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501" r:id="rId1"/>
  </p:sldMasterIdLst>
  <p:notesMasterIdLst>
    <p:notesMasterId r:id="rId50"/>
  </p:notesMasterIdLst>
  <p:handoutMasterIdLst>
    <p:handoutMasterId r:id="rId51"/>
  </p:handoutMasterIdLst>
  <p:sldIdLst>
    <p:sldId id="461" r:id="rId2"/>
    <p:sldId id="407" r:id="rId3"/>
    <p:sldId id="408" r:id="rId4"/>
    <p:sldId id="409" r:id="rId5"/>
    <p:sldId id="410" r:id="rId6"/>
    <p:sldId id="388" r:id="rId7"/>
    <p:sldId id="404" r:id="rId8"/>
    <p:sldId id="445" r:id="rId9"/>
    <p:sldId id="444" r:id="rId10"/>
    <p:sldId id="399" r:id="rId11"/>
    <p:sldId id="447" r:id="rId12"/>
    <p:sldId id="446" r:id="rId13"/>
    <p:sldId id="330" r:id="rId14"/>
    <p:sldId id="432" r:id="rId15"/>
    <p:sldId id="449" r:id="rId16"/>
    <p:sldId id="448" r:id="rId17"/>
    <p:sldId id="332" r:id="rId18"/>
    <p:sldId id="426" r:id="rId19"/>
    <p:sldId id="450" r:id="rId20"/>
    <p:sldId id="386" r:id="rId21"/>
    <p:sldId id="427" r:id="rId22"/>
    <p:sldId id="463" r:id="rId23"/>
    <p:sldId id="462" r:id="rId24"/>
    <p:sldId id="434" r:id="rId25"/>
    <p:sldId id="451" r:id="rId26"/>
    <p:sldId id="417" r:id="rId27"/>
    <p:sldId id="340" r:id="rId28"/>
    <p:sldId id="436" r:id="rId29"/>
    <p:sldId id="453" r:id="rId30"/>
    <p:sldId id="452" r:id="rId31"/>
    <p:sldId id="439" r:id="rId32"/>
    <p:sldId id="456" r:id="rId33"/>
    <p:sldId id="455" r:id="rId34"/>
    <p:sldId id="454" r:id="rId35"/>
    <p:sldId id="440" r:id="rId36"/>
    <p:sldId id="457" r:id="rId37"/>
    <p:sldId id="420" r:id="rId38"/>
    <p:sldId id="458" r:id="rId39"/>
    <p:sldId id="442" r:id="rId40"/>
    <p:sldId id="376" r:id="rId41"/>
    <p:sldId id="421" r:id="rId42"/>
    <p:sldId id="389" r:id="rId43"/>
    <p:sldId id="424" r:id="rId44"/>
    <p:sldId id="460" r:id="rId45"/>
    <p:sldId id="459" r:id="rId46"/>
    <p:sldId id="369" r:id="rId47"/>
    <p:sldId id="443" r:id="rId48"/>
    <p:sldId id="415" r:id="rId49"/>
  </p:sldIdLst>
  <p:sldSz cx="12195175" cy="6858000"/>
  <p:notesSz cx="7099300" cy="10234613"/>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kern="1200">
        <a:solidFill>
          <a:schemeClr val="tx1"/>
        </a:solidFill>
        <a:latin typeface="+mn-lt"/>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432">
          <p15:clr>
            <a:srgbClr val="A4A3A4"/>
          </p15:clr>
        </p15:guide>
        <p15:guide id="3"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9" autoAdjust="0"/>
    <p:restoredTop sz="93011" autoAdjust="0"/>
  </p:normalViewPr>
  <p:slideViewPr>
    <p:cSldViewPr>
      <p:cViewPr varScale="1">
        <p:scale>
          <a:sx n="98" d="100"/>
          <a:sy n="98" d="100"/>
        </p:scale>
        <p:origin x="168" y="52"/>
      </p:cViewPr>
      <p:guideLst>
        <p:guide orient="horz" pos="2931"/>
        <p:guide pos="432"/>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77B4933F-B56D-4217-9A69-2FC54CEFA6DE}" type="slidenum">
              <a:rPr lang="en-US" altLang="es-ES"/>
              <a:pPr/>
              <a:t>‹Nr.›</a:t>
            </a:fld>
            <a:endParaRPr lang="en-US" altLang="es-ES"/>
          </a:p>
        </p:txBody>
      </p:sp>
    </p:spTree>
    <p:extLst>
      <p:ext uri="{BB962C8B-B14F-4D97-AF65-F5344CB8AC3E}">
        <p14:creationId xmlns:p14="http://schemas.microsoft.com/office/powerpoint/2010/main" val="1363156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4736C8C7-0D40-4235-8D67-9AC063DE6FA6}" type="slidenum">
              <a:rPr lang="en-US" altLang="es-ES"/>
              <a:pPr/>
              <a:t>‹Nr.›</a:t>
            </a:fld>
            <a:endParaRPr lang="en-US" altLang="es-ES"/>
          </a:p>
        </p:txBody>
      </p:sp>
    </p:spTree>
    <p:extLst>
      <p:ext uri="{BB962C8B-B14F-4D97-AF65-F5344CB8AC3E}">
        <p14:creationId xmlns:p14="http://schemas.microsoft.com/office/powerpoint/2010/main" val="442687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4741DBA-36C1-43E2-A2FF-9D8BE7EDFA11}" type="slidenum">
              <a:rPr lang="en-US" altLang="de-DE"/>
              <a:pPr/>
              <a:t>2</a:t>
            </a:fld>
            <a:endParaRPr lang="en-US" altLang="de-DE"/>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88B796ED-AD16-42D2-8605-E765BA41D135}" type="slidenum">
              <a:rPr lang="en-US" altLang="de-DE"/>
              <a:pPr/>
              <a:t>3</a:t>
            </a:fld>
            <a:endParaRPr lang="en-US" altLang="de-DE"/>
          </a:p>
        </p:txBody>
      </p:sp>
      <p:sp>
        <p:nvSpPr>
          <p:cNvPr id="23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CF93E92-1C22-4C42-A8F8-677746F8C203}" type="slidenum">
              <a:rPr lang="en-US" altLang="de-DE"/>
              <a:pPr/>
              <a:t>4</a:t>
            </a:fld>
            <a:endParaRPr lang="en-US" altLang="de-DE"/>
          </a:p>
        </p:txBody>
      </p:sp>
      <p:sp>
        <p:nvSpPr>
          <p:cNvPr id="25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1EB60C76-2F2F-4A98-98FF-354F4613B002}" type="slidenum">
              <a:rPr lang="en-US" altLang="de-DE"/>
              <a:pPr/>
              <a:t>5</a:t>
            </a:fld>
            <a:endParaRPr lang="en-US" altLang="de-DE"/>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8F872A52-76FE-4386-B0F4-9EC52DB6FDC0}" type="slidenum">
              <a:rPr lang="en-US" altLang="de-DE"/>
              <a:pPr/>
              <a:t>6</a:t>
            </a:fld>
            <a:endParaRPr lang="en-US" altLang="de-DE"/>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7</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8</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7E32DD2-3B22-448D-8E00-27A6F7851DFD}" type="slidenum">
              <a:rPr lang="en-US" altLang="de-DE"/>
              <a:pPr/>
              <a:t>9</a:t>
            </a:fld>
            <a:endParaRPr lang="en-US" altLang="de-DE"/>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10</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11</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35A99A0-AB63-45F9-A2F9-1C943C661DDE}" type="slidenum">
              <a:rPr lang="en-US" altLang="de-DE"/>
              <a:pPr/>
              <a:t>12</a:t>
            </a:fld>
            <a:endParaRPr lang="en-US" altLang="de-DE"/>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05639C7B-0DC7-4DE2-BD25-CE88629584D7}" type="slidenum">
              <a:rPr lang="en-US" altLang="de-DE"/>
              <a:pPr/>
              <a:t>13</a:t>
            </a:fld>
            <a:endParaRPr lang="en-US" altLang="de-DE"/>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14</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15</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D0C05367-7B41-48A4-BC42-9905526B6CD1}" type="slidenum">
              <a:rPr lang="en-US" altLang="de-DE"/>
              <a:pPr/>
              <a:t>16</a:t>
            </a:fld>
            <a:endParaRPr lang="en-US" altLang="de-DE"/>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4024597-E329-4A37-BBFA-245C8D9C9349}" type="slidenum">
              <a:rPr lang="en-US" altLang="de-DE"/>
              <a:pPr/>
              <a:t>17</a:t>
            </a:fld>
            <a:endParaRPr lang="en-US" altLang="de-DE"/>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7B49BFB8-119A-4328-9D8A-E8989F5848DE}" type="slidenum">
              <a:rPr lang="en-US" altLang="de-DE"/>
              <a:pPr/>
              <a:t>18</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7B49BFB8-119A-4328-9D8A-E8989F5848DE}" type="slidenum">
              <a:rPr lang="en-US" altLang="de-DE"/>
              <a:pPr/>
              <a:t>19</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9F2701EA-C5C9-4296-8FC5-975FB66B83DA}" type="slidenum">
              <a:rPr lang="en-US" altLang="de-DE"/>
              <a:pPr/>
              <a:t>20</a:t>
            </a:fld>
            <a:endParaRPr lang="en-US" altLang="de-DE"/>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21</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22</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3BE02D1-5852-414B-8272-E1B2C2C95B2E}" type="slidenum">
              <a:rPr lang="en-US" altLang="de-DE"/>
              <a:pPr/>
              <a:t>23</a:t>
            </a:fld>
            <a:endParaRPr lang="en-US" altLang="de-DE"/>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B560EFB-84ED-4B80-ADA7-AFB4D1A18809}" type="slidenum">
              <a:rPr lang="en-US" altLang="de-DE"/>
              <a:pPr/>
              <a:t>24</a:t>
            </a:fld>
            <a:endParaRPr lang="en-US"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8062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B560EFB-84ED-4B80-ADA7-AFB4D1A18809}" type="slidenum">
              <a:rPr lang="en-US" altLang="de-DE"/>
              <a:pPr/>
              <a:t>25</a:t>
            </a:fld>
            <a:endParaRPr lang="en-US"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8062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2ED9B79-A264-4510-B3C9-4802BE52179C}" type="slidenum">
              <a:rPr lang="en-US" altLang="de-DE"/>
              <a:pPr/>
              <a:t>26</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23A333F-F046-47D2-898A-09B2B290AD3D}" type="slidenum">
              <a:rPr lang="en-US" altLang="de-DE"/>
              <a:pPr/>
              <a:t>27</a:t>
            </a:fld>
            <a:endParaRPr lang="en-US" altLang="de-DE"/>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2576818-0A85-42AD-AB7C-26B6A790D2F9}" type="slidenum">
              <a:rPr lang="en-US" altLang="de-DE"/>
              <a:pPr/>
              <a:t>28</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993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2576818-0A85-42AD-AB7C-26B6A790D2F9}" type="slidenum">
              <a:rPr lang="en-US" altLang="de-DE"/>
              <a:pPr/>
              <a:t>29</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993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2576818-0A85-42AD-AB7C-26B6A790D2F9}" type="slidenum">
              <a:rPr lang="en-US" altLang="de-DE"/>
              <a:pPr/>
              <a:t>30</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993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915C12E-B11A-437C-A5CE-30485F6448EE}" type="slidenum">
              <a:rPr lang="en-US" altLang="de-DE"/>
              <a:pPr/>
              <a:t>31</a:t>
            </a:fld>
            <a:endParaRPr lang="en-US"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008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915C12E-B11A-437C-A5CE-30485F6448EE}" type="slidenum">
              <a:rPr lang="en-US" altLang="de-DE"/>
              <a:pPr/>
              <a:t>32</a:t>
            </a:fld>
            <a:endParaRPr lang="en-US"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008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915C12E-B11A-437C-A5CE-30485F6448EE}" type="slidenum">
              <a:rPr lang="en-US" altLang="de-DE"/>
              <a:pPr/>
              <a:t>33</a:t>
            </a:fld>
            <a:endParaRPr lang="en-US"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008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915C12E-B11A-437C-A5CE-30485F6448EE}" type="slidenum">
              <a:rPr lang="en-US" altLang="de-DE"/>
              <a:pPr/>
              <a:t>34</a:t>
            </a:fld>
            <a:endParaRPr lang="en-US" altLang="de-DE"/>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008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DF8F067-EB6B-4183-91B9-D002B884F80F}" type="slidenum">
              <a:rPr lang="en-US" altLang="de-DE"/>
              <a:pPr/>
              <a:t>35</a:t>
            </a:fld>
            <a:endParaRPr lang="en-US" altLang="de-DE"/>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860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5DF8F067-EB6B-4183-91B9-D002B884F80F}" type="slidenum">
              <a:rPr lang="en-US" altLang="de-DE"/>
              <a:pPr/>
              <a:t>36</a:t>
            </a:fld>
            <a:endParaRPr lang="en-US" altLang="de-DE"/>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860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075E0AA-A053-41D6-B4D0-415D8A3313C4}" type="slidenum">
              <a:rPr lang="en-US" altLang="de-DE"/>
              <a:pPr/>
              <a:t>37</a:t>
            </a:fld>
            <a:endParaRPr lang="en-US" altLang="de-DE"/>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075E0AA-A053-41D6-B4D0-415D8A3313C4}" type="slidenum">
              <a:rPr lang="en-US" altLang="de-DE"/>
              <a:pPr/>
              <a:t>38</a:t>
            </a:fld>
            <a:endParaRPr lang="en-US" altLang="de-DE"/>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E2CA6808-5260-4677-A5E9-E844D137DA5A}" type="slidenum">
              <a:rPr lang="en-US" altLang="de-DE"/>
              <a:pPr/>
              <a:t>40</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F1EA4804-3731-400A-9EC7-4F88EB2C0B4B}" type="slidenum">
              <a:rPr lang="en-US" altLang="de-DE"/>
              <a:pPr/>
              <a:t>41</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2384D309-5EDD-405F-B7FD-B8CBF5676F74}" type="slidenum">
              <a:rPr lang="en-US" altLang="de-DE"/>
              <a:pPr/>
              <a:t>42</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43</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43</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44</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44</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CAFB7D0D-9C6E-4AEA-9249-008E8870AE8B}" type="slidenum">
              <a:rPr lang="en-US" altLang="de-DE"/>
              <a:pPr/>
              <a:t>45</a:t>
            </a:fld>
            <a:endParaRPr lang="en-US" altLang="de-DE"/>
          </a:p>
        </p:txBody>
      </p:sp>
      <p:sp>
        <p:nvSpPr>
          <p:cNvPr id="921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4F77A694-D131-48DE-88E6-B5F8A7274EFE}" type="slidenum">
              <a:rPr lang="en-US" altLang="de-DE" sz="1300" b="1"/>
              <a:pPr algn="r" eaLnBrk="1" hangingPunct="1"/>
              <a:t>45</a:t>
            </a:fld>
            <a:endParaRPr lang="en-US" altLang="de-DE" sz="1300" b="1"/>
          </a:p>
        </p:txBody>
      </p:sp>
      <p:sp>
        <p:nvSpPr>
          <p:cNvPr id="92164" name="Rectangle 2"/>
          <p:cNvSpPr>
            <a:spLocks noGrp="1" noRot="1" noChangeAspect="1" noChangeArrowheads="1" noTextEdit="1"/>
          </p:cNvSpPr>
          <p:nvPr>
            <p:ph type="sldImg"/>
          </p:nvPr>
        </p:nvSpPr>
        <p:spPr>
          <a:xfrm>
            <a:off x="138113" y="768350"/>
            <a:ext cx="6823075" cy="3836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B3CE2A09-5D1B-46FE-AF76-BF6F374660EE}" type="slidenum">
              <a:rPr lang="en-US" altLang="de-DE"/>
              <a:pPr/>
              <a:t>46</a:t>
            </a:fld>
            <a:endParaRPr lang="en-US" altLang="de-DE"/>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Arial" charset="0"/>
                <a:ea typeface="ＭＳ Ｐゴシック" pitchFamily="34" charset="-128"/>
              </a:defRPr>
            </a:lvl1pPr>
            <a:lvl2pPr marL="742950" indent="-285750" defTabSz="990600">
              <a:defRPr>
                <a:solidFill>
                  <a:schemeClr val="tx1"/>
                </a:solidFill>
                <a:latin typeface="Arial" charset="0"/>
                <a:ea typeface="ＭＳ Ｐゴシック" pitchFamily="34" charset="-128"/>
              </a:defRPr>
            </a:lvl2pPr>
            <a:lvl3pPr marL="1143000" indent="-228600" defTabSz="990600">
              <a:defRPr>
                <a:solidFill>
                  <a:schemeClr val="tx1"/>
                </a:solidFill>
                <a:latin typeface="Arial" charset="0"/>
                <a:ea typeface="ＭＳ Ｐゴシック" pitchFamily="34" charset="-128"/>
              </a:defRPr>
            </a:lvl3pPr>
            <a:lvl4pPr marL="1600200" indent="-228600" defTabSz="990600">
              <a:defRPr>
                <a:solidFill>
                  <a:schemeClr val="tx1"/>
                </a:solidFill>
                <a:latin typeface="Arial" charset="0"/>
                <a:ea typeface="ＭＳ Ｐゴシック" pitchFamily="34" charset="-128"/>
              </a:defRPr>
            </a:lvl4pPr>
            <a:lvl5pPr marL="2057400" indent="-228600" defTabSz="990600">
              <a:defRPr>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a:solidFill>
                  <a:schemeClr val="tx1"/>
                </a:solidFill>
                <a:latin typeface="Arial" charset="0"/>
                <a:ea typeface="ＭＳ Ｐゴシック" pitchFamily="34" charset="-128"/>
              </a:defRPr>
            </a:lvl9pPr>
          </a:lstStyle>
          <a:p>
            <a:fld id="{6ADAE0F1-28C6-4B70-BCB6-1D9588391E73}" type="slidenum">
              <a:rPr lang="en-US" altLang="de-DE"/>
              <a:pPr/>
              <a:t>48</a:t>
            </a:fld>
            <a:endParaRPr lang="en-US" altLang="de-DE"/>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6 – Empatitzar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5" name="Slide Number Placeholder 4"/>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fld id="{E7A77476-7627-4643-8B5E-03A4AF5991CA}"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6 – Empatitzar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7A77476-7627-4643-8B5E-03A4AF5991CA}"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02" r:id="rId1"/>
    <p:sldLayoutId id="2147484503" r:id="rId2"/>
    <p:sldLayoutId id="2147484504" r:id="rId3"/>
    <p:sldLayoutId id="2147484505" r:id="rId4"/>
    <p:sldLayoutId id="2147484506" r:id="rId5"/>
    <p:sldLayoutId id="2147484507" r:id="rId6"/>
    <p:sldLayoutId id="2147484508" r:id="rId7"/>
    <p:sldLayoutId id="2147484509" r:id="rId8"/>
    <p:sldLayoutId id="2147484510" r:id="rId9"/>
    <p:sldLayoutId id="2147484511" r:id="rId10"/>
    <p:sldLayoutId id="2147484512" r:id="rId11"/>
    <p:sldLayoutId id="21474845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EMC 6 A BADE – Empatitzar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0071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a:t>
            </a:fld>
            <a:endParaRPr lang="de-DE" altLang="es-ES">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mans?</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altres?...</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llenguatge corporal?</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ulls?</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llenguatge?</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a:t>
            </a:fld>
            <a:endParaRPr lang="de-DE" altLang="es-ES">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85216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aquesta</a:t>
            </a:r>
            <a:r>
              <a:rPr lang="en-US" altLang="de-DE" sz="2400" dirty="0">
                <a:solidFill>
                  <a:srgbClr val="333333"/>
                </a:solidFill>
              </a:rPr>
              <a:t> persona. Ex: </a:t>
            </a:r>
            <a:r>
              <a:rPr lang="en-US" altLang="de-DE" sz="2400" dirty="0" err="1">
                <a:solidFill>
                  <a:srgbClr val="333333"/>
                </a:solidFill>
              </a:rPr>
              <a:t>comentaris</a:t>
            </a:r>
            <a:r>
              <a:rPr lang="en-US" altLang="de-DE" sz="2400" dirty="0">
                <a:solidFill>
                  <a:srgbClr val="333333"/>
                </a:solidFill>
              </a:rPr>
              <a:t> </a:t>
            </a:r>
            <a:r>
              <a:rPr lang="en-US" altLang="de-DE" sz="2400" dirty="0" err="1">
                <a:solidFill>
                  <a:srgbClr val="333333"/>
                </a:solidFill>
              </a:rPr>
              <a:t>fets</a:t>
            </a:r>
            <a:r>
              <a:rPr lang="en-US" altLang="de-DE" sz="2400" dirty="0">
                <a:solidFill>
                  <a:srgbClr val="333333"/>
                </a:solidFill>
              </a:rPr>
              <a:t> per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que la </a:t>
            </a:r>
            <a:r>
              <a:rPr lang="en-US" altLang="de-DE" sz="2400" dirty="0" err="1">
                <a:solidFill>
                  <a:srgbClr val="333333"/>
                </a:solidFill>
              </a:rPr>
              <a:t>coneixen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semblant</a:t>
            </a:r>
            <a:r>
              <a:rPr lang="en-US" altLang="de-DE" sz="2400" dirty="0">
                <a:solidFill>
                  <a:srgbClr val="333333"/>
                </a:solidFill>
              </a:rPr>
              <a:t>. Ex: </a:t>
            </a:r>
            <a:r>
              <a:rPr lang="en-US" altLang="de-DE" sz="2400" i="1" dirty="0" err="1">
                <a:solidFill>
                  <a:srgbClr val="333333"/>
                </a:solidFill>
              </a:rPr>
              <a:t>rapers</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Intuïció</a:t>
            </a:r>
            <a:r>
              <a:rPr lang="en-US" altLang="de-DE" sz="2400" dirty="0">
                <a:solidFill>
                  <a:srgbClr val="333333"/>
                </a:solidFill>
              </a:rPr>
              <a:t> o </a:t>
            </a:r>
            <a:r>
              <a:rPr lang="en-US" altLang="de-DE" sz="2400" dirty="0" err="1">
                <a:solidFill>
                  <a:srgbClr val="333333"/>
                </a:solidFill>
              </a:rPr>
              <a:t>pressentiment</a:t>
            </a:r>
            <a:endParaRPr lang="en-US" altLang="de-DE" sz="2400" dirty="0">
              <a:solidFill>
                <a:srgbClr val="333333"/>
              </a:solidFill>
            </a:endParaRPr>
          </a:p>
          <a:p>
            <a:pPr marL="342900" lvl="0" indent="-342900" defTabSz="914400" fontAlgn="base">
              <a:buClr>
                <a:srgbClr val="333333"/>
              </a:buClr>
              <a:buFont typeface="WingDings"/>
              <a:buChar char=""/>
            </a:pPr>
            <a:r>
              <a:rPr lang="es-ES" altLang="de-DE" sz="2400" dirty="0">
                <a:solidFill>
                  <a:srgbClr val="333333"/>
                </a:solidFill>
              </a:rPr>
              <a:t>Alguna cosa escrita: per exemple d'e-mails o xats d'internet</a:t>
            </a:r>
            <a:endParaRPr lang="en-US" sz="2400" dirty="0"/>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5</a:t>
            </a:fld>
            <a:endParaRPr lang="de-DE" altLang="es-ES">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err="1">
                <a:latin typeface="+mn-lt"/>
                <a:ea typeface="+mn-ea"/>
                <a:cs typeface="+mn-cs"/>
              </a:rPr>
              <a:t>Avantatges</a:t>
            </a:r>
            <a:r>
              <a:rPr lang="fr-FR" sz="3600" dirty="0">
                <a:latin typeface="+mn-lt"/>
                <a:ea typeface="+mn-ea"/>
                <a:cs typeface="+mn-cs"/>
              </a:rPr>
              <a:t> i </a:t>
            </a:r>
            <a:r>
              <a:rPr lang="fr-FR" sz="3600" dirty="0" err="1">
                <a:latin typeface="+mn-lt"/>
                <a:ea typeface="+mn-ea"/>
                <a:cs typeface="+mn-cs"/>
              </a:rPr>
              <a:t>desavantatges</a:t>
            </a:r>
            <a:r>
              <a:rPr lang="fr-FR" sz="3600" dirty="0">
                <a:latin typeface="+mn-lt"/>
                <a:ea typeface="+mn-ea"/>
                <a:cs typeface="+mn-cs"/>
              </a:rPr>
              <a:t> d'</a:t>
            </a:r>
            <a:r>
              <a:rPr lang="fr-FR" sz="3600" dirty="0" err="1">
                <a:latin typeface="+mn-lt"/>
                <a:ea typeface="+mn-ea"/>
                <a:cs typeface="+mn-cs"/>
              </a:rPr>
              <a:t>aquests</a:t>
            </a:r>
            <a:r>
              <a:rPr lang="fr-FR" sz="3600" dirty="0">
                <a:latin typeface="+mn-lt"/>
                <a:ea typeface="+mn-ea"/>
                <a:cs typeface="+mn-cs"/>
              </a:rPr>
              <a:t> </a:t>
            </a:r>
            <a:r>
              <a:rPr lang="fr-FR" sz="3600" dirty="0" err="1">
                <a:latin typeface="+mn-lt"/>
                <a:ea typeface="+mn-ea"/>
                <a:cs typeface="+mn-cs"/>
              </a:rPr>
              <a:t>factors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Acabem de discutir els aspectes que contribueixen a l'avaluació d'una persona. Ara ens centrarem en els punts forts i dèbils de cadascun d'aquests factors.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6</a:t>
            </a:fld>
            <a:endParaRPr lang="de-DE" altLang="es-ES">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7</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419301213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8</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0560262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err="1">
                          <a:ln>
                            <a:noFill/>
                          </a:ln>
                          <a:solidFill>
                            <a:srgbClr val="333333"/>
                          </a:solidFill>
                          <a:effectLst/>
                          <a:latin typeface="Calibri Light"/>
                        </a:rPr>
                        <a:t>Contingut</a:t>
                      </a:r>
                      <a:r>
                        <a:rPr kumimoji="0" lang="es-ES" sz="2000" b="1" i="0" u="none" strike="noStrike" cap="none" normalizeH="0" baseline="0" dirty="0">
                          <a:ln>
                            <a:noFill/>
                          </a:ln>
                          <a:solidFill>
                            <a:srgbClr val="333333"/>
                          </a:solidFill>
                          <a:effectLst/>
                          <a:latin typeface="Calibri Light"/>
                        </a:rPr>
                        <a:t>:</a:t>
                      </a:r>
                      <a:r>
                        <a:rPr kumimoji="0" lang="es-ES" sz="2000" b="0" i="0" u="none" strike="noStrike" cap="none" normalizeH="0" baseline="0" dirty="0">
                          <a:ln>
                            <a:noFill/>
                          </a:ln>
                          <a:solidFill>
                            <a:srgbClr val="333333"/>
                          </a:solidFill>
                          <a:effectLst/>
                          <a:latin typeface="Calibri Light"/>
                        </a:rPr>
                        <a:t> El </a:t>
                      </a:r>
                      <a:r>
                        <a:rPr kumimoji="0" lang="es-ES" sz="2000" b="0" i="0" u="none" strike="noStrike" cap="none" normalizeH="0" baseline="0" dirty="0" err="1">
                          <a:ln>
                            <a:noFill/>
                          </a:ln>
                          <a:solidFill>
                            <a:srgbClr val="333333"/>
                          </a:solidFill>
                          <a:effectLst/>
                          <a:latin typeface="Calibri Light"/>
                        </a:rPr>
                        <a:t>llenguatge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és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important</a:t>
                      </a:r>
                      <a:r>
                        <a:rPr kumimoji="0" lang="es-ES" sz="2000" b="0" i="0" u="none" strike="noStrike" cap="none" normalizeH="0" baseline="0" dirty="0">
                          <a:ln>
                            <a:noFill/>
                          </a:ln>
                          <a:solidFill>
                            <a:srgbClr val="333333"/>
                          </a:solidFill>
                          <a:effectLst/>
                          <a:latin typeface="Calibri Light"/>
                        </a:rPr>
                        <a:t> en la </a:t>
                      </a:r>
                      <a:r>
                        <a:rPr kumimoji="0" lang="es-ES" sz="2000" b="0" i="0" u="none" strike="noStrike" cap="none" normalizeH="0" baseline="0" dirty="0" err="1">
                          <a:ln>
                            <a:noFill/>
                          </a:ln>
                          <a:solidFill>
                            <a:srgbClr val="333333"/>
                          </a:solidFill>
                          <a:effectLst/>
                          <a:latin typeface="Calibri Light"/>
                        </a:rPr>
                        <a:t>comunicació</a:t>
                      </a:r>
                      <a:r>
                        <a:rPr kumimoji="0" lang="es-ES" sz="2000" b="0" i="0" u="none" strike="noStrike" cap="none" normalizeH="0" baseline="0" dirty="0">
                          <a:ln>
                            <a:noFill/>
                          </a:ln>
                          <a:solidFill>
                            <a:srgbClr val="333333"/>
                          </a:solidFill>
                          <a:effectLst/>
                          <a:latin typeface="Calibri Light"/>
                        </a:rPr>
                        <a:t>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a:t>
                      </a:r>
                      <a:r>
                        <a:rPr kumimoji="0" lang="es-ES" sz="2000" b="0" i="0" u="none" strike="noStrike" cap="none" normalizeH="0" baseline="0" dirty="0">
                          <a:ln>
                            <a:noFill/>
                          </a:ln>
                          <a:solidFill>
                            <a:srgbClr val="333333"/>
                          </a:solidFill>
                          <a:effectLst/>
                          <a:latin typeface="Calibri Light"/>
                        </a:rPr>
                        <a:t> Entonació (sarcasme), elecció de paraules (fets, arrogància, etc.) pot dir-te molt d'una persona.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57793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9</a:t>
            </a:fld>
            <a:endParaRPr lang="de-DE" altLang="es-ES">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62145503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Llenguatge</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que </a:t>
                      </a:r>
                      <a:r>
                        <a:rPr kumimoji="0" lang="en-US" sz="2000" b="0" i="0" u="none" strike="noStrike" cap="none" normalizeH="0" baseline="0" dirty="0" err="1">
                          <a:ln>
                            <a:noFill/>
                          </a:ln>
                          <a:solidFill>
                            <a:srgbClr val="333333"/>
                          </a:solidFill>
                          <a:effectLst/>
                          <a:latin typeface="Calibri Light"/>
                        </a:rPr>
                        <a:t>algú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 com ho </a:t>
                      </a:r>
                      <a:r>
                        <a:rPr kumimoji="0" lang="en-US" sz="2000" b="0" i="0" u="none" strike="noStrike" cap="none" normalizeH="0" baseline="0" dirty="0" err="1">
                          <a:ln>
                            <a:noFill/>
                          </a:ln>
                          <a:solidFill>
                            <a:srgbClr val="333333"/>
                          </a:solidFill>
                          <a:effectLst/>
                          <a:latin typeface="Calibri Light"/>
                        </a:rPr>
                        <a:t>diu</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err="1">
                          <a:ln>
                            <a:noFill/>
                          </a:ln>
                          <a:solidFill>
                            <a:srgbClr val="333333"/>
                          </a:solidFill>
                          <a:effectLst/>
                          <a:latin typeface="Calibri Light"/>
                        </a:rPr>
                        <a:t>Contingut</a:t>
                      </a:r>
                      <a:r>
                        <a:rPr kumimoji="0" lang="es-ES" sz="2000" b="1" i="0" u="none" strike="noStrike" cap="none" normalizeH="0" baseline="0" dirty="0">
                          <a:ln>
                            <a:noFill/>
                          </a:ln>
                          <a:solidFill>
                            <a:srgbClr val="333333"/>
                          </a:solidFill>
                          <a:effectLst/>
                          <a:latin typeface="Calibri Light"/>
                        </a:rPr>
                        <a:t>:</a:t>
                      </a:r>
                      <a:r>
                        <a:rPr kumimoji="0" lang="es-ES" sz="2000" b="0" i="0" u="none" strike="noStrike" cap="none" normalizeH="0" baseline="0" dirty="0">
                          <a:ln>
                            <a:noFill/>
                          </a:ln>
                          <a:solidFill>
                            <a:srgbClr val="333333"/>
                          </a:solidFill>
                          <a:effectLst/>
                          <a:latin typeface="Calibri Light"/>
                        </a:rPr>
                        <a:t> El </a:t>
                      </a:r>
                      <a:r>
                        <a:rPr kumimoji="0" lang="es-ES" sz="2000" b="0" i="0" u="none" strike="noStrike" cap="none" normalizeH="0" baseline="0" dirty="0" err="1">
                          <a:ln>
                            <a:noFill/>
                          </a:ln>
                          <a:solidFill>
                            <a:srgbClr val="333333"/>
                          </a:solidFill>
                          <a:effectLst/>
                          <a:latin typeface="Calibri Light"/>
                        </a:rPr>
                        <a:t>llenguatge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és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important</a:t>
                      </a:r>
                      <a:r>
                        <a:rPr kumimoji="0" lang="es-ES" sz="2000" b="0" i="0" u="none" strike="noStrike" cap="none" normalizeH="0" baseline="0" dirty="0">
                          <a:ln>
                            <a:noFill/>
                          </a:ln>
                          <a:solidFill>
                            <a:srgbClr val="333333"/>
                          </a:solidFill>
                          <a:effectLst/>
                          <a:latin typeface="Calibri Light"/>
                        </a:rPr>
                        <a:t> en la </a:t>
                      </a:r>
                      <a:r>
                        <a:rPr kumimoji="0" lang="es-ES" sz="2000" b="0" i="0" u="none" strike="noStrike" cap="none" normalizeH="0" baseline="0" dirty="0" err="1">
                          <a:ln>
                            <a:noFill/>
                          </a:ln>
                          <a:solidFill>
                            <a:srgbClr val="333333"/>
                          </a:solidFill>
                          <a:effectLst/>
                          <a:latin typeface="Calibri Light"/>
                        </a:rPr>
                        <a:t>comunicació</a:t>
                      </a:r>
                      <a:r>
                        <a:rPr kumimoji="0" lang="es-ES" sz="2000" b="0" i="0" u="none" strike="noStrike" cap="none" normalizeH="0" baseline="0" dirty="0">
                          <a:ln>
                            <a:noFill/>
                          </a:ln>
                          <a:solidFill>
                            <a:srgbClr val="333333"/>
                          </a:solidFill>
                          <a:effectLst/>
                          <a:latin typeface="Calibri Light"/>
                        </a:rPr>
                        <a:t>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a:t>
                      </a:r>
                      <a:r>
                        <a:rPr kumimoji="0" lang="es-ES" sz="2000" b="0" i="0" u="none" strike="noStrike" cap="none" normalizeH="0" baseline="0" dirty="0">
                          <a:ln>
                            <a:noFill/>
                          </a:ln>
                          <a:solidFill>
                            <a:srgbClr val="333333"/>
                          </a:solidFill>
                          <a:effectLst/>
                          <a:latin typeface="Calibri Light"/>
                        </a:rPr>
                        <a:t> Entonació (sarcasme), elecció de paraules (fets, arrogància, etc.) pot dir-te molt d'una persona.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Contingut:</a:t>
                      </a:r>
                      <a:r>
                        <a:rPr kumimoji="0" lang="pt-BR" sz="2000" b="0" i="0" u="none" strike="noStrike" cap="none" normalizeH="0" baseline="0" dirty="0">
                          <a:ln>
                            <a:noFill/>
                          </a:ln>
                          <a:solidFill>
                            <a:srgbClr val="333333"/>
                          </a:solidFill>
                          <a:effectLst/>
                          <a:latin typeface="Calibri Light"/>
                        </a:rPr>
                        <a:t> Degut a la cortesia i els malentesos, sovint existeix una diferència entre el que la gent pensa i el que realment diu.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a:t>
                      </a:r>
                      <a:r>
                        <a:rPr kumimoji="0" lang="pt-BR" sz="2000" b="0" i="0" u="none" strike="noStrike" cap="none" normalizeH="0" baseline="0" dirty="0">
                          <a:ln>
                            <a:noFill/>
                          </a:ln>
                          <a:solidFill>
                            <a:srgbClr val="333333"/>
                          </a:solidFill>
                          <a:effectLst/>
                          <a:latin typeface="Calibri Light"/>
                        </a:rPr>
                        <a:t> Algunes persones transmeten poca emoció al parlar, malgrat això poden ser emocionals en el </a:t>
                      </a:r>
                      <a:r>
                        <a:rPr kumimoji="0" lang="pt-BR" sz="2000" b="0" i="0" u="none" strike="noStrike" cap="none" normalizeH="0" baseline="0">
                          <a:ln>
                            <a:noFill/>
                          </a:ln>
                          <a:solidFill>
                            <a:srgbClr val="333333"/>
                          </a:solidFill>
                          <a:effectLst/>
                          <a:latin typeface="Calibri Light"/>
                        </a:rPr>
                        <a:t>fons (“humor sense expressió”, </a:t>
                      </a:r>
                      <a:r>
                        <a:rPr kumimoji="0" lang="pt-BR" sz="2000" b="0" i="0" u="none" strike="noStrike" cap="none" normalizeH="0" baseline="0" dirty="0">
                          <a:ln>
                            <a:noFill/>
                          </a:ln>
                          <a:solidFill>
                            <a:srgbClr val="333333"/>
                          </a:solidFill>
                          <a:effectLst/>
                          <a:latin typeface="Calibri Light"/>
                        </a:rPr>
                        <a:t>la malaltia de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Exemple:</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a:solidFill>
                  <a:srgbClr val="333333"/>
                </a:solidFill>
                <a:latin typeface="+mj-lt"/>
                <a:ea typeface="+mn-ea"/>
              </a:rPr>
              <a:t>Maria </a:t>
            </a:r>
            <a:r>
              <a:rPr lang="en-US" altLang="de-DE" sz="1600" dirty="0" err="1">
                <a:solidFill>
                  <a:srgbClr val="333333"/>
                </a:solidFill>
                <a:latin typeface="+mj-lt"/>
                <a:ea typeface="+mn-ea"/>
              </a:rPr>
              <a:t>Antonieta</a:t>
            </a:r>
            <a:r>
              <a:rPr lang="en-US" altLang="de-DE" sz="1600" dirty="0">
                <a:solidFill>
                  <a:srgbClr val="333333"/>
                </a:solidFill>
                <a:latin typeface="+mj-lt"/>
                <a:ea typeface="+mn-ea"/>
              </a:rPr>
              <a:t> (1755-1793). </a:t>
            </a:r>
            <a:r>
              <a:rPr lang="en-US" altLang="de-DE" sz="1600" dirty="0" err="1">
                <a:solidFill>
                  <a:srgbClr val="333333"/>
                </a:solidFill>
                <a:latin typeface="+mj-lt"/>
                <a:ea typeface="+mn-ea"/>
              </a:rPr>
              <a:t>És</a:t>
            </a:r>
            <a:r>
              <a:rPr lang="en-US" altLang="de-DE" sz="1600" dirty="0">
                <a:solidFill>
                  <a:srgbClr val="333333"/>
                </a:solidFill>
                <a:latin typeface="+mj-lt"/>
                <a:ea typeface="+mn-ea"/>
              </a:rPr>
              <a:t> </a:t>
            </a:r>
            <a:r>
              <a:rPr lang="en-US" altLang="de-DE" sz="1600" dirty="0" err="1">
                <a:solidFill>
                  <a:srgbClr val="333333"/>
                </a:solidFill>
                <a:latin typeface="+mj-lt"/>
                <a:ea typeface="+mn-ea"/>
              </a:rPr>
              <a:t>sarcasme</a:t>
            </a:r>
            <a:r>
              <a:rPr lang="en-US" altLang="de-DE" sz="1600" dirty="0">
                <a:solidFill>
                  <a:srgbClr val="333333"/>
                </a:solidFill>
                <a:latin typeface="+mj-lt"/>
                <a:ea typeface="+mn-ea"/>
              </a:rPr>
              <a:t>, </a:t>
            </a:r>
            <a:r>
              <a:rPr lang="en-US" altLang="de-DE" sz="1600" dirty="0" err="1">
                <a:solidFill>
                  <a:srgbClr val="333333"/>
                </a:solidFill>
                <a:latin typeface="+mj-lt"/>
                <a:ea typeface="+mn-ea"/>
              </a:rPr>
              <a:t>ingenuïtat</a:t>
            </a:r>
            <a:r>
              <a:rPr lang="en-US" altLang="de-DE" sz="1600" dirty="0">
                <a:solidFill>
                  <a:srgbClr val="333333"/>
                </a:solidFill>
                <a:latin typeface="+mj-lt"/>
                <a:ea typeface="+mn-ea"/>
              </a:rPr>
              <a:t> o </a:t>
            </a:r>
            <a:r>
              <a:rPr lang="en-US" altLang="de-DE" sz="1600" dirty="0" err="1">
                <a:solidFill>
                  <a:srgbClr val="333333"/>
                </a:solidFill>
                <a:latin typeface="+mj-lt"/>
                <a:ea typeface="+mn-ea"/>
              </a:rPr>
              <a:t>desconeixement</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condicions</a:t>
            </a:r>
            <a:r>
              <a:rPr lang="en-US" altLang="de-DE" sz="1600" dirty="0">
                <a:solidFill>
                  <a:srgbClr val="333333"/>
                </a:solidFill>
                <a:latin typeface="+mj-lt"/>
                <a:ea typeface="+mn-ea"/>
              </a:rPr>
              <a:t> de </a:t>
            </a:r>
            <a:r>
              <a:rPr lang="en-US" altLang="de-DE" sz="1600" dirty="0" err="1">
                <a:solidFill>
                  <a:srgbClr val="333333"/>
                </a:solidFill>
                <a:latin typeface="+mj-lt"/>
                <a:ea typeface="+mn-ea"/>
              </a:rPr>
              <a:t>vida</a:t>
            </a:r>
            <a:r>
              <a:rPr lang="en-US" altLang="de-DE" sz="1600" dirty="0">
                <a:solidFill>
                  <a:srgbClr val="333333"/>
                </a:solidFill>
                <a:latin typeface="+mj-lt"/>
                <a:ea typeface="+mn-ea"/>
              </a:rPr>
              <a:t> de les </a:t>
            </a:r>
            <a:r>
              <a:rPr lang="en-US" altLang="de-DE" sz="1600" dirty="0" err="1">
                <a:solidFill>
                  <a:srgbClr val="333333"/>
                </a:solidFill>
                <a:latin typeface="+mj-lt"/>
                <a:ea typeface="+mn-ea"/>
              </a:rPr>
              <a:t>persones</a:t>
            </a:r>
            <a:r>
              <a:rPr lang="en-US" altLang="de-DE" sz="1600" dirty="0">
                <a:solidFill>
                  <a:srgbClr val="333333"/>
                </a:solidFill>
                <a:latin typeface="+mj-lt"/>
                <a:ea typeface="+mn-ea"/>
              </a:rPr>
              <a:t> </a:t>
            </a:r>
            <a:r>
              <a:rPr lang="en-US" altLang="de-DE" sz="1600" dirty="0" err="1">
                <a:solidFill>
                  <a:srgbClr val="333333"/>
                </a:solidFill>
                <a:latin typeface="+mj-lt"/>
                <a:ea typeface="+mn-ea"/>
              </a:rPr>
              <a:t>pobres</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El poble no té pa per menjar… que mengin pastíssos.</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403408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10</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9693295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11</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6744424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coneixements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previs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ens</a:t>
                      </a:r>
                      <a:r>
                        <a:rPr kumimoji="0" lang="es-ES" sz="2000" b="0" i="0" u="none" strike="noStrike" cap="none" normalizeH="0" baseline="0" dirty="0">
                          <a:ln>
                            <a:noFill/>
                          </a:ln>
                          <a:solidFill>
                            <a:srgbClr val="333333"/>
                          </a:solidFill>
                          <a:effectLst/>
                          <a:latin typeface="Calibri Light"/>
                        </a:rPr>
                        <a:t> poden </a:t>
                      </a:r>
                      <a:r>
                        <a:rPr kumimoji="0" lang="es-ES" sz="2000" b="0" i="0" u="none" strike="noStrike" cap="none" normalizeH="0" baseline="0" dirty="0" err="1">
                          <a:ln>
                            <a:noFill/>
                          </a:ln>
                          <a:solidFill>
                            <a:srgbClr val="333333"/>
                          </a:solidFill>
                          <a:effectLst/>
                          <a:latin typeface="Calibri Light"/>
                        </a:rPr>
                        <a:t>ajudar</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fer</a:t>
                      </a:r>
                      <a:r>
                        <a:rPr kumimoji="0" lang="es-ES" sz="2000" b="0" i="0" u="none" strike="noStrike" cap="none" normalizeH="0" baseline="0" dirty="0">
                          <a:ln>
                            <a:noFill/>
                          </a:ln>
                          <a:solidFill>
                            <a:srgbClr val="333333"/>
                          </a:solidFill>
                          <a:effectLst/>
                          <a:latin typeface="Calibri Light"/>
                        </a:rPr>
                        <a:t> un </a:t>
                      </a:r>
                      <a:r>
                        <a:rPr kumimoji="0" lang="es-ES" sz="2000" b="0" i="0" u="none" strike="noStrike" cap="none" normalizeH="0" baseline="0" dirty="0" err="1">
                          <a:ln>
                            <a:noFill/>
                          </a:ln>
                          <a:solidFill>
                            <a:srgbClr val="333333"/>
                          </a:solidFill>
                          <a:effectLst/>
                          <a:latin typeface="Calibri Light"/>
                        </a:rPr>
                        <a:t>judici</a:t>
                      </a:r>
                      <a:r>
                        <a:rPr kumimoji="0" lang="es-ES" sz="2000" b="0" i="0" u="none" strike="noStrike" cap="none" normalizeH="0" baseline="0" dirty="0">
                          <a:ln>
                            <a:noFill/>
                          </a:ln>
                          <a:solidFill>
                            <a:srgbClr val="333333"/>
                          </a:solidFill>
                          <a:effectLst/>
                          <a:latin typeface="Calibri Light"/>
                        </a:rPr>
                        <a:t> sobre una persona, </a:t>
                      </a:r>
                      <a:r>
                        <a:rPr kumimoji="0" lang="es-ES" sz="2000" b="0" i="0" u="none" strike="noStrike" cap="none" normalizeH="0" baseline="0" dirty="0" err="1">
                          <a:ln>
                            <a:noFill/>
                          </a:ln>
                          <a:solidFill>
                            <a:srgbClr val="333333"/>
                          </a:solidFill>
                          <a:effectLst/>
                          <a:latin typeface="Calibri Light"/>
                        </a:rPr>
                        <a:t>sobretot</a:t>
                      </a:r>
                      <a:r>
                        <a:rPr kumimoji="0" lang="es-ES" sz="2000" b="0" i="0" u="none" strike="noStrike" cap="none" normalizeH="0" baseline="0" dirty="0">
                          <a:ln>
                            <a:noFill/>
                          </a:ln>
                          <a:solidFill>
                            <a:srgbClr val="333333"/>
                          </a:solidFill>
                          <a:effectLst/>
                          <a:latin typeface="Calibri Light"/>
                        </a:rPr>
                        <a:t> si has </a:t>
                      </a:r>
                      <a:r>
                        <a:rPr kumimoji="0" lang="es-ES" sz="2000" b="0" i="0" u="none" strike="noStrike" cap="none" normalizeH="0" baseline="0" dirty="0" err="1">
                          <a:ln>
                            <a:noFill/>
                          </a:ln>
                          <a:solidFill>
                            <a:srgbClr val="333333"/>
                          </a:solidFill>
                          <a:effectLst/>
                          <a:latin typeface="Calibri Light"/>
                        </a:rPr>
                        <a:t>conegut</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aquesta</a:t>
                      </a:r>
                      <a:r>
                        <a:rPr kumimoji="0" lang="es-ES" sz="2000" b="0" i="0" u="none" strike="noStrike" cap="none" normalizeH="0" baseline="0" dirty="0">
                          <a:ln>
                            <a:noFill/>
                          </a:ln>
                          <a:solidFill>
                            <a:srgbClr val="333333"/>
                          </a:solidFill>
                          <a:effectLst/>
                          <a:latin typeface="Calibri Light"/>
                        </a:rPr>
                        <a:t> persona en una </a:t>
                      </a:r>
                      <a:r>
                        <a:rPr kumimoji="0" lang="es-ES" sz="2000" b="0" i="0" u="none" strike="noStrike" cap="none" normalizeH="0" baseline="0" dirty="0" err="1">
                          <a:ln>
                            <a:noFill/>
                          </a:ln>
                          <a:solidFill>
                            <a:srgbClr val="333333"/>
                          </a:solidFill>
                          <a:effectLst/>
                          <a:latin typeface="Calibri Light"/>
                        </a:rPr>
                        <a:t>situació</a:t>
                      </a:r>
                      <a:r>
                        <a:rPr kumimoji="0" lang="es-ES" sz="2000" b="0" i="0" u="none" strike="noStrike" cap="none" normalizeH="0" baseline="0" dirty="0">
                          <a:ln>
                            <a:noFill/>
                          </a:ln>
                          <a:solidFill>
                            <a:srgbClr val="333333"/>
                          </a:solidFill>
                          <a:effectLst/>
                          <a:latin typeface="Calibri Light"/>
                        </a:rPr>
                        <a:t> similar </a:t>
                      </a:r>
                      <a:r>
                        <a:rPr kumimoji="0" lang="es-ES" sz="2000" b="0" i="0" u="none" strike="noStrike" cap="none" normalizeH="0" baseline="0" dirty="0" err="1">
                          <a:ln>
                            <a:noFill/>
                          </a:ln>
                          <a:solidFill>
                            <a:srgbClr val="333333"/>
                          </a:solidFill>
                          <a:effectLst/>
                          <a:latin typeface="Calibri Light"/>
                        </a:rPr>
                        <a:t>abans</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530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12</a:t>
            </a:fld>
            <a:endParaRPr lang="de-DE" altLang="es-ES">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62306833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respecte</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una</a:t>
                      </a:r>
                      <a:r>
                        <a:rPr kumimoji="0" lang="en-US" sz="2000" b="0" i="0" u="none" strike="noStrike" cap="none" normalizeH="0" baseline="0" dirty="0">
                          <a:ln>
                            <a:noFill/>
                          </a:ln>
                          <a:solidFill>
                            <a:srgbClr val="333333"/>
                          </a:solidFill>
                          <a:effectLst/>
                          <a:latin typeface="Calibri Light"/>
                        </a:rPr>
                        <a:t> persona </a:t>
                      </a:r>
                      <a:r>
                        <a:rPr kumimoji="0" lang="en-US" sz="2000" b="0" i="0" u="none" strike="noStrike" cap="none" normalizeH="0" baseline="0" dirty="0" err="1">
                          <a:ln>
                            <a:noFill/>
                          </a:ln>
                          <a:solidFill>
                            <a:srgbClr val="333333"/>
                          </a:solidFill>
                          <a:effectLst/>
                          <a:latin typeface="Calibri Light"/>
                        </a:rPr>
                        <a:t>específica</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coneixements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previs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ens</a:t>
                      </a:r>
                      <a:r>
                        <a:rPr kumimoji="0" lang="es-ES" sz="2000" b="0" i="0" u="none" strike="noStrike" cap="none" normalizeH="0" baseline="0" dirty="0">
                          <a:ln>
                            <a:noFill/>
                          </a:ln>
                          <a:solidFill>
                            <a:srgbClr val="333333"/>
                          </a:solidFill>
                          <a:effectLst/>
                          <a:latin typeface="Calibri Light"/>
                        </a:rPr>
                        <a:t> poden </a:t>
                      </a:r>
                      <a:r>
                        <a:rPr kumimoji="0" lang="es-ES" sz="2000" b="0" i="0" u="none" strike="noStrike" cap="none" normalizeH="0" baseline="0" dirty="0" err="1">
                          <a:ln>
                            <a:noFill/>
                          </a:ln>
                          <a:solidFill>
                            <a:srgbClr val="333333"/>
                          </a:solidFill>
                          <a:effectLst/>
                          <a:latin typeface="Calibri Light"/>
                        </a:rPr>
                        <a:t>ajudar</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fer</a:t>
                      </a:r>
                      <a:r>
                        <a:rPr kumimoji="0" lang="es-ES" sz="2000" b="0" i="0" u="none" strike="noStrike" cap="none" normalizeH="0" baseline="0" dirty="0">
                          <a:ln>
                            <a:noFill/>
                          </a:ln>
                          <a:solidFill>
                            <a:srgbClr val="333333"/>
                          </a:solidFill>
                          <a:effectLst/>
                          <a:latin typeface="Calibri Light"/>
                        </a:rPr>
                        <a:t> un </a:t>
                      </a:r>
                      <a:r>
                        <a:rPr kumimoji="0" lang="es-ES" sz="2000" b="0" i="0" u="none" strike="noStrike" cap="none" normalizeH="0" baseline="0" dirty="0" err="1">
                          <a:ln>
                            <a:noFill/>
                          </a:ln>
                          <a:solidFill>
                            <a:srgbClr val="333333"/>
                          </a:solidFill>
                          <a:effectLst/>
                          <a:latin typeface="Calibri Light"/>
                        </a:rPr>
                        <a:t>judici</a:t>
                      </a:r>
                      <a:r>
                        <a:rPr kumimoji="0" lang="es-ES" sz="2000" b="0" i="0" u="none" strike="noStrike" cap="none" normalizeH="0" baseline="0" dirty="0">
                          <a:ln>
                            <a:noFill/>
                          </a:ln>
                          <a:solidFill>
                            <a:srgbClr val="333333"/>
                          </a:solidFill>
                          <a:effectLst/>
                          <a:latin typeface="Calibri Light"/>
                        </a:rPr>
                        <a:t> sobre una persona, </a:t>
                      </a:r>
                      <a:r>
                        <a:rPr kumimoji="0" lang="es-ES" sz="2000" b="0" i="0" u="none" strike="noStrike" cap="none" normalizeH="0" baseline="0" dirty="0" err="1">
                          <a:ln>
                            <a:noFill/>
                          </a:ln>
                          <a:solidFill>
                            <a:srgbClr val="333333"/>
                          </a:solidFill>
                          <a:effectLst/>
                          <a:latin typeface="Calibri Light"/>
                        </a:rPr>
                        <a:t>sobretot</a:t>
                      </a:r>
                      <a:r>
                        <a:rPr kumimoji="0" lang="es-ES" sz="2000" b="0" i="0" u="none" strike="noStrike" cap="none" normalizeH="0" baseline="0" dirty="0">
                          <a:ln>
                            <a:noFill/>
                          </a:ln>
                          <a:solidFill>
                            <a:srgbClr val="333333"/>
                          </a:solidFill>
                          <a:effectLst/>
                          <a:latin typeface="Calibri Light"/>
                        </a:rPr>
                        <a:t> si has </a:t>
                      </a:r>
                      <a:r>
                        <a:rPr kumimoji="0" lang="es-ES" sz="2000" b="0" i="0" u="none" strike="noStrike" cap="none" normalizeH="0" baseline="0" dirty="0" err="1">
                          <a:ln>
                            <a:noFill/>
                          </a:ln>
                          <a:solidFill>
                            <a:srgbClr val="333333"/>
                          </a:solidFill>
                          <a:effectLst/>
                          <a:latin typeface="Calibri Light"/>
                        </a:rPr>
                        <a:t>conegut</a:t>
                      </a:r>
                      <a:r>
                        <a:rPr kumimoji="0" lang="es-ES" sz="2000" b="0" i="0" u="none" strike="noStrike" cap="none" normalizeH="0" baseline="0" dirty="0">
                          <a:ln>
                            <a:noFill/>
                          </a:ln>
                          <a:solidFill>
                            <a:srgbClr val="333333"/>
                          </a:solidFill>
                          <a:effectLst/>
                          <a:latin typeface="Calibri Light"/>
                        </a:rPr>
                        <a:t> a </a:t>
                      </a:r>
                      <a:r>
                        <a:rPr kumimoji="0" lang="es-ES" sz="2000" b="0" i="0" u="none" strike="noStrike" cap="none" normalizeH="0" baseline="0" dirty="0" err="1">
                          <a:ln>
                            <a:noFill/>
                          </a:ln>
                          <a:solidFill>
                            <a:srgbClr val="333333"/>
                          </a:solidFill>
                          <a:effectLst/>
                          <a:latin typeface="Calibri Light"/>
                        </a:rPr>
                        <a:t>aquesta</a:t>
                      </a:r>
                      <a:r>
                        <a:rPr kumimoji="0" lang="es-ES" sz="2000" b="0" i="0" u="none" strike="noStrike" cap="none" normalizeH="0" baseline="0" dirty="0">
                          <a:ln>
                            <a:noFill/>
                          </a:ln>
                          <a:solidFill>
                            <a:srgbClr val="333333"/>
                          </a:solidFill>
                          <a:effectLst/>
                          <a:latin typeface="Calibri Light"/>
                        </a:rPr>
                        <a:t> persona en una </a:t>
                      </a:r>
                      <a:r>
                        <a:rPr kumimoji="0" lang="es-ES" sz="2000" b="0" i="0" u="none" strike="noStrike" cap="none" normalizeH="0" baseline="0" dirty="0" err="1">
                          <a:ln>
                            <a:noFill/>
                          </a:ln>
                          <a:solidFill>
                            <a:srgbClr val="333333"/>
                          </a:solidFill>
                          <a:effectLst/>
                          <a:latin typeface="Calibri Light"/>
                        </a:rPr>
                        <a:t>situació</a:t>
                      </a:r>
                      <a:r>
                        <a:rPr kumimoji="0" lang="es-ES" sz="2000" b="0" i="0" u="none" strike="noStrike" cap="none" normalizeH="0" baseline="0" dirty="0">
                          <a:ln>
                            <a:noFill/>
                          </a:ln>
                          <a:solidFill>
                            <a:srgbClr val="333333"/>
                          </a:solidFill>
                          <a:effectLst/>
                          <a:latin typeface="Calibri Light"/>
                        </a:rPr>
                        <a:t> similar </a:t>
                      </a:r>
                      <a:r>
                        <a:rPr kumimoji="0" lang="es-ES" sz="2000" b="0" i="0" u="none" strike="noStrike" cap="none" normalizeH="0" baseline="0" dirty="0" err="1">
                          <a:ln>
                            <a:noFill/>
                          </a:ln>
                          <a:solidFill>
                            <a:srgbClr val="333333"/>
                          </a:solidFill>
                          <a:effectLst/>
                          <a:latin typeface="Calibri Light"/>
                        </a:rPr>
                        <a:t>abans</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persones poden actuar de forma diferent depenent de la situació o del seu estat d'ànim actual o simplement per casualitat. Ningú està sempre feliç vs trist, o és bo vs dolent en cada situació. Algú pot ser molt extravertit amb la seva família i al mateix temps ser molt tímid amb les amistats, o viceversa. De vegades, un pot fins i tot sorprendre's sobre un mateix.</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47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13</a:t>
            </a:fld>
            <a:endParaRPr lang="de-DE" altLang="es-ES">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5251812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Es </a:t>
            </a:r>
            <a:r>
              <a:rPr lang="en-US" altLang="de-DE" sz="2000" dirty="0" err="1">
                <a:solidFill>
                  <a:srgbClr val="333333"/>
                </a:solidFill>
                <a:latin typeface="+mj-lt"/>
                <a:ea typeface="+mn-ea"/>
              </a:rPr>
              <a:t>diu</a:t>
            </a:r>
            <a:r>
              <a:rPr lang="en-US" altLang="de-DE" sz="2000" dirty="0">
                <a:solidFill>
                  <a:srgbClr val="333333"/>
                </a:solidFill>
                <a:latin typeface="+mj-lt"/>
                <a:ea typeface="+mn-ea"/>
              </a:rPr>
              <a:t> que </a:t>
            </a:r>
            <a:r>
              <a:rPr lang="en-US" altLang="de-DE" sz="2000" dirty="0" err="1">
                <a:solidFill>
                  <a:srgbClr val="333333"/>
                </a:solidFill>
                <a:latin typeface="+mj-lt"/>
                <a:ea typeface="+mn-ea"/>
              </a:rPr>
              <a:t>els</a:t>
            </a:r>
            <a:r>
              <a:rPr lang="en-US" altLang="de-DE" sz="2000" dirty="0">
                <a:solidFill>
                  <a:srgbClr val="333333"/>
                </a:solidFill>
                <a:latin typeface="+mj-lt"/>
                <a:ea typeface="+mn-ea"/>
              </a:rPr>
              <a:t> </a:t>
            </a:r>
            <a:r>
              <a:rPr lang="en-US" altLang="de-DE" sz="2000" dirty="0" err="1">
                <a:solidFill>
                  <a:srgbClr val="333333"/>
                </a:solidFill>
                <a:latin typeface="+mj-lt"/>
                <a:ea typeface="+mn-ea"/>
              </a:rPr>
              <a:t>gossos</a:t>
            </a:r>
            <a:r>
              <a:rPr lang="en-US" altLang="de-DE" sz="2000" dirty="0">
                <a:solidFill>
                  <a:srgbClr val="333333"/>
                </a:solidFill>
                <a:latin typeface="+mj-lt"/>
                <a:ea typeface="+mn-ea"/>
              </a:rPr>
              <a:t> </a:t>
            </a:r>
            <a:r>
              <a:rPr lang="en-US" altLang="de-DE" sz="2000" dirty="0" err="1">
                <a:solidFill>
                  <a:srgbClr val="333333"/>
                </a:solidFill>
                <a:latin typeface="+mj-lt"/>
                <a:ea typeface="+mn-ea"/>
              </a:rPr>
              <a:t>tenen</a:t>
            </a:r>
            <a:r>
              <a:rPr lang="en-US" altLang="de-DE" sz="2000" dirty="0">
                <a:solidFill>
                  <a:srgbClr val="333333"/>
                </a:solidFill>
                <a:latin typeface="+mj-lt"/>
                <a:ea typeface="+mn-ea"/>
              </a:rPr>
              <a:t> </a:t>
            </a:r>
            <a:r>
              <a:rPr lang="en-US" altLang="de-DE" sz="2000" dirty="0" err="1">
                <a:solidFill>
                  <a:srgbClr val="333333"/>
                </a:solidFill>
                <a:latin typeface="+mj-lt"/>
                <a:ea typeface="+mn-ea"/>
              </a:rPr>
              <a:t>l'habilitat</a:t>
            </a:r>
            <a:r>
              <a:rPr lang="en-US" altLang="de-DE" sz="2000" dirty="0">
                <a:solidFill>
                  <a:srgbClr val="333333"/>
                </a:solidFill>
                <a:latin typeface="+mj-lt"/>
                <a:ea typeface="+mn-ea"/>
              </a:rPr>
              <a:t> de </a:t>
            </a:r>
            <a:r>
              <a:rPr lang="en-US" altLang="de-DE" sz="2000" dirty="0" err="1">
                <a:solidFill>
                  <a:srgbClr val="333333"/>
                </a:solidFill>
                <a:latin typeface="+mj-lt"/>
                <a:ea typeface="+mn-ea"/>
              </a:rPr>
              <a:t>percebre</a:t>
            </a:r>
            <a:r>
              <a:rPr lang="en-US" altLang="de-DE" sz="2000" dirty="0">
                <a:solidFill>
                  <a:srgbClr val="333333"/>
                </a:solidFill>
                <a:latin typeface="+mj-lt"/>
                <a:ea typeface="+mn-ea"/>
              </a:rPr>
              <a:t> </a:t>
            </a:r>
            <a:r>
              <a:rPr lang="en-US" altLang="de-DE" sz="2000" dirty="0" err="1">
                <a:solidFill>
                  <a:srgbClr val="333333"/>
                </a:solidFill>
                <a:latin typeface="+mj-lt"/>
                <a:ea typeface="+mn-ea"/>
              </a:rPr>
              <a:t>quan</a:t>
            </a:r>
            <a:r>
              <a:rPr lang="en-US" altLang="de-DE" sz="2000" dirty="0">
                <a:solidFill>
                  <a:srgbClr val="333333"/>
                </a:solidFill>
                <a:latin typeface="+mj-lt"/>
                <a:ea typeface="+mn-ea"/>
              </a:rPr>
              <a:t> </a:t>
            </a:r>
            <a:r>
              <a:rPr lang="en-US" altLang="de-DE" sz="2000" dirty="0" err="1">
                <a:solidFill>
                  <a:srgbClr val="333333"/>
                </a:solidFill>
                <a:latin typeface="+mj-lt"/>
                <a:ea typeface="+mn-ea"/>
              </a:rPr>
              <a:t>algú</a:t>
            </a:r>
            <a:r>
              <a:rPr lang="en-US" altLang="de-DE" sz="2000" dirty="0">
                <a:solidFill>
                  <a:srgbClr val="333333"/>
                </a:solidFill>
                <a:latin typeface="+mj-lt"/>
                <a:ea typeface="+mn-ea"/>
              </a:rPr>
              <a:t> </a:t>
            </a:r>
            <a:r>
              <a:rPr lang="en-US" altLang="de-DE" sz="2000" dirty="0" err="1">
                <a:solidFill>
                  <a:srgbClr val="333333"/>
                </a:solidFill>
                <a:latin typeface="+mj-lt"/>
                <a:ea typeface="+mn-ea"/>
              </a:rPr>
              <a:t>representa</a:t>
            </a:r>
            <a:r>
              <a:rPr lang="en-US" altLang="de-DE" sz="2000" dirty="0">
                <a:solidFill>
                  <a:srgbClr val="333333"/>
                </a:solidFill>
                <a:latin typeface="+mj-lt"/>
                <a:ea typeface="+mn-ea"/>
              </a:rPr>
              <a:t> </a:t>
            </a:r>
            <a:r>
              <a:rPr lang="en-US" altLang="de-DE" sz="2000" dirty="0" err="1">
                <a:solidFill>
                  <a:srgbClr val="333333"/>
                </a:solidFill>
                <a:latin typeface="+mj-lt"/>
                <a:ea typeface="+mn-ea"/>
              </a:rPr>
              <a:t>una</a:t>
            </a:r>
            <a:r>
              <a:rPr lang="en-US" altLang="de-DE" sz="2000" dirty="0">
                <a:solidFill>
                  <a:srgbClr val="333333"/>
                </a:solidFill>
                <a:latin typeface="+mj-lt"/>
                <a:ea typeface="+mn-ea"/>
              </a:rPr>
              <a:t> </a:t>
            </a:r>
            <a:r>
              <a:rPr lang="en-US" altLang="de-DE" sz="2000" dirty="0" err="1">
                <a:solidFill>
                  <a:srgbClr val="333333"/>
                </a:solidFill>
                <a:latin typeface="+mj-lt"/>
                <a:ea typeface="+mn-ea"/>
              </a:rPr>
              <a:t>amenaça</a:t>
            </a:r>
            <a:r>
              <a:rPr lang="en-US" altLang="de-DE" sz="2000" dirty="0">
                <a:solidFill>
                  <a:srgbClr val="333333"/>
                </a:solidFill>
                <a:latin typeface="+mj-lt"/>
                <a:ea typeface="+mn-ea"/>
              </a:rPr>
              <a:t> o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14</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337988135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15</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230140514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nostres emocions en aquest moment poden afectar la nostra percepció o pensament. Ex:</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Enuig: </a:t>
                      </a:r>
                      <a:r>
                        <a:rPr kumimoji="0" lang="pt-BR" sz="2000" b="0" i="0" u="none" strike="noStrike" cap="none" normalizeH="0" baseline="0" dirty="0">
                          <a:ln>
                            <a:noFill/>
                          </a:ln>
                          <a:solidFill>
                            <a:srgbClr val="333333"/>
                          </a:solidFill>
                          <a:effectLst/>
                          <a:latin typeface="Calibri Light"/>
                        </a:rPr>
                        <a:t>tendència a sentir que no l'entenen; falta de confiança.</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Depressió: </a:t>
                      </a:r>
                      <a:r>
                        <a:rPr kumimoji="0" lang="pt-BR" sz="2000" b="0" i="0" u="none" strike="noStrike" cap="none" normalizeH="0" baseline="0" dirty="0">
                          <a:ln>
                            <a:noFill/>
                          </a:ln>
                          <a:solidFill>
                            <a:srgbClr val="333333"/>
                          </a:solidFill>
                          <a:effectLst/>
                          <a:latin typeface="Calibri Light"/>
                        </a:rPr>
                        <a:t>tot sembla ser pitjor del que  és en realitat.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005515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a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16</a:t>
            </a:fld>
            <a:endParaRPr lang="de-DE" altLang="es-ES">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25655764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Intuïció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Clau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La intuïció es pot definir com el coneixement basat en l'experiència. De vegades l'instint val més que la raó!</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Les nostres emocions en aquest moment poden afectar la nostra percepció o pensament. Ex:</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Enuig: </a:t>
                      </a:r>
                      <a:r>
                        <a:rPr kumimoji="0" lang="pt-BR" sz="2000" b="0" i="0" u="none" strike="noStrike" cap="none" normalizeH="0" baseline="0" dirty="0">
                          <a:ln>
                            <a:noFill/>
                          </a:ln>
                          <a:solidFill>
                            <a:srgbClr val="333333"/>
                          </a:solidFill>
                          <a:effectLst/>
                          <a:latin typeface="Calibri Light"/>
                        </a:rPr>
                        <a:t>tendència a sentir que no l'entenen; falta de confiança.</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Depressió: </a:t>
                      </a:r>
                      <a:r>
                        <a:rPr kumimoji="0" lang="pt-BR" sz="2000" b="0" i="0" u="none" strike="noStrike" cap="none" normalizeH="0" baseline="0" dirty="0">
                          <a:ln>
                            <a:noFill/>
                          </a:ln>
                          <a:solidFill>
                            <a:srgbClr val="333333"/>
                          </a:solidFill>
                          <a:effectLst/>
                          <a:latin typeface="Calibri Light"/>
                        </a:rPr>
                        <a:t>tot sembla ser pitjor del que  és en realitat.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Hem d'escoltar les nostres intuïcions però no confiar cegament en elles.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Por</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Alegria</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Records d'una pel.lícula de terror.</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Records del Circ</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t-BR" altLang="de-DE" sz="1400" b="1" dirty="0">
                <a:latin typeface="Calibri Light"/>
              </a:rPr>
              <a:t>Graciós o tenebrós?</a:t>
            </a:r>
          </a:p>
          <a:p>
            <a:pPr lvl="0" algn="ctr" eaLnBrk="1" hangingPunct="1">
              <a:spcBef>
                <a:spcPts val="0"/>
              </a:spcBef>
              <a:spcAft>
                <a:spcPts val="0"/>
              </a:spcAft>
              <a:buNone/>
            </a:pPr>
            <a:r>
              <a:rPr lang="pt-BR" altLang="de-DE" sz="1400" dirty="0">
                <a:latin typeface="Calibri Light"/>
              </a:rPr>
              <a:t>Depèn del seu estat d'ànim!</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55617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Aparença i Realitat!</a:t>
            </a:r>
          </a:p>
        </p:txBody>
      </p:sp>
      <p:sp>
        <p:nvSpPr>
          <p:cNvPr id="5" name="Content Placeholder 4"/>
          <p:cNvSpPr>
            <a:spLocks noGrp="1"/>
          </p:cNvSpPr>
          <p:nvPr>
            <p:ph idx="1"/>
          </p:nvPr>
        </p:nvSpPr>
        <p:spPr/>
        <p:txBody>
          <a:bodyPr/>
          <a:lstStyle/>
          <a:p>
            <a:r>
              <a:rPr lang="en-US" sz="2400" dirty="0">
                <a:solidFill>
                  <a:srgbClr val="004992"/>
                </a:solidFill>
              </a:rPr>
              <a:t>… No </a:t>
            </a:r>
            <a:r>
              <a:rPr lang="en-US" sz="2400" dirty="0" err="1">
                <a:solidFill>
                  <a:srgbClr val="004992"/>
                </a:solidFill>
              </a:rPr>
              <a:t>es</a:t>
            </a:r>
            <a:r>
              <a:rPr lang="en-US" sz="2400" dirty="0">
                <a:solidFill>
                  <a:srgbClr val="004992"/>
                </a:solidFill>
              </a:rPr>
              <a:t> pot </a:t>
            </a:r>
            <a:r>
              <a:rPr lang="en-US" sz="2400" dirty="0" err="1">
                <a:solidFill>
                  <a:srgbClr val="004992"/>
                </a:solidFill>
              </a:rPr>
              <a:t>confiar</a:t>
            </a:r>
            <a:r>
              <a:rPr lang="en-US" sz="2400" dirty="0">
                <a:solidFill>
                  <a:srgbClr val="004992"/>
                </a:solidFill>
              </a:rPr>
              <a:t> </a:t>
            </a:r>
            <a:r>
              <a:rPr lang="en-US" sz="2400" dirty="0" err="1">
                <a:solidFill>
                  <a:srgbClr val="004992"/>
                </a:solidFill>
              </a:rPr>
              <a:t>en</a:t>
            </a:r>
            <a:r>
              <a:rPr lang="en-US" sz="2400" dirty="0">
                <a:solidFill>
                  <a:srgbClr val="004992"/>
                </a:solidFill>
              </a:rPr>
              <a:t> cap </a:t>
            </a:r>
            <a:r>
              <a:rPr lang="en-US" sz="2400" dirty="0" err="1">
                <a:solidFill>
                  <a:srgbClr val="004992"/>
                </a:solidFill>
              </a:rPr>
              <a:t>dels</a:t>
            </a:r>
            <a:r>
              <a:rPr lang="en-US" sz="2400" dirty="0">
                <a:solidFill>
                  <a:srgbClr val="004992"/>
                </a:solidFill>
              </a:rPr>
              <a:t> factors </a:t>
            </a:r>
            <a:r>
              <a:rPr lang="en-US" sz="2400" dirty="0" err="1">
                <a:solidFill>
                  <a:srgbClr val="004992"/>
                </a:solidFill>
              </a:rPr>
              <a:t>anteriorment</a:t>
            </a:r>
            <a:r>
              <a:rPr lang="en-US" sz="2400" dirty="0">
                <a:solidFill>
                  <a:srgbClr val="004992"/>
                </a:solidFill>
              </a:rPr>
              <a:t> </a:t>
            </a:r>
            <a:r>
              <a:rPr lang="en-US" sz="2400" dirty="0" err="1">
                <a:solidFill>
                  <a:srgbClr val="004992"/>
                </a:solidFill>
              </a:rPr>
              <a:t>exposats</a:t>
            </a:r>
            <a:r>
              <a:rPr lang="en-US" sz="2400" dirty="0">
                <a:solidFill>
                  <a:srgbClr val="004992"/>
                </a:solidFill>
              </a:rPr>
              <a:t> ( per </a:t>
            </a:r>
            <a:r>
              <a:rPr lang="en-US" sz="2400" dirty="0" err="1">
                <a:solidFill>
                  <a:srgbClr val="004992"/>
                </a:solidFill>
              </a:rPr>
              <a:t>exemple</a:t>
            </a:r>
            <a:r>
              <a:rPr lang="en-US" sz="2400" dirty="0">
                <a:solidFill>
                  <a:srgbClr val="004992"/>
                </a:solidFill>
              </a:rPr>
              <a:t>, </a:t>
            </a:r>
            <a:r>
              <a:rPr lang="en-US" sz="2400" dirty="0" err="1">
                <a:solidFill>
                  <a:srgbClr val="004992"/>
                </a:solidFill>
              </a:rPr>
              <a:t>llenguatge</a:t>
            </a:r>
            <a:r>
              <a:rPr lang="en-US" sz="2400" dirty="0">
                <a:solidFill>
                  <a:srgbClr val="004992"/>
                </a:solidFill>
              </a:rPr>
              <a:t>) per </a:t>
            </a:r>
            <a:r>
              <a:rPr lang="en-US" sz="2400" dirty="0" err="1">
                <a:solidFill>
                  <a:srgbClr val="004992"/>
                </a:solidFill>
              </a:rPr>
              <a:t>sí</a:t>
            </a:r>
            <a:r>
              <a:rPr lang="en-US" sz="2400" dirty="0">
                <a:solidFill>
                  <a:srgbClr val="004992"/>
                </a:solidFill>
              </a:rPr>
              <a:t> sol</a:t>
            </a:r>
          </a:p>
          <a:p>
            <a:r>
              <a:rPr lang="en-US" sz="2400" i="1" dirty="0" err="1">
                <a:solidFill>
                  <a:srgbClr val="333333"/>
                </a:solidFill>
              </a:rPr>
              <a:t>S'han</a:t>
            </a:r>
            <a:r>
              <a:rPr lang="en-US" sz="2400" i="1" dirty="0">
                <a:solidFill>
                  <a:srgbClr val="333333"/>
                </a:solidFill>
              </a:rPr>
              <a:t> de </a:t>
            </a:r>
            <a:r>
              <a:rPr lang="en-US" sz="2400" i="1" dirty="0" err="1">
                <a:solidFill>
                  <a:srgbClr val="333333"/>
                </a:solidFill>
              </a:rPr>
              <a:t>considerar</a:t>
            </a:r>
            <a:r>
              <a:rPr lang="en-US" sz="2400" i="1" dirty="0">
                <a:solidFill>
                  <a:srgbClr val="333333"/>
                </a:solidFill>
              </a:rPr>
              <a:t> tots </a:t>
            </a:r>
            <a:r>
              <a:rPr lang="en-US" sz="2400" i="1" dirty="0" err="1">
                <a:solidFill>
                  <a:srgbClr val="333333"/>
                </a:solidFill>
              </a:rPr>
              <a:t>els</a:t>
            </a:r>
            <a:r>
              <a:rPr lang="en-US" sz="2400" i="1" dirty="0">
                <a:solidFill>
                  <a:srgbClr val="333333"/>
                </a:solidFill>
              </a:rPr>
              <a:t> </a:t>
            </a:r>
            <a:r>
              <a:rPr lang="en-US" sz="2400" i="1" dirty="0" err="1">
                <a:solidFill>
                  <a:srgbClr val="333333"/>
                </a:solidFill>
              </a:rPr>
              <a:t>aspectes</a:t>
            </a:r>
            <a:r>
              <a:rPr lang="en-US" sz="2400" i="1" dirty="0">
                <a:solidFill>
                  <a:srgbClr val="333333"/>
                </a:solidFill>
              </a:rPr>
              <a:t>!</a:t>
            </a:r>
            <a:br>
              <a:rPr lang="en-US" sz="2400" dirty="0">
                <a:solidFill>
                  <a:srgbClr val="333333"/>
                </a:solidFill>
              </a:rPr>
            </a:br>
            <a:r>
              <a:rPr lang="en-US" sz="2400" dirty="0" err="1">
                <a:solidFill>
                  <a:srgbClr val="333333"/>
                </a:solidFill>
              </a:rPr>
              <a:t>En</a:t>
            </a:r>
            <a:r>
              <a:rPr lang="en-US" sz="2400" dirty="0">
                <a:solidFill>
                  <a:srgbClr val="333333"/>
                </a:solidFill>
              </a:rPr>
              <a:t> </a:t>
            </a:r>
            <a:r>
              <a:rPr lang="en-US" sz="2400" dirty="0" err="1">
                <a:solidFill>
                  <a:srgbClr val="333333"/>
                </a:solidFill>
              </a:rPr>
              <a:t>combinació</a:t>
            </a:r>
            <a:r>
              <a:rPr lang="en-US" sz="2400" dirty="0">
                <a:solidFill>
                  <a:srgbClr val="333333"/>
                </a:solidFill>
              </a:rPr>
              <a:t>, </a:t>
            </a:r>
            <a:r>
              <a:rPr lang="en-US" sz="2400" dirty="0" err="1">
                <a:solidFill>
                  <a:srgbClr val="333333"/>
                </a:solidFill>
              </a:rPr>
              <a:t>Aquests</a:t>
            </a:r>
            <a:r>
              <a:rPr lang="en-US" sz="2400" dirty="0">
                <a:solidFill>
                  <a:srgbClr val="333333"/>
                </a:solidFill>
              </a:rPr>
              <a:t> </a:t>
            </a:r>
            <a:r>
              <a:rPr lang="en-US" sz="2400" dirty="0" err="1">
                <a:solidFill>
                  <a:srgbClr val="333333"/>
                </a:solidFill>
              </a:rPr>
              <a:t>ens</a:t>
            </a:r>
            <a:r>
              <a:rPr lang="en-US" sz="2400" dirty="0">
                <a:solidFill>
                  <a:srgbClr val="333333"/>
                </a:solidFill>
              </a:rPr>
              <a:t> </a:t>
            </a:r>
            <a:r>
              <a:rPr lang="en-US" sz="2400" dirty="0" err="1">
                <a:solidFill>
                  <a:srgbClr val="333333"/>
                </a:solidFill>
              </a:rPr>
              <a:t>ajuden</a:t>
            </a:r>
            <a:r>
              <a:rPr lang="en-US" sz="2400" dirty="0">
                <a:solidFill>
                  <a:srgbClr val="333333"/>
                </a:solidFill>
              </a:rPr>
              <a:t> a </a:t>
            </a:r>
            <a:r>
              <a:rPr lang="en-US" sz="2400" dirty="0" err="1">
                <a:solidFill>
                  <a:srgbClr val="333333"/>
                </a:solidFill>
              </a:rPr>
              <a:t>jutjar</a:t>
            </a:r>
            <a:r>
              <a:rPr lang="en-US" sz="2400" dirty="0">
                <a:solidFill>
                  <a:srgbClr val="333333"/>
                </a:solidFill>
              </a:rPr>
              <a:t> </a:t>
            </a:r>
            <a:r>
              <a:rPr lang="en-US" sz="2400" dirty="0" err="1">
                <a:solidFill>
                  <a:srgbClr val="333333"/>
                </a:solidFill>
              </a:rPr>
              <a:t>una</a:t>
            </a:r>
            <a:r>
              <a:rPr lang="en-US" sz="2400" dirty="0">
                <a:solidFill>
                  <a:srgbClr val="333333"/>
                </a:solidFill>
              </a:rPr>
              <a:t> </a:t>
            </a:r>
            <a:r>
              <a:rPr lang="en-US" sz="2400" dirty="0" err="1">
                <a:solidFill>
                  <a:srgbClr val="333333"/>
                </a:solidFill>
              </a:rPr>
              <a:t>situación</a:t>
            </a:r>
            <a:r>
              <a:rPr lang="en-US" sz="2400" dirty="0">
                <a:solidFill>
                  <a:srgbClr val="333333"/>
                </a:solidFill>
              </a:rPr>
              <a:t> </a:t>
            </a:r>
            <a:r>
              <a:rPr lang="en-US" sz="2400" dirty="0" err="1">
                <a:solidFill>
                  <a:srgbClr val="333333"/>
                </a:solidFill>
              </a:rPr>
              <a:t>complexa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title"/>
          </p:nvPr>
        </p:nvSpPr>
        <p:spPr/>
        <p:txBody>
          <a:bodyPr vert="horz" lIns="0" tIns="0" rIns="0" bIns="0" rtlCol="0" anchor="t">
            <a:spAutoFit/>
          </a:bodyPr>
          <a:lstStyle/>
          <a:p>
            <a:pPr defTabSz="914377">
              <a:spcBef>
                <a:spcPts val="0"/>
              </a:spcBef>
            </a:pPr>
            <a:r>
              <a:rPr lang="ca-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ca-ES" altLang="de-DE" sz="2400" dirty="0">
                <a:solidFill>
                  <a:srgbClr val="333333"/>
                </a:solidFill>
              </a:rPr>
              <a:t>Hi ha estudis que demostren que moltes (però no totes!) de les persones amb problemes de salut mental (en especial la psicosis) tenen problemes en les següents àrees:</a:t>
            </a:r>
          </a:p>
          <a:p>
            <a:pPr marL="342900" lvl="0" indent="-342900" defTabSz="914400" fontAlgn="base">
              <a:buClr>
                <a:srgbClr val="333333"/>
              </a:buClr>
              <a:buFont typeface="WingDings"/>
              <a:buChar char=""/>
            </a:pPr>
            <a:r>
              <a:rPr lang="ca-ES" altLang="de-DE" sz="2400" dirty="0">
                <a:solidFill>
                  <a:srgbClr val="004992"/>
                </a:solidFill>
              </a:rPr>
              <a:t>Dificultats de detecció i avaluació de les expressions facials de les altres persones (per exemple: la alegria, la tristesa).</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fld id="{E7A77476-7627-4643-8B5E-03A4AF5991CA}" type="slidenum">
              <a:rPr lang="de-DE" altLang="es-ES" smtClean="0">
                <a:latin typeface="+mn-lt"/>
                <a:ea typeface="+mn-ea"/>
              </a:rPr>
              <a:pPr/>
              <a:t>18</a:t>
            </a:fld>
            <a:endParaRPr lang="de-DE" altLang="es-ES">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title"/>
          </p:nvPr>
        </p:nvSpPr>
        <p:spPr/>
        <p:txBody>
          <a:bodyPr vert="horz" lIns="0" tIns="0" rIns="0" bIns="0" rtlCol="0" anchor="t">
            <a:spAutoFit/>
          </a:bodyPr>
          <a:lstStyle/>
          <a:p>
            <a:pPr defTabSz="914377">
              <a:spcBef>
                <a:spcPts val="0"/>
              </a:spcBef>
            </a:pPr>
            <a:r>
              <a:rPr lang="ca-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ca-ES" altLang="de-DE" sz="2400" dirty="0">
                <a:solidFill>
                  <a:srgbClr val="333333"/>
                </a:solidFill>
              </a:rPr>
              <a:t>Hi ha estudis que demostren que moltes (però no totes!) de les persones amb problemes de salut mental (en especial la psicosis) tenen problemes en les següents àrees:</a:t>
            </a:r>
          </a:p>
          <a:p>
            <a:pPr marL="342900" lvl="0" indent="-342900" defTabSz="914400" fontAlgn="base">
              <a:buClr>
                <a:srgbClr val="333333"/>
              </a:buClr>
              <a:buFont typeface="WingDings"/>
              <a:buChar char=""/>
            </a:pPr>
            <a:r>
              <a:rPr lang="ca-ES" altLang="de-DE" sz="2400" dirty="0">
                <a:solidFill>
                  <a:srgbClr val="004992"/>
                </a:solidFill>
              </a:rPr>
              <a:t>Dificultats de detecció i avaluació de les expressions facials de les altres persones (per exemple: la alegria, la tristesa).</a:t>
            </a:r>
            <a:endParaRPr lang="es-ES" altLang="de-DE" sz="2400" dirty="0">
              <a:solidFill>
                <a:srgbClr val="004992"/>
              </a:solidFill>
            </a:endParaRP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per a </a:t>
            </a:r>
            <a:r>
              <a:rPr lang="es-ES" altLang="de-DE" sz="2400" dirty="0" err="1">
                <a:solidFill>
                  <a:srgbClr val="004992"/>
                </a:solidFill>
              </a:rPr>
              <a:t>deduir</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motius</a:t>
            </a:r>
            <a:r>
              <a:rPr lang="es-ES" altLang="de-DE" sz="2400" dirty="0">
                <a:solidFill>
                  <a:srgbClr val="004992"/>
                </a:solidFill>
              </a:rPr>
              <a:t> i les </a:t>
            </a:r>
            <a:r>
              <a:rPr lang="es-ES" altLang="de-DE" sz="2400" dirty="0" err="1">
                <a:solidFill>
                  <a:srgbClr val="004992"/>
                </a:solidFill>
              </a:rPr>
              <a:t>activitats</a:t>
            </a:r>
            <a:r>
              <a:rPr lang="es-ES" altLang="de-DE" sz="2400" dirty="0">
                <a:solidFill>
                  <a:srgbClr val="004992"/>
                </a:solidFill>
              </a:rPr>
              <a:t> </a:t>
            </a:r>
            <a:r>
              <a:rPr lang="es-ES" altLang="de-DE" sz="2400" dirty="0" err="1">
                <a:solidFill>
                  <a:srgbClr val="004992"/>
                </a:solidFill>
              </a:rPr>
              <a:t>futures</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err="1">
                <a:solidFill>
                  <a:srgbClr val="004992"/>
                </a:solidFill>
              </a:rPr>
              <a:t>pel</a:t>
            </a:r>
            <a:r>
              <a:rPr lang="es-ES" altLang="de-DE" sz="2400" dirty="0">
                <a:solidFill>
                  <a:srgbClr val="004992"/>
                </a:solidFill>
              </a:rPr>
              <a:t> </a:t>
            </a:r>
            <a:r>
              <a:rPr lang="es-ES" altLang="de-DE" sz="2400" dirty="0" err="1">
                <a:solidFill>
                  <a:srgbClr val="004992"/>
                </a:solidFill>
              </a:rPr>
              <a:t>seu</a:t>
            </a:r>
            <a:r>
              <a:rPr lang="es-ES" altLang="de-DE" sz="2400" dirty="0">
                <a:solidFill>
                  <a:srgbClr val="004992"/>
                </a:solidFill>
              </a:rPr>
              <a:t> </a:t>
            </a:r>
            <a:r>
              <a:rPr lang="es-ES" altLang="de-DE" sz="2400" dirty="0" err="1">
                <a:solidFill>
                  <a:srgbClr val="004992"/>
                </a:solidFill>
              </a:rPr>
              <a:t>comportament</a:t>
            </a:r>
            <a:r>
              <a:rPr lang="es-E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fld id="{E7A77476-7627-4643-8B5E-03A4AF5991CA}" type="slidenum">
              <a:rPr lang="de-DE" altLang="es-ES" smtClean="0">
                <a:latin typeface="+mn-lt"/>
                <a:ea typeface="+mn-ea"/>
              </a:rPr>
              <a:pPr/>
              <a:t>19</a:t>
            </a:fld>
            <a:endParaRPr lang="de-DE" altLang="es-ES">
              <a:latin typeface="+mn-lt"/>
              <a:ea typeface="+mn-ea"/>
            </a:endParaRPr>
          </a:p>
        </p:txBody>
      </p:sp>
    </p:spTree>
    <p:extLst>
      <p:ext uri="{BB962C8B-B14F-4D97-AF65-F5344CB8AC3E}">
        <p14:creationId xmlns:p14="http://schemas.microsoft.com/office/powerpoint/2010/main" val="3613501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Manera</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què</a:t>
            </a:r>
            <a:r>
              <a:rPr lang="en-US" sz="3600" dirty="0">
                <a:latin typeface="+mn-lt"/>
                <a:ea typeface="+mn-ea"/>
                <a:cs typeface="+mn-cs"/>
              </a:rPr>
              <a:t> la </a:t>
            </a:r>
            <a:r>
              <a:rPr lang="en-US" sz="3600" dirty="0" err="1">
                <a:latin typeface="+mn-lt"/>
                <a:ea typeface="+mn-ea"/>
                <a:cs typeface="+mn-cs"/>
              </a:rPr>
              <a:t>falta</a:t>
            </a:r>
            <a:r>
              <a:rPr lang="en-US" sz="3600" dirty="0">
                <a:latin typeface="+mn-lt"/>
                <a:ea typeface="+mn-ea"/>
                <a:cs typeface="+mn-cs"/>
              </a:rPr>
              <a:t> </a:t>
            </a:r>
            <a:r>
              <a:rPr lang="en-US" sz="3600" dirty="0" err="1">
                <a:latin typeface="+mn-lt"/>
                <a:ea typeface="+mn-ea"/>
                <a:cs typeface="+mn-cs"/>
              </a:rPr>
              <a:t>d'empatia</a:t>
            </a:r>
            <a:r>
              <a:rPr lang="en-US" sz="3600" dirty="0">
                <a:latin typeface="+mn-lt"/>
                <a:ea typeface="+mn-ea"/>
                <a:cs typeface="+mn-cs"/>
              </a:rPr>
              <a:t> </a:t>
            </a:r>
            <a:r>
              <a:rPr lang="en-US" sz="3600" dirty="0" err="1">
                <a:latin typeface="+mn-lt"/>
                <a:ea typeface="+mn-ea"/>
                <a:cs typeface="+mn-cs"/>
              </a:rPr>
              <a:t>promou</a:t>
            </a:r>
            <a:r>
              <a:rPr lang="en-US" sz="3600" dirty="0">
                <a:latin typeface="+mn-lt"/>
                <a:ea typeface="+mn-ea"/>
                <a:cs typeface="+mn-cs"/>
              </a:rPr>
              <a:t> les males </a:t>
            </a:r>
            <a:r>
              <a:rPr lang="en-US" sz="3600" dirty="0" err="1">
                <a:latin typeface="+mn-lt"/>
                <a:ea typeface="+mn-ea"/>
                <a:cs typeface="+mn-cs"/>
              </a:rPr>
              <a:t>interpretacions</a:t>
            </a:r>
            <a:r>
              <a:rPr lang="en-US" sz="3600" dirty="0">
                <a:latin typeface="+mn-lt"/>
                <a:ea typeface="+mn-ea"/>
                <a:cs typeface="+mn-cs"/>
              </a:rPr>
              <a:t> </a:t>
            </a:r>
            <a:r>
              <a:rPr lang="en-US" sz="3600" dirty="0" err="1">
                <a:latin typeface="+mn-lt"/>
                <a:ea typeface="+mn-ea"/>
                <a:cs typeface="+mn-cs"/>
              </a:rPr>
              <a:t>durant</a:t>
            </a:r>
            <a:r>
              <a:rPr lang="en-US" sz="3600" dirty="0">
                <a:latin typeface="+mn-lt"/>
                <a:ea typeface="+mn-ea"/>
                <a:cs typeface="+mn-cs"/>
              </a:rPr>
              <a:t> la </a:t>
            </a:r>
            <a:r>
              <a:rPr lang="en-US" sz="3600" dirty="0" err="1">
                <a:latin typeface="+mn-lt"/>
                <a:ea typeface="+mn-ea"/>
                <a:cs typeface="+mn-cs"/>
              </a:rPr>
              <a:t>psicosi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20</a:t>
            </a:fld>
            <a:endParaRPr lang="de-DE" altLang="es-ES">
              <a:latin typeface="+mn-lt"/>
              <a:ea typeface="+mn-ea"/>
            </a:endParaRPr>
          </a:p>
        </p:txBody>
      </p:sp>
      <p:sp>
        <p:nvSpPr>
          <p:cNvPr id="57370" name="Rechteck 1"/>
          <p:cNvSpPr>
            <a:spLocks noChangeArrowheads="1"/>
          </p:cNvSpPr>
          <p:nvPr/>
        </p:nvSpPr>
        <p:spPr bwMode="auto">
          <a:xfrm>
            <a:off x="408955" y="594995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de-DE" sz="2000" dirty="0">
                <a:solidFill>
                  <a:srgbClr val="004992"/>
                </a:solidFill>
                <a:latin typeface="+mn-lt"/>
                <a:ea typeface="+mn-ea"/>
              </a:rPr>
              <a:t>Vol </a:t>
            </a:r>
            <a:r>
              <a:rPr lang="en-US" altLang="de-DE" sz="2000" dirty="0" err="1">
                <a:solidFill>
                  <a:srgbClr val="004992"/>
                </a:solidFill>
                <a:latin typeface="+mn-lt"/>
                <a:ea typeface="+mn-ea"/>
              </a:rPr>
              <a:t>contribuir</a:t>
            </a:r>
            <a:r>
              <a:rPr lang="en-US" altLang="de-DE" sz="2000" dirty="0">
                <a:solidFill>
                  <a:srgbClr val="004992"/>
                </a:solidFill>
                <a:latin typeface="+mn-lt"/>
                <a:ea typeface="+mn-ea"/>
              </a:rPr>
              <a:t> </a:t>
            </a:r>
            <a:r>
              <a:rPr lang="en-US" altLang="de-DE" sz="2000" dirty="0" err="1">
                <a:solidFill>
                  <a:srgbClr val="004992"/>
                </a:solidFill>
                <a:latin typeface="+mn-lt"/>
                <a:ea typeface="+mn-ea"/>
              </a:rPr>
              <a:t>algú</a:t>
            </a:r>
            <a:r>
              <a:rPr lang="en-US" altLang="de-DE" sz="2000" dirty="0">
                <a:solidFill>
                  <a:srgbClr val="004992"/>
                </a:solidFill>
                <a:latin typeface="+mn-lt"/>
                <a:ea typeface="+mn-ea"/>
              </a:rPr>
              <a:t> </a:t>
            </a:r>
            <a:r>
              <a:rPr lang="en-US" altLang="de-DE" sz="2000" dirty="0" err="1">
                <a:solidFill>
                  <a:srgbClr val="004992"/>
                </a:solidFill>
                <a:latin typeface="+mn-lt"/>
                <a:ea typeface="+mn-ea"/>
              </a:rPr>
              <a:t>amb</a:t>
            </a:r>
            <a:r>
              <a:rPr lang="en-US" altLang="de-DE" sz="2000" dirty="0">
                <a:solidFill>
                  <a:srgbClr val="004992"/>
                </a:solidFill>
                <a:latin typeface="+mn-lt"/>
                <a:ea typeface="+mn-ea"/>
              </a:rPr>
              <a:t> </a:t>
            </a:r>
            <a:r>
              <a:rPr lang="en-US" altLang="de-DE" sz="2000" dirty="0" err="1">
                <a:solidFill>
                  <a:srgbClr val="004992"/>
                </a:solidFill>
                <a:latin typeface="+mn-lt"/>
                <a:ea typeface="+mn-ea"/>
              </a:rPr>
              <a:t>alguna</a:t>
            </a:r>
            <a:r>
              <a:rPr lang="en-US" altLang="de-DE" sz="2000" dirty="0">
                <a:solidFill>
                  <a:srgbClr val="004992"/>
                </a:solidFill>
                <a:latin typeface="+mn-lt"/>
                <a:ea typeface="+mn-ea"/>
              </a:rPr>
              <a:t> </a:t>
            </a:r>
            <a:r>
              <a:rPr lang="en-US" altLang="de-DE" sz="2000" dirty="0" err="1">
                <a:solidFill>
                  <a:srgbClr val="004992"/>
                </a:solidFill>
                <a:latin typeface="+mn-lt"/>
                <a:ea typeface="+mn-ea"/>
              </a:rPr>
              <a:t>experiència</a:t>
            </a:r>
            <a:r>
              <a:rPr lang="en-US" altLang="de-DE" sz="2000" dirty="0">
                <a:solidFill>
                  <a:srgbClr val="004992"/>
                </a:solidFill>
                <a:latin typeface="+mn-lt"/>
                <a:ea typeface="+mn-ea"/>
              </a:rPr>
              <a:t> personal </a:t>
            </a:r>
            <a:r>
              <a:rPr lang="en-US" altLang="de-DE" sz="2000" dirty="0" err="1">
                <a:solidFill>
                  <a:srgbClr val="004992"/>
                </a:solidFill>
                <a:latin typeface="+mn-lt"/>
                <a:ea typeface="+mn-ea"/>
              </a:rPr>
              <a:t>breu</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059050934"/>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Esdeveniment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Explicacions durant la psicosi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Altres explicacions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A l'</a:t>
                      </a:r>
                      <a:r>
                        <a:rPr kumimoji="0" lang="fr-FR" sz="2000" b="0" i="0" u="none" strike="noStrike" cap="none" normalizeH="0" baseline="0" dirty="0" err="1">
                          <a:ln>
                            <a:noFill/>
                          </a:ln>
                          <a:solidFill>
                            <a:srgbClr val="333333"/>
                          </a:solidFill>
                          <a:effectLst/>
                          <a:latin typeface="Calibri Light"/>
                        </a:rPr>
                        <a:t>autobús</a:t>
                      </a:r>
                      <a:r>
                        <a:rPr kumimoji="0" lang="fr-FR" sz="2000" b="0" i="0" u="none" strike="noStrike" cap="none" normalizeH="0" baseline="0" dirty="0">
                          <a:ln>
                            <a:noFill/>
                          </a:ln>
                          <a:solidFill>
                            <a:srgbClr val="333333"/>
                          </a:solidFill>
                          <a:effectLst/>
                          <a:latin typeface="Calibri Light"/>
                        </a:rPr>
                        <a:t>, un home la mira </a:t>
                      </a:r>
                      <a:r>
                        <a:rPr kumimoji="0" lang="fr-FR" sz="2000" b="0" i="0" u="none" strike="noStrike" cap="none" normalizeH="0" baseline="0" dirty="0" err="1">
                          <a:ln>
                            <a:noFill/>
                          </a:ln>
                          <a:solidFill>
                            <a:srgbClr val="333333"/>
                          </a:solidFill>
                          <a:effectLst/>
                          <a:latin typeface="Calibri Light"/>
                        </a:rPr>
                        <a:t>atentament</a:t>
                      </a:r>
                      <a:r>
                        <a:rPr kumimoji="0" lang="fr-FR" sz="2000" b="0" i="0" u="none" strike="noStrike" cap="none" normalizeH="0" baseline="0" dirty="0">
                          <a:ln>
                            <a:noFill/>
                          </a:ln>
                          <a:solidFill>
                            <a:srgbClr val="333333"/>
                          </a:solidFill>
                          <a:effectLst/>
                          <a:latin typeface="Calibri Light"/>
                        </a:rPr>
                        <a:t> durant </a:t>
                      </a:r>
                      <a:r>
                        <a:rPr kumimoji="0" lang="fr-FR" sz="2000" b="0" i="0" u="none" strike="noStrike" cap="none" normalizeH="0" baseline="0" dirty="0" err="1">
                          <a:ln>
                            <a:noFill/>
                          </a:ln>
                          <a:solidFill>
                            <a:srgbClr val="333333"/>
                          </a:solidFill>
                          <a:effectLst/>
                          <a:latin typeface="Calibri Light"/>
                        </a:rPr>
                        <a:t>molt</a:t>
                      </a:r>
                      <a:r>
                        <a:rPr kumimoji="0" lang="fr-FR" sz="2000" b="0" i="0" u="none" strike="noStrike" cap="none" normalizeH="0" baseline="0" dirty="0">
                          <a:ln>
                            <a:noFill/>
                          </a:ln>
                          <a:solidFill>
                            <a:srgbClr val="333333"/>
                          </a:solidFill>
                          <a:effectLst/>
                          <a:latin typeface="Calibri Light"/>
                        </a:rPr>
                        <a:t> de temps.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perseguidor es descobreix finalment.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seu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comportament</a:t>
                      </a:r>
                      <a:r>
                        <a:rPr kumimoji="0" lang="en-US" sz="2000" b="0" i="0" u="none" strike="noStrike" cap="none" normalizeH="0" baseline="0" dirty="0">
                          <a:ln>
                            <a:noFill/>
                          </a:ln>
                          <a:solidFill>
                            <a:srgbClr val="333333"/>
                          </a:solidFill>
                          <a:effectLst/>
                          <a:latin typeface="Calibri Light"/>
                        </a:rPr>
                        <a:t> (ex, </a:t>
                      </a:r>
                      <a:r>
                        <a:rPr kumimoji="0" lang="en-US" sz="2000" b="0" i="0" u="none" strike="noStrike" cap="none" normalizeH="0" baseline="0" dirty="0" err="1">
                          <a:ln>
                            <a:noFill/>
                          </a:ln>
                          <a:solidFill>
                            <a:srgbClr val="333333"/>
                          </a:solidFill>
                          <a:effectLst/>
                          <a:latin typeface="Calibri Light"/>
                        </a:rPr>
                        <a:t>portar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ulleres</a:t>
                      </a:r>
                      <a:r>
                        <a:rPr kumimoji="0" lang="en-US" sz="2000" b="0" i="0" u="none" strike="noStrike" cap="none" normalizeH="0" baseline="0" dirty="0">
                          <a:ln>
                            <a:noFill/>
                          </a:ln>
                          <a:solidFill>
                            <a:srgbClr val="333333"/>
                          </a:solidFill>
                          <a:effectLst/>
                          <a:latin typeface="Calibri Light"/>
                        </a:rPr>
                        <a:t> de sol), ha </a:t>
                      </a:r>
                      <a:r>
                        <a:rPr kumimoji="0" lang="en-US" sz="2000" b="0" i="0" u="none" strike="noStrike" cap="none" normalizeH="0" baseline="0" dirty="0" err="1">
                          <a:ln>
                            <a:noFill/>
                          </a:ln>
                          <a:solidFill>
                            <a:srgbClr val="333333"/>
                          </a:solidFill>
                          <a:effectLst/>
                          <a:latin typeface="Calibri Light"/>
                        </a:rPr>
                        <a:t>atret</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mirades</a:t>
                      </a:r>
                      <a:r>
                        <a:rPr kumimoji="0" lang="en-US" sz="2000" b="0" i="0" u="none" strike="noStrike" cap="none" normalizeH="0" baseline="0" dirty="0">
                          <a:ln>
                            <a:noFill/>
                          </a:ln>
                          <a:solidFill>
                            <a:srgbClr val="333333"/>
                          </a:solidFill>
                          <a:effectLst/>
                          <a:latin typeface="Calibri Light"/>
                        </a:rPr>
                        <a:t> de les </a:t>
                      </a:r>
                      <a:r>
                        <a:rPr kumimoji="0" lang="en-US" sz="2000" b="0" i="0" u="none" strike="noStrike" cap="none" normalizeH="0" baseline="0" dirty="0" err="1">
                          <a:ln>
                            <a:noFill/>
                          </a:ln>
                          <a:solidFill>
                            <a:srgbClr val="333333"/>
                          </a:solidFill>
                          <a:effectLst/>
                          <a:latin typeface="Calibri Light"/>
                        </a:rPr>
                        <a:t>altres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persones</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El seu cap li critica pels seus errors.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Està</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convençut</a:t>
                      </a:r>
                      <a:r>
                        <a:rPr kumimoji="0" lang="en-US" sz="2000" b="0" i="0" u="none" strike="noStrike" cap="none" normalizeH="0" baseline="0" dirty="0">
                          <a:ln>
                            <a:noFill/>
                          </a:ln>
                          <a:solidFill>
                            <a:srgbClr val="333333"/>
                          </a:solidFill>
                          <a:effectLst/>
                          <a:latin typeface="Calibri Light"/>
                        </a:rPr>
                        <a:t> que el </a:t>
                      </a:r>
                      <a:r>
                        <a:rPr kumimoji="0" lang="en-US" sz="2000" b="0" i="0" u="none" strike="noStrike" cap="none" normalizeH="0" baseline="0" dirty="0" err="1">
                          <a:ln>
                            <a:noFill/>
                          </a:ln>
                          <a:solidFill>
                            <a:srgbClr val="333333"/>
                          </a:solidFill>
                          <a:effectLst/>
                          <a:latin typeface="Calibri Light"/>
                        </a:rPr>
                        <a:t>faran</a:t>
                      </a:r>
                      <a:r>
                        <a:rPr kumimoji="0" lang="en-US" sz="2000" b="0" i="0" u="none" strike="noStrike" cap="none" normalizeH="0" baseline="0" dirty="0">
                          <a:ln>
                            <a:noFill/>
                          </a:ln>
                          <a:solidFill>
                            <a:srgbClr val="333333"/>
                          </a:solidFill>
                          <a:effectLst/>
                          <a:latin typeface="Calibri Light"/>
                        </a:rPr>
                        <a:t> fora de la </a:t>
                      </a:r>
                      <a:r>
                        <a:rPr kumimoji="0" lang="en-US" sz="2000" b="0" i="0" u="none" strike="noStrike" cap="none" normalizeH="0" baseline="0" dirty="0" err="1">
                          <a:ln>
                            <a:noFill/>
                          </a:ln>
                          <a:solidFill>
                            <a:srgbClr val="333333"/>
                          </a:solidFill>
                          <a:effectLst/>
                          <a:latin typeface="Calibri Light"/>
                        </a:rPr>
                        <a:t>feina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aviat</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seu cap ha exagerat, però no el farà fora. És un rondinaire tot el temps.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Un </a:t>
                      </a:r>
                      <a:r>
                        <a:rPr kumimoji="0" lang="en-US" sz="2000" b="0" i="0" u="none" strike="noStrike" cap="none" normalizeH="0" baseline="0" dirty="0" err="1">
                          <a:ln>
                            <a:noFill/>
                          </a:ln>
                          <a:solidFill>
                            <a:srgbClr val="333333"/>
                          </a:solidFill>
                          <a:effectLst/>
                          <a:latin typeface="Calibri Light"/>
                        </a:rPr>
                        <a:t>amic</a:t>
                      </a:r>
                      <a:r>
                        <a:rPr kumimoji="0" lang="en-US" sz="2000" b="0" i="0" u="none" strike="noStrike" cap="none" normalizeH="0" baseline="0" dirty="0">
                          <a:ln>
                            <a:noFill/>
                          </a:ln>
                          <a:solidFill>
                            <a:srgbClr val="333333"/>
                          </a:solidFill>
                          <a:effectLst/>
                          <a:latin typeface="Calibri Light"/>
                        </a:rPr>
                        <a:t> li </a:t>
                      </a:r>
                      <a:r>
                        <a:rPr kumimoji="0" lang="en-US" sz="2000" b="0" i="0" u="none" strike="noStrike" cap="none" normalizeH="0" baseline="0" dirty="0" err="1">
                          <a:ln>
                            <a:noFill/>
                          </a:ln>
                          <a:solidFill>
                            <a:srgbClr val="333333"/>
                          </a:solidFill>
                          <a:effectLst/>
                          <a:latin typeface="Calibri Light"/>
                        </a:rPr>
                        <a:t>llegeix</a:t>
                      </a:r>
                      <a:r>
                        <a:rPr kumimoji="0" lang="en-US" sz="2000" b="0" i="0" u="none" strike="noStrike" cap="none" normalizeH="0" baseline="0" dirty="0">
                          <a:ln>
                            <a:noFill/>
                          </a:ln>
                          <a:solidFill>
                            <a:srgbClr val="333333"/>
                          </a:solidFill>
                          <a:effectLst/>
                          <a:latin typeface="Calibri Light"/>
                        </a:rPr>
                        <a:t> un article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fracassos</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l'escola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Li </a:t>
                      </a:r>
                      <a:r>
                        <a:rPr kumimoji="0" lang="fr-FR" sz="2000" b="0" i="0" u="none" strike="noStrike" cap="none" normalizeH="0" baseline="0" dirty="0" err="1">
                          <a:ln>
                            <a:noFill/>
                          </a:ln>
                          <a:solidFill>
                            <a:srgbClr val="333333"/>
                          </a:solidFill>
                          <a:effectLst/>
                          <a:latin typeface="Calibri Light"/>
                        </a:rPr>
                        <a:t>està</a:t>
                      </a:r>
                      <a:r>
                        <a:rPr kumimoji="0" lang="fr-FR" sz="2000" b="0" i="0" u="none" strike="noStrike" cap="none" normalizeH="0" baseline="0" dirty="0">
                          <a:ln>
                            <a:noFill/>
                          </a:ln>
                          <a:solidFill>
                            <a:srgbClr val="333333"/>
                          </a:solidFill>
                          <a:effectLst/>
                          <a:latin typeface="Calibri Light"/>
                        </a:rPr>
                        <a:t> insinuant que </a:t>
                      </a:r>
                      <a:r>
                        <a:rPr kumimoji="0" lang="fr-FR" sz="2000" b="0" i="0" u="none" strike="noStrike" cap="none" normalizeH="0" baseline="0" dirty="0" err="1">
                          <a:ln>
                            <a:noFill/>
                          </a:ln>
                          <a:solidFill>
                            <a:srgbClr val="333333"/>
                          </a:solidFill>
                          <a:effectLst/>
                          <a:latin typeface="Calibri Light"/>
                        </a:rPr>
                        <a:t>vostè</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és</a:t>
                      </a:r>
                      <a:r>
                        <a:rPr kumimoji="0" lang="fr-FR" sz="2000" b="0" i="0" u="none" strike="noStrike" cap="none" normalizeH="0" baseline="0" dirty="0">
                          <a:ln>
                            <a:noFill/>
                          </a:ln>
                          <a:solidFill>
                            <a:srgbClr val="333333"/>
                          </a:solidFill>
                          <a:effectLst/>
                          <a:latin typeface="Calibri Light"/>
                        </a:rPr>
                        <a:t> un mal </a:t>
                      </a:r>
                      <a:r>
                        <a:rPr kumimoji="0" lang="fr-FR" sz="2000" b="0" i="0" u="none" strike="noStrike" cap="none" normalizeH="0" baseline="0" dirty="0" err="1">
                          <a:ln>
                            <a:noFill/>
                          </a:ln>
                          <a:solidFill>
                            <a:srgbClr val="333333"/>
                          </a:solidFill>
                          <a:effectLst/>
                          <a:latin typeface="Calibri Light"/>
                        </a:rPr>
                        <a:t>estudiant</a:t>
                      </a:r>
                      <a:r>
                        <a:rPr kumimoji="0" lang="fr-FR"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Pura casualitat – el seu amic té interès en la notícia, no coneix els seus problemes a l'escola.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21</a:t>
            </a:fld>
            <a:endParaRPr lang="de-DE" altLang="es-ES">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a:p>
            <a:pPr lvl="0" defTabSz="914400" fontAlgn="base">
              <a:buClr>
                <a:srgbClr val="336699"/>
              </a:buClr>
            </a:pPr>
            <a:endParaRPr lang="de-DE" altLang="de-DE" sz="2400" b="1" dirty="0">
              <a:solidFill>
                <a:srgbClr val="333333"/>
              </a:solidFill>
            </a:endParaRPr>
          </a:p>
          <a:p>
            <a:pPr lvl="0" defTabSz="914400" fontAlgn="base">
              <a:lnSpc>
                <a:spcPct val="100000"/>
              </a:lnSpc>
              <a:spcBef>
                <a:spcPts val="1200"/>
              </a:spcBef>
            </a:pPr>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distinguir entre la informació que tens disponible i la informació que els personatges tenen uns dels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22</a:t>
            </a:fld>
            <a:endParaRPr lang="de-DE" altLang="es-ES">
              <a:latin typeface="+mn-lt"/>
              <a:ea typeface="+mn-ea"/>
            </a:endParaRPr>
          </a:p>
        </p:txBody>
      </p:sp>
    </p:spTree>
    <p:extLst>
      <p:ext uri="{BB962C8B-B14F-4D97-AF65-F5344CB8AC3E}">
        <p14:creationId xmlns:p14="http://schemas.microsoft.com/office/powerpoint/2010/main" val="4020860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de la història pensen uns sobre els altres.</a:t>
            </a:r>
          </a:p>
          <a:p>
            <a:pPr lvl="0" defTabSz="914400" fontAlgn="base">
              <a:buClr>
                <a:srgbClr val="336699"/>
              </a:buClr>
            </a:pPr>
            <a:endParaRPr lang="de-DE" altLang="de-DE" sz="2400" b="1" dirty="0">
              <a:solidFill>
                <a:srgbClr val="333333"/>
              </a:solidFill>
            </a:endParaRPr>
          </a:p>
          <a:p>
            <a:pPr lvl="0" defTabSz="914400" fontAlgn="base">
              <a:lnSpc>
                <a:spcPct val="100000"/>
              </a:lnSpc>
              <a:spcBef>
                <a:spcPts val="1200"/>
              </a:spcBef>
            </a:pPr>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distinguir entre la informació que tens disponible i la informació que els personatges tenen uns dels altres.</a:t>
            </a:r>
          </a:p>
          <a:p>
            <a:pPr marL="342900" lvl="0" indent="-342900" defTabSz="914400" fontAlgn="base">
              <a:buClr>
                <a:srgbClr val="333333"/>
              </a:buClr>
              <a:buFont typeface="WingDings"/>
              <a:buChar char=""/>
            </a:pPr>
            <a:r>
              <a:rPr lang="de-DE" altLang="de-DE" sz="2400" dirty="0">
                <a:solidFill>
                  <a:srgbClr val="333333"/>
                </a:solidFill>
              </a:rPr>
              <a:t>Quina informació es necessita per poder arribar a una conclusió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23</a:t>
            </a:fld>
            <a:endParaRPr lang="de-DE" altLang="es-ES">
              <a:latin typeface="+mn-lt"/>
              <a:ea typeface="+mn-ea"/>
            </a:endParaRPr>
          </a:p>
        </p:txBody>
      </p:sp>
    </p:spTree>
    <p:extLst>
      <p:ext uri="{BB962C8B-B14F-4D97-AF65-F5344CB8AC3E}">
        <p14:creationId xmlns:p14="http://schemas.microsoft.com/office/powerpoint/2010/main" val="2356637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132856"/>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24</a:t>
            </a:fld>
            <a:endParaRPr lang="de-DE" altLang="es-ES">
              <a:latin typeface="+mn-lt"/>
              <a:ea typeface="+mn-ea"/>
            </a:endParaRPr>
          </a:p>
        </p:txBody>
      </p:sp>
      <p:sp>
        <p:nvSpPr>
          <p:cNvPr id="14" name="Caption_30"/>
          <p:cNvSpPr txBox="1">
            <a:spLocks noChangeArrowheads="1"/>
          </p:cNvSpPr>
          <p:nvPr/>
        </p:nvSpPr>
        <p:spPr bwMode="auto">
          <a:xfrm>
            <a:off x="1571617" y="5287536"/>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Què</a:t>
            </a:r>
            <a:r>
              <a:rPr lang="en-US" altLang="de-DE" sz="2400" dirty="0">
                <a:solidFill>
                  <a:srgbClr val="004992"/>
                </a:solidFill>
                <a:latin typeface="Calibri Light"/>
              </a:rPr>
              <a:t> li </a:t>
            </a:r>
            <a:r>
              <a:rPr lang="en-US" altLang="de-DE" sz="2400" dirty="0" err="1">
                <a:solidFill>
                  <a:srgbClr val="004992"/>
                </a:solidFill>
                <a:latin typeface="Calibri Light"/>
              </a:rPr>
              <a:t>regalarà</a:t>
            </a:r>
            <a:r>
              <a:rPr lang="en-US" altLang="de-DE" sz="2400" dirty="0">
                <a:solidFill>
                  <a:srgbClr val="004992"/>
                </a:solidFill>
                <a:latin typeface="Calibri Light"/>
              </a:rPr>
              <a:t> la </a:t>
            </a:r>
            <a:r>
              <a:rPr lang="en-US" altLang="de-DE" sz="2400" dirty="0" err="1">
                <a:solidFill>
                  <a:srgbClr val="004992"/>
                </a:solidFill>
                <a:latin typeface="Calibri Light"/>
              </a:rPr>
              <a:t>nena</a:t>
            </a:r>
            <a:r>
              <a:rPr lang="en-US" altLang="de-DE" sz="2400" dirty="0">
                <a:solidFill>
                  <a:srgbClr val="004992"/>
                </a:solidFill>
                <a:latin typeface="Calibri Light"/>
              </a:rPr>
              <a:t> a la seva </a:t>
            </a:r>
            <a:r>
              <a:rPr lang="en-US" altLang="de-DE" sz="2400" dirty="0" err="1">
                <a:solidFill>
                  <a:srgbClr val="004992"/>
                </a:solidFill>
                <a:latin typeface="Calibri Light"/>
              </a:rPr>
              <a:t>àvia</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a:t>
            </a:r>
            <a:r>
              <a:rPr lang="en-US" altLang="de-DE" sz="2400" dirty="0" err="1">
                <a:solidFill>
                  <a:srgbClr val="004992"/>
                </a:solidFill>
                <a:latin typeface="Calibri Light"/>
              </a:rPr>
              <a:t>el</a:t>
            </a:r>
            <a:r>
              <a:rPr lang="en-US" altLang="de-DE" sz="2400" dirty="0">
                <a:solidFill>
                  <a:srgbClr val="004992"/>
                </a:solidFill>
                <a:latin typeface="Calibri Light"/>
              </a:rPr>
              <a:t> </a:t>
            </a:r>
            <a:r>
              <a:rPr lang="en-US" altLang="de-DE" sz="2400" dirty="0" err="1">
                <a:solidFill>
                  <a:srgbClr val="004992"/>
                </a:solidFill>
                <a:latin typeface="Calibri Light"/>
              </a:rPr>
              <a:t>seu</a:t>
            </a:r>
            <a:r>
              <a:rPr lang="en-US" altLang="de-DE" sz="2400" dirty="0">
                <a:solidFill>
                  <a:srgbClr val="004992"/>
                </a:solidFill>
                <a:latin typeface="Calibri Light"/>
              </a:rPr>
              <a:t> proper </a:t>
            </a:r>
            <a:r>
              <a:rPr lang="en-US" altLang="de-DE" sz="2400" dirty="0" err="1">
                <a:solidFill>
                  <a:srgbClr val="004992"/>
                </a:solidFill>
                <a:latin typeface="Calibri Light"/>
              </a:rPr>
              <a:t>aniversari</a:t>
            </a:r>
            <a:r>
              <a:rPr lang="en-US" altLang="de-DE" sz="2400" dirty="0">
                <a:solidFill>
                  <a:srgbClr val="004992"/>
                </a:solidFill>
                <a:latin typeface="Calibri Light"/>
              </a:rPr>
              <a:t>?</a:t>
            </a:r>
          </a:p>
          <a:p>
            <a:pPr algn="ctr" eaLnBrk="1" hangingPunct="1">
              <a:spcBef>
                <a:spcPts val="0"/>
              </a:spcBef>
              <a:spcAft>
                <a:spcPts val="0"/>
              </a:spcAft>
              <a:buNone/>
            </a:pPr>
            <a:r>
              <a:rPr lang="en-US" altLang="de-DE" sz="2400" dirty="0">
                <a:solidFill>
                  <a:srgbClr val="004992"/>
                </a:solidFill>
                <a:latin typeface="Calibri Light"/>
              </a:rPr>
              <a:t>Es </a:t>
            </a:r>
            <a:r>
              <a:rPr lang="en-US" altLang="de-DE" sz="2400" dirty="0" err="1">
                <a:solidFill>
                  <a:srgbClr val="004992"/>
                </a:solidFill>
                <a:latin typeface="Calibri Light"/>
              </a:rPr>
              <a:t>mostrarà</a:t>
            </a:r>
            <a:r>
              <a:rPr lang="en-US" altLang="de-DE" sz="2400" dirty="0">
                <a:solidFill>
                  <a:srgbClr val="004992"/>
                </a:solidFill>
                <a:latin typeface="Calibri Light"/>
              </a:rPr>
              <a:t> </a:t>
            </a:r>
            <a:r>
              <a:rPr lang="en-US" altLang="de-DE" sz="2400" dirty="0" err="1">
                <a:solidFill>
                  <a:srgbClr val="004992"/>
                </a:solidFill>
                <a:latin typeface="Calibri Light"/>
              </a:rPr>
              <a:t>agraïda</a:t>
            </a:r>
            <a:r>
              <a:rPr lang="en-US" altLang="de-DE" sz="2400" dirty="0">
                <a:solidFill>
                  <a:srgbClr val="004992"/>
                </a:solidFill>
                <a:latin typeface="Calibri Light"/>
              </a:rPr>
              <a:t> </a:t>
            </a:r>
            <a:r>
              <a:rPr lang="en-US" altLang="de-DE" sz="2400" dirty="0" err="1">
                <a:solidFill>
                  <a:srgbClr val="004992"/>
                </a:solidFill>
                <a:latin typeface="Calibri Light"/>
              </a:rPr>
              <a:t>l'àvia</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31" name="Caption_15"/>
          <p:cNvSpPr>
            <a:spLocks noChangeArrowheads="1"/>
          </p:cNvSpPr>
          <p:nvPr/>
        </p:nvSpPr>
        <p:spPr bwMode="auto">
          <a:xfrm>
            <a:off x="2135187" y="2394723"/>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Bombons! Què </a:t>
            </a:r>
          </a:p>
          <a:p>
            <a:pPr algn="ctr" eaLnBrk="1" hangingPunct="1">
              <a:spcBef>
                <a:spcPct val="0"/>
              </a:spcBef>
              <a:buFontTx/>
              <a:buNone/>
            </a:pPr>
            <a:r>
              <a:rPr lang="de-DE" altLang="de-DE" sz="1400" b="1">
                <a:solidFill>
                  <a:srgbClr val="000000"/>
                </a:solidFill>
                <a:latin typeface="Calibri Light"/>
              </a:rPr>
              <a:t>bons! Gràcies.</a:t>
            </a:r>
            <a:endParaRPr lang="de-DE" altLang="de-DE" sz="1400" b="1" dirty="0">
              <a:solidFill>
                <a:srgbClr val="000000"/>
              </a:solidFill>
              <a:latin typeface="Calibri Light"/>
            </a:endParaRPr>
          </a:p>
        </p:txBody>
      </p:sp>
      <p:pic>
        <p:nvPicPr>
          <p:cNvPr id="3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Caption_16"/>
          <p:cNvSpPr txBox="1">
            <a:spLocks noChangeArrowheads="1"/>
          </p:cNvSpPr>
          <p:nvPr/>
        </p:nvSpPr>
        <p:spPr bwMode="auto">
          <a:xfrm>
            <a:off x="6493942" y="2443752"/>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No suporto </a:t>
            </a:r>
          </a:p>
          <a:p>
            <a:pPr algn="ctr" eaLnBrk="1" hangingPunct="1">
              <a:spcBef>
                <a:spcPct val="0"/>
              </a:spcBef>
              <a:buFontTx/>
              <a:buNone/>
            </a:pPr>
            <a:r>
              <a:rPr lang="de-DE" altLang="de-DE" sz="1400" b="1">
                <a:solidFill>
                  <a:srgbClr val="000000"/>
                </a:solidFill>
                <a:latin typeface="Calibri Light"/>
              </a:rPr>
              <a:t>els bombons</a:t>
            </a:r>
            <a:endParaRPr lang="de-DE" altLang="de-DE" sz="1400" b="1" dirty="0">
              <a:solidFill>
                <a:srgbClr val="000000"/>
              </a:solidFill>
              <a:latin typeface="Calibri Light"/>
            </a:endParaRPr>
          </a:p>
        </p:txBody>
      </p:sp>
      <p:sp>
        <p:nvSpPr>
          <p:cNvPr id="29" name="Caption_17"/>
          <p:cNvSpPr>
            <a:spLocks noChangeArrowheads="1"/>
          </p:cNvSpPr>
          <p:nvPr/>
        </p:nvSpPr>
        <p:spPr bwMode="auto">
          <a:xfrm>
            <a:off x="1796499" y="224028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extLst>
      <p:ext uri="{BB962C8B-B14F-4D97-AF65-F5344CB8AC3E}">
        <p14:creationId xmlns:p14="http://schemas.microsoft.com/office/powerpoint/2010/main" val="3623872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25</a:t>
            </a:fld>
            <a:endParaRPr lang="de-DE" altLang="es-ES">
              <a:latin typeface="+mn-lt"/>
              <a:ea typeface="+mn-ea"/>
            </a:endParaRPr>
          </a:p>
        </p:txBody>
      </p:sp>
      <p:sp>
        <p:nvSpPr>
          <p:cNvPr id="14" name="Caption_10"/>
          <p:cNvSpPr txBox="1">
            <a:spLocks noChangeArrowheads="1"/>
          </p:cNvSpPr>
          <p:nvPr/>
        </p:nvSpPr>
        <p:spPr bwMode="auto">
          <a:xfrm>
            <a:off x="1571617" y="5287536"/>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Què</a:t>
            </a:r>
            <a:r>
              <a:rPr lang="en-US" altLang="de-DE" sz="2400" dirty="0">
                <a:solidFill>
                  <a:srgbClr val="004992"/>
                </a:solidFill>
                <a:latin typeface="Calibri Light"/>
              </a:rPr>
              <a:t> li </a:t>
            </a:r>
            <a:r>
              <a:rPr lang="en-US" altLang="de-DE" sz="2400" dirty="0" err="1">
                <a:solidFill>
                  <a:srgbClr val="004992"/>
                </a:solidFill>
                <a:latin typeface="Calibri Light"/>
              </a:rPr>
              <a:t>regalarà</a:t>
            </a:r>
            <a:r>
              <a:rPr lang="en-US" altLang="de-DE" sz="2400" dirty="0">
                <a:solidFill>
                  <a:srgbClr val="004992"/>
                </a:solidFill>
                <a:latin typeface="Calibri Light"/>
              </a:rPr>
              <a:t> la </a:t>
            </a:r>
            <a:r>
              <a:rPr lang="en-US" altLang="de-DE" sz="2400" dirty="0" err="1">
                <a:solidFill>
                  <a:srgbClr val="004992"/>
                </a:solidFill>
                <a:latin typeface="Calibri Light"/>
              </a:rPr>
              <a:t>nena</a:t>
            </a:r>
            <a:r>
              <a:rPr lang="en-US" altLang="de-DE" sz="2400" dirty="0">
                <a:solidFill>
                  <a:srgbClr val="004992"/>
                </a:solidFill>
                <a:latin typeface="Calibri Light"/>
              </a:rPr>
              <a:t> a la seva </a:t>
            </a:r>
            <a:r>
              <a:rPr lang="en-US" altLang="de-DE" sz="2400" dirty="0" err="1">
                <a:solidFill>
                  <a:srgbClr val="004992"/>
                </a:solidFill>
                <a:latin typeface="Calibri Light"/>
              </a:rPr>
              <a:t>àvia</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a:t>
            </a:r>
            <a:r>
              <a:rPr lang="en-US" altLang="de-DE" sz="2400" dirty="0" err="1">
                <a:solidFill>
                  <a:srgbClr val="004992"/>
                </a:solidFill>
                <a:latin typeface="Calibri Light"/>
              </a:rPr>
              <a:t>el</a:t>
            </a:r>
            <a:r>
              <a:rPr lang="en-US" altLang="de-DE" sz="2400" dirty="0">
                <a:solidFill>
                  <a:srgbClr val="004992"/>
                </a:solidFill>
                <a:latin typeface="Calibri Light"/>
              </a:rPr>
              <a:t> </a:t>
            </a:r>
            <a:r>
              <a:rPr lang="en-US" altLang="de-DE" sz="2400" dirty="0" err="1">
                <a:solidFill>
                  <a:srgbClr val="004992"/>
                </a:solidFill>
                <a:latin typeface="Calibri Light"/>
              </a:rPr>
              <a:t>seu</a:t>
            </a:r>
            <a:r>
              <a:rPr lang="en-US" altLang="de-DE" sz="2400" dirty="0">
                <a:solidFill>
                  <a:srgbClr val="004992"/>
                </a:solidFill>
                <a:latin typeface="Calibri Light"/>
              </a:rPr>
              <a:t> proper </a:t>
            </a:r>
            <a:r>
              <a:rPr lang="en-US" altLang="de-DE" sz="2400" dirty="0" err="1">
                <a:solidFill>
                  <a:srgbClr val="004992"/>
                </a:solidFill>
                <a:latin typeface="Calibri Light"/>
              </a:rPr>
              <a:t>aniversari</a:t>
            </a:r>
            <a:r>
              <a:rPr lang="en-US" altLang="de-DE" sz="2400" dirty="0">
                <a:solidFill>
                  <a:srgbClr val="004992"/>
                </a:solidFill>
                <a:latin typeface="Calibri Light"/>
              </a:rPr>
              <a:t>?</a:t>
            </a:r>
          </a:p>
          <a:p>
            <a:pPr algn="ctr" eaLnBrk="1" hangingPunct="1">
              <a:spcBef>
                <a:spcPts val="0"/>
              </a:spcBef>
              <a:spcAft>
                <a:spcPts val="0"/>
              </a:spcAft>
              <a:buNone/>
            </a:pPr>
            <a:r>
              <a:rPr lang="en-US" altLang="de-DE" sz="2400" dirty="0">
                <a:solidFill>
                  <a:srgbClr val="004992"/>
                </a:solidFill>
                <a:latin typeface="Calibri Light"/>
              </a:rPr>
              <a:t>Es </a:t>
            </a:r>
            <a:r>
              <a:rPr lang="en-US" altLang="de-DE" sz="2400" dirty="0" err="1">
                <a:solidFill>
                  <a:srgbClr val="004992"/>
                </a:solidFill>
                <a:latin typeface="Calibri Light"/>
              </a:rPr>
              <a:t>mostrarà</a:t>
            </a:r>
            <a:r>
              <a:rPr lang="en-US" altLang="de-DE" sz="2400" dirty="0">
                <a:solidFill>
                  <a:srgbClr val="004992"/>
                </a:solidFill>
                <a:latin typeface="Calibri Light"/>
              </a:rPr>
              <a:t> </a:t>
            </a:r>
            <a:r>
              <a:rPr lang="en-US" altLang="de-DE" sz="2400" dirty="0" err="1">
                <a:solidFill>
                  <a:srgbClr val="004992"/>
                </a:solidFill>
                <a:latin typeface="Calibri Light"/>
              </a:rPr>
              <a:t>agraïda</a:t>
            </a:r>
            <a:r>
              <a:rPr lang="en-US" altLang="de-DE" sz="2400" dirty="0">
                <a:solidFill>
                  <a:srgbClr val="004992"/>
                </a:solidFill>
                <a:latin typeface="Calibri Light"/>
              </a:rPr>
              <a:t> </a:t>
            </a:r>
            <a:r>
              <a:rPr lang="en-US" altLang="de-DE" sz="2400" dirty="0" err="1">
                <a:solidFill>
                  <a:srgbClr val="004992"/>
                </a:solidFill>
                <a:latin typeface="Calibri Light"/>
              </a:rPr>
              <a:t>l'àvia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1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132856"/>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a:spLocks noChangeArrowheads="1"/>
          </p:cNvSpPr>
          <p:nvPr/>
        </p:nvSpPr>
        <p:spPr bwMode="auto">
          <a:xfrm>
            <a:off x="2135187" y="2394723"/>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Bombons! Què </a:t>
            </a:r>
          </a:p>
          <a:p>
            <a:pPr algn="ctr" eaLnBrk="1" hangingPunct="1">
              <a:spcBef>
                <a:spcPct val="0"/>
              </a:spcBef>
              <a:buFontTx/>
              <a:buNone/>
            </a:pPr>
            <a:r>
              <a:rPr lang="de-DE" altLang="de-DE" sz="1400" b="1">
                <a:solidFill>
                  <a:srgbClr val="000000"/>
                </a:solidFill>
                <a:latin typeface="Calibri Light"/>
              </a:rPr>
              <a:t>bons! Gràcies.</a:t>
            </a:r>
            <a:endParaRPr lang="de-DE" altLang="de-DE" sz="1400" b="1" dirty="0">
              <a:solidFill>
                <a:srgbClr val="000000"/>
              </a:solidFill>
              <a:latin typeface="Calibri Light"/>
            </a:endParaRPr>
          </a:p>
        </p:txBody>
      </p:sp>
      <p:pic>
        <p:nvPicPr>
          <p:cNvPr id="1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6493942" y="2443752"/>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No suporto </a:t>
            </a:r>
          </a:p>
          <a:p>
            <a:pPr algn="ctr" eaLnBrk="1" hangingPunct="1">
              <a:spcBef>
                <a:spcPct val="0"/>
              </a:spcBef>
              <a:buFontTx/>
              <a:buNone/>
            </a:pPr>
            <a:r>
              <a:rPr lang="de-DE" altLang="de-DE" sz="1400" b="1">
                <a:solidFill>
                  <a:srgbClr val="000000"/>
                </a:solidFill>
                <a:latin typeface="Calibri Light"/>
              </a:rPr>
              <a:t>els bombons</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346859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132856"/>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it-IT" sz="3600" dirty="0">
                <a:solidFill>
                  <a:srgbClr val="004992"/>
                </a:solidFill>
                <a:latin typeface="+mn-lt"/>
                <a:ea typeface="+mn-ea"/>
                <a:cs typeface="+mn-cs"/>
              </a:rPr>
              <a:t>L'</a:t>
            </a:r>
            <a:r>
              <a:rPr lang="it-IT" sz="3600" dirty="0" err="1">
                <a:solidFill>
                  <a:srgbClr val="004992"/>
                </a:solidFill>
                <a:latin typeface="+mn-lt"/>
                <a:ea typeface="+mn-ea"/>
                <a:cs typeface="+mn-cs"/>
              </a:rPr>
              <a:t>aniversari</a:t>
            </a:r>
            <a:r>
              <a:rPr lang="it-IT" sz="3600" dirty="0">
                <a:solidFill>
                  <a:srgbClr val="004992"/>
                </a:solidFill>
                <a:latin typeface="+mn-lt"/>
                <a:ea typeface="+mn-ea"/>
                <a:cs typeface="+mn-cs"/>
              </a:rPr>
              <a:t> de l'</a:t>
            </a:r>
            <a:r>
              <a:rPr lang="it-IT" sz="3600" dirty="0" err="1">
                <a:solidFill>
                  <a:srgbClr val="004992"/>
                </a:solidFill>
                <a:latin typeface="+mn-lt"/>
                <a:ea typeface="+mn-ea"/>
                <a:cs typeface="+mn-cs"/>
              </a:rPr>
              <a:t>àvia</a:t>
            </a:r>
            <a:br>
              <a:rPr lang="it-IT" sz="3600" dirty="0">
                <a:solidFill>
                  <a:srgbClr val="004992"/>
                </a:solidFill>
                <a:latin typeface="+mn-lt"/>
                <a:ea typeface="+mn-ea"/>
                <a:cs typeface="+mn-cs"/>
              </a:rPr>
            </a:br>
            <a:r>
              <a:rPr lang="it-IT" dirty="0">
                <a:solidFill>
                  <a:srgbClr val="004992"/>
                </a:solidFill>
                <a:latin typeface="+mn-lt"/>
                <a:ea typeface="+mn-ea"/>
                <a:cs typeface="+mn-cs"/>
              </a:rPr>
              <a:t>Què li regalarà la nena a la seva àvia en el proper aniversari?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26</a:t>
            </a:fld>
            <a:endParaRPr lang="de-DE" altLang="es-ES">
              <a:latin typeface="+mn-lt"/>
              <a:ea typeface="+mn-ea"/>
            </a:endParaRPr>
          </a:p>
        </p:txBody>
      </p:sp>
      <p:sp>
        <p:nvSpPr>
          <p:cNvPr id="18" name="Caption_15"/>
          <p:cNvSpPr>
            <a:spLocks noChangeArrowheads="1"/>
          </p:cNvSpPr>
          <p:nvPr/>
        </p:nvSpPr>
        <p:spPr bwMode="auto">
          <a:xfrm>
            <a:off x="2135187" y="2394723"/>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Bombons! Què </a:t>
            </a:r>
          </a:p>
          <a:p>
            <a:pPr algn="ctr" eaLnBrk="1" hangingPunct="1">
              <a:spcBef>
                <a:spcPct val="0"/>
              </a:spcBef>
              <a:buFontTx/>
              <a:buNone/>
            </a:pPr>
            <a:r>
              <a:rPr lang="de-DE" altLang="de-DE" sz="1400" b="1">
                <a:solidFill>
                  <a:srgbClr val="000000"/>
                </a:solidFill>
                <a:latin typeface="Calibri Light"/>
              </a:rPr>
              <a:t>bons! Gràcies.</a:t>
            </a:r>
            <a:endParaRPr lang="de-DE" altLang="de-DE" sz="1400" b="1" dirty="0">
              <a:solidFill>
                <a:srgbClr val="000000"/>
              </a:solidFill>
              <a:latin typeface="Calibri Light"/>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84478"/>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6"/>
          <p:cNvSpPr txBox="1">
            <a:spLocks noChangeArrowheads="1"/>
          </p:cNvSpPr>
          <p:nvPr/>
        </p:nvSpPr>
        <p:spPr bwMode="auto">
          <a:xfrm>
            <a:off x="1571617" y="5287536"/>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a:solidFill>
                  <a:srgbClr val="004992"/>
                </a:solidFill>
                <a:latin typeface="Calibri Light"/>
              </a:rPr>
              <a:t>Probable:</a:t>
            </a:r>
            <a:r>
              <a:rPr lang="en-US" altLang="de-DE" sz="2000" dirty="0">
                <a:solidFill>
                  <a:srgbClr val="333333"/>
                </a:solidFill>
                <a:latin typeface="Calibri Light"/>
              </a:rPr>
              <a:t> Una </a:t>
            </a:r>
            <a:r>
              <a:rPr lang="en-US" altLang="de-DE" sz="2000" dirty="0" err="1">
                <a:solidFill>
                  <a:srgbClr val="333333"/>
                </a:solidFill>
                <a:latin typeface="Calibri Light"/>
              </a:rPr>
              <a:t>caixa</a:t>
            </a:r>
            <a:r>
              <a:rPr lang="en-US" altLang="de-DE" sz="2000" dirty="0">
                <a:solidFill>
                  <a:srgbClr val="333333"/>
                </a:solidFill>
                <a:latin typeface="Calibri Light"/>
              </a:rPr>
              <a:t> de </a:t>
            </a:r>
            <a:r>
              <a:rPr lang="en-US" altLang="de-DE" sz="2000" dirty="0" err="1">
                <a:solidFill>
                  <a:srgbClr val="333333"/>
                </a:solidFill>
                <a:latin typeface="Calibri Light"/>
              </a:rPr>
              <a:t>bombons</a:t>
            </a:r>
            <a:r>
              <a:rPr lang="en-US" altLang="de-DE" sz="2000" dirty="0">
                <a:solidFill>
                  <a:srgbClr val="333333"/>
                </a:solidFill>
                <a:latin typeface="Calibri Light"/>
              </a:rPr>
              <a:t> </a:t>
            </a:r>
            <a:r>
              <a:rPr lang="en-US" altLang="de-DE" sz="2000" dirty="0" err="1">
                <a:solidFill>
                  <a:srgbClr val="333333"/>
                </a:solidFill>
                <a:latin typeface="Calibri Light"/>
              </a:rPr>
              <a:t>una</a:t>
            </a:r>
            <a:r>
              <a:rPr lang="en-US" altLang="de-DE" sz="2000" dirty="0">
                <a:solidFill>
                  <a:srgbClr val="333333"/>
                </a:solidFill>
                <a:latin typeface="Calibri Light"/>
              </a:rPr>
              <a:t> </a:t>
            </a:r>
            <a:r>
              <a:rPr lang="en-US" altLang="de-DE" sz="2000" dirty="0" err="1">
                <a:solidFill>
                  <a:srgbClr val="333333"/>
                </a:solidFill>
                <a:latin typeface="Calibri Light"/>
              </a:rPr>
              <a:t>altra</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 </a:t>
            </a:r>
            <a:r>
              <a:rPr lang="en-US" altLang="de-DE" sz="2000" dirty="0" err="1">
                <a:solidFill>
                  <a:srgbClr val="333333"/>
                </a:solidFill>
                <a:latin typeface="Calibri Light"/>
              </a:rPr>
              <a:t>perquè</a:t>
            </a:r>
            <a:r>
              <a:rPr lang="en-US" altLang="de-DE" sz="2000" dirty="0">
                <a:solidFill>
                  <a:srgbClr val="333333"/>
                </a:solidFill>
                <a:latin typeface="Calibri Light"/>
              </a:rPr>
              <a:t> </a:t>
            </a:r>
            <a:r>
              <a:rPr lang="en-US" altLang="de-DE" sz="2000" dirty="0" err="1">
                <a:solidFill>
                  <a:srgbClr val="333333"/>
                </a:solidFill>
                <a:latin typeface="Calibri Light"/>
              </a:rPr>
              <a:t>l'àvia</a:t>
            </a:r>
            <a:r>
              <a:rPr lang="en-US" altLang="de-DE" sz="2000" dirty="0">
                <a:solidFill>
                  <a:srgbClr val="333333"/>
                </a:solidFill>
                <a:latin typeface="Calibri Light"/>
              </a:rPr>
              <a:t> es </a:t>
            </a:r>
            <a:r>
              <a:rPr lang="en-US" altLang="de-DE" sz="2000" dirty="0" err="1">
                <a:solidFill>
                  <a:srgbClr val="333333"/>
                </a:solidFill>
                <a:latin typeface="Calibri Light"/>
              </a:rPr>
              <a:t>va</a:t>
            </a:r>
            <a:r>
              <a:rPr lang="en-US" altLang="de-DE" sz="2000" dirty="0">
                <a:solidFill>
                  <a:srgbClr val="333333"/>
                </a:solidFill>
                <a:latin typeface="Calibri Light"/>
              </a:rPr>
              <a:t> </a:t>
            </a:r>
            <a:r>
              <a:rPr lang="en-US" altLang="de-DE" sz="2000" dirty="0" err="1">
                <a:solidFill>
                  <a:srgbClr val="333333"/>
                </a:solidFill>
                <a:latin typeface="Calibri Light"/>
              </a:rPr>
              <a:t>mostrar</a:t>
            </a:r>
            <a:r>
              <a:rPr lang="en-US" altLang="de-DE" sz="2000" dirty="0">
                <a:solidFill>
                  <a:srgbClr val="333333"/>
                </a:solidFill>
                <a:latin typeface="Calibri Light"/>
              </a:rPr>
              <a:t> molt </a:t>
            </a:r>
            <a:r>
              <a:rPr lang="en-US" altLang="de-DE" sz="2000" dirty="0" err="1">
                <a:solidFill>
                  <a:srgbClr val="333333"/>
                </a:solidFill>
                <a:latin typeface="Calibri Light"/>
              </a:rPr>
              <a:t>agraïda</a:t>
            </a:r>
            <a:r>
              <a:rPr lang="en-US" altLang="de-DE" sz="2000" dirty="0">
                <a:solidFill>
                  <a:srgbClr val="333333"/>
                </a:solidFill>
                <a:latin typeface="Calibri Light"/>
              </a:rPr>
              <a:t> </a:t>
            </a:r>
            <a:r>
              <a:rPr lang="en-US" altLang="de-DE" sz="2000" dirty="0" err="1">
                <a:solidFill>
                  <a:srgbClr val="333333"/>
                </a:solidFill>
                <a:latin typeface="Calibri Light"/>
              </a:rPr>
              <a:t>l'anterior</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a:solidFill>
                  <a:srgbClr val="004992"/>
                </a:solidFill>
                <a:latin typeface="Calibri Light"/>
              </a:rPr>
              <a:t>No probable:</a:t>
            </a:r>
            <a:r>
              <a:rPr lang="en-US" altLang="de-DE" sz="2000" dirty="0">
                <a:solidFill>
                  <a:srgbClr val="333333"/>
                </a:solidFill>
                <a:latin typeface="Calibri Light"/>
              </a:rPr>
              <a:t> La </a:t>
            </a:r>
            <a:r>
              <a:rPr lang="en-US" altLang="de-DE" sz="2000" dirty="0" err="1">
                <a:solidFill>
                  <a:srgbClr val="333333"/>
                </a:solidFill>
                <a:latin typeface="Calibri Light"/>
              </a:rPr>
              <a:t>nena</a:t>
            </a:r>
            <a:r>
              <a:rPr lang="en-US" altLang="de-DE" sz="2000" dirty="0">
                <a:solidFill>
                  <a:srgbClr val="333333"/>
                </a:solidFill>
                <a:latin typeface="Calibri Light"/>
              </a:rPr>
              <a:t> </a:t>
            </a:r>
            <a:r>
              <a:rPr lang="en-US" altLang="de-DE" sz="2000" dirty="0" err="1">
                <a:solidFill>
                  <a:srgbClr val="333333"/>
                </a:solidFill>
                <a:latin typeface="Calibri Light"/>
              </a:rPr>
              <a:t>s'ha</a:t>
            </a:r>
            <a:r>
              <a:rPr lang="en-US" altLang="de-DE" sz="2000" dirty="0">
                <a:solidFill>
                  <a:srgbClr val="333333"/>
                </a:solidFill>
                <a:latin typeface="Calibri Light"/>
              </a:rPr>
              <a:t> </a:t>
            </a:r>
            <a:r>
              <a:rPr lang="en-US" altLang="de-DE" sz="2000" dirty="0" err="1">
                <a:solidFill>
                  <a:srgbClr val="333333"/>
                </a:solidFill>
                <a:latin typeface="Calibri Light"/>
              </a:rPr>
              <a:t>adonat</a:t>
            </a:r>
            <a:r>
              <a:rPr lang="en-US" altLang="de-DE" sz="2000" dirty="0">
                <a:solidFill>
                  <a:srgbClr val="333333"/>
                </a:solidFill>
                <a:latin typeface="Calibri Light"/>
              </a:rPr>
              <a:t> que a la seva </a:t>
            </a:r>
            <a:r>
              <a:rPr lang="en-US" altLang="de-DE" sz="2000" dirty="0" err="1">
                <a:solidFill>
                  <a:srgbClr val="333333"/>
                </a:solidFill>
                <a:latin typeface="Calibri Light"/>
              </a:rPr>
              <a:t>àvia</a:t>
            </a:r>
            <a:r>
              <a:rPr lang="en-US" altLang="de-DE" sz="2000" dirty="0">
                <a:solidFill>
                  <a:srgbClr val="333333"/>
                </a:solidFill>
                <a:latin typeface="Calibri Light"/>
              </a:rPr>
              <a:t> no li </a:t>
            </a:r>
            <a:r>
              <a:rPr lang="en-US" altLang="de-DE" sz="2000" dirty="0" err="1">
                <a:solidFill>
                  <a:srgbClr val="333333"/>
                </a:solidFill>
                <a:latin typeface="Calibri Light"/>
              </a:rPr>
              <a:t>agraden</a:t>
            </a:r>
            <a:r>
              <a:rPr lang="en-US" altLang="de-DE" sz="2000" dirty="0">
                <a:solidFill>
                  <a:srgbClr val="333333"/>
                </a:solidFill>
                <a:latin typeface="Calibri Light"/>
              </a:rPr>
              <a:t> </a:t>
            </a:r>
            <a:r>
              <a:rPr lang="en-US" altLang="de-DE" sz="2000" dirty="0" err="1">
                <a:solidFill>
                  <a:srgbClr val="333333"/>
                </a:solidFill>
                <a:latin typeface="Calibri Light"/>
              </a:rPr>
              <a:t>els</a:t>
            </a:r>
            <a:r>
              <a:rPr lang="en-US" altLang="de-DE" sz="2000" dirty="0">
                <a:solidFill>
                  <a:srgbClr val="333333"/>
                </a:solidFill>
                <a:latin typeface="Calibri Light"/>
              </a:rPr>
              <a:t> </a:t>
            </a:r>
            <a:r>
              <a:rPr lang="en-US" altLang="de-DE" sz="2000" dirty="0" err="1">
                <a:solidFill>
                  <a:srgbClr val="333333"/>
                </a:solidFill>
                <a:latin typeface="Calibri Light"/>
              </a:rPr>
              <a:t>bombons</a:t>
            </a:r>
            <a:r>
              <a:rPr lang="en-US" altLang="de-DE" sz="2000" dirty="0">
                <a:solidFill>
                  <a:srgbClr val="333333"/>
                </a:solidFill>
                <a:latin typeface="Calibri Light"/>
              </a:rPr>
              <a:t> </a:t>
            </a:r>
            <a:r>
              <a:rPr lang="en-US" altLang="de-DE" sz="2000" dirty="0" err="1">
                <a:solidFill>
                  <a:srgbClr val="333333"/>
                </a:solidFill>
                <a:latin typeface="Calibri Light"/>
              </a:rPr>
              <a:t>i</a:t>
            </a:r>
            <a:r>
              <a:rPr lang="en-US" altLang="de-DE" sz="2000" dirty="0">
                <a:solidFill>
                  <a:srgbClr val="333333"/>
                </a:solidFill>
                <a:latin typeface="Calibri Light"/>
              </a:rPr>
              <a:t> </a:t>
            </a:r>
            <a:r>
              <a:rPr lang="en-US" altLang="de-DE" sz="2000" dirty="0" err="1">
                <a:solidFill>
                  <a:srgbClr val="333333"/>
                </a:solidFill>
                <a:latin typeface="Calibri Light"/>
              </a:rPr>
              <a:t>portarà</a:t>
            </a:r>
            <a:r>
              <a:rPr lang="en-US" altLang="de-DE" sz="2000" dirty="0">
                <a:solidFill>
                  <a:srgbClr val="333333"/>
                </a:solidFill>
                <a:latin typeface="Calibri Light"/>
              </a:rPr>
              <a:t> </a:t>
            </a:r>
            <a:r>
              <a:rPr lang="en-US" altLang="de-DE" sz="2000" dirty="0" err="1">
                <a:solidFill>
                  <a:srgbClr val="333333"/>
                </a:solidFill>
                <a:latin typeface="Calibri Light"/>
              </a:rPr>
              <a:t>alguna</a:t>
            </a:r>
            <a:r>
              <a:rPr lang="en-US" altLang="de-DE" sz="2000" dirty="0">
                <a:solidFill>
                  <a:srgbClr val="333333"/>
                </a:solidFill>
                <a:latin typeface="Calibri Light"/>
              </a:rPr>
              <a:t> </a:t>
            </a:r>
            <a:r>
              <a:rPr lang="en-US" altLang="de-DE" sz="2000" dirty="0" err="1">
                <a:solidFill>
                  <a:srgbClr val="333333"/>
                </a:solidFill>
                <a:latin typeface="Calibri Light"/>
              </a:rPr>
              <a:t>cosa</a:t>
            </a:r>
            <a:r>
              <a:rPr lang="en-US" altLang="de-DE" sz="2000" dirty="0">
                <a:solidFill>
                  <a:srgbClr val="333333"/>
                </a:solidFill>
                <a:latin typeface="Calibri Light"/>
              </a:rPr>
              <a:t> </a:t>
            </a:r>
            <a:r>
              <a:rPr lang="en-US" altLang="de-DE" sz="2000" dirty="0" err="1">
                <a:solidFill>
                  <a:srgbClr val="333333"/>
                </a:solidFill>
                <a:latin typeface="Calibri Light"/>
              </a:rPr>
              <a:t>diferent</a:t>
            </a:r>
            <a:r>
              <a:rPr lang="en-US" altLang="de-DE" sz="2000" dirty="0">
                <a:solidFill>
                  <a:srgbClr val="333333"/>
                </a:solidFill>
                <a:latin typeface="Calibri Light"/>
              </a:rPr>
              <a:t> </a:t>
            </a:r>
            <a:r>
              <a:rPr lang="en-US" altLang="de-DE" sz="2000" dirty="0" err="1">
                <a:solidFill>
                  <a:srgbClr val="333333"/>
                </a:solidFill>
                <a:latin typeface="Calibri Light"/>
              </a:rPr>
              <a:t>aquesta</a:t>
            </a:r>
            <a:r>
              <a:rPr lang="en-US" altLang="de-DE" sz="2000" dirty="0">
                <a:solidFill>
                  <a:srgbClr val="333333"/>
                </a:solidFill>
                <a:latin typeface="Calibri Light"/>
              </a:rPr>
              <a:t> </a:t>
            </a:r>
            <a:r>
              <a:rPr lang="en-US" altLang="de-DE" sz="2000" dirty="0" err="1">
                <a:solidFill>
                  <a:srgbClr val="333333"/>
                </a:solidFill>
                <a:latin typeface="Calibri Light"/>
              </a:rPr>
              <a:t>vegada</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9" name="Caption_16"/>
          <p:cNvSpPr txBox="1">
            <a:spLocks noChangeArrowheads="1"/>
          </p:cNvSpPr>
          <p:nvPr/>
        </p:nvSpPr>
        <p:spPr bwMode="auto">
          <a:xfrm>
            <a:off x="6493942" y="2443752"/>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No suporto </a:t>
            </a:r>
          </a:p>
          <a:p>
            <a:pPr algn="ctr" eaLnBrk="1" hangingPunct="1">
              <a:spcBef>
                <a:spcPct val="0"/>
              </a:spcBef>
              <a:buFontTx/>
              <a:buNone/>
            </a:pPr>
            <a:r>
              <a:rPr lang="de-DE" altLang="de-DE" sz="1400" b="1">
                <a:solidFill>
                  <a:srgbClr val="000000"/>
                </a:solidFill>
                <a:latin typeface="Calibri Light"/>
              </a:rPr>
              <a:t>els bombons</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Una vegada més!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27</a:t>
            </a:fld>
            <a:endParaRPr lang="de-DE" altLang="es-ES">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28</a:t>
            </a:fld>
            <a:endParaRPr lang="de-DE" altLang="es-ES">
              <a:latin typeface="+mn-lt"/>
              <a:ea typeface="+mn-ea"/>
            </a:endParaRPr>
          </a:p>
        </p:txBody>
      </p:sp>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s-ES" sz="2400" spc="-10">
                <a:solidFill>
                  <a:srgbClr val="004992"/>
                </a:solidFill>
                <a:latin typeface="Calibri Light"/>
                <a:cs typeface="Verdana"/>
              </a:rPr>
              <a:t>És el cap un insensible? Necessitem informació addicional per fer aquesta afirmació?</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Ho sento </a:t>
            </a:r>
          </a:p>
          <a:p>
            <a:pPr algn="ctr" eaLnBrk="1" fontAlgn="auto" hangingPunct="1">
              <a:spcBef>
                <a:spcPts val="105"/>
              </a:spcBef>
              <a:spcAft>
                <a:spcPts val="0"/>
              </a:spcAft>
              <a:defRPr/>
            </a:pPr>
            <a:r>
              <a:rPr lang="en-US" sz="1200">
                <a:latin typeface="Calibri Light"/>
                <a:cs typeface="Verdana"/>
              </a:rPr>
              <a:t>molt...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I ara com se suposa que vaig a treballar?</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Això és inacceptable!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19"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783272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29</a:t>
            </a:fld>
            <a:endParaRPr lang="de-DE" altLang="es-ES">
              <a:latin typeface="+mn-lt"/>
              <a:ea typeface="+mn-ea"/>
            </a:endParaRPr>
          </a:p>
        </p:txBody>
      </p:sp>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s-ES" sz="2400" spc="-10">
                <a:solidFill>
                  <a:srgbClr val="004992"/>
                </a:solidFill>
                <a:latin typeface="Calibri Light"/>
                <a:cs typeface="Verdana"/>
              </a:rPr>
              <a:t>És el cap un insensible? Necessitem informació addicional per fer aquesta afirmació?</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Ho sento </a:t>
            </a:r>
          </a:p>
          <a:p>
            <a:pPr algn="ctr" eaLnBrk="1" fontAlgn="auto" hangingPunct="1">
              <a:spcBef>
                <a:spcPts val="105"/>
              </a:spcBef>
              <a:spcAft>
                <a:spcPts val="0"/>
              </a:spcAft>
              <a:defRPr/>
            </a:pPr>
            <a:r>
              <a:rPr lang="en-US" sz="1200">
                <a:latin typeface="Calibri Light"/>
                <a:cs typeface="Verdana"/>
              </a:rPr>
              <a:t>molt...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I ara com se suposa que vaig a treballar?</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Això és inacceptable!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750799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30</a:t>
            </a:fld>
            <a:endParaRPr lang="de-DE" altLang="es-ES">
              <a:latin typeface="+mn-lt"/>
              <a:ea typeface="+mn-ea"/>
            </a:endParaRPr>
          </a:p>
        </p:txBody>
      </p:sp>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s-ES" sz="2400" spc="-10">
                <a:solidFill>
                  <a:srgbClr val="004992"/>
                </a:solidFill>
                <a:latin typeface="Calibri Light"/>
                <a:cs typeface="Verdana"/>
              </a:rPr>
              <a:t>És el cap un insensible? Necessitem informació addicional per fer aquesta afirmació?</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a:latin typeface="Calibri Light"/>
                <a:cs typeface="Verdana"/>
              </a:rPr>
              <a:t>Ho sento </a:t>
            </a:r>
          </a:p>
          <a:p>
            <a:pPr algn="ctr" eaLnBrk="1" fontAlgn="auto" hangingPunct="1">
              <a:spcBef>
                <a:spcPts val="105"/>
              </a:spcBef>
              <a:spcAft>
                <a:spcPts val="0"/>
              </a:spcAft>
              <a:defRPr/>
            </a:pPr>
            <a:r>
              <a:rPr lang="en-US" sz="1200">
                <a:latin typeface="Calibri Light"/>
                <a:cs typeface="Verdana"/>
              </a:rPr>
              <a:t>molt...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I ara com se suposa que vaig a treballar?</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Això és inacceptable!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35813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31</a:t>
            </a:fld>
            <a:endParaRPr lang="de-DE" altLang="es-ES">
              <a:latin typeface="+mn-lt"/>
              <a:ea typeface="+mn-ea"/>
            </a:endParaRPr>
          </a:p>
        </p:txBody>
      </p:sp>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Què podria estar pensant el policia... Seria del tot correcte o només en part?</a:t>
            </a:r>
            <a:endParaRPr lang="de-DE" altLang="de-DE" sz="2400" dirty="0">
              <a:solidFill>
                <a:srgbClr val="004992"/>
              </a:solidFill>
              <a:latin typeface="Calibri Light"/>
            </a:endParaRP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852467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32</a:t>
            </a:fld>
            <a:endParaRPr lang="de-DE" altLang="es-ES">
              <a:latin typeface="+mn-lt"/>
              <a:ea typeface="+mn-ea"/>
            </a:endParaRPr>
          </a:p>
        </p:txBody>
      </p:sp>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Què podria estar pensant el policia... Seria del tot correcte o només en part?</a:t>
            </a:r>
            <a:endParaRPr lang="de-DE" altLang="de-DE" sz="2400" dirty="0">
              <a:solidFill>
                <a:srgbClr val="004992"/>
              </a:solidFill>
              <a:latin typeface="Calibri Light"/>
            </a:endParaRP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060240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33</a:t>
            </a:fld>
            <a:endParaRPr lang="de-DE" altLang="es-ES">
              <a:latin typeface="+mn-lt"/>
              <a:ea typeface="+mn-ea"/>
            </a:endParaRPr>
          </a:p>
        </p:txBody>
      </p:sp>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Què podria estar pensant el policia... Seria del tot correcte o només en part?</a:t>
            </a:r>
            <a:endParaRPr lang="de-DE" altLang="de-DE" sz="2400" dirty="0">
              <a:solidFill>
                <a:srgbClr val="004992"/>
              </a:solidFill>
              <a:latin typeface="Calibri Light"/>
            </a:endParaRP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90491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34</a:t>
            </a:fld>
            <a:endParaRPr lang="de-DE" altLang="es-ES">
              <a:latin typeface="+mn-lt"/>
              <a:ea typeface="+mn-ea"/>
            </a:endParaRPr>
          </a:p>
        </p:txBody>
      </p:sp>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Què podria estar pensant el policia... Seria del tot correcte o només en part?</a:t>
            </a:r>
            <a:endParaRPr lang="de-DE" altLang="de-DE" sz="2400" dirty="0">
              <a:solidFill>
                <a:srgbClr val="004992"/>
              </a:solidFill>
              <a:latin typeface="Calibri Light"/>
            </a:endParaRP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047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35</a:t>
            </a:fld>
            <a:endParaRPr lang="de-DE" altLang="es-ES">
              <a:latin typeface="+mn-lt"/>
              <a:ea typeface="+mn-ea"/>
            </a:endParaRPr>
          </a:p>
        </p:txBody>
      </p:sp>
      <p:sp>
        <p:nvSpPr>
          <p:cNvPr id="2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Passa </a:t>
            </a:r>
            <a:r>
              <a:rPr lang="de-DE" altLang="de-DE" sz="1100" b="1" dirty="0" err="1">
                <a:solidFill>
                  <a:sysClr val="windowText" lastClr="000000"/>
                </a:solidFill>
                <a:latin typeface="Calibri Light"/>
              </a:rPr>
              <a:t>t'ho</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bé</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fill</a:t>
            </a:r>
            <a:r>
              <a:rPr lang="de-DE" altLang="de-DE" sz="1100" b="1" dirty="0">
                <a:solidFill>
                  <a:sysClr val="windowText" lastClr="000000"/>
                </a:solidFill>
                <a:latin typeface="Calibri Light"/>
              </a:rPr>
              <a:t>...</a:t>
            </a:r>
            <a:endParaRPr lang="en-GB" altLang="de-DE" sz="1100" b="1" dirty="0">
              <a:solidFill>
                <a:sysClr val="windowText" lastClr="000000"/>
              </a:solidFill>
              <a:latin typeface="Calibri Light"/>
            </a:endParaRPr>
          </a:p>
        </p:txBody>
      </p:sp>
      <p:sp>
        <p:nvSpPr>
          <p:cNvPr id="21"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1000" b="1">
                <a:latin typeface="Calibri Light"/>
              </a:rPr>
              <a:t>B</a:t>
            </a:r>
          </a:p>
          <a:p>
            <a:pPr algn="ctr" eaLnBrk="1" hangingPunct="1">
              <a:spcBef>
                <a:spcPct val="0"/>
              </a:spcBef>
              <a:buFontTx/>
              <a:buNone/>
            </a:pPr>
            <a:r>
              <a:rPr lang="en-US" altLang="de-DE" sz="1000" b="1">
                <a:latin typeface="Calibri Light"/>
              </a:rPr>
              <a:t>A</a:t>
            </a:r>
          </a:p>
          <a:p>
            <a:pPr algn="ctr" eaLnBrk="1" hangingPunct="1">
              <a:spcBef>
                <a:spcPct val="0"/>
              </a:spcBef>
              <a:buFontTx/>
              <a:buNone/>
            </a:pPr>
            <a:r>
              <a:rPr lang="en-US" altLang="de-DE" sz="1000" b="1">
                <a:latin typeface="Calibri Light"/>
              </a:rPr>
              <a:t>N</a:t>
            </a:r>
          </a:p>
          <a:p>
            <a:pPr algn="ctr" eaLnBrk="1" hangingPunct="1">
              <a:spcBef>
                <a:spcPct val="0"/>
              </a:spcBef>
              <a:buFontTx/>
              <a:buNone/>
            </a:pPr>
            <a:r>
              <a:rPr lang="en-US" altLang="de-DE" sz="1000" b="1">
                <a:latin typeface="Calibri Light"/>
              </a:rPr>
              <a:t>C</a:t>
            </a:r>
            <a:endParaRPr lang="en-US" altLang="de-DE" sz="3600" b="1" dirty="0">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Donim tot els diners o disparo...</a:t>
            </a:r>
            <a:endParaRPr lang="de-DE" altLang="de-DE" sz="1100" dirty="0">
              <a:latin typeface="Calibri Light"/>
              <a:cs typeface="Arial" panose="020B0604020202020204" pitchFamily="34" charset="0"/>
            </a:endParaRPr>
          </a:p>
        </p:txBody>
      </p:sp>
      <p:sp>
        <p:nvSpPr>
          <p:cNvPr id="2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dirty="0" err="1">
                <a:solidFill>
                  <a:srgbClr val="004992"/>
                </a:solidFill>
                <a:latin typeface="Calibri Light"/>
                <a:cs typeface="Verdana"/>
              </a:rPr>
              <a:t>S'espantarà</a:t>
            </a:r>
            <a:r>
              <a:rPr lang="en-US" sz="2400" spc="-10" dirty="0">
                <a:solidFill>
                  <a:srgbClr val="004992"/>
                </a:solidFill>
                <a:latin typeface="Calibri Light"/>
                <a:cs typeface="Verdana"/>
              </a:rPr>
              <a:t> la </a:t>
            </a:r>
            <a:r>
              <a:rPr lang="en-US" sz="2400" spc="-10" dirty="0" err="1">
                <a:solidFill>
                  <a:srgbClr val="004992"/>
                </a:solidFill>
                <a:latin typeface="Calibri Light"/>
                <a:cs typeface="Verdana"/>
              </a:rPr>
              <a:t>treballadora</a:t>
            </a:r>
            <a:r>
              <a:rPr lang="en-US" sz="2400" spc="-10" dirty="0">
                <a:solidFill>
                  <a:srgbClr val="004992"/>
                </a:solidFill>
                <a:latin typeface="Calibri Light"/>
                <a:cs typeface="Verdana"/>
              </a:rPr>
              <a:t> del banc?</a:t>
            </a:r>
            <a:endParaRPr sz="2400" dirty="0">
              <a:solidFill>
                <a:srgbClr val="004992"/>
              </a:solidFill>
              <a:latin typeface="Calibri Light"/>
              <a:cs typeface="Verdana"/>
            </a:endParaRPr>
          </a:p>
        </p:txBody>
      </p:sp>
      <p:sp>
        <p:nvSpPr>
          <p:cNvPr id="2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4"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7" name="Caption_30"/>
          <p:cNvSpPr/>
          <p:nvPr/>
        </p:nvSpPr>
        <p:spPr bwMode="gray">
          <a:xfrm rot="-120000">
            <a:off x="4544568" y="1252728"/>
            <a:ext cx="100584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150791"/>
              </a:avLst>
            </a:prstTxWarp>
          </a:bodyPr>
          <a:lstStyle/>
          <a:p>
            <a:pPr algn="ctr"/>
            <a:r>
              <a:rPr lang="en-US" sz="4800" spc="600" dirty="0" err="1">
                <a:ln w="19050">
                  <a:solidFill>
                    <a:srgbClr val="000000"/>
                  </a:solidFill>
                </a:ln>
                <a:solidFill>
                  <a:schemeClr val="tx1"/>
                </a:solidFill>
                <a:latin typeface="+mj-lt"/>
              </a:rPr>
              <a:t>Botiga</a:t>
            </a:r>
            <a:r>
              <a:rPr lang="en-US" sz="4800" spc="600" dirty="0">
                <a:ln w="19050">
                  <a:solidFill>
                    <a:srgbClr val="000000"/>
                  </a:solidFill>
                </a:ln>
                <a:solidFill>
                  <a:schemeClr val="tx1"/>
                </a:solidFill>
                <a:latin typeface="+mj-lt"/>
              </a:rPr>
              <a:t> de </a:t>
            </a:r>
            <a:r>
              <a:rPr lang="en-US" sz="4800" spc="600" dirty="0" err="1">
                <a:ln w="19050">
                  <a:solidFill>
                    <a:srgbClr val="000000"/>
                  </a:solidFill>
                </a:ln>
                <a:solidFill>
                  <a:schemeClr val="tx1"/>
                </a:solidFill>
                <a:latin typeface="+mj-lt"/>
              </a:rPr>
              <a:t>joguines</a:t>
            </a:r>
            <a:endParaRPr lang="en-US" sz="4400" spc="600" dirty="0">
              <a:ln w="19050">
                <a:solidFill>
                  <a:srgbClr val="000000"/>
                </a:solidFill>
              </a:ln>
              <a:solidFill>
                <a:schemeClr val="tx1"/>
              </a:solidFill>
              <a:latin typeface="+mj-lt"/>
            </a:endParaRPr>
          </a:p>
        </p:txBody>
      </p:sp>
      <p:sp>
        <p:nvSpPr>
          <p:cNvPr id="36"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588994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36</a:t>
            </a:fld>
            <a:endParaRPr lang="de-DE" altLang="es-ES">
              <a:latin typeface="+mn-lt"/>
              <a:ea typeface="+mn-ea"/>
            </a:endParaRPr>
          </a:p>
        </p:txBody>
      </p:sp>
      <p:sp>
        <p:nvSpPr>
          <p:cNvPr id="20"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Passa </a:t>
            </a:r>
            <a:r>
              <a:rPr lang="de-DE" altLang="de-DE" sz="1100" b="1" dirty="0" err="1">
                <a:solidFill>
                  <a:sysClr val="windowText" lastClr="000000"/>
                </a:solidFill>
                <a:latin typeface="Calibri Light"/>
              </a:rPr>
              <a:t>t'ho</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bé</a:t>
            </a:r>
            <a:r>
              <a:rPr lang="de-DE" altLang="de-DE" sz="1100" b="1" dirty="0">
                <a:solidFill>
                  <a:sysClr val="windowText" lastClr="000000"/>
                </a:solidFill>
                <a:latin typeface="Calibri Light"/>
              </a:rPr>
              <a:t> </a:t>
            </a:r>
            <a:r>
              <a:rPr lang="de-DE" altLang="de-DE" sz="1100" b="1" dirty="0" err="1">
                <a:solidFill>
                  <a:sysClr val="windowText" lastClr="000000"/>
                </a:solidFill>
                <a:latin typeface="Calibri Light"/>
              </a:rPr>
              <a:t>fill</a:t>
            </a:r>
            <a:r>
              <a:rPr lang="de-DE" altLang="de-DE" sz="1100" b="1" dirty="0">
                <a:solidFill>
                  <a:sysClr val="windowText" lastClr="000000"/>
                </a:solidFill>
                <a:latin typeface="Calibri Light"/>
              </a:rPr>
              <a:t>...</a:t>
            </a:r>
            <a:endParaRPr lang="en-GB" altLang="de-DE" sz="1100" b="1" dirty="0">
              <a:solidFill>
                <a:sysClr val="windowText" lastClr="000000"/>
              </a:solidFill>
              <a:latin typeface="Calibri Light"/>
            </a:endParaRPr>
          </a:p>
        </p:txBody>
      </p:sp>
      <p:sp>
        <p:nvSpPr>
          <p:cNvPr id="21"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1000" b="1">
                <a:latin typeface="Calibri Light"/>
              </a:rPr>
              <a:t>B</a:t>
            </a:r>
          </a:p>
          <a:p>
            <a:pPr algn="ctr" eaLnBrk="1" hangingPunct="1">
              <a:spcBef>
                <a:spcPct val="0"/>
              </a:spcBef>
              <a:buFontTx/>
              <a:buNone/>
            </a:pPr>
            <a:r>
              <a:rPr lang="en-US" altLang="de-DE" sz="1000" b="1">
                <a:latin typeface="Calibri Light"/>
              </a:rPr>
              <a:t>A</a:t>
            </a:r>
          </a:p>
          <a:p>
            <a:pPr algn="ctr" eaLnBrk="1" hangingPunct="1">
              <a:spcBef>
                <a:spcPct val="0"/>
              </a:spcBef>
              <a:buFontTx/>
              <a:buNone/>
            </a:pPr>
            <a:r>
              <a:rPr lang="en-US" altLang="de-DE" sz="1000" b="1">
                <a:latin typeface="Calibri Light"/>
              </a:rPr>
              <a:t>N</a:t>
            </a:r>
          </a:p>
          <a:p>
            <a:pPr algn="ctr" eaLnBrk="1" hangingPunct="1">
              <a:spcBef>
                <a:spcPct val="0"/>
              </a:spcBef>
              <a:buFontTx/>
              <a:buNone/>
            </a:pPr>
            <a:r>
              <a:rPr lang="en-US" altLang="de-DE" sz="1000" b="1">
                <a:latin typeface="Calibri Light"/>
              </a:rPr>
              <a:t>C</a:t>
            </a:r>
            <a:endParaRPr lang="en-US" altLang="de-DE" sz="3600" b="1" dirty="0">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Donim tot els diners o disparo...</a:t>
            </a:r>
            <a:endParaRPr lang="de-DE" altLang="de-DE" sz="1100" dirty="0">
              <a:latin typeface="Calibri Light"/>
              <a:cs typeface="Arial" panose="020B0604020202020204" pitchFamily="34" charset="0"/>
            </a:endParaRPr>
          </a:p>
        </p:txBody>
      </p:sp>
      <p:sp>
        <p:nvSpPr>
          <p:cNvPr id="2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5"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dirty="0" err="1">
                <a:solidFill>
                  <a:srgbClr val="004992"/>
                </a:solidFill>
                <a:latin typeface="Calibri Light"/>
                <a:cs typeface="Verdana"/>
              </a:rPr>
              <a:t>S'espantarà</a:t>
            </a:r>
            <a:r>
              <a:rPr lang="en-US" sz="2400" spc="-10" dirty="0">
                <a:solidFill>
                  <a:srgbClr val="004992"/>
                </a:solidFill>
                <a:latin typeface="Calibri Light"/>
                <a:cs typeface="Verdana"/>
              </a:rPr>
              <a:t> la </a:t>
            </a:r>
            <a:r>
              <a:rPr lang="en-US" sz="2400" spc="-10" dirty="0" err="1">
                <a:solidFill>
                  <a:srgbClr val="004992"/>
                </a:solidFill>
                <a:latin typeface="Calibri Light"/>
                <a:cs typeface="Verdana"/>
              </a:rPr>
              <a:t>treballadora</a:t>
            </a:r>
            <a:r>
              <a:rPr lang="en-US" sz="2400" spc="-10" dirty="0">
                <a:solidFill>
                  <a:srgbClr val="004992"/>
                </a:solidFill>
                <a:latin typeface="Calibri Light"/>
                <a:cs typeface="Verdana"/>
              </a:rPr>
              <a:t> del banc?</a:t>
            </a:r>
            <a:endParaRPr sz="2400" dirty="0">
              <a:solidFill>
                <a:srgbClr val="004992"/>
              </a:solidFill>
              <a:latin typeface="Calibri Light"/>
              <a:cs typeface="Verdana"/>
            </a:endParaRPr>
          </a:p>
        </p:txBody>
      </p:sp>
      <p:sp>
        <p:nvSpPr>
          <p:cNvPr id="2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18" name="Caption_30"/>
          <p:cNvSpPr/>
          <p:nvPr/>
        </p:nvSpPr>
        <p:spPr bwMode="gray">
          <a:xfrm rot="-120000">
            <a:off x="4544568" y="1252728"/>
            <a:ext cx="100584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150791"/>
              </a:avLst>
            </a:prstTxWarp>
          </a:bodyPr>
          <a:lstStyle/>
          <a:p>
            <a:pPr algn="ctr"/>
            <a:r>
              <a:rPr lang="en-US" sz="4800" spc="600" dirty="0" err="1">
                <a:ln w="19050">
                  <a:solidFill>
                    <a:srgbClr val="000000"/>
                  </a:solidFill>
                </a:ln>
                <a:solidFill>
                  <a:schemeClr val="tx1"/>
                </a:solidFill>
                <a:latin typeface="+mj-lt"/>
              </a:rPr>
              <a:t>Botiga</a:t>
            </a:r>
            <a:r>
              <a:rPr lang="en-US" sz="4800" spc="600" dirty="0">
                <a:ln w="19050">
                  <a:solidFill>
                    <a:srgbClr val="000000"/>
                  </a:solidFill>
                </a:ln>
                <a:solidFill>
                  <a:schemeClr val="tx1"/>
                </a:solidFill>
                <a:latin typeface="+mj-lt"/>
              </a:rPr>
              <a:t> de </a:t>
            </a:r>
            <a:r>
              <a:rPr lang="en-US" sz="4800" spc="600" dirty="0" err="1">
                <a:ln w="19050">
                  <a:solidFill>
                    <a:srgbClr val="000000"/>
                  </a:solidFill>
                </a:ln>
                <a:solidFill>
                  <a:schemeClr val="tx1"/>
                </a:solidFill>
                <a:latin typeface="+mj-lt"/>
              </a:rPr>
              <a:t>joguines</a:t>
            </a:r>
            <a:endParaRPr lang="en-US" sz="4400"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534064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fld id="{E7A77476-7627-4643-8B5E-03A4AF5991CA}" type="slidenum">
              <a:rPr lang="de-DE" altLang="es-ES" smtClean="0">
                <a:latin typeface="+mn-lt"/>
                <a:ea typeface="+mn-ea"/>
              </a:rPr>
              <a:pPr/>
              <a:t>37</a:t>
            </a:fld>
            <a:endParaRPr lang="de-DE" altLang="es-ES">
              <a:latin typeface="+mn-lt"/>
              <a:ea typeface="+mn-ea"/>
            </a:endParaRP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a:solidFill>
                  <a:srgbClr val="004992"/>
                </a:solidFill>
                <a:latin typeface="Calibri Light"/>
                <a:cs typeface="Verdana"/>
              </a:rPr>
              <a:t>Sortiran el pare i el fill amb el bot al mar?</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dirty="0">
                <a:solidFill>
                  <a:srgbClr val="333333"/>
                </a:solidFill>
                <a:latin typeface="Calibri Light"/>
                <a:cs typeface="Arial"/>
              </a:rPr>
              <a:t>Advertència! S'apropa una tempesta a la costa. Abandonin la platja.</a:t>
            </a:r>
            <a:endParaRPr lang="en-US" sz="1100" b="1" spc="-5" dirty="0">
              <a:solidFill>
                <a:srgbClr val="333333"/>
              </a:solidFill>
              <a:latin typeface="Calibri Light"/>
              <a:cs typeface="Arial"/>
            </a:endParaRPr>
          </a:p>
        </p:txBody>
      </p:sp>
      <p:sp>
        <p:nvSpPr>
          <p:cNvPr id="20"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fld id="{E7A77476-7627-4643-8B5E-03A4AF5991CA}" type="slidenum">
              <a:rPr lang="de-DE" altLang="es-ES" smtClean="0">
                <a:latin typeface="+mn-lt"/>
                <a:ea typeface="+mn-ea"/>
              </a:rPr>
              <a:pPr/>
              <a:t>38</a:t>
            </a:fld>
            <a:endParaRPr lang="de-DE" altLang="es-ES">
              <a:latin typeface="+mn-lt"/>
              <a:ea typeface="+mn-ea"/>
            </a:endParaRP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a:solidFill>
                  <a:srgbClr val="004992"/>
                </a:solidFill>
                <a:latin typeface="Calibri Light"/>
                <a:cs typeface="Verdana"/>
              </a:rPr>
              <a:t>Sortiran el pare i el fill amb el bot al mar?</a:t>
            </a:r>
            <a:endParaRPr sz="2400" dirty="0">
              <a:solidFill>
                <a:srgbClr val="004992"/>
              </a:solidFill>
              <a:latin typeface="Calibri Light"/>
              <a:cs typeface="Verdana"/>
            </a:endParaRP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dirty="0">
                <a:solidFill>
                  <a:srgbClr val="333333"/>
                </a:solidFill>
                <a:latin typeface="Calibri Light"/>
                <a:cs typeface="Arial"/>
              </a:rPr>
              <a:t>Advertència! S'apropa una tempesta a la costa. Abandonin la platja.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4260943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39</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als</a:t>
            </a:r>
            <a:r>
              <a:rPr lang="en-US" altLang="ko-KR" i="1" spc="-5" dirty="0">
                <a:solidFill>
                  <a:srgbClr val="333333"/>
                </a:solidFill>
                <a:latin typeface="+mn-lt"/>
                <a:ea typeface="+mn-ea"/>
              </a:rPr>
              <a:t> </a:t>
            </a:r>
            <a:r>
              <a:rPr lang="en-US" altLang="ko-KR" i="1" spc="-5" dirty="0" err="1">
                <a:solidFill>
                  <a:srgbClr val="333333"/>
                </a:solidFill>
                <a:latin typeface="+mn-lt"/>
                <a:ea typeface="+mn-ea"/>
              </a:rPr>
              <a:t>i</a:t>
            </a:r>
            <a:r>
              <a:rPr lang="en-US" altLang="ko-KR" i="1" spc="-5" dirty="0">
                <a:solidFill>
                  <a:srgbClr val="333333"/>
                </a:solidFill>
                <a:latin typeface="+mn-lt"/>
                <a:ea typeface="+mn-ea"/>
              </a:rPr>
              <a:t> les </a:t>
            </a:r>
            <a:r>
              <a:rPr lang="en-US" altLang="ko-KR" i="1" spc="-5" dirty="0" err="1">
                <a:solidFill>
                  <a:srgbClr val="333333"/>
                </a:solidFill>
                <a:latin typeface="+mn-lt"/>
                <a:ea typeface="+mn-ea"/>
              </a:rPr>
              <a:t>conductores</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s-ES" altLang="ko-KR" dirty="0" err="1">
                <a:solidFill>
                  <a:srgbClr val="333333"/>
                </a:solidFill>
                <a:latin typeface="+mn-lt"/>
                <a:ea typeface="+mn-ea"/>
              </a:rPr>
              <a:t>alguns</a:t>
            </a:r>
            <a:r>
              <a:rPr lang="es-ES" altLang="ko-KR" dirty="0">
                <a:solidFill>
                  <a:srgbClr val="333333"/>
                </a:solidFill>
                <a:latin typeface="+mn-lt"/>
                <a:ea typeface="+mn-ea"/>
              </a:rPr>
              <a:t> vídeos poden </a:t>
            </a:r>
            <a:r>
              <a:rPr lang="es-ES" altLang="ko-KR" dirty="0" err="1">
                <a:solidFill>
                  <a:srgbClr val="333333"/>
                </a:solidFill>
                <a:latin typeface="+mn-lt"/>
                <a:ea typeface="+mn-ea"/>
              </a:rPr>
              <a:t>contenir</a:t>
            </a:r>
            <a:r>
              <a:rPr lang="es-ES" altLang="ko-KR" dirty="0">
                <a:solidFill>
                  <a:srgbClr val="333333"/>
                </a:solidFill>
                <a:latin typeface="+mn-lt"/>
                <a:ea typeface="+mn-ea"/>
              </a:rPr>
              <a:t> </a:t>
            </a:r>
            <a:r>
              <a:rPr lang="es-ES" altLang="ko-KR" dirty="0" err="1">
                <a:solidFill>
                  <a:srgbClr val="333333"/>
                </a:solidFill>
                <a:latin typeface="+mn-lt"/>
                <a:ea typeface="+mn-ea"/>
              </a:rPr>
              <a:t>llenguatge</a:t>
            </a:r>
            <a:r>
              <a:rPr lang="es-ES" altLang="ko-KR" dirty="0">
                <a:solidFill>
                  <a:srgbClr val="333333"/>
                </a:solidFill>
                <a:latin typeface="+mn-lt"/>
                <a:ea typeface="+mn-ea"/>
              </a:rPr>
              <a:t> no </a:t>
            </a:r>
            <a:r>
              <a:rPr lang="es-ES" altLang="ko-KR" dirty="0" err="1">
                <a:solidFill>
                  <a:srgbClr val="333333"/>
                </a:solidFill>
                <a:latin typeface="+mn-lt"/>
                <a:ea typeface="+mn-ea"/>
              </a:rPr>
              <a:t>apropiat</a:t>
            </a:r>
            <a:r>
              <a:rPr lang="es-ES" altLang="ko-KR" dirty="0">
                <a:solidFill>
                  <a:srgbClr val="333333"/>
                </a:solidFill>
                <a:latin typeface="+mn-lt"/>
                <a:ea typeface="+mn-ea"/>
              </a:rPr>
              <a:t> per a </a:t>
            </a:r>
            <a:r>
              <a:rPr lang="es-ES" altLang="ko-KR" dirty="0" err="1">
                <a:solidFill>
                  <a:srgbClr val="333333"/>
                </a:solidFill>
                <a:latin typeface="+mn-lt"/>
                <a:ea typeface="+mn-ea"/>
              </a:rPr>
              <a:t>tots</a:t>
            </a:r>
            <a:r>
              <a:rPr lang="es-ES" altLang="ko-KR" dirty="0">
                <a:solidFill>
                  <a:srgbClr val="333333"/>
                </a:solidFill>
                <a:latin typeface="+mn-lt"/>
                <a:ea typeface="+mn-ea"/>
              </a:rPr>
              <a:t> </a:t>
            </a:r>
            <a:r>
              <a:rPr lang="es-ES" altLang="ko-KR" dirty="0" err="1">
                <a:solidFill>
                  <a:srgbClr val="333333"/>
                </a:solidFill>
                <a:latin typeface="+mn-lt"/>
                <a:ea typeface="+mn-ea"/>
              </a:rPr>
              <a:t>els</a:t>
            </a:r>
            <a:r>
              <a:rPr lang="es-ES" altLang="ko-KR" dirty="0">
                <a:solidFill>
                  <a:srgbClr val="333333"/>
                </a:solidFill>
                <a:latin typeface="+mn-lt"/>
                <a:ea typeface="+mn-ea"/>
              </a:rPr>
              <a:t> </a:t>
            </a:r>
            <a:r>
              <a:rPr lang="es-ES" altLang="ko-KR" dirty="0" err="1">
                <a:solidFill>
                  <a:srgbClr val="333333"/>
                </a:solidFill>
                <a:latin typeface="+mn-lt"/>
                <a:ea typeface="+mn-ea"/>
              </a:rPr>
              <a:t>públics</a:t>
            </a:r>
            <a:r>
              <a:rPr lang="es-ES" altLang="ko-KR" dirty="0">
                <a:solidFill>
                  <a:srgbClr val="333333"/>
                </a:solidFill>
                <a:latin typeface="+mn-lt"/>
                <a:ea typeface="+mn-ea"/>
              </a:rPr>
              <a:t> o no ser </a:t>
            </a:r>
            <a:r>
              <a:rPr lang="es-ES" altLang="ko-KR" dirty="0" err="1">
                <a:solidFill>
                  <a:srgbClr val="333333"/>
                </a:solidFill>
                <a:latin typeface="+mn-lt"/>
                <a:ea typeface="+mn-ea"/>
              </a:rPr>
              <a:t>vàlids</a:t>
            </a:r>
            <a:r>
              <a:rPr lang="es-ES" altLang="ko-KR" dirty="0">
                <a:solidFill>
                  <a:srgbClr val="333333"/>
                </a:solidFill>
                <a:latin typeface="+mn-lt"/>
                <a:ea typeface="+mn-ea"/>
              </a:rPr>
              <a:t> en </a:t>
            </a:r>
            <a:r>
              <a:rPr lang="es-ES" altLang="ko-KR" dirty="0" err="1">
                <a:solidFill>
                  <a:srgbClr val="333333"/>
                </a:solidFill>
                <a:latin typeface="+mn-lt"/>
                <a:ea typeface="+mn-ea"/>
              </a:rPr>
              <a:t>diferents</a:t>
            </a:r>
            <a:r>
              <a:rPr lang="es-ES" altLang="ko-KR" dirty="0">
                <a:solidFill>
                  <a:srgbClr val="333333"/>
                </a:solidFill>
                <a:latin typeface="+mn-lt"/>
                <a:ea typeface="+mn-ea"/>
              </a:rPr>
              <a:t> cultures. Si </a:t>
            </a:r>
            <a:r>
              <a:rPr lang="es-ES" altLang="ko-KR" dirty="0" err="1">
                <a:solidFill>
                  <a:srgbClr val="333333"/>
                </a:solidFill>
                <a:latin typeface="+mn-lt"/>
                <a:ea typeface="+mn-ea"/>
              </a:rPr>
              <a:t>us</a:t>
            </a:r>
            <a:r>
              <a:rPr lang="es-ES" altLang="ko-KR" dirty="0">
                <a:solidFill>
                  <a:srgbClr val="333333"/>
                </a:solidFill>
                <a:latin typeface="+mn-lt"/>
                <a:ea typeface="+mn-ea"/>
              </a:rPr>
              <a:t> </a:t>
            </a:r>
            <a:r>
              <a:rPr lang="es-ES" altLang="ko-KR" dirty="0" err="1">
                <a:solidFill>
                  <a:srgbClr val="333333"/>
                </a:solidFill>
                <a:latin typeface="+mn-lt"/>
                <a:ea typeface="+mn-ea"/>
              </a:rPr>
              <a:t>plau</a:t>
            </a:r>
            <a:r>
              <a:rPr lang="es-ES" altLang="ko-KR" dirty="0">
                <a:solidFill>
                  <a:srgbClr val="333333"/>
                </a:solidFill>
                <a:latin typeface="+mn-lt"/>
                <a:ea typeface="+mn-ea"/>
              </a:rPr>
              <a:t>, </a:t>
            </a:r>
            <a:r>
              <a:rPr lang="es-ES" altLang="ko-KR" dirty="0" err="1">
                <a:solidFill>
                  <a:srgbClr val="333333"/>
                </a:solidFill>
                <a:latin typeface="+mn-lt"/>
                <a:ea typeface="+mn-ea"/>
              </a:rPr>
              <a:t>revisi</a:t>
            </a:r>
            <a:r>
              <a:rPr lang="es-ES" altLang="ko-KR" dirty="0">
                <a:solidFill>
                  <a:srgbClr val="333333"/>
                </a:solidFill>
                <a:latin typeface="+mn-lt"/>
                <a:ea typeface="+mn-ea"/>
              </a:rPr>
              <a:t> </a:t>
            </a:r>
            <a:r>
              <a:rPr lang="es-ES" altLang="ko-KR" dirty="0" err="1">
                <a:solidFill>
                  <a:srgbClr val="333333"/>
                </a:solidFill>
                <a:latin typeface="+mn-lt"/>
                <a:ea typeface="+mn-ea"/>
              </a:rPr>
              <a:t>amb</a:t>
            </a:r>
            <a:r>
              <a:rPr lang="es-ES" altLang="ko-KR" dirty="0">
                <a:solidFill>
                  <a:srgbClr val="333333"/>
                </a:solidFill>
                <a:latin typeface="+mn-lt"/>
                <a:ea typeface="+mn-ea"/>
              </a:rPr>
              <a:t> cura el vídeos </a:t>
            </a:r>
            <a:r>
              <a:rPr lang="es-ES" altLang="ko-KR" dirty="0" err="1">
                <a:solidFill>
                  <a:srgbClr val="333333"/>
                </a:solidFill>
                <a:latin typeface="+mn-lt"/>
                <a:ea typeface="+mn-ea"/>
              </a:rPr>
              <a:t>abans</a:t>
            </a:r>
            <a:r>
              <a:rPr lang="es-ES" altLang="ko-KR" dirty="0">
                <a:solidFill>
                  <a:srgbClr val="333333"/>
                </a:solidFill>
                <a:latin typeface="+mn-lt"/>
                <a:ea typeface="+mn-ea"/>
              </a:rPr>
              <a:t> de mostrar-los</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909772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40</a:t>
            </a:fld>
            <a:endParaRPr lang="de-DE" altLang="es-ES">
              <a:latin typeface="+mn-lt"/>
              <a:ea typeface="+mn-ea"/>
            </a:endParaRPr>
          </a:p>
        </p:txBody>
      </p:sp>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Segons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el</a:t>
            </a:r>
            <a:r>
              <a:rPr lang="en-US" sz="2400" spc="-5" dirty="0">
                <a:solidFill>
                  <a:srgbClr val="004992"/>
                </a:solidFill>
                <a:latin typeface="Calibri Light"/>
                <a:cs typeface="Verdana"/>
              </a:rPr>
              <a:t> Joan, on </a:t>
            </a:r>
            <a:r>
              <a:rPr lang="en-US" sz="2400" spc="-5" dirty="0" err="1">
                <a:solidFill>
                  <a:srgbClr val="004992"/>
                </a:solidFill>
                <a:latin typeface="Calibri Light"/>
                <a:cs typeface="Verdana"/>
              </a:rPr>
              <a:t>va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veure</a:t>
            </a:r>
            <a:r>
              <a:rPr lang="en-US" sz="2400" spc="-5" dirty="0">
                <a:solidFill>
                  <a:srgbClr val="004992"/>
                </a:solidFill>
                <a:latin typeface="Calibri Light"/>
                <a:cs typeface="Verdana"/>
              </a:rPr>
              <a:t> la Maria per </a:t>
            </a:r>
            <a:r>
              <a:rPr lang="en-US" sz="2400" spc="-5" dirty="0" err="1">
                <a:solidFill>
                  <a:srgbClr val="004992"/>
                </a:solidFill>
                <a:latin typeface="Calibri Light"/>
                <a:cs typeface="Verdana"/>
              </a:rPr>
              <a:t>darrer</a:t>
            </a:r>
            <a:r>
              <a:rPr lang="en-US" sz="2400" spc="-5" dirty="0">
                <a:solidFill>
                  <a:srgbClr val="004992"/>
                </a:solidFill>
                <a:latin typeface="Calibri Light"/>
                <a:cs typeface="Verdana"/>
              </a:rPr>
              <a:t> cop la </a:t>
            </a:r>
            <a:r>
              <a:rPr lang="en-US" sz="2400" spc="-5" dirty="0" err="1">
                <a:solidFill>
                  <a:srgbClr val="004992"/>
                </a:solidFill>
                <a:latin typeface="Calibri Light"/>
                <a:cs typeface="Verdana"/>
              </a:rPr>
              <a:t>furgoneta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dels</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gelats</a:t>
            </a:r>
            <a:r>
              <a:rPr lang="en-US" sz="2400" spc="-5" dirty="0">
                <a:solidFill>
                  <a:srgbClr val="004992"/>
                </a:solidFill>
                <a:latin typeface="Calibri Light"/>
                <a:cs typeface="Verdana"/>
              </a:rPr>
              <a:t>? Al parc o a </a:t>
            </a:r>
            <a:r>
              <a:rPr lang="en-US" sz="2400" spc="-5" dirty="0" err="1">
                <a:solidFill>
                  <a:srgbClr val="004992"/>
                </a:solidFill>
                <a:latin typeface="Calibri Light"/>
                <a:cs typeface="Verdana"/>
              </a:rPr>
              <a:t>l'església</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pic>
        <p:nvPicPr>
          <p:cNvPr id="11"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41</a:t>
            </a:fld>
            <a:endParaRPr lang="de-DE" altLang="es-ES">
              <a:latin typeface="+mn-lt"/>
              <a:ea typeface="+mn-ea"/>
            </a:endParaRPr>
          </a:p>
        </p:txBody>
      </p:sp>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it-IT" altLang="de-DE" sz="2400">
                <a:solidFill>
                  <a:srgbClr val="004992"/>
                </a:solidFill>
                <a:latin typeface="Calibri Light"/>
              </a:rPr>
              <a:t>Què en pensarà la mare... Tindrà raó?</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Podem menjar ja?</a:t>
            </a:r>
          </a:p>
          <a:p>
            <a:pPr algn="ctr"/>
            <a:r>
              <a:rPr lang="pt-BR" altLang="de-DE" sz="1200" b="1">
                <a:latin typeface="Calibri Light"/>
                <a:cs typeface="Arial" panose="020B0604020202020204" pitchFamily="34" charset="0"/>
              </a:rPr>
              <a:t>Estic mort de gana!</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42</a:t>
            </a:fld>
            <a:endParaRPr lang="de-DE" altLang="es-ES">
              <a:latin typeface="+mn-lt"/>
              <a:ea typeface="+mn-ea"/>
            </a:endParaRPr>
          </a:p>
        </p:txBody>
      </p:sp>
      <p:sp>
        <p:nvSpPr>
          <p:cNvPr id="21" name="Caption_22"/>
          <p:cNvSpPr txBox="1"/>
          <p:nvPr/>
        </p:nvSpPr>
        <p:spPr>
          <a:xfrm rot="-60000">
            <a:off x="6080933" y="3522036"/>
            <a:ext cx="301752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3"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dirty="0">
                <a:solidFill>
                  <a:srgbClr val="004992"/>
                </a:solidFill>
                <a:latin typeface="Calibri Light"/>
                <a:ea typeface="Verdana" panose="020B0604030504040204" pitchFamily="34" charset="0"/>
                <a:cs typeface="Verdana" panose="020B0604030504040204" pitchFamily="34" charset="0"/>
              </a:rPr>
              <a:t>Per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estava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descarregada</a:t>
            </a:r>
            <a:r>
              <a:rPr lang="en-US" altLang="de-DE" sz="2400" dirty="0">
                <a:solidFill>
                  <a:srgbClr val="004992"/>
                </a:solidFill>
                <a:latin typeface="Calibri Light"/>
                <a:ea typeface="Verdana" panose="020B0604030504040204" pitchFamily="34" charset="0"/>
                <a:cs typeface="Verdana" panose="020B0604030504040204" pitchFamily="34" charset="0"/>
              </a:rPr>
              <a:t> la </a:t>
            </a:r>
            <a:r>
              <a:rPr lang="en-US" altLang="de-DE" sz="2400" dirty="0" err="1">
                <a:solidFill>
                  <a:srgbClr val="004992"/>
                </a:solidFill>
                <a:latin typeface="Calibri Light"/>
                <a:ea typeface="Verdana" panose="020B0604030504040204" pitchFamily="34" charset="0"/>
                <a:cs typeface="Verdana" panose="020B0604030504040204" pitchFamily="34" charset="0"/>
              </a:rPr>
              <a:t>bateria</a:t>
            </a:r>
            <a:r>
              <a:rPr lang="en-US" altLang="de-DE" sz="2400" dirty="0">
                <a:solidFill>
                  <a:srgbClr val="004992"/>
                </a:solidFill>
                <a:latin typeface="Calibri Light"/>
                <a:ea typeface="Verdana" panose="020B0604030504040204" pitchFamily="34" charset="0"/>
                <a:cs typeface="Verdana" panose="020B0604030504040204" pitchFamily="34" charset="0"/>
              </a:rPr>
              <a:t> la 1a </a:t>
            </a:r>
            <a:r>
              <a:rPr lang="en-US" altLang="de-DE" sz="2400" dirty="0" err="1">
                <a:solidFill>
                  <a:srgbClr val="004992"/>
                </a:solidFill>
                <a:latin typeface="Calibri Light"/>
                <a:ea typeface="Verdana" panose="020B0604030504040204" pitchFamily="34" charset="0"/>
                <a:cs typeface="Verdana" panose="020B0604030504040204" pitchFamily="34" charset="0"/>
              </a:rPr>
              <a:t>vegada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i</a:t>
            </a:r>
            <a:r>
              <a:rPr lang="en-US" altLang="de-DE" sz="2400" dirty="0">
                <a:solidFill>
                  <a:srgbClr val="004992"/>
                </a:solidFill>
                <a:latin typeface="Calibri Light"/>
                <a:ea typeface="Verdana" panose="020B0604030504040204" pitchFamily="34" charset="0"/>
                <a:cs typeface="Verdana" panose="020B0604030504040204" pitchFamily="34" charset="0"/>
              </a:rPr>
              <a:t> per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la 2a </a:t>
            </a:r>
            <a:r>
              <a:rPr lang="en-US" altLang="de-DE" sz="2400" dirty="0" err="1">
                <a:solidFill>
                  <a:srgbClr val="004992"/>
                </a:solidFill>
                <a:latin typeface="Calibri Light"/>
                <a:ea typeface="Verdana" panose="020B0604030504040204" pitchFamily="34" charset="0"/>
                <a:cs typeface="Verdana" panose="020B0604030504040204" pitchFamily="34" charset="0"/>
              </a:rPr>
              <a:t>vegada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Què</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devia</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pensar</a:t>
            </a:r>
            <a:r>
              <a:rPr lang="en-US" altLang="de-DE" sz="2400" dirty="0">
                <a:solidFill>
                  <a:srgbClr val="004992"/>
                </a:solidFill>
                <a:latin typeface="Calibri Light"/>
                <a:ea typeface="Verdana" panose="020B0604030504040204" pitchFamily="34" charset="0"/>
                <a:cs typeface="Verdana" panose="020B0604030504040204" pitchFamily="34" charset="0"/>
              </a:rPr>
              <a:t> </a:t>
            </a:r>
            <a:r>
              <a:rPr lang="en-US" altLang="de-DE" sz="2400" dirty="0" err="1">
                <a:solidFill>
                  <a:srgbClr val="004992"/>
                </a:solidFill>
                <a:latin typeface="Calibri Light"/>
                <a:ea typeface="Verdana" panose="020B0604030504040204" pitchFamily="34" charset="0"/>
                <a:cs typeface="Verdana" panose="020B0604030504040204" pitchFamily="34" charset="0"/>
              </a:rPr>
              <a:t>l'amo</a:t>
            </a:r>
            <a:r>
              <a:rPr lang="en-US" altLang="de-DE" sz="2400" dirty="0">
                <a:solidFill>
                  <a:srgbClr val="004992"/>
                </a:solidFill>
                <a:latin typeface="Calibri Light"/>
                <a:ea typeface="Verdana" panose="020B0604030504040204" pitchFamily="34" charset="0"/>
                <a:cs typeface="Verdana" panose="020B0604030504040204" pitchFamily="34" charset="0"/>
              </a:rPr>
              <a:t> del </a:t>
            </a:r>
            <a:r>
              <a:rPr lang="en-US" altLang="de-DE" sz="2400" dirty="0" err="1">
                <a:solidFill>
                  <a:srgbClr val="004992"/>
                </a:solidFill>
                <a:latin typeface="Calibri Light"/>
                <a:ea typeface="Verdana" panose="020B0604030504040204" pitchFamily="34" charset="0"/>
                <a:cs typeface="Verdana" panose="020B0604030504040204" pitchFamily="34" charset="0"/>
              </a:rPr>
              <a:t>cotxe</a:t>
            </a:r>
            <a:r>
              <a:rPr lang="en-US" altLang="de-DE" sz="2400" dirty="0">
                <a:solidFill>
                  <a:srgbClr val="004992"/>
                </a:solidFill>
                <a:latin typeface="Calibri Light"/>
                <a:ea typeface="Verdana" panose="020B0604030504040204" pitchFamily="34" charset="0"/>
                <a:cs typeface="Verdana" panose="020B0604030504040204" pitchFamily="34" charset="0"/>
              </a:rPr>
              <a:t>?</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4"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Bateria</a:t>
            </a:r>
            <a:endParaRPr sz="1000" dirty="0">
              <a:latin typeface="Calibri Light"/>
              <a:cs typeface="Arial"/>
            </a:endParaRPr>
          </a:p>
        </p:txBody>
      </p:sp>
      <p:sp>
        <p:nvSpPr>
          <p:cNvPr id="25"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Bateria</a:t>
            </a:r>
            <a:endParaRPr sz="1000"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Queixes:</a:t>
            </a:r>
          </a:p>
          <a:p>
            <a:r>
              <a:rPr lang="pt-BR" altLang="de-DE" sz="1000" b="1">
                <a:solidFill>
                  <a:srgbClr val="333333"/>
                </a:solidFill>
                <a:latin typeface="Calibri Light"/>
                <a:ea typeface="Verdana" panose="020B0604030504040204" pitchFamily="34" charset="0"/>
                <a:cs typeface="Verdana" panose="020B0604030504040204" pitchFamily="34" charset="0"/>
              </a:rPr>
              <a:t>El veí de dalt...</a:t>
            </a:r>
            <a:endParaRPr lang="en-US" sz="1000" b="1" dirty="0">
              <a:solidFill>
                <a:srgbClr val="333333"/>
              </a:solidFill>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latin typeface="Calibri Light"/>
                <a:ea typeface="Verdana" panose="020B0604030504040204" pitchFamily="34" charset="0"/>
                <a:cs typeface="Verdana" panose="020B0604030504040204" pitchFamily="34" charset="0"/>
              </a:rPr>
              <a:t>Per a la propietària...</a:t>
            </a:r>
            <a:endParaRPr lang="en-US" sz="1100" b="1" spc="-30" dirty="0">
              <a:solidFill>
                <a:srgbClr val="333333"/>
              </a:solidFill>
            </a:endParaRPr>
          </a:p>
        </p:txBody>
      </p:sp>
      <p:sp>
        <p:nvSpPr>
          <p:cNvPr id="20"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Dos setmanes més tard, després de mudar-se a un altre pis...</a:t>
            </a:r>
            <a:endParaRPr sz="900" b="1"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43</a:t>
            </a:fld>
            <a:endParaRPr lang="de-DE" altLang="es-ES">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Com més informació es consideri, més possibilitats hi haurà d'assolir la decisió apropiada.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44</a:t>
            </a:fld>
            <a:endParaRPr lang="de-DE" altLang="es-ES">
              <a:latin typeface="+mn-lt"/>
              <a:ea typeface="+mn-ea"/>
            </a:endParaRPr>
          </a:p>
        </p:txBody>
      </p:sp>
    </p:spTree>
    <p:extLst>
      <p:ext uri="{BB962C8B-B14F-4D97-AF65-F5344CB8AC3E}">
        <p14:creationId xmlns:p14="http://schemas.microsoft.com/office/powerpoint/2010/main" val="4247468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endevina</a:t>
            </a:r>
            <a:r>
              <a:rPr lang="es-ES" altLang="de-DE" sz="2400" dirty="0">
                <a:solidFill>
                  <a:srgbClr val="004992"/>
                </a:solidFill>
              </a:rPr>
              <a:t>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o amigues que se </a:t>
            </a:r>
            <a:r>
              <a:rPr lang="es-ES" altLang="de-DE" sz="2400" dirty="0" err="1">
                <a:solidFill>
                  <a:srgbClr val="333333"/>
                </a:solidFill>
              </a:rPr>
              <a:t>senten</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poden esperar que </a:t>
            </a:r>
            <a:r>
              <a:rPr lang="es-ES" altLang="de-DE" sz="2400" dirty="0" err="1">
                <a:solidFill>
                  <a:srgbClr val="333333"/>
                </a:solidFill>
              </a:rPr>
              <a:t>tinguin</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consideració</a:t>
            </a:r>
            <a:r>
              <a:rPr lang="es-E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Com més informació es consideri, més possibilitats hi haurà d'assolir la decisió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Cura: El nostre estat d'ànim influeix en com percibim el que ens envolta (ex. </a:t>
            </a:r>
            <a:r>
              <a:rPr lang="es-ES" altLang="de-DE" sz="2400" dirty="0" err="1">
                <a:solidFill>
                  <a:srgbClr val="333333"/>
                </a:solidFill>
              </a:rPr>
              <a:t>com</a:t>
            </a:r>
            <a:r>
              <a:rPr lang="es-ES" altLang="de-DE" sz="2400" dirty="0">
                <a:solidFill>
                  <a:srgbClr val="333333"/>
                </a:solidFill>
              </a:rPr>
              <a:t> valorar a una persona).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45</a:t>
            </a:fld>
            <a:endParaRPr lang="de-DE" altLang="es-ES">
              <a:latin typeface="+mn-lt"/>
              <a:ea typeface="+mn-ea"/>
            </a:endParaRPr>
          </a:p>
        </p:txBody>
      </p:sp>
    </p:spTree>
    <p:extLst>
      <p:ext uri="{BB962C8B-B14F-4D97-AF65-F5344CB8AC3E}">
        <p14:creationId xmlns:p14="http://schemas.microsoft.com/office/powerpoint/2010/main" val="3775305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això a veure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a:solidFill>
                  <a:srgbClr val="333333"/>
                </a:solidFill>
              </a:rPr>
              <a:t>Durant la psicosi les persones estan en perill de fer una interpretació errònia o un excés d'interpretació de les expressions facials i accions.</a:t>
            </a:r>
          </a:p>
          <a:p>
            <a:pPr lvl="0" defTabSz="914400" fontAlgn="base">
              <a:lnSpc>
                <a:spcPct val="100000"/>
              </a:lnSpc>
              <a:spcBef>
                <a:spcPts val="1200"/>
              </a:spcBef>
            </a:pPr>
            <a:r>
              <a:rPr lang="es-ES" altLang="de-DE" sz="2400" dirty="0">
                <a:solidFill>
                  <a:srgbClr val="004992"/>
                </a:solidFill>
              </a:rPr>
              <a:t>Exemple: </a:t>
            </a:r>
            <a:r>
              <a:rPr lang="es-ES" altLang="de-DE" sz="2400" dirty="0">
                <a:solidFill>
                  <a:srgbClr val="333333"/>
                </a:solidFill>
              </a:rPr>
              <a:t>Martí creu que s'han burlat d'ell!</a:t>
            </a:r>
          </a:p>
          <a:p>
            <a:pPr lvl="0" defTabSz="914400" fontAlgn="base">
              <a:lnSpc>
                <a:spcPct val="100000"/>
              </a:lnSpc>
              <a:spcBef>
                <a:spcPts val="1200"/>
              </a:spcBef>
            </a:pPr>
            <a:r>
              <a:rPr lang="es-ES" altLang="de-DE" sz="2400" dirty="0">
                <a:solidFill>
                  <a:srgbClr val="004992"/>
                </a:solidFill>
              </a:rPr>
              <a:t>Antecedents: </a:t>
            </a:r>
            <a:r>
              <a:rPr lang="es-ES" altLang="de-DE" sz="2400" dirty="0">
                <a:solidFill>
                  <a:srgbClr val="333333"/>
                </a:solidFill>
              </a:rPr>
              <a:t>Martí arriba al vestíbul d'entrada de l'aeroport després de desembarcar, on la gent espera i mira en la seva direcció. Dos persones </a:t>
            </a:r>
            <a:r>
              <a:rPr lang="es-ES" altLang="de-DE" sz="2400" dirty="0" err="1">
                <a:solidFill>
                  <a:srgbClr val="333333"/>
                </a:solidFill>
              </a:rPr>
              <a:t>comencen</a:t>
            </a:r>
            <a:r>
              <a:rPr lang="es-ES" altLang="de-DE" sz="2400" dirty="0">
                <a:solidFill>
                  <a:srgbClr val="333333"/>
                </a:solidFill>
              </a:rPr>
              <a:t> a </a:t>
            </a:r>
            <a:r>
              <a:rPr lang="es-ES" altLang="de-DE" sz="2400" dirty="0" err="1">
                <a:solidFill>
                  <a:srgbClr val="333333"/>
                </a:solidFill>
              </a:rPr>
              <a:t>riure</a:t>
            </a:r>
            <a:r>
              <a:rPr lang="es-ES" altLang="de-DE" sz="2400" dirty="0">
                <a:solidFill>
                  <a:srgbClr val="333333"/>
                </a:solidFill>
              </a:rPr>
              <a:t> en </a:t>
            </a:r>
            <a:r>
              <a:rPr lang="es-ES" altLang="de-DE" sz="2400" dirty="0" err="1">
                <a:solidFill>
                  <a:srgbClr val="333333"/>
                </a:solidFill>
              </a:rPr>
              <a:t>veu</a:t>
            </a:r>
            <a:r>
              <a:rPr lang="es-ES" altLang="de-DE" sz="2400" dirty="0">
                <a:solidFill>
                  <a:srgbClr val="333333"/>
                </a:solidFill>
              </a:rPr>
              <a:t> alta.</a:t>
            </a:r>
          </a:p>
          <a:p>
            <a:pPr lvl="0" defTabSz="914400" fontAlgn="base">
              <a:lnSpc>
                <a:spcPct val="100000"/>
              </a:lnSpc>
              <a:spcBef>
                <a:spcPts val="1200"/>
              </a:spcBef>
            </a:pPr>
            <a:r>
              <a:rPr lang="es-ES" altLang="de-DE" sz="2400" dirty="0" err="1">
                <a:solidFill>
                  <a:srgbClr val="004992"/>
                </a:solidFill>
              </a:rPr>
              <a:t>Però</a:t>
            </a:r>
            <a:r>
              <a:rPr lang="es-ES" altLang="de-DE" sz="2400" dirty="0">
                <a:solidFill>
                  <a:srgbClr val="004992"/>
                </a:solidFill>
              </a:rPr>
              <a:t>: </a:t>
            </a:r>
            <a:r>
              <a:rPr lang="es-ES" altLang="de-DE" sz="2400" dirty="0">
                <a:solidFill>
                  <a:srgbClr val="333333"/>
                </a:solidFill>
              </a:rPr>
              <a:t>Totes les persones que esperen </a:t>
            </a:r>
            <a:r>
              <a:rPr lang="es-ES" altLang="de-DE" sz="2400" dirty="0" err="1">
                <a:solidFill>
                  <a:srgbClr val="333333"/>
                </a:solidFill>
              </a:rPr>
              <a:t>estan</a:t>
            </a:r>
            <a:r>
              <a:rPr lang="es-ES" altLang="de-DE" sz="2400" dirty="0">
                <a:solidFill>
                  <a:srgbClr val="333333"/>
                </a:solidFill>
              </a:rPr>
              <a:t>, per </a:t>
            </a:r>
            <a:r>
              <a:rPr lang="es-ES" altLang="de-DE" sz="2400" dirty="0" err="1">
                <a:solidFill>
                  <a:srgbClr val="333333"/>
                </a:solidFill>
              </a:rPr>
              <a:t>suposat</a:t>
            </a:r>
            <a:r>
              <a:rPr lang="es-ES" altLang="de-DE" sz="2400" dirty="0">
                <a:solidFill>
                  <a:srgbClr val="333333"/>
                </a:solidFill>
              </a:rPr>
              <a:t>, </a:t>
            </a:r>
            <a:r>
              <a:rPr lang="es-ES" altLang="de-DE" sz="2400" dirty="0" err="1">
                <a:solidFill>
                  <a:srgbClr val="333333"/>
                </a:solidFill>
              </a:rPr>
              <a:t>mirant</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i les </a:t>
            </a:r>
            <a:r>
              <a:rPr lang="es-ES" altLang="de-DE" sz="2400" dirty="0" err="1">
                <a:solidFill>
                  <a:srgbClr val="333333"/>
                </a:solidFill>
              </a:rPr>
              <a:t>passatgeres</a:t>
            </a:r>
            <a:r>
              <a:rPr lang="es-ES" altLang="de-DE" sz="2400" dirty="0">
                <a:solidFill>
                  <a:srgbClr val="333333"/>
                </a:solidFill>
              </a:rPr>
              <a:t> que arriben per </a:t>
            </a:r>
            <a:r>
              <a:rPr lang="es-ES" altLang="de-DE" sz="2400" dirty="0" err="1">
                <a:solidFill>
                  <a:srgbClr val="333333"/>
                </a:solidFill>
              </a:rPr>
              <a:t>recollir</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 i amigues o </a:t>
            </a:r>
            <a:r>
              <a:rPr lang="es-ES" altLang="de-DE" sz="2400" dirty="0" err="1">
                <a:solidFill>
                  <a:srgbClr val="333333"/>
                </a:solidFill>
              </a:rPr>
              <a:t>clients</a:t>
            </a:r>
            <a:r>
              <a:rPr lang="es-ES" altLang="de-DE" sz="2400" dirty="0">
                <a:solidFill>
                  <a:srgbClr val="333333"/>
                </a:solidFill>
              </a:rPr>
              <a:t>. Les dues persones que riuen probablement no s'havien vist durant molt temps i intercanvien records de vacances. O tal vez se ríen de Martín por llevar puesta una camisa hawaiana hortera.</a:t>
            </a:r>
          </a:p>
          <a:p>
            <a:pPr lvl="0" defTabSz="914400" fontAlgn="base">
              <a:lnSpc>
                <a:spcPct val="100000"/>
              </a:lnSpc>
              <a:spcBef>
                <a:spcPts val="1200"/>
              </a:spcBef>
            </a:pPr>
            <a:r>
              <a:rPr lang="es-ES" altLang="de-DE" sz="2400" dirty="0">
                <a:solidFill>
                  <a:srgbClr val="333333"/>
                </a:solidFill>
              </a:rPr>
              <a:t>“Tothom cometem errors” - sempre hem de tenir en compte diferents perspectives.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46</a:t>
            </a:fld>
            <a:endParaRPr lang="de-DE" altLang="es-ES">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fld id="{E7A77476-7627-4643-8B5E-03A4AF5991CA}" type="slidenum">
              <a:rPr lang="de-DE" altLang="es-ES" smtClean="0">
                <a:latin typeface="+mn-lt"/>
                <a:ea typeface="+mn-ea"/>
              </a:rPr>
              <a:pPr/>
              <a:t>47</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1522076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fld id="{E7A77476-7627-4643-8B5E-03A4AF5991CA}" type="slidenum">
              <a:rPr lang="de-DE" altLang="es-ES" smtClean="0">
                <a:latin typeface="+mn-lt"/>
                <a:ea typeface="+mn-ea"/>
              </a:rPr>
              <a:pPr/>
              <a:t>48</a:t>
            </a:fld>
            <a:endParaRPr lang="de-DE" altLang="es-ES">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863338077"/>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3462</Words>
  <Application>Microsoft Office PowerPoint</Application>
  <PresentationFormat>Benutzerdefiniert</PresentationFormat>
  <Paragraphs>489</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48</vt:i4>
      </vt:variant>
    </vt:vector>
  </HeadingPairs>
  <TitlesOfParts>
    <vt:vector size="54" baseType="lpstr">
      <vt:lpstr>Arial</vt:lpstr>
      <vt:lpstr>WingDings</vt:lpstr>
      <vt:lpstr>Calibri Light</vt:lpstr>
      <vt:lpstr>Symbol</vt:lpstr>
      <vt:lpstr>Calibri</vt:lpstr>
      <vt:lpstr>UKE_PPT-Vorlage_16zu9</vt:lpstr>
      <vt:lpstr>EMC 6 A BADE – Empatitzar II</vt:lpstr>
      <vt:lpstr>Quan coneixem a una nova persona... En què ens fixem primer? Quina fiabilitat ofereixen els senyals?</vt:lpstr>
      <vt:lpstr>Quan coneixem a una nova persona... En què ens fixem primer? Quina fiabilitat ofereixen els senyals?</vt:lpstr>
      <vt:lpstr>Quines altres fonts d'informació s'han de considerar? Quina fiabilitat ofereixen aquestes fonts?</vt:lpstr>
      <vt:lpstr>Quines altres fonts d'informació s'han de considerar? Quina fiabilitat ofereixen aquestes fonts?</vt:lpstr>
      <vt:lpstr>Avantatges i desavantatges d'aquests factors</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Si us plau discuteix els avantatges i desavantatges de les següents funcions per a fer un judici sobre una persona</vt:lpstr>
      <vt:lpstr>Aparença i Realitat!</vt:lpstr>
      <vt:lpstr>Quina rellevància té això?</vt:lpstr>
      <vt:lpstr>Quina rellevància té això?</vt:lpstr>
      <vt:lpstr>Manera en què la falta d'empatia promou les males interpretacions durant la psicosi</vt:lpstr>
      <vt:lpstr>Exercici pràctic</vt:lpstr>
      <vt:lpstr>Exercici pràctic</vt:lpstr>
      <vt:lpstr>Exercici pràctic</vt:lpstr>
      <vt:lpstr>PowerPoint-Präsentation</vt:lpstr>
      <vt:lpstr>PowerPoint-Präsentation</vt:lpstr>
      <vt:lpstr>L'aniversari de l'àvia Què li regalarà la nena a la seva àvia en el proper aniversari?</vt:lpstr>
      <vt:lpstr>Una vegada més!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Traducció a la vida diària</vt:lpstr>
      <vt:lpstr>Traducció a la vida diària</vt:lpstr>
      <vt:lpstr>Traducció a la vida diària</vt:lpstr>
      <vt:lpstr>Què te això a veure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325</cp:revision>
  <dcterms:created xsi:type="dcterms:W3CDTF">2004-06-30T16:15:23Z</dcterms:created>
  <dcterms:modified xsi:type="dcterms:W3CDTF">2023-01-30T12:38:35Z</dcterms:modified>
</cp:coreProperties>
</file>