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0" r:id="rId1"/>
  </p:sldMasterIdLst>
  <p:notesMasterIdLst>
    <p:notesMasterId r:id="rId50"/>
  </p:notesMasterIdLst>
  <p:sldIdLst>
    <p:sldId id="426" r:id="rId2"/>
    <p:sldId id="331" r:id="rId3"/>
    <p:sldId id="409" r:id="rId4"/>
    <p:sldId id="408" r:id="rId5"/>
    <p:sldId id="407" r:id="rId6"/>
    <p:sldId id="288" r:id="rId7"/>
    <p:sldId id="262" r:id="rId8"/>
    <p:sldId id="263" r:id="rId9"/>
    <p:sldId id="403" r:id="rId10"/>
    <p:sldId id="265" r:id="rId11"/>
    <p:sldId id="410" r:id="rId12"/>
    <p:sldId id="381" r:id="rId13"/>
    <p:sldId id="412" r:id="rId14"/>
    <p:sldId id="411" r:id="rId15"/>
    <p:sldId id="373" r:id="rId16"/>
    <p:sldId id="413" r:id="rId17"/>
    <p:sldId id="340" r:id="rId18"/>
    <p:sldId id="414" r:id="rId19"/>
    <p:sldId id="386" r:id="rId20"/>
    <p:sldId id="342" r:id="rId21"/>
    <p:sldId id="272" r:id="rId22"/>
    <p:sldId id="343" r:id="rId23"/>
    <p:sldId id="344" r:id="rId24"/>
    <p:sldId id="366" r:id="rId25"/>
    <p:sldId id="416" r:id="rId26"/>
    <p:sldId id="415" r:id="rId27"/>
    <p:sldId id="368" r:id="rId28"/>
    <p:sldId id="418" r:id="rId29"/>
    <p:sldId id="417" r:id="rId30"/>
    <p:sldId id="298" r:id="rId31"/>
    <p:sldId id="349" r:id="rId32"/>
    <p:sldId id="350" r:id="rId33"/>
    <p:sldId id="351" r:id="rId34"/>
    <p:sldId id="365" r:id="rId35"/>
    <p:sldId id="394" r:id="rId36"/>
    <p:sldId id="419" r:id="rId37"/>
    <p:sldId id="420" r:id="rId38"/>
    <p:sldId id="370" r:id="rId39"/>
    <p:sldId id="423" r:id="rId40"/>
    <p:sldId id="422" r:id="rId41"/>
    <p:sldId id="421" r:id="rId42"/>
    <p:sldId id="359" r:id="rId43"/>
    <p:sldId id="424" r:id="rId44"/>
    <p:sldId id="277" r:id="rId45"/>
    <p:sldId id="404" r:id="rId46"/>
    <p:sldId id="425" r:id="rId47"/>
    <p:sldId id="406"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86" autoAdjust="0"/>
    <p:restoredTop sz="98932" autoAdjust="0"/>
  </p:normalViewPr>
  <p:slideViewPr>
    <p:cSldViewPr snapToGrid="0">
      <p:cViewPr varScale="1">
        <p:scale>
          <a:sx n="98" d="100"/>
          <a:sy n="98" d="100"/>
        </p:scale>
        <p:origin x="284" y="52"/>
      </p:cViewPr>
      <p:guideLst>
        <p:guide orient="horz" pos="4319"/>
        <p:guide/>
      </p:guideLst>
    </p:cSldViewPr>
  </p:slideViewPr>
  <p:notesTextViewPr>
    <p:cViewPr>
      <p:scale>
        <a:sx n="3" d="2"/>
        <a:sy n="3" d="2"/>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30.01.2023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2047859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163051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E8B184-DD78-4ED2-B4D6-3A7CE75A4DED}" type="slidenum">
              <a:rPr lang="de-DE">
                <a:solidFill>
                  <a:prstClr val="black"/>
                </a:solidFill>
              </a:rPr>
              <a:pPr/>
              <a:t>12</a:t>
            </a:fld>
            <a:endParaRPr lang="de-DE">
              <a:solidFill>
                <a:prstClr val="black"/>
              </a:solidFill>
            </a:endParaRPr>
          </a:p>
        </p:txBody>
      </p:sp>
    </p:spTree>
    <p:extLst>
      <p:ext uri="{BB962C8B-B14F-4D97-AF65-F5344CB8AC3E}">
        <p14:creationId xmlns:p14="http://schemas.microsoft.com/office/powerpoint/2010/main" val="3349157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E8B184-DD78-4ED2-B4D6-3A7CE75A4DED}" type="slidenum">
              <a:rPr lang="de-DE">
                <a:solidFill>
                  <a:prstClr val="black"/>
                </a:solidFill>
              </a:rPr>
              <a:pPr/>
              <a:t>13</a:t>
            </a:fld>
            <a:endParaRPr lang="de-DE">
              <a:solidFill>
                <a:prstClr val="black"/>
              </a:solidFill>
            </a:endParaRPr>
          </a:p>
        </p:txBody>
      </p:sp>
    </p:spTree>
    <p:extLst>
      <p:ext uri="{BB962C8B-B14F-4D97-AF65-F5344CB8AC3E}">
        <p14:creationId xmlns:p14="http://schemas.microsoft.com/office/powerpoint/2010/main" val="334915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E8B184-DD78-4ED2-B4D6-3A7CE75A4DED}" type="slidenum">
              <a:rPr lang="de-DE">
                <a:solidFill>
                  <a:prstClr val="black"/>
                </a:solidFill>
              </a:rPr>
              <a:pPr/>
              <a:t>14</a:t>
            </a:fld>
            <a:endParaRPr lang="de-DE">
              <a:solidFill>
                <a:prstClr val="black"/>
              </a:solidFill>
            </a:endParaRPr>
          </a:p>
        </p:txBody>
      </p:sp>
    </p:spTree>
    <p:extLst>
      <p:ext uri="{BB962C8B-B14F-4D97-AF65-F5344CB8AC3E}">
        <p14:creationId xmlns:p14="http://schemas.microsoft.com/office/powerpoint/2010/main" val="3349157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2275977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4247930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solidFill>
                  <a:prstClr val="black"/>
                </a:solidFill>
              </a:rPr>
              <a:pPr>
                <a:defRPr/>
              </a:pPr>
              <a:t>19</a:t>
            </a:fld>
            <a:endParaRPr lang="de-DE">
              <a:solidFill>
                <a:prstClr val="black"/>
              </a:solidFill>
            </a:endParaRPr>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1307255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38143535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3545749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35549622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140344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41771351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31972103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39640976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11049495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2308527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41454867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33372575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12414014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15134855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16710485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2589127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22299718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22904300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18058299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16802365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9 – Autoestima</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9 – Autoestima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9 – Autoestima</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9 – Autoestima</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9 – Autoestima</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9 – Autoestima</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9 – Autoestima</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9 – Autoestima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9 I – </a:t>
            </a:r>
            <a:r>
              <a:rPr lang="en-US" altLang="ja-JP" dirty="0" err="1">
                <a:latin typeface="+mn-lt"/>
                <a:ea typeface="+mn-ea"/>
                <a:cs typeface="+mn-cs"/>
              </a:rPr>
              <a:t>Autoestima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87386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Autoestima: Què és?</a:t>
            </a:r>
            <a:endParaRPr lang="de-DE" sz="3600" dirty="0">
              <a:latin typeface="+mn-lt"/>
              <a:ea typeface="+mn-ea"/>
              <a:cs typeface="+mn-cs"/>
            </a:endParaRPr>
          </a:p>
        </p:txBody>
      </p:sp>
      <p:sp>
        <p:nvSpPr>
          <p:cNvPr id="467971" name="Rectangle 3"/>
          <p:cNvSpPr>
            <a:spLocks noGrp="1" noChangeArrowheads="1"/>
          </p:cNvSpPr>
          <p:nvPr>
            <p:ph idx="1"/>
          </p:nvPr>
        </p:nvSpPr>
        <p:spPr>
          <a:xfrm>
            <a:off x="6491236" y="2203703"/>
            <a:ext cx="5258804" cy="3794760"/>
          </a:xfrm>
        </p:spPr>
        <p:txBody>
          <a:bodyPr wrap="square">
            <a:noAutofit/>
          </a:bodyPr>
          <a:lstStyle/>
          <a:p>
            <a:pPr eaLnBrk="1" hangingPunct="1">
              <a:buClr>
                <a:srgbClr val="333333"/>
              </a:buClr>
              <a:defRPr/>
            </a:pP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Autoestima: Què és?</a:t>
            </a:r>
            <a:endParaRPr lang="de-DE" sz="3600" dirty="0">
              <a:latin typeface="+mn-lt"/>
              <a:ea typeface="+mn-ea"/>
              <a:cs typeface="+mn-cs"/>
            </a:endParaRPr>
          </a:p>
        </p:txBody>
      </p:sp>
      <p:sp>
        <p:nvSpPr>
          <p:cNvPr id="467971" name="Rectangle 3"/>
          <p:cNvSpPr>
            <a:spLocks noGrp="1" noChangeArrowheads="1"/>
          </p:cNvSpPr>
          <p:nvPr>
            <p:ph idx="1"/>
          </p:nvPr>
        </p:nvSpPr>
        <p:spPr>
          <a:xfrm>
            <a:off x="6491236" y="2203703"/>
            <a:ext cx="5258804" cy="3794760"/>
          </a:xfrm>
        </p:spPr>
        <p:txBody>
          <a:bodyPr wrap="square">
            <a:noAutofit/>
          </a:bodyPr>
          <a:lstStyle/>
          <a:p>
            <a:pPr marL="342900" indent="-342900" eaLnBrk="1" hangingPunct="1">
              <a:buClr>
                <a:srgbClr val="333333"/>
              </a:buClr>
              <a:buFont typeface="WingDings"/>
              <a:buChar char=""/>
              <a:defRPr/>
            </a:pPr>
            <a:r>
              <a:rPr lang="en-US" sz="2400" dirty="0">
                <a:solidFill>
                  <a:srgbClr val="333333"/>
                </a:solidFill>
              </a:rPr>
              <a:t>El valor que </a:t>
            </a:r>
            <a:r>
              <a:rPr lang="en-US" sz="2400" dirty="0" err="1">
                <a:solidFill>
                  <a:srgbClr val="333333"/>
                </a:solidFill>
              </a:rPr>
              <a:t>ens</a:t>
            </a:r>
            <a:r>
              <a:rPr lang="en-US" sz="2400" dirty="0">
                <a:solidFill>
                  <a:srgbClr val="333333"/>
                </a:solidFill>
              </a:rPr>
              <a:t> </a:t>
            </a:r>
            <a:r>
              <a:rPr lang="en-US" sz="2400" dirty="0" err="1">
                <a:solidFill>
                  <a:srgbClr val="333333"/>
                </a:solidFill>
              </a:rPr>
              <a:t>donem</a:t>
            </a:r>
            <a:r>
              <a:rPr lang="en-US" sz="2400" dirty="0">
                <a:solidFill>
                  <a:srgbClr val="333333"/>
                </a:solidFill>
              </a:rPr>
              <a:t> a </a:t>
            </a:r>
            <a:r>
              <a:rPr lang="en-US" sz="2400" dirty="0" err="1">
                <a:solidFill>
                  <a:srgbClr val="333333"/>
                </a:solidFill>
              </a:rPr>
              <a:t>nosaltres</a:t>
            </a:r>
            <a:r>
              <a:rPr lang="en-US" sz="2400" dirty="0">
                <a:solidFill>
                  <a:srgbClr val="333333"/>
                </a:solidFill>
              </a:rPr>
              <a:t> </a:t>
            </a:r>
            <a:r>
              <a:rPr lang="en-US" sz="2400" dirty="0" err="1">
                <a:solidFill>
                  <a:srgbClr val="333333"/>
                </a:solidFill>
              </a:rPr>
              <a:t>mateixos</a:t>
            </a:r>
            <a:r>
              <a:rPr lang="en-US" sz="2400" dirty="0">
                <a:solidFill>
                  <a:srgbClr val="333333"/>
                </a:solidFill>
              </a:rPr>
              <a:t>/</a:t>
            </a:r>
            <a:r>
              <a:rPr lang="en-US" sz="2400" dirty="0" err="1">
                <a:solidFill>
                  <a:srgbClr val="333333"/>
                </a:solidFill>
              </a:rPr>
              <a:t>es</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663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Autoestima: Què és?</a:t>
            </a:r>
            <a:endParaRPr lang="de-DE" sz="3600" dirty="0">
              <a:latin typeface="+mn-lt"/>
              <a:ea typeface="+mn-ea"/>
              <a:cs typeface="+mn-cs"/>
            </a:endParaRPr>
          </a:p>
        </p:txBody>
      </p:sp>
      <p:sp>
        <p:nvSpPr>
          <p:cNvPr id="467971" name="Rectangle 3"/>
          <p:cNvSpPr>
            <a:spLocks noGrp="1" noChangeArrowheads="1"/>
          </p:cNvSpPr>
          <p:nvPr>
            <p:ph idx="1"/>
          </p:nvPr>
        </p:nvSpPr>
        <p:spPr>
          <a:xfrm>
            <a:off x="6491236" y="2203703"/>
            <a:ext cx="5258804" cy="3794760"/>
          </a:xfrm>
        </p:spPr>
        <p:txBody>
          <a:bodyPr wrap="square">
            <a:noAutofit/>
          </a:bodyPr>
          <a:lstStyle/>
          <a:p>
            <a:pPr marL="342900" indent="-342900" eaLnBrk="1" hangingPunct="1">
              <a:buClr>
                <a:srgbClr val="333333"/>
              </a:buClr>
              <a:buFont typeface="WingDings"/>
              <a:buChar char=""/>
              <a:defRPr/>
            </a:pPr>
            <a:r>
              <a:rPr lang="en-US" sz="2400" dirty="0">
                <a:solidFill>
                  <a:srgbClr val="333333"/>
                </a:solidFill>
              </a:rPr>
              <a:t>El valor </a:t>
            </a:r>
            <a:r>
              <a:rPr lang="en-US" sz="2400" dirty="0" err="1">
                <a:solidFill>
                  <a:srgbClr val="333333"/>
                </a:solidFill>
              </a:rPr>
              <a:t>que</a:t>
            </a:r>
            <a:r>
              <a:rPr lang="en-US" sz="2400" dirty="0">
                <a:solidFill>
                  <a:srgbClr val="333333"/>
                </a:solidFill>
              </a:rPr>
              <a:t> </a:t>
            </a:r>
            <a:r>
              <a:rPr lang="en-US" sz="2400" dirty="0" err="1">
                <a:solidFill>
                  <a:srgbClr val="333333"/>
                </a:solidFill>
              </a:rPr>
              <a:t>ens</a:t>
            </a:r>
            <a:r>
              <a:rPr lang="en-US" sz="2400" dirty="0">
                <a:solidFill>
                  <a:srgbClr val="333333"/>
                </a:solidFill>
              </a:rPr>
              <a:t> </a:t>
            </a:r>
            <a:r>
              <a:rPr lang="en-US" sz="2400" dirty="0" err="1">
                <a:solidFill>
                  <a:srgbClr val="333333"/>
                </a:solidFill>
              </a:rPr>
              <a:t>donem</a:t>
            </a:r>
            <a:r>
              <a:rPr lang="en-US" sz="2400" dirty="0">
                <a:solidFill>
                  <a:srgbClr val="333333"/>
                </a:solidFill>
              </a:rPr>
              <a:t> a </a:t>
            </a:r>
            <a:r>
              <a:rPr lang="en-US" sz="2400" dirty="0" err="1">
                <a:solidFill>
                  <a:srgbClr val="333333"/>
                </a:solidFill>
              </a:rPr>
              <a:t>nosaltres</a:t>
            </a:r>
            <a:r>
              <a:rPr lang="en-US" sz="2400" dirty="0">
                <a:solidFill>
                  <a:srgbClr val="333333"/>
                </a:solidFill>
              </a:rPr>
              <a:t> </a:t>
            </a:r>
            <a:r>
              <a:rPr lang="en-US" sz="2400" dirty="0" err="1">
                <a:solidFill>
                  <a:srgbClr val="333333"/>
                </a:solidFill>
              </a:rPr>
              <a:t>mateixos</a:t>
            </a:r>
            <a:r>
              <a:rPr lang="en-US" sz="2400" dirty="0">
                <a:solidFill>
                  <a:srgbClr val="333333"/>
                </a:solidFill>
              </a:rPr>
              <a:t>/</a:t>
            </a:r>
            <a:r>
              <a:rPr lang="en-US" sz="2400" dirty="0" err="1">
                <a:solidFill>
                  <a:srgbClr val="333333"/>
                </a:solidFill>
              </a:rPr>
              <a:t>es</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de-DE" sz="2400" dirty="0">
                <a:solidFill>
                  <a:srgbClr val="333333"/>
                </a:solidFill>
              </a:rPr>
              <a:t>La valoració </a:t>
            </a:r>
            <a:r>
              <a:rPr lang="de-DE" sz="2400" dirty="0" err="1">
                <a:solidFill>
                  <a:srgbClr val="333333"/>
                </a:solidFill>
              </a:rPr>
              <a:t>subjectiva</a:t>
            </a:r>
            <a:r>
              <a:rPr lang="de-DE" sz="2400" dirty="0">
                <a:solidFill>
                  <a:srgbClr val="333333"/>
                </a:solidFill>
              </a:rPr>
              <a:t> </a:t>
            </a:r>
            <a:r>
              <a:rPr lang="de-DE" sz="2400" dirty="0" err="1">
                <a:solidFill>
                  <a:srgbClr val="333333"/>
                </a:solidFill>
              </a:rPr>
              <a:t>d'un</a:t>
            </a:r>
            <a:r>
              <a:rPr lang="de-DE" sz="2400" dirty="0">
                <a:solidFill>
                  <a:srgbClr val="333333"/>
                </a:solidFill>
              </a:rPr>
              <a:t>/a </a:t>
            </a:r>
            <a:r>
              <a:rPr lang="de-DE" sz="2400" dirty="0" err="1">
                <a:solidFill>
                  <a:srgbClr val="333333"/>
                </a:solidFill>
              </a:rPr>
              <a:t>mateix</a:t>
            </a:r>
            <a:r>
              <a:rPr lang="de-DE" sz="2400" dirty="0">
                <a:solidFill>
                  <a:srgbClr val="333333"/>
                </a:solidFill>
              </a:rPr>
              <a:t>/a.</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500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Autoestima: Què és?</a:t>
            </a:r>
            <a:endParaRPr lang="de-DE" sz="3600" dirty="0">
              <a:latin typeface="+mn-lt"/>
              <a:ea typeface="+mn-ea"/>
              <a:cs typeface="+mn-cs"/>
            </a:endParaRPr>
          </a:p>
        </p:txBody>
      </p:sp>
      <p:sp>
        <p:nvSpPr>
          <p:cNvPr id="467971" name="Rectangle 3"/>
          <p:cNvSpPr>
            <a:spLocks noGrp="1" noChangeArrowheads="1"/>
          </p:cNvSpPr>
          <p:nvPr>
            <p:ph idx="1"/>
          </p:nvPr>
        </p:nvSpPr>
        <p:spPr>
          <a:xfrm>
            <a:off x="6491236" y="2203703"/>
            <a:ext cx="5258804" cy="3794760"/>
          </a:xfrm>
        </p:spPr>
        <p:txBody>
          <a:bodyPr wrap="square">
            <a:noAutofit/>
          </a:bodyPr>
          <a:lstStyle/>
          <a:p>
            <a:pPr marL="342900" indent="-342900" eaLnBrk="1" hangingPunct="1">
              <a:buClr>
                <a:srgbClr val="333333"/>
              </a:buClr>
              <a:buFont typeface="WingDings"/>
              <a:buChar char=""/>
              <a:defRPr/>
            </a:pPr>
            <a:r>
              <a:rPr lang="en-US" sz="2400" dirty="0">
                <a:solidFill>
                  <a:srgbClr val="333333"/>
                </a:solidFill>
              </a:rPr>
              <a:t>El valor </a:t>
            </a:r>
            <a:r>
              <a:rPr lang="en-US" sz="2400" dirty="0" err="1">
                <a:solidFill>
                  <a:srgbClr val="333333"/>
                </a:solidFill>
              </a:rPr>
              <a:t>que</a:t>
            </a:r>
            <a:r>
              <a:rPr lang="en-US" sz="2400" dirty="0">
                <a:solidFill>
                  <a:srgbClr val="333333"/>
                </a:solidFill>
              </a:rPr>
              <a:t> </a:t>
            </a:r>
            <a:r>
              <a:rPr lang="en-US" sz="2400" dirty="0" err="1">
                <a:solidFill>
                  <a:srgbClr val="333333"/>
                </a:solidFill>
              </a:rPr>
              <a:t>ens</a:t>
            </a:r>
            <a:r>
              <a:rPr lang="en-US" sz="2400" dirty="0">
                <a:solidFill>
                  <a:srgbClr val="333333"/>
                </a:solidFill>
              </a:rPr>
              <a:t> </a:t>
            </a:r>
            <a:r>
              <a:rPr lang="en-US" sz="2400" dirty="0" err="1">
                <a:solidFill>
                  <a:srgbClr val="333333"/>
                </a:solidFill>
              </a:rPr>
              <a:t>donem</a:t>
            </a:r>
            <a:r>
              <a:rPr lang="en-US" sz="2400" dirty="0">
                <a:solidFill>
                  <a:srgbClr val="333333"/>
                </a:solidFill>
              </a:rPr>
              <a:t> a </a:t>
            </a:r>
            <a:r>
              <a:rPr lang="en-US" sz="2400" dirty="0" err="1">
                <a:solidFill>
                  <a:srgbClr val="333333"/>
                </a:solidFill>
              </a:rPr>
              <a:t>nosaltres</a:t>
            </a:r>
            <a:r>
              <a:rPr lang="en-US" sz="2400" dirty="0">
                <a:solidFill>
                  <a:srgbClr val="333333"/>
                </a:solidFill>
              </a:rPr>
              <a:t> </a:t>
            </a:r>
            <a:r>
              <a:rPr lang="en-US" sz="2400" dirty="0" err="1">
                <a:solidFill>
                  <a:srgbClr val="333333"/>
                </a:solidFill>
              </a:rPr>
              <a:t>mateixos</a:t>
            </a:r>
            <a:r>
              <a:rPr lang="en-US" sz="2400" dirty="0">
                <a:solidFill>
                  <a:srgbClr val="333333"/>
                </a:solidFill>
              </a:rPr>
              <a:t>/</a:t>
            </a:r>
            <a:r>
              <a:rPr lang="en-US" sz="2400" dirty="0" err="1">
                <a:solidFill>
                  <a:srgbClr val="333333"/>
                </a:solidFill>
              </a:rPr>
              <a:t>es</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de-DE" sz="2400" dirty="0">
                <a:solidFill>
                  <a:srgbClr val="333333"/>
                </a:solidFill>
              </a:rPr>
              <a:t>La valoració </a:t>
            </a:r>
            <a:r>
              <a:rPr lang="de-DE" sz="2400" dirty="0" err="1">
                <a:solidFill>
                  <a:srgbClr val="333333"/>
                </a:solidFill>
              </a:rPr>
              <a:t>subjectiva</a:t>
            </a:r>
            <a:r>
              <a:rPr lang="de-DE" sz="2400" dirty="0">
                <a:solidFill>
                  <a:srgbClr val="333333"/>
                </a:solidFill>
              </a:rPr>
              <a:t> </a:t>
            </a:r>
            <a:r>
              <a:rPr lang="de-DE" sz="2400" dirty="0" err="1">
                <a:solidFill>
                  <a:srgbClr val="333333"/>
                </a:solidFill>
              </a:rPr>
              <a:t>d'un</a:t>
            </a:r>
            <a:r>
              <a:rPr lang="de-DE" sz="2400" dirty="0">
                <a:solidFill>
                  <a:srgbClr val="333333"/>
                </a:solidFill>
              </a:rPr>
              <a:t>/a mateix/a.</a:t>
            </a:r>
          </a:p>
          <a:p>
            <a:pPr marL="342900" indent="-342900">
              <a:buClr>
                <a:srgbClr val="333333"/>
              </a:buClr>
              <a:buFont typeface="WingDings"/>
              <a:buChar char=""/>
              <a:defRPr/>
            </a:pPr>
            <a:r>
              <a:rPr lang="en-US" sz="2400" dirty="0">
                <a:solidFill>
                  <a:srgbClr val="333333"/>
                </a:solidFill>
              </a:rPr>
              <a:t>No </a:t>
            </a:r>
            <a:r>
              <a:rPr lang="en-US" sz="2400" dirty="0" err="1">
                <a:solidFill>
                  <a:srgbClr val="333333"/>
                </a:solidFill>
              </a:rPr>
              <a:t>té</a:t>
            </a:r>
            <a:r>
              <a:rPr lang="en-US" sz="2400" dirty="0">
                <a:solidFill>
                  <a:srgbClr val="333333"/>
                </a:solidFill>
              </a:rPr>
              <a:t> </a:t>
            </a:r>
            <a:r>
              <a:rPr lang="en-US" sz="2400" dirty="0" err="1">
                <a:solidFill>
                  <a:srgbClr val="333333"/>
                </a:solidFill>
              </a:rPr>
              <a:t>perquè</a:t>
            </a:r>
            <a:r>
              <a:rPr lang="en-US" sz="2400" dirty="0">
                <a:solidFill>
                  <a:srgbClr val="333333"/>
                </a:solidFill>
              </a:rPr>
              <a:t> </a:t>
            </a:r>
            <a:r>
              <a:rPr lang="en-US" sz="2400" dirty="0" err="1">
                <a:solidFill>
                  <a:srgbClr val="333333"/>
                </a:solidFill>
              </a:rPr>
              <a:t>tenir</a:t>
            </a:r>
            <a:r>
              <a:rPr lang="en-US" sz="2400" dirty="0">
                <a:solidFill>
                  <a:srgbClr val="333333"/>
                </a:solidFill>
              </a:rPr>
              <a:t> </a:t>
            </a:r>
            <a:r>
              <a:rPr lang="en-US" sz="2400" dirty="0" err="1">
                <a:solidFill>
                  <a:srgbClr val="333333"/>
                </a:solidFill>
              </a:rPr>
              <a:t>necessàriament</a:t>
            </a:r>
            <a:r>
              <a:rPr lang="en-US" sz="2400" dirty="0">
                <a:solidFill>
                  <a:srgbClr val="333333"/>
                </a:solidFill>
              </a:rPr>
              <a:t> </a:t>
            </a:r>
            <a:r>
              <a:rPr lang="en-US" sz="2400" dirty="0" err="1">
                <a:solidFill>
                  <a:srgbClr val="333333"/>
                </a:solidFill>
              </a:rPr>
              <a:t>relació</a:t>
            </a:r>
            <a:r>
              <a:rPr lang="en-US" sz="2400" dirty="0">
                <a:solidFill>
                  <a:srgbClr val="333333"/>
                </a:solidFill>
              </a:rPr>
              <a:t> </a:t>
            </a:r>
            <a:r>
              <a:rPr lang="en-US" sz="2400" dirty="0" err="1">
                <a:solidFill>
                  <a:srgbClr val="333333"/>
                </a:solidFill>
              </a:rPr>
              <a:t>amb</a:t>
            </a:r>
            <a:r>
              <a:rPr lang="en-US" sz="2400" dirty="0">
                <a:solidFill>
                  <a:srgbClr val="333333"/>
                </a:solidFill>
              </a:rPr>
              <a:t> com </a:t>
            </a:r>
            <a:r>
              <a:rPr lang="en-US" sz="2400" dirty="0" err="1">
                <a:solidFill>
                  <a:srgbClr val="333333"/>
                </a:solidFill>
              </a:rPr>
              <a:t>ens</a:t>
            </a:r>
            <a:r>
              <a:rPr lang="en-US" sz="2400" dirty="0">
                <a:solidFill>
                  <a:srgbClr val="333333"/>
                </a:solidFill>
              </a:rPr>
              <a:t> </a:t>
            </a:r>
            <a:r>
              <a:rPr lang="en-US" sz="2400" dirty="0" err="1">
                <a:solidFill>
                  <a:srgbClr val="333333"/>
                </a:solidFill>
              </a:rPr>
              <a:t>percep</a:t>
            </a:r>
            <a:r>
              <a:rPr lang="en-US" sz="2400" dirty="0">
                <a:solidFill>
                  <a:srgbClr val="333333"/>
                </a:solidFill>
              </a:rPr>
              <a:t> </a:t>
            </a:r>
            <a:r>
              <a:rPr lang="en-US" sz="2400" dirty="0" err="1">
                <a:solidFill>
                  <a:srgbClr val="333333"/>
                </a:solidFill>
              </a:rPr>
              <a:t>l'altra</a:t>
            </a:r>
            <a:r>
              <a:rPr lang="en-US" sz="2400" dirty="0">
                <a:solidFill>
                  <a:srgbClr val="333333"/>
                </a:solidFill>
              </a:rPr>
              <a:t> gent.</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302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Una baixa autoestima pot influir en la salut mental</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a:solidFill>
                  <a:srgbClr val="333333"/>
                </a:solidFill>
              </a:rPr>
              <a:t>Les </a:t>
            </a:r>
            <a:r>
              <a:rPr lang="en-US" sz="2400" dirty="0" err="1">
                <a:solidFill>
                  <a:srgbClr val="333333"/>
                </a:solidFill>
              </a:rPr>
              <a:t>persones</a:t>
            </a:r>
            <a:r>
              <a:rPr lang="en-US" sz="2400" dirty="0">
                <a:solidFill>
                  <a:srgbClr val="333333"/>
                </a:solidFill>
              </a:rPr>
              <a:t> </a:t>
            </a:r>
            <a:r>
              <a:rPr lang="en-US" sz="2400" dirty="0" err="1">
                <a:solidFill>
                  <a:srgbClr val="333333"/>
                </a:solidFill>
              </a:rPr>
              <a:t>amb</a:t>
            </a:r>
            <a:r>
              <a:rPr lang="en-US" sz="2400" dirty="0">
                <a:solidFill>
                  <a:srgbClr val="333333"/>
                </a:solidFill>
              </a:rPr>
              <a:t> </a:t>
            </a:r>
            <a:r>
              <a:rPr lang="en-US" sz="2400" dirty="0" err="1">
                <a:solidFill>
                  <a:srgbClr val="333333"/>
                </a:solidFill>
              </a:rPr>
              <a:t>malaltia</a:t>
            </a:r>
            <a:r>
              <a:rPr lang="en-US" sz="2400" dirty="0">
                <a:solidFill>
                  <a:srgbClr val="333333"/>
                </a:solidFill>
              </a:rPr>
              <a:t> mental </a:t>
            </a:r>
            <a:r>
              <a:rPr lang="en-US" sz="2400" dirty="0" err="1">
                <a:solidFill>
                  <a:srgbClr val="333333"/>
                </a:solidFill>
              </a:rPr>
              <a:t>sovint</a:t>
            </a:r>
            <a:r>
              <a:rPr lang="en-US" sz="2400" dirty="0">
                <a:solidFill>
                  <a:srgbClr val="333333"/>
                </a:solidFill>
              </a:rPr>
              <a:t> </a:t>
            </a:r>
            <a:r>
              <a:rPr lang="en-US" sz="2400" dirty="0" err="1">
                <a:solidFill>
                  <a:srgbClr val="333333"/>
                </a:solidFill>
              </a:rPr>
              <a:t>pateixen</a:t>
            </a:r>
            <a:r>
              <a:rPr lang="en-US" sz="2400" dirty="0">
                <a:solidFill>
                  <a:srgbClr val="333333"/>
                </a:solidFill>
              </a:rPr>
              <a:t> </a:t>
            </a:r>
            <a:r>
              <a:rPr lang="en-US" sz="2400" dirty="0" err="1">
                <a:solidFill>
                  <a:srgbClr val="333333"/>
                </a:solidFill>
              </a:rPr>
              <a:t>d'una</a:t>
            </a:r>
            <a:r>
              <a:rPr lang="en-US" sz="2400" dirty="0">
                <a:solidFill>
                  <a:srgbClr val="333333"/>
                </a:solidFill>
              </a:rPr>
              <a:t> </a:t>
            </a:r>
            <a:r>
              <a:rPr lang="en-US" sz="2400" dirty="0" err="1">
                <a:solidFill>
                  <a:srgbClr val="333333"/>
                </a:solidFill>
              </a:rPr>
              <a:t>baixa</a:t>
            </a:r>
            <a:r>
              <a:rPr lang="en-US" sz="2400" dirty="0">
                <a:solidFill>
                  <a:srgbClr val="333333"/>
                </a:solidFill>
              </a:rPr>
              <a:t> </a:t>
            </a:r>
            <a:r>
              <a:rPr lang="en-US" sz="2400" dirty="0" err="1">
                <a:solidFill>
                  <a:srgbClr val="333333"/>
                </a:solidFill>
              </a:rPr>
              <a:t>autoestima</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Una</a:t>
            </a:r>
            <a:r>
              <a:rPr lang="en-US" sz="2400" dirty="0">
                <a:solidFill>
                  <a:srgbClr val="333333"/>
                </a:solidFill>
              </a:rPr>
              <a:t> </a:t>
            </a:r>
            <a:r>
              <a:rPr lang="en-US" sz="2400" dirty="0" err="1">
                <a:solidFill>
                  <a:srgbClr val="333333"/>
                </a:solidFill>
              </a:rPr>
              <a:t>baixa</a:t>
            </a:r>
            <a:r>
              <a:rPr lang="en-US" sz="2400" dirty="0">
                <a:solidFill>
                  <a:srgbClr val="333333"/>
                </a:solidFill>
              </a:rPr>
              <a:t> </a:t>
            </a:r>
            <a:r>
              <a:rPr lang="en-US" sz="2400" dirty="0" err="1">
                <a:solidFill>
                  <a:srgbClr val="333333"/>
                </a:solidFill>
              </a:rPr>
              <a:t>autoestima</a:t>
            </a:r>
            <a:r>
              <a:rPr lang="en-US" sz="2400" dirty="0">
                <a:solidFill>
                  <a:srgbClr val="333333"/>
                </a:solidFill>
              </a:rPr>
              <a:t> pot </a:t>
            </a:r>
            <a:r>
              <a:rPr lang="en-US" sz="2400" dirty="0" err="1">
                <a:solidFill>
                  <a:srgbClr val="333333"/>
                </a:solidFill>
              </a:rPr>
              <a:t>contribuir</a:t>
            </a:r>
            <a:r>
              <a:rPr lang="en-US" sz="2400" dirty="0">
                <a:solidFill>
                  <a:srgbClr val="333333"/>
                </a:solidFill>
              </a:rPr>
              <a:t> a </a:t>
            </a:r>
            <a:r>
              <a:rPr lang="en-US" sz="2400" dirty="0" err="1">
                <a:solidFill>
                  <a:srgbClr val="333333"/>
                </a:solidFill>
              </a:rPr>
              <a:t>problemes</a:t>
            </a:r>
            <a:r>
              <a:rPr lang="en-US" sz="2400" dirty="0">
                <a:solidFill>
                  <a:srgbClr val="333333"/>
                </a:solidFill>
              </a:rPr>
              <a:t> </a:t>
            </a:r>
            <a:r>
              <a:rPr lang="en-US" sz="2400" dirty="0" err="1">
                <a:solidFill>
                  <a:srgbClr val="333333"/>
                </a:solidFill>
              </a:rPr>
              <a:t>psicològics</a:t>
            </a:r>
            <a:r>
              <a:rPr lang="en-US" sz="2400" dirty="0">
                <a:solidFill>
                  <a:srgbClr val="333333"/>
                </a:solidFill>
              </a:rPr>
              <a:t> com:</a:t>
            </a:r>
            <a:endParaRPr lang="de-DE" sz="2400" dirty="0">
              <a:solidFill>
                <a:srgbClr val="333333"/>
              </a:solidFill>
            </a:endParaRPr>
          </a:p>
          <a:p>
            <a:pPr marL="774827" lvl="3" indent="-342900">
              <a:spcBef>
                <a:spcPts val="1999"/>
              </a:spcBef>
              <a:buClr>
                <a:srgbClr val="333333"/>
              </a:buClr>
              <a:buFont typeface="WingDings"/>
              <a:buChar char=""/>
            </a:pPr>
            <a:r>
              <a:rPr lang="de-DE" sz="2400" dirty="0" err="1">
                <a:solidFill>
                  <a:srgbClr val="333333"/>
                </a:solidFill>
              </a:rPr>
              <a:t>Dubtar</a:t>
            </a:r>
            <a:r>
              <a:rPr lang="de-DE" sz="2400" dirty="0">
                <a:solidFill>
                  <a:srgbClr val="333333"/>
                </a:solidFill>
              </a:rPr>
              <a:t> </a:t>
            </a:r>
            <a:r>
              <a:rPr lang="de-DE" sz="2400" dirty="0" err="1">
                <a:solidFill>
                  <a:srgbClr val="333333"/>
                </a:solidFill>
              </a:rPr>
              <a:t>d'un</a:t>
            </a:r>
            <a:r>
              <a:rPr lang="de-DE" sz="2400" dirty="0">
                <a:solidFill>
                  <a:srgbClr val="333333"/>
                </a:solidFill>
              </a:rPr>
              <a:t>/a mateix/a</a:t>
            </a:r>
          </a:p>
          <a:p>
            <a:pPr marL="774827" lvl="3" indent="-342900">
              <a:spcBef>
                <a:spcPts val="1999"/>
              </a:spcBef>
              <a:buClr>
                <a:srgbClr val="333333"/>
              </a:buClr>
              <a:buFont typeface="WingDings"/>
              <a:buChar char=""/>
            </a:pPr>
            <a:r>
              <a:rPr lang="de-DE" sz="2400" dirty="0">
                <a:solidFill>
                  <a:srgbClr val="333333"/>
                </a:solidFill>
              </a:rPr>
              <a:t>Por</a:t>
            </a:r>
          </a:p>
          <a:p>
            <a:pPr marL="774827" lvl="3" indent="-342900">
              <a:spcBef>
                <a:spcPts val="1999"/>
              </a:spcBef>
              <a:buClr>
                <a:srgbClr val="333333"/>
              </a:buClr>
              <a:buFont typeface="WingDings"/>
              <a:buChar char=""/>
            </a:pPr>
            <a:r>
              <a:rPr lang="de-DE" sz="2400" dirty="0">
                <a:solidFill>
                  <a:srgbClr val="333333"/>
                </a:solidFill>
              </a:rPr>
              <a:t>Símptomes depressius</a:t>
            </a:r>
          </a:p>
          <a:p>
            <a:pPr marL="774827" lvl="3" indent="-342900">
              <a:spcBef>
                <a:spcPts val="1999"/>
              </a:spcBef>
              <a:buClr>
                <a:srgbClr val="333333"/>
              </a:buClr>
              <a:buFont typeface="WingDings"/>
              <a:buChar char=""/>
            </a:pPr>
            <a:r>
              <a:rPr lang="de-DE" sz="2400" dirty="0">
                <a:solidFill>
                  <a:srgbClr val="333333"/>
                </a:solidFill>
              </a:rPr>
              <a:t>Aïllament</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Diferència entre una autoestima exagerada i una autoestima saludable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000" dirty="0">
                <a:solidFill>
                  <a:srgbClr val="333333"/>
                </a:solidFill>
              </a:rPr>
              <a:t>Durant la </a:t>
            </a:r>
            <a:r>
              <a:rPr lang="en-US" sz="2000" dirty="0" err="1">
                <a:solidFill>
                  <a:srgbClr val="333333"/>
                </a:solidFill>
              </a:rPr>
              <a:t>psicosi</a:t>
            </a:r>
            <a:r>
              <a:rPr lang="en-US" sz="2000" dirty="0">
                <a:solidFill>
                  <a:srgbClr val="333333"/>
                </a:solidFill>
              </a:rPr>
              <a:t>, </a:t>
            </a:r>
            <a:r>
              <a:rPr lang="en-US" sz="2000" dirty="0" err="1">
                <a:solidFill>
                  <a:srgbClr val="333333"/>
                </a:solidFill>
              </a:rPr>
              <a:t>moltes</a:t>
            </a:r>
            <a:r>
              <a:rPr lang="en-US" sz="2000" dirty="0">
                <a:solidFill>
                  <a:srgbClr val="333333"/>
                </a:solidFill>
              </a:rPr>
              <a:t> de les </a:t>
            </a:r>
            <a:r>
              <a:rPr lang="en-US" sz="2000" dirty="0" err="1">
                <a:solidFill>
                  <a:srgbClr val="333333"/>
                </a:solidFill>
              </a:rPr>
              <a:t>persones</a:t>
            </a:r>
            <a:r>
              <a:rPr lang="en-US" sz="2000" dirty="0">
                <a:solidFill>
                  <a:srgbClr val="333333"/>
                </a:solidFill>
              </a:rPr>
              <a:t> </a:t>
            </a:r>
            <a:r>
              <a:rPr lang="en-US" sz="2000" dirty="0" err="1">
                <a:solidFill>
                  <a:srgbClr val="333333"/>
                </a:solidFill>
              </a:rPr>
              <a:t>afectades</a:t>
            </a:r>
            <a:r>
              <a:rPr lang="en-US" sz="2000" dirty="0">
                <a:solidFill>
                  <a:srgbClr val="333333"/>
                </a:solidFill>
              </a:rPr>
              <a:t> (tot </a:t>
            </a:r>
            <a:r>
              <a:rPr lang="en-US" sz="2000" dirty="0" err="1">
                <a:solidFill>
                  <a:srgbClr val="333333"/>
                </a:solidFill>
              </a:rPr>
              <a:t>i</a:t>
            </a:r>
            <a:r>
              <a:rPr lang="en-US" sz="2000" dirty="0">
                <a:solidFill>
                  <a:srgbClr val="333333"/>
                </a:solidFill>
              </a:rPr>
              <a:t> </a:t>
            </a:r>
            <a:r>
              <a:rPr lang="en-US" sz="2000" dirty="0" err="1">
                <a:solidFill>
                  <a:srgbClr val="333333"/>
                </a:solidFill>
              </a:rPr>
              <a:t>que</a:t>
            </a:r>
            <a:r>
              <a:rPr lang="en-US" sz="2000" dirty="0">
                <a:solidFill>
                  <a:srgbClr val="333333"/>
                </a:solidFill>
              </a:rPr>
              <a:t> no totes) </a:t>
            </a:r>
            <a:r>
              <a:rPr lang="en-US" sz="2000" dirty="0" err="1">
                <a:solidFill>
                  <a:srgbClr val="333333"/>
                </a:solidFill>
              </a:rPr>
              <a:t>es</a:t>
            </a:r>
            <a:r>
              <a:rPr lang="en-US" sz="2000" dirty="0">
                <a:solidFill>
                  <a:srgbClr val="333333"/>
                </a:solidFill>
              </a:rPr>
              <a:t> </a:t>
            </a:r>
            <a:r>
              <a:rPr lang="en-US" sz="2000" dirty="0" err="1">
                <a:solidFill>
                  <a:srgbClr val="333333"/>
                </a:solidFill>
              </a:rPr>
              <a:t>senten</a:t>
            </a:r>
            <a:r>
              <a:rPr lang="en-US" sz="2000" dirty="0">
                <a:solidFill>
                  <a:srgbClr val="333333"/>
                </a:solidFill>
              </a:rPr>
              <a:t> </a:t>
            </a:r>
            <a:r>
              <a:rPr lang="en-US" sz="2000" dirty="0" err="1">
                <a:solidFill>
                  <a:srgbClr val="333333"/>
                </a:solidFill>
              </a:rPr>
              <a:t>perseguides</a:t>
            </a:r>
            <a:r>
              <a:rPr lang="en-US" sz="2000" dirty="0">
                <a:solidFill>
                  <a:srgbClr val="333333"/>
                </a:solidFill>
              </a:rPr>
              <a:t>. Aquest sentiment pot </a:t>
            </a:r>
            <a:r>
              <a:rPr lang="en-US" sz="2000" dirty="0" err="1">
                <a:solidFill>
                  <a:srgbClr val="333333"/>
                </a:solidFill>
              </a:rPr>
              <a:t>disminuir</a:t>
            </a:r>
            <a:r>
              <a:rPr lang="en-US" sz="2000" dirty="0">
                <a:solidFill>
                  <a:srgbClr val="333333"/>
                </a:solidFill>
              </a:rPr>
              <a:t> </a:t>
            </a:r>
            <a:r>
              <a:rPr lang="en-US" sz="2000" dirty="0" err="1">
                <a:solidFill>
                  <a:srgbClr val="333333"/>
                </a:solidFill>
              </a:rPr>
              <a:t>l'autoestima</a:t>
            </a:r>
            <a:r>
              <a:rPr lang="en-US" sz="2000" dirty="0">
                <a:solidFill>
                  <a:srgbClr val="333333"/>
                </a:solidFill>
              </a:rPr>
              <a:t>. </a:t>
            </a:r>
            <a:r>
              <a:rPr lang="en-US" sz="2000" dirty="0" err="1">
                <a:solidFill>
                  <a:srgbClr val="333333"/>
                </a:solidFill>
              </a:rPr>
              <a:t>D'altra</a:t>
            </a:r>
            <a:r>
              <a:rPr lang="en-US" sz="2000" dirty="0">
                <a:solidFill>
                  <a:srgbClr val="333333"/>
                </a:solidFill>
              </a:rPr>
              <a:t> </a:t>
            </a:r>
            <a:r>
              <a:rPr lang="en-US" sz="2000" dirty="0" err="1">
                <a:solidFill>
                  <a:srgbClr val="333333"/>
                </a:solidFill>
              </a:rPr>
              <a:t>banda</a:t>
            </a:r>
            <a:r>
              <a:rPr lang="en-US" sz="2000" dirty="0">
                <a:solidFill>
                  <a:srgbClr val="333333"/>
                </a:solidFill>
              </a:rPr>
              <a:t>, </a:t>
            </a:r>
            <a:r>
              <a:rPr lang="en-US" sz="2000" dirty="0" err="1">
                <a:solidFill>
                  <a:srgbClr val="333333"/>
                </a:solidFill>
              </a:rPr>
              <a:t>l'autoestima</a:t>
            </a:r>
            <a:r>
              <a:rPr lang="en-US" sz="2000" dirty="0">
                <a:solidFill>
                  <a:srgbClr val="333333"/>
                </a:solidFill>
              </a:rPr>
              <a:t> pot </a:t>
            </a:r>
            <a:r>
              <a:rPr lang="en-US" sz="2000" dirty="0" err="1">
                <a:solidFill>
                  <a:srgbClr val="333333"/>
                </a:solidFill>
              </a:rPr>
              <a:t>augmentar</a:t>
            </a:r>
            <a:r>
              <a:rPr lang="en-US" sz="2000" dirty="0">
                <a:solidFill>
                  <a:srgbClr val="333333"/>
                </a:solidFill>
              </a:rPr>
              <a:t> en </a:t>
            </a:r>
            <a:r>
              <a:rPr lang="en-US" sz="2000" dirty="0" err="1">
                <a:solidFill>
                  <a:srgbClr val="333333"/>
                </a:solidFill>
              </a:rPr>
              <a:t>aquelles</a:t>
            </a:r>
            <a:r>
              <a:rPr lang="en-US" sz="2000" dirty="0">
                <a:solidFill>
                  <a:srgbClr val="333333"/>
                </a:solidFill>
              </a:rPr>
              <a:t> </a:t>
            </a:r>
            <a:r>
              <a:rPr lang="en-US" sz="2000" dirty="0" err="1">
                <a:solidFill>
                  <a:srgbClr val="333333"/>
                </a:solidFill>
              </a:rPr>
              <a:t>persones</a:t>
            </a:r>
            <a:r>
              <a:rPr lang="en-US" sz="2000" dirty="0">
                <a:solidFill>
                  <a:srgbClr val="333333"/>
                </a:solidFill>
              </a:rPr>
              <a:t> que es </a:t>
            </a:r>
            <a:r>
              <a:rPr lang="en-US" sz="2000" dirty="0" err="1">
                <a:solidFill>
                  <a:srgbClr val="333333"/>
                </a:solidFill>
              </a:rPr>
              <a:t>senten</a:t>
            </a:r>
            <a:r>
              <a:rPr lang="en-US" sz="2000" dirty="0">
                <a:solidFill>
                  <a:srgbClr val="333333"/>
                </a:solidFill>
              </a:rPr>
              <a:t> </a:t>
            </a:r>
            <a:r>
              <a:rPr lang="en-US" sz="2000" dirty="0" err="1">
                <a:solidFill>
                  <a:srgbClr val="333333"/>
                </a:solidFill>
              </a:rPr>
              <a:t>destinades</a:t>
            </a:r>
            <a:r>
              <a:rPr lang="en-US" sz="2000" dirty="0">
                <a:solidFill>
                  <a:srgbClr val="333333"/>
                </a:solidFill>
              </a:rPr>
              <a:t> a </a:t>
            </a:r>
            <a:r>
              <a:rPr lang="en-US" sz="2000" dirty="0" err="1">
                <a:solidFill>
                  <a:srgbClr val="333333"/>
                </a:solidFill>
              </a:rPr>
              <a:t>tasques</a:t>
            </a:r>
            <a:r>
              <a:rPr lang="en-US" sz="2000" dirty="0">
                <a:solidFill>
                  <a:srgbClr val="333333"/>
                </a:solidFill>
              </a:rPr>
              <a:t> </a:t>
            </a:r>
            <a:r>
              <a:rPr lang="en-US" sz="2000" dirty="0" err="1">
                <a:solidFill>
                  <a:srgbClr val="333333"/>
                </a:solidFill>
              </a:rPr>
              <a:t>importants</a:t>
            </a:r>
            <a:r>
              <a:rPr lang="en-US" sz="2000" dirty="0">
                <a:solidFill>
                  <a:srgbClr val="333333"/>
                </a:solidFill>
              </a:rPr>
              <a:t> o </a:t>
            </a:r>
            <a:r>
              <a:rPr lang="en-US" sz="2000" dirty="0" err="1">
                <a:solidFill>
                  <a:srgbClr val="333333"/>
                </a:solidFill>
              </a:rPr>
              <a:t>creuen</a:t>
            </a:r>
            <a:r>
              <a:rPr lang="en-US" sz="2000" dirty="0">
                <a:solidFill>
                  <a:srgbClr val="333333"/>
                </a:solidFill>
              </a:rPr>
              <a:t> haver </a:t>
            </a:r>
            <a:r>
              <a:rPr lang="en-US" sz="2000" dirty="0" err="1">
                <a:solidFill>
                  <a:srgbClr val="333333"/>
                </a:solidFill>
              </a:rPr>
              <a:t>estat</a:t>
            </a:r>
            <a:r>
              <a:rPr lang="en-US" sz="2000" dirty="0">
                <a:solidFill>
                  <a:srgbClr val="333333"/>
                </a:solidFill>
              </a:rPr>
              <a:t> </a:t>
            </a:r>
            <a:r>
              <a:rPr lang="en-US" sz="2000" dirty="0" err="1">
                <a:solidFill>
                  <a:srgbClr val="333333"/>
                </a:solidFill>
              </a:rPr>
              <a:t>triades</a:t>
            </a:r>
            <a:r>
              <a:rPr lang="en-US" sz="2000" dirty="0">
                <a:solidFill>
                  <a:srgbClr val="333333"/>
                </a:solidFill>
              </a:rPr>
              <a:t> per a </a:t>
            </a:r>
            <a:r>
              <a:rPr lang="en-US" sz="2000" dirty="0" err="1">
                <a:solidFill>
                  <a:srgbClr val="333333"/>
                </a:solidFill>
              </a:rPr>
              <a:t>una</a:t>
            </a:r>
            <a:r>
              <a:rPr lang="en-US" sz="2000" dirty="0">
                <a:solidFill>
                  <a:srgbClr val="333333"/>
                </a:solidFill>
              </a:rPr>
              <a:t> </a:t>
            </a:r>
            <a:r>
              <a:rPr lang="en-US" sz="2000" dirty="0" err="1">
                <a:solidFill>
                  <a:srgbClr val="333333"/>
                </a:solidFill>
              </a:rPr>
              <a:t>missió</a:t>
            </a:r>
            <a:r>
              <a:rPr lang="en-US" sz="2000" dirty="0">
                <a:solidFill>
                  <a:srgbClr val="333333"/>
                </a:solidFill>
              </a:rPr>
              <a:t> especial.</a:t>
            </a:r>
          </a:p>
          <a:p>
            <a:pPr>
              <a:lnSpc>
                <a:spcPct val="100000"/>
              </a:lnSpc>
              <a:spcBef>
                <a:spcPts val="1200"/>
              </a:spcBef>
              <a:defRPr/>
            </a:pPr>
            <a:endParaRPr lang="en-US" sz="2000" dirty="0">
              <a:solidFill>
                <a:srgbClr val="333333"/>
              </a:solidFill>
            </a:endParaRPr>
          </a:p>
          <a:p>
            <a:pPr>
              <a:lnSpc>
                <a:spcPct val="100000"/>
              </a:lnSpc>
              <a:spcBef>
                <a:spcPts val="1200"/>
              </a:spcBef>
              <a:defRPr/>
            </a:pPr>
            <a:endParaRPr lang="en-US" sz="2000" dirty="0">
              <a:solidFill>
                <a:srgbClr val="333333"/>
              </a:solidFill>
            </a:endParaRPr>
          </a:p>
          <a:p>
            <a:pPr>
              <a:lnSpc>
                <a:spcPct val="100000"/>
              </a:lnSpc>
              <a:spcBef>
                <a:spcPts val="1200"/>
              </a:spcBef>
              <a:defRPr/>
            </a:pPr>
            <a:endParaRPr lang="en-US" sz="2000" dirty="0">
              <a:solidFill>
                <a:srgbClr val="333333"/>
              </a:solidFill>
            </a:endParaRPr>
          </a:p>
          <a:p>
            <a:pPr>
              <a:lnSpc>
                <a:spcPct val="100000"/>
              </a:lnSpc>
              <a:spcBef>
                <a:spcPts val="1200"/>
              </a:spcBef>
              <a:defRPr/>
            </a:pPr>
            <a:r>
              <a:rPr lang="en-US" sz="2000" b="1" dirty="0" err="1">
                <a:solidFill>
                  <a:srgbClr val="004992"/>
                </a:solidFill>
              </a:rPr>
              <a:t>Vigileu</a:t>
            </a:r>
            <a:r>
              <a:rPr lang="en-US" sz="2000" b="1" dirty="0">
                <a:solidFill>
                  <a:srgbClr val="004992"/>
                </a:solidFill>
              </a:rPr>
              <a:t>: </a:t>
            </a:r>
            <a:r>
              <a:rPr lang="en-US" sz="2000" dirty="0">
                <a:solidFill>
                  <a:srgbClr val="333333"/>
                </a:solidFill>
              </a:rPr>
              <a:t>Les idees </a:t>
            </a:r>
            <a:r>
              <a:rPr lang="en-US" sz="2000" dirty="0" err="1">
                <a:solidFill>
                  <a:srgbClr val="333333"/>
                </a:solidFill>
              </a:rPr>
              <a:t>megalomaníaques</a:t>
            </a:r>
            <a:r>
              <a:rPr lang="en-US" sz="2000" dirty="0">
                <a:solidFill>
                  <a:srgbClr val="333333"/>
                </a:solidFill>
              </a:rPr>
              <a:t> (com les </a:t>
            </a:r>
            <a:r>
              <a:rPr lang="en-US" sz="2000" dirty="0" err="1">
                <a:solidFill>
                  <a:srgbClr val="333333"/>
                </a:solidFill>
              </a:rPr>
              <a:t>creences</a:t>
            </a:r>
            <a:r>
              <a:rPr lang="en-US" sz="2000" dirty="0">
                <a:solidFill>
                  <a:srgbClr val="333333"/>
                </a:solidFill>
              </a:rPr>
              <a:t> de ser </a:t>
            </a:r>
            <a:r>
              <a:rPr lang="en-US" sz="2000" dirty="0" err="1">
                <a:solidFill>
                  <a:srgbClr val="333333"/>
                </a:solidFill>
              </a:rPr>
              <a:t>més</a:t>
            </a:r>
            <a:r>
              <a:rPr lang="en-US" sz="2000" dirty="0">
                <a:solidFill>
                  <a:srgbClr val="333333"/>
                </a:solidFill>
              </a:rPr>
              <a:t> </a:t>
            </a:r>
            <a:r>
              <a:rPr lang="en-US" sz="2000" dirty="0" err="1">
                <a:solidFill>
                  <a:srgbClr val="333333"/>
                </a:solidFill>
              </a:rPr>
              <a:t>poderos</a:t>
            </a:r>
            <a:r>
              <a:rPr lang="en-US" sz="2000" dirty="0">
                <a:solidFill>
                  <a:srgbClr val="333333"/>
                </a:solidFill>
              </a:rPr>
              <a:t>/a o important que </a:t>
            </a:r>
            <a:r>
              <a:rPr lang="en-US" sz="2000" dirty="0" err="1">
                <a:solidFill>
                  <a:srgbClr val="333333"/>
                </a:solidFill>
              </a:rPr>
              <a:t>l'altra</a:t>
            </a:r>
            <a:r>
              <a:rPr lang="en-US" sz="2000" dirty="0">
                <a:solidFill>
                  <a:srgbClr val="333333"/>
                </a:solidFill>
              </a:rPr>
              <a:t> gent) </a:t>
            </a:r>
            <a:r>
              <a:rPr lang="en-US" sz="2000" dirty="0" err="1">
                <a:solidFill>
                  <a:srgbClr val="333333"/>
                </a:solidFill>
              </a:rPr>
              <a:t>poden</a:t>
            </a:r>
            <a:r>
              <a:rPr lang="en-US" sz="2000" dirty="0">
                <a:solidFill>
                  <a:srgbClr val="333333"/>
                </a:solidFill>
              </a:rPr>
              <a:t> </a:t>
            </a:r>
            <a:r>
              <a:rPr lang="en-US" sz="2000" dirty="0" err="1">
                <a:solidFill>
                  <a:srgbClr val="333333"/>
                </a:solidFill>
              </a:rPr>
              <a:t>augmentar</a:t>
            </a:r>
            <a:r>
              <a:rPr lang="en-US" sz="2000" dirty="0">
                <a:solidFill>
                  <a:srgbClr val="333333"/>
                </a:solidFill>
              </a:rPr>
              <a:t> </a:t>
            </a:r>
            <a:r>
              <a:rPr lang="en-US" sz="2000" dirty="0" err="1">
                <a:solidFill>
                  <a:srgbClr val="333333"/>
                </a:solidFill>
              </a:rPr>
              <a:t>temporalment</a:t>
            </a:r>
            <a:r>
              <a:rPr lang="en-US" sz="2000" dirty="0">
                <a:solidFill>
                  <a:srgbClr val="333333"/>
                </a:solidFill>
              </a:rPr>
              <a:t> </a:t>
            </a:r>
            <a:r>
              <a:rPr lang="en-US" sz="2000" dirty="0" err="1">
                <a:solidFill>
                  <a:srgbClr val="333333"/>
                </a:solidFill>
              </a:rPr>
              <a:t>l'autoestima</a:t>
            </a:r>
            <a:r>
              <a:rPr lang="en-US" sz="2000" dirty="0">
                <a:solidFill>
                  <a:srgbClr val="333333"/>
                </a:solidFill>
              </a:rPr>
              <a:t>, </a:t>
            </a:r>
            <a:r>
              <a:rPr lang="en-US" sz="2000" dirty="0" err="1">
                <a:solidFill>
                  <a:srgbClr val="333333"/>
                </a:solidFill>
              </a:rPr>
              <a:t>però</a:t>
            </a:r>
            <a:r>
              <a:rPr lang="en-US" sz="2000" dirty="0">
                <a:solidFill>
                  <a:srgbClr val="333333"/>
                </a:solidFill>
              </a:rPr>
              <a:t> no </a:t>
            </a:r>
            <a:r>
              <a:rPr lang="en-US" sz="2000" dirty="0" err="1">
                <a:solidFill>
                  <a:srgbClr val="333333"/>
                </a:solidFill>
              </a:rPr>
              <a:t>tenen</a:t>
            </a:r>
            <a:r>
              <a:rPr lang="en-US" sz="2000" dirty="0">
                <a:solidFill>
                  <a:srgbClr val="333333"/>
                </a:solidFill>
              </a:rPr>
              <a:t> res a </a:t>
            </a:r>
            <a:r>
              <a:rPr lang="en-US" sz="2000" dirty="0" err="1">
                <a:solidFill>
                  <a:srgbClr val="333333"/>
                </a:solidFill>
              </a:rPr>
              <a:t>veure</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una</a:t>
            </a:r>
            <a:r>
              <a:rPr lang="en-US" sz="2000" dirty="0">
                <a:solidFill>
                  <a:srgbClr val="333333"/>
                </a:solidFill>
              </a:rPr>
              <a:t> </a:t>
            </a:r>
            <a:r>
              <a:rPr lang="en-US" sz="2000" dirty="0" err="1">
                <a:solidFill>
                  <a:srgbClr val="333333"/>
                </a:solidFill>
              </a:rPr>
              <a:t>autoestima</a:t>
            </a:r>
            <a:r>
              <a:rPr lang="en-US" sz="2000" dirty="0">
                <a:solidFill>
                  <a:srgbClr val="333333"/>
                </a:solidFill>
              </a:rPr>
              <a:t> “</a:t>
            </a:r>
            <a:r>
              <a:rPr lang="en-US" sz="2000" dirty="0" err="1">
                <a:solidFill>
                  <a:srgbClr val="333333"/>
                </a:solidFill>
              </a:rPr>
              <a:t>saludable</a:t>
            </a:r>
            <a:r>
              <a:rPr lang="en-US" sz="2000" dirty="0">
                <a:solidFill>
                  <a:srgbClr val="333333"/>
                </a:solidFill>
              </a:rPr>
              <a:t>”!</a:t>
            </a:r>
          </a:p>
          <a:p>
            <a:pPr marL="342900" indent="-342900">
              <a:buClr>
                <a:srgbClr val="333333"/>
              </a:buClr>
              <a:buFont typeface="WingDings"/>
              <a:buChar char=""/>
              <a:defRPr/>
            </a:pPr>
            <a:r>
              <a:rPr lang="en-US" sz="2000" dirty="0" err="1">
                <a:solidFill>
                  <a:srgbClr val="333333"/>
                </a:solidFill>
              </a:rPr>
              <a:t>Aquest</a:t>
            </a:r>
            <a:r>
              <a:rPr lang="en-US" sz="2000" dirty="0">
                <a:solidFill>
                  <a:srgbClr val="333333"/>
                </a:solidFill>
              </a:rPr>
              <a:t> sentiment no </a:t>
            </a:r>
            <a:r>
              <a:rPr lang="en-US" sz="2000" dirty="0" err="1">
                <a:solidFill>
                  <a:srgbClr val="333333"/>
                </a:solidFill>
              </a:rPr>
              <a:t>durarà</a:t>
            </a:r>
            <a:r>
              <a:rPr lang="en-US" sz="2000" dirty="0">
                <a:solidFill>
                  <a:srgbClr val="333333"/>
                </a:solidFill>
              </a:rPr>
              <a:t> </a:t>
            </a:r>
            <a:r>
              <a:rPr lang="en-US" sz="2000" dirty="0" err="1">
                <a:solidFill>
                  <a:srgbClr val="333333"/>
                </a:solidFill>
              </a:rPr>
              <a:t>gaire</a:t>
            </a:r>
            <a:endParaRPr lang="en-US" sz="2000" dirty="0">
              <a:solidFill>
                <a:srgbClr val="333333"/>
              </a:solidFill>
            </a:endParaRPr>
          </a:p>
          <a:p>
            <a:pPr marL="342900" indent="-342900">
              <a:buClr>
                <a:srgbClr val="333333"/>
              </a:buClr>
              <a:buFont typeface="WingDings"/>
              <a:buChar char=""/>
              <a:defRPr/>
            </a:pPr>
            <a:r>
              <a:rPr lang="en-US" sz="2000" dirty="0">
                <a:solidFill>
                  <a:srgbClr val="333333"/>
                </a:solidFill>
              </a:rPr>
              <a:t>... </a:t>
            </a:r>
            <a:r>
              <a:rPr lang="en-US" sz="2000" dirty="0" err="1">
                <a:solidFill>
                  <a:srgbClr val="333333"/>
                </a:solidFill>
              </a:rPr>
              <a:t>i</a:t>
            </a:r>
            <a:r>
              <a:rPr lang="en-US" sz="2000" dirty="0">
                <a:solidFill>
                  <a:srgbClr val="333333"/>
                </a:solidFill>
              </a:rPr>
              <a:t> no </a:t>
            </a:r>
            <a:r>
              <a:rPr lang="en-US" sz="2000" dirty="0" err="1">
                <a:solidFill>
                  <a:srgbClr val="333333"/>
                </a:solidFill>
              </a:rPr>
              <a:t>es</a:t>
            </a:r>
            <a:r>
              <a:rPr lang="en-US" sz="2000" dirty="0">
                <a:solidFill>
                  <a:srgbClr val="333333"/>
                </a:solidFill>
              </a:rPr>
              <a:t> </a:t>
            </a:r>
            <a:r>
              <a:rPr lang="en-US" sz="2000" dirty="0" err="1">
                <a:solidFill>
                  <a:srgbClr val="333333"/>
                </a:solidFill>
              </a:rPr>
              <a:t>basa</a:t>
            </a:r>
            <a:r>
              <a:rPr lang="en-US" sz="2000" dirty="0">
                <a:solidFill>
                  <a:srgbClr val="333333"/>
                </a:solidFill>
              </a:rPr>
              <a:t> en la </a:t>
            </a:r>
            <a:r>
              <a:rPr lang="en-US" sz="2000" dirty="0" err="1">
                <a:solidFill>
                  <a:srgbClr val="333333"/>
                </a:solidFill>
              </a:rPr>
              <a:t>realitat</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Tanmateix…</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Tothom</a:t>
            </a:r>
            <a:r>
              <a:rPr lang="en-US" sz="2400" dirty="0">
                <a:solidFill>
                  <a:srgbClr val="333333"/>
                </a:solidFill>
              </a:rPr>
              <a:t> </a:t>
            </a:r>
            <a:r>
              <a:rPr lang="en-US" sz="2400" dirty="0" err="1">
                <a:solidFill>
                  <a:srgbClr val="333333"/>
                </a:solidFill>
              </a:rPr>
              <a:t>té</a:t>
            </a:r>
            <a:r>
              <a:rPr lang="en-US" sz="2400" dirty="0">
                <a:solidFill>
                  <a:srgbClr val="333333"/>
                </a:solidFill>
              </a:rPr>
              <a:t> </a:t>
            </a:r>
            <a:r>
              <a:rPr lang="en-US" sz="2400" dirty="0" err="1">
                <a:solidFill>
                  <a:srgbClr val="333333"/>
                </a:solidFill>
              </a:rPr>
              <a:t>fortaleses</a:t>
            </a:r>
            <a:r>
              <a:rPr lang="en-US" sz="2400" dirty="0">
                <a:solidFill>
                  <a:srgbClr val="333333"/>
                </a:solidFill>
              </a:rPr>
              <a:t> </a:t>
            </a:r>
            <a:r>
              <a:rPr lang="en-US" sz="2400" dirty="0" err="1">
                <a:solidFill>
                  <a:srgbClr val="333333"/>
                </a:solidFill>
              </a:rPr>
              <a:t>reals</a:t>
            </a:r>
            <a:r>
              <a:rPr lang="en-US" sz="2400" dirty="0">
                <a:solidFill>
                  <a:srgbClr val="333333"/>
                </a:solidFill>
              </a:rPr>
              <a:t>, </a:t>
            </a:r>
            <a:r>
              <a:rPr lang="en-US" sz="2400" dirty="0" err="1">
                <a:solidFill>
                  <a:srgbClr val="333333"/>
                </a:solidFill>
              </a:rPr>
              <a:t>que</a:t>
            </a:r>
            <a:r>
              <a:rPr lang="en-US" sz="2400" dirty="0">
                <a:solidFill>
                  <a:srgbClr val="333333"/>
                </a:solidFill>
              </a:rPr>
              <a:t> </a:t>
            </a:r>
            <a:r>
              <a:rPr lang="en-US" sz="2400" dirty="0" err="1">
                <a:solidFill>
                  <a:srgbClr val="333333"/>
                </a:solidFill>
              </a:rPr>
              <a:t>sovint</a:t>
            </a:r>
            <a:r>
              <a:rPr lang="en-US" sz="2400" dirty="0">
                <a:solidFill>
                  <a:srgbClr val="333333"/>
                </a:solidFill>
              </a:rPr>
              <a:t> sols </a:t>
            </a:r>
            <a:r>
              <a:rPr lang="en-US" sz="2400" dirty="0" err="1">
                <a:solidFill>
                  <a:srgbClr val="333333"/>
                </a:solidFill>
              </a:rPr>
              <a:t>esperen</a:t>
            </a:r>
            <a:r>
              <a:rPr lang="en-US" sz="2400" dirty="0">
                <a:solidFill>
                  <a:srgbClr val="333333"/>
                </a:solidFill>
              </a:rPr>
              <a:t> ser </a:t>
            </a:r>
            <a:r>
              <a:rPr lang="en-US" sz="2400" dirty="0" err="1">
                <a:solidFill>
                  <a:srgbClr val="333333"/>
                </a:solidFill>
              </a:rPr>
              <a:t>descobertes</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de-DE" sz="2400" dirty="0">
                <a:solidFill>
                  <a:srgbClr val="333333"/>
                </a:solidFill>
              </a:rPr>
              <a:t>Es pot i </a:t>
            </a:r>
            <a:r>
              <a:rPr lang="de-DE" sz="2400" dirty="0" err="1">
                <a:solidFill>
                  <a:srgbClr val="333333"/>
                </a:solidFill>
              </a:rPr>
              <a:t>s'ha</a:t>
            </a:r>
            <a:r>
              <a:rPr lang="de-DE" sz="2400" dirty="0">
                <a:solidFill>
                  <a:srgbClr val="333333"/>
                </a:solidFill>
              </a:rPr>
              <a:t> </a:t>
            </a:r>
            <a:r>
              <a:rPr lang="de-DE" sz="2400" dirty="0" err="1">
                <a:solidFill>
                  <a:srgbClr val="333333"/>
                </a:solidFill>
              </a:rPr>
              <a:t>d'estar</a:t>
            </a:r>
            <a:r>
              <a:rPr lang="de-DE" sz="2400" dirty="0">
                <a:solidFill>
                  <a:srgbClr val="333333"/>
                </a:solidFill>
              </a:rPr>
              <a:t> orgullós/a </a:t>
            </a:r>
            <a:r>
              <a:rPr lang="de-DE" sz="2400" dirty="0" err="1">
                <a:solidFill>
                  <a:srgbClr val="333333"/>
                </a:solidFill>
              </a:rPr>
              <a:t>d'aquestes</a:t>
            </a:r>
            <a:r>
              <a:rPr lang="de-DE" sz="2400" dirty="0">
                <a:solidFill>
                  <a:srgbClr val="333333"/>
                </a:solidFill>
              </a:rPr>
              <a:t> fortaleses!</a:t>
            </a:r>
          </a:p>
          <a:p>
            <a:pPr marL="342900" indent="-342900">
              <a:buClr>
                <a:srgbClr val="333333"/>
              </a:buClr>
              <a:buFont typeface="WingDings"/>
              <a:buChar char=""/>
            </a:pPr>
            <a:r>
              <a:rPr lang="de-DE" sz="2400" dirty="0">
                <a:solidFill>
                  <a:srgbClr val="333333"/>
                </a:solidFill>
              </a:rPr>
              <a:t>El </a:t>
            </a:r>
            <a:r>
              <a:rPr lang="de-DE" sz="2400" dirty="0" err="1">
                <a:solidFill>
                  <a:srgbClr val="333333"/>
                </a:solidFill>
              </a:rPr>
              <a:t>coneixement</a:t>
            </a:r>
            <a:r>
              <a:rPr lang="de-DE" sz="2400" dirty="0">
                <a:solidFill>
                  <a:srgbClr val="333333"/>
                </a:solidFill>
              </a:rPr>
              <a:t> </a:t>
            </a:r>
            <a:r>
              <a:rPr lang="de-DE" sz="2400" dirty="0" err="1">
                <a:solidFill>
                  <a:srgbClr val="333333"/>
                </a:solidFill>
              </a:rPr>
              <a:t>d'aquestes</a:t>
            </a:r>
            <a:r>
              <a:rPr lang="de-DE" sz="2400" dirty="0">
                <a:solidFill>
                  <a:srgbClr val="333333"/>
                </a:solidFill>
              </a:rPr>
              <a:t> fortaleses són la base de </a:t>
            </a:r>
            <a:r>
              <a:rPr lang="de-DE" sz="2400" dirty="0" err="1">
                <a:solidFill>
                  <a:srgbClr val="333333"/>
                </a:solidFill>
              </a:rPr>
              <a:t>l'autoestima</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en-US" sz="2400" dirty="0" err="1">
                <a:solidFill>
                  <a:srgbClr val="333333"/>
                </a:solidFill>
              </a:rPr>
              <a:t>Moltes</a:t>
            </a:r>
            <a:r>
              <a:rPr lang="en-US" sz="2400" dirty="0">
                <a:solidFill>
                  <a:srgbClr val="333333"/>
                </a:solidFill>
              </a:rPr>
              <a:t> (</a:t>
            </a:r>
            <a:r>
              <a:rPr lang="en-US" sz="2400" dirty="0" err="1">
                <a:solidFill>
                  <a:srgbClr val="333333"/>
                </a:solidFill>
              </a:rPr>
              <a:t>però</a:t>
            </a:r>
            <a:r>
              <a:rPr lang="en-US" sz="2400" dirty="0">
                <a:solidFill>
                  <a:srgbClr val="333333"/>
                </a:solidFill>
              </a:rPr>
              <a:t> no totes!) </a:t>
            </a:r>
            <a:r>
              <a:rPr lang="en-US" sz="2400" dirty="0" err="1">
                <a:solidFill>
                  <a:srgbClr val="333333"/>
                </a:solidFill>
              </a:rPr>
              <a:t>persones</a:t>
            </a:r>
            <a:r>
              <a:rPr lang="en-US" sz="2400" dirty="0">
                <a:solidFill>
                  <a:srgbClr val="333333"/>
                </a:solidFill>
              </a:rPr>
              <a:t> </a:t>
            </a:r>
            <a:r>
              <a:rPr lang="en-US" sz="2400" dirty="0" err="1">
                <a:solidFill>
                  <a:srgbClr val="333333"/>
                </a:solidFill>
              </a:rPr>
              <a:t>amb</a:t>
            </a:r>
            <a:r>
              <a:rPr lang="en-US" sz="2400" dirty="0">
                <a:solidFill>
                  <a:srgbClr val="333333"/>
                </a:solidFill>
              </a:rPr>
              <a:t> </a:t>
            </a:r>
            <a:r>
              <a:rPr lang="en-US" sz="2400" dirty="0" err="1">
                <a:solidFill>
                  <a:srgbClr val="333333"/>
                </a:solidFill>
              </a:rPr>
              <a:t>psicosi</a:t>
            </a:r>
            <a:r>
              <a:rPr lang="en-US" sz="2400" dirty="0">
                <a:solidFill>
                  <a:srgbClr val="333333"/>
                </a:solidFill>
              </a:rPr>
              <a:t> </a:t>
            </a:r>
            <a:r>
              <a:rPr lang="en-US" sz="2400" dirty="0" err="1">
                <a:solidFill>
                  <a:srgbClr val="333333"/>
                </a:solidFill>
              </a:rPr>
              <a:t>tenen</a:t>
            </a:r>
            <a:r>
              <a:rPr lang="en-US" sz="2400" dirty="0">
                <a:solidFill>
                  <a:srgbClr val="333333"/>
                </a:solidFill>
              </a:rPr>
              <a:t> </a:t>
            </a:r>
            <a:r>
              <a:rPr lang="en-US" sz="2400" dirty="0" err="1">
                <a:solidFill>
                  <a:srgbClr val="333333"/>
                </a:solidFill>
              </a:rPr>
              <a:t>baixa</a:t>
            </a:r>
            <a:r>
              <a:rPr lang="en-US" sz="2400" dirty="0">
                <a:solidFill>
                  <a:srgbClr val="333333"/>
                </a:solidFill>
              </a:rPr>
              <a:t> </a:t>
            </a:r>
            <a:r>
              <a:rPr lang="en-US" sz="2400" dirty="0" err="1">
                <a:solidFill>
                  <a:srgbClr val="333333"/>
                </a:solidFill>
              </a:rPr>
              <a:t>autoestima</a:t>
            </a:r>
            <a:r>
              <a:rPr lang="en-US" sz="2400" dirty="0">
                <a:solidFill>
                  <a:srgbClr val="333333"/>
                </a:solidFill>
              </a:rPr>
              <a:t>, </a:t>
            </a:r>
            <a:r>
              <a:rPr lang="en-US" sz="2400" dirty="0" err="1">
                <a:solidFill>
                  <a:srgbClr val="333333"/>
                </a:solidFill>
              </a:rPr>
              <a:t>sovint</a:t>
            </a:r>
            <a:r>
              <a:rPr lang="en-US" sz="2400" dirty="0">
                <a:solidFill>
                  <a:srgbClr val="333333"/>
                </a:solidFill>
              </a:rPr>
              <a:t> com </a:t>
            </a:r>
            <a:r>
              <a:rPr lang="en-US" sz="2400" dirty="0" err="1">
                <a:solidFill>
                  <a:srgbClr val="333333"/>
                </a:solidFill>
              </a:rPr>
              <a:t>conseqüència</a:t>
            </a:r>
            <a:r>
              <a:rPr lang="en-US" sz="2400" dirty="0">
                <a:solidFill>
                  <a:srgbClr val="333333"/>
                </a:solidFill>
              </a:rPr>
              <a:t> de les </a:t>
            </a:r>
            <a:r>
              <a:rPr lang="en-US" sz="2400" dirty="0" err="1">
                <a:solidFill>
                  <a:srgbClr val="333333"/>
                </a:solidFill>
              </a:rPr>
              <a:t>experiències</a:t>
            </a:r>
            <a:r>
              <a:rPr lang="en-US" sz="2400" dirty="0">
                <a:solidFill>
                  <a:srgbClr val="333333"/>
                </a:solidFill>
              </a:rPr>
              <a:t> </a:t>
            </a:r>
            <a:r>
              <a:rPr lang="en-US" sz="2400" dirty="0" err="1">
                <a:solidFill>
                  <a:srgbClr val="333333"/>
                </a:solidFill>
              </a:rPr>
              <a:t>interpersonals</a:t>
            </a:r>
            <a:r>
              <a:rPr lang="en-US" sz="2400" dirty="0">
                <a:solidFill>
                  <a:srgbClr val="333333"/>
                </a:solidFill>
              </a:rPr>
              <a:t> negatives. </a:t>
            </a:r>
            <a:r>
              <a:rPr lang="en-US" sz="2400" dirty="0" err="1">
                <a:solidFill>
                  <a:srgbClr val="333333"/>
                </a:solidFill>
              </a:rPr>
              <a:t>Millorar</a:t>
            </a:r>
            <a:r>
              <a:rPr lang="en-US" sz="2400" dirty="0">
                <a:solidFill>
                  <a:srgbClr val="333333"/>
                </a:solidFill>
              </a:rPr>
              <a:t> </a:t>
            </a:r>
            <a:r>
              <a:rPr lang="en-US" sz="2400" dirty="0" err="1">
                <a:solidFill>
                  <a:srgbClr val="333333"/>
                </a:solidFill>
              </a:rPr>
              <a:t>l'autoestima</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altres</a:t>
            </a:r>
            <a:r>
              <a:rPr lang="en-US" sz="2400" dirty="0">
                <a:solidFill>
                  <a:srgbClr val="333333"/>
                </a:solidFill>
              </a:rPr>
              <a:t> </a:t>
            </a:r>
            <a:r>
              <a:rPr lang="en-US" sz="2400" dirty="0" err="1">
                <a:solidFill>
                  <a:srgbClr val="333333"/>
                </a:solidFill>
              </a:rPr>
              <a:t>símptomes</a:t>
            </a:r>
            <a:r>
              <a:rPr lang="en-US" sz="2400" dirty="0">
                <a:solidFill>
                  <a:srgbClr val="333333"/>
                </a:solidFill>
              </a:rPr>
              <a:t> </a:t>
            </a:r>
            <a:r>
              <a:rPr lang="en-US" sz="2400" dirty="0" err="1">
                <a:solidFill>
                  <a:srgbClr val="333333"/>
                </a:solidFill>
              </a:rPr>
              <a:t>depressius</a:t>
            </a:r>
            <a:r>
              <a:rPr lang="en-US" sz="2400" dirty="0">
                <a:solidFill>
                  <a:srgbClr val="333333"/>
                </a:solidFill>
              </a:rPr>
              <a:t> </a:t>
            </a:r>
            <a:r>
              <a:rPr lang="en-US" sz="2400" dirty="0" err="1">
                <a:solidFill>
                  <a:srgbClr val="333333"/>
                </a:solidFill>
              </a:rPr>
              <a:t>incrementa</a:t>
            </a:r>
            <a:r>
              <a:rPr lang="en-US" sz="2400" dirty="0">
                <a:solidFill>
                  <a:srgbClr val="333333"/>
                </a:solidFill>
              </a:rPr>
              <a:t> </a:t>
            </a:r>
            <a:r>
              <a:rPr lang="en-US" sz="2400" dirty="0" err="1">
                <a:solidFill>
                  <a:srgbClr val="333333"/>
                </a:solidFill>
              </a:rPr>
              <a:t>l'estabilitat</a:t>
            </a:r>
            <a:r>
              <a:rPr lang="en-US" sz="2400" dirty="0">
                <a:solidFill>
                  <a:srgbClr val="333333"/>
                </a:solidFill>
              </a:rPr>
              <a:t> mental. </a:t>
            </a:r>
            <a:r>
              <a:rPr lang="en-US" sz="2400" dirty="0" err="1">
                <a:solidFill>
                  <a:srgbClr val="333333"/>
                </a:solidFill>
              </a:rPr>
              <a:t>Això</a:t>
            </a:r>
            <a:r>
              <a:rPr lang="en-US" sz="2400" dirty="0">
                <a:solidFill>
                  <a:srgbClr val="333333"/>
                </a:solidFill>
              </a:rPr>
              <a:t> a </a:t>
            </a:r>
            <a:r>
              <a:rPr lang="en-US" sz="2400" dirty="0" err="1">
                <a:solidFill>
                  <a:srgbClr val="333333"/>
                </a:solidFill>
              </a:rPr>
              <a:t>més</a:t>
            </a:r>
            <a:r>
              <a:rPr lang="en-US" sz="2400" dirty="0">
                <a:solidFill>
                  <a:srgbClr val="333333"/>
                </a:solidFill>
              </a:rPr>
              <a:t> pot </a:t>
            </a:r>
            <a:r>
              <a:rPr lang="en-US" sz="2400" dirty="0" err="1">
                <a:solidFill>
                  <a:srgbClr val="333333"/>
                </a:solidFill>
              </a:rPr>
              <a:t>ajudar</a:t>
            </a:r>
            <a:r>
              <a:rPr lang="en-US" sz="2400" dirty="0">
                <a:solidFill>
                  <a:srgbClr val="333333"/>
                </a:solidFill>
              </a:rPr>
              <a:t> a </a:t>
            </a:r>
            <a:r>
              <a:rPr lang="en-US" sz="2400" dirty="0" err="1">
                <a:solidFill>
                  <a:srgbClr val="333333"/>
                </a:solidFill>
              </a:rPr>
              <a:t>reduir</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símptomes</a:t>
            </a:r>
            <a:r>
              <a:rPr lang="en-US" sz="2400" dirty="0">
                <a:solidFill>
                  <a:srgbClr val="333333"/>
                </a:solidFill>
              </a:rPr>
              <a:t> </a:t>
            </a:r>
            <a:r>
              <a:rPr lang="en-US" sz="2400" dirty="0" err="1">
                <a:solidFill>
                  <a:srgbClr val="333333"/>
                </a:solidFill>
              </a:rPr>
              <a:t>psicòtics</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1423212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Fonts </a:t>
            </a:r>
            <a:r>
              <a:rPr lang="de-DE" sz="3600" dirty="0" err="1">
                <a:latin typeface="+mn-lt"/>
                <a:ea typeface="+mn-ea"/>
                <a:cs typeface="+mn-cs"/>
              </a:rPr>
              <a:t>d'autoestima</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en-US" sz="2400" dirty="0" err="1">
                <a:solidFill>
                  <a:srgbClr val="333333"/>
                </a:solidFill>
              </a:rPr>
              <a:t>L'autoestima</a:t>
            </a:r>
            <a:r>
              <a:rPr lang="en-US" sz="2400" dirty="0">
                <a:solidFill>
                  <a:srgbClr val="333333"/>
                </a:solidFill>
              </a:rPr>
              <a:t> no </a:t>
            </a:r>
            <a:r>
              <a:rPr lang="en-US" sz="2400" dirty="0" err="1">
                <a:solidFill>
                  <a:srgbClr val="333333"/>
                </a:solidFill>
              </a:rPr>
              <a:t>és</a:t>
            </a:r>
            <a:r>
              <a:rPr lang="en-US" sz="2400" dirty="0">
                <a:solidFill>
                  <a:srgbClr val="333333"/>
                </a:solidFill>
              </a:rPr>
              <a:t> </a:t>
            </a:r>
            <a:r>
              <a:rPr lang="en-US" sz="2400" dirty="0" err="1">
                <a:solidFill>
                  <a:srgbClr val="333333"/>
                </a:solidFill>
              </a:rPr>
              <a:t>quelcom</a:t>
            </a:r>
            <a:r>
              <a:rPr lang="en-US" sz="2400" dirty="0">
                <a:solidFill>
                  <a:srgbClr val="333333"/>
                </a:solidFill>
              </a:rPr>
              <a:t> constant, </a:t>
            </a:r>
            <a:r>
              <a:rPr lang="en-US" sz="2400" dirty="0" err="1">
                <a:solidFill>
                  <a:srgbClr val="333333"/>
                </a:solidFill>
              </a:rPr>
              <a:t>però</a:t>
            </a:r>
            <a:r>
              <a:rPr lang="en-US" sz="2400" dirty="0">
                <a:solidFill>
                  <a:srgbClr val="333333"/>
                </a:solidFill>
              </a:rPr>
              <a:t> pot </a:t>
            </a:r>
            <a:r>
              <a:rPr lang="en-US" sz="2400" dirty="0" err="1">
                <a:solidFill>
                  <a:srgbClr val="333333"/>
                </a:solidFill>
              </a:rPr>
              <a:t>passar</a:t>
            </a:r>
            <a:r>
              <a:rPr lang="en-US" sz="2400" dirty="0">
                <a:solidFill>
                  <a:srgbClr val="333333"/>
                </a:solidFill>
              </a:rPr>
              <a:t> en </a:t>
            </a:r>
            <a:r>
              <a:rPr lang="en-US" sz="2400" dirty="0" err="1">
                <a:solidFill>
                  <a:srgbClr val="333333"/>
                </a:solidFill>
              </a:rPr>
              <a:t>diferents</a:t>
            </a:r>
            <a:r>
              <a:rPr lang="en-US" sz="2400" dirty="0">
                <a:solidFill>
                  <a:srgbClr val="333333"/>
                </a:solidFill>
              </a:rPr>
              <a:t> </a:t>
            </a:r>
            <a:r>
              <a:rPr lang="en-US" sz="2400" dirty="0" err="1">
                <a:solidFill>
                  <a:srgbClr val="333333"/>
                </a:solidFill>
              </a:rPr>
              <a:t>àrees</a:t>
            </a:r>
            <a:r>
              <a:rPr lang="en-US" sz="2400" dirty="0">
                <a:solidFill>
                  <a:srgbClr val="333333"/>
                </a:solidFill>
              </a:rPr>
              <a:t> de la </a:t>
            </a:r>
            <a:r>
              <a:rPr lang="en-US" sz="2400" dirty="0" err="1">
                <a:solidFill>
                  <a:srgbClr val="333333"/>
                </a:solidFill>
              </a:rPr>
              <a:t>vida</a:t>
            </a:r>
            <a:r>
              <a:rPr lang="en-US" sz="2400" dirty="0">
                <a:solidFill>
                  <a:srgbClr val="333333"/>
                </a:solidFill>
              </a:rPr>
              <a:t> </a:t>
            </a:r>
            <a:r>
              <a:rPr lang="en-US" sz="2400" dirty="0" err="1">
                <a:solidFill>
                  <a:srgbClr val="333333"/>
                </a:solidFill>
              </a:rPr>
              <a:t>i</a:t>
            </a:r>
            <a:r>
              <a:rPr lang="en-US" sz="2400" dirty="0">
                <a:solidFill>
                  <a:srgbClr val="333333"/>
                </a:solidFill>
              </a:rPr>
              <a:t> de </a:t>
            </a:r>
            <a:r>
              <a:rPr lang="en-US" sz="2400" dirty="0" err="1">
                <a:solidFill>
                  <a:srgbClr val="333333"/>
                </a:solidFill>
              </a:rPr>
              <a:t>diferents</a:t>
            </a:r>
            <a:r>
              <a:rPr lang="en-US" sz="2400" dirty="0">
                <a:solidFill>
                  <a:srgbClr val="333333"/>
                </a:solidFill>
              </a:rPr>
              <a:t> </a:t>
            </a:r>
            <a:r>
              <a:rPr lang="en-US" sz="2400" dirty="0" err="1">
                <a:solidFill>
                  <a:srgbClr val="333333"/>
                </a:solidFill>
              </a:rPr>
              <a:t>maneres</a:t>
            </a:r>
            <a:r>
              <a:rPr lang="en-US" sz="2400" dirty="0">
                <a:solidFill>
                  <a:srgbClr val="333333"/>
                </a:solidFill>
              </a:rPr>
              <a:t> (</a:t>
            </a:r>
            <a:r>
              <a:rPr lang="en-US" sz="2400" dirty="0" err="1">
                <a:solidFill>
                  <a:srgbClr val="333333"/>
                </a:solidFill>
              </a:rPr>
              <a:t>representada</a:t>
            </a:r>
            <a:r>
              <a:rPr lang="en-US" sz="2400" dirty="0">
                <a:solidFill>
                  <a:srgbClr val="333333"/>
                </a:solidFill>
              </a:rPr>
              <a:t> com </a:t>
            </a:r>
            <a:r>
              <a:rPr lang="en-US" sz="2400" dirty="0" err="1">
                <a:solidFill>
                  <a:srgbClr val="333333"/>
                </a:solidFill>
              </a:rPr>
              <a:t>una</a:t>
            </a:r>
            <a:r>
              <a:rPr lang="en-US" sz="2400" dirty="0">
                <a:solidFill>
                  <a:srgbClr val="333333"/>
                </a:solidFill>
              </a:rPr>
              <a:t> </a:t>
            </a:r>
            <a:r>
              <a:rPr lang="en-US" sz="2400" dirty="0" err="1">
                <a:solidFill>
                  <a:srgbClr val="333333"/>
                </a:solidFill>
              </a:rPr>
              <a:t>prestatgeria</a:t>
            </a:r>
            <a:r>
              <a:rPr lang="en-US" sz="2400" dirty="0">
                <a:solidFill>
                  <a:srgbClr val="333333"/>
                </a:solidFill>
              </a:rPr>
              <a:t> a la </a:t>
            </a:r>
            <a:r>
              <a:rPr lang="en-US" sz="2400" dirty="0" err="1">
                <a:solidFill>
                  <a:srgbClr val="333333"/>
                </a:solidFill>
              </a:rPr>
              <a:t>dreta</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Relacions</a:t>
            </a:r>
            <a:endParaRPr lang="de-DE" dirty="0">
              <a:solidFill>
                <a:srgbClr val="333333"/>
              </a:solidFill>
              <a:latin typeface="Calibri Light"/>
              <a:cs typeface="Verdana"/>
            </a:endParaRPr>
          </a:p>
        </p:txBody>
      </p:sp>
      <p:sp>
        <p:nvSpPr>
          <p:cNvPr id="1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Feina</a:t>
            </a:r>
            <a:endParaRPr lang="de-DE" dirty="0">
              <a:solidFill>
                <a:srgbClr val="333333"/>
              </a:solidFill>
              <a:latin typeface="Calibri Light"/>
              <a:cs typeface="Verdana"/>
            </a:endParaRPr>
          </a:p>
        </p:txBody>
      </p:sp>
      <p:sp>
        <p:nvSpPr>
          <p:cNvPr id="1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Aspecte</a:t>
            </a:r>
            <a:endParaRPr lang="de-DE" dirty="0">
              <a:solidFill>
                <a:srgbClr val="333333"/>
              </a:solidFill>
              <a:latin typeface="Calibri Light"/>
              <a:cs typeface="Verdana"/>
            </a:endParaRPr>
          </a:p>
        </p:txBody>
      </p:sp>
      <p:sp>
        <p:nvSpPr>
          <p:cNvPr id="1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Esport</a:t>
            </a:r>
            <a:endParaRPr lang="de-DE" dirty="0">
              <a:solidFill>
                <a:srgbClr val="333333"/>
              </a:solidFill>
              <a:latin typeface="Calibri Light"/>
              <a:cs typeface="Verdana"/>
            </a:endParaRPr>
          </a:p>
        </p:txBody>
      </p:sp>
      <p:sp>
        <p:nvSpPr>
          <p:cNvPr id="1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Aficions</a:t>
            </a:r>
            <a:endParaRPr lang="de-DE" dirty="0">
              <a:solidFill>
                <a:srgbClr val="333333"/>
              </a:solidFill>
              <a:latin typeface="Calibri Light"/>
              <a:cs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Fonts </a:t>
            </a:r>
            <a:r>
              <a:rPr lang="de-DE" sz="3600" dirty="0" err="1">
                <a:latin typeface="+mn-lt"/>
                <a:ea typeface="+mn-ea"/>
                <a:cs typeface="+mn-cs"/>
              </a:rPr>
              <a:t>d'autoestima</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en-US" sz="2400" dirty="0" err="1">
                <a:solidFill>
                  <a:srgbClr val="333333"/>
                </a:solidFill>
              </a:rPr>
              <a:t>L'autoestima</a:t>
            </a:r>
            <a:r>
              <a:rPr lang="en-US" sz="2400" dirty="0">
                <a:solidFill>
                  <a:srgbClr val="333333"/>
                </a:solidFill>
              </a:rPr>
              <a:t> no </a:t>
            </a:r>
            <a:r>
              <a:rPr lang="en-US" sz="2400" dirty="0" err="1">
                <a:solidFill>
                  <a:srgbClr val="333333"/>
                </a:solidFill>
              </a:rPr>
              <a:t>és</a:t>
            </a:r>
            <a:r>
              <a:rPr lang="en-US" sz="2400" dirty="0">
                <a:solidFill>
                  <a:srgbClr val="333333"/>
                </a:solidFill>
              </a:rPr>
              <a:t> </a:t>
            </a:r>
            <a:r>
              <a:rPr lang="en-US" sz="2400" dirty="0" err="1">
                <a:solidFill>
                  <a:srgbClr val="333333"/>
                </a:solidFill>
              </a:rPr>
              <a:t>quelcom</a:t>
            </a:r>
            <a:r>
              <a:rPr lang="en-US" sz="2400" dirty="0">
                <a:solidFill>
                  <a:srgbClr val="333333"/>
                </a:solidFill>
              </a:rPr>
              <a:t> constant, </a:t>
            </a:r>
            <a:r>
              <a:rPr lang="en-US" sz="2400" dirty="0" err="1">
                <a:solidFill>
                  <a:srgbClr val="333333"/>
                </a:solidFill>
              </a:rPr>
              <a:t>però</a:t>
            </a:r>
            <a:r>
              <a:rPr lang="en-US" sz="2400" dirty="0">
                <a:solidFill>
                  <a:srgbClr val="333333"/>
                </a:solidFill>
              </a:rPr>
              <a:t> pot </a:t>
            </a:r>
            <a:r>
              <a:rPr lang="en-US" sz="2400" dirty="0" err="1">
                <a:solidFill>
                  <a:srgbClr val="333333"/>
                </a:solidFill>
              </a:rPr>
              <a:t>passar</a:t>
            </a:r>
            <a:r>
              <a:rPr lang="en-US" sz="2400" dirty="0">
                <a:solidFill>
                  <a:srgbClr val="333333"/>
                </a:solidFill>
              </a:rPr>
              <a:t> en </a:t>
            </a:r>
            <a:r>
              <a:rPr lang="en-US" sz="2400" dirty="0" err="1">
                <a:solidFill>
                  <a:srgbClr val="333333"/>
                </a:solidFill>
              </a:rPr>
              <a:t>diferents</a:t>
            </a:r>
            <a:r>
              <a:rPr lang="en-US" sz="2400" dirty="0">
                <a:solidFill>
                  <a:srgbClr val="333333"/>
                </a:solidFill>
              </a:rPr>
              <a:t> </a:t>
            </a:r>
            <a:r>
              <a:rPr lang="en-US" sz="2400" dirty="0" err="1">
                <a:solidFill>
                  <a:srgbClr val="333333"/>
                </a:solidFill>
              </a:rPr>
              <a:t>àrees</a:t>
            </a:r>
            <a:r>
              <a:rPr lang="en-US" sz="2400" dirty="0">
                <a:solidFill>
                  <a:srgbClr val="333333"/>
                </a:solidFill>
              </a:rPr>
              <a:t> de la </a:t>
            </a:r>
            <a:r>
              <a:rPr lang="en-US" sz="2400" dirty="0" err="1">
                <a:solidFill>
                  <a:srgbClr val="333333"/>
                </a:solidFill>
              </a:rPr>
              <a:t>vida</a:t>
            </a:r>
            <a:r>
              <a:rPr lang="en-US" sz="2400" dirty="0">
                <a:solidFill>
                  <a:srgbClr val="333333"/>
                </a:solidFill>
              </a:rPr>
              <a:t> </a:t>
            </a:r>
            <a:r>
              <a:rPr lang="en-US" sz="2400" dirty="0" err="1">
                <a:solidFill>
                  <a:srgbClr val="333333"/>
                </a:solidFill>
              </a:rPr>
              <a:t>i</a:t>
            </a:r>
            <a:r>
              <a:rPr lang="en-US" sz="2400" dirty="0">
                <a:solidFill>
                  <a:srgbClr val="333333"/>
                </a:solidFill>
              </a:rPr>
              <a:t> de </a:t>
            </a:r>
            <a:r>
              <a:rPr lang="en-US" sz="2400" dirty="0" err="1">
                <a:solidFill>
                  <a:srgbClr val="333333"/>
                </a:solidFill>
              </a:rPr>
              <a:t>diferents</a:t>
            </a:r>
            <a:r>
              <a:rPr lang="en-US" sz="2400" dirty="0">
                <a:solidFill>
                  <a:srgbClr val="333333"/>
                </a:solidFill>
              </a:rPr>
              <a:t> </a:t>
            </a:r>
            <a:r>
              <a:rPr lang="en-US" sz="2400" dirty="0" err="1">
                <a:solidFill>
                  <a:srgbClr val="333333"/>
                </a:solidFill>
              </a:rPr>
              <a:t>maneres</a:t>
            </a:r>
            <a:r>
              <a:rPr lang="en-US" sz="2400" dirty="0">
                <a:solidFill>
                  <a:srgbClr val="333333"/>
                </a:solidFill>
              </a:rPr>
              <a:t> (</a:t>
            </a:r>
            <a:r>
              <a:rPr lang="en-US" sz="2400" dirty="0" err="1">
                <a:solidFill>
                  <a:srgbClr val="333333"/>
                </a:solidFill>
              </a:rPr>
              <a:t>representada</a:t>
            </a:r>
            <a:r>
              <a:rPr lang="en-US" sz="2400" dirty="0">
                <a:solidFill>
                  <a:srgbClr val="333333"/>
                </a:solidFill>
              </a:rPr>
              <a:t> com </a:t>
            </a:r>
            <a:r>
              <a:rPr lang="en-US" sz="2400" dirty="0" err="1">
                <a:solidFill>
                  <a:srgbClr val="333333"/>
                </a:solidFill>
              </a:rPr>
              <a:t>una</a:t>
            </a:r>
            <a:r>
              <a:rPr lang="en-US" sz="2400" dirty="0">
                <a:solidFill>
                  <a:srgbClr val="333333"/>
                </a:solidFill>
              </a:rPr>
              <a:t> </a:t>
            </a:r>
            <a:r>
              <a:rPr lang="en-US" sz="2400" dirty="0" err="1">
                <a:solidFill>
                  <a:srgbClr val="333333"/>
                </a:solidFill>
              </a:rPr>
              <a:t>prestatgeria</a:t>
            </a:r>
            <a:r>
              <a:rPr lang="en-US" sz="2400" dirty="0">
                <a:solidFill>
                  <a:srgbClr val="333333"/>
                </a:solidFill>
              </a:rPr>
              <a:t> a la </a:t>
            </a:r>
            <a:r>
              <a:rPr lang="en-US" sz="2400" dirty="0" err="1">
                <a:solidFill>
                  <a:srgbClr val="333333"/>
                </a:solidFill>
              </a:rPr>
              <a:t>dreta</a:t>
            </a:r>
            <a:r>
              <a:rPr lang="en-US" sz="2400" dirty="0">
                <a:solidFill>
                  <a:srgbClr val="333333"/>
                </a:solidFill>
              </a:rPr>
              <a:t>).</a:t>
            </a:r>
          </a:p>
          <a:p>
            <a:pPr marL="342900" lvl="0" indent="-342900" eaLnBrk="1" hangingPunct="1">
              <a:buClr>
                <a:srgbClr val="333333"/>
              </a:buClr>
              <a:buFont typeface="WingDings"/>
              <a:buChar char=""/>
            </a:pPr>
            <a:r>
              <a:rPr lang="en-US" sz="2400" dirty="0" err="1">
                <a:solidFill>
                  <a:srgbClr val="333333"/>
                </a:solidFill>
              </a:rPr>
              <a:t>Allò</a:t>
            </a:r>
            <a:r>
              <a:rPr lang="en-US" sz="2400" dirty="0">
                <a:solidFill>
                  <a:srgbClr val="333333"/>
                </a:solidFill>
              </a:rPr>
              <a:t> que </a:t>
            </a:r>
            <a:r>
              <a:rPr lang="en-US" sz="2400" dirty="0" err="1">
                <a:solidFill>
                  <a:srgbClr val="333333"/>
                </a:solidFill>
              </a:rPr>
              <a:t>és</a:t>
            </a:r>
            <a:r>
              <a:rPr lang="en-US" sz="2400" dirty="0">
                <a:solidFill>
                  <a:srgbClr val="333333"/>
                </a:solidFill>
              </a:rPr>
              <a:t> important </a:t>
            </a:r>
            <a:r>
              <a:rPr lang="en-US" sz="2400" dirty="0" err="1">
                <a:solidFill>
                  <a:srgbClr val="333333"/>
                </a:solidFill>
              </a:rPr>
              <a:t>és</a:t>
            </a:r>
            <a:r>
              <a:rPr lang="en-US" sz="2400" dirty="0">
                <a:solidFill>
                  <a:srgbClr val="333333"/>
                </a:solidFill>
              </a:rPr>
              <a:t> </a:t>
            </a:r>
            <a:r>
              <a:rPr lang="en-US" sz="2400" dirty="0" err="1">
                <a:solidFill>
                  <a:srgbClr val="333333"/>
                </a:solidFill>
              </a:rPr>
              <a:t>si</a:t>
            </a:r>
            <a:r>
              <a:rPr lang="en-US" sz="2400" dirty="0">
                <a:solidFill>
                  <a:srgbClr val="333333"/>
                </a:solidFill>
              </a:rPr>
              <a:t> </a:t>
            </a:r>
            <a:r>
              <a:rPr lang="en-US" sz="2400" dirty="0" err="1">
                <a:solidFill>
                  <a:srgbClr val="333333"/>
                </a:solidFill>
              </a:rPr>
              <a:t>ens</a:t>
            </a:r>
            <a:r>
              <a:rPr lang="en-US" sz="2400" dirty="0">
                <a:solidFill>
                  <a:srgbClr val="333333"/>
                </a:solidFill>
              </a:rPr>
              <a:t> </a:t>
            </a:r>
            <a:r>
              <a:rPr lang="en-US" sz="2400" dirty="0" err="1">
                <a:solidFill>
                  <a:srgbClr val="333333"/>
                </a:solidFill>
              </a:rPr>
              <a:t>centrem</a:t>
            </a:r>
            <a:r>
              <a:rPr lang="en-US" sz="2400" dirty="0">
                <a:solidFill>
                  <a:srgbClr val="333333"/>
                </a:solidFill>
              </a:rPr>
              <a:t> sols en les </a:t>
            </a:r>
            <a:r>
              <a:rPr lang="en-US" sz="2400" dirty="0" err="1">
                <a:solidFill>
                  <a:srgbClr val="333333"/>
                </a:solidFill>
              </a:rPr>
              <a:t>nostres</a:t>
            </a:r>
            <a:r>
              <a:rPr lang="en-US" sz="2400" dirty="0">
                <a:solidFill>
                  <a:srgbClr val="333333"/>
                </a:solidFill>
              </a:rPr>
              <a:t> </a:t>
            </a:r>
            <a:r>
              <a:rPr lang="en-US" sz="2400" dirty="0" err="1">
                <a:solidFill>
                  <a:srgbClr val="333333"/>
                </a:solidFill>
              </a:rPr>
              <a:t>debilitats</a:t>
            </a:r>
            <a:r>
              <a:rPr lang="en-US" sz="2400" dirty="0">
                <a:solidFill>
                  <a:srgbClr val="333333"/>
                </a:solidFill>
              </a:rPr>
              <a:t> (=</a:t>
            </a:r>
            <a:r>
              <a:rPr lang="en-US" sz="2400" dirty="0" err="1">
                <a:solidFill>
                  <a:srgbClr val="333333"/>
                </a:solidFill>
              </a:rPr>
              <a:t>prestatgeries</a:t>
            </a:r>
            <a:r>
              <a:rPr lang="en-US" sz="2400" dirty="0">
                <a:solidFill>
                  <a:srgbClr val="333333"/>
                </a:solidFill>
              </a:rPr>
              <a:t> </a:t>
            </a:r>
            <a:r>
              <a:rPr lang="en-US" sz="2400" dirty="0" err="1">
                <a:solidFill>
                  <a:srgbClr val="333333"/>
                </a:solidFill>
              </a:rPr>
              <a:t>buides</a:t>
            </a:r>
            <a:r>
              <a:rPr lang="en-US" sz="2400" dirty="0">
                <a:solidFill>
                  <a:srgbClr val="333333"/>
                </a:solidFill>
              </a:rPr>
              <a:t>) en </a:t>
            </a:r>
            <a:r>
              <a:rPr lang="en-US" sz="2400" dirty="0" err="1">
                <a:solidFill>
                  <a:srgbClr val="333333"/>
                </a:solidFill>
              </a:rPr>
              <a:t>lloc</a:t>
            </a:r>
            <a:r>
              <a:rPr lang="en-US" sz="2400" dirty="0">
                <a:solidFill>
                  <a:srgbClr val="333333"/>
                </a:solidFill>
              </a:rPr>
              <a:t> de </a:t>
            </a:r>
            <a:r>
              <a:rPr lang="en-US" sz="2400" dirty="0" err="1">
                <a:solidFill>
                  <a:srgbClr val="333333"/>
                </a:solidFill>
              </a:rPr>
              <a:t>tenir</a:t>
            </a:r>
            <a:r>
              <a:rPr lang="en-US" sz="2400" dirty="0">
                <a:solidFill>
                  <a:srgbClr val="333333"/>
                </a:solidFill>
              </a:rPr>
              <a:t> en </a:t>
            </a:r>
            <a:r>
              <a:rPr lang="en-US" sz="2400" dirty="0" err="1">
                <a:solidFill>
                  <a:srgbClr val="333333"/>
                </a:solidFill>
              </a:rPr>
              <a:t>compte</a:t>
            </a:r>
            <a:r>
              <a:rPr lang="en-US" sz="2400" dirty="0">
                <a:solidFill>
                  <a:srgbClr val="333333"/>
                </a:solidFill>
              </a:rPr>
              <a:t> </a:t>
            </a:r>
            <a:r>
              <a:rPr lang="en-US" sz="2400" dirty="0" err="1">
                <a:solidFill>
                  <a:srgbClr val="333333"/>
                </a:solidFill>
              </a:rPr>
              <a:t>també</a:t>
            </a:r>
            <a:r>
              <a:rPr lang="en-US" sz="2400" dirty="0">
                <a:solidFill>
                  <a:srgbClr val="333333"/>
                </a:solidFill>
              </a:rPr>
              <a:t> les </a:t>
            </a:r>
            <a:r>
              <a:rPr lang="en-US" sz="2400" dirty="0" err="1">
                <a:solidFill>
                  <a:srgbClr val="333333"/>
                </a:solidFill>
              </a:rPr>
              <a:t>nostres</a:t>
            </a:r>
            <a:r>
              <a:rPr lang="en-US" sz="2400" dirty="0">
                <a:solidFill>
                  <a:srgbClr val="333333"/>
                </a:solidFill>
              </a:rPr>
              <a:t> </a:t>
            </a:r>
            <a:r>
              <a:rPr lang="en-US" sz="2400" dirty="0" err="1">
                <a:solidFill>
                  <a:srgbClr val="333333"/>
                </a:solidFill>
              </a:rPr>
              <a:t>habilitats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fortaleses</a:t>
            </a:r>
            <a:r>
              <a:rPr lang="en-US" sz="2400" dirty="0">
                <a:solidFill>
                  <a:srgbClr val="333333"/>
                </a:solidFill>
              </a:rPr>
              <a:t> (</a:t>
            </a:r>
            <a:r>
              <a:rPr lang="en-US" sz="2400" dirty="0" err="1">
                <a:solidFill>
                  <a:srgbClr val="333333"/>
                </a:solidFill>
              </a:rPr>
              <a:t>prestatgeries</a:t>
            </a:r>
            <a:r>
              <a:rPr lang="en-US" sz="2400" dirty="0">
                <a:solidFill>
                  <a:srgbClr val="333333"/>
                </a:solidFill>
              </a:rPr>
              <a:t> </a:t>
            </a:r>
            <a:r>
              <a:rPr lang="en-US" sz="2400" dirty="0" err="1">
                <a:solidFill>
                  <a:srgbClr val="333333"/>
                </a:solidFill>
              </a:rPr>
              <a:t>plenes</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Relacions</a:t>
            </a:r>
            <a:endParaRPr lang="de-DE" dirty="0">
              <a:solidFill>
                <a:srgbClr val="333333"/>
              </a:solidFill>
              <a:latin typeface="Calibri Light"/>
              <a:cs typeface="Verdana"/>
            </a:endParaRPr>
          </a:p>
        </p:txBody>
      </p:sp>
      <p:sp>
        <p:nvSpPr>
          <p:cNvPr id="1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Feina</a:t>
            </a:r>
            <a:endParaRPr lang="de-DE" dirty="0">
              <a:solidFill>
                <a:srgbClr val="333333"/>
              </a:solidFill>
              <a:latin typeface="Calibri Light"/>
              <a:cs typeface="Verdana"/>
            </a:endParaRPr>
          </a:p>
        </p:txBody>
      </p:sp>
      <p:sp>
        <p:nvSpPr>
          <p:cNvPr id="1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Aspecte</a:t>
            </a:r>
            <a:endParaRPr lang="de-DE" dirty="0">
              <a:solidFill>
                <a:srgbClr val="333333"/>
              </a:solidFill>
              <a:latin typeface="Calibri Light"/>
              <a:cs typeface="Verdana"/>
            </a:endParaRPr>
          </a:p>
        </p:txBody>
      </p:sp>
      <p:sp>
        <p:nvSpPr>
          <p:cNvPr id="1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Esport</a:t>
            </a:r>
            <a:endParaRPr lang="de-DE" dirty="0">
              <a:solidFill>
                <a:srgbClr val="333333"/>
              </a:solidFill>
              <a:latin typeface="Calibri Light"/>
              <a:cs typeface="Verdana"/>
            </a:endParaRPr>
          </a:p>
        </p:txBody>
      </p:sp>
      <p:sp>
        <p:nvSpPr>
          <p:cNvPr id="1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Aficions</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4008395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Les persones amb baixa autoestima…</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lvl="0" indent="-342900" eaLnBrk="1" hangingPunct="1">
              <a:buClr>
                <a:srgbClr val="333333"/>
              </a:buClr>
              <a:buFont typeface="WingDings"/>
              <a:buChar char=""/>
            </a:pPr>
            <a:r>
              <a:rPr lang="de-DE" sz="2400" dirty="0">
                <a:solidFill>
                  <a:srgbClr val="333333"/>
                </a:solidFill>
              </a:rPr>
              <a:t>… tendeixen a centrar-se en les seves prestatgeries buides i en les prestatgeries plenes de les altres </a:t>
            </a:r>
            <a:r>
              <a:rPr lang="de-DE" sz="2400" err="1">
                <a:solidFill>
                  <a:srgbClr val="333333"/>
                </a:solidFill>
              </a:rPr>
              <a:t>persones</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2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Relacions</a:t>
            </a:r>
            <a:endParaRPr lang="de-DE" dirty="0">
              <a:solidFill>
                <a:srgbClr val="333333"/>
              </a:solidFill>
              <a:latin typeface="Calibri Light"/>
              <a:cs typeface="Verdana"/>
            </a:endParaRPr>
          </a:p>
        </p:txBody>
      </p:sp>
      <p:sp>
        <p:nvSpPr>
          <p:cNvPr id="28"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Feina</a:t>
            </a:r>
            <a:endParaRPr lang="de-DE" dirty="0">
              <a:solidFill>
                <a:srgbClr val="333333"/>
              </a:solidFill>
              <a:latin typeface="Calibri Light"/>
              <a:cs typeface="Verdana"/>
            </a:endParaRPr>
          </a:p>
        </p:txBody>
      </p:sp>
      <p:sp>
        <p:nvSpPr>
          <p:cNvPr id="29"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Aspecte</a:t>
            </a:r>
            <a:endParaRPr lang="de-DE" dirty="0">
              <a:solidFill>
                <a:srgbClr val="333333"/>
              </a:solidFill>
              <a:latin typeface="Calibri Light"/>
              <a:cs typeface="Verdana"/>
            </a:endParaRPr>
          </a:p>
        </p:txBody>
      </p:sp>
      <p:sp>
        <p:nvSpPr>
          <p:cNvPr id="30"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Esport</a:t>
            </a:r>
            <a:endParaRPr lang="de-DE" dirty="0">
              <a:solidFill>
                <a:srgbClr val="333333"/>
              </a:solidFill>
              <a:latin typeface="Calibri Light"/>
              <a:cs typeface="Verdana"/>
            </a:endParaRPr>
          </a:p>
        </p:txBody>
      </p:sp>
      <p:sp>
        <p:nvSpPr>
          <p:cNvPr id="31"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Aficions</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830622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Les persones amb baixa autoestima…</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lvl="0" indent="-342900" eaLnBrk="1" hangingPunct="1">
              <a:buClr>
                <a:srgbClr val="333333"/>
              </a:buClr>
              <a:buFont typeface="WingDings"/>
              <a:buChar char=""/>
            </a:pPr>
            <a:r>
              <a:rPr lang="de-DE" sz="2400" dirty="0">
                <a:solidFill>
                  <a:srgbClr val="333333"/>
                </a:solidFill>
              </a:rPr>
              <a:t>… tendeixen a centrar-se en les seves prestatgeries buides i en les prestatgeries plenes de les altres </a:t>
            </a:r>
            <a:r>
              <a:rPr lang="de-DE" sz="2400" dirty="0" err="1">
                <a:solidFill>
                  <a:srgbClr val="333333"/>
                </a:solidFill>
              </a:rPr>
              <a:t>persones</a:t>
            </a:r>
            <a:r>
              <a:rPr lang="de-DE" sz="2400" dirty="0">
                <a:solidFill>
                  <a:srgbClr val="333333"/>
                </a:solidFill>
              </a:rPr>
              <a:t>.</a:t>
            </a:r>
          </a:p>
          <a:p>
            <a:pPr marL="342900" lvl="0" indent="-342900" eaLnBrk="1" hangingPunct="1">
              <a:buClr>
                <a:srgbClr val="333333"/>
              </a:buClr>
              <a:buFont typeface="WingDings"/>
              <a:buChar char=""/>
            </a:pPr>
            <a:r>
              <a:rPr lang="de-DE" sz="2400" dirty="0">
                <a:solidFill>
                  <a:srgbClr val="333333"/>
                </a:solidFill>
              </a:rPr>
              <a:t>… tendeixen a generalitzar </a:t>
            </a:r>
            <a:r>
              <a:rPr lang="en-US" sz="2400" dirty="0" err="1">
                <a:solidFill>
                  <a:srgbClr val="333333"/>
                </a:solidFill>
              </a:rPr>
              <a:t>idees</a:t>
            </a:r>
            <a:r>
              <a:rPr lang="en-US" sz="2400" dirty="0">
                <a:solidFill>
                  <a:srgbClr val="333333"/>
                </a:solidFill>
              </a:rPr>
              <a:t> negatives </a:t>
            </a:r>
            <a:r>
              <a:rPr lang="en-US" sz="2400" dirty="0" err="1">
                <a:solidFill>
                  <a:srgbClr val="333333"/>
                </a:solidFill>
              </a:rPr>
              <a:t>sobre</a:t>
            </a:r>
            <a:r>
              <a:rPr lang="en-US" sz="2400" dirty="0">
                <a:solidFill>
                  <a:srgbClr val="333333"/>
                </a:solidFill>
              </a:rPr>
              <a:t> </a:t>
            </a:r>
            <a:r>
              <a:rPr lang="en-US" sz="2400" dirty="0" err="1">
                <a:solidFill>
                  <a:srgbClr val="333333"/>
                </a:solidFill>
              </a:rPr>
              <a:t>elles</a:t>
            </a:r>
            <a:r>
              <a:rPr lang="en-US" sz="2400" dirty="0">
                <a:solidFill>
                  <a:srgbClr val="333333"/>
                </a:solidFill>
              </a:rPr>
              <a:t> </a:t>
            </a:r>
            <a:r>
              <a:rPr lang="en-US" sz="2400" dirty="0" err="1">
                <a:solidFill>
                  <a:srgbClr val="333333"/>
                </a:solidFill>
              </a:rPr>
              <a:t>mateixes</a:t>
            </a:r>
            <a:r>
              <a:rPr lang="en-US" sz="2400" dirty="0">
                <a:solidFill>
                  <a:srgbClr val="333333"/>
                </a:solidFill>
              </a:rPr>
              <a:t> (ex</a:t>
            </a:r>
            <a:r>
              <a:rPr lang="en-US" sz="2400">
                <a:solidFill>
                  <a:srgbClr val="333333"/>
                </a:solidFill>
              </a:rPr>
              <a:t>. </a:t>
            </a:r>
            <a:r>
              <a:rPr lang="en-US" sz="2400" kern="1200">
                <a:solidFill>
                  <a:srgbClr val="333333"/>
                </a:solidFill>
              </a:rPr>
              <a:t>“</a:t>
            </a:r>
            <a:r>
              <a:rPr lang="en-US" sz="2400">
                <a:solidFill>
                  <a:srgbClr val="333333"/>
                </a:solidFill>
              </a:rPr>
              <a:t>No </a:t>
            </a:r>
            <a:r>
              <a:rPr lang="en-US" sz="2400" err="1">
                <a:solidFill>
                  <a:srgbClr val="333333"/>
                </a:solidFill>
              </a:rPr>
              <a:t>valc</a:t>
            </a:r>
            <a:r>
              <a:rPr lang="en-US" sz="2400">
                <a:solidFill>
                  <a:srgbClr val="333333"/>
                </a:solidFill>
              </a:rPr>
              <a:t> res</a:t>
            </a:r>
            <a:r>
              <a:rPr lang="en-US" sz="2400" kern="1200">
                <a:solidFill>
                  <a:srgbClr val="333333"/>
                </a:solidFill>
              </a:rPr>
              <a:t>”</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2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Relacions</a:t>
            </a:r>
            <a:endParaRPr lang="de-DE" dirty="0">
              <a:solidFill>
                <a:srgbClr val="333333"/>
              </a:solidFill>
              <a:latin typeface="Calibri Light"/>
              <a:cs typeface="Verdana"/>
            </a:endParaRPr>
          </a:p>
        </p:txBody>
      </p:sp>
      <p:sp>
        <p:nvSpPr>
          <p:cNvPr id="28"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Feina</a:t>
            </a:r>
            <a:endParaRPr lang="de-DE" dirty="0">
              <a:solidFill>
                <a:srgbClr val="333333"/>
              </a:solidFill>
              <a:latin typeface="Calibri Light"/>
              <a:cs typeface="Verdana"/>
            </a:endParaRPr>
          </a:p>
        </p:txBody>
      </p:sp>
      <p:sp>
        <p:nvSpPr>
          <p:cNvPr id="29"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Aspecte</a:t>
            </a:r>
            <a:endParaRPr lang="de-DE" dirty="0">
              <a:solidFill>
                <a:srgbClr val="333333"/>
              </a:solidFill>
              <a:latin typeface="Calibri Light"/>
              <a:cs typeface="Verdana"/>
            </a:endParaRPr>
          </a:p>
        </p:txBody>
      </p:sp>
      <p:sp>
        <p:nvSpPr>
          <p:cNvPr id="30"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Esport</a:t>
            </a:r>
            <a:endParaRPr lang="de-DE" dirty="0">
              <a:solidFill>
                <a:srgbClr val="333333"/>
              </a:solidFill>
              <a:latin typeface="Calibri Light"/>
              <a:cs typeface="Verdana"/>
            </a:endParaRPr>
          </a:p>
        </p:txBody>
      </p:sp>
      <p:sp>
        <p:nvSpPr>
          <p:cNvPr id="31"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Aficions</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539684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Les persones amb baixa autoestima…</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lvl="0" indent="-342900" eaLnBrk="1" hangingPunct="1">
              <a:buClr>
                <a:srgbClr val="333333"/>
              </a:buClr>
              <a:buFont typeface="WingDings"/>
              <a:buChar char=""/>
            </a:pPr>
            <a:r>
              <a:rPr lang="de-DE" sz="2400" dirty="0">
                <a:solidFill>
                  <a:srgbClr val="333333"/>
                </a:solidFill>
              </a:rPr>
              <a:t>… tendeixen a centrar-se en les seves prestatgeries buides i en les prestatgeries plenes de les altres </a:t>
            </a:r>
            <a:r>
              <a:rPr lang="de-DE" sz="2400" dirty="0" err="1">
                <a:solidFill>
                  <a:srgbClr val="333333"/>
                </a:solidFill>
              </a:rPr>
              <a:t>persones</a:t>
            </a:r>
            <a:r>
              <a:rPr lang="de-DE" sz="2400" dirty="0">
                <a:solidFill>
                  <a:srgbClr val="333333"/>
                </a:solidFill>
              </a:rPr>
              <a:t>.</a:t>
            </a:r>
          </a:p>
          <a:p>
            <a:pPr marL="342900" lvl="0" indent="-342900" eaLnBrk="1" hangingPunct="1">
              <a:buClr>
                <a:srgbClr val="333333"/>
              </a:buClr>
              <a:buFont typeface="WingDings"/>
              <a:buChar char=""/>
            </a:pPr>
            <a:r>
              <a:rPr lang="de-DE" sz="2400" dirty="0">
                <a:solidFill>
                  <a:srgbClr val="333333"/>
                </a:solidFill>
              </a:rPr>
              <a:t>… tendeixen a generalitzar </a:t>
            </a:r>
            <a:r>
              <a:rPr lang="en-US" sz="2400" dirty="0" err="1">
                <a:solidFill>
                  <a:srgbClr val="333333"/>
                </a:solidFill>
              </a:rPr>
              <a:t>idees</a:t>
            </a:r>
            <a:r>
              <a:rPr lang="en-US" sz="2400" dirty="0">
                <a:solidFill>
                  <a:srgbClr val="333333"/>
                </a:solidFill>
              </a:rPr>
              <a:t> negatives </a:t>
            </a:r>
            <a:r>
              <a:rPr lang="en-US" sz="2400" dirty="0" err="1">
                <a:solidFill>
                  <a:srgbClr val="333333"/>
                </a:solidFill>
              </a:rPr>
              <a:t>sobre</a:t>
            </a:r>
            <a:r>
              <a:rPr lang="en-US" sz="2400" dirty="0">
                <a:solidFill>
                  <a:srgbClr val="333333"/>
                </a:solidFill>
              </a:rPr>
              <a:t> </a:t>
            </a:r>
            <a:r>
              <a:rPr lang="en-US" sz="2400" dirty="0" err="1">
                <a:solidFill>
                  <a:srgbClr val="333333"/>
                </a:solidFill>
              </a:rPr>
              <a:t>elles</a:t>
            </a:r>
            <a:r>
              <a:rPr lang="en-US" sz="2400" dirty="0">
                <a:solidFill>
                  <a:srgbClr val="333333"/>
                </a:solidFill>
              </a:rPr>
              <a:t> </a:t>
            </a:r>
            <a:r>
              <a:rPr lang="en-US" sz="2400" dirty="0" err="1">
                <a:solidFill>
                  <a:srgbClr val="333333"/>
                </a:solidFill>
              </a:rPr>
              <a:t>mateixes</a:t>
            </a:r>
            <a:r>
              <a:rPr lang="en-US" sz="2400" dirty="0">
                <a:solidFill>
                  <a:srgbClr val="333333"/>
                </a:solidFill>
              </a:rPr>
              <a:t> (ex</a:t>
            </a:r>
            <a:r>
              <a:rPr lang="en-US" sz="2400">
                <a:solidFill>
                  <a:srgbClr val="333333"/>
                </a:solidFill>
              </a:rPr>
              <a:t>. </a:t>
            </a:r>
            <a:r>
              <a:rPr lang="en-US" sz="2400" kern="1200">
                <a:solidFill>
                  <a:srgbClr val="333333"/>
                </a:solidFill>
              </a:rPr>
              <a:t>“</a:t>
            </a:r>
            <a:r>
              <a:rPr lang="en-US" sz="2400">
                <a:solidFill>
                  <a:srgbClr val="333333"/>
                </a:solidFill>
              </a:rPr>
              <a:t>No </a:t>
            </a:r>
            <a:r>
              <a:rPr lang="en-US" sz="2400" err="1">
                <a:solidFill>
                  <a:srgbClr val="333333"/>
                </a:solidFill>
              </a:rPr>
              <a:t>valc</a:t>
            </a:r>
            <a:r>
              <a:rPr lang="en-US" sz="2400">
                <a:solidFill>
                  <a:srgbClr val="333333"/>
                </a:solidFill>
              </a:rPr>
              <a:t> res</a:t>
            </a:r>
            <a:r>
              <a:rPr lang="en-US" sz="2400" kern="1200">
                <a:solidFill>
                  <a:srgbClr val="333333"/>
                </a:solidFill>
              </a:rPr>
              <a:t>”</a:t>
            </a:r>
            <a:r>
              <a:rPr lang="en-US" sz="2400">
                <a:solidFill>
                  <a:srgbClr val="333333"/>
                </a:solidFill>
              </a:rPr>
              <a:t>).</a:t>
            </a:r>
            <a:endParaRPr lang="de-DE" sz="2400" dirty="0">
              <a:solidFill>
                <a:srgbClr val="333333"/>
              </a:solidFill>
            </a:endParaRPr>
          </a:p>
          <a:p>
            <a:pPr marL="342900" lvl="0" indent="-342900">
              <a:buClr>
                <a:srgbClr val="333333"/>
              </a:buClr>
              <a:buFont typeface="WingDings"/>
              <a:buChar char=""/>
              <a:defRPr/>
            </a:pPr>
            <a:r>
              <a:rPr lang="de-DE" sz="2400" dirty="0">
                <a:solidFill>
                  <a:srgbClr val="333333"/>
                </a:solidFill>
              </a:rPr>
              <a:t>... </a:t>
            </a:r>
            <a:r>
              <a:rPr lang="en-US" sz="2400" dirty="0">
                <a:solidFill>
                  <a:srgbClr val="333333"/>
                </a:solidFill>
              </a:rPr>
              <a:t>no </a:t>
            </a:r>
            <a:r>
              <a:rPr lang="en-US" sz="2400" dirty="0" err="1">
                <a:solidFill>
                  <a:srgbClr val="333333"/>
                </a:solidFill>
              </a:rPr>
              <a:t>diferencien</a:t>
            </a:r>
            <a:r>
              <a:rPr lang="en-US" sz="2400" dirty="0">
                <a:solidFill>
                  <a:srgbClr val="333333"/>
                </a:solidFill>
              </a:rPr>
              <a:t> entre la persona en el </a:t>
            </a:r>
            <a:r>
              <a:rPr lang="en-US" sz="2400" dirty="0" err="1">
                <a:solidFill>
                  <a:srgbClr val="333333"/>
                </a:solidFill>
              </a:rPr>
              <a:t>seu</a:t>
            </a:r>
            <a:r>
              <a:rPr lang="en-US" sz="2400" dirty="0">
                <a:solidFill>
                  <a:srgbClr val="333333"/>
                </a:solidFill>
              </a:rPr>
              <a:t> </a:t>
            </a:r>
            <a:r>
              <a:rPr lang="en-US" sz="2400" dirty="0" err="1">
                <a:solidFill>
                  <a:srgbClr val="333333"/>
                </a:solidFill>
              </a:rPr>
              <a:t>conjunt</a:t>
            </a:r>
            <a:r>
              <a:rPr lang="en-US" sz="2400" dirty="0">
                <a:solidFill>
                  <a:srgbClr val="333333"/>
                </a:solidFill>
              </a:rPr>
              <a:t> </a:t>
            </a:r>
            <a:r>
              <a:rPr lang="en-US" sz="2400" dirty="0" err="1">
                <a:solidFill>
                  <a:srgbClr val="333333"/>
                </a:solidFill>
              </a:rPr>
              <a:t>i</a:t>
            </a:r>
            <a:r>
              <a:rPr lang="en-US" sz="2400" dirty="0">
                <a:solidFill>
                  <a:srgbClr val="333333"/>
                </a:solidFill>
              </a:rPr>
              <a:t> la </a:t>
            </a:r>
            <a:r>
              <a:rPr lang="en-US" sz="2400" dirty="0" err="1">
                <a:solidFill>
                  <a:srgbClr val="333333"/>
                </a:solidFill>
              </a:rPr>
              <a:t>conducta</a:t>
            </a:r>
            <a:r>
              <a:rPr lang="en-US" sz="2400" dirty="0">
                <a:solidFill>
                  <a:srgbClr val="333333"/>
                </a:solidFill>
              </a:rPr>
              <a:t> (ex</a:t>
            </a:r>
            <a:r>
              <a:rPr lang="en-US" sz="2400">
                <a:solidFill>
                  <a:srgbClr val="333333"/>
                </a:solidFill>
              </a:rPr>
              <a:t>. </a:t>
            </a:r>
            <a:r>
              <a:rPr lang="en-US" sz="2400" kern="1200">
                <a:solidFill>
                  <a:srgbClr val="333333"/>
                </a:solidFill>
              </a:rPr>
              <a:t>“</a:t>
            </a:r>
            <a:r>
              <a:rPr lang="en-US" sz="2400">
                <a:solidFill>
                  <a:srgbClr val="333333"/>
                </a:solidFill>
              </a:rPr>
              <a:t>Si </a:t>
            </a:r>
            <a:r>
              <a:rPr lang="en-US" sz="2400" dirty="0">
                <a:solidFill>
                  <a:srgbClr val="333333"/>
                </a:solidFill>
              </a:rPr>
              <a:t>no </a:t>
            </a:r>
            <a:r>
              <a:rPr lang="en-US" sz="2400" dirty="0" err="1">
                <a:solidFill>
                  <a:srgbClr val="333333"/>
                </a:solidFill>
              </a:rPr>
              <a:t>tinc</a:t>
            </a:r>
            <a:r>
              <a:rPr lang="en-US" sz="2400" dirty="0">
                <a:solidFill>
                  <a:srgbClr val="333333"/>
                </a:solidFill>
              </a:rPr>
              <a:t> </a:t>
            </a:r>
            <a:r>
              <a:rPr lang="en-US" sz="2400" dirty="0" err="1">
                <a:solidFill>
                  <a:srgbClr val="333333"/>
                </a:solidFill>
              </a:rPr>
              <a:t>èxit</a:t>
            </a:r>
            <a:r>
              <a:rPr lang="en-US" sz="2400" dirty="0">
                <a:solidFill>
                  <a:srgbClr val="333333"/>
                </a:solidFill>
              </a:rPr>
              <a:t> en </a:t>
            </a:r>
            <a:r>
              <a:rPr lang="en-US" sz="2400" dirty="0" err="1">
                <a:solidFill>
                  <a:srgbClr val="333333"/>
                </a:solidFill>
              </a:rPr>
              <a:t>alguna</a:t>
            </a:r>
            <a:r>
              <a:rPr lang="en-US" sz="2400" dirty="0">
                <a:solidFill>
                  <a:srgbClr val="333333"/>
                </a:solidFill>
              </a:rPr>
              <a:t> </a:t>
            </a:r>
            <a:r>
              <a:rPr lang="en-US" sz="2400" dirty="0" err="1">
                <a:solidFill>
                  <a:srgbClr val="333333"/>
                </a:solidFill>
              </a:rPr>
              <a:t>cosa</a:t>
            </a:r>
            <a:r>
              <a:rPr lang="en-US" sz="2400" dirty="0">
                <a:solidFill>
                  <a:srgbClr val="333333"/>
                </a:solidFill>
              </a:rPr>
              <a:t> </a:t>
            </a:r>
            <a:r>
              <a:rPr lang="en-US" sz="2400" dirty="0" err="1">
                <a:solidFill>
                  <a:srgbClr val="333333"/>
                </a:solidFill>
              </a:rPr>
              <a:t>significa</a:t>
            </a:r>
            <a:r>
              <a:rPr lang="en-US" sz="2400" dirty="0">
                <a:solidFill>
                  <a:srgbClr val="333333"/>
                </a:solidFill>
              </a:rPr>
              <a:t> que </a:t>
            </a:r>
            <a:r>
              <a:rPr lang="en-US" sz="2400" dirty="0" err="1">
                <a:solidFill>
                  <a:srgbClr val="333333"/>
                </a:solidFill>
              </a:rPr>
              <a:t>sóc</a:t>
            </a:r>
            <a:r>
              <a:rPr lang="en-US" sz="2400" dirty="0">
                <a:solidFill>
                  <a:srgbClr val="333333"/>
                </a:solidFill>
              </a:rPr>
              <a:t> </a:t>
            </a:r>
            <a:r>
              <a:rPr lang="en-US" sz="2400">
                <a:solidFill>
                  <a:srgbClr val="333333"/>
                </a:solidFill>
              </a:rPr>
              <a:t>un perdedor</a:t>
            </a:r>
            <a:r>
              <a:rPr lang="en-US" sz="2400" kern="1200">
                <a:solidFill>
                  <a:srgbClr val="333333"/>
                </a:solidFill>
              </a:rPr>
              <a:t>”</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2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Relacions</a:t>
            </a:r>
            <a:endParaRPr lang="de-DE" dirty="0">
              <a:solidFill>
                <a:srgbClr val="333333"/>
              </a:solidFill>
              <a:latin typeface="Calibri Light"/>
              <a:cs typeface="Verdana"/>
            </a:endParaRPr>
          </a:p>
        </p:txBody>
      </p:sp>
      <p:sp>
        <p:nvSpPr>
          <p:cNvPr id="28"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Feina</a:t>
            </a:r>
            <a:endParaRPr lang="de-DE" dirty="0">
              <a:solidFill>
                <a:srgbClr val="333333"/>
              </a:solidFill>
              <a:latin typeface="Calibri Light"/>
              <a:cs typeface="Verdana"/>
            </a:endParaRPr>
          </a:p>
        </p:txBody>
      </p:sp>
      <p:sp>
        <p:nvSpPr>
          <p:cNvPr id="29"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Aspecte</a:t>
            </a:r>
            <a:endParaRPr lang="de-DE" dirty="0">
              <a:solidFill>
                <a:srgbClr val="333333"/>
              </a:solidFill>
              <a:latin typeface="Calibri Light"/>
              <a:cs typeface="Verdana"/>
            </a:endParaRPr>
          </a:p>
        </p:txBody>
      </p:sp>
      <p:sp>
        <p:nvSpPr>
          <p:cNvPr id="30"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Esport</a:t>
            </a:r>
            <a:endParaRPr lang="de-DE" dirty="0">
              <a:solidFill>
                <a:srgbClr val="333333"/>
              </a:solidFill>
              <a:latin typeface="Calibri Light"/>
              <a:cs typeface="Verdana"/>
            </a:endParaRPr>
          </a:p>
        </p:txBody>
      </p:sp>
      <p:sp>
        <p:nvSpPr>
          <p:cNvPr id="31"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Aficions</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314968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mn-lt"/>
                <a:ea typeface="+mn-ea"/>
                <a:cs typeface="+mn-cs"/>
              </a:rPr>
              <a:t>No</a:t>
            </a:r>
            <a:r>
              <a:rPr lang="de-DE" sz="3600" dirty="0">
                <a:latin typeface="+mn-lt"/>
                <a:ea typeface="+mn-ea"/>
                <a:cs typeface="+mn-cs"/>
              </a:rPr>
              <a:t> </a:t>
            </a:r>
            <a:r>
              <a:rPr lang="de-DE" sz="3600" dirty="0" err="1">
                <a:latin typeface="+mn-lt"/>
                <a:ea typeface="+mn-ea"/>
                <a:cs typeface="+mn-cs"/>
              </a:rPr>
              <a:t>s'ha</a:t>
            </a:r>
            <a:r>
              <a:rPr lang="de-DE" sz="3600" dirty="0">
                <a:latin typeface="+mn-lt"/>
                <a:ea typeface="+mn-ea"/>
                <a:cs typeface="+mn-cs"/>
              </a:rPr>
              <a:t> </a:t>
            </a:r>
            <a:r>
              <a:rPr lang="de-DE" sz="3600" dirty="0" err="1">
                <a:latin typeface="+mn-lt"/>
                <a:ea typeface="+mn-ea"/>
                <a:cs typeface="+mn-cs"/>
              </a:rPr>
              <a:t>d'oblidar</a:t>
            </a:r>
            <a:r>
              <a:rPr lang="de-DE" sz="36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34"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Em</a:t>
            </a:r>
            <a:r>
              <a:rPr lang="en-US" i="1" dirty="0">
                <a:solidFill>
                  <a:srgbClr val="333333"/>
                </a:solidFill>
                <a:latin typeface="Calibri Light"/>
                <a:ea typeface="ＭＳ Ｐゴシック" charset="0"/>
              </a:rPr>
              <a:t> solen </a:t>
            </a:r>
            <a:r>
              <a:rPr lang="en-US" i="1" dirty="0" err="1">
                <a:solidFill>
                  <a:srgbClr val="333333"/>
                </a:solidFill>
                <a:latin typeface="Calibri Light"/>
                <a:ea typeface="ＭＳ Ｐゴシック" charset="0"/>
              </a:rPr>
              <a:t>triar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l'últim</a:t>
            </a:r>
            <a:r>
              <a:rPr lang="en-US" i="1" dirty="0">
                <a:solidFill>
                  <a:srgbClr val="333333"/>
                </a:solidFill>
                <a:latin typeface="Calibri Light"/>
                <a:ea typeface="ＭＳ Ｐゴシック" charset="0"/>
              </a:rPr>
              <a:t>/a per a </a:t>
            </a:r>
            <a:r>
              <a:rPr lang="en-US" i="1" dirty="0" err="1">
                <a:solidFill>
                  <a:srgbClr val="333333"/>
                </a:solidFill>
                <a:latin typeface="Calibri Light"/>
                <a:ea typeface="ＭＳ Ｐゴシック" charset="0"/>
              </a:rPr>
              <a:t>l'equip</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classe</a:t>
            </a:r>
            <a:r>
              <a:rPr lang="en-US" i="1" dirty="0">
                <a:solidFill>
                  <a:srgbClr val="333333"/>
                </a:solidFill>
                <a:latin typeface="Calibri Light"/>
                <a:ea typeface="ＭＳ Ｐゴシック" charset="0"/>
              </a:rPr>
              <a:t> de </a:t>
            </a:r>
            <a:r>
              <a:rPr lang="en-US" i="1" dirty="0" err="1">
                <a:solidFill>
                  <a:srgbClr val="333333"/>
                </a:solidFill>
                <a:latin typeface="Calibri Light"/>
                <a:ea typeface="ＭＳ Ｐゴシック" charset="0"/>
              </a:rPr>
              <a:t>gimnàstica</a:t>
            </a:r>
            <a:r>
              <a:rPr lang="en-US" i="1" dirty="0">
                <a:solidFill>
                  <a:srgbClr val="333333"/>
                </a:solidFill>
                <a:latin typeface="Calibri Light"/>
                <a:ea typeface="ＭＳ Ｐゴシック" charset="0"/>
              </a:rPr>
              <a:t>; No </a:t>
            </a:r>
            <a:r>
              <a:rPr lang="en-US" i="1" dirty="0" err="1">
                <a:solidFill>
                  <a:srgbClr val="333333"/>
                </a:solidFill>
                <a:latin typeface="Calibri Light"/>
                <a:ea typeface="ＭＳ Ｐゴシック" charset="0"/>
              </a:rPr>
              <a:t>sóc</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bo</a:t>
            </a:r>
            <a:r>
              <a:rPr lang="en-US" i="1" dirty="0">
                <a:solidFill>
                  <a:srgbClr val="333333"/>
                </a:solidFill>
                <a:latin typeface="Calibri Light"/>
                <a:ea typeface="ＭＳ Ｐゴシック" charset="0"/>
              </a:rPr>
              <a:t>/</a:t>
            </a:r>
            <a:r>
              <a:rPr lang="en-US" i="1" dirty="0" err="1">
                <a:solidFill>
                  <a:srgbClr val="333333"/>
                </a:solidFill>
                <a:latin typeface="Calibri Light"/>
                <a:ea typeface="ＭＳ Ｐゴシック" charset="0"/>
              </a:rPr>
              <a:t>na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futbol</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però</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sí</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en</a:t>
            </a:r>
            <a:r>
              <a:rPr lang="en-US" i="1" dirty="0">
                <a:solidFill>
                  <a:srgbClr val="333333"/>
                </a:solidFill>
                <a:latin typeface="Calibri Light"/>
                <a:ea typeface="ＭＳ Ｐゴシック" charset="0"/>
              </a:rPr>
              <a:t> ball…</a:t>
            </a:r>
            <a:endParaRPr lang="de-DE" i="1" dirty="0">
              <a:solidFill>
                <a:srgbClr val="333333"/>
              </a:solidFill>
              <a:latin typeface="Calibri Light"/>
              <a:ea typeface="ＭＳ Ｐゴシック" charset="0"/>
            </a:endParaRPr>
          </a:p>
        </p:txBody>
      </p:sp>
      <p:sp>
        <p:nvSpPr>
          <p:cNvPr id="35"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M'agrada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cuinar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sé</a:t>
            </a:r>
            <a:r>
              <a:rPr lang="en-US" i="1" dirty="0">
                <a:solidFill>
                  <a:srgbClr val="333333"/>
                </a:solidFill>
                <a:latin typeface="Calibri Light"/>
                <a:ea typeface="ＭＳ Ｐゴシック" charset="0"/>
              </a:rPr>
              <a:t> molt de </a:t>
            </a:r>
            <a:r>
              <a:rPr lang="en-US" i="1" dirty="0" err="1">
                <a:solidFill>
                  <a:srgbClr val="333333"/>
                </a:solidFill>
                <a:latin typeface="Calibri Light"/>
                <a:ea typeface="ＭＳ Ｐゴシック" charset="0"/>
              </a:rPr>
              <a:t>música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política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M'interessa</a:t>
            </a:r>
            <a:r>
              <a:rPr lang="en-US" i="1" dirty="0">
                <a:solidFill>
                  <a:srgbClr val="333333"/>
                </a:solidFill>
                <a:latin typeface="Calibri Light"/>
                <a:ea typeface="ＭＳ Ｐゴシック" charset="0"/>
              </a:rPr>
              <a:t> la </a:t>
            </a:r>
            <a:r>
              <a:rPr lang="en-US" i="1" dirty="0" err="1">
                <a:solidFill>
                  <a:srgbClr val="333333"/>
                </a:solidFill>
                <a:latin typeface="Calibri Light"/>
                <a:ea typeface="ＭＳ Ｐゴシック" charset="0"/>
              </a:rPr>
              <a:t>literatura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el</a:t>
            </a:r>
            <a:r>
              <a:rPr lang="en-US" i="1" dirty="0">
                <a:solidFill>
                  <a:srgbClr val="333333"/>
                </a:solidFill>
                <a:latin typeface="Calibri Light"/>
                <a:ea typeface="ＭＳ Ｐゴシック" charset="0"/>
              </a:rPr>
              <a:t> cinema…</a:t>
            </a:r>
            <a:endParaRPr lang="de-DE" i="1" dirty="0">
              <a:solidFill>
                <a:srgbClr val="333333"/>
              </a:solidFill>
              <a:latin typeface="Calibri Light"/>
              <a:ea typeface="ＭＳ Ｐゴシック" charset="0"/>
            </a:endParaRPr>
          </a:p>
        </p:txBody>
      </p:sp>
      <p:sp>
        <p:nvSpPr>
          <p:cNvPr id="36" name="Caption_26"/>
          <p:cNvSpPr>
            <a:spLocks noChangeArrowheads="1"/>
          </p:cNvSpPr>
          <p:nvPr/>
        </p:nvSpPr>
        <p:spPr bwMode="auto">
          <a:xfrm>
            <a:off x="629116" y="4384452"/>
            <a:ext cx="3403019"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t-BR" i="1" dirty="0">
                <a:solidFill>
                  <a:srgbClr val="333333"/>
                </a:solidFill>
                <a:latin typeface="Calibri Light"/>
                <a:ea typeface="ＭＳ Ｐゴシック" charset="0"/>
              </a:rPr>
              <a:t>M'agraden el meu cabell i els meus ulls, però m'agradaria ser més alt/a...</a:t>
            </a:r>
            <a:endParaRPr lang="de-DE" i="1" dirty="0">
              <a:solidFill>
                <a:srgbClr val="333333"/>
              </a:solidFill>
              <a:latin typeface="Calibri Light"/>
              <a:ea typeface="ＭＳ Ｐゴシック" charset="0"/>
            </a:endParaRPr>
          </a:p>
        </p:txBody>
      </p:sp>
      <p:sp>
        <p:nvSpPr>
          <p:cNvPr id="37" name="Caption_25"/>
          <p:cNvSpPr>
            <a:spLocks noChangeArrowheads="1"/>
          </p:cNvSpPr>
          <p:nvPr/>
        </p:nvSpPr>
        <p:spPr bwMode="auto">
          <a:xfrm>
            <a:off x="629117" y="3265714"/>
            <a:ext cx="3403018"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dirty="0">
                <a:solidFill>
                  <a:srgbClr val="333333"/>
                </a:solidFill>
                <a:latin typeface="Calibri Light"/>
                <a:ea typeface="ＭＳ Ｐゴシック" charset="0"/>
              </a:rPr>
              <a:t>Ara </a:t>
            </a:r>
            <a:r>
              <a:rPr lang="en-US" i="1" dirty="0" err="1">
                <a:solidFill>
                  <a:srgbClr val="333333"/>
                </a:solidFill>
                <a:latin typeface="Calibri Light"/>
                <a:ea typeface="ＭＳ Ｐゴシック" charset="0"/>
              </a:rPr>
              <a:t>mateix</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estic</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l'atur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vaig</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suspendre</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el</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darrer</a:t>
            </a:r>
            <a:r>
              <a:rPr lang="en-US" i="1" dirty="0">
                <a:solidFill>
                  <a:srgbClr val="333333"/>
                </a:solidFill>
                <a:latin typeface="Calibri Light"/>
                <a:ea typeface="ＭＳ Ｐゴシック" charset="0"/>
              </a:rPr>
              <a:t> examen</a:t>
            </a:r>
            <a:endParaRPr lang="de-DE" i="1" dirty="0">
              <a:solidFill>
                <a:srgbClr val="333333"/>
              </a:solidFill>
              <a:latin typeface="Calibri Light"/>
              <a:ea typeface="ＭＳ Ｐゴシック" charset="0"/>
            </a:endParaRPr>
          </a:p>
        </p:txBody>
      </p:sp>
      <p:sp>
        <p:nvSpPr>
          <p:cNvPr id="38" name="Caption_28"/>
          <p:cNvSpPr>
            <a:spLocks noChangeArrowheads="1"/>
          </p:cNvSpPr>
          <p:nvPr/>
        </p:nvSpPr>
        <p:spPr bwMode="auto">
          <a:xfrm>
            <a:off x="629117" y="1969477"/>
            <a:ext cx="3403018"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Se'm</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dona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bé</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escoltar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l'altra</a:t>
            </a:r>
            <a:r>
              <a:rPr lang="en-US" i="1" dirty="0">
                <a:solidFill>
                  <a:srgbClr val="333333"/>
                </a:solidFill>
                <a:latin typeface="Calibri Light"/>
                <a:ea typeface="ＭＳ Ｐゴシック" charset="0"/>
              </a:rPr>
              <a:t> gent, es pot </a:t>
            </a:r>
            <a:r>
              <a:rPr lang="en-US" i="1" dirty="0" err="1">
                <a:solidFill>
                  <a:srgbClr val="333333"/>
                </a:solidFill>
                <a:latin typeface="Calibri Light"/>
                <a:ea typeface="ＭＳ Ｐゴシック" charset="0"/>
              </a:rPr>
              <a:t>confiar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en</a:t>
            </a:r>
            <a:r>
              <a:rPr lang="en-US" i="1" dirty="0">
                <a:solidFill>
                  <a:srgbClr val="333333"/>
                </a:solidFill>
                <a:latin typeface="Calibri Light"/>
                <a:ea typeface="ＭＳ Ｐゴシック" charset="0"/>
              </a:rPr>
              <a:t> mi, </a:t>
            </a:r>
            <a:r>
              <a:rPr lang="en-US" i="1" dirty="0" err="1">
                <a:solidFill>
                  <a:srgbClr val="333333"/>
                </a:solidFill>
                <a:latin typeface="Calibri Light"/>
                <a:ea typeface="ＭＳ Ｐゴシック" charset="0"/>
              </a:rPr>
              <a:t>sóc</a:t>
            </a:r>
            <a:r>
              <a:rPr lang="en-US" i="1" dirty="0">
                <a:solidFill>
                  <a:srgbClr val="333333"/>
                </a:solidFill>
                <a:latin typeface="Calibri Light"/>
                <a:ea typeface="ＭＳ Ｐゴシック" charset="0"/>
              </a:rPr>
              <a:t> un bon </a:t>
            </a:r>
            <a:r>
              <a:rPr lang="en-US" i="1" dirty="0" err="1">
                <a:solidFill>
                  <a:srgbClr val="333333"/>
                </a:solidFill>
                <a:latin typeface="Calibri Light"/>
                <a:ea typeface="ＭＳ Ｐゴシック" charset="0"/>
              </a:rPr>
              <a:t>amic</a:t>
            </a:r>
            <a:r>
              <a:rPr lang="en-US" i="1" dirty="0">
                <a:solidFill>
                  <a:srgbClr val="333333"/>
                </a:solidFill>
                <a:latin typeface="Calibri Light"/>
                <a:ea typeface="ＭＳ Ｐゴシック" charset="0"/>
              </a:rPr>
              <a:t>/ga, </a:t>
            </a:r>
            <a:r>
              <a:rPr lang="en-US" i="1" dirty="0" err="1">
                <a:solidFill>
                  <a:srgbClr val="333333"/>
                </a:solidFill>
                <a:latin typeface="Calibri Light"/>
                <a:ea typeface="ＭＳ Ｐゴシック" charset="0"/>
              </a:rPr>
              <a:t>faig</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riure</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l'altra</a:t>
            </a:r>
            <a:r>
              <a:rPr lang="en-US" i="1" dirty="0">
                <a:solidFill>
                  <a:srgbClr val="333333"/>
                </a:solidFill>
                <a:latin typeface="Calibri Light"/>
                <a:ea typeface="ＭＳ Ｐゴシック" charset="0"/>
              </a:rPr>
              <a:t> gent…</a:t>
            </a:r>
            <a:endParaRPr lang="de-DE" dirty="0">
              <a:solidFill>
                <a:srgbClr val="333333"/>
              </a:solidFill>
              <a:latin typeface="Calibri Light"/>
              <a:ea typeface="ＭＳ Ｐゴシック" charset="0"/>
            </a:endParaRPr>
          </a:p>
        </p:txBody>
      </p:sp>
      <p:sp>
        <p:nvSpPr>
          <p:cNvPr id="43"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Relacions</a:t>
            </a:r>
          </a:p>
        </p:txBody>
      </p:sp>
      <p:sp>
        <p:nvSpPr>
          <p:cNvPr id="44"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Feina</a:t>
            </a:r>
            <a:endParaRPr lang="de-DE" dirty="0">
              <a:solidFill>
                <a:srgbClr val="333333"/>
              </a:solidFill>
              <a:latin typeface="Calibri Light"/>
              <a:cs typeface="Verdana"/>
            </a:endParaRPr>
          </a:p>
        </p:txBody>
      </p:sp>
      <p:sp>
        <p:nvSpPr>
          <p:cNvPr id="45"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Aspecte</a:t>
            </a:r>
            <a:endParaRPr lang="de-DE" dirty="0">
              <a:solidFill>
                <a:srgbClr val="333333"/>
              </a:solidFill>
              <a:latin typeface="Calibri Light"/>
              <a:cs typeface="Verdana"/>
            </a:endParaRPr>
          </a:p>
        </p:txBody>
      </p:sp>
      <p:sp>
        <p:nvSpPr>
          <p:cNvPr id="46"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Esport</a:t>
            </a:r>
            <a:endParaRPr lang="de-DE" dirty="0">
              <a:solidFill>
                <a:srgbClr val="333333"/>
              </a:solidFill>
              <a:latin typeface="Calibri Light"/>
              <a:cs typeface="Verdana"/>
            </a:endParaRPr>
          </a:p>
        </p:txBody>
      </p:sp>
      <p:sp>
        <p:nvSpPr>
          <p:cNvPr id="47"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Aficions</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753976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mn-lt"/>
                <a:ea typeface="+mn-ea"/>
                <a:cs typeface="+mn-cs"/>
              </a:rPr>
              <a:t>No</a:t>
            </a:r>
            <a:r>
              <a:rPr lang="de-DE" sz="3600" dirty="0">
                <a:latin typeface="+mn-lt"/>
                <a:ea typeface="+mn-ea"/>
                <a:cs typeface="+mn-cs"/>
              </a:rPr>
              <a:t> </a:t>
            </a:r>
            <a:r>
              <a:rPr lang="de-DE" sz="3600" dirty="0" err="1">
                <a:latin typeface="+mn-lt"/>
                <a:ea typeface="+mn-ea"/>
                <a:cs typeface="+mn-cs"/>
              </a:rPr>
              <a:t>s'ha</a:t>
            </a:r>
            <a:r>
              <a:rPr lang="de-DE" sz="3600" dirty="0">
                <a:latin typeface="+mn-lt"/>
                <a:ea typeface="+mn-ea"/>
                <a:cs typeface="+mn-cs"/>
              </a:rPr>
              <a:t> </a:t>
            </a:r>
            <a:r>
              <a:rPr lang="de-DE" sz="3600" dirty="0" err="1">
                <a:latin typeface="+mn-lt"/>
                <a:ea typeface="+mn-ea"/>
                <a:cs typeface="+mn-cs"/>
              </a:rPr>
              <a:t>d'oblidar</a:t>
            </a:r>
            <a:r>
              <a:rPr lang="de-DE" sz="3600" dirty="0">
                <a:latin typeface="+mn-lt"/>
                <a:ea typeface="+mn-ea"/>
                <a:cs typeface="+mn-cs"/>
              </a:rPr>
              <a:t>…</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31"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dirty="0" err="1">
                <a:solidFill>
                  <a:srgbClr val="004992"/>
                </a:solidFill>
                <a:latin typeface="Calibri Light"/>
                <a:cs typeface="Verdana"/>
              </a:rPr>
              <a:t>Quina</a:t>
            </a:r>
            <a:r>
              <a:rPr lang="en-US" sz="2000" dirty="0">
                <a:solidFill>
                  <a:srgbClr val="004992"/>
                </a:solidFill>
                <a:latin typeface="Calibri Light"/>
                <a:cs typeface="Verdana"/>
              </a:rPr>
              <a:t> </a:t>
            </a:r>
            <a:r>
              <a:rPr lang="en-US" sz="2000" dirty="0" err="1">
                <a:solidFill>
                  <a:srgbClr val="004992"/>
                </a:solidFill>
                <a:latin typeface="Calibri Light"/>
                <a:cs typeface="Verdana"/>
              </a:rPr>
              <a:t>prestatgeria</a:t>
            </a:r>
            <a:r>
              <a:rPr lang="en-US" sz="2000" dirty="0">
                <a:solidFill>
                  <a:srgbClr val="004992"/>
                </a:solidFill>
                <a:latin typeface="Calibri Light"/>
                <a:cs typeface="Verdana"/>
              </a:rPr>
              <a:t> no has </a:t>
            </a:r>
            <a:r>
              <a:rPr lang="en-US" sz="2000" dirty="0" err="1">
                <a:solidFill>
                  <a:srgbClr val="004992"/>
                </a:solidFill>
                <a:latin typeface="Calibri Light"/>
                <a:cs typeface="Verdana"/>
              </a:rPr>
              <a:t>mirat</a:t>
            </a:r>
            <a:r>
              <a:rPr lang="en-US" sz="2000" dirty="0">
                <a:solidFill>
                  <a:srgbClr val="004992"/>
                </a:solidFill>
                <a:latin typeface="Calibri Light"/>
                <a:cs typeface="Verdana"/>
              </a:rPr>
              <a:t> des de fa temps? Quins </a:t>
            </a:r>
            <a:r>
              <a:rPr lang="en-US" sz="2000" dirty="0" err="1">
                <a:solidFill>
                  <a:srgbClr val="004992"/>
                </a:solidFill>
                <a:latin typeface="Calibri Light"/>
                <a:cs typeface="Verdana"/>
              </a:rPr>
              <a:t>tresors</a:t>
            </a:r>
            <a:r>
              <a:rPr lang="en-US" sz="2000" dirty="0">
                <a:solidFill>
                  <a:srgbClr val="004992"/>
                </a:solidFill>
                <a:latin typeface="Calibri Light"/>
                <a:cs typeface="Verdana"/>
              </a:rPr>
              <a:t> </a:t>
            </a:r>
            <a:r>
              <a:rPr lang="en-US" sz="2000" dirty="0" err="1">
                <a:solidFill>
                  <a:srgbClr val="004992"/>
                </a:solidFill>
                <a:latin typeface="Calibri Light"/>
                <a:cs typeface="Verdana"/>
              </a:rPr>
              <a:t>podria</a:t>
            </a:r>
            <a:r>
              <a:rPr lang="en-US" sz="2000" dirty="0">
                <a:solidFill>
                  <a:srgbClr val="004992"/>
                </a:solidFill>
                <a:latin typeface="Calibri Light"/>
                <a:cs typeface="Verdana"/>
              </a:rPr>
              <a:t> </a:t>
            </a:r>
            <a:r>
              <a:rPr lang="en-US" sz="2000" dirty="0" err="1">
                <a:solidFill>
                  <a:srgbClr val="004992"/>
                </a:solidFill>
                <a:latin typeface="Calibri Light"/>
                <a:cs typeface="Verdana"/>
              </a:rPr>
              <a:t>estar</a:t>
            </a:r>
            <a:r>
              <a:rPr lang="en-US" sz="2000" dirty="0">
                <a:solidFill>
                  <a:srgbClr val="004992"/>
                </a:solidFill>
                <a:latin typeface="Calibri Light"/>
                <a:cs typeface="Verdana"/>
              </a:rPr>
              <a:t> </a:t>
            </a:r>
            <a:r>
              <a:rPr lang="en-US" sz="2000" dirty="0" err="1">
                <a:solidFill>
                  <a:srgbClr val="004992"/>
                </a:solidFill>
                <a:latin typeface="Calibri Light"/>
                <a:cs typeface="Verdana"/>
              </a:rPr>
              <a:t>amagant</a:t>
            </a:r>
            <a:r>
              <a:rPr lang="en-US" sz="2000" dirty="0">
                <a:solidFill>
                  <a:srgbClr val="004992"/>
                </a:solidFill>
                <a:latin typeface="Calibri Light"/>
                <a:cs typeface="Verdana"/>
              </a:rPr>
              <a:t>?</a:t>
            </a:r>
            <a:endParaRPr lang="fr-FR" sz="2000" dirty="0">
              <a:solidFill>
                <a:srgbClr val="004992"/>
              </a:solidFill>
              <a:latin typeface="Calibri Light"/>
              <a:cs typeface="Verdana"/>
            </a:endParaRPr>
          </a:p>
        </p:txBody>
      </p:sp>
      <p:sp>
        <p:nvSpPr>
          <p:cNvPr id="34"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Em</a:t>
            </a:r>
            <a:r>
              <a:rPr lang="en-US" i="1" dirty="0">
                <a:solidFill>
                  <a:srgbClr val="333333"/>
                </a:solidFill>
                <a:latin typeface="Calibri Light"/>
                <a:ea typeface="ＭＳ Ｐゴシック" charset="0"/>
              </a:rPr>
              <a:t> solen </a:t>
            </a:r>
            <a:r>
              <a:rPr lang="en-US" i="1" dirty="0" err="1">
                <a:solidFill>
                  <a:srgbClr val="333333"/>
                </a:solidFill>
                <a:latin typeface="Calibri Light"/>
                <a:ea typeface="ＭＳ Ｐゴシック" charset="0"/>
              </a:rPr>
              <a:t>triar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l'últim</a:t>
            </a:r>
            <a:r>
              <a:rPr lang="en-US" i="1" dirty="0">
                <a:solidFill>
                  <a:srgbClr val="333333"/>
                </a:solidFill>
                <a:latin typeface="Calibri Light"/>
                <a:ea typeface="ＭＳ Ｐゴシック" charset="0"/>
              </a:rPr>
              <a:t>/a per a </a:t>
            </a:r>
            <a:r>
              <a:rPr lang="en-US" i="1" dirty="0" err="1">
                <a:solidFill>
                  <a:srgbClr val="333333"/>
                </a:solidFill>
                <a:latin typeface="Calibri Light"/>
                <a:ea typeface="ＭＳ Ｐゴシック" charset="0"/>
              </a:rPr>
              <a:t>l'equip</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classe</a:t>
            </a:r>
            <a:r>
              <a:rPr lang="en-US" i="1" dirty="0">
                <a:solidFill>
                  <a:srgbClr val="333333"/>
                </a:solidFill>
                <a:latin typeface="Calibri Light"/>
                <a:ea typeface="ＭＳ Ｐゴシック" charset="0"/>
              </a:rPr>
              <a:t> de </a:t>
            </a:r>
            <a:r>
              <a:rPr lang="en-US" i="1" dirty="0" err="1">
                <a:solidFill>
                  <a:srgbClr val="333333"/>
                </a:solidFill>
                <a:latin typeface="Calibri Light"/>
                <a:ea typeface="ＭＳ Ｐゴシック" charset="0"/>
              </a:rPr>
              <a:t>gimnàstica</a:t>
            </a:r>
            <a:r>
              <a:rPr lang="en-US" i="1" dirty="0">
                <a:solidFill>
                  <a:srgbClr val="333333"/>
                </a:solidFill>
                <a:latin typeface="Calibri Light"/>
                <a:ea typeface="ＭＳ Ｐゴシック" charset="0"/>
              </a:rPr>
              <a:t>; No </a:t>
            </a:r>
            <a:r>
              <a:rPr lang="en-US" i="1" dirty="0" err="1">
                <a:solidFill>
                  <a:srgbClr val="333333"/>
                </a:solidFill>
                <a:latin typeface="Calibri Light"/>
                <a:ea typeface="ＭＳ Ｐゴシック" charset="0"/>
              </a:rPr>
              <a:t>sóc</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bo</a:t>
            </a:r>
            <a:r>
              <a:rPr lang="en-US" i="1" dirty="0">
                <a:solidFill>
                  <a:srgbClr val="333333"/>
                </a:solidFill>
                <a:latin typeface="Calibri Light"/>
                <a:ea typeface="ＭＳ Ｐゴシック" charset="0"/>
              </a:rPr>
              <a:t>/</a:t>
            </a:r>
            <a:r>
              <a:rPr lang="en-US" i="1" dirty="0" err="1">
                <a:solidFill>
                  <a:srgbClr val="333333"/>
                </a:solidFill>
                <a:latin typeface="Calibri Light"/>
                <a:ea typeface="ＭＳ Ｐゴシック" charset="0"/>
              </a:rPr>
              <a:t>na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futbol</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però</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sí</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en</a:t>
            </a:r>
            <a:r>
              <a:rPr lang="en-US" i="1" dirty="0">
                <a:solidFill>
                  <a:srgbClr val="333333"/>
                </a:solidFill>
                <a:latin typeface="Calibri Light"/>
                <a:ea typeface="ＭＳ Ｐゴシック" charset="0"/>
              </a:rPr>
              <a:t> ball…</a:t>
            </a:r>
            <a:endParaRPr lang="de-DE" i="1" dirty="0">
              <a:solidFill>
                <a:srgbClr val="333333"/>
              </a:solidFill>
              <a:latin typeface="Calibri Light"/>
              <a:ea typeface="ＭＳ Ｐゴシック" charset="0"/>
            </a:endParaRPr>
          </a:p>
        </p:txBody>
      </p:sp>
      <p:sp>
        <p:nvSpPr>
          <p:cNvPr id="35"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M'agrada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cuinar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sé</a:t>
            </a:r>
            <a:r>
              <a:rPr lang="en-US" i="1" dirty="0">
                <a:solidFill>
                  <a:srgbClr val="333333"/>
                </a:solidFill>
                <a:latin typeface="Calibri Light"/>
                <a:ea typeface="ＭＳ Ｐゴシック" charset="0"/>
              </a:rPr>
              <a:t> molt de </a:t>
            </a:r>
            <a:r>
              <a:rPr lang="en-US" i="1" dirty="0" err="1">
                <a:solidFill>
                  <a:srgbClr val="333333"/>
                </a:solidFill>
                <a:latin typeface="Calibri Light"/>
                <a:ea typeface="ＭＳ Ｐゴシック" charset="0"/>
              </a:rPr>
              <a:t>música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política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M'interessa</a:t>
            </a:r>
            <a:r>
              <a:rPr lang="en-US" i="1" dirty="0">
                <a:solidFill>
                  <a:srgbClr val="333333"/>
                </a:solidFill>
                <a:latin typeface="Calibri Light"/>
                <a:ea typeface="ＭＳ Ｐゴシック" charset="0"/>
              </a:rPr>
              <a:t> la </a:t>
            </a:r>
            <a:r>
              <a:rPr lang="en-US" i="1" dirty="0" err="1">
                <a:solidFill>
                  <a:srgbClr val="333333"/>
                </a:solidFill>
                <a:latin typeface="Calibri Light"/>
                <a:ea typeface="ＭＳ Ｐゴシック" charset="0"/>
              </a:rPr>
              <a:t>literatura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el</a:t>
            </a:r>
            <a:r>
              <a:rPr lang="en-US" i="1" dirty="0">
                <a:solidFill>
                  <a:srgbClr val="333333"/>
                </a:solidFill>
                <a:latin typeface="Calibri Light"/>
                <a:ea typeface="ＭＳ Ｐゴシック" charset="0"/>
              </a:rPr>
              <a:t> cinema…</a:t>
            </a:r>
            <a:endParaRPr lang="de-DE" i="1" dirty="0">
              <a:solidFill>
                <a:srgbClr val="333333"/>
              </a:solidFill>
              <a:latin typeface="Calibri Light"/>
              <a:ea typeface="ＭＳ Ｐゴシック" charset="0"/>
            </a:endParaRPr>
          </a:p>
        </p:txBody>
      </p:sp>
      <p:sp>
        <p:nvSpPr>
          <p:cNvPr id="36" name="Caption_26"/>
          <p:cNvSpPr>
            <a:spLocks noChangeArrowheads="1"/>
          </p:cNvSpPr>
          <p:nvPr/>
        </p:nvSpPr>
        <p:spPr bwMode="auto">
          <a:xfrm>
            <a:off x="629116" y="4384452"/>
            <a:ext cx="3403019"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t-BR" i="1" dirty="0">
                <a:solidFill>
                  <a:srgbClr val="333333"/>
                </a:solidFill>
                <a:latin typeface="Calibri Light"/>
                <a:ea typeface="ＭＳ Ｐゴシック" charset="0"/>
              </a:rPr>
              <a:t>M'agraden el meu cabell i els meus ulls, però m'agradaria ser més alt/a...</a:t>
            </a:r>
            <a:endParaRPr lang="de-DE" i="1" dirty="0">
              <a:solidFill>
                <a:srgbClr val="333333"/>
              </a:solidFill>
              <a:latin typeface="Calibri Light"/>
              <a:ea typeface="ＭＳ Ｐゴシック" charset="0"/>
            </a:endParaRPr>
          </a:p>
        </p:txBody>
      </p:sp>
      <p:sp>
        <p:nvSpPr>
          <p:cNvPr id="37" name="Caption_25"/>
          <p:cNvSpPr>
            <a:spLocks noChangeArrowheads="1"/>
          </p:cNvSpPr>
          <p:nvPr/>
        </p:nvSpPr>
        <p:spPr bwMode="auto">
          <a:xfrm>
            <a:off x="629117" y="3265714"/>
            <a:ext cx="3403018"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dirty="0">
                <a:solidFill>
                  <a:srgbClr val="333333"/>
                </a:solidFill>
                <a:latin typeface="Calibri Light"/>
                <a:ea typeface="ＭＳ Ｐゴシック" charset="0"/>
              </a:rPr>
              <a:t>Ara </a:t>
            </a:r>
            <a:r>
              <a:rPr lang="en-US" i="1" dirty="0" err="1">
                <a:solidFill>
                  <a:srgbClr val="333333"/>
                </a:solidFill>
                <a:latin typeface="Calibri Light"/>
                <a:ea typeface="ＭＳ Ｐゴシック" charset="0"/>
              </a:rPr>
              <a:t>mateix</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estic</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l'atur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vaig</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suspendre</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el</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darrer</a:t>
            </a:r>
            <a:r>
              <a:rPr lang="en-US" i="1" dirty="0">
                <a:solidFill>
                  <a:srgbClr val="333333"/>
                </a:solidFill>
                <a:latin typeface="Calibri Light"/>
                <a:ea typeface="ＭＳ Ｐゴシック" charset="0"/>
              </a:rPr>
              <a:t> examen</a:t>
            </a:r>
            <a:endParaRPr lang="de-DE" i="1" dirty="0">
              <a:solidFill>
                <a:srgbClr val="333333"/>
              </a:solidFill>
              <a:latin typeface="Calibri Light"/>
              <a:ea typeface="ＭＳ Ｐゴシック" charset="0"/>
            </a:endParaRPr>
          </a:p>
        </p:txBody>
      </p:sp>
      <p:sp>
        <p:nvSpPr>
          <p:cNvPr id="38" name="Caption_28"/>
          <p:cNvSpPr>
            <a:spLocks noChangeArrowheads="1"/>
          </p:cNvSpPr>
          <p:nvPr/>
        </p:nvSpPr>
        <p:spPr bwMode="auto">
          <a:xfrm>
            <a:off x="629117" y="1969477"/>
            <a:ext cx="3403018"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Se'm</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dona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bé</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escoltar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l'altra</a:t>
            </a:r>
            <a:r>
              <a:rPr lang="en-US" i="1" dirty="0">
                <a:solidFill>
                  <a:srgbClr val="333333"/>
                </a:solidFill>
                <a:latin typeface="Calibri Light"/>
                <a:ea typeface="ＭＳ Ｐゴシック" charset="0"/>
              </a:rPr>
              <a:t> gent, es pot </a:t>
            </a:r>
            <a:r>
              <a:rPr lang="en-US" i="1" dirty="0" err="1">
                <a:solidFill>
                  <a:srgbClr val="333333"/>
                </a:solidFill>
                <a:latin typeface="Calibri Light"/>
                <a:ea typeface="ＭＳ Ｐゴシック" charset="0"/>
              </a:rPr>
              <a:t>confiar</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en</a:t>
            </a:r>
            <a:r>
              <a:rPr lang="en-US" i="1" dirty="0">
                <a:solidFill>
                  <a:srgbClr val="333333"/>
                </a:solidFill>
                <a:latin typeface="Calibri Light"/>
                <a:ea typeface="ＭＳ Ｐゴシック" charset="0"/>
              </a:rPr>
              <a:t> mi, </a:t>
            </a:r>
            <a:r>
              <a:rPr lang="en-US" i="1" dirty="0" err="1">
                <a:solidFill>
                  <a:srgbClr val="333333"/>
                </a:solidFill>
                <a:latin typeface="Calibri Light"/>
                <a:ea typeface="ＭＳ Ｐゴシック" charset="0"/>
              </a:rPr>
              <a:t>sóc</a:t>
            </a:r>
            <a:r>
              <a:rPr lang="en-US" i="1" dirty="0">
                <a:solidFill>
                  <a:srgbClr val="333333"/>
                </a:solidFill>
                <a:latin typeface="Calibri Light"/>
                <a:ea typeface="ＭＳ Ｐゴシック" charset="0"/>
              </a:rPr>
              <a:t> un bon </a:t>
            </a:r>
            <a:r>
              <a:rPr lang="en-US" i="1" dirty="0" err="1">
                <a:solidFill>
                  <a:srgbClr val="333333"/>
                </a:solidFill>
                <a:latin typeface="Calibri Light"/>
                <a:ea typeface="ＭＳ Ｐゴシック" charset="0"/>
              </a:rPr>
              <a:t>amic</a:t>
            </a:r>
            <a:r>
              <a:rPr lang="en-US" i="1" dirty="0">
                <a:solidFill>
                  <a:srgbClr val="333333"/>
                </a:solidFill>
                <a:latin typeface="Calibri Light"/>
                <a:ea typeface="ＭＳ Ｐゴシック" charset="0"/>
              </a:rPr>
              <a:t>/ga, </a:t>
            </a:r>
            <a:r>
              <a:rPr lang="en-US" i="1" dirty="0" err="1">
                <a:solidFill>
                  <a:srgbClr val="333333"/>
                </a:solidFill>
                <a:latin typeface="Calibri Light"/>
                <a:ea typeface="ＭＳ Ｐゴシック" charset="0"/>
              </a:rPr>
              <a:t>faig</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riure</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l'altra</a:t>
            </a:r>
            <a:r>
              <a:rPr lang="en-US" i="1" dirty="0">
                <a:solidFill>
                  <a:srgbClr val="333333"/>
                </a:solidFill>
                <a:latin typeface="Calibri Light"/>
                <a:ea typeface="ＭＳ Ｐゴシック" charset="0"/>
              </a:rPr>
              <a:t> gent…</a:t>
            </a:r>
            <a:endParaRPr lang="de-DE" dirty="0">
              <a:solidFill>
                <a:srgbClr val="333333"/>
              </a:solidFill>
              <a:latin typeface="Calibri Light"/>
              <a:ea typeface="ＭＳ Ｐゴシック" charset="0"/>
            </a:endParaRPr>
          </a:p>
        </p:txBody>
      </p:sp>
      <p:sp>
        <p:nvSpPr>
          <p:cNvPr id="43"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Relacions</a:t>
            </a:r>
          </a:p>
        </p:txBody>
      </p:sp>
      <p:sp>
        <p:nvSpPr>
          <p:cNvPr id="44"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Feina</a:t>
            </a:r>
            <a:endParaRPr lang="de-DE" dirty="0">
              <a:solidFill>
                <a:srgbClr val="333333"/>
              </a:solidFill>
              <a:latin typeface="Calibri Light"/>
              <a:cs typeface="Verdana"/>
            </a:endParaRPr>
          </a:p>
        </p:txBody>
      </p:sp>
      <p:sp>
        <p:nvSpPr>
          <p:cNvPr id="45"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Aspecte</a:t>
            </a:r>
            <a:endParaRPr lang="de-DE" dirty="0">
              <a:solidFill>
                <a:srgbClr val="333333"/>
              </a:solidFill>
              <a:latin typeface="Calibri Light"/>
              <a:cs typeface="Verdana"/>
            </a:endParaRPr>
          </a:p>
        </p:txBody>
      </p:sp>
      <p:sp>
        <p:nvSpPr>
          <p:cNvPr id="46"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Esport</a:t>
            </a:r>
            <a:endParaRPr lang="de-DE" dirty="0">
              <a:solidFill>
                <a:srgbClr val="333333"/>
              </a:solidFill>
              <a:latin typeface="Calibri Light"/>
              <a:cs typeface="Verdana"/>
            </a:endParaRPr>
          </a:p>
        </p:txBody>
      </p:sp>
      <p:sp>
        <p:nvSpPr>
          <p:cNvPr id="47"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Aficions</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599311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Què identifca a les persones amb alta autoestima?</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defRPr/>
            </a:pPr>
            <a:r>
              <a:rPr lang="de-DE" sz="2400" dirty="0">
                <a:solidFill>
                  <a:srgbClr val="333333"/>
                </a:solidFill>
              </a:rPr>
              <a:t>Veu: </a:t>
            </a:r>
            <a:r>
              <a:rPr lang="de-DE" sz="2400" dirty="0">
                <a:solidFill>
                  <a:srgbClr val="004992"/>
                </a:solidFill>
              </a:rPr>
              <a:t>??? </a:t>
            </a:r>
            <a:r>
              <a:rPr lang="de-DE" sz="2400" dirty="0">
                <a:solidFill>
                  <a:srgbClr val="FFFFFF"/>
                </a:solidFill>
              </a:rPr>
              <a:t>clara, ben articulada, volum apropiat</a:t>
            </a:r>
          </a:p>
          <a:p>
            <a:pPr marL="342900" indent="-342900">
              <a:buClr>
                <a:srgbClr val="333333"/>
              </a:buClr>
              <a:buFont typeface="WingDings"/>
              <a:buChar char=""/>
              <a:defRPr/>
            </a:pPr>
            <a:r>
              <a:rPr lang="de-DE" sz="2400" dirty="0">
                <a:solidFill>
                  <a:srgbClr val="333333"/>
                </a:solidFill>
              </a:rPr>
              <a:t>Expressió facial/Gestos: </a:t>
            </a:r>
            <a:r>
              <a:rPr lang="de-DE" sz="2400" dirty="0">
                <a:solidFill>
                  <a:srgbClr val="004992"/>
                </a:solidFill>
              </a:rPr>
              <a:t>??? </a:t>
            </a:r>
            <a:r>
              <a:rPr lang="de-DE" sz="2400" dirty="0">
                <a:solidFill>
                  <a:srgbClr val="FFFFFF"/>
                </a:solidFill>
              </a:rPr>
              <a:t>contacte ocular; aparença de seguretat</a:t>
            </a:r>
          </a:p>
          <a:p>
            <a:pPr marL="342900" indent="-342900" eaLnBrk="1" hangingPunct="1">
              <a:buClr>
                <a:srgbClr val="333333"/>
              </a:buClr>
              <a:buFont typeface="WingDings"/>
              <a:buChar char=""/>
              <a:defRPr/>
            </a:pPr>
            <a:r>
              <a:rPr lang="de-DE" sz="2400" dirty="0">
                <a:solidFill>
                  <a:srgbClr val="333333"/>
                </a:solidFill>
              </a:rPr>
              <a:t>Postura: </a:t>
            </a:r>
            <a:r>
              <a:rPr lang="de-DE" sz="2400" dirty="0">
                <a:solidFill>
                  <a:srgbClr val="004992"/>
                </a:solidFill>
              </a:rPr>
              <a:t>??? </a:t>
            </a:r>
            <a:r>
              <a:rPr lang="de-DE" sz="2400" dirty="0">
                <a:solidFill>
                  <a:srgbClr val="FFFFFF"/>
                </a:solidFill>
              </a:rPr>
              <a:t>dreta</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10"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Què identifca a les persones amb alta autoestima?</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000000"/>
              </a:buClr>
              <a:buFont typeface="WingDings"/>
              <a:buChar char=""/>
              <a:defRPr/>
            </a:pPr>
            <a:r>
              <a:rPr lang="de-DE" sz="2400" dirty="0">
                <a:solidFill>
                  <a:srgbClr val="333333"/>
                </a:solidFill>
              </a:rPr>
              <a:t>Veu:</a:t>
            </a:r>
            <a:r>
              <a:rPr lang="de-DE" sz="2400" dirty="0">
                <a:solidFill>
                  <a:srgbClr val="004992"/>
                </a:solidFill>
              </a:rPr>
              <a:t> clara, ben articulada, volum apropiat</a:t>
            </a:r>
          </a:p>
          <a:p>
            <a:pPr marL="342900" indent="-342900">
              <a:buClr>
                <a:srgbClr val="000000"/>
              </a:buClr>
              <a:buFont typeface="WingDings"/>
              <a:buChar char=""/>
              <a:defRPr/>
            </a:pPr>
            <a:r>
              <a:rPr lang="de-DE" sz="2400" dirty="0">
                <a:solidFill>
                  <a:srgbClr val="333333"/>
                </a:solidFill>
              </a:rPr>
              <a:t>Expressió facial/Gestos:</a:t>
            </a:r>
            <a:r>
              <a:rPr lang="de-DE" sz="2400" dirty="0">
                <a:solidFill>
                  <a:srgbClr val="004992"/>
                </a:solidFill>
              </a:rPr>
              <a:t> contacte ocular; aparença de seguretat</a:t>
            </a:r>
          </a:p>
          <a:p>
            <a:pPr marL="342900" indent="-342900" eaLnBrk="1" hangingPunct="1">
              <a:buClr>
                <a:srgbClr val="333333"/>
              </a:buClr>
              <a:buFont typeface="WingDings"/>
              <a:buChar char=""/>
              <a:defRPr/>
            </a:pPr>
            <a:r>
              <a:rPr lang="de-DE" sz="2400" dirty="0">
                <a:solidFill>
                  <a:srgbClr val="333333"/>
                </a:solidFill>
              </a:rPr>
              <a:t>Postura:</a:t>
            </a:r>
            <a:r>
              <a:rPr lang="de-DE" sz="2400" dirty="0">
                <a:solidFill>
                  <a:srgbClr val="004992"/>
                </a:solidFill>
              </a:rPr>
              <a:t> dreta</a:t>
            </a:r>
          </a:p>
          <a:p>
            <a:pPr lvl="0" defTabSz="914400" fontAlgn="base"/>
            <a:r>
              <a:rPr lang="en-US" sz="2400" dirty="0">
                <a:solidFill>
                  <a:srgbClr val="004992"/>
                </a:solidFill>
              </a:rPr>
              <a:t>Com </a:t>
            </a:r>
            <a:r>
              <a:rPr lang="en-US" sz="2400" dirty="0" err="1">
                <a:solidFill>
                  <a:srgbClr val="004992"/>
                </a:solidFill>
              </a:rPr>
              <a:t>en</a:t>
            </a:r>
            <a:r>
              <a:rPr lang="en-US" sz="2400" dirty="0">
                <a:solidFill>
                  <a:srgbClr val="004992"/>
                </a:solidFill>
              </a:rPr>
              <a:t> tot: no </a:t>
            </a:r>
            <a:r>
              <a:rPr lang="en-US" sz="2400" dirty="0" err="1">
                <a:solidFill>
                  <a:srgbClr val="004992"/>
                </a:solidFill>
              </a:rPr>
              <a:t>s'ha</a:t>
            </a:r>
            <a:r>
              <a:rPr lang="en-US" sz="2400" dirty="0">
                <a:solidFill>
                  <a:srgbClr val="004992"/>
                </a:solidFill>
              </a:rPr>
              <a:t> </a:t>
            </a:r>
            <a:r>
              <a:rPr lang="en-US" sz="2400" dirty="0" err="1">
                <a:solidFill>
                  <a:srgbClr val="004992"/>
                </a:solidFill>
              </a:rPr>
              <a:t>d'exagerar</a:t>
            </a:r>
            <a:r>
              <a:rPr lang="en-US" sz="2400" dirty="0">
                <a:solidFill>
                  <a:srgbClr val="004992"/>
                </a:solidFill>
              </a:rPr>
              <a:t> (ex. </a:t>
            </a:r>
            <a:r>
              <a:rPr lang="en-US" sz="2400" dirty="0" err="1">
                <a:solidFill>
                  <a:srgbClr val="004992"/>
                </a:solidFill>
              </a:rPr>
              <a:t>mirant</a:t>
            </a:r>
            <a:r>
              <a:rPr lang="en-US" sz="2400" dirty="0">
                <a:solidFill>
                  <a:srgbClr val="004992"/>
                </a:solidFill>
              </a:rPr>
              <a:t> </a:t>
            </a:r>
            <a:r>
              <a:rPr lang="en-US" sz="2400" dirty="0" err="1">
                <a:solidFill>
                  <a:srgbClr val="004992"/>
                </a:solidFill>
              </a:rPr>
              <a:t>fixament</a:t>
            </a:r>
            <a:r>
              <a:rPr lang="en-US" sz="2400" dirty="0">
                <a:solidFill>
                  <a:srgbClr val="004992"/>
                </a:solidFill>
              </a:rPr>
              <a:t> a la gent, </a:t>
            </a:r>
            <a:r>
              <a:rPr lang="en-US" sz="2400" dirty="0" err="1">
                <a:solidFill>
                  <a:srgbClr val="004992"/>
                </a:solidFill>
              </a:rPr>
              <a:t>interrompent</a:t>
            </a:r>
            <a:r>
              <a:rPr lang="en-US" sz="2400" dirty="0">
                <a:solidFill>
                  <a:srgbClr val="004992"/>
                </a:solidFill>
              </a:rPr>
              <a:t> </a:t>
            </a:r>
            <a:r>
              <a:rPr lang="en-US" sz="2400" dirty="0" err="1">
                <a:solidFill>
                  <a:srgbClr val="004992"/>
                </a:solidFill>
              </a:rPr>
              <a:t>constantment</a:t>
            </a:r>
            <a:r>
              <a:rPr lang="en-US" sz="2400" dirty="0">
                <a:solidFill>
                  <a:srgbClr val="004992"/>
                </a:solidFill>
              </a:rPr>
              <a:t>, </a:t>
            </a:r>
            <a:r>
              <a:rPr lang="en-US" sz="2400" dirty="0" err="1">
                <a:solidFill>
                  <a:srgbClr val="004992"/>
                </a:solidFill>
              </a:rPr>
              <a:t>donant</a:t>
            </a:r>
            <a:r>
              <a:rPr lang="en-US" sz="2400" dirty="0">
                <a:solidFill>
                  <a:srgbClr val="004992"/>
                </a:solidFill>
              </a:rPr>
              <a:t> </a:t>
            </a:r>
            <a:r>
              <a:rPr lang="en-US" sz="2400" dirty="0" err="1">
                <a:solidFill>
                  <a:srgbClr val="004992"/>
                </a:solidFill>
              </a:rPr>
              <a:t>ordres</a:t>
            </a:r>
            <a:r>
              <a:rPr lang="en-US" sz="2400" dirty="0">
                <a:solidFill>
                  <a:srgbClr val="004992"/>
                </a:solidFill>
              </a:rPr>
              <a:t> a </a:t>
            </a:r>
            <a:r>
              <a:rPr lang="en-US" sz="2400" dirty="0" err="1">
                <a:solidFill>
                  <a:srgbClr val="004992"/>
                </a:solidFill>
              </a:rPr>
              <a:t>tothom</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10"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299181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Característiques</a:t>
            </a:r>
            <a:r>
              <a:rPr lang="en-US" sz="3600" dirty="0">
                <a:latin typeface="+mn-lt"/>
                <a:ea typeface="+mn-ea"/>
                <a:cs typeface="+mn-cs"/>
              </a:rPr>
              <a:t> </a:t>
            </a:r>
            <a:r>
              <a:rPr lang="en-US" sz="3600" dirty="0" err="1">
                <a:latin typeface="+mn-lt"/>
                <a:ea typeface="+mn-ea"/>
                <a:cs typeface="+mn-cs"/>
              </a:rPr>
              <a:t>d'una</a:t>
            </a:r>
            <a:r>
              <a:rPr lang="en-US" sz="3600" dirty="0">
                <a:latin typeface="+mn-lt"/>
                <a:ea typeface="+mn-ea"/>
                <a:cs typeface="+mn-cs"/>
              </a:rPr>
              <a:t> </a:t>
            </a:r>
            <a:r>
              <a:rPr lang="en-US" sz="3600" dirty="0" err="1">
                <a:latin typeface="+mn-lt"/>
                <a:ea typeface="+mn-ea"/>
                <a:cs typeface="+mn-cs"/>
              </a:rPr>
              <a:t>alta</a:t>
            </a:r>
            <a:r>
              <a:rPr lang="en-US" sz="3600" dirty="0">
                <a:latin typeface="+mn-lt"/>
                <a:ea typeface="+mn-ea"/>
                <a:cs typeface="+mn-cs"/>
              </a:rPr>
              <a:t> </a:t>
            </a:r>
            <a:r>
              <a:rPr lang="en-US" sz="3600" dirty="0" err="1">
                <a:latin typeface="+mn-lt"/>
                <a:ea typeface="+mn-ea"/>
                <a:cs typeface="+mn-cs"/>
              </a:rPr>
              <a:t>autoestima</a:t>
            </a:r>
            <a:r>
              <a:rPr lang="en-US" sz="3600" dirty="0">
                <a:latin typeface="+mn-lt"/>
                <a:ea typeface="+mn-ea"/>
                <a:cs typeface="+mn-cs"/>
              </a:rPr>
              <a:t> no observables </a:t>
            </a:r>
            <a:r>
              <a:rPr lang="en-US" sz="3600" dirty="0" err="1">
                <a:latin typeface="+mn-lt"/>
                <a:ea typeface="+mn-ea"/>
                <a:cs typeface="+mn-cs"/>
              </a:rPr>
              <a:t>directament</a:t>
            </a:r>
            <a:endParaRPr lang="de-DE"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975271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Característiques</a:t>
            </a:r>
            <a:r>
              <a:rPr lang="en-US" sz="3600" dirty="0">
                <a:latin typeface="+mn-lt"/>
                <a:ea typeface="+mn-ea"/>
                <a:cs typeface="+mn-cs"/>
              </a:rPr>
              <a:t> </a:t>
            </a:r>
            <a:r>
              <a:rPr lang="en-US" sz="3600" dirty="0" err="1">
                <a:latin typeface="+mn-lt"/>
                <a:ea typeface="+mn-ea"/>
                <a:cs typeface="+mn-cs"/>
              </a:rPr>
              <a:t>d'una</a:t>
            </a:r>
            <a:r>
              <a:rPr lang="en-US" sz="3600" dirty="0">
                <a:latin typeface="+mn-lt"/>
                <a:ea typeface="+mn-ea"/>
                <a:cs typeface="+mn-cs"/>
              </a:rPr>
              <a:t> </a:t>
            </a:r>
            <a:r>
              <a:rPr lang="en-US" sz="3600" dirty="0" err="1">
                <a:latin typeface="+mn-lt"/>
                <a:ea typeface="+mn-ea"/>
                <a:cs typeface="+mn-cs"/>
              </a:rPr>
              <a:t>alta</a:t>
            </a:r>
            <a:r>
              <a:rPr lang="en-US" sz="3600" dirty="0">
                <a:latin typeface="+mn-lt"/>
                <a:ea typeface="+mn-ea"/>
                <a:cs typeface="+mn-cs"/>
              </a:rPr>
              <a:t> </a:t>
            </a:r>
            <a:r>
              <a:rPr lang="en-US" sz="3600" dirty="0" err="1">
                <a:latin typeface="+mn-lt"/>
                <a:ea typeface="+mn-ea"/>
                <a:cs typeface="+mn-cs"/>
              </a:rPr>
              <a:t>autoestima</a:t>
            </a:r>
            <a:r>
              <a:rPr lang="en-US" sz="3600" dirty="0">
                <a:latin typeface="+mn-lt"/>
                <a:ea typeface="+mn-ea"/>
                <a:cs typeface="+mn-cs"/>
              </a:rPr>
              <a:t> no observables </a:t>
            </a:r>
            <a:r>
              <a:rPr lang="en-US" sz="3600" dirty="0" err="1">
                <a:latin typeface="+mn-lt"/>
                <a:ea typeface="+mn-ea"/>
                <a:cs typeface="+mn-cs"/>
              </a:rPr>
              <a:t>directament</a:t>
            </a:r>
            <a:endParaRPr lang="de-DE" sz="3600" dirty="0">
              <a:latin typeface="+mn-lt"/>
              <a:ea typeface="+mn-ea"/>
              <a:cs typeface="+mn-cs"/>
            </a:endParaRPr>
          </a:p>
        </p:txBody>
      </p:sp>
      <p:sp>
        <p:nvSpPr>
          <p:cNvPr id="5" name="Rectangle 15"/>
          <p:cNvSpPr>
            <a:spLocks noGrp="1" noChangeArrowheads="1"/>
          </p:cNvSpPr>
          <p:nvPr>
            <p:ph idx="1"/>
          </p:nvPr>
        </p:nvSpPr>
        <p:spPr>
          <a:xfrm>
            <a:off x="408954" y="2204864"/>
            <a:ext cx="5029200" cy="4248000"/>
          </a:xfrm>
        </p:spPr>
        <p:txBody>
          <a:bodyPr>
            <a:noAutofit/>
          </a:bodyPr>
          <a:lstStyle/>
          <a:p>
            <a:pPr marL="342900" indent="-342900">
              <a:buClr>
                <a:srgbClr val="333333"/>
              </a:buClr>
              <a:buFont typeface="WingDings"/>
              <a:buChar char=""/>
              <a:defRPr/>
            </a:pPr>
            <a:r>
              <a:rPr lang="en-US" sz="2400" dirty="0" err="1">
                <a:solidFill>
                  <a:srgbClr val="333333"/>
                </a:solidFill>
              </a:rPr>
              <a:t>Seguretat</a:t>
            </a:r>
            <a:r>
              <a:rPr lang="en-US" sz="2400" dirty="0">
                <a:solidFill>
                  <a:srgbClr val="333333"/>
                </a:solidFill>
              </a:rPr>
              <a:t> en la </a:t>
            </a:r>
            <a:r>
              <a:rPr lang="en-US" sz="2400" dirty="0" err="1">
                <a:solidFill>
                  <a:srgbClr val="333333"/>
                </a:solidFill>
              </a:rPr>
              <a:t>pròpia</a:t>
            </a:r>
            <a:r>
              <a:rPr lang="en-US" sz="2400" dirty="0">
                <a:solidFill>
                  <a:srgbClr val="333333"/>
                </a:solidFill>
              </a:rPr>
              <a:t> </a:t>
            </a:r>
            <a:r>
              <a:rPr lang="en-US" sz="2400" dirty="0" err="1">
                <a:solidFill>
                  <a:srgbClr val="333333"/>
                </a:solidFill>
              </a:rPr>
              <a:t>capacitat</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en-US" sz="2400" dirty="0" err="1">
                <a:solidFill>
                  <a:srgbClr val="333333"/>
                </a:solidFill>
              </a:rPr>
              <a:t>Acceptació</a:t>
            </a:r>
            <a:r>
              <a:rPr lang="en-US" sz="2400" dirty="0">
                <a:solidFill>
                  <a:srgbClr val="333333"/>
                </a:solidFill>
              </a:rPr>
              <a:t> </a:t>
            </a:r>
            <a:r>
              <a:rPr lang="en-US" sz="2400" dirty="0" err="1">
                <a:solidFill>
                  <a:srgbClr val="333333"/>
                </a:solidFill>
              </a:rPr>
              <a:t>dels</a:t>
            </a:r>
            <a:r>
              <a:rPr lang="en-US" sz="2400" dirty="0">
                <a:solidFill>
                  <a:srgbClr val="333333"/>
                </a:solidFill>
              </a:rPr>
              <a:t> </a:t>
            </a:r>
            <a:r>
              <a:rPr lang="en-US" sz="2400" dirty="0" err="1">
                <a:solidFill>
                  <a:srgbClr val="333333"/>
                </a:solidFill>
              </a:rPr>
              <a:t>propis</a:t>
            </a:r>
            <a:r>
              <a:rPr lang="en-US" sz="2400" dirty="0">
                <a:solidFill>
                  <a:srgbClr val="333333"/>
                </a:solidFill>
              </a:rPr>
              <a:t> errors </a:t>
            </a:r>
            <a:r>
              <a:rPr lang="en-US" sz="2400" dirty="0" err="1">
                <a:solidFill>
                  <a:srgbClr val="333333"/>
                </a:solidFill>
              </a:rPr>
              <a:t>i</a:t>
            </a:r>
            <a:r>
              <a:rPr lang="en-US" sz="2400" dirty="0">
                <a:solidFill>
                  <a:srgbClr val="333333"/>
                </a:solidFill>
              </a:rPr>
              <a:t> </a:t>
            </a:r>
            <a:r>
              <a:rPr lang="en-US" sz="2400" dirty="0" err="1">
                <a:solidFill>
                  <a:srgbClr val="333333"/>
                </a:solidFill>
              </a:rPr>
              <a:t>fracassos</a:t>
            </a:r>
            <a:r>
              <a:rPr lang="en-US" sz="2400" dirty="0">
                <a:solidFill>
                  <a:srgbClr val="333333"/>
                </a:solidFill>
              </a:rPr>
              <a:t> (sense </a:t>
            </a:r>
            <a:r>
              <a:rPr lang="en-US" sz="2400" dirty="0" err="1">
                <a:solidFill>
                  <a:srgbClr val="333333"/>
                </a:solidFill>
              </a:rPr>
              <a:t>devaluar</a:t>
            </a:r>
            <a:r>
              <a:rPr lang="en-US" sz="2400" dirty="0">
                <a:solidFill>
                  <a:srgbClr val="333333"/>
                </a:solidFill>
              </a:rPr>
              <a:t>-se).</a:t>
            </a:r>
          </a:p>
          <a:p>
            <a:pPr marL="342900" indent="-342900">
              <a:buClr>
                <a:srgbClr val="333333"/>
              </a:buClr>
              <a:buFont typeface="WingDings"/>
              <a:buChar char=""/>
              <a:defRPr/>
            </a:pPr>
            <a:r>
              <a:rPr lang="en-US" sz="2400" dirty="0" err="1">
                <a:solidFill>
                  <a:srgbClr val="333333"/>
                </a:solidFill>
              </a:rPr>
              <a:t>Introspecció</a:t>
            </a:r>
            <a:r>
              <a:rPr lang="en-US" sz="2400" dirty="0">
                <a:solidFill>
                  <a:srgbClr val="333333"/>
                </a:solidFill>
              </a:rPr>
              <a:t>, </a:t>
            </a:r>
            <a:r>
              <a:rPr lang="en-US" sz="2400" dirty="0" err="1">
                <a:solidFill>
                  <a:srgbClr val="333333"/>
                </a:solidFill>
              </a:rPr>
              <a:t>ganes</a:t>
            </a:r>
            <a:r>
              <a:rPr lang="en-US" sz="2400" dirty="0">
                <a:solidFill>
                  <a:srgbClr val="333333"/>
                </a:solidFill>
              </a:rPr>
              <a:t> </a:t>
            </a:r>
            <a:r>
              <a:rPr lang="en-US" sz="2400" dirty="0" err="1">
                <a:solidFill>
                  <a:srgbClr val="333333"/>
                </a:solidFill>
              </a:rPr>
              <a:t>d'aprendre</a:t>
            </a:r>
            <a:r>
              <a:rPr lang="en-US" sz="2400" dirty="0">
                <a:solidFill>
                  <a:srgbClr val="333333"/>
                </a:solidFill>
              </a:rPr>
              <a:t> (</a:t>
            </a:r>
            <a:r>
              <a:rPr lang="en-US" sz="2400" dirty="0" err="1">
                <a:solidFill>
                  <a:srgbClr val="333333"/>
                </a:solidFill>
              </a:rPr>
              <a:t>dels</a:t>
            </a:r>
            <a:r>
              <a:rPr lang="en-US" sz="2400" dirty="0">
                <a:solidFill>
                  <a:srgbClr val="333333"/>
                </a:solidFill>
              </a:rPr>
              <a:t> </a:t>
            </a:r>
            <a:r>
              <a:rPr lang="en-US" sz="2400" dirty="0" err="1">
                <a:solidFill>
                  <a:srgbClr val="333333"/>
                </a:solidFill>
              </a:rPr>
              <a:t>propis</a:t>
            </a:r>
            <a:r>
              <a:rPr lang="en-US" sz="2400" dirty="0">
                <a:solidFill>
                  <a:srgbClr val="333333"/>
                </a:solidFill>
              </a:rPr>
              <a:t> errors).</a:t>
            </a:r>
            <a:endParaRPr lang="de-DE" sz="2400" dirty="0">
              <a:solidFill>
                <a:srgbClr val="333333"/>
              </a:solidFill>
            </a:endParaRPr>
          </a:p>
          <a:p>
            <a:pPr marL="342900" indent="-342900">
              <a:buClr>
                <a:srgbClr val="333333"/>
              </a:buClr>
              <a:buFont typeface="WingDings"/>
              <a:buChar char=""/>
              <a:defRPr/>
            </a:pPr>
            <a:r>
              <a:rPr lang="en-US" sz="2400" dirty="0" err="1">
                <a:solidFill>
                  <a:srgbClr val="333333"/>
                </a:solidFill>
              </a:rPr>
              <a:t>Actitud</a:t>
            </a:r>
            <a:r>
              <a:rPr lang="en-US" sz="2400" dirty="0">
                <a:solidFill>
                  <a:srgbClr val="333333"/>
                </a:solidFill>
              </a:rPr>
              <a:t> </a:t>
            </a:r>
            <a:r>
              <a:rPr lang="en-US" sz="2400" dirty="0" err="1">
                <a:solidFill>
                  <a:srgbClr val="333333"/>
                </a:solidFill>
              </a:rPr>
              <a:t>positiva</a:t>
            </a:r>
            <a:r>
              <a:rPr lang="en-US" sz="2400" dirty="0">
                <a:solidFill>
                  <a:srgbClr val="333333"/>
                </a:solidFill>
              </a:rPr>
              <a:t> cap a un/a </a:t>
            </a:r>
            <a:r>
              <a:rPr lang="en-US" sz="2400" dirty="0" err="1">
                <a:solidFill>
                  <a:srgbClr val="333333"/>
                </a:solidFill>
              </a:rPr>
              <a:t>mateix</a:t>
            </a:r>
            <a:r>
              <a:rPr lang="en-US" sz="2400" dirty="0">
                <a:solidFill>
                  <a:srgbClr val="333333"/>
                </a:solidFill>
              </a:rPr>
              <a:t>/a, per </a:t>
            </a:r>
            <a:r>
              <a:rPr lang="en-US" sz="2400" dirty="0" err="1">
                <a:solidFill>
                  <a:srgbClr val="333333"/>
                </a:solidFill>
              </a:rPr>
              <a:t>exemple</a:t>
            </a:r>
            <a:r>
              <a:rPr lang="en-US" sz="2400" dirty="0">
                <a:solidFill>
                  <a:srgbClr val="333333"/>
                </a:solidFill>
              </a:rPr>
              <a:t>, </a:t>
            </a:r>
            <a:r>
              <a:rPr lang="en-US" sz="2400" dirty="0" err="1">
                <a:solidFill>
                  <a:srgbClr val="333333"/>
                </a:solidFill>
              </a:rPr>
              <a:t>elogiant</a:t>
            </a:r>
            <a:r>
              <a:rPr lang="en-US" sz="2400" dirty="0">
                <a:solidFill>
                  <a:srgbClr val="333333"/>
                </a:solidFill>
              </a:rPr>
              <a:t>-se </a:t>
            </a:r>
            <a:r>
              <a:rPr lang="es-ES" sz="2400" dirty="0">
                <a:solidFill>
                  <a:srgbClr val="333333"/>
                </a:solidFill>
              </a:rPr>
              <a:t>per l'èxit.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Adonar-se de les fortaleses</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en-US" sz="2400" dirty="0">
                <a:solidFill>
                  <a:srgbClr val="004992"/>
                </a:solidFill>
              </a:rPr>
              <a:t>Per </a:t>
            </a:r>
            <a:r>
              <a:rPr lang="en-US" sz="2400" dirty="0" err="1">
                <a:solidFill>
                  <a:srgbClr val="004992"/>
                </a:solidFill>
              </a:rPr>
              <a:t>què</a:t>
            </a:r>
            <a:r>
              <a:rPr lang="en-US" sz="2400" dirty="0">
                <a:solidFill>
                  <a:srgbClr val="004992"/>
                </a:solidFill>
              </a:rPr>
              <a:t> </a:t>
            </a:r>
            <a:r>
              <a:rPr lang="en-US" sz="2400" dirty="0" err="1">
                <a:solidFill>
                  <a:srgbClr val="004992"/>
                </a:solidFill>
              </a:rPr>
              <a:t>identificar</a:t>
            </a:r>
            <a:r>
              <a:rPr lang="en-US" sz="2400" dirty="0">
                <a:solidFill>
                  <a:srgbClr val="004992"/>
                </a:solidFill>
              </a:rPr>
              <a:t> les </a:t>
            </a:r>
            <a:r>
              <a:rPr lang="en-US" sz="2400" dirty="0" err="1">
                <a:solidFill>
                  <a:srgbClr val="004992"/>
                </a:solidFill>
              </a:rPr>
              <a:t>fortaleses</a:t>
            </a:r>
            <a:r>
              <a:rPr lang="en-US" sz="2400" dirty="0">
                <a:solidFill>
                  <a:srgbClr val="004992"/>
                </a:solidFill>
              </a:rPr>
              <a:t> </a:t>
            </a:r>
            <a:r>
              <a:rPr lang="en-US" sz="2400" dirty="0" err="1">
                <a:solidFill>
                  <a:srgbClr val="004992"/>
                </a:solidFill>
              </a:rPr>
              <a:t>és</a:t>
            </a:r>
            <a:r>
              <a:rPr lang="en-US" sz="2400" dirty="0">
                <a:solidFill>
                  <a:srgbClr val="004992"/>
                </a:solidFill>
              </a:rPr>
              <a:t> tan </a:t>
            </a:r>
            <a:r>
              <a:rPr lang="en-US" sz="2400" dirty="0" err="1">
                <a:solidFill>
                  <a:srgbClr val="004992"/>
                </a:solidFill>
              </a:rPr>
              <a:t>difícil</a:t>
            </a:r>
            <a:r>
              <a:rPr lang="en-US" sz="2400" dirty="0">
                <a:solidFill>
                  <a:srgbClr val="004992"/>
                </a:solidFill>
              </a:rPr>
              <a:t> a </a:t>
            </a:r>
            <a:r>
              <a:rPr lang="en-US" sz="2400" dirty="0" err="1">
                <a:solidFill>
                  <a:srgbClr val="004992"/>
                </a:solidFill>
              </a:rPr>
              <a:t>vegades</a:t>
            </a:r>
            <a:r>
              <a:rPr lang="en-US" sz="2400" dirty="0">
                <a:solidFill>
                  <a:srgbClr val="004992"/>
                </a:solidFill>
              </a:rPr>
              <a: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de-DE" sz="2400" dirty="0">
                <a:solidFill>
                  <a:srgbClr val="333333"/>
                </a:solidFill>
              </a:rPr>
              <a:t>Idea general</a:t>
            </a:r>
            <a:r>
              <a:rPr lang="de-DE" sz="2400">
                <a:solidFill>
                  <a:srgbClr val="333333"/>
                </a:solidFill>
              </a:rPr>
              <a:t>: </a:t>
            </a:r>
            <a:r>
              <a:rPr lang="en-US" sz="2400">
                <a:solidFill>
                  <a:srgbClr val="333333"/>
                </a:solidFill>
              </a:rPr>
              <a:t>“Si </a:t>
            </a:r>
            <a:r>
              <a:rPr lang="en-US" sz="2400" dirty="0" err="1">
                <a:solidFill>
                  <a:srgbClr val="333333"/>
                </a:solidFill>
              </a:rPr>
              <a:t>em</a:t>
            </a:r>
            <a:r>
              <a:rPr lang="en-US" sz="2400" dirty="0">
                <a:solidFill>
                  <a:srgbClr val="333333"/>
                </a:solidFill>
              </a:rPr>
              <a:t> </a:t>
            </a:r>
            <a:r>
              <a:rPr lang="en-US" sz="2400" dirty="0" err="1">
                <a:solidFill>
                  <a:srgbClr val="333333"/>
                </a:solidFill>
              </a:rPr>
              <a:t>lloo</a:t>
            </a:r>
            <a:r>
              <a:rPr lang="en-US" sz="2400" dirty="0">
                <a:solidFill>
                  <a:srgbClr val="333333"/>
                </a:solidFill>
              </a:rPr>
              <a:t> a mi </a:t>
            </a:r>
            <a:r>
              <a:rPr lang="en-US" sz="2400" dirty="0" err="1">
                <a:solidFill>
                  <a:srgbClr val="333333"/>
                </a:solidFill>
              </a:rPr>
              <a:t>mateix</a:t>
            </a:r>
            <a:r>
              <a:rPr lang="en-US" sz="2400" dirty="0">
                <a:solidFill>
                  <a:srgbClr val="333333"/>
                </a:solidFill>
              </a:rPr>
              <a:t>/a </a:t>
            </a:r>
            <a:r>
              <a:rPr lang="en-US" sz="2400" dirty="0" err="1">
                <a:solidFill>
                  <a:srgbClr val="333333"/>
                </a:solidFill>
              </a:rPr>
              <a:t>sóc</a:t>
            </a:r>
            <a:r>
              <a:rPr lang="en-US" sz="2400" dirty="0">
                <a:solidFill>
                  <a:srgbClr val="333333"/>
                </a:solidFill>
              </a:rPr>
              <a:t> un/a </a:t>
            </a:r>
            <a:r>
              <a:rPr lang="en-US" sz="2400">
                <a:solidFill>
                  <a:srgbClr val="333333"/>
                </a:solidFill>
              </a:rPr>
              <a:t>arrogant.”</a:t>
            </a:r>
            <a:endParaRPr lang="de-DE" sz="2400" dirty="0">
              <a:solidFill>
                <a:srgbClr val="333333"/>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en-US" sz="2400" dirty="0">
                <a:solidFill>
                  <a:srgbClr val="333333"/>
                </a:solidFill>
              </a:rPr>
              <a:t>Durant les </a:t>
            </a:r>
            <a:r>
              <a:rPr lang="en-US" sz="2400" dirty="0" err="1">
                <a:solidFill>
                  <a:srgbClr val="333333"/>
                </a:solidFill>
              </a:rPr>
              <a:t>fases</a:t>
            </a:r>
            <a:r>
              <a:rPr lang="en-US" sz="2400" dirty="0">
                <a:solidFill>
                  <a:srgbClr val="333333"/>
                </a:solidFill>
              </a:rPr>
              <a:t> </a:t>
            </a:r>
            <a:r>
              <a:rPr lang="en-US" sz="2400" dirty="0" err="1">
                <a:solidFill>
                  <a:srgbClr val="333333"/>
                </a:solidFill>
              </a:rPr>
              <a:t>agudes</a:t>
            </a:r>
            <a:r>
              <a:rPr lang="en-US" sz="2400" dirty="0">
                <a:solidFill>
                  <a:srgbClr val="333333"/>
                </a:solidFill>
              </a:rPr>
              <a:t> de la </a:t>
            </a:r>
            <a:r>
              <a:rPr lang="en-US" sz="2400" dirty="0" err="1">
                <a:solidFill>
                  <a:srgbClr val="333333"/>
                </a:solidFill>
              </a:rPr>
              <a:t>malaltia</a:t>
            </a:r>
            <a:r>
              <a:rPr lang="en-US" sz="2400" dirty="0">
                <a:solidFill>
                  <a:srgbClr val="333333"/>
                </a:solidFill>
              </a:rPr>
              <a:t> pot ser </a:t>
            </a:r>
            <a:r>
              <a:rPr lang="en-US" sz="2400" dirty="0" err="1">
                <a:solidFill>
                  <a:srgbClr val="333333"/>
                </a:solidFill>
              </a:rPr>
              <a:t>més</a:t>
            </a:r>
            <a:r>
              <a:rPr lang="en-US" sz="2400" dirty="0">
                <a:solidFill>
                  <a:srgbClr val="333333"/>
                </a:solidFill>
              </a:rPr>
              <a:t> </a:t>
            </a:r>
            <a:r>
              <a:rPr lang="en-US" sz="2400" dirty="0" err="1">
                <a:solidFill>
                  <a:srgbClr val="333333"/>
                </a:solidFill>
              </a:rPr>
              <a:t>difícil</a:t>
            </a:r>
            <a:r>
              <a:rPr lang="en-US" sz="2400" dirty="0">
                <a:solidFill>
                  <a:srgbClr val="333333"/>
                </a:solidFill>
              </a:rPr>
              <a:t> </a:t>
            </a:r>
            <a:r>
              <a:rPr lang="en-US" sz="2400" dirty="0" err="1">
                <a:solidFill>
                  <a:srgbClr val="333333"/>
                </a:solidFill>
              </a:rPr>
              <a:t>observar</a:t>
            </a:r>
            <a:r>
              <a:rPr lang="en-US" sz="2400" dirty="0">
                <a:solidFill>
                  <a:srgbClr val="333333"/>
                </a:solidFill>
              </a:rPr>
              <a:t> les </a:t>
            </a:r>
            <a:r>
              <a:rPr lang="en-US" sz="2400" dirty="0" err="1">
                <a:solidFill>
                  <a:srgbClr val="333333"/>
                </a:solidFill>
              </a:rPr>
              <a:t>pròpies</a:t>
            </a:r>
            <a:r>
              <a:rPr lang="en-US" sz="2400" dirty="0">
                <a:solidFill>
                  <a:srgbClr val="333333"/>
                </a:solidFill>
              </a:rPr>
              <a:t> </a:t>
            </a:r>
            <a:r>
              <a:rPr lang="en-US" sz="2400" dirty="0" err="1">
                <a:solidFill>
                  <a:srgbClr val="333333"/>
                </a:solidFill>
              </a:rPr>
              <a:t>fortaleses</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Adonar-se de les fortaleses</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de-DE" sz="2400" dirty="0" err="1">
                <a:solidFill>
                  <a:srgbClr val="004992"/>
                </a:solidFill>
              </a:rPr>
              <a:t>Recuperant</a:t>
            </a:r>
            <a:r>
              <a:rPr lang="de-DE" sz="2400" dirty="0">
                <a:solidFill>
                  <a:srgbClr val="004992"/>
                </a:solidFill>
              </a:rPr>
              <a:t> </a:t>
            </a:r>
            <a:r>
              <a:rPr lang="en-US" sz="2400" dirty="0">
                <a:solidFill>
                  <a:srgbClr val="004992"/>
                </a:solidFill>
              </a:rPr>
              <a:t>“</a:t>
            </a:r>
            <a:r>
              <a:rPr lang="de-DE" sz="2400" dirty="0" err="1">
                <a:solidFill>
                  <a:srgbClr val="004992"/>
                </a:solidFill>
              </a:rPr>
              <a:t>tresors</a:t>
            </a:r>
            <a:r>
              <a:rPr lang="de-DE" sz="2400" dirty="0">
                <a:solidFill>
                  <a:srgbClr val="004992"/>
                </a:solidFill>
              </a:rPr>
              <a:t> </a:t>
            </a:r>
            <a:r>
              <a:rPr lang="de-DE" sz="2400" dirty="0" err="1">
                <a:solidFill>
                  <a:srgbClr val="004992"/>
                </a:solidFill>
              </a:rPr>
              <a:t>perduts</a:t>
            </a:r>
            <a:r>
              <a:rPr lang="en-US" sz="2400" dirty="0">
                <a:solidFill>
                  <a:srgbClr val="004992"/>
                </a:solidFill>
              </a:rPr>
              <a:t>”</a:t>
            </a:r>
            <a:r>
              <a:rPr lang="de-DE" sz="2400" dirty="0">
                <a:solidFill>
                  <a:srgbClr val="004992"/>
                </a:solidFill>
              </a:rPr>
              <a:t>:</a:t>
            </a:r>
          </a:p>
          <a:p>
            <a:pPr marL="342900" indent="-342900">
              <a:buClr>
                <a:srgbClr val="333333"/>
              </a:buClr>
              <a:buFont typeface="WingDings"/>
              <a:buChar char=""/>
            </a:pPr>
            <a:r>
              <a:rPr lang="en-US" sz="2400" dirty="0" err="1">
                <a:solidFill>
                  <a:srgbClr val="333333"/>
                </a:solidFill>
              </a:rPr>
              <a:t>Pregunteu</a:t>
            </a:r>
            <a:r>
              <a:rPr lang="en-US" sz="2400" dirty="0">
                <a:solidFill>
                  <a:srgbClr val="333333"/>
                </a:solidFill>
              </a:rPr>
              <a:t> a la </a:t>
            </a:r>
            <a:r>
              <a:rPr lang="en-US" sz="2400" dirty="0" err="1">
                <a:solidFill>
                  <a:srgbClr val="333333"/>
                </a:solidFill>
              </a:rPr>
              <a:t>família</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amistats</a:t>
            </a:r>
            <a:r>
              <a:rPr lang="en-US" sz="2400" dirty="0">
                <a:solidFill>
                  <a:srgbClr val="333333"/>
                </a:solidFill>
              </a:rPr>
              <a:t> per les </a:t>
            </a:r>
            <a:r>
              <a:rPr lang="en-US" sz="2400" dirty="0" err="1">
                <a:solidFill>
                  <a:srgbClr val="333333"/>
                </a:solidFill>
              </a:rPr>
              <a:t>coses</a:t>
            </a:r>
            <a:r>
              <a:rPr lang="en-US" sz="2400" dirty="0">
                <a:solidFill>
                  <a:srgbClr val="333333"/>
                </a:solidFill>
              </a:rPr>
              <a:t> </a:t>
            </a:r>
            <a:r>
              <a:rPr lang="en-US" sz="2400" dirty="0" err="1">
                <a:solidFill>
                  <a:srgbClr val="333333"/>
                </a:solidFill>
              </a:rPr>
              <a:t>que</a:t>
            </a:r>
            <a:r>
              <a:rPr lang="en-US" sz="2400" dirty="0">
                <a:solidFill>
                  <a:srgbClr val="333333"/>
                </a:solidFill>
              </a:rPr>
              <a:t> </a:t>
            </a:r>
            <a:r>
              <a:rPr lang="en-US" sz="2400" dirty="0" err="1">
                <a:solidFill>
                  <a:srgbClr val="333333"/>
                </a:solidFill>
              </a:rPr>
              <a:t>valoren</a:t>
            </a:r>
            <a:r>
              <a:rPr lang="en-US" sz="2400" dirty="0">
                <a:solidFill>
                  <a:srgbClr val="333333"/>
                </a:solidFill>
              </a:rPr>
              <a:t> en </a:t>
            </a:r>
            <a:r>
              <a:rPr lang="en-US" sz="2400" dirty="0" err="1">
                <a:solidFill>
                  <a:srgbClr val="333333"/>
                </a:solidFill>
              </a:rPr>
              <a:t>vosaltres</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Penseu</a:t>
            </a:r>
            <a:r>
              <a:rPr lang="en-US" sz="2400" dirty="0">
                <a:solidFill>
                  <a:srgbClr val="333333"/>
                </a:solidFill>
              </a:rPr>
              <a:t> en </a:t>
            </a:r>
            <a:r>
              <a:rPr lang="en-US" sz="2400" dirty="0" err="1">
                <a:solidFill>
                  <a:srgbClr val="333333"/>
                </a:solidFill>
              </a:rPr>
              <a:t>situacions</a:t>
            </a:r>
            <a:r>
              <a:rPr lang="en-US" sz="2400" dirty="0">
                <a:solidFill>
                  <a:srgbClr val="333333"/>
                </a:solidFill>
              </a:rPr>
              <a:t> </a:t>
            </a:r>
            <a:r>
              <a:rPr lang="en-US" sz="2400" u="sng" dirty="0">
                <a:solidFill>
                  <a:srgbClr val="333333"/>
                </a:solidFill>
              </a:rPr>
              <a:t>concretes</a:t>
            </a:r>
            <a:r>
              <a:rPr lang="en-US" sz="2400" dirty="0">
                <a:solidFill>
                  <a:srgbClr val="333333"/>
                </a:solidFill>
              </a:rPr>
              <a:t> </a:t>
            </a:r>
            <a:r>
              <a:rPr lang="en-US" sz="2400" dirty="0" err="1">
                <a:solidFill>
                  <a:srgbClr val="333333"/>
                </a:solidFill>
              </a:rPr>
              <a:t>que</a:t>
            </a:r>
            <a:r>
              <a:rPr lang="en-US" sz="2400" dirty="0">
                <a:solidFill>
                  <a:srgbClr val="333333"/>
                </a:solidFill>
              </a:rPr>
              <a:t> </a:t>
            </a:r>
            <a:r>
              <a:rPr lang="en-US" sz="2400" dirty="0" err="1">
                <a:solidFill>
                  <a:srgbClr val="333333"/>
                </a:solidFill>
              </a:rPr>
              <a:t>vau</a:t>
            </a:r>
            <a:r>
              <a:rPr lang="en-US" sz="2400" dirty="0">
                <a:solidFill>
                  <a:srgbClr val="333333"/>
                </a:solidFill>
              </a:rPr>
              <a:t> </a:t>
            </a:r>
            <a:r>
              <a:rPr lang="en-US" sz="2400" dirty="0" err="1">
                <a:solidFill>
                  <a:srgbClr val="333333"/>
                </a:solidFill>
              </a:rPr>
              <a:t>portar</a:t>
            </a:r>
            <a:r>
              <a:rPr lang="en-US" sz="2400" dirty="0">
                <a:solidFill>
                  <a:srgbClr val="333333"/>
                </a:solidFill>
              </a:rPr>
              <a:t> </a:t>
            </a:r>
            <a:r>
              <a:rPr lang="en-US" sz="2400" dirty="0" err="1">
                <a:solidFill>
                  <a:srgbClr val="333333"/>
                </a:solidFill>
              </a:rPr>
              <a:t>bé</a:t>
            </a:r>
            <a:r>
              <a:rPr lang="en-US" sz="2400" dirty="0">
                <a:solidFill>
                  <a:srgbClr val="333333"/>
                </a:solidFill>
              </a:rPr>
              <a:t> o per les </a:t>
            </a:r>
            <a:r>
              <a:rPr lang="en-US" sz="2400" dirty="0" err="1">
                <a:solidFill>
                  <a:srgbClr val="333333"/>
                </a:solidFill>
              </a:rPr>
              <a:t>que</a:t>
            </a:r>
            <a:r>
              <a:rPr lang="en-US" sz="2400" dirty="0">
                <a:solidFill>
                  <a:srgbClr val="333333"/>
                </a:solidFill>
              </a:rPr>
              <a:t> us van </a:t>
            </a:r>
            <a:r>
              <a:rPr lang="en-US" sz="2400" dirty="0" err="1">
                <a:solidFill>
                  <a:srgbClr val="333333"/>
                </a:solidFill>
              </a:rPr>
              <a:t>felicitar</a:t>
            </a:r>
            <a:r>
              <a:rPr lang="en-US" sz="2400" dirty="0">
                <a:solidFill>
                  <a:srgbClr val="333333"/>
                </a:solidFill>
              </a:rPr>
              <a:t> (les </a:t>
            </a:r>
            <a:r>
              <a:rPr lang="en-US" sz="2400" dirty="0" err="1">
                <a:solidFill>
                  <a:srgbClr val="333333"/>
                </a:solidFill>
              </a:rPr>
              <a:t>coses</a:t>
            </a:r>
            <a:r>
              <a:rPr lang="en-US" sz="2400" dirty="0">
                <a:solidFill>
                  <a:srgbClr val="333333"/>
                </a:solidFill>
              </a:rPr>
              <a:t> petites </a:t>
            </a:r>
            <a:r>
              <a:rPr lang="en-US" sz="2400" dirty="0" err="1">
                <a:solidFill>
                  <a:srgbClr val="333333"/>
                </a:solidFill>
              </a:rPr>
              <a:t>també</a:t>
            </a:r>
            <a:r>
              <a:rPr lang="en-US" sz="2400" dirty="0">
                <a:solidFill>
                  <a:srgbClr val="333333"/>
                </a:solidFill>
              </a:rPr>
              <a:t> </a:t>
            </a:r>
            <a:r>
              <a:rPr lang="en-US" sz="2400" dirty="0" err="1">
                <a:solidFill>
                  <a:srgbClr val="333333"/>
                </a:solidFill>
              </a:rPr>
              <a:t>compten</a:t>
            </a:r>
            <a:r>
              <a:rPr lang="en-US" sz="2400" dirty="0">
                <a:solidFill>
                  <a:srgbClr val="333333"/>
                </a:solidFill>
              </a:rPr>
              <a:t>)</a:t>
            </a:r>
          </a:p>
          <a:p>
            <a:pPr marL="342900" indent="-342900">
              <a:buClr>
                <a:srgbClr val="333333"/>
              </a:buClr>
              <a:buFont typeface="WingDings"/>
              <a:buChar char=""/>
            </a:pP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escriviu</a:t>
            </a:r>
            <a:r>
              <a:rPr lang="en-US" sz="2400" dirty="0">
                <a:solidFill>
                  <a:srgbClr val="333333"/>
                </a:solidFill>
              </a:rPr>
              <a:t> </a:t>
            </a:r>
            <a:r>
              <a:rPr lang="en-US" sz="2400" dirty="0" err="1">
                <a:solidFill>
                  <a:srgbClr val="333333"/>
                </a:solidFill>
              </a:rPr>
              <a:t>aquestes</a:t>
            </a:r>
            <a:r>
              <a:rPr lang="en-US" sz="2400" dirty="0">
                <a:solidFill>
                  <a:srgbClr val="333333"/>
                </a:solidFill>
              </a:rPr>
              <a:t> </a:t>
            </a:r>
            <a:r>
              <a:rPr lang="en-US" sz="2400" dirty="0" err="1">
                <a:solidFill>
                  <a:srgbClr val="333333"/>
                </a:solidFill>
              </a:rPr>
              <a:t>experiències</a:t>
            </a:r>
            <a:r>
              <a:rPr lang="en-US" sz="2400" dirty="0">
                <a:solidFill>
                  <a:srgbClr val="333333"/>
                </a:solidFill>
              </a:rPr>
              <a:t> en un “</a:t>
            </a:r>
            <a:r>
              <a:rPr lang="en-US" sz="2400" dirty="0" err="1">
                <a:solidFill>
                  <a:srgbClr val="333333"/>
                </a:solidFill>
              </a:rPr>
              <a:t>diari</a:t>
            </a:r>
            <a:r>
              <a:rPr lang="en-US" sz="2400" dirty="0">
                <a:solidFill>
                  <a:srgbClr val="333333"/>
                </a:solidFill>
              </a:rPr>
              <a:t> de </a:t>
            </a:r>
            <a:r>
              <a:rPr lang="en-US" sz="2400" dirty="0" err="1">
                <a:solidFill>
                  <a:srgbClr val="333333"/>
                </a:solidFill>
              </a:rPr>
              <a:t>l'alegria</a:t>
            </a:r>
            <a:r>
              <a:rPr lang="en-US" sz="2400" dirty="0">
                <a:solidFill>
                  <a:srgbClr val="333333"/>
                </a:solidFill>
              </a:rPr>
              <a:t>” *, </a:t>
            </a:r>
            <a:r>
              <a:rPr lang="en-US" sz="2400" dirty="0" err="1">
                <a:solidFill>
                  <a:srgbClr val="333333"/>
                </a:solidFill>
              </a:rPr>
              <a:t>així</a:t>
            </a:r>
            <a:r>
              <a:rPr lang="en-US" sz="2400" dirty="0">
                <a:solidFill>
                  <a:srgbClr val="333333"/>
                </a:solidFill>
              </a:rPr>
              <a:t> les </a:t>
            </a:r>
            <a:r>
              <a:rPr lang="en-US" sz="2400" dirty="0" err="1">
                <a:solidFill>
                  <a:srgbClr val="333333"/>
                </a:solidFill>
              </a:rPr>
              <a:t>podreu</a:t>
            </a:r>
            <a:r>
              <a:rPr lang="en-US" sz="2400" dirty="0">
                <a:solidFill>
                  <a:srgbClr val="333333"/>
                </a:solidFill>
              </a:rPr>
              <a:t> </a:t>
            </a:r>
            <a:r>
              <a:rPr lang="en-US" sz="2400" dirty="0" err="1">
                <a:solidFill>
                  <a:srgbClr val="333333"/>
                </a:solidFill>
              </a:rPr>
              <a:t>recordar</a:t>
            </a:r>
            <a:r>
              <a:rPr lang="en-US" sz="2400" dirty="0">
                <a:solidFill>
                  <a:srgbClr val="333333"/>
                </a:solidFill>
              </a:rPr>
              <a:t> en </a:t>
            </a:r>
            <a:r>
              <a:rPr lang="en-US" sz="2400" dirty="0" err="1">
                <a:solidFill>
                  <a:srgbClr val="333333"/>
                </a:solidFill>
              </a:rPr>
              <a:t>mals</a:t>
            </a:r>
            <a:r>
              <a:rPr lang="en-US" sz="2400" dirty="0">
                <a:solidFill>
                  <a:srgbClr val="333333"/>
                </a:solidFill>
              </a:rPr>
              <a:t> moments.</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r>
              <a:rPr lang="de-DE" sz="1400" dirty="0">
                <a:solidFill>
                  <a:srgbClr val="333333"/>
                </a:solidFill>
                <a:latin typeface="+mn-lt"/>
              </a:rPr>
              <a:t>* En </a:t>
            </a:r>
            <a:r>
              <a:rPr lang="de-DE" sz="1400" dirty="0" err="1">
                <a:solidFill>
                  <a:srgbClr val="333333"/>
                </a:solidFill>
                <a:latin typeface="+mn-lt"/>
              </a:rPr>
              <a:t>el</a:t>
            </a:r>
            <a:r>
              <a:rPr lang="de-DE" sz="1400" dirty="0">
                <a:solidFill>
                  <a:srgbClr val="333333"/>
                </a:solidFill>
                <a:latin typeface="+mn-lt"/>
              </a:rPr>
              <a:t> </a:t>
            </a:r>
            <a:r>
              <a:rPr lang="en-US" sz="1400" dirty="0">
                <a:solidFill>
                  <a:srgbClr val="333333"/>
                </a:solidFill>
                <a:latin typeface="+mn-lt"/>
              </a:rPr>
              <a:t>“</a:t>
            </a:r>
            <a:r>
              <a:rPr lang="en-US" sz="1400" dirty="0" err="1">
                <a:solidFill>
                  <a:srgbClr val="333333"/>
                </a:solidFill>
                <a:latin typeface="+mn-lt"/>
              </a:rPr>
              <a:t>diari</a:t>
            </a:r>
            <a:r>
              <a:rPr lang="en-US" sz="1400" dirty="0">
                <a:solidFill>
                  <a:srgbClr val="333333"/>
                </a:solidFill>
                <a:latin typeface="+mn-lt"/>
              </a:rPr>
              <a:t> de </a:t>
            </a:r>
            <a:r>
              <a:rPr lang="en-US" sz="1400" dirty="0" err="1">
                <a:solidFill>
                  <a:srgbClr val="333333"/>
                </a:solidFill>
                <a:latin typeface="+mn-lt"/>
              </a:rPr>
              <a:t>l'alegria</a:t>
            </a:r>
            <a:r>
              <a:rPr lang="en-US" sz="1400" dirty="0">
                <a:solidFill>
                  <a:srgbClr val="333333"/>
                </a:solidFill>
                <a:latin typeface="+mn-lt"/>
              </a:rPr>
              <a:t>” </a:t>
            </a:r>
            <a:r>
              <a:rPr lang="de-DE" sz="1400" dirty="0" err="1">
                <a:solidFill>
                  <a:srgbClr val="333333"/>
                </a:solidFill>
                <a:latin typeface="+mn-lt"/>
              </a:rPr>
              <a:t>sols</a:t>
            </a:r>
            <a:r>
              <a:rPr lang="de-DE" sz="1400" dirty="0">
                <a:solidFill>
                  <a:srgbClr val="333333"/>
                </a:solidFill>
                <a:latin typeface="+mn-lt"/>
              </a:rPr>
              <a:t> </a:t>
            </a:r>
            <a:r>
              <a:rPr lang="de-DE" sz="1400" dirty="0" err="1">
                <a:solidFill>
                  <a:srgbClr val="333333"/>
                </a:solidFill>
                <a:latin typeface="+mn-lt"/>
              </a:rPr>
              <a:t>s'han</a:t>
            </a:r>
            <a:r>
              <a:rPr lang="de-DE" sz="1400" dirty="0">
                <a:solidFill>
                  <a:srgbClr val="333333"/>
                </a:solidFill>
                <a:latin typeface="+mn-lt"/>
              </a:rPr>
              <a:t> </a:t>
            </a:r>
            <a:r>
              <a:rPr lang="de-DE" sz="1400" dirty="0" err="1">
                <a:solidFill>
                  <a:srgbClr val="333333"/>
                </a:solidFill>
                <a:latin typeface="+mn-lt"/>
              </a:rPr>
              <a:t>d'apuntar</a:t>
            </a:r>
            <a:r>
              <a:rPr lang="de-DE" sz="1400" dirty="0">
                <a:solidFill>
                  <a:srgbClr val="333333"/>
                </a:solidFill>
                <a:latin typeface="+mn-lt"/>
              </a:rPr>
              <a:t> aspectes positius del </a:t>
            </a:r>
            <a:r>
              <a:rPr lang="de-DE" sz="1400" dirty="0" err="1">
                <a:solidFill>
                  <a:srgbClr val="333333"/>
                </a:solidFill>
                <a:latin typeface="+mn-lt"/>
              </a:rPr>
              <a:t>dia</a:t>
            </a:r>
            <a:endParaRPr lang="de-DE" sz="1400" dirty="0">
              <a:solidFill>
                <a:srgbClr val="333333"/>
              </a:solidFill>
              <a:latin typeface="+mn-lt"/>
            </a:endParaRPr>
          </a:p>
        </p:txBody>
      </p:sp>
      <p:pic>
        <p:nvPicPr>
          <p:cNvPr id="11"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Exercici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de-DE" sz="2400" dirty="0">
                <a:solidFill>
                  <a:srgbClr val="004992"/>
                </a:solidFill>
              </a:rPr>
              <a:t>Què us agrada de vosaltres mateixos/es?</a:t>
            </a:r>
          </a:p>
          <a:p>
            <a:pPr algn="ctr">
              <a:defRPr/>
            </a:pPr>
            <a:r>
              <a:rPr lang="de-DE" sz="2400" dirty="0">
                <a:solidFill>
                  <a:srgbClr val="004992"/>
                </a:solidFill>
              </a:rPr>
              <a:t>Què feu bé?</a:t>
            </a:r>
          </a:p>
          <a:p>
            <a:pPr algn="ctr">
              <a:defRPr/>
            </a:pPr>
            <a:r>
              <a:rPr lang="de-DE" sz="2400" dirty="0">
                <a:solidFill>
                  <a:srgbClr val="333333"/>
                </a:solidFill>
              </a:rPr>
              <a:t>Penseu en una fortalesa cadascun/a de vosaltres!</a:t>
            </a: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Exercici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rPr>
              <a:t>Poseu-vos de peu i inclineu el cap cap a </a:t>
            </a:r>
            <a:r>
              <a:rPr lang="de-DE" sz="2400" dirty="0" err="1">
                <a:solidFill>
                  <a:srgbClr val="333333"/>
                </a:solidFill>
              </a:rPr>
              <a:t>avall</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Mireu cap avall, deixeu els braços i els espatlles que pengin, </a:t>
            </a:r>
            <a:r>
              <a:rPr lang="de-DE" sz="2400" dirty="0" err="1">
                <a:solidFill>
                  <a:srgbClr val="333333"/>
                </a:solidFill>
              </a:rPr>
              <a:t>arquegeu</a:t>
            </a:r>
            <a:r>
              <a:rPr lang="de-DE" sz="2400" dirty="0">
                <a:solidFill>
                  <a:srgbClr val="333333"/>
                </a:solidFill>
              </a:rPr>
              <a:t> </a:t>
            </a:r>
            <a:r>
              <a:rPr lang="de-DE" sz="2400" dirty="0" err="1">
                <a:solidFill>
                  <a:srgbClr val="333333"/>
                </a:solidFill>
              </a:rPr>
              <a:t>l'esquena</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283973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Exercici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rPr>
              <a:t>Poseu-vos de peu i inclineu el cap cap a </a:t>
            </a:r>
            <a:r>
              <a:rPr lang="de-DE" sz="2400" dirty="0" err="1">
                <a:solidFill>
                  <a:srgbClr val="333333"/>
                </a:solidFill>
              </a:rPr>
              <a:t>avall</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Mireu cap avall, deixeu els braços i els espatlles que pengin, </a:t>
            </a:r>
            <a:r>
              <a:rPr lang="de-DE" sz="2400" dirty="0" err="1">
                <a:solidFill>
                  <a:srgbClr val="333333"/>
                </a:solidFill>
              </a:rPr>
              <a:t>arquegeu</a:t>
            </a:r>
            <a:r>
              <a:rPr lang="de-DE" sz="2400" dirty="0">
                <a:solidFill>
                  <a:srgbClr val="333333"/>
                </a:solidFill>
              </a:rPr>
              <a:t> </a:t>
            </a:r>
            <a:r>
              <a:rPr lang="de-DE" sz="2400" dirty="0" err="1">
                <a:solidFill>
                  <a:srgbClr val="333333"/>
                </a:solidFill>
              </a:rPr>
              <a:t>l'esquena</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Camineu per la sala amb aquesta </a:t>
            </a:r>
            <a:r>
              <a:rPr lang="de-DE" sz="2400" dirty="0" err="1">
                <a:solidFill>
                  <a:srgbClr val="333333"/>
                </a:solidFill>
              </a:rPr>
              <a:t>postura</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1469051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Exercici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rPr>
              <a:t>Poseu-vos de peu i inclineu el cap cap a </a:t>
            </a:r>
            <a:r>
              <a:rPr lang="de-DE" sz="2400" dirty="0" err="1">
                <a:solidFill>
                  <a:srgbClr val="333333"/>
                </a:solidFill>
              </a:rPr>
              <a:t>avall</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Mireu cap avall, deixeu els braços i els espatlles que pengin, </a:t>
            </a:r>
            <a:r>
              <a:rPr lang="de-DE" sz="2400" dirty="0" err="1">
                <a:solidFill>
                  <a:srgbClr val="333333"/>
                </a:solidFill>
              </a:rPr>
              <a:t>arquegeu</a:t>
            </a:r>
            <a:r>
              <a:rPr lang="de-DE" sz="2400" dirty="0">
                <a:solidFill>
                  <a:srgbClr val="333333"/>
                </a:solidFill>
              </a:rPr>
              <a:t> </a:t>
            </a:r>
            <a:r>
              <a:rPr lang="de-DE" sz="2400" dirty="0" err="1">
                <a:solidFill>
                  <a:srgbClr val="333333"/>
                </a:solidFill>
              </a:rPr>
              <a:t>l'esquena</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Camineu per la sala amb aquesta postura!</a:t>
            </a:r>
          </a:p>
          <a:p>
            <a:pPr algn="ctr"/>
            <a:r>
              <a:rPr lang="de-DE" sz="2400" dirty="0">
                <a:solidFill>
                  <a:srgbClr val="004992"/>
                </a:solidFill>
              </a:rPr>
              <a:t>Com us sentiu?</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3156833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Exercici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Ara</a:t>
            </a:r>
            <a:r>
              <a:rPr lang="en-US" sz="2400" dirty="0">
                <a:solidFill>
                  <a:srgbClr val="333333"/>
                </a:solidFill>
              </a:rPr>
              <a:t>, </a:t>
            </a:r>
            <a:r>
              <a:rPr lang="en-US" sz="2400" dirty="0" err="1">
                <a:solidFill>
                  <a:srgbClr val="333333"/>
                </a:solidFill>
              </a:rPr>
              <a:t>deixeu</a:t>
            </a:r>
            <a:r>
              <a:rPr lang="en-US" sz="2400" dirty="0">
                <a:solidFill>
                  <a:srgbClr val="333333"/>
                </a:solidFill>
              </a:rPr>
              <a:t> la part superior del </a:t>
            </a:r>
            <a:r>
              <a:rPr lang="en-US" sz="2400" dirty="0" err="1">
                <a:solidFill>
                  <a:srgbClr val="333333"/>
                </a:solidFill>
              </a:rPr>
              <a:t>cos</a:t>
            </a:r>
            <a:r>
              <a:rPr lang="en-US" sz="2400" dirty="0">
                <a:solidFill>
                  <a:srgbClr val="333333"/>
                </a:solidFill>
              </a:rPr>
              <a:t> </a:t>
            </a:r>
            <a:r>
              <a:rPr lang="en-US" sz="2400" dirty="0" err="1">
                <a:solidFill>
                  <a:srgbClr val="333333"/>
                </a:solidFill>
              </a:rPr>
              <a:t>penjant</a:t>
            </a:r>
            <a:r>
              <a:rPr lang="en-US" sz="2400" dirty="0">
                <a:solidFill>
                  <a:srgbClr val="333333"/>
                </a:solidFill>
              </a:rPr>
              <a:t> </a:t>
            </a:r>
            <a:r>
              <a:rPr lang="en-US" sz="2400" dirty="0" err="1">
                <a:solidFill>
                  <a:srgbClr val="333333"/>
                </a:solidFill>
              </a:rPr>
              <a:t>relaxada</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després</a:t>
            </a:r>
            <a:r>
              <a:rPr lang="en-US" sz="2400" dirty="0">
                <a:solidFill>
                  <a:srgbClr val="333333"/>
                </a:solidFill>
              </a:rPr>
              <a:t>, </a:t>
            </a:r>
            <a:r>
              <a:rPr lang="en-US" sz="2400" dirty="0" err="1">
                <a:solidFill>
                  <a:srgbClr val="333333"/>
                </a:solidFill>
              </a:rPr>
              <a:t>aneu</a:t>
            </a:r>
            <a:r>
              <a:rPr lang="en-US" sz="2400" dirty="0">
                <a:solidFill>
                  <a:srgbClr val="333333"/>
                </a:solidFill>
              </a:rPr>
              <a:t> </a:t>
            </a:r>
            <a:r>
              <a:rPr lang="en-US" sz="2400" dirty="0" err="1">
                <a:solidFill>
                  <a:srgbClr val="333333"/>
                </a:solidFill>
              </a:rPr>
              <a:t>redreçant-vos</a:t>
            </a:r>
            <a:r>
              <a:rPr lang="en-US" sz="2400" dirty="0">
                <a:solidFill>
                  <a:srgbClr val="333333"/>
                </a:solidFill>
              </a:rPr>
              <a:t> </a:t>
            </a:r>
            <a:r>
              <a:rPr lang="en-US" sz="2400" dirty="0" err="1">
                <a:solidFill>
                  <a:srgbClr val="333333"/>
                </a:solidFill>
              </a:rPr>
              <a:t>lentament</a:t>
            </a:r>
            <a:r>
              <a:rPr lang="en-US" sz="2400" dirty="0">
                <a:solidFill>
                  <a:srgbClr val="333333"/>
                </a:solidFill>
              </a:rPr>
              <a:t>, </a:t>
            </a:r>
            <a:r>
              <a:rPr lang="en-US" sz="2400" dirty="0" err="1">
                <a:solidFill>
                  <a:srgbClr val="333333"/>
                </a:solidFill>
              </a:rPr>
              <a:t>vèrtebra</a:t>
            </a:r>
            <a:r>
              <a:rPr lang="en-US" sz="2400" dirty="0">
                <a:solidFill>
                  <a:srgbClr val="333333"/>
                </a:solidFill>
              </a:rPr>
              <a:t> a </a:t>
            </a:r>
            <a:r>
              <a:rPr lang="en-US" sz="2400" dirty="0" err="1">
                <a:solidFill>
                  <a:srgbClr val="333333"/>
                </a:solidFill>
              </a:rPr>
              <a:t>vèrtebra</a:t>
            </a:r>
            <a:r>
              <a:rPr lang="en-US" sz="2400" dirty="0">
                <a:solidFill>
                  <a:srgbClr val="333333"/>
                </a:solidFill>
              </a:rPr>
              <a:t>. </a:t>
            </a:r>
            <a:r>
              <a:rPr lang="en-US" sz="2400" dirty="0" err="1">
                <a:solidFill>
                  <a:srgbClr val="333333"/>
                </a:solidFill>
              </a:rPr>
              <a:t>Imagineu</a:t>
            </a:r>
            <a:r>
              <a:rPr lang="en-US" sz="2400" dirty="0">
                <a:solidFill>
                  <a:srgbClr val="333333"/>
                </a:solidFill>
              </a:rPr>
              <a:t> que </a:t>
            </a:r>
            <a:r>
              <a:rPr lang="en-US" sz="2400" dirty="0" err="1">
                <a:solidFill>
                  <a:srgbClr val="333333"/>
                </a:solidFill>
              </a:rPr>
              <a:t>algú</a:t>
            </a:r>
            <a:r>
              <a:rPr lang="en-US" sz="2400" dirty="0">
                <a:solidFill>
                  <a:srgbClr val="333333"/>
                </a:solidFill>
              </a:rPr>
              <a:t> us </a:t>
            </a:r>
            <a:r>
              <a:rPr lang="en-US" sz="2400" dirty="0" err="1">
                <a:solidFill>
                  <a:srgbClr val="333333"/>
                </a:solidFill>
              </a:rPr>
              <a:t>estira</a:t>
            </a:r>
            <a:r>
              <a:rPr lang="en-US" sz="2400" dirty="0">
                <a:solidFill>
                  <a:srgbClr val="333333"/>
                </a:solidFill>
              </a:rPr>
              <a:t> des de </a:t>
            </a:r>
            <a:r>
              <a:rPr lang="en-US" sz="2400" dirty="0" err="1">
                <a:solidFill>
                  <a:srgbClr val="333333"/>
                </a:solidFill>
              </a:rPr>
              <a:t>dalt</a:t>
            </a:r>
            <a:r>
              <a:rPr lang="en-US"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298192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Exercici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Ara</a:t>
            </a:r>
            <a:r>
              <a:rPr lang="en-US" sz="2400" dirty="0">
                <a:solidFill>
                  <a:srgbClr val="333333"/>
                </a:solidFill>
              </a:rPr>
              <a:t>, </a:t>
            </a:r>
            <a:r>
              <a:rPr lang="en-US" sz="2400" dirty="0" err="1">
                <a:solidFill>
                  <a:srgbClr val="333333"/>
                </a:solidFill>
              </a:rPr>
              <a:t>deixeu</a:t>
            </a:r>
            <a:r>
              <a:rPr lang="en-US" sz="2400" dirty="0">
                <a:solidFill>
                  <a:srgbClr val="333333"/>
                </a:solidFill>
              </a:rPr>
              <a:t> la part superior del </a:t>
            </a:r>
            <a:r>
              <a:rPr lang="en-US" sz="2400" dirty="0" err="1">
                <a:solidFill>
                  <a:srgbClr val="333333"/>
                </a:solidFill>
              </a:rPr>
              <a:t>cos</a:t>
            </a:r>
            <a:r>
              <a:rPr lang="en-US" sz="2400" dirty="0">
                <a:solidFill>
                  <a:srgbClr val="333333"/>
                </a:solidFill>
              </a:rPr>
              <a:t> </a:t>
            </a:r>
            <a:r>
              <a:rPr lang="en-US" sz="2400" dirty="0" err="1">
                <a:solidFill>
                  <a:srgbClr val="333333"/>
                </a:solidFill>
              </a:rPr>
              <a:t>penjant</a:t>
            </a:r>
            <a:r>
              <a:rPr lang="en-US" sz="2400" dirty="0">
                <a:solidFill>
                  <a:srgbClr val="333333"/>
                </a:solidFill>
              </a:rPr>
              <a:t> </a:t>
            </a:r>
            <a:r>
              <a:rPr lang="en-US" sz="2400" dirty="0" err="1">
                <a:solidFill>
                  <a:srgbClr val="333333"/>
                </a:solidFill>
              </a:rPr>
              <a:t>relaxada</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després</a:t>
            </a:r>
            <a:r>
              <a:rPr lang="en-US" sz="2400" dirty="0">
                <a:solidFill>
                  <a:srgbClr val="333333"/>
                </a:solidFill>
              </a:rPr>
              <a:t>, </a:t>
            </a:r>
            <a:r>
              <a:rPr lang="en-US" sz="2400" dirty="0" err="1">
                <a:solidFill>
                  <a:srgbClr val="333333"/>
                </a:solidFill>
              </a:rPr>
              <a:t>aneu</a:t>
            </a:r>
            <a:r>
              <a:rPr lang="en-US" sz="2400" dirty="0">
                <a:solidFill>
                  <a:srgbClr val="333333"/>
                </a:solidFill>
              </a:rPr>
              <a:t> </a:t>
            </a:r>
            <a:r>
              <a:rPr lang="en-US" sz="2400" dirty="0" err="1">
                <a:solidFill>
                  <a:srgbClr val="333333"/>
                </a:solidFill>
              </a:rPr>
              <a:t>redreçant-vos</a:t>
            </a:r>
            <a:r>
              <a:rPr lang="en-US" sz="2400" dirty="0">
                <a:solidFill>
                  <a:srgbClr val="333333"/>
                </a:solidFill>
              </a:rPr>
              <a:t> </a:t>
            </a:r>
            <a:r>
              <a:rPr lang="en-US" sz="2400" dirty="0" err="1">
                <a:solidFill>
                  <a:srgbClr val="333333"/>
                </a:solidFill>
              </a:rPr>
              <a:t>lentament</a:t>
            </a:r>
            <a:r>
              <a:rPr lang="en-US" sz="2400" dirty="0">
                <a:solidFill>
                  <a:srgbClr val="333333"/>
                </a:solidFill>
              </a:rPr>
              <a:t>, </a:t>
            </a:r>
            <a:r>
              <a:rPr lang="en-US" sz="2400" dirty="0" err="1">
                <a:solidFill>
                  <a:srgbClr val="333333"/>
                </a:solidFill>
              </a:rPr>
              <a:t>vèrtebra</a:t>
            </a:r>
            <a:r>
              <a:rPr lang="en-US" sz="2400" dirty="0">
                <a:solidFill>
                  <a:srgbClr val="333333"/>
                </a:solidFill>
              </a:rPr>
              <a:t> a </a:t>
            </a:r>
            <a:r>
              <a:rPr lang="en-US" sz="2400" dirty="0" err="1">
                <a:solidFill>
                  <a:srgbClr val="333333"/>
                </a:solidFill>
              </a:rPr>
              <a:t>vèrtebra</a:t>
            </a:r>
            <a:r>
              <a:rPr lang="en-US" sz="2400" dirty="0">
                <a:solidFill>
                  <a:srgbClr val="333333"/>
                </a:solidFill>
              </a:rPr>
              <a:t>. </a:t>
            </a:r>
            <a:r>
              <a:rPr lang="en-US" sz="2400" dirty="0" err="1">
                <a:solidFill>
                  <a:srgbClr val="333333"/>
                </a:solidFill>
              </a:rPr>
              <a:t>Imagineu</a:t>
            </a:r>
            <a:r>
              <a:rPr lang="en-US" sz="2400" dirty="0">
                <a:solidFill>
                  <a:srgbClr val="333333"/>
                </a:solidFill>
              </a:rPr>
              <a:t> </a:t>
            </a:r>
            <a:r>
              <a:rPr lang="en-US" sz="2400" dirty="0" err="1">
                <a:solidFill>
                  <a:srgbClr val="333333"/>
                </a:solidFill>
              </a:rPr>
              <a:t>que</a:t>
            </a:r>
            <a:r>
              <a:rPr lang="en-US" sz="2400" dirty="0">
                <a:solidFill>
                  <a:srgbClr val="333333"/>
                </a:solidFill>
              </a:rPr>
              <a:t> </a:t>
            </a:r>
            <a:r>
              <a:rPr lang="en-US" sz="2400" dirty="0" err="1">
                <a:solidFill>
                  <a:srgbClr val="333333"/>
                </a:solidFill>
              </a:rPr>
              <a:t>algú</a:t>
            </a:r>
            <a:r>
              <a:rPr lang="en-US" sz="2400" dirty="0">
                <a:solidFill>
                  <a:srgbClr val="333333"/>
                </a:solidFill>
              </a:rPr>
              <a:t> us </a:t>
            </a:r>
            <a:r>
              <a:rPr lang="en-US" sz="2400" dirty="0" err="1">
                <a:solidFill>
                  <a:srgbClr val="333333"/>
                </a:solidFill>
              </a:rPr>
              <a:t>estira</a:t>
            </a:r>
            <a:r>
              <a:rPr lang="en-US" sz="2400" dirty="0">
                <a:solidFill>
                  <a:srgbClr val="333333"/>
                </a:solidFill>
              </a:rPr>
              <a:t> des de </a:t>
            </a:r>
            <a:r>
              <a:rPr lang="en-US" sz="2400" dirty="0" err="1">
                <a:solidFill>
                  <a:srgbClr val="333333"/>
                </a:solidFill>
              </a:rPr>
              <a:t>dalt</a:t>
            </a:r>
            <a:r>
              <a:rPr lang="en-US" sz="2400" dirty="0">
                <a:solidFill>
                  <a:srgbClr val="333333"/>
                </a:solidFill>
              </a:rPr>
              <a:t>.</a:t>
            </a:r>
          </a:p>
          <a:p>
            <a:pPr marL="342900" indent="-342900">
              <a:buClr>
                <a:srgbClr val="333333"/>
              </a:buClr>
              <a:buFont typeface="WingDings"/>
              <a:buChar char=""/>
            </a:pPr>
            <a:r>
              <a:rPr lang="de-DE" sz="2400" dirty="0">
                <a:solidFill>
                  <a:srgbClr val="333333"/>
                </a:solidFill>
              </a:rPr>
              <a:t>Camineu per la sala amb aquesta </a:t>
            </a:r>
            <a:r>
              <a:rPr lang="de-DE" sz="2400">
                <a:solidFill>
                  <a:srgbClr val="333333"/>
                </a:solidFill>
              </a:rPr>
              <a:t>postura!</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2965153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Exercici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Ara</a:t>
            </a:r>
            <a:r>
              <a:rPr lang="en-US" sz="2400" dirty="0">
                <a:solidFill>
                  <a:srgbClr val="333333"/>
                </a:solidFill>
              </a:rPr>
              <a:t>, </a:t>
            </a:r>
            <a:r>
              <a:rPr lang="en-US" sz="2400" dirty="0" err="1">
                <a:solidFill>
                  <a:srgbClr val="333333"/>
                </a:solidFill>
              </a:rPr>
              <a:t>deixeu</a:t>
            </a:r>
            <a:r>
              <a:rPr lang="en-US" sz="2400" dirty="0">
                <a:solidFill>
                  <a:srgbClr val="333333"/>
                </a:solidFill>
              </a:rPr>
              <a:t> la part superior del </a:t>
            </a:r>
            <a:r>
              <a:rPr lang="en-US" sz="2400" dirty="0" err="1">
                <a:solidFill>
                  <a:srgbClr val="333333"/>
                </a:solidFill>
              </a:rPr>
              <a:t>cos</a:t>
            </a:r>
            <a:r>
              <a:rPr lang="en-US" sz="2400" dirty="0">
                <a:solidFill>
                  <a:srgbClr val="333333"/>
                </a:solidFill>
              </a:rPr>
              <a:t> </a:t>
            </a:r>
            <a:r>
              <a:rPr lang="en-US" sz="2400" dirty="0" err="1">
                <a:solidFill>
                  <a:srgbClr val="333333"/>
                </a:solidFill>
              </a:rPr>
              <a:t>penjant</a:t>
            </a:r>
            <a:r>
              <a:rPr lang="en-US" sz="2400" dirty="0">
                <a:solidFill>
                  <a:srgbClr val="333333"/>
                </a:solidFill>
              </a:rPr>
              <a:t> </a:t>
            </a:r>
            <a:r>
              <a:rPr lang="en-US" sz="2400" dirty="0" err="1">
                <a:solidFill>
                  <a:srgbClr val="333333"/>
                </a:solidFill>
              </a:rPr>
              <a:t>relaxada</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després</a:t>
            </a:r>
            <a:r>
              <a:rPr lang="en-US" sz="2400" dirty="0">
                <a:solidFill>
                  <a:srgbClr val="333333"/>
                </a:solidFill>
              </a:rPr>
              <a:t>, </a:t>
            </a:r>
            <a:r>
              <a:rPr lang="en-US" sz="2400" dirty="0" err="1">
                <a:solidFill>
                  <a:srgbClr val="333333"/>
                </a:solidFill>
              </a:rPr>
              <a:t>aneu</a:t>
            </a:r>
            <a:r>
              <a:rPr lang="en-US" sz="2400" dirty="0">
                <a:solidFill>
                  <a:srgbClr val="333333"/>
                </a:solidFill>
              </a:rPr>
              <a:t> </a:t>
            </a:r>
            <a:r>
              <a:rPr lang="en-US" sz="2400" dirty="0" err="1">
                <a:solidFill>
                  <a:srgbClr val="333333"/>
                </a:solidFill>
              </a:rPr>
              <a:t>redreçant-vos</a:t>
            </a:r>
            <a:r>
              <a:rPr lang="en-US" sz="2400" dirty="0">
                <a:solidFill>
                  <a:srgbClr val="333333"/>
                </a:solidFill>
              </a:rPr>
              <a:t> </a:t>
            </a:r>
            <a:r>
              <a:rPr lang="en-US" sz="2400" dirty="0" err="1">
                <a:solidFill>
                  <a:srgbClr val="333333"/>
                </a:solidFill>
              </a:rPr>
              <a:t>lentament</a:t>
            </a:r>
            <a:r>
              <a:rPr lang="en-US" sz="2400" dirty="0">
                <a:solidFill>
                  <a:srgbClr val="333333"/>
                </a:solidFill>
              </a:rPr>
              <a:t>, </a:t>
            </a:r>
            <a:r>
              <a:rPr lang="en-US" sz="2400" dirty="0" err="1">
                <a:solidFill>
                  <a:srgbClr val="333333"/>
                </a:solidFill>
              </a:rPr>
              <a:t>vèrtebra</a:t>
            </a:r>
            <a:r>
              <a:rPr lang="en-US" sz="2400" dirty="0">
                <a:solidFill>
                  <a:srgbClr val="333333"/>
                </a:solidFill>
              </a:rPr>
              <a:t> a </a:t>
            </a:r>
            <a:r>
              <a:rPr lang="en-US" sz="2400" dirty="0" err="1">
                <a:solidFill>
                  <a:srgbClr val="333333"/>
                </a:solidFill>
              </a:rPr>
              <a:t>vèrtebra</a:t>
            </a:r>
            <a:r>
              <a:rPr lang="en-US" sz="2400" dirty="0">
                <a:solidFill>
                  <a:srgbClr val="333333"/>
                </a:solidFill>
              </a:rPr>
              <a:t>. </a:t>
            </a:r>
            <a:r>
              <a:rPr lang="en-US" sz="2400" dirty="0" err="1">
                <a:solidFill>
                  <a:srgbClr val="333333"/>
                </a:solidFill>
              </a:rPr>
              <a:t>Imagineu</a:t>
            </a:r>
            <a:r>
              <a:rPr lang="en-US" sz="2400" dirty="0">
                <a:solidFill>
                  <a:srgbClr val="333333"/>
                </a:solidFill>
              </a:rPr>
              <a:t> </a:t>
            </a:r>
            <a:r>
              <a:rPr lang="en-US" sz="2400" dirty="0" err="1">
                <a:solidFill>
                  <a:srgbClr val="333333"/>
                </a:solidFill>
              </a:rPr>
              <a:t>que</a:t>
            </a:r>
            <a:r>
              <a:rPr lang="en-US" sz="2400" dirty="0">
                <a:solidFill>
                  <a:srgbClr val="333333"/>
                </a:solidFill>
              </a:rPr>
              <a:t> </a:t>
            </a:r>
            <a:r>
              <a:rPr lang="en-US" sz="2400" dirty="0" err="1">
                <a:solidFill>
                  <a:srgbClr val="333333"/>
                </a:solidFill>
              </a:rPr>
              <a:t>algú</a:t>
            </a:r>
            <a:r>
              <a:rPr lang="en-US" sz="2400" dirty="0">
                <a:solidFill>
                  <a:srgbClr val="333333"/>
                </a:solidFill>
              </a:rPr>
              <a:t> us </a:t>
            </a:r>
            <a:r>
              <a:rPr lang="en-US" sz="2400" dirty="0" err="1">
                <a:solidFill>
                  <a:srgbClr val="333333"/>
                </a:solidFill>
              </a:rPr>
              <a:t>estira</a:t>
            </a:r>
            <a:r>
              <a:rPr lang="en-US" sz="2400" dirty="0">
                <a:solidFill>
                  <a:srgbClr val="333333"/>
                </a:solidFill>
              </a:rPr>
              <a:t> des de </a:t>
            </a:r>
            <a:r>
              <a:rPr lang="en-US" sz="2400" dirty="0" err="1">
                <a:solidFill>
                  <a:srgbClr val="333333"/>
                </a:solidFill>
              </a:rPr>
              <a:t>dalt</a:t>
            </a:r>
            <a:r>
              <a:rPr lang="en-US" sz="2400" dirty="0">
                <a:solidFill>
                  <a:srgbClr val="333333"/>
                </a:solidFill>
              </a:rPr>
              <a:t>.</a:t>
            </a:r>
          </a:p>
          <a:p>
            <a:pPr marL="342900" indent="-342900">
              <a:buClr>
                <a:srgbClr val="333333"/>
              </a:buClr>
              <a:buFont typeface="WingDings"/>
              <a:buChar char=""/>
            </a:pPr>
            <a:r>
              <a:rPr lang="de-DE" sz="2400" dirty="0">
                <a:solidFill>
                  <a:srgbClr val="333333"/>
                </a:solidFill>
              </a:rPr>
              <a:t>Camineu per la sala amb aquesta postura!</a:t>
            </a:r>
          </a:p>
          <a:p>
            <a:pPr algn="ctr"/>
            <a:r>
              <a:rPr lang="de-DE" sz="2400" dirty="0">
                <a:solidFill>
                  <a:srgbClr val="004992"/>
                </a:solidFill>
              </a:rPr>
              <a:t>Com us sentiu?</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2535456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Exercici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ca-ES" sz="2400" dirty="0">
                <a:solidFill>
                  <a:srgbClr val="333333"/>
                </a:solidFill>
              </a:rPr>
              <a:t>A l'estar alçats/des pot ser que us hagueu notat amb més seguretat i confiança.</a:t>
            </a:r>
          </a:p>
          <a:p>
            <a:pPr marL="342900" indent="-342900">
              <a:buClr>
                <a:srgbClr val="333333"/>
              </a:buClr>
              <a:buFont typeface="WingDings"/>
              <a:buChar char=""/>
              <a:defRPr/>
            </a:pPr>
            <a:r>
              <a:rPr lang="es-ES" sz="2400" dirty="0">
                <a:solidFill>
                  <a:srgbClr val="333333"/>
                </a:solidFill>
              </a:rPr>
              <a:t>Una posició ferma i una postura alçada no només ens fa semblar més segurs/es davant les altres persones, sinó que té també un impacte positiu en l'autoestima.</a:t>
            </a:r>
          </a:p>
          <a:p>
            <a:pPr marL="342900" indent="-342900">
              <a:buClr>
                <a:srgbClr val="333333"/>
              </a:buClr>
              <a:buFont typeface="WingDings"/>
              <a:buChar char=""/>
              <a:defRPr/>
            </a:pPr>
            <a:r>
              <a:rPr lang="es-ES" sz="2400" dirty="0">
                <a:solidFill>
                  <a:srgbClr val="333333"/>
                </a:solidFill>
              </a:rPr>
              <a:t>Desenvolupar una nova actitud interna amb la postura corporal correcta: Un llenguatge corporal que diu “Em sento segur/a” (postura recta, contacte ocular, veu clara) fomenta una fortalesa i autoconfiança internes reals.</a:t>
            </a:r>
            <a:endParaRPr lang="en-US" sz="2400" dirty="0">
              <a:solidFill>
                <a:srgbClr val="333333"/>
              </a:solidFill>
            </a:endParaRPr>
          </a:p>
          <a:p>
            <a:pPr algn="ctr">
              <a:tabLst>
                <a:tab pos="271463" algn="l"/>
              </a:tabLst>
              <a:defRPr/>
            </a:pPr>
            <a:r>
              <a:rPr lang="en-US" sz="2400" dirty="0">
                <a:solidFill>
                  <a:srgbClr val="004992"/>
                </a:solidFill>
              </a:rPr>
              <a:t>El que </a:t>
            </a:r>
            <a:r>
              <a:rPr lang="en-US" sz="2400" dirty="0" err="1">
                <a:solidFill>
                  <a:srgbClr val="004992"/>
                </a:solidFill>
              </a:rPr>
              <a:t>comen</a:t>
            </a:r>
            <a:r>
              <a:rPr lang="es-ES" sz="2400" dirty="0">
                <a:solidFill>
                  <a:srgbClr val="004992"/>
                </a:solidFill>
              </a:rPr>
              <a:t>ça com uns “actitud fingida” esdevé una actitud real!</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Rumiació: Girant en cercles, sense avançar</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772400" cy="4248000"/>
          </a:xfrm>
        </p:spPr>
        <p:txBody>
          <a:bodyPr>
            <a:noAutofit/>
          </a:bodyPr>
          <a:lstStyle/>
          <a:p>
            <a:pPr marL="342900" indent="-342900" fontAlgn="auto">
              <a:buClr>
                <a:srgbClr val="333333"/>
              </a:buClr>
              <a:buFont typeface="WingDings"/>
              <a:buChar char=""/>
              <a:defRPr/>
            </a:pPr>
            <a:r>
              <a:rPr lang="en-US" sz="2400" dirty="0" err="1">
                <a:solidFill>
                  <a:srgbClr val="333333"/>
                </a:solidFill>
              </a:rPr>
              <a:t>Molta</a:t>
            </a:r>
            <a:r>
              <a:rPr lang="en-US" sz="2400" dirty="0">
                <a:solidFill>
                  <a:srgbClr val="333333"/>
                </a:solidFill>
              </a:rPr>
              <a:t> gent </a:t>
            </a:r>
            <a:r>
              <a:rPr lang="en-US" sz="2400" dirty="0" err="1">
                <a:solidFill>
                  <a:srgbClr val="333333"/>
                </a:solidFill>
              </a:rPr>
              <a:t>amb</a:t>
            </a:r>
            <a:r>
              <a:rPr lang="en-US" sz="2400" dirty="0">
                <a:solidFill>
                  <a:srgbClr val="333333"/>
                </a:solidFill>
              </a:rPr>
              <a:t> </a:t>
            </a:r>
            <a:r>
              <a:rPr lang="en-US" sz="2400" dirty="0" err="1">
                <a:solidFill>
                  <a:srgbClr val="333333"/>
                </a:solidFill>
              </a:rPr>
              <a:t>símptomes</a:t>
            </a:r>
            <a:r>
              <a:rPr lang="en-US" sz="2400" dirty="0">
                <a:solidFill>
                  <a:srgbClr val="333333"/>
                </a:solidFill>
              </a:rPr>
              <a:t> </a:t>
            </a:r>
            <a:r>
              <a:rPr lang="en-US" sz="2400" dirty="0" err="1">
                <a:solidFill>
                  <a:srgbClr val="333333"/>
                </a:solidFill>
              </a:rPr>
              <a:t>psicològics</a:t>
            </a:r>
            <a:r>
              <a:rPr lang="en-US" sz="2400" dirty="0">
                <a:solidFill>
                  <a:srgbClr val="333333"/>
                </a:solidFill>
              </a:rPr>
              <a:t> </a:t>
            </a:r>
            <a:r>
              <a:rPr lang="en-US" sz="2400" dirty="0" err="1">
                <a:solidFill>
                  <a:srgbClr val="333333"/>
                </a:solidFill>
              </a:rPr>
              <a:t>pateix</a:t>
            </a:r>
            <a:r>
              <a:rPr lang="en-US" sz="2400" dirty="0">
                <a:solidFill>
                  <a:srgbClr val="333333"/>
                </a:solidFill>
              </a:rPr>
              <a:t> </a:t>
            </a:r>
            <a:r>
              <a:rPr lang="en-US" sz="2400" dirty="0" err="1">
                <a:solidFill>
                  <a:srgbClr val="333333"/>
                </a:solidFill>
              </a:rPr>
              <a:t>d'una</a:t>
            </a:r>
            <a:r>
              <a:rPr lang="en-US" sz="2400" dirty="0">
                <a:solidFill>
                  <a:srgbClr val="333333"/>
                </a:solidFill>
              </a:rPr>
              <a:t> interminable “</a:t>
            </a:r>
            <a:r>
              <a:rPr lang="en-US" sz="2400" dirty="0" err="1">
                <a:solidFill>
                  <a:srgbClr val="333333"/>
                </a:solidFill>
              </a:rPr>
              <a:t>rumiació</a:t>
            </a:r>
            <a:r>
              <a:rPr lang="en-US" sz="2400" dirty="0">
                <a:solidFill>
                  <a:srgbClr val="333333"/>
                </a:solidFill>
              </a:rPr>
              <a:t>” o “</a:t>
            </a:r>
            <a:r>
              <a:rPr lang="en-US" sz="2400" dirty="0" err="1">
                <a:solidFill>
                  <a:srgbClr val="333333"/>
                </a:solidFill>
              </a:rPr>
              <a:t>malenconia</a:t>
            </a:r>
            <a:r>
              <a:rPr lang="en-US" sz="2400" dirty="0">
                <a:solidFill>
                  <a:srgbClr val="333333"/>
                </a:solidFill>
              </a:rPr>
              <a:t>”</a:t>
            </a:r>
          </a:p>
          <a:p>
            <a:pPr marL="342900" indent="-342900" fontAlgn="auto">
              <a:buClr>
                <a:srgbClr val="333333"/>
              </a:buClr>
              <a:buFont typeface="WingDings"/>
              <a:buChar char=""/>
              <a:defRPr/>
            </a:pPr>
            <a:r>
              <a:rPr lang="de-DE" sz="2400" dirty="0" err="1">
                <a:solidFill>
                  <a:srgbClr val="004992"/>
                </a:solidFill>
              </a:rPr>
              <a:t>T'has</a:t>
            </a:r>
            <a:r>
              <a:rPr lang="de-DE" sz="2400" dirty="0">
                <a:solidFill>
                  <a:srgbClr val="004992"/>
                </a:solidFill>
              </a:rPr>
              <a:t> descobert alguna </a:t>
            </a:r>
            <a:r>
              <a:rPr lang="de-DE" sz="2400" dirty="0" err="1">
                <a:solidFill>
                  <a:srgbClr val="004992"/>
                </a:solidFill>
              </a:rPr>
              <a:t>ve</a:t>
            </a:r>
            <a:r>
              <a:rPr lang="es-ES" sz="2400" dirty="0">
                <a:solidFill>
                  <a:srgbClr val="004992"/>
                </a:solidFill>
              </a:rPr>
              <a:t>gada</a:t>
            </a:r>
            <a:r>
              <a:rPr lang="en-US" sz="2400" dirty="0">
                <a:solidFill>
                  <a:srgbClr val="004992"/>
                </a:solidFill>
              </a:rPr>
              <a:t>“</a:t>
            </a:r>
            <a:r>
              <a:rPr lang="en-US" sz="2400" dirty="0" err="1">
                <a:solidFill>
                  <a:srgbClr val="004992"/>
                </a:solidFill>
              </a:rPr>
              <a:t>rumiant</a:t>
            </a:r>
            <a:r>
              <a:rPr lang="en-US" sz="2400" dirty="0">
                <a:solidFill>
                  <a:srgbClr val="004992"/>
                </a:solidFill>
              </a:rPr>
              <a:t> idees”</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Problemes</a:t>
            </a:r>
            <a:endParaRPr lang="de-DE" sz="3600" dirty="0">
              <a:latin typeface="+mn-lt"/>
              <a:ea typeface="+mn-ea"/>
              <a:cs typeface="+mn-cs"/>
            </a:endParaRPr>
          </a:p>
        </p:txBody>
      </p:sp>
      <p:sp>
        <p:nvSpPr>
          <p:cNvPr id="5" name="Rectangle 15"/>
          <p:cNvSpPr>
            <a:spLocks noGrp="1" noChangeArrowheads="1"/>
          </p:cNvSpPr>
          <p:nvPr>
            <p:ph idx="1"/>
          </p:nvPr>
        </p:nvSpPr>
        <p:spPr>
          <a:xfrm>
            <a:off x="408954" y="2204864"/>
            <a:ext cx="7772400" cy="4248000"/>
          </a:xfrm>
        </p:spPr>
        <p:txBody>
          <a:bodyPr>
            <a:noAutofit/>
          </a:bodyPr>
          <a:lstStyle/>
          <a:p>
            <a:pPr fontAlgn="auto">
              <a:defRPr/>
            </a:pPr>
            <a:r>
              <a:rPr lang="de-DE" sz="2400" dirty="0">
                <a:solidFill>
                  <a:srgbClr val="004992"/>
                </a:solidFill>
              </a:rPr>
              <a:t>La rumiació es problemàtica per diversos motius:</a:t>
            </a:r>
          </a:p>
          <a:p>
            <a:pPr marL="342900" indent="-342900" fontAlgn="auto">
              <a:buClr>
                <a:srgbClr val="333333"/>
              </a:buClr>
              <a:buFont typeface="WingDings"/>
              <a:buChar char=""/>
              <a:defRPr/>
            </a:pPr>
            <a:r>
              <a:rPr lang="de-DE" sz="2400" dirty="0">
                <a:solidFill>
                  <a:srgbClr val="333333"/>
                </a:solidFill>
              </a:rPr>
              <a:t>Els pensaments roden: es presenten els problemes i no es resolen.</a:t>
            </a:r>
          </a:p>
          <a:p>
            <a:pPr marL="342900" indent="-342900" fontAlgn="auto">
              <a:buClr>
                <a:srgbClr val="333333"/>
              </a:buClr>
              <a:buFont typeface="WingDings"/>
              <a:buChar char=""/>
              <a:defRPr/>
            </a:pPr>
            <a:r>
              <a:rPr lang="de-DE" sz="2400" dirty="0">
                <a:solidFill>
                  <a:srgbClr val="333333"/>
                </a:solidFill>
              </a:rPr>
              <a:t>Es </a:t>
            </a:r>
            <a:r>
              <a:rPr lang="de-DE" sz="2400" dirty="0" err="1">
                <a:solidFill>
                  <a:srgbClr val="333333"/>
                </a:solidFill>
              </a:rPr>
              <a:t>debilita</a:t>
            </a:r>
            <a:r>
              <a:rPr lang="de-DE" sz="2400" dirty="0">
                <a:solidFill>
                  <a:srgbClr val="333333"/>
                </a:solidFill>
              </a:rPr>
              <a:t> </a:t>
            </a:r>
            <a:r>
              <a:rPr lang="de-DE" sz="2400" dirty="0" err="1">
                <a:solidFill>
                  <a:srgbClr val="333333"/>
                </a:solidFill>
              </a:rPr>
              <a:t>l'autoestima</a:t>
            </a:r>
            <a:r>
              <a:rPr lang="de-DE" sz="2400" dirty="0">
                <a:solidFill>
                  <a:srgbClr val="333333"/>
                </a:solidFill>
              </a:rPr>
              <a:t>, ja que</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pensaments</a:t>
            </a:r>
            <a:r>
              <a:rPr lang="en-US" sz="2400" dirty="0">
                <a:solidFill>
                  <a:srgbClr val="333333"/>
                </a:solidFill>
              </a:rPr>
              <a:t> </a:t>
            </a:r>
            <a:r>
              <a:rPr lang="en-US" sz="2400" dirty="0" err="1">
                <a:solidFill>
                  <a:srgbClr val="333333"/>
                </a:solidFill>
              </a:rPr>
              <a:t>útils</a:t>
            </a:r>
            <a:r>
              <a:rPr lang="en-US" sz="2400" dirty="0">
                <a:solidFill>
                  <a:srgbClr val="333333"/>
                </a:solidFill>
              </a:rPr>
              <a:t> o </a:t>
            </a:r>
            <a:r>
              <a:rPr lang="en-US" sz="2400" dirty="0" err="1">
                <a:solidFill>
                  <a:srgbClr val="333333"/>
                </a:solidFill>
              </a:rPr>
              <a:t>agradables</a:t>
            </a:r>
            <a:r>
              <a:rPr lang="en-US" sz="2400" dirty="0">
                <a:solidFill>
                  <a:srgbClr val="333333"/>
                </a:solidFill>
              </a:rPr>
              <a:t> </a:t>
            </a:r>
            <a:r>
              <a:rPr lang="en-US" sz="2400" dirty="0" err="1">
                <a:solidFill>
                  <a:srgbClr val="333333"/>
                </a:solidFill>
              </a:rPr>
              <a:t>passen</a:t>
            </a:r>
            <a:r>
              <a:rPr lang="en-US" sz="2400" dirty="0">
                <a:solidFill>
                  <a:srgbClr val="333333"/>
                </a:solidFill>
              </a:rPr>
              <a:t> </a:t>
            </a:r>
            <a:r>
              <a:rPr lang="en-US" sz="2400" dirty="0" err="1">
                <a:solidFill>
                  <a:srgbClr val="333333"/>
                </a:solidFill>
              </a:rPr>
              <a:t>desapercebuts</a:t>
            </a:r>
            <a:r>
              <a:rPr lang="en-US" sz="2400" dirty="0">
                <a:solidFill>
                  <a:srgbClr val="333333"/>
                </a:solidFill>
              </a:rPr>
              <a:t>.</a:t>
            </a:r>
          </a:p>
          <a:p>
            <a:pPr marL="342900" indent="-342900" fontAlgn="auto">
              <a:buClr>
                <a:srgbClr val="333333"/>
              </a:buClr>
              <a:buFont typeface="WingDings"/>
              <a:buChar char=""/>
              <a:defRPr/>
            </a:pPr>
            <a:r>
              <a:rPr lang="en-US" sz="2400" dirty="0">
                <a:solidFill>
                  <a:srgbClr val="333333"/>
                </a:solidFill>
              </a:rPr>
              <a:t>En </a:t>
            </a:r>
            <a:r>
              <a:rPr lang="en-US" sz="2400" dirty="0" err="1">
                <a:solidFill>
                  <a:srgbClr val="333333"/>
                </a:solidFill>
              </a:rPr>
              <a:t>lloc</a:t>
            </a:r>
            <a:r>
              <a:rPr lang="en-US" sz="2400" dirty="0">
                <a:solidFill>
                  <a:srgbClr val="333333"/>
                </a:solidFill>
              </a:rPr>
              <a:t> d'un </a:t>
            </a:r>
            <a:r>
              <a:rPr lang="en-US" sz="2400" dirty="0" err="1">
                <a:solidFill>
                  <a:srgbClr val="333333"/>
                </a:solidFill>
              </a:rPr>
              <a:t>pensament</a:t>
            </a:r>
            <a:r>
              <a:rPr lang="en-US" sz="2400" dirty="0">
                <a:solidFill>
                  <a:srgbClr val="333333"/>
                </a:solidFill>
              </a:rPr>
              <a:t> </a:t>
            </a:r>
            <a:r>
              <a:rPr lang="en-US" sz="2400" dirty="0" err="1">
                <a:solidFill>
                  <a:srgbClr val="333333"/>
                </a:solidFill>
              </a:rPr>
              <a:t>amb</a:t>
            </a:r>
            <a:r>
              <a:rPr lang="en-US" sz="2400" dirty="0">
                <a:solidFill>
                  <a:srgbClr val="333333"/>
                </a:solidFill>
              </a:rPr>
              <a:t> un </a:t>
            </a:r>
            <a:r>
              <a:rPr lang="en-US" sz="2400" dirty="0" err="1">
                <a:solidFill>
                  <a:srgbClr val="333333"/>
                </a:solidFill>
              </a:rPr>
              <a:t>objectiu</a:t>
            </a:r>
            <a:r>
              <a:rPr lang="en-US" sz="2400" dirty="0">
                <a:solidFill>
                  <a:srgbClr val="333333"/>
                </a:solidFill>
              </a:rPr>
              <a:t>, la </a:t>
            </a:r>
            <a:r>
              <a:rPr lang="en-US" sz="2400" dirty="0" err="1">
                <a:solidFill>
                  <a:srgbClr val="333333"/>
                </a:solidFill>
              </a:rPr>
              <a:t>rumiació</a:t>
            </a:r>
            <a:r>
              <a:rPr lang="en-US" sz="2400" dirty="0">
                <a:solidFill>
                  <a:srgbClr val="333333"/>
                </a:solidFill>
              </a:rPr>
              <a:t> es </a:t>
            </a:r>
            <a:r>
              <a:rPr lang="en-US" sz="2400" dirty="0" err="1">
                <a:solidFill>
                  <a:srgbClr val="333333"/>
                </a:solidFill>
              </a:rPr>
              <a:t>caracteritza</a:t>
            </a:r>
            <a:r>
              <a:rPr lang="en-US" sz="2400" dirty="0">
                <a:solidFill>
                  <a:srgbClr val="333333"/>
                </a:solidFill>
              </a:rPr>
              <a:t> pels </a:t>
            </a:r>
            <a:r>
              <a:rPr lang="en-US" sz="2400" dirty="0" err="1">
                <a:solidFill>
                  <a:srgbClr val="333333"/>
                </a:solidFill>
              </a:rPr>
              <a:t>mateixos</a:t>
            </a:r>
            <a:r>
              <a:rPr lang="en-US" sz="2400" dirty="0">
                <a:solidFill>
                  <a:srgbClr val="333333"/>
                </a:solidFill>
              </a:rPr>
              <a:t> </a:t>
            </a:r>
            <a:r>
              <a:rPr lang="en-US" sz="2400" dirty="0" err="1">
                <a:solidFill>
                  <a:srgbClr val="333333"/>
                </a:solidFill>
              </a:rPr>
              <a:t>pensaments</a:t>
            </a:r>
            <a:r>
              <a:rPr lang="en-US" sz="2400" dirty="0">
                <a:solidFill>
                  <a:srgbClr val="333333"/>
                </a:solidFill>
              </a:rPr>
              <a:t> </a:t>
            </a:r>
            <a:r>
              <a:rPr lang="en-US" sz="2400" dirty="0" err="1">
                <a:solidFill>
                  <a:srgbClr val="333333"/>
                </a:solidFill>
              </a:rPr>
              <a:t>infructuosos</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autoacusatoris</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altra</a:t>
            </a:r>
            <a:r>
              <a:rPr lang="en-US" sz="2400" dirty="0">
                <a:solidFill>
                  <a:srgbClr val="333333"/>
                </a:solidFill>
              </a:rPr>
              <a:t> </a:t>
            </a:r>
            <a:r>
              <a:rPr lang="en-US" sz="2400" dirty="0" err="1">
                <a:solidFill>
                  <a:srgbClr val="333333"/>
                </a:solidFill>
              </a:rPr>
              <a:t>vegada</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Què fer?</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es-ES" sz="2400" dirty="0">
                <a:solidFill>
                  <a:srgbClr val="333333"/>
                </a:solidFill>
              </a:rPr>
              <a:t>El primer i </a:t>
            </a:r>
            <a:r>
              <a:rPr lang="es-ES" sz="2400" dirty="0" err="1">
                <a:solidFill>
                  <a:srgbClr val="333333"/>
                </a:solidFill>
              </a:rPr>
              <a:t>més</a:t>
            </a:r>
            <a:r>
              <a:rPr lang="es-ES" sz="2400" dirty="0">
                <a:solidFill>
                  <a:srgbClr val="333333"/>
                </a:solidFill>
              </a:rPr>
              <a:t> </a:t>
            </a:r>
            <a:r>
              <a:rPr lang="es-ES" sz="2400" dirty="0" err="1">
                <a:solidFill>
                  <a:srgbClr val="333333"/>
                </a:solidFill>
              </a:rPr>
              <a:t>important</a:t>
            </a:r>
            <a:r>
              <a:rPr lang="es-ES" sz="2400" dirty="0">
                <a:solidFill>
                  <a:srgbClr val="333333"/>
                </a:solidFill>
              </a:rPr>
              <a:t> </a:t>
            </a:r>
            <a:r>
              <a:rPr lang="es-ES" sz="2400" dirty="0" err="1">
                <a:solidFill>
                  <a:srgbClr val="333333"/>
                </a:solidFill>
              </a:rPr>
              <a:t>és</a:t>
            </a:r>
            <a:r>
              <a:rPr lang="es-ES" sz="2400" dirty="0">
                <a:solidFill>
                  <a:srgbClr val="333333"/>
                </a:solidFill>
              </a:rPr>
              <a:t> </a:t>
            </a:r>
            <a:r>
              <a:rPr lang="es-ES" sz="2400" dirty="0" err="1">
                <a:solidFill>
                  <a:srgbClr val="333333"/>
                </a:solidFill>
              </a:rPr>
              <a:t>reconèixer</a:t>
            </a:r>
            <a:r>
              <a:rPr lang="es-ES" sz="2400" dirty="0">
                <a:solidFill>
                  <a:srgbClr val="333333"/>
                </a:solidFill>
              </a:rPr>
              <a:t> la </a:t>
            </a:r>
            <a:r>
              <a:rPr lang="es-ES" sz="2400" dirty="0" err="1">
                <a:solidFill>
                  <a:srgbClr val="333333"/>
                </a:solidFill>
              </a:rPr>
              <a:t>ruminació</a:t>
            </a:r>
            <a:r>
              <a:rPr lang="es-ES" sz="2400" dirty="0">
                <a:solidFill>
                  <a:srgbClr val="333333"/>
                </a:solidFill>
              </a:rPr>
              <a:t> </a:t>
            </a:r>
            <a:r>
              <a:rPr lang="es-ES" sz="2400" dirty="0" err="1">
                <a:solidFill>
                  <a:srgbClr val="333333"/>
                </a:solidFill>
              </a:rPr>
              <a:t>com</a:t>
            </a:r>
            <a:r>
              <a:rPr lang="es-ES" sz="2400" dirty="0">
                <a:solidFill>
                  <a:srgbClr val="333333"/>
                </a:solidFill>
              </a:rPr>
              <a:t> un problema </a:t>
            </a:r>
            <a:r>
              <a:rPr lang="es-ES" sz="2400" dirty="0" err="1">
                <a:solidFill>
                  <a:srgbClr val="333333"/>
                </a:solidFill>
              </a:rPr>
              <a:t>més</a:t>
            </a:r>
            <a:r>
              <a:rPr lang="es-ES" sz="2400" dirty="0">
                <a:solidFill>
                  <a:srgbClr val="333333"/>
                </a:solidFill>
              </a:rPr>
              <a:t> que </a:t>
            </a:r>
            <a:r>
              <a:rPr lang="es-ES" sz="2400" dirty="0" err="1">
                <a:solidFill>
                  <a:srgbClr val="333333"/>
                </a:solidFill>
              </a:rPr>
              <a:t>com</a:t>
            </a:r>
            <a:r>
              <a:rPr lang="es-ES" sz="2400" dirty="0">
                <a:solidFill>
                  <a:srgbClr val="333333"/>
                </a:solidFill>
              </a:rPr>
              <a:t> una </a:t>
            </a:r>
            <a:r>
              <a:rPr lang="es-ES" sz="2400" dirty="0" err="1">
                <a:solidFill>
                  <a:srgbClr val="333333"/>
                </a:solidFill>
              </a:rPr>
              <a:t>estratègia</a:t>
            </a:r>
            <a:r>
              <a:rPr lang="es-ES" sz="2400" dirty="0">
                <a:solidFill>
                  <a:srgbClr val="333333"/>
                </a:solidFill>
              </a:rPr>
              <a:t> útil. La </a:t>
            </a:r>
            <a:r>
              <a:rPr lang="es-ES" sz="2400" dirty="0" err="1">
                <a:solidFill>
                  <a:srgbClr val="333333"/>
                </a:solidFill>
              </a:rPr>
              <a:t>ruminació</a:t>
            </a:r>
            <a:r>
              <a:rPr lang="es-ES" sz="2400" dirty="0">
                <a:solidFill>
                  <a:srgbClr val="333333"/>
                </a:solidFill>
              </a:rPr>
              <a:t> </a:t>
            </a:r>
            <a:r>
              <a:rPr lang="es-ES" sz="2400" dirty="0" err="1">
                <a:solidFill>
                  <a:srgbClr val="333333"/>
                </a:solidFill>
              </a:rPr>
              <a:t>dóna</a:t>
            </a:r>
            <a:r>
              <a:rPr lang="es-ES" sz="2400" dirty="0">
                <a:solidFill>
                  <a:srgbClr val="333333"/>
                </a:solidFill>
              </a:rPr>
              <a:t> </a:t>
            </a:r>
            <a:r>
              <a:rPr lang="es-ES" sz="2400" dirty="0" err="1">
                <a:solidFill>
                  <a:srgbClr val="333333"/>
                </a:solidFill>
              </a:rPr>
              <a:t>lloc</a:t>
            </a:r>
            <a:r>
              <a:rPr lang="es-ES" sz="2400" dirty="0">
                <a:solidFill>
                  <a:srgbClr val="333333"/>
                </a:solidFill>
              </a:rPr>
              <a:t> a </a:t>
            </a:r>
            <a:r>
              <a:rPr lang="es-ES" sz="2400" dirty="0" err="1">
                <a:solidFill>
                  <a:srgbClr val="333333"/>
                </a:solidFill>
              </a:rPr>
              <a:t>més</a:t>
            </a:r>
            <a:r>
              <a:rPr lang="es-ES" sz="2400" dirty="0">
                <a:solidFill>
                  <a:srgbClr val="333333"/>
                </a:solidFill>
              </a:rPr>
              <a:t> </a:t>
            </a:r>
            <a:r>
              <a:rPr lang="es-ES" sz="2400" dirty="0" err="1">
                <a:solidFill>
                  <a:srgbClr val="333333"/>
                </a:solidFill>
              </a:rPr>
              <a:t>problemes</a:t>
            </a:r>
            <a:r>
              <a:rPr lang="es-ES" sz="2400" dirty="0">
                <a:solidFill>
                  <a:srgbClr val="333333"/>
                </a:solidFill>
              </a:rPr>
              <a:t> en </a:t>
            </a:r>
            <a:r>
              <a:rPr lang="es-ES" sz="2400" dirty="0" err="1">
                <a:solidFill>
                  <a:srgbClr val="333333"/>
                </a:solidFill>
              </a:rPr>
              <a:t>lloc</a:t>
            </a:r>
            <a:r>
              <a:rPr lang="es-ES" sz="2400" dirty="0">
                <a:solidFill>
                  <a:srgbClr val="333333"/>
                </a:solidFill>
              </a:rPr>
              <a:t> de solucionar-los.</a:t>
            </a:r>
          </a:p>
          <a:p>
            <a:pPr marL="342900" lvl="0" indent="-342900" defTabSz="914400">
              <a:buClr>
                <a:srgbClr val="333333"/>
              </a:buClr>
              <a:buFont typeface="WingDings"/>
              <a:buChar char=""/>
              <a:defRPr/>
            </a:pPr>
            <a:r>
              <a:rPr lang="de-DE" sz="2400" dirty="0">
                <a:solidFill>
                  <a:srgbClr val="004992"/>
                </a:solidFill>
              </a:rPr>
              <a:t>Els pensaments rumiatius són sols pensaments... </a:t>
            </a:r>
            <a:r>
              <a:rPr lang="de-DE" sz="2400" dirty="0">
                <a:solidFill>
                  <a:srgbClr val="333333"/>
                </a:solidFill>
              </a:rPr>
              <a:t>no són reals!</a:t>
            </a:r>
          </a:p>
          <a:p>
            <a:pPr marL="342900" lvl="0" indent="-342900" defTabSz="914400">
              <a:buClr>
                <a:srgbClr val="333333"/>
              </a:buClr>
              <a:buFont typeface="WingDings"/>
              <a:buChar char=""/>
              <a:defRPr/>
            </a:pPr>
            <a:r>
              <a:rPr lang="de-DE" sz="2400" dirty="0">
                <a:solidFill>
                  <a:srgbClr val="333333"/>
                </a:solidFill>
              </a:rPr>
              <a:t>Intenta identificar-los, </a:t>
            </a:r>
            <a:r>
              <a:rPr lang="ca-ES" sz="2400" dirty="0">
                <a:solidFill>
                  <a:srgbClr val="333333"/>
                </a:solidFill>
              </a:rPr>
              <a:t>però no els donis molta importància.</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latin typeface="+mn-lt"/>
              </a:rPr>
              <a:t>Entrenament Metacognitiu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Exercici anti-rumiació 1: Buscant distanciament intern...</a:t>
            </a:r>
          </a:p>
        </p:txBody>
      </p:sp>
      <p:sp>
        <p:nvSpPr>
          <p:cNvPr id="4" name="Content Placeholder 3"/>
          <p:cNvSpPr>
            <a:spLocks noGrp="1"/>
          </p:cNvSpPr>
          <p:nvPr>
            <p:ph idx="1"/>
          </p:nvPr>
        </p:nvSpPr>
        <p:spPr>
          <a:xfrm>
            <a:off x="408954" y="2204864"/>
            <a:ext cx="5029200" cy="4248000"/>
          </a:xfrm>
        </p:spPr>
        <p:txBody>
          <a:bodyPr/>
          <a:lstStyle/>
          <a:p>
            <a:pPr marL="342900" lvl="0" indent="-342900" defTabSz="914400">
              <a:buClr>
                <a:srgbClr val="333333"/>
              </a:buClr>
              <a:buFont typeface="WingDings"/>
              <a:buChar char=""/>
              <a:defRPr/>
            </a:pPr>
            <a:r>
              <a:rPr lang="ca-ES" sz="2000" dirty="0">
                <a:solidFill>
                  <a:srgbClr val="333333"/>
                </a:solidFill>
              </a:rPr>
              <a:t>Considera el que està passant dins teu sense interferir o menysprear ( “Sóc un idiota. No puc parar de donar-li voltes”; “Per què tinc aquest problema?”)</a:t>
            </a:r>
          </a:p>
          <a:p>
            <a:pPr marL="342900" lvl="0" indent="-342900" defTabSz="914400">
              <a:buClr>
                <a:srgbClr val="333333"/>
              </a:buClr>
              <a:buFont typeface="WingDings"/>
              <a:buChar char=""/>
              <a:defRPr/>
            </a:pPr>
            <a:r>
              <a:rPr lang="es-ES" sz="2000" dirty="0">
                <a:solidFill>
                  <a:srgbClr val="333333"/>
                </a:solidFill>
              </a:rPr>
              <a:t>Observa els pensaments com si fossin trens que surten de l'estació, núvols a la deriva en el cel o fulles portades pel vent.</a:t>
            </a:r>
          </a:p>
          <a:p>
            <a:pPr lvl="0" defTabSz="914400" eaLnBrk="0" fontAlgn="base" hangingPunct="0">
              <a:buClr>
                <a:srgbClr val="006699"/>
              </a:buClr>
              <a:tabLst>
                <a:tab pos="84137" algn="l"/>
              </a:tabLst>
              <a:defRPr/>
            </a:pPr>
            <a:r>
              <a:rPr lang="es-ES" sz="2000" dirty="0" err="1">
                <a:solidFill>
                  <a:srgbClr val="004992"/>
                </a:solidFill>
              </a:rPr>
              <a:t>Aquests</a:t>
            </a:r>
            <a:r>
              <a:rPr lang="es-ES" sz="2000" dirty="0">
                <a:solidFill>
                  <a:srgbClr val="004992"/>
                </a:solidFill>
              </a:rPr>
              <a:t> </a:t>
            </a:r>
            <a:r>
              <a:rPr lang="es-ES" sz="2000" dirty="0" err="1">
                <a:solidFill>
                  <a:srgbClr val="004992"/>
                </a:solidFill>
              </a:rPr>
              <a:t>pensaments</a:t>
            </a:r>
            <a:r>
              <a:rPr lang="es-ES" sz="2000" dirty="0">
                <a:solidFill>
                  <a:srgbClr val="004992"/>
                </a:solidFill>
              </a:rPr>
              <a:t> </a:t>
            </a:r>
            <a:r>
              <a:rPr lang="es-ES" sz="2000" dirty="0" err="1">
                <a:solidFill>
                  <a:srgbClr val="004992"/>
                </a:solidFill>
              </a:rPr>
              <a:t>problemàtics</a:t>
            </a:r>
            <a:r>
              <a:rPr lang="es-ES" sz="2000" dirty="0">
                <a:solidFill>
                  <a:srgbClr val="004992"/>
                </a:solidFill>
              </a:rPr>
              <a:t> no </a:t>
            </a:r>
            <a:r>
              <a:rPr lang="es-ES" sz="2000" dirty="0" err="1">
                <a:solidFill>
                  <a:srgbClr val="004992"/>
                </a:solidFill>
              </a:rPr>
              <a:t>són</a:t>
            </a:r>
            <a:r>
              <a:rPr lang="es-ES" sz="2000" dirty="0">
                <a:solidFill>
                  <a:srgbClr val="004992"/>
                </a:solidFill>
              </a:rPr>
              <a:t> </a:t>
            </a:r>
            <a:r>
              <a:rPr lang="es-ES" sz="2000" dirty="0" err="1">
                <a:solidFill>
                  <a:srgbClr val="004992"/>
                </a:solidFill>
              </a:rPr>
              <a:t>persistents</a:t>
            </a:r>
            <a:r>
              <a:rPr lang="es-ES" sz="2000" dirty="0">
                <a:solidFill>
                  <a:srgbClr val="004992"/>
                </a:solidFill>
              </a:rPr>
              <a:t> </a:t>
            </a:r>
            <a:r>
              <a:rPr lang="es-ES" sz="2000" dirty="0" err="1">
                <a:solidFill>
                  <a:srgbClr val="004992"/>
                </a:solidFill>
              </a:rPr>
              <a:t>perquè</a:t>
            </a:r>
            <a:r>
              <a:rPr lang="es-ES" sz="2000" dirty="0">
                <a:solidFill>
                  <a:srgbClr val="004992"/>
                </a:solidFill>
              </a:rPr>
              <a:t> </a:t>
            </a:r>
            <a:r>
              <a:rPr lang="es-ES" sz="2000" dirty="0" err="1">
                <a:solidFill>
                  <a:srgbClr val="004992"/>
                </a:solidFill>
              </a:rPr>
              <a:t>siguin</a:t>
            </a:r>
            <a:r>
              <a:rPr lang="es-ES" sz="2000" dirty="0">
                <a:solidFill>
                  <a:srgbClr val="004992"/>
                </a:solidFill>
              </a:rPr>
              <a:t> </a:t>
            </a:r>
            <a:r>
              <a:rPr lang="es-ES" sz="2000" dirty="0" err="1">
                <a:solidFill>
                  <a:srgbClr val="004992"/>
                </a:solidFill>
              </a:rPr>
              <a:t>certs</a:t>
            </a:r>
            <a:r>
              <a:rPr lang="es-ES" sz="2000" dirty="0">
                <a:solidFill>
                  <a:srgbClr val="004992"/>
                </a:solidFill>
              </a:rPr>
              <a:t> </a:t>
            </a:r>
            <a:r>
              <a:rPr lang="es-ES" sz="2000" dirty="0" err="1">
                <a:solidFill>
                  <a:srgbClr val="004992"/>
                </a:solidFill>
              </a:rPr>
              <a:t>sinó</a:t>
            </a:r>
            <a:r>
              <a:rPr lang="es-ES" sz="2000" dirty="0">
                <a:solidFill>
                  <a:srgbClr val="004992"/>
                </a:solidFill>
              </a:rPr>
              <a:t> </a:t>
            </a:r>
            <a:r>
              <a:rPr lang="es-ES" sz="2000" dirty="0" err="1">
                <a:solidFill>
                  <a:srgbClr val="004992"/>
                </a:solidFill>
              </a:rPr>
              <a:t>perquè</a:t>
            </a:r>
            <a:r>
              <a:rPr lang="es-ES" sz="2000" dirty="0">
                <a:solidFill>
                  <a:srgbClr val="004992"/>
                </a:solidFill>
              </a:rPr>
              <a:t> espanten. </a:t>
            </a:r>
            <a:r>
              <a:rPr lang="es-ES" sz="2000" dirty="0" err="1">
                <a:solidFill>
                  <a:srgbClr val="004992"/>
                </a:solidFill>
              </a:rPr>
              <a:t>Aquesta</a:t>
            </a:r>
            <a:r>
              <a:rPr lang="es-ES" sz="2000" dirty="0">
                <a:solidFill>
                  <a:srgbClr val="004992"/>
                </a:solidFill>
              </a:rPr>
              <a:t> </a:t>
            </a:r>
            <a:r>
              <a:rPr lang="es-ES" sz="2000" dirty="0" err="1">
                <a:solidFill>
                  <a:srgbClr val="004992"/>
                </a:solidFill>
              </a:rPr>
              <a:t>és</a:t>
            </a:r>
            <a:r>
              <a:rPr lang="es-ES" sz="2000" dirty="0">
                <a:solidFill>
                  <a:srgbClr val="004992"/>
                </a:solidFill>
              </a:rPr>
              <a:t> la raó per la </a:t>
            </a:r>
            <a:r>
              <a:rPr lang="es-ES" sz="2000" dirty="0" err="1">
                <a:solidFill>
                  <a:srgbClr val="004992"/>
                </a:solidFill>
              </a:rPr>
              <a:t>qual</a:t>
            </a:r>
            <a:r>
              <a:rPr lang="es-ES" sz="2000" dirty="0">
                <a:solidFill>
                  <a:srgbClr val="004992"/>
                </a:solidFill>
              </a:rPr>
              <a:t> es torna a </a:t>
            </a:r>
            <a:r>
              <a:rPr lang="es-ES" sz="2000" dirty="0" err="1">
                <a:solidFill>
                  <a:srgbClr val="004992"/>
                </a:solidFill>
              </a:rPr>
              <a:t>ells</a:t>
            </a:r>
            <a:r>
              <a:rPr lang="es-ES" sz="2000" dirty="0">
                <a:solidFill>
                  <a:srgbClr val="004992"/>
                </a:solidFill>
              </a:rPr>
              <a:t> una i una </a:t>
            </a:r>
            <a:r>
              <a:rPr lang="es-ES" sz="2000" dirty="0" err="1">
                <a:solidFill>
                  <a:srgbClr val="004992"/>
                </a:solidFill>
              </a:rPr>
              <a:t>altra</a:t>
            </a:r>
            <a:r>
              <a:rPr lang="es-ES" sz="2000" dirty="0">
                <a:solidFill>
                  <a:srgbClr val="004992"/>
                </a:solidFill>
              </a:rPr>
              <a:t> vegada.</a:t>
            </a:r>
            <a:endParaRPr lang="en-US" sz="2000" dirty="0"/>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1"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latin typeface="+mn-lt"/>
                <a:ea typeface="+mn-ea"/>
                <a:cs typeface="+mn-cs"/>
              </a:rPr>
              <a:t>Exercici</a:t>
            </a:r>
            <a:r>
              <a:rPr lang="es-ES" sz="3600" dirty="0">
                <a:latin typeface="+mn-lt"/>
                <a:ea typeface="+mn-ea"/>
                <a:cs typeface="+mn-cs"/>
              </a:rPr>
              <a:t> anti-</a:t>
            </a:r>
            <a:r>
              <a:rPr lang="es-ES" sz="3600" dirty="0" err="1">
                <a:latin typeface="+mn-lt"/>
                <a:ea typeface="+mn-ea"/>
                <a:cs typeface="+mn-cs"/>
              </a:rPr>
              <a:t>rumiació</a:t>
            </a:r>
            <a:r>
              <a:rPr lang="es-ES" sz="3600" dirty="0">
                <a:latin typeface="+mn-lt"/>
                <a:ea typeface="+mn-ea"/>
                <a:cs typeface="+mn-cs"/>
              </a:rPr>
              <a:t> 2: </a:t>
            </a:r>
            <a:r>
              <a:rPr lang="es-ES" sz="3600" dirty="0" err="1">
                <a:latin typeface="+mn-lt"/>
                <a:ea typeface="+mn-ea"/>
                <a:cs typeface="+mn-cs"/>
              </a:rPr>
              <a:t>Distracció</a:t>
            </a:r>
            <a:r>
              <a:rPr lang="es-ES" sz="3600" dirty="0">
                <a:latin typeface="+mn-lt"/>
                <a:ea typeface="+mn-ea"/>
                <a:cs typeface="+mn-cs"/>
              </a:rPr>
              <a:t> física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a:solidFill>
                  <a:srgbClr val="004992"/>
                </a:solidFill>
              </a:rPr>
              <a:t>Exercici físic</a:t>
            </a:r>
          </a:p>
          <a:p>
            <a:pPr marL="457200" indent="-457200">
              <a:lnSpc>
                <a:spcPct val="100000"/>
              </a:lnSpc>
              <a:spcBef>
                <a:spcPts val="1200"/>
              </a:spcBef>
              <a:buFont typeface="+mj-lt"/>
              <a:buAutoNum type="arabicPeriod"/>
              <a:defRPr/>
            </a:pPr>
            <a:r>
              <a:rPr lang="de-DE" sz="2400" dirty="0" err="1">
                <a:solidFill>
                  <a:srgbClr val="333333"/>
                </a:solidFill>
              </a:rPr>
              <a:t>Posa't</a:t>
            </a:r>
            <a:r>
              <a:rPr lang="de-DE" sz="2400" dirty="0">
                <a:solidFill>
                  <a:srgbClr val="333333"/>
                </a:solidFill>
              </a:rPr>
              <a:t> de peu!</a:t>
            </a:r>
          </a:p>
          <a:p>
            <a:pPr marL="457200" indent="-457200">
              <a:lnSpc>
                <a:spcPct val="100000"/>
              </a:lnSpc>
              <a:spcBef>
                <a:spcPts val="1200"/>
              </a:spcBef>
              <a:buFont typeface="+mj-lt"/>
              <a:buAutoNum type="arabicPeriod"/>
              <a:defRPr/>
            </a:pPr>
            <a:r>
              <a:rPr lang="de-DE" sz="2400" dirty="0">
                <a:solidFill>
                  <a:srgbClr val="333333"/>
                </a:solidFill>
              </a:rPr>
              <a:t>Posa la mà esquerra a </a:t>
            </a:r>
            <a:r>
              <a:rPr lang="de-DE" sz="2400" dirty="0" err="1">
                <a:solidFill>
                  <a:srgbClr val="333333"/>
                </a:solidFill>
              </a:rPr>
              <a:t>l'espatlla</a:t>
            </a:r>
            <a:r>
              <a:rPr lang="de-DE" sz="2400" dirty="0">
                <a:solidFill>
                  <a:srgbClr val="333333"/>
                </a:solidFill>
              </a:rPr>
              <a:t> dreta</a:t>
            </a:r>
          </a:p>
          <a:p>
            <a:pPr marL="457200" indent="-457200">
              <a:lnSpc>
                <a:spcPct val="100000"/>
              </a:lnSpc>
              <a:spcBef>
                <a:spcPts val="1200"/>
              </a:spcBef>
              <a:buFont typeface="+mj-lt"/>
              <a:buAutoNum type="arabicPeriod"/>
              <a:defRPr/>
            </a:pPr>
            <a:r>
              <a:rPr lang="de-DE" sz="2400" dirty="0">
                <a:solidFill>
                  <a:srgbClr val="333333"/>
                </a:solidFill>
              </a:rPr>
              <a:t>Posa la mà dreta a </a:t>
            </a:r>
            <a:r>
              <a:rPr lang="de-DE" sz="2400" dirty="0" err="1">
                <a:solidFill>
                  <a:srgbClr val="333333"/>
                </a:solidFill>
              </a:rPr>
              <a:t>l'espatlla</a:t>
            </a:r>
            <a:r>
              <a:rPr lang="de-DE" sz="2400" dirty="0">
                <a:solidFill>
                  <a:srgbClr val="333333"/>
                </a:solidFill>
              </a:rPr>
              <a:t> esquerra</a:t>
            </a:r>
          </a:p>
          <a:p>
            <a:pPr marL="457200" indent="-457200">
              <a:lnSpc>
                <a:spcPct val="100000"/>
              </a:lnSpc>
              <a:spcBef>
                <a:spcPts val="1200"/>
              </a:spcBef>
              <a:buFont typeface="+mj-lt"/>
              <a:buAutoNum type="arabicPeriod"/>
              <a:defRPr/>
            </a:pPr>
            <a:r>
              <a:rPr lang="de-DE" sz="2400" dirty="0">
                <a:solidFill>
                  <a:srgbClr val="333333"/>
                </a:solidFill>
              </a:rPr>
              <a:t>Aixeca una cama...</a:t>
            </a:r>
          </a:p>
          <a:p>
            <a:pPr marL="457200" indent="-457200">
              <a:lnSpc>
                <a:spcPct val="100000"/>
              </a:lnSpc>
              <a:spcBef>
                <a:spcPts val="1200"/>
              </a:spcBef>
              <a:buFont typeface="+mj-lt"/>
              <a:buAutoNum type="arabicPeriod"/>
              <a:defRPr/>
            </a:pPr>
            <a:r>
              <a:rPr lang="de-DE" sz="2400" dirty="0">
                <a:solidFill>
                  <a:srgbClr val="333333"/>
                </a:solidFill>
              </a:rPr>
              <a:t>... i gira</a:t>
            </a: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extLst>
      <p:ext uri="{BB962C8B-B14F-4D97-AF65-F5344CB8AC3E}">
        <p14:creationId xmlns:p14="http://schemas.microsoft.com/office/powerpoint/2010/main" val="2953287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latin typeface="+mn-lt"/>
                <a:ea typeface="+mn-ea"/>
                <a:cs typeface="+mn-cs"/>
              </a:rPr>
              <a:t>Exercici</a:t>
            </a:r>
            <a:r>
              <a:rPr lang="es-ES" sz="3600" dirty="0">
                <a:latin typeface="+mn-lt"/>
                <a:ea typeface="+mn-ea"/>
                <a:cs typeface="+mn-cs"/>
              </a:rPr>
              <a:t> anti-</a:t>
            </a:r>
            <a:r>
              <a:rPr lang="es-ES" sz="3600" dirty="0" err="1">
                <a:latin typeface="+mn-lt"/>
                <a:ea typeface="+mn-ea"/>
                <a:cs typeface="+mn-cs"/>
              </a:rPr>
              <a:t>rumiació</a:t>
            </a:r>
            <a:r>
              <a:rPr lang="es-ES" sz="3600" dirty="0">
                <a:latin typeface="+mn-lt"/>
                <a:ea typeface="+mn-ea"/>
                <a:cs typeface="+mn-cs"/>
              </a:rPr>
              <a:t> 2: </a:t>
            </a:r>
            <a:r>
              <a:rPr lang="es-ES" sz="3600" dirty="0" err="1">
                <a:latin typeface="+mn-lt"/>
                <a:ea typeface="+mn-ea"/>
                <a:cs typeface="+mn-cs"/>
              </a:rPr>
              <a:t>Distracció</a:t>
            </a:r>
            <a:r>
              <a:rPr lang="es-ES" sz="3600" dirty="0">
                <a:latin typeface="+mn-lt"/>
                <a:ea typeface="+mn-ea"/>
                <a:cs typeface="+mn-cs"/>
              </a:rPr>
              <a:t> física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a:solidFill>
                  <a:srgbClr val="004992"/>
                </a:solidFill>
              </a:rPr>
              <a:t>Exercici físic</a:t>
            </a:r>
          </a:p>
          <a:p>
            <a:pPr marL="457200" indent="-457200">
              <a:lnSpc>
                <a:spcPct val="100000"/>
              </a:lnSpc>
              <a:spcBef>
                <a:spcPts val="1200"/>
              </a:spcBef>
              <a:buFont typeface="+mj-lt"/>
              <a:buAutoNum type="arabicPeriod"/>
              <a:defRPr/>
            </a:pPr>
            <a:r>
              <a:rPr lang="de-DE" sz="2400" dirty="0" err="1">
                <a:solidFill>
                  <a:srgbClr val="333333"/>
                </a:solidFill>
              </a:rPr>
              <a:t>Posa't</a:t>
            </a:r>
            <a:r>
              <a:rPr lang="de-DE" sz="2400" dirty="0">
                <a:solidFill>
                  <a:srgbClr val="333333"/>
                </a:solidFill>
              </a:rPr>
              <a:t> de peu!</a:t>
            </a:r>
          </a:p>
          <a:p>
            <a:pPr marL="457200" indent="-457200">
              <a:lnSpc>
                <a:spcPct val="100000"/>
              </a:lnSpc>
              <a:spcBef>
                <a:spcPts val="1200"/>
              </a:spcBef>
              <a:buFont typeface="+mj-lt"/>
              <a:buAutoNum type="arabicPeriod"/>
              <a:defRPr/>
            </a:pPr>
            <a:r>
              <a:rPr lang="de-DE" sz="2400" dirty="0">
                <a:solidFill>
                  <a:srgbClr val="333333"/>
                </a:solidFill>
              </a:rPr>
              <a:t>Posa la mà esquerra a </a:t>
            </a:r>
            <a:r>
              <a:rPr lang="de-DE" sz="2400" dirty="0" err="1">
                <a:solidFill>
                  <a:srgbClr val="333333"/>
                </a:solidFill>
              </a:rPr>
              <a:t>l'espatlla</a:t>
            </a:r>
            <a:r>
              <a:rPr lang="de-DE" sz="2400" dirty="0">
                <a:solidFill>
                  <a:srgbClr val="333333"/>
                </a:solidFill>
              </a:rPr>
              <a:t> dreta</a:t>
            </a:r>
          </a:p>
          <a:p>
            <a:pPr marL="457200" indent="-457200">
              <a:lnSpc>
                <a:spcPct val="100000"/>
              </a:lnSpc>
              <a:spcBef>
                <a:spcPts val="1200"/>
              </a:spcBef>
              <a:buFont typeface="+mj-lt"/>
              <a:buAutoNum type="arabicPeriod"/>
              <a:defRPr/>
            </a:pPr>
            <a:r>
              <a:rPr lang="de-DE" sz="2400" dirty="0">
                <a:solidFill>
                  <a:srgbClr val="333333"/>
                </a:solidFill>
              </a:rPr>
              <a:t>Posa la mà dreta a </a:t>
            </a:r>
            <a:r>
              <a:rPr lang="de-DE" sz="2400" dirty="0" err="1">
                <a:solidFill>
                  <a:srgbClr val="333333"/>
                </a:solidFill>
              </a:rPr>
              <a:t>l'espatlla</a:t>
            </a:r>
            <a:r>
              <a:rPr lang="de-DE" sz="2400" dirty="0">
                <a:solidFill>
                  <a:srgbClr val="333333"/>
                </a:solidFill>
              </a:rPr>
              <a:t> esquerra</a:t>
            </a:r>
          </a:p>
          <a:p>
            <a:pPr marL="457200" indent="-457200">
              <a:lnSpc>
                <a:spcPct val="100000"/>
              </a:lnSpc>
              <a:spcBef>
                <a:spcPts val="1200"/>
              </a:spcBef>
              <a:buFont typeface="+mj-lt"/>
              <a:buAutoNum type="arabicPeriod"/>
              <a:defRPr/>
            </a:pPr>
            <a:r>
              <a:rPr lang="de-DE" sz="2400" dirty="0">
                <a:solidFill>
                  <a:srgbClr val="333333"/>
                </a:solidFill>
              </a:rPr>
              <a:t>Aixeca una cama...</a:t>
            </a:r>
          </a:p>
          <a:p>
            <a:pPr marL="457200" indent="-457200">
              <a:lnSpc>
                <a:spcPct val="100000"/>
              </a:lnSpc>
              <a:spcBef>
                <a:spcPts val="1200"/>
              </a:spcBef>
              <a:buFont typeface="+mj-lt"/>
              <a:buAutoNum type="arabicPeriod"/>
              <a:defRPr/>
            </a:pPr>
            <a:r>
              <a:rPr lang="de-DE" sz="2400" dirty="0">
                <a:solidFill>
                  <a:srgbClr val="333333"/>
                </a:solidFill>
              </a:rPr>
              <a:t>... i gira</a:t>
            </a:r>
          </a:p>
          <a:p>
            <a:pPr lvl="0">
              <a:lnSpc>
                <a:spcPct val="100000"/>
              </a:lnSpc>
              <a:spcBef>
                <a:spcPts val="1200"/>
              </a:spcBef>
              <a:defRPr/>
            </a:pPr>
            <a:r>
              <a:rPr lang="de-DE" sz="2400" dirty="0">
                <a:solidFill>
                  <a:srgbClr val="004992"/>
                </a:solidFill>
              </a:rPr>
              <a:t>En què estàs pensant ara?</a:t>
            </a: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1758823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latin typeface="+mn-lt"/>
                <a:ea typeface="+mn-ea"/>
                <a:cs typeface="+mn-cs"/>
              </a:rPr>
              <a:t>Exercici</a:t>
            </a:r>
            <a:r>
              <a:rPr lang="es-ES" sz="3600" dirty="0">
                <a:latin typeface="+mn-lt"/>
                <a:ea typeface="+mn-ea"/>
                <a:cs typeface="+mn-cs"/>
              </a:rPr>
              <a:t> anti-</a:t>
            </a:r>
            <a:r>
              <a:rPr lang="es-ES" sz="3600" dirty="0" err="1">
                <a:latin typeface="+mn-lt"/>
                <a:ea typeface="+mn-ea"/>
                <a:cs typeface="+mn-cs"/>
              </a:rPr>
              <a:t>rumiació</a:t>
            </a:r>
            <a:r>
              <a:rPr lang="es-ES" sz="3600" dirty="0">
                <a:latin typeface="+mn-lt"/>
                <a:ea typeface="+mn-ea"/>
                <a:cs typeface="+mn-cs"/>
              </a:rPr>
              <a:t> 2: </a:t>
            </a:r>
            <a:r>
              <a:rPr lang="es-ES" sz="3600" dirty="0" err="1">
                <a:latin typeface="+mn-lt"/>
                <a:ea typeface="+mn-ea"/>
                <a:cs typeface="+mn-cs"/>
              </a:rPr>
              <a:t>Distracció</a:t>
            </a:r>
            <a:r>
              <a:rPr lang="es-ES" sz="3600" dirty="0">
                <a:latin typeface="+mn-lt"/>
                <a:ea typeface="+mn-ea"/>
                <a:cs typeface="+mn-cs"/>
              </a:rPr>
              <a:t> física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a:solidFill>
                  <a:srgbClr val="004992"/>
                </a:solidFill>
              </a:rPr>
              <a:t>Exercici físic</a:t>
            </a:r>
          </a:p>
          <a:p>
            <a:pPr marL="457200" indent="-457200">
              <a:lnSpc>
                <a:spcPct val="100000"/>
              </a:lnSpc>
              <a:spcBef>
                <a:spcPts val="1200"/>
              </a:spcBef>
              <a:buFont typeface="+mj-lt"/>
              <a:buAutoNum type="arabicPeriod"/>
              <a:defRPr/>
            </a:pPr>
            <a:r>
              <a:rPr lang="de-DE" sz="2400" dirty="0" err="1">
                <a:solidFill>
                  <a:srgbClr val="333333"/>
                </a:solidFill>
              </a:rPr>
              <a:t>Posa't</a:t>
            </a:r>
            <a:r>
              <a:rPr lang="de-DE" sz="2400" dirty="0">
                <a:solidFill>
                  <a:srgbClr val="333333"/>
                </a:solidFill>
              </a:rPr>
              <a:t> de peu!</a:t>
            </a:r>
          </a:p>
          <a:p>
            <a:pPr marL="457200" indent="-457200">
              <a:lnSpc>
                <a:spcPct val="100000"/>
              </a:lnSpc>
              <a:spcBef>
                <a:spcPts val="1200"/>
              </a:spcBef>
              <a:buFont typeface="+mj-lt"/>
              <a:buAutoNum type="arabicPeriod"/>
              <a:defRPr/>
            </a:pPr>
            <a:r>
              <a:rPr lang="de-DE" sz="2400" dirty="0">
                <a:solidFill>
                  <a:srgbClr val="333333"/>
                </a:solidFill>
              </a:rPr>
              <a:t>Posa la mà esquerra a </a:t>
            </a:r>
            <a:r>
              <a:rPr lang="de-DE" sz="2400" dirty="0" err="1">
                <a:solidFill>
                  <a:srgbClr val="333333"/>
                </a:solidFill>
              </a:rPr>
              <a:t>l'espatlla</a:t>
            </a:r>
            <a:r>
              <a:rPr lang="de-DE" sz="2400" dirty="0">
                <a:solidFill>
                  <a:srgbClr val="333333"/>
                </a:solidFill>
              </a:rPr>
              <a:t> dreta</a:t>
            </a:r>
          </a:p>
          <a:p>
            <a:pPr marL="457200" indent="-457200">
              <a:lnSpc>
                <a:spcPct val="100000"/>
              </a:lnSpc>
              <a:spcBef>
                <a:spcPts val="1200"/>
              </a:spcBef>
              <a:buFont typeface="+mj-lt"/>
              <a:buAutoNum type="arabicPeriod"/>
              <a:defRPr/>
            </a:pPr>
            <a:r>
              <a:rPr lang="de-DE" sz="2400" dirty="0">
                <a:solidFill>
                  <a:srgbClr val="333333"/>
                </a:solidFill>
              </a:rPr>
              <a:t>Posa la mà dreta a </a:t>
            </a:r>
            <a:r>
              <a:rPr lang="de-DE" sz="2400" dirty="0" err="1">
                <a:solidFill>
                  <a:srgbClr val="333333"/>
                </a:solidFill>
              </a:rPr>
              <a:t>l'espatlla</a:t>
            </a:r>
            <a:r>
              <a:rPr lang="de-DE" sz="2400" dirty="0">
                <a:solidFill>
                  <a:srgbClr val="333333"/>
                </a:solidFill>
              </a:rPr>
              <a:t> esquerra</a:t>
            </a:r>
          </a:p>
          <a:p>
            <a:pPr marL="457200" indent="-457200">
              <a:lnSpc>
                <a:spcPct val="100000"/>
              </a:lnSpc>
              <a:spcBef>
                <a:spcPts val="1200"/>
              </a:spcBef>
              <a:buFont typeface="+mj-lt"/>
              <a:buAutoNum type="arabicPeriod"/>
              <a:defRPr/>
            </a:pPr>
            <a:r>
              <a:rPr lang="de-DE" sz="2400" dirty="0">
                <a:solidFill>
                  <a:srgbClr val="333333"/>
                </a:solidFill>
              </a:rPr>
              <a:t>Aixeca una cama...</a:t>
            </a:r>
          </a:p>
          <a:p>
            <a:pPr marL="457200" indent="-457200">
              <a:lnSpc>
                <a:spcPct val="100000"/>
              </a:lnSpc>
              <a:spcBef>
                <a:spcPts val="1200"/>
              </a:spcBef>
              <a:buFont typeface="+mj-lt"/>
              <a:buAutoNum type="arabicPeriod"/>
              <a:defRPr/>
            </a:pPr>
            <a:r>
              <a:rPr lang="de-DE" sz="2400" dirty="0">
                <a:solidFill>
                  <a:srgbClr val="333333"/>
                </a:solidFill>
              </a:rPr>
              <a:t>... i gira</a:t>
            </a:r>
          </a:p>
          <a:p>
            <a:pPr lvl="0">
              <a:lnSpc>
                <a:spcPct val="100000"/>
              </a:lnSpc>
              <a:spcBef>
                <a:spcPts val="1200"/>
              </a:spcBef>
              <a:defRPr/>
            </a:pPr>
            <a:r>
              <a:rPr lang="de-DE" sz="2400" dirty="0">
                <a:solidFill>
                  <a:srgbClr val="004992"/>
                </a:solidFill>
              </a:rPr>
              <a:t>Haver de concentrar-se en aquest exercici ajuda a trencar el cercle interminable de la rumiació.</a:t>
            </a: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2174689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Consells per a </a:t>
            </a:r>
            <a:r>
              <a:rPr lang="de-DE" sz="3600" dirty="0" err="1">
                <a:latin typeface="+mn-lt"/>
                <a:ea typeface="+mn-ea"/>
                <a:cs typeface="+mn-cs"/>
              </a:rPr>
              <a:t>augmentar</a:t>
            </a:r>
            <a:r>
              <a:rPr lang="de-DE" sz="3600" dirty="0">
                <a:latin typeface="+mn-lt"/>
                <a:ea typeface="+mn-ea"/>
                <a:cs typeface="+mn-cs"/>
              </a:rPr>
              <a:t> </a:t>
            </a:r>
            <a:r>
              <a:rPr lang="de-DE" sz="3600" dirty="0" err="1">
                <a:latin typeface="+mn-lt"/>
                <a:ea typeface="+mn-ea"/>
                <a:cs typeface="+mn-cs"/>
              </a:rPr>
              <a:t>l'autoestima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pt-BR" sz="2400" dirty="0">
                <a:solidFill>
                  <a:srgbClr val="333333"/>
                </a:solidFill>
              </a:rPr>
              <a:t>Expressa els teus desitjos a les altres persones.</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362347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Consells per a </a:t>
            </a:r>
            <a:r>
              <a:rPr lang="de-DE" sz="3600" dirty="0" err="1">
                <a:latin typeface="+mn-lt"/>
                <a:ea typeface="+mn-ea"/>
                <a:cs typeface="+mn-cs"/>
              </a:rPr>
              <a:t>augmentar</a:t>
            </a:r>
            <a:r>
              <a:rPr lang="de-DE" sz="3600" dirty="0">
                <a:latin typeface="+mn-lt"/>
                <a:ea typeface="+mn-ea"/>
                <a:cs typeface="+mn-cs"/>
              </a:rPr>
              <a:t> </a:t>
            </a:r>
            <a:r>
              <a:rPr lang="de-DE" sz="3600" dirty="0" err="1">
                <a:latin typeface="+mn-lt"/>
                <a:ea typeface="+mn-ea"/>
                <a:cs typeface="+mn-cs"/>
              </a:rPr>
              <a:t>l'autoestima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pt-BR" sz="2400" dirty="0">
                <a:solidFill>
                  <a:srgbClr val="333333"/>
                </a:solidFill>
              </a:rPr>
              <a:t>Expressa </a:t>
            </a:r>
            <a:r>
              <a:rPr lang="pt-BR" sz="2400" dirty="0" err="1">
                <a:solidFill>
                  <a:srgbClr val="333333"/>
                </a:solidFill>
              </a:rPr>
              <a:t>els</a:t>
            </a:r>
            <a:r>
              <a:rPr lang="pt-BR" sz="2400" dirty="0">
                <a:solidFill>
                  <a:srgbClr val="333333"/>
                </a:solidFill>
              </a:rPr>
              <a:t> teus </a:t>
            </a:r>
            <a:r>
              <a:rPr lang="pt-BR" sz="2400" dirty="0" err="1">
                <a:solidFill>
                  <a:srgbClr val="333333"/>
                </a:solidFill>
              </a:rPr>
              <a:t>desitjos</a:t>
            </a:r>
            <a:r>
              <a:rPr lang="pt-BR" sz="2400" dirty="0">
                <a:solidFill>
                  <a:srgbClr val="333333"/>
                </a:solidFill>
              </a:rPr>
              <a:t> a </a:t>
            </a:r>
            <a:r>
              <a:rPr lang="pt-BR" sz="2400" dirty="0" err="1">
                <a:solidFill>
                  <a:srgbClr val="333333"/>
                </a:solidFill>
              </a:rPr>
              <a:t>les</a:t>
            </a:r>
            <a:r>
              <a:rPr lang="pt-BR" sz="2400" dirty="0">
                <a:solidFill>
                  <a:srgbClr val="333333"/>
                </a:solidFill>
              </a:rPr>
              <a:t> </a:t>
            </a:r>
            <a:r>
              <a:rPr lang="pt-BR" sz="2400" dirty="0" err="1">
                <a:solidFill>
                  <a:srgbClr val="333333"/>
                </a:solidFill>
              </a:rPr>
              <a:t>altres</a:t>
            </a:r>
            <a:r>
              <a:rPr lang="pt-BR" sz="2400" dirty="0">
                <a:solidFill>
                  <a:srgbClr val="333333"/>
                </a:solidFill>
              </a:rPr>
              <a:t> </a:t>
            </a:r>
            <a:r>
              <a:rPr lang="pt-BR" sz="2400" dirty="0" err="1">
                <a:solidFill>
                  <a:srgbClr val="333333"/>
                </a:solidFill>
              </a:rPr>
              <a:t>persones</a:t>
            </a:r>
            <a:r>
              <a:rPr lang="pt-BR" sz="2400" dirty="0">
                <a:solidFill>
                  <a:srgbClr val="333333"/>
                </a:solidFill>
              </a:rPr>
              <a:t>.</a:t>
            </a:r>
          </a:p>
          <a:p>
            <a:pPr marL="342900" indent="-342900">
              <a:buClr>
                <a:srgbClr val="333333"/>
              </a:buClr>
              <a:buFont typeface="WingDings"/>
              <a:buChar char=""/>
            </a:pPr>
            <a:r>
              <a:rPr lang="es-ES" sz="2400" dirty="0">
                <a:solidFill>
                  <a:srgbClr val="333333"/>
                </a:solidFill>
              </a:rPr>
              <a:t>Intenta parlar </a:t>
            </a:r>
            <a:r>
              <a:rPr lang="es-ES" sz="2400" dirty="0" err="1">
                <a:solidFill>
                  <a:srgbClr val="333333"/>
                </a:solidFill>
              </a:rPr>
              <a:t>alt</a:t>
            </a:r>
            <a:r>
              <a:rPr lang="es-ES" sz="2400" dirty="0">
                <a:solidFill>
                  <a:srgbClr val="333333"/>
                </a:solidFill>
              </a:rPr>
              <a:t> i </a:t>
            </a:r>
            <a:r>
              <a:rPr lang="es-ES" sz="2400" err="1">
                <a:solidFill>
                  <a:srgbClr val="333333"/>
                </a:solidFill>
              </a:rPr>
              <a:t>clar</a:t>
            </a:r>
            <a:r>
              <a:rPr lang="es-ES"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3055908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Consells per a </a:t>
            </a:r>
            <a:r>
              <a:rPr lang="de-DE" sz="3600" dirty="0" err="1">
                <a:latin typeface="+mn-lt"/>
                <a:ea typeface="+mn-ea"/>
                <a:cs typeface="+mn-cs"/>
              </a:rPr>
              <a:t>augmentar</a:t>
            </a:r>
            <a:r>
              <a:rPr lang="de-DE" sz="3600" dirty="0">
                <a:latin typeface="+mn-lt"/>
                <a:ea typeface="+mn-ea"/>
                <a:cs typeface="+mn-cs"/>
              </a:rPr>
              <a:t> </a:t>
            </a:r>
            <a:r>
              <a:rPr lang="de-DE" sz="3600" dirty="0" err="1">
                <a:latin typeface="+mn-lt"/>
                <a:ea typeface="+mn-ea"/>
                <a:cs typeface="+mn-cs"/>
              </a:rPr>
              <a:t>l'autoestima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pt-BR" sz="2400" dirty="0">
                <a:solidFill>
                  <a:srgbClr val="333333"/>
                </a:solidFill>
              </a:rPr>
              <a:t>Expressa </a:t>
            </a:r>
            <a:r>
              <a:rPr lang="pt-BR" sz="2400" dirty="0" err="1">
                <a:solidFill>
                  <a:srgbClr val="333333"/>
                </a:solidFill>
              </a:rPr>
              <a:t>els</a:t>
            </a:r>
            <a:r>
              <a:rPr lang="pt-BR" sz="2400" dirty="0">
                <a:solidFill>
                  <a:srgbClr val="333333"/>
                </a:solidFill>
              </a:rPr>
              <a:t> teus </a:t>
            </a:r>
            <a:r>
              <a:rPr lang="pt-BR" sz="2400" dirty="0" err="1">
                <a:solidFill>
                  <a:srgbClr val="333333"/>
                </a:solidFill>
              </a:rPr>
              <a:t>desitjos</a:t>
            </a:r>
            <a:r>
              <a:rPr lang="pt-BR" sz="2400" dirty="0">
                <a:solidFill>
                  <a:srgbClr val="333333"/>
                </a:solidFill>
              </a:rPr>
              <a:t> a </a:t>
            </a:r>
            <a:r>
              <a:rPr lang="pt-BR" sz="2400" dirty="0" err="1">
                <a:solidFill>
                  <a:srgbClr val="333333"/>
                </a:solidFill>
              </a:rPr>
              <a:t>les</a:t>
            </a:r>
            <a:r>
              <a:rPr lang="pt-BR" sz="2400" dirty="0">
                <a:solidFill>
                  <a:srgbClr val="333333"/>
                </a:solidFill>
              </a:rPr>
              <a:t> </a:t>
            </a:r>
            <a:r>
              <a:rPr lang="pt-BR" sz="2400" dirty="0" err="1">
                <a:solidFill>
                  <a:srgbClr val="333333"/>
                </a:solidFill>
              </a:rPr>
              <a:t>altres</a:t>
            </a:r>
            <a:r>
              <a:rPr lang="pt-BR" sz="2400" dirty="0">
                <a:solidFill>
                  <a:srgbClr val="333333"/>
                </a:solidFill>
              </a:rPr>
              <a:t> </a:t>
            </a:r>
            <a:r>
              <a:rPr lang="pt-BR" sz="2400" dirty="0" err="1">
                <a:solidFill>
                  <a:srgbClr val="333333"/>
                </a:solidFill>
              </a:rPr>
              <a:t>persones</a:t>
            </a:r>
            <a:r>
              <a:rPr lang="pt-BR" sz="2400" dirty="0">
                <a:solidFill>
                  <a:srgbClr val="333333"/>
                </a:solidFill>
              </a:rPr>
              <a:t>.</a:t>
            </a:r>
          </a:p>
          <a:p>
            <a:pPr marL="342900" indent="-342900">
              <a:buClr>
                <a:srgbClr val="333333"/>
              </a:buClr>
              <a:buFont typeface="WingDings"/>
              <a:buChar char=""/>
            </a:pPr>
            <a:r>
              <a:rPr lang="es-ES" sz="2400" dirty="0">
                <a:solidFill>
                  <a:srgbClr val="333333"/>
                </a:solidFill>
              </a:rPr>
              <a:t>Intenta parlar </a:t>
            </a:r>
            <a:r>
              <a:rPr lang="es-ES" sz="2400" dirty="0" err="1">
                <a:solidFill>
                  <a:srgbClr val="333333"/>
                </a:solidFill>
              </a:rPr>
              <a:t>alt</a:t>
            </a:r>
            <a:r>
              <a:rPr lang="es-ES" sz="2400" dirty="0">
                <a:solidFill>
                  <a:srgbClr val="333333"/>
                </a:solidFill>
              </a:rPr>
              <a:t> i </a:t>
            </a:r>
            <a:r>
              <a:rPr lang="es-ES" sz="2400" dirty="0" err="1">
                <a:solidFill>
                  <a:srgbClr val="333333"/>
                </a:solidFill>
              </a:rPr>
              <a:t>clar</a:t>
            </a:r>
            <a:r>
              <a:rPr lang="es-ES" sz="2400" dirty="0">
                <a:solidFill>
                  <a:srgbClr val="333333"/>
                </a:solidFill>
              </a:rPr>
              <a:t>.</a:t>
            </a:r>
          </a:p>
          <a:p>
            <a:pPr marL="342900" indent="-342900">
              <a:buClr>
                <a:srgbClr val="333333"/>
              </a:buClr>
              <a:buFont typeface="WingDings"/>
              <a:buChar char=""/>
            </a:pPr>
            <a:r>
              <a:rPr lang="pt-BR" sz="2400" dirty="0" err="1">
                <a:solidFill>
                  <a:srgbClr val="333333"/>
                </a:solidFill>
              </a:rPr>
              <a:t>Estableix</a:t>
            </a:r>
            <a:r>
              <a:rPr lang="pt-BR" sz="2400" dirty="0">
                <a:solidFill>
                  <a:srgbClr val="333333"/>
                </a:solidFill>
              </a:rPr>
              <a:t> </a:t>
            </a:r>
            <a:r>
              <a:rPr lang="pt-BR" sz="2400" dirty="0" err="1">
                <a:solidFill>
                  <a:srgbClr val="333333"/>
                </a:solidFill>
              </a:rPr>
              <a:t>contacte</a:t>
            </a:r>
            <a:r>
              <a:rPr lang="pt-BR" sz="2400" dirty="0">
                <a:solidFill>
                  <a:srgbClr val="333333"/>
                </a:solidFill>
              </a:rPr>
              <a:t> ocular (</a:t>
            </a:r>
            <a:r>
              <a:rPr lang="pt-BR" sz="2400" dirty="0" err="1">
                <a:solidFill>
                  <a:srgbClr val="333333"/>
                </a:solidFill>
              </a:rPr>
              <a:t>començar</a:t>
            </a:r>
            <a:r>
              <a:rPr lang="pt-BR" sz="2400" dirty="0">
                <a:solidFill>
                  <a:srgbClr val="333333"/>
                </a:solidFill>
              </a:rPr>
              <a:t> </a:t>
            </a:r>
            <a:r>
              <a:rPr lang="pt-BR" sz="2400" dirty="0" err="1">
                <a:solidFill>
                  <a:srgbClr val="333333"/>
                </a:solidFill>
              </a:rPr>
              <a:t>amb</a:t>
            </a:r>
            <a:r>
              <a:rPr lang="pt-BR" sz="2400" dirty="0">
                <a:solidFill>
                  <a:srgbClr val="333333"/>
                </a:solidFill>
              </a:rPr>
              <a:t> </a:t>
            </a:r>
            <a:r>
              <a:rPr lang="pt-BR" sz="2400" dirty="0" err="1">
                <a:solidFill>
                  <a:srgbClr val="333333"/>
                </a:solidFill>
              </a:rPr>
              <a:t>gent</a:t>
            </a:r>
            <a:r>
              <a:rPr lang="pt-BR" sz="2400" dirty="0">
                <a:solidFill>
                  <a:srgbClr val="333333"/>
                </a:solidFill>
              </a:rPr>
              <a:t> </a:t>
            </a:r>
            <a:r>
              <a:rPr lang="pt-BR" sz="2400" dirty="0" err="1">
                <a:solidFill>
                  <a:srgbClr val="333333"/>
                </a:solidFill>
              </a:rPr>
              <a:t>coneguda</a:t>
            </a:r>
            <a:r>
              <a:rPr lang="pt-BR" sz="2400" dirty="0">
                <a:solidFill>
                  <a:srgbClr val="333333"/>
                </a:solidFill>
              </a:rPr>
              <a:t> i </a:t>
            </a:r>
            <a:r>
              <a:rPr lang="pt-BR" sz="2400" dirty="0" err="1">
                <a:solidFill>
                  <a:srgbClr val="333333"/>
                </a:solidFill>
              </a:rPr>
              <a:t>després</a:t>
            </a:r>
            <a:r>
              <a:rPr lang="pt-BR" sz="2400" dirty="0">
                <a:solidFill>
                  <a:srgbClr val="333333"/>
                </a:solidFill>
              </a:rPr>
              <a:t> </a:t>
            </a:r>
            <a:r>
              <a:rPr lang="pt-BR" sz="2400" dirty="0" err="1">
                <a:solidFill>
                  <a:srgbClr val="333333"/>
                </a:solidFill>
              </a:rPr>
              <a:t>amb</a:t>
            </a:r>
            <a:r>
              <a:rPr lang="pt-BR" sz="2400" dirty="0">
                <a:solidFill>
                  <a:srgbClr val="333333"/>
                </a:solidFill>
              </a:rPr>
              <a:t> </a:t>
            </a:r>
            <a:r>
              <a:rPr lang="pt-BR" sz="2400" dirty="0" err="1">
                <a:solidFill>
                  <a:srgbClr val="333333"/>
                </a:solidFill>
              </a:rPr>
              <a:t>gent</a:t>
            </a:r>
            <a:r>
              <a:rPr lang="pt-BR" sz="2400" dirty="0">
                <a:solidFill>
                  <a:srgbClr val="333333"/>
                </a:solidFill>
              </a:rPr>
              <a:t> </a:t>
            </a:r>
            <a:r>
              <a:rPr lang="pt-BR" sz="2400" err="1">
                <a:solidFill>
                  <a:srgbClr val="333333"/>
                </a:solidFill>
              </a:rPr>
              <a:t>desconeguda</a:t>
            </a:r>
            <a:r>
              <a:rPr lang="pt-BR"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19776505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Consells per a </a:t>
            </a:r>
            <a:r>
              <a:rPr lang="de-DE" sz="3600" dirty="0" err="1">
                <a:latin typeface="+mn-lt"/>
                <a:ea typeface="+mn-ea"/>
                <a:cs typeface="+mn-cs"/>
              </a:rPr>
              <a:t>augmentar</a:t>
            </a:r>
            <a:r>
              <a:rPr lang="de-DE" sz="3600" dirty="0">
                <a:latin typeface="+mn-lt"/>
                <a:ea typeface="+mn-ea"/>
                <a:cs typeface="+mn-cs"/>
              </a:rPr>
              <a:t> </a:t>
            </a:r>
            <a:r>
              <a:rPr lang="de-DE" sz="3600" dirty="0" err="1">
                <a:latin typeface="+mn-lt"/>
                <a:ea typeface="+mn-ea"/>
                <a:cs typeface="+mn-cs"/>
              </a:rPr>
              <a:t>l'autoestima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pt-BR" sz="2400" dirty="0">
                <a:solidFill>
                  <a:srgbClr val="333333"/>
                </a:solidFill>
              </a:rPr>
              <a:t>Expressa </a:t>
            </a:r>
            <a:r>
              <a:rPr lang="pt-BR" sz="2400" dirty="0" err="1">
                <a:solidFill>
                  <a:srgbClr val="333333"/>
                </a:solidFill>
              </a:rPr>
              <a:t>els</a:t>
            </a:r>
            <a:r>
              <a:rPr lang="pt-BR" sz="2400" dirty="0">
                <a:solidFill>
                  <a:srgbClr val="333333"/>
                </a:solidFill>
              </a:rPr>
              <a:t> teus </a:t>
            </a:r>
            <a:r>
              <a:rPr lang="pt-BR" sz="2400" dirty="0" err="1">
                <a:solidFill>
                  <a:srgbClr val="333333"/>
                </a:solidFill>
              </a:rPr>
              <a:t>desitjos</a:t>
            </a:r>
            <a:r>
              <a:rPr lang="pt-BR" sz="2400" dirty="0">
                <a:solidFill>
                  <a:srgbClr val="333333"/>
                </a:solidFill>
              </a:rPr>
              <a:t> a </a:t>
            </a:r>
            <a:r>
              <a:rPr lang="pt-BR" sz="2400" dirty="0" err="1">
                <a:solidFill>
                  <a:srgbClr val="333333"/>
                </a:solidFill>
              </a:rPr>
              <a:t>les</a:t>
            </a:r>
            <a:r>
              <a:rPr lang="pt-BR" sz="2400" dirty="0">
                <a:solidFill>
                  <a:srgbClr val="333333"/>
                </a:solidFill>
              </a:rPr>
              <a:t> </a:t>
            </a:r>
            <a:r>
              <a:rPr lang="pt-BR" sz="2400" dirty="0" err="1">
                <a:solidFill>
                  <a:srgbClr val="333333"/>
                </a:solidFill>
              </a:rPr>
              <a:t>altres</a:t>
            </a:r>
            <a:r>
              <a:rPr lang="pt-BR" sz="2400" dirty="0">
                <a:solidFill>
                  <a:srgbClr val="333333"/>
                </a:solidFill>
              </a:rPr>
              <a:t> </a:t>
            </a:r>
            <a:r>
              <a:rPr lang="pt-BR" sz="2400" dirty="0" err="1">
                <a:solidFill>
                  <a:srgbClr val="333333"/>
                </a:solidFill>
              </a:rPr>
              <a:t>persones</a:t>
            </a:r>
            <a:r>
              <a:rPr lang="pt-BR" sz="2400" dirty="0">
                <a:solidFill>
                  <a:srgbClr val="333333"/>
                </a:solidFill>
              </a:rPr>
              <a:t>.</a:t>
            </a:r>
          </a:p>
          <a:p>
            <a:pPr marL="342900" indent="-342900">
              <a:buClr>
                <a:srgbClr val="333333"/>
              </a:buClr>
              <a:buFont typeface="WingDings"/>
              <a:buChar char=""/>
            </a:pPr>
            <a:r>
              <a:rPr lang="es-ES" sz="2400" dirty="0">
                <a:solidFill>
                  <a:srgbClr val="333333"/>
                </a:solidFill>
              </a:rPr>
              <a:t>Intenta parlar </a:t>
            </a:r>
            <a:r>
              <a:rPr lang="es-ES" sz="2400" dirty="0" err="1">
                <a:solidFill>
                  <a:srgbClr val="333333"/>
                </a:solidFill>
              </a:rPr>
              <a:t>alt</a:t>
            </a:r>
            <a:r>
              <a:rPr lang="es-ES" sz="2400" dirty="0">
                <a:solidFill>
                  <a:srgbClr val="333333"/>
                </a:solidFill>
              </a:rPr>
              <a:t> i </a:t>
            </a:r>
            <a:r>
              <a:rPr lang="es-ES" sz="2400" dirty="0" err="1">
                <a:solidFill>
                  <a:srgbClr val="333333"/>
                </a:solidFill>
              </a:rPr>
              <a:t>clar</a:t>
            </a:r>
            <a:r>
              <a:rPr lang="es-ES" sz="2400" dirty="0">
                <a:solidFill>
                  <a:srgbClr val="333333"/>
                </a:solidFill>
              </a:rPr>
              <a:t>.</a:t>
            </a:r>
          </a:p>
          <a:p>
            <a:pPr marL="342900" indent="-342900">
              <a:buClr>
                <a:srgbClr val="333333"/>
              </a:buClr>
              <a:buFont typeface="WingDings"/>
              <a:buChar char=""/>
            </a:pPr>
            <a:r>
              <a:rPr lang="pt-BR" sz="2400" dirty="0" err="1">
                <a:solidFill>
                  <a:srgbClr val="333333"/>
                </a:solidFill>
              </a:rPr>
              <a:t>Estableix</a:t>
            </a:r>
            <a:r>
              <a:rPr lang="pt-BR" sz="2400" dirty="0">
                <a:solidFill>
                  <a:srgbClr val="333333"/>
                </a:solidFill>
              </a:rPr>
              <a:t> </a:t>
            </a:r>
            <a:r>
              <a:rPr lang="pt-BR" sz="2400" dirty="0" err="1">
                <a:solidFill>
                  <a:srgbClr val="333333"/>
                </a:solidFill>
              </a:rPr>
              <a:t>contacte</a:t>
            </a:r>
            <a:r>
              <a:rPr lang="pt-BR" sz="2400" dirty="0">
                <a:solidFill>
                  <a:srgbClr val="333333"/>
                </a:solidFill>
              </a:rPr>
              <a:t> ocular (</a:t>
            </a:r>
            <a:r>
              <a:rPr lang="pt-BR" sz="2400" dirty="0" err="1">
                <a:solidFill>
                  <a:srgbClr val="333333"/>
                </a:solidFill>
              </a:rPr>
              <a:t>començar</a:t>
            </a:r>
            <a:r>
              <a:rPr lang="pt-BR" sz="2400" dirty="0">
                <a:solidFill>
                  <a:srgbClr val="333333"/>
                </a:solidFill>
              </a:rPr>
              <a:t> </a:t>
            </a:r>
            <a:r>
              <a:rPr lang="pt-BR" sz="2400" dirty="0" err="1">
                <a:solidFill>
                  <a:srgbClr val="333333"/>
                </a:solidFill>
              </a:rPr>
              <a:t>amb</a:t>
            </a:r>
            <a:r>
              <a:rPr lang="pt-BR" sz="2400" dirty="0">
                <a:solidFill>
                  <a:srgbClr val="333333"/>
                </a:solidFill>
              </a:rPr>
              <a:t> </a:t>
            </a:r>
            <a:r>
              <a:rPr lang="pt-BR" sz="2400" dirty="0" err="1">
                <a:solidFill>
                  <a:srgbClr val="333333"/>
                </a:solidFill>
              </a:rPr>
              <a:t>gent</a:t>
            </a:r>
            <a:r>
              <a:rPr lang="pt-BR" sz="2400" dirty="0">
                <a:solidFill>
                  <a:srgbClr val="333333"/>
                </a:solidFill>
              </a:rPr>
              <a:t> </a:t>
            </a:r>
            <a:r>
              <a:rPr lang="pt-BR" sz="2400" dirty="0" err="1">
                <a:solidFill>
                  <a:srgbClr val="333333"/>
                </a:solidFill>
              </a:rPr>
              <a:t>coneguda</a:t>
            </a:r>
            <a:r>
              <a:rPr lang="pt-BR" sz="2400" dirty="0">
                <a:solidFill>
                  <a:srgbClr val="333333"/>
                </a:solidFill>
              </a:rPr>
              <a:t> i </a:t>
            </a:r>
            <a:r>
              <a:rPr lang="pt-BR" sz="2400" dirty="0" err="1">
                <a:solidFill>
                  <a:srgbClr val="333333"/>
                </a:solidFill>
              </a:rPr>
              <a:t>després</a:t>
            </a:r>
            <a:r>
              <a:rPr lang="pt-BR" sz="2400" dirty="0">
                <a:solidFill>
                  <a:srgbClr val="333333"/>
                </a:solidFill>
              </a:rPr>
              <a:t> </a:t>
            </a:r>
            <a:r>
              <a:rPr lang="pt-BR" sz="2400" dirty="0" err="1">
                <a:solidFill>
                  <a:srgbClr val="333333"/>
                </a:solidFill>
              </a:rPr>
              <a:t>amb</a:t>
            </a:r>
            <a:r>
              <a:rPr lang="pt-BR" sz="2400" dirty="0">
                <a:solidFill>
                  <a:srgbClr val="333333"/>
                </a:solidFill>
              </a:rPr>
              <a:t> </a:t>
            </a:r>
            <a:r>
              <a:rPr lang="pt-BR" sz="2400" dirty="0" err="1">
                <a:solidFill>
                  <a:srgbClr val="333333"/>
                </a:solidFill>
              </a:rPr>
              <a:t>gent</a:t>
            </a:r>
            <a:r>
              <a:rPr lang="pt-BR" sz="2400" dirty="0">
                <a:solidFill>
                  <a:srgbClr val="333333"/>
                </a:solidFill>
              </a:rPr>
              <a:t> </a:t>
            </a:r>
            <a:r>
              <a:rPr lang="pt-BR" sz="2400" dirty="0" err="1">
                <a:solidFill>
                  <a:srgbClr val="333333"/>
                </a:solidFill>
              </a:rPr>
              <a:t>desconeguda</a:t>
            </a:r>
            <a:r>
              <a:rPr lang="pt-BR" sz="2400" dirty="0">
                <a:solidFill>
                  <a:srgbClr val="333333"/>
                </a:solidFill>
              </a:rPr>
              <a:t>).</a:t>
            </a:r>
          </a:p>
          <a:p>
            <a:pPr marL="342900" indent="-342900">
              <a:buClr>
                <a:srgbClr val="333333"/>
              </a:buClr>
              <a:buFont typeface="WingDings"/>
              <a:buChar char=""/>
            </a:pPr>
            <a:r>
              <a:rPr lang="de-DE" sz="2400" dirty="0">
                <a:solidFill>
                  <a:srgbClr val="333333"/>
                </a:solidFill>
              </a:rPr>
              <a:t>Manté </a:t>
            </a:r>
            <a:r>
              <a:rPr lang="it-IT" sz="2400" dirty="0">
                <a:solidFill>
                  <a:srgbClr val="333333"/>
                </a:solidFill>
              </a:rPr>
              <a:t>el cap alt: </a:t>
            </a:r>
            <a:r>
              <a:rPr lang="it-IT" sz="2400" dirty="0" err="1">
                <a:solidFill>
                  <a:srgbClr val="333333"/>
                </a:solidFill>
              </a:rPr>
              <a:t>Recorda</a:t>
            </a:r>
            <a:r>
              <a:rPr lang="it-IT" sz="2400" dirty="0">
                <a:solidFill>
                  <a:srgbClr val="333333"/>
                </a:solidFill>
              </a:rPr>
              <a:t> l'</a:t>
            </a:r>
            <a:r>
              <a:rPr lang="it-IT" sz="2400" dirty="0" err="1">
                <a:solidFill>
                  <a:srgbClr val="333333"/>
                </a:solidFill>
              </a:rPr>
              <a:t>impacte</a:t>
            </a:r>
            <a:r>
              <a:rPr lang="it-IT" sz="2400" dirty="0">
                <a:solidFill>
                  <a:srgbClr val="333333"/>
                </a:solidFill>
              </a:rPr>
              <a:t> d'una postura alçada en l'</a:t>
            </a:r>
            <a:r>
              <a:rPr lang="it-IT" sz="2400" dirty="0" err="1">
                <a:solidFill>
                  <a:srgbClr val="333333"/>
                </a:solidFill>
              </a:rPr>
              <a:t>autoestima</a:t>
            </a:r>
            <a:r>
              <a:rPr lang="it-IT" sz="2400" dirty="0">
                <a:solidFill>
                  <a:srgbClr val="333333"/>
                </a:solidFill>
              </a:rPr>
              <a:t> pròpia i en la gent del voltant!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3256295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Tasca per a casa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000" dirty="0">
                <a:solidFill>
                  <a:srgbClr val="004992"/>
                </a:solidFill>
              </a:rPr>
              <a:t>Consell per a valorar les coses positives que passen en el dia a dia:</a:t>
            </a:r>
          </a:p>
          <a:p>
            <a:pPr marL="342900" indent="-342900">
              <a:buClr>
                <a:srgbClr val="333333"/>
              </a:buClr>
              <a:buFont typeface="WingDings"/>
              <a:buChar char=""/>
              <a:defRPr/>
            </a:pPr>
            <a:r>
              <a:rPr lang="es-ES" sz="2000" dirty="0" err="1">
                <a:solidFill>
                  <a:srgbClr val="333333"/>
                </a:solidFill>
              </a:rPr>
              <a:t>Surt</a:t>
            </a:r>
            <a:r>
              <a:rPr lang="es-ES" sz="2000" dirty="0">
                <a:solidFill>
                  <a:srgbClr val="333333"/>
                </a:solidFill>
              </a:rPr>
              <a:t> de casa </a:t>
            </a:r>
            <a:r>
              <a:rPr lang="es-ES" sz="2000" dirty="0" err="1">
                <a:solidFill>
                  <a:srgbClr val="333333"/>
                </a:solidFill>
              </a:rPr>
              <a:t>amb</a:t>
            </a:r>
            <a:r>
              <a:rPr lang="es-ES" sz="2000" dirty="0">
                <a:solidFill>
                  <a:srgbClr val="333333"/>
                </a:solidFill>
              </a:rPr>
              <a:t> un </a:t>
            </a:r>
            <a:r>
              <a:rPr lang="es-ES" sz="2000" dirty="0" err="1">
                <a:solidFill>
                  <a:srgbClr val="333333"/>
                </a:solidFill>
              </a:rPr>
              <a:t>grapat</a:t>
            </a:r>
            <a:r>
              <a:rPr lang="es-ES" sz="2000" dirty="0">
                <a:solidFill>
                  <a:srgbClr val="333333"/>
                </a:solidFill>
              </a:rPr>
              <a:t> de boletes a la </a:t>
            </a:r>
            <a:r>
              <a:rPr lang="es-ES" sz="2000" dirty="0" err="1">
                <a:solidFill>
                  <a:srgbClr val="333333"/>
                </a:solidFill>
              </a:rPr>
              <a:t>butxaca</a:t>
            </a:r>
            <a:r>
              <a:rPr lang="es-ES" sz="2000" dirty="0">
                <a:solidFill>
                  <a:srgbClr val="333333"/>
                </a:solidFill>
              </a:rPr>
              <a:t> </a:t>
            </a:r>
            <a:r>
              <a:rPr lang="es-ES" sz="2000" dirty="0" err="1">
                <a:solidFill>
                  <a:srgbClr val="333333"/>
                </a:solidFill>
              </a:rPr>
              <a:t>dreta</a:t>
            </a:r>
            <a:r>
              <a:rPr lang="es-ES" sz="2000" dirty="0">
                <a:solidFill>
                  <a:srgbClr val="333333"/>
                </a:solidFill>
              </a:rPr>
              <a:t> de la </a:t>
            </a:r>
            <a:r>
              <a:rPr lang="es-ES" sz="2000" dirty="0" err="1">
                <a:solidFill>
                  <a:srgbClr val="333333"/>
                </a:solidFill>
              </a:rPr>
              <a:t>jaqueta</a:t>
            </a:r>
            <a:r>
              <a:rPr lang="es-ES" sz="2000" dirty="0">
                <a:solidFill>
                  <a:srgbClr val="333333"/>
                </a:solidFill>
              </a:rPr>
              <a:t> (</a:t>
            </a:r>
            <a:r>
              <a:rPr lang="es-ES" sz="2000" dirty="0" err="1">
                <a:solidFill>
                  <a:srgbClr val="333333"/>
                </a:solidFill>
              </a:rPr>
              <a:t>mongetes</a:t>
            </a:r>
            <a:r>
              <a:rPr lang="es-ES" sz="2000" dirty="0">
                <a:solidFill>
                  <a:srgbClr val="333333"/>
                </a:solidFill>
              </a:rPr>
              <a:t>, bales, etc.)</a:t>
            </a:r>
            <a:endParaRPr lang="de-DE" sz="2000" dirty="0">
              <a:solidFill>
                <a:srgbClr val="333333"/>
              </a:solidFill>
            </a:endParaRPr>
          </a:p>
          <a:p>
            <a:pPr marL="342900" indent="-342900">
              <a:buClr>
                <a:srgbClr val="333333"/>
              </a:buClr>
              <a:buFont typeface="WingDings"/>
              <a:buChar char=""/>
              <a:defRPr/>
            </a:pPr>
            <a:r>
              <a:rPr lang="es-ES" sz="2000" dirty="0">
                <a:solidFill>
                  <a:srgbClr val="333333"/>
                </a:solidFill>
              </a:rPr>
              <a:t>Cada vegada que </a:t>
            </a:r>
            <a:r>
              <a:rPr lang="es-ES" sz="2000" dirty="0" err="1">
                <a:solidFill>
                  <a:srgbClr val="333333"/>
                </a:solidFill>
              </a:rPr>
              <a:t>passi</a:t>
            </a:r>
            <a:r>
              <a:rPr lang="es-ES" sz="2000" dirty="0">
                <a:solidFill>
                  <a:srgbClr val="333333"/>
                </a:solidFill>
              </a:rPr>
              <a:t> alguna cosa positiva (ex. Que un </a:t>
            </a:r>
            <a:r>
              <a:rPr lang="es-ES" sz="2000" dirty="0" err="1">
                <a:solidFill>
                  <a:srgbClr val="333333"/>
                </a:solidFill>
              </a:rPr>
              <a:t>amic</a:t>
            </a:r>
            <a:r>
              <a:rPr lang="es-ES" sz="2000" dirty="0">
                <a:solidFill>
                  <a:srgbClr val="333333"/>
                </a:solidFill>
              </a:rPr>
              <a:t> </a:t>
            </a:r>
            <a:r>
              <a:rPr lang="es-ES" sz="2000" dirty="0" err="1">
                <a:solidFill>
                  <a:srgbClr val="333333"/>
                </a:solidFill>
              </a:rPr>
              <a:t>ens</a:t>
            </a:r>
            <a:r>
              <a:rPr lang="es-ES" sz="2000" dirty="0">
                <a:solidFill>
                  <a:srgbClr val="333333"/>
                </a:solidFill>
              </a:rPr>
              <a:t> </a:t>
            </a:r>
            <a:r>
              <a:rPr lang="es-ES" sz="2000" dirty="0" err="1">
                <a:solidFill>
                  <a:srgbClr val="333333"/>
                </a:solidFill>
              </a:rPr>
              <a:t>somrigui</a:t>
            </a:r>
            <a:r>
              <a:rPr lang="es-ES" sz="2000" dirty="0">
                <a:solidFill>
                  <a:srgbClr val="333333"/>
                </a:solidFill>
              </a:rPr>
              <a:t>, </a:t>
            </a:r>
            <a:r>
              <a:rPr lang="es-ES" sz="2000" dirty="0" err="1">
                <a:solidFill>
                  <a:srgbClr val="333333"/>
                </a:solidFill>
              </a:rPr>
              <a:t>tenir</a:t>
            </a:r>
            <a:r>
              <a:rPr lang="es-ES" sz="2000" dirty="0">
                <a:solidFill>
                  <a:srgbClr val="333333"/>
                </a:solidFill>
              </a:rPr>
              <a:t> una conversa </a:t>
            </a:r>
            <a:r>
              <a:rPr lang="es-ES" sz="2000" dirty="0" err="1">
                <a:solidFill>
                  <a:srgbClr val="333333"/>
                </a:solidFill>
              </a:rPr>
              <a:t>relaxada</a:t>
            </a:r>
            <a:r>
              <a:rPr lang="es-ES" sz="2000" dirty="0">
                <a:solidFill>
                  <a:srgbClr val="333333"/>
                </a:solidFill>
              </a:rPr>
              <a:t>, un </a:t>
            </a:r>
            <a:r>
              <a:rPr lang="es-ES" sz="2000" dirty="0" err="1">
                <a:solidFill>
                  <a:srgbClr val="333333"/>
                </a:solidFill>
              </a:rPr>
              <a:t>menjar</a:t>
            </a:r>
            <a:r>
              <a:rPr lang="es-ES" sz="2000" dirty="0">
                <a:solidFill>
                  <a:srgbClr val="333333"/>
                </a:solidFill>
              </a:rPr>
              <a:t> agradable, etc...), </a:t>
            </a:r>
            <a:r>
              <a:rPr lang="es-ES" sz="2000" dirty="0" err="1">
                <a:solidFill>
                  <a:srgbClr val="333333"/>
                </a:solidFill>
              </a:rPr>
              <a:t>mou</a:t>
            </a:r>
            <a:r>
              <a:rPr lang="es-ES" sz="2000" dirty="0">
                <a:solidFill>
                  <a:srgbClr val="333333"/>
                </a:solidFill>
              </a:rPr>
              <a:t> una boleta de la </a:t>
            </a:r>
            <a:r>
              <a:rPr lang="es-ES" sz="2000" dirty="0" err="1">
                <a:solidFill>
                  <a:srgbClr val="333333"/>
                </a:solidFill>
              </a:rPr>
              <a:t>butxaca</a:t>
            </a:r>
            <a:r>
              <a:rPr lang="es-ES" sz="2000" dirty="0">
                <a:solidFill>
                  <a:srgbClr val="333333"/>
                </a:solidFill>
              </a:rPr>
              <a:t> </a:t>
            </a:r>
            <a:r>
              <a:rPr lang="es-ES" sz="2000" dirty="0" err="1">
                <a:solidFill>
                  <a:srgbClr val="333333"/>
                </a:solidFill>
              </a:rPr>
              <a:t>dreta</a:t>
            </a:r>
            <a:r>
              <a:rPr lang="es-ES" sz="2000" dirty="0">
                <a:solidFill>
                  <a:srgbClr val="333333"/>
                </a:solidFill>
              </a:rPr>
              <a:t> a la </a:t>
            </a:r>
            <a:r>
              <a:rPr lang="es-ES" sz="2000" dirty="0" err="1">
                <a:solidFill>
                  <a:srgbClr val="333333"/>
                </a:solidFill>
              </a:rPr>
              <a:t>esquerra</a:t>
            </a:r>
            <a:r>
              <a:rPr lang="es-ES" sz="2000" dirty="0">
                <a:solidFill>
                  <a:srgbClr val="333333"/>
                </a:solidFill>
              </a:rPr>
              <a:t>.</a:t>
            </a:r>
          </a:p>
          <a:p>
            <a:pPr marL="342900" indent="-342900">
              <a:buClr>
                <a:srgbClr val="333333"/>
              </a:buClr>
              <a:buFont typeface="WingDings"/>
              <a:buChar char=""/>
              <a:defRPr/>
            </a:pPr>
            <a:r>
              <a:rPr lang="es-ES" sz="2000" dirty="0">
                <a:solidFill>
                  <a:srgbClr val="333333"/>
                </a:solidFill>
              </a:rPr>
              <a:t>Al tornar a casa, </a:t>
            </a:r>
            <a:r>
              <a:rPr lang="es-ES" sz="2000" dirty="0" err="1">
                <a:solidFill>
                  <a:srgbClr val="333333"/>
                </a:solidFill>
              </a:rPr>
              <a:t>agafa</a:t>
            </a:r>
            <a:r>
              <a:rPr lang="es-ES" sz="2000" dirty="0">
                <a:solidFill>
                  <a:srgbClr val="333333"/>
                </a:solidFill>
              </a:rPr>
              <a:t> les boletes de la </a:t>
            </a:r>
            <a:r>
              <a:rPr lang="es-ES" sz="2000" dirty="0" err="1">
                <a:solidFill>
                  <a:srgbClr val="333333"/>
                </a:solidFill>
              </a:rPr>
              <a:t>butxaca</a:t>
            </a:r>
            <a:r>
              <a:rPr lang="es-ES" sz="2000" dirty="0">
                <a:solidFill>
                  <a:srgbClr val="333333"/>
                </a:solidFill>
              </a:rPr>
              <a:t> </a:t>
            </a:r>
            <a:r>
              <a:rPr lang="es-ES" sz="2000" dirty="0" err="1">
                <a:solidFill>
                  <a:srgbClr val="333333"/>
                </a:solidFill>
              </a:rPr>
              <a:t>esquerra</a:t>
            </a:r>
            <a:r>
              <a:rPr lang="es-ES" sz="2000" dirty="0">
                <a:solidFill>
                  <a:srgbClr val="333333"/>
                </a:solidFill>
              </a:rPr>
              <a:t> i </a:t>
            </a:r>
            <a:r>
              <a:rPr lang="es-ES" sz="2000" dirty="0" err="1">
                <a:solidFill>
                  <a:srgbClr val="333333"/>
                </a:solidFill>
              </a:rPr>
              <a:t>recorda</a:t>
            </a:r>
            <a:r>
              <a:rPr lang="es-ES" sz="2000" dirty="0">
                <a:solidFill>
                  <a:srgbClr val="333333"/>
                </a:solidFill>
              </a:rPr>
              <a:t> totes les coses agradables que han </a:t>
            </a:r>
            <a:r>
              <a:rPr lang="es-ES" sz="2000" dirty="0" err="1">
                <a:solidFill>
                  <a:srgbClr val="333333"/>
                </a:solidFill>
              </a:rPr>
              <a:t>passat</a:t>
            </a:r>
            <a:r>
              <a:rPr lang="es-ES" sz="2000" dirty="0">
                <a:solidFill>
                  <a:srgbClr val="333333"/>
                </a:solidFill>
              </a:rPr>
              <a:t> al </a:t>
            </a:r>
            <a:r>
              <a:rPr lang="es-ES" sz="2000" dirty="0" err="1">
                <a:solidFill>
                  <a:srgbClr val="333333"/>
                </a:solidFill>
              </a:rPr>
              <a:t>llarg</a:t>
            </a:r>
            <a:r>
              <a:rPr lang="es-ES" sz="2000" dirty="0">
                <a:solidFill>
                  <a:srgbClr val="333333"/>
                </a:solidFill>
              </a:rPr>
              <a:t> del </a:t>
            </a:r>
            <a:r>
              <a:rPr lang="es-ES" sz="2000" dirty="0" err="1">
                <a:solidFill>
                  <a:srgbClr val="333333"/>
                </a:solidFill>
              </a:rPr>
              <a:t>dia</a:t>
            </a:r>
            <a:r>
              <a:rPr lang="es-ES" sz="2000" dirty="0">
                <a:solidFill>
                  <a:srgbClr val="333333"/>
                </a:solidFill>
              </a:rPr>
              <a:t>.</a:t>
            </a:r>
          </a:p>
          <a:p>
            <a:pPr marL="342900" indent="-342900">
              <a:buClr>
                <a:srgbClr val="333333"/>
              </a:buClr>
              <a:buFont typeface="WingDings"/>
              <a:buChar char=""/>
              <a:defRPr/>
            </a:pPr>
            <a:r>
              <a:rPr lang="es-ES" sz="2000" dirty="0">
                <a:solidFill>
                  <a:srgbClr val="333333"/>
                </a:solidFill>
              </a:rPr>
              <a:t>En </a:t>
            </a:r>
            <a:r>
              <a:rPr lang="es-ES" sz="2000" dirty="0" err="1">
                <a:solidFill>
                  <a:srgbClr val="333333"/>
                </a:solidFill>
              </a:rPr>
              <a:t>fer</a:t>
            </a:r>
            <a:r>
              <a:rPr lang="es-ES" sz="2000" dirty="0">
                <a:solidFill>
                  <a:srgbClr val="333333"/>
                </a:solidFill>
              </a:rPr>
              <a:t> </a:t>
            </a:r>
            <a:r>
              <a:rPr lang="es-ES" sz="2000" dirty="0" err="1">
                <a:solidFill>
                  <a:srgbClr val="333333"/>
                </a:solidFill>
              </a:rPr>
              <a:t>això</a:t>
            </a:r>
            <a:r>
              <a:rPr lang="es-ES" sz="2000" dirty="0">
                <a:solidFill>
                  <a:srgbClr val="333333"/>
                </a:solidFill>
              </a:rPr>
              <a:t>, </a:t>
            </a:r>
            <a:r>
              <a:rPr lang="es-ES" sz="2000" dirty="0" err="1">
                <a:solidFill>
                  <a:srgbClr val="333333"/>
                </a:solidFill>
              </a:rPr>
              <a:t>aniràs</a:t>
            </a:r>
            <a:r>
              <a:rPr lang="es-ES" sz="2000" dirty="0">
                <a:solidFill>
                  <a:srgbClr val="333333"/>
                </a:solidFill>
              </a:rPr>
              <a:t> </a:t>
            </a:r>
            <a:r>
              <a:rPr lang="es-ES" sz="2000" dirty="0" err="1">
                <a:solidFill>
                  <a:srgbClr val="333333"/>
                </a:solidFill>
              </a:rPr>
              <a:t>recordant</a:t>
            </a:r>
            <a:r>
              <a:rPr lang="es-ES" sz="2000" dirty="0">
                <a:solidFill>
                  <a:srgbClr val="333333"/>
                </a:solidFill>
              </a:rPr>
              <a:t> </a:t>
            </a:r>
            <a:r>
              <a:rPr lang="es-ES" sz="2000" dirty="0" err="1">
                <a:solidFill>
                  <a:srgbClr val="333333"/>
                </a:solidFill>
              </a:rPr>
              <a:t>tots</a:t>
            </a:r>
            <a:r>
              <a:rPr lang="es-ES" sz="2000" dirty="0">
                <a:solidFill>
                  <a:srgbClr val="333333"/>
                </a:solidFill>
              </a:rPr>
              <a:t> </a:t>
            </a:r>
            <a:r>
              <a:rPr lang="es-ES" sz="2000" dirty="0" err="1">
                <a:solidFill>
                  <a:srgbClr val="333333"/>
                </a:solidFill>
              </a:rPr>
              <a:t>els</a:t>
            </a:r>
            <a:r>
              <a:rPr lang="es-ES" sz="2000" dirty="0">
                <a:solidFill>
                  <a:srgbClr val="333333"/>
                </a:solidFill>
              </a:rPr>
              <a:t> records agradables i </a:t>
            </a:r>
            <a:r>
              <a:rPr lang="es-ES" sz="2000" dirty="0" err="1">
                <a:solidFill>
                  <a:srgbClr val="333333"/>
                </a:solidFill>
              </a:rPr>
              <a:t>positius</a:t>
            </a:r>
            <a:r>
              <a:rPr lang="es-ES" sz="2000" dirty="0">
                <a:solidFill>
                  <a:srgbClr val="333333"/>
                </a:solidFill>
              </a:rPr>
              <a:t> i </a:t>
            </a:r>
            <a:r>
              <a:rPr lang="es-ES" sz="2000" dirty="0" err="1">
                <a:solidFill>
                  <a:srgbClr val="333333"/>
                </a:solidFill>
              </a:rPr>
              <a:t>gaudiràs</a:t>
            </a:r>
            <a:r>
              <a:rPr lang="es-ES" sz="2000" dirty="0">
                <a:solidFill>
                  <a:srgbClr val="333333"/>
                </a:solidFill>
              </a:rPr>
              <a:t> del </a:t>
            </a:r>
            <a:r>
              <a:rPr lang="es-ES" sz="2000" dirty="0" err="1">
                <a:solidFill>
                  <a:srgbClr val="333333"/>
                </a:solidFill>
              </a:rPr>
              <a:t>moment</a:t>
            </a:r>
            <a:r>
              <a:rPr lang="es-ES" sz="2000" dirty="0">
                <a:solidFill>
                  <a:srgbClr val="333333"/>
                </a:solidFill>
              </a:rPr>
              <a:t>. </a:t>
            </a:r>
            <a:r>
              <a:rPr lang="es-ES" sz="2000" dirty="0" err="1">
                <a:solidFill>
                  <a:srgbClr val="333333"/>
                </a:solidFill>
              </a:rPr>
              <a:t>Malauradament</a:t>
            </a:r>
            <a:r>
              <a:rPr lang="es-ES" sz="2000" dirty="0">
                <a:solidFill>
                  <a:srgbClr val="333333"/>
                </a:solidFill>
              </a:rPr>
              <a:t>, </a:t>
            </a:r>
            <a:r>
              <a:rPr lang="es-ES" sz="2000" dirty="0" err="1">
                <a:solidFill>
                  <a:srgbClr val="333333"/>
                </a:solidFill>
              </a:rPr>
              <a:t>massa</a:t>
            </a:r>
            <a:r>
              <a:rPr lang="es-ES" sz="2000" dirty="0">
                <a:solidFill>
                  <a:srgbClr val="333333"/>
                </a:solidFill>
              </a:rPr>
              <a:t> </a:t>
            </a:r>
            <a:r>
              <a:rPr lang="es-ES" sz="2000" dirty="0" err="1">
                <a:solidFill>
                  <a:srgbClr val="333333"/>
                </a:solidFill>
              </a:rPr>
              <a:t>sovint</a:t>
            </a:r>
            <a:r>
              <a:rPr lang="es-ES" sz="2000" dirty="0">
                <a:solidFill>
                  <a:srgbClr val="333333"/>
                </a:solidFill>
              </a:rPr>
              <a:t> </a:t>
            </a:r>
            <a:r>
              <a:rPr lang="es-ES" sz="2000" dirty="0" err="1">
                <a:solidFill>
                  <a:srgbClr val="333333"/>
                </a:solidFill>
              </a:rPr>
              <a:t>deixem</a:t>
            </a:r>
            <a:r>
              <a:rPr lang="es-ES" sz="2000" dirty="0">
                <a:solidFill>
                  <a:srgbClr val="333333"/>
                </a:solidFill>
              </a:rPr>
              <a:t> que les coses agradables </a:t>
            </a:r>
            <a:r>
              <a:rPr lang="es-ES" sz="2000" dirty="0" err="1">
                <a:solidFill>
                  <a:srgbClr val="333333"/>
                </a:solidFill>
              </a:rPr>
              <a:t>passin</a:t>
            </a:r>
            <a:r>
              <a:rPr lang="es-ES" sz="2000" dirty="0">
                <a:solidFill>
                  <a:srgbClr val="333333"/>
                </a:solidFill>
              </a:rPr>
              <a:t> </a:t>
            </a:r>
            <a:r>
              <a:rPr lang="es-ES" sz="2000" dirty="0" err="1">
                <a:solidFill>
                  <a:srgbClr val="333333"/>
                </a:solidFill>
              </a:rPr>
              <a:t>desapercebudes</a:t>
            </a:r>
            <a:r>
              <a:rPr lang="es-ES" sz="2000" dirty="0">
                <a:solidFill>
                  <a:srgbClr val="333333"/>
                </a:solidFill>
              </a:rPr>
              <a:t> i de forma </a:t>
            </a:r>
            <a:r>
              <a:rPr lang="es-ES" sz="2000" dirty="0" err="1">
                <a:solidFill>
                  <a:srgbClr val="333333"/>
                </a:solidFill>
              </a:rPr>
              <a:t>ràpida</a:t>
            </a:r>
            <a:r>
              <a:rPr lang="es-ES" sz="20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Tasca per a casa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000" dirty="0">
                <a:solidFill>
                  <a:srgbClr val="004992"/>
                </a:solidFill>
              </a:rPr>
              <a:t>Consell per a valorar les coses positives que passen en el dia a dia:</a:t>
            </a:r>
          </a:p>
          <a:p>
            <a:pPr marL="342900" indent="-342900">
              <a:buClr>
                <a:srgbClr val="333333"/>
              </a:buClr>
              <a:buFont typeface="WingDings"/>
              <a:buChar char=""/>
              <a:defRPr/>
            </a:pPr>
            <a:r>
              <a:rPr lang="es-ES" sz="2000" dirty="0" err="1">
                <a:solidFill>
                  <a:srgbClr val="333333"/>
                </a:solidFill>
              </a:rPr>
              <a:t>Surt</a:t>
            </a:r>
            <a:r>
              <a:rPr lang="es-ES" sz="2000" dirty="0">
                <a:solidFill>
                  <a:srgbClr val="333333"/>
                </a:solidFill>
              </a:rPr>
              <a:t> de casa </a:t>
            </a:r>
            <a:r>
              <a:rPr lang="es-ES" sz="2000" dirty="0" err="1">
                <a:solidFill>
                  <a:srgbClr val="333333"/>
                </a:solidFill>
              </a:rPr>
              <a:t>amb</a:t>
            </a:r>
            <a:r>
              <a:rPr lang="es-ES" sz="2000" dirty="0">
                <a:solidFill>
                  <a:srgbClr val="333333"/>
                </a:solidFill>
              </a:rPr>
              <a:t> un </a:t>
            </a:r>
            <a:r>
              <a:rPr lang="es-ES" sz="2000" dirty="0" err="1">
                <a:solidFill>
                  <a:srgbClr val="333333"/>
                </a:solidFill>
              </a:rPr>
              <a:t>grapat</a:t>
            </a:r>
            <a:r>
              <a:rPr lang="es-ES" sz="2000" dirty="0">
                <a:solidFill>
                  <a:srgbClr val="333333"/>
                </a:solidFill>
              </a:rPr>
              <a:t> de boletes a la </a:t>
            </a:r>
            <a:r>
              <a:rPr lang="es-ES" sz="2000" dirty="0" err="1">
                <a:solidFill>
                  <a:srgbClr val="333333"/>
                </a:solidFill>
              </a:rPr>
              <a:t>butxaca</a:t>
            </a:r>
            <a:r>
              <a:rPr lang="es-ES" sz="2000" dirty="0">
                <a:solidFill>
                  <a:srgbClr val="333333"/>
                </a:solidFill>
              </a:rPr>
              <a:t> </a:t>
            </a:r>
            <a:r>
              <a:rPr lang="es-ES" sz="2000" dirty="0" err="1">
                <a:solidFill>
                  <a:srgbClr val="333333"/>
                </a:solidFill>
              </a:rPr>
              <a:t>dreta</a:t>
            </a:r>
            <a:r>
              <a:rPr lang="es-ES" sz="2000" dirty="0">
                <a:solidFill>
                  <a:srgbClr val="333333"/>
                </a:solidFill>
              </a:rPr>
              <a:t> de la </a:t>
            </a:r>
            <a:r>
              <a:rPr lang="es-ES" sz="2000" dirty="0" err="1">
                <a:solidFill>
                  <a:srgbClr val="333333"/>
                </a:solidFill>
              </a:rPr>
              <a:t>jaqueta</a:t>
            </a:r>
            <a:r>
              <a:rPr lang="es-ES" sz="2000" dirty="0">
                <a:solidFill>
                  <a:srgbClr val="333333"/>
                </a:solidFill>
              </a:rPr>
              <a:t> (</a:t>
            </a:r>
            <a:r>
              <a:rPr lang="es-ES" sz="2000" dirty="0" err="1">
                <a:solidFill>
                  <a:srgbClr val="333333"/>
                </a:solidFill>
              </a:rPr>
              <a:t>mongetes</a:t>
            </a:r>
            <a:r>
              <a:rPr lang="es-ES" sz="2000" dirty="0">
                <a:solidFill>
                  <a:srgbClr val="333333"/>
                </a:solidFill>
              </a:rPr>
              <a:t>, bales, etc.)</a:t>
            </a:r>
            <a:endParaRPr lang="de-DE" sz="2000" dirty="0">
              <a:solidFill>
                <a:srgbClr val="333333"/>
              </a:solidFill>
            </a:endParaRPr>
          </a:p>
          <a:p>
            <a:pPr marL="342900" indent="-342900">
              <a:buClr>
                <a:srgbClr val="333333"/>
              </a:buClr>
              <a:buFont typeface="WingDings"/>
              <a:buChar char=""/>
              <a:defRPr/>
            </a:pPr>
            <a:r>
              <a:rPr lang="es-ES" sz="2000" dirty="0">
                <a:solidFill>
                  <a:srgbClr val="333333"/>
                </a:solidFill>
              </a:rPr>
              <a:t>Cada vegada que </a:t>
            </a:r>
            <a:r>
              <a:rPr lang="es-ES" sz="2000" dirty="0" err="1">
                <a:solidFill>
                  <a:srgbClr val="333333"/>
                </a:solidFill>
              </a:rPr>
              <a:t>passi</a:t>
            </a:r>
            <a:r>
              <a:rPr lang="es-ES" sz="2000" dirty="0">
                <a:solidFill>
                  <a:srgbClr val="333333"/>
                </a:solidFill>
              </a:rPr>
              <a:t> alguna cosa positiva (ex. Que un </a:t>
            </a:r>
            <a:r>
              <a:rPr lang="es-ES" sz="2000" dirty="0" err="1">
                <a:solidFill>
                  <a:srgbClr val="333333"/>
                </a:solidFill>
              </a:rPr>
              <a:t>amic</a:t>
            </a:r>
            <a:r>
              <a:rPr lang="es-ES" sz="2000" dirty="0">
                <a:solidFill>
                  <a:srgbClr val="333333"/>
                </a:solidFill>
              </a:rPr>
              <a:t> </a:t>
            </a:r>
            <a:r>
              <a:rPr lang="es-ES" sz="2000" dirty="0" err="1">
                <a:solidFill>
                  <a:srgbClr val="333333"/>
                </a:solidFill>
              </a:rPr>
              <a:t>ens</a:t>
            </a:r>
            <a:r>
              <a:rPr lang="es-ES" sz="2000" dirty="0">
                <a:solidFill>
                  <a:srgbClr val="333333"/>
                </a:solidFill>
              </a:rPr>
              <a:t> </a:t>
            </a:r>
            <a:r>
              <a:rPr lang="es-ES" sz="2000" dirty="0" err="1">
                <a:solidFill>
                  <a:srgbClr val="333333"/>
                </a:solidFill>
              </a:rPr>
              <a:t>somrigui</a:t>
            </a:r>
            <a:r>
              <a:rPr lang="es-ES" sz="2000" dirty="0">
                <a:solidFill>
                  <a:srgbClr val="333333"/>
                </a:solidFill>
              </a:rPr>
              <a:t>, </a:t>
            </a:r>
            <a:r>
              <a:rPr lang="es-ES" sz="2000" dirty="0" err="1">
                <a:solidFill>
                  <a:srgbClr val="333333"/>
                </a:solidFill>
              </a:rPr>
              <a:t>tenir</a:t>
            </a:r>
            <a:r>
              <a:rPr lang="es-ES" sz="2000" dirty="0">
                <a:solidFill>
                  <a:srgbClr val="333333"/>
                </a:solidFill>
              </a:rPr>
              <a:t> una conversa </a:t>
            </a:r>
            <a:r>
              <a:rPr lang="es-ES" sz="2000" dirty="0" err="1">
                <a:solidFill>
                  <a:srgbClr val="333333"/>
                </a:solidFill>
              </a:rPr>
              <a:t>relaxada</a:t>
            </a:r>
            <a:r>
              <a:rPr lang="es-ES" sz="2000" dirty="0">
                <a:solidFill>
                  <a:srgbClr val="333333"/>
                </a:solidFill>
              </a:rPr>
              <a:t>, un </a:t>
            </a:r>
            <a:r>
              <a:rPr lang="es-ES" sz="2000" dirty="0" err="1">
                <a:solidFill>
                  <a:srgbClr val="333333"/>
                </a:solidFill>
              </a:rPr>
              <a:t>menjar</a:t>
            </a:r>
            <a:r>
              <a:rPr lang="es-ES" sz="2000" dirty="0">
                <a:solidFill>
                  <a:srgbClr val="333333"/>
                </a:solidFill>
              </a:rPr>
              <a:t> agradable, etc...), </a:t>
            </a:r>
            <a:r>
              <a:rPr lang="es-ES" sz="2000" dirty="0" err="1">
                <a:solidFill>
                  <a:srgbClr val="333333"/>
                </a:solidFill>
              </a:rPr>
              <a:t>mou</a:t>
            </a:r>
            <a:r>
              <a:rPr lang="es-ES" sz="2000" dirty="0">
                <a:solidFill>
                  <a:srgbClr val="333333"/>
                </a:solidFill>
              </a:rPr>
              <a:t> una boleta de la </a:t>
            </a:r>
            <a:r>
              <a:rPr lang="es-ES" sz="2000" dirty="0" err="1">
                <a:solidFill>
                  <a:srgbClr val="333333"/>
                </a:solidFill>
              </a:rPr>
              <a:t>butxaca</a:t>
            </a:r>
            <a:r>
              <a:rPr lang="es-ES" sz="2000" dirty="0">
                <a:solidFill>
                  <a:srgbClr val="333333"/>
                </a:solidFill>
              </a:rPr>
              <a:t> </a:t>
            </a:r>
            <a:r>
              <a:rPr lang="es-ES" sz="2000" dirty="0" err="1">
                <a:solidFill>
                  <a:srgbClr val="333333"/>
                </a:solidFill>
              </a:rPr>
              <a:t>dreta</a:t>
            </a:r>
            <a:r>
              <a:rPr lang="es-ES" sz="2000" dirty="0">
                <a:solidFill>
                  <a:srgbClr val="333333"/>
                </a:solidFill>
              </a:rPr>
              <a:t> a la </a:t>
            </a:r>
            <a:r>
              <a:rPr lang="es-ES" sz="2000" dirty="0" err="1">
                <a:solidFill>
                  <a:srgbClr val="333333"/>
                </a:solidFill>
              </a:rPr>
              <a:t>esquerra</a:t>
            </a:r>
            <a:r>
              <a:rPr lang="es-ES" sz="2000" dirty="0">
                <a:solidFill>
                  <a:srgbClr val="333333"/>
                </a:solidFill>
              </a:rPr>
              <a:t>.</a:t>
            </a:r>
          </a:p>
          <a:p>
            <a:pPr marL="342900" indent="-342900">
              <a:buClr>
                <a:srgbClr val="333333"/>
              </a:buClr>
              <a:buFont typeface="WingDings"/>
              <a:buChar char=""/>
              <a:defRPr/>
            </a:pPr>
            <a:r>
              <a:rPr lang="es-ES" sz="2000" dirty="0">
                <a:solidFill>
                  <a:srgbClr val="333333"/>
                </a:solidFill>
              </a:rPr>
              <a:t>Al tornar a casa, </a:t>
            </a:r>
            <a:r>
              <a:rPr lang="es-ES" sz="2000" dirty="0" err="1">
                <a:solidFill>
                  <a:srgbClr val="333333"/>
                </a:solidFill>
              </a:rPr>
              <a:t>agafa</a:t>
            </a:r>
            <a:r>
              <a:rPr lang="es-ES" sz="2000" dirty="0">
                <a:solidFill>
                  <a:srgbClr val="333333"/>
                </a:solidFill>
              </a:rPr>
              <a:t> les boletes de la </a:t>
            </a:r>
            <a:r>
              <a:rPr lang="es-ES" sz="2000" dirty="0" err="1">
                <a:solidFill>
                  <a:srgbClr val="333333"/>
                </a:solidFill>
              </a:rPr>
              <a:t>butxaca</a:t>
            </a:r>
            <a:r>
              <a:rPr lang="es-ES" sz="2000" dirty="0">
                <a:solidFill>
                  <a:srgbClr val="333333"/>
                </a:solidFill>
              </a:rPr>
              <a:t> </a:t>
            </a:r>
            <a:r>
              <a:rPr lang="es-ES" sz="2000" dirty="0" err="1">
                <a:solidFill>
                  <a:srgbClr val="333333"/>
                </a:solidFill>
              </a:rPr>
              <a:t>esquerra</a:t>
            </a:r>
            <a:r>
              <a:rPr lang="es-ES" sz="2000" dirty="0">
                <a:solidFill>
                  <a:srgbClr val="333333"/>
                </a:solidFill>
              </a:rPr>
              <a:t> i </a:t>
            </a:r>
            <a:r>
              <a:rPr lang="es-ES" sz="2000" dirty="0" err="1">
                <a:solidFill>
                  <a:srgbClr val="333333"/>
                </a:solidFill>
              </a:rPr>
              <a:t>recorda</a:t>
            </a:r>
            <a:r>
              <a:rPr lang="es-ES" sz="2000" dirty="0">
                <a:solidFill>
                  <a:srgbClr val="333333"/>
                </a:solidFill>
              </a:rPr>
              <a:t> totes les coses agradables que han </a:t>
            </a:r>
            <a:r>
              <a:rPr lang="es-ES" sz="2000" dirty="0" err="1">
                <a:solidFill>
                  <a:srgbClr val="333333"/>
                </a:solidFill>
              </a:rPr>
              <a:t>passat</a:t>
            </a:r>
            <a:r>
              <a:rPr lang="es-ES" sz="2000" dirty="0">
                <a:solidFill>
                  <a:srgbClr val="333333"/>
                </a:solidFill>
              </a:rPr>
              <a:t> al </a:t>
            </a:r>
            <a:r>
              <a:rPr lang="es-ES" sz="2000" dirty="0" err="1">
                <a:solidFill>
                  <a:srgbClr val="333333"/>
                </a:solidFill>
              </a:rPr>
              <a:t>llarg</a:t>
            </a:r>
            <a:r>
              <a:rPr lang="es-ES" sz="2000" dirty="0">
                <a:solidFill>
                  <a:srgbClr val="333333"/>
                </a:solidFill>
              </a:rPr>
              <a:t> del </a:t>
            </a:r>
            <a:r>
              <a:rPr lang="es-ES" sz="2000" dirty="0" err="1">
                <a:solidFill>
                  <a:srgbClr val="333333"/>
                </a:solidFill>
              </a:rPr>
              <a:t>dia</a:t>
            </a:r>
            <a:r>
              <a:rPr lang="es-ES" sz="2000" dirty="0">
                <a:solidFill>
                  <a:srgbClr val="333333"/>
                </a:solidFill>
              </a:rPr>
              <a:t>.</a:t>
            </a:r>
          </a:p>
          <a:p>
            <a:pPr marL="342900" indent="-342900">
              <a:buClr>
                <a:srgbClr val="333333"/>
              </a:buClr>
              <a:buFont typeface="WingDings"/>
              <a:buChar char=""/>
              <a:defRPr/>
            </a:pPr>
            <a:r>
              <a:rPr lang="es-ES" sz="2000" dirty="0">
                <a:solidFill>
                  <a:srgbClr val="333333"/>
                </a:solidFill>
              </a:rPr>
              <a:t>En </a:t>
            </a:r>
            <a:r>
              <a:rPr lang="es-ES" sz="2000" dirty="0" err="1">
                <a:solidFill>
                  <a:srgbClr val="333333"/>
                </a:solidFill>
              </a:rPr>
              <a:t>fer</a:t>
            </a:r>
            <a:r>
              <a:rPr lang="es-ES" sz="2000" dirty="0">
                <a:solidFill>
                  <a:srgbClr val="333333"/>
                </a:solidFill>
              </a:rPr>
              <a:t> </a:t>
            </a:r>
            <a:r>
              <a:rPr lang="es-ES" sz="2000" dirty="0" err="1">
                <a:solidFill>
                  <a:srgbClr val="333333"/>
                </a:solidFill>
              </a:rPr>
              <a:t>això</a:t>
            </a:r>
            <a:r>
              <a:rPr lang="es-ES" sz="2000" dirty="0">
                <a:solidFill>
                  <a:srgbClr val="333333"/>
                </a:solidFill>
              </a:rPr>
              <a:t>, </a:t>
            </a:r>
            <a:r>
              <a:rPr lang="es-ES" sz="2000" dirty="0" err="1">
                <a:solidFill>
                  <a:srgbClr val="333333"/>
                </a:solidFill>
              </a:rPr>
              <a:t>aniràs</a:t>
            </a:r>
            <a:r>
              <a:rPr lang="es-ES" sz="2000" dirty="0">
                <a:solidFill>
                  <a:srgbClr val="333333"/>
                </a:solidFill>
              </a:rPr>
              <a:t> </a:t>
            </a:r>
            <a:r>
              <a:rPr lang="es-ES" sz="2000" dirty="0" err="1">
                <a:solidFill>
                  <a:srgbClr val="333333"/>
                </a:solidFill>
              </a:rPr>
              <a:t>recordant</a:t>
            </a:r>
            <a:r>
              <a:rPr lang="es-ES" sz="2000" dirty="0">
                <a:solidFill>
                  <a:srgbClr val="333333"/>
                </a:solidFill>
              </a:rPr>
              <a:t> </a:t>
            </a:r>
            <a:r>
              <a:rPr lang="es-ES" sz="2000" dirty="0" err="1">
                <a:solidFill>
                  <a:srgbClr val="333333"/>
                </a:solidFill>
              </a:rPr>
              <a:t>tots</a:t>
            </a:r>
            <a:r>
              <a:rPr lang="es-ES" sz="2000" dirty="0">
                <a:solidFill>
                  <a:srgbClr val="333333"/>
                </a:solidFill>
              </a:rPr>
              <a:t> </a:t>
            </a:r>
            <a:r>
              <a:rPr lang="es-ES" sz="2000" dirty="0" err="1">
                <a:solidFill>
                  <a:srgbClr val="333333"/>
                </a:solidFill>
              </a:rPr>
              <a:t>els</a:t>
            </a:r>
            <a:r>
              <a:rPr lang="es-ES" sz="2000" dirty="0">
                <a:solidFill>
                  <a:srgbClr val="333333"/>
                </a:solidFill>
              </a:rPr>
              <a:t> records agradables i </a:t>
            </a:r>
            <a:r>
              <a:rPr lang="es-ES" sz="2000" dirty="0" err="1">
                <a:solidFill>
                  <a:srgbClr val="333333"/>
                </a:solidFill>
              </a:rPr>
              <a:t>positius</a:t>
            </a:r>
            <a:r>
              <a:rPr lang="es-ES" sz="2000" dirty="0">
                <a:solidFill>
                  <a:srgbClr val="333333"/>
                </a:solidFill>
              </a:rPr>
              <a:t> i </a:t>
            </a:r>
            <a:r>
              <a:rPr lang="es-ES" sz="2000" dirty="0" err="1">
                <a:solidFill>
                  <a:srgbClr val="333333"/>
                </a:solidFill>
              </a:rPr>
              <a:t>gaudiràs</a:t>
            </a:r>
            <a:r>
              <a:rPr lang="es-ES" sz="2000" dirty="0">
                <a:solidFill>
                  <a:srgbClr val="333333"/>
                </a:solidFill>
              </a:rPr>
              <a:t> del </a:t>
            </a:r>
            <a:r>
              <a:rPr lang="es-ES" sz="2000" dirty="0" err="1">
                <a:solidFill>
                  <a:srgbClr val="333333"/>
                </a:solidFill>
              </a:rPr>
              <a:t>moment</a:t>
            </a:r>
            <a:r>
              <a:rPr lang="es-ES" sz="2000" dirty="0">
                <a:solidFill>
                  <a:srgbClr val="333333"/>
                </a:solidFill>
              </a:rPr>
              <a:t>. </a:t>
            </a:r>
            <a:r>
              <a:rPr lang="es-ES" sz="2000" dirty="0" err="1">
                <a:solidFill>
                  <a:srgbClr val="333333"/>
                </a:solidFill>
              </a:rPr>
              <a:t>Malauradament</a:t>
            </a:r>
            <a:r>
              <a:rPr lang="es-ES" sz="2000" dirty="0">
                <a:solidFill>
                  <a:srgbClr val="333333"/>
                </a:solidFill>
              </a:rPr>
              <a:t>, </a:t>
            </a:r>
            <a:r>
              <a:rPr lang="es-ES" sz="2000" dirty="0" err="1">
                <a:solidFill>
                  <a:srgbClr val="333333"/>
                </a:solidFill>
              </a:rPr>
              <a:t>massa</a:t>
            </a:r>
            <a:r>
              <a:rPr lang="es-ES" sz="2000" dirty="0">
                <a:solidFill>
                  <a:srgbClr val="333333"/>
                </a:solidFill>
              </a:rPr>
              <a:t> </a:t>
            </a:r>
            <a:r>
              <a:rPr lang="es-ES" sz="2000" dirty="0" err="1">
                <a:solidFill>
                  <a:srgbClr val="333333"/>
                </a:solidFill>
              </a:rPr>
              <a:t>sovint</a:t>
            </a:r>
            <a:r>
              <a:rPr lang="es-ES" sz="2000" dirty="0">
                <a:solidFill>
                  <a:srgbClr val="333333"/>
                </a:solidFill>
              </a:rPr>
              <a:t> </a:t>
            </a:r>
            <a:r>
              <a:rPr lang="es-ES" sz="2000" dirty="0" err="1">
                <a:solidFill>
                  <a:srgbClr val="333333"/>
                </a:solidFill>
              </a:rPr>
              <a:t>deixem</a:t>
            </a:r>
            <a:r>
              <a:rPr lang="es-ES" sz="2000" dirty="0">
                <a:solidFill>
                  <a:srgbClr val="333333"/>
                </a:solidFill>
              </a:rPr>
              <a:t> que les coses agradables </a:t>
            </a:r>
            <a:r>
              <a:rPr lang="es-ES" sz="2000" dirty="0" err="1">
                <a:solidFill>
                  <a:srgbClr val="333333"/>
                </a:solidFill>
              </a:rPr>
              <a:t>passin</a:t>
            </a:r>
            <a:r>
              <a:rPr lang="es-ES" sz="2000" dirty="0">
                <a:solidFill>
                  <a:srgbClr val="333333"/>
                </a:solidFill>
              </a:rPr>
              <a:t> </a:t>
            </a:r>
            <a:r>
              <a:rPr lang="es-ES" sz="2000" dirty="0" err="1">
                <a:solidFill>
                  <a:srgbClr val="333333"/>
                </a:solidFill>
              </a:rPr>
              <a:t>desapercebudes</a:t>
            </a:r>
            <a:r>
              <a:rPr lang="es-ES" sz="2000" dirty="0">
                <a:solidFill>
                  <a:srgbClr val="333333"/>
                </a:solidFill>
              </a:rPr>
              <a:t> i de forma </a:t>
            </a:r>
            <a:r>
              <a:rPr lang="es-ES" sz="2000" dirty="0" err="1">
                <a:solidFill>
                  <a:srgbClr val="333333"/>
                </a:solidFill>
              </a:rPr>
              <a:t>ràpida</a:t>
            </a:r>
            <a:r>
              <a:rPr lang="es-ES" sz="2000" dirty="0">
                <a:solidFill>
                  <a:srgbClr val="333333"/>
                </a:solidFill>
              </a:rPr>
              <a:t>.</a:t>
            </a:r>
          </a:p>
          <a:p>
            <a:pPr>
              <a:defRPr/>
            </a:pPr>
            <a:r>
              <a:rPr lang="es-ES" sz="2000" dirty="0">
                <a:solidFill>
                  <a:srgbClr val="004992"/>
                </a:solidFill>
              </a:rPr>
              <a:t>Se us acuden altres formes de gaudir i recordar les coses agradables del </a:t>
            </a:r>
            <a:r>
              <a:rPr lang="es-ES" sz="2000" dirty="0" err="1">
                <a:solidFill>
                  <a:srgbClr val="004992"/>
                </a:solidFill>
              </a:rPr>
              <a:t>dia</a:t>
            </a:r>
            <a:r>
              <a:rPr lang="es-ES" sz="2000" dirty="0">
                <a:solidFill>
                  <a:srgbClr val="004992"/>
                </a:solidFill>
              </a:rPr>
              <a:t>?</a:t>
            </a:r>
            <a:endParaRPr lang="de-DE" sz="20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31692414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400" b="1" dirty="0" err="1">
                <a:solidFill>
                  <a:srgbClr val="333333"/>
                </a:solidFill>
              </a:rPr>
              <a:t>Objectius</a:t>
            </a:r>
            <a:r>
              <a:rPr lang="de-DE" sz="2400" b="1" dirty="0">
                <a:solidFill>
                  <a:srgbClr val="333333"/>
                </a:solidFill>
              </a:rPr>
              <a:t> </a:t>
            </a:r>
            <a:r>
              <a:rPr lang="de-DE" sz="2400" b="1" dirty="0" err="1">
                <a:solidFill>
                  <a:srgbClr val="333333"/>
                </a:solidFill>
              </a:rPr>
              <a:t>d'aprenentatge</a:t>
            </a:r>
            <a:r>
              <a:rPr lang="de-DE" sz="2400" b="1" dirty="0">
                <a:solidFill>
                  <a:srgbClr val="333333"/>
                </a:solidFill>
              </a:rPr>
              <a:t>:</a:t>
            </a:r>
          </a:p>
          <a:p>
            <a:pPr marL="342900" indent="-342900">
              <a:buClr>
                <a:srgbClr val="333333"/>
              </a:buClr>
              <a:buFont typeface="WingDings"/>
              <a:buChar char=""/>
              <a:defRPr/>
            </a:pPr>
            <a:r>
              <a:rPr lang="de-DE" sz="2400" dirty="0" err="1">
                <a:solidFill>
                  <a:srgbClr val="333333"/>
                </a:solidFill>
              </a:rPr>
              <a:t>L'autoestima</a:t>
            </a:r>
            <a:r>
              <a:rPr lang="de-DE" sz="2400" dirty="0">
                <a:solidFill>
                  <a:srgbClr val="333333"/>
                </a:solidFill>
              </a:rPr>
              <a:t> és el valor que una persona es dona a si mateixa.</a:t>
            </a:r>
          </a:p>
          <a:p>
            <a:pPr marL="342900" indent="-342900">
              <a:buClr>
                <a:srgbClr val="333333"/>
              </a:buClr>
              <a:buFont typeface="WingDings"/>
              <a:buChar char=""/>
              <a:defRPr/>
            </a:pPr>
            <a:r>
              <a:rPr lang="de-DE" sz="2400" dirty="0">
                <a:solidFill>
                  <a:srgbClr val="333333"/>
                </a:solidFill>
              </a:rPr>
              <a:t>Sigueu conscients de les vostres fortaleses en les diferents àrees de la vida i intenteu </a:t>
            </a:r>
            <a:r>
              <a:rPr lang="de-DE" sz="2400" dirty="0" err="1">
                <a:solidFill>
                  <a:srgbClr val="333333"/>
                </a:solidFill>
              </a:rPr>
              <a:t>millorar</a:t>
            </a:r>
            <a:r>
              <a:rPr lang="de-DE" sz="2400" dirty="0">
                <a:solidFill>
                  <a:srgbClr val="333333"/>
                </a:solidFill>
              </a:rPr>
              <a:t> </a:t>
            </a:r>
            <a:r>
              <a:rPr lang="de-DE" sz="2400" dirty="0" err="1">
                <a:solidFill>
                  <a:srgbClr val="333333"/>
                </a:solidFill>
              </a:rPr>
              <a:t>l'autoestima</a:t>
            </a:r>
            <a:r>
              <a:rPr lang="de-DE" sz="2400" dirty="0">
                <a:solidFill>
                  <a:srgbClr val="333333"/>
                </a:solidFill>
              </a:rPr>
              <a:t> amb les estratègies presentades. </a:t>
            </a:r>
          </a:p>
          <a:p>
            <a:pPr marL="342900" indent="-342900">
              <a:buClr>
                <a:srgbClr val="333333"/>
              </a:buClr>
              <a:buFont typeface="WingDings"/>
              <a:buChar char=""/>
              <a:defRPr/>
            </a:pPr>
            <a:r>
              <a:rPr lang="en-US" sz="2400" dirty="0" err="1">
                <a:solidFill>
                  <a:srgbClr val="333333"/>
                </a:solidFill>
              </a:rPr>
              <a:t>Busqueu</a:t>
            </a:r>
            <a:r>
              <a:rPr lang="en-US" sz="2400" dirty="0">
                <a:solidFill>
                  <a:srgbClr val="333333"/>
                </a:solidFill>
              </a:rPr>
              <a:t> les </a:t>
            </a:r>
            <a:r>
              <a:rPr lang="en-US" sz="2400" dirty="0" err="1">
                <a:solidFill>
                  <a:srgbClr val="333333"/>
                </a:solidFill>
              </a:rPr>
              <a:t>fortaleses</a:t>
            </a:r>
            <a:r>
              <a:rPr lang="en-US" sz="2400" dirty="0">
                <a:solidFill>
                  <a:srgbClr val="333333"/>
                </a:solidFill>
              </a:rPr>
              <a:t> </a:t>
            </a:r>
            <a:r>
              <a:rPr lang="en-US" sz="2400" dirty="0" err="1">
                <a:solidFill>
                  <a:srgbClr val="333333"/>
                </a:solidFill>
              </a:rPr>
              <a:t>oblidades</a:t>
            </a:r>
            <a:r>
              <a:rPr lang="en-US" sz="2400" dirty="0">
                <a:solidFill>
                  <a:srgbClr val="333333"/>
                </a:solidFill>
              </a:rPr>
              <a:t> (</a:t>
            </a:r>
            <a:r>
              <a:rPr lang="en-US" sz="2400" kern="1200" dirty="0">
                <a:solidFill>
                  <a:srgbClr val="333333"/>
                </a:solidFill>
              </a:rPr>
              <a:t>“</a:t>
            </a:r>
            <a:r>
              <a:rPr lang="en-US" sz="2400" dirty="0" err="1">
                <a:solidFill>
                  <a:srgbClr val="333333"/>
                </a:solidFill>
              </a:rPr>
              <a:t>tresors</a:t>
            </a:r>
            <a:r>
              <a:rPr lang="en-US" sz="2400" dirty="0">
                <a:solidFill>
                  <a:srgbClr val="333333"/>
                </a:solidFill>
              </a:rPr>
              <a:t> </a:t>
            </a:r>
            <a:r>
              <a:rPr lang="en-US" sz="2400" dirty="0" err="1">
                <a:solidFill>
                  <a:srgbClr val="333333"/>
                </a:solidFill>
              </a:rPr>
              <a:t>amagats</a:t>
            </a:r>
            <a:r>
              <a:rPr lang="en-US" sz="2400" kern="1200" dirty="0">
                <a:solidFill>
                  <a:srgbClr val="333333"/>
                </a:solidFill>
              </a:rPr>
              <a:t>”</a:t>
            </a:r>
            <a:r>
              <a:rPr lang="en-US" sz="2400" dirty="0">
                <a:solidFill>
                  <a:srgbClr val="333333"/>
                </a:solidFill>
              </a:rPr>
              <a:t>) </a:t>
            </a:r>
            <a:r>
              <a:rPr lang="de-DE" sz="2400" dirty="0">
                <a:solidFill>
                  <a:srgbClr val="333333"/>
                </a:solidFill>
              </a:rPr>
              <a:t>preguntant a les amistats o portant un </a:t>
            </a:r>
            <a:r>
              <a:rPr lang="de-DE" sz="2400" dirty="0" err="1">
                <a:solidFill>
                  <a:srgbClr val="333333"/>
                </a:solidFill>
              </a:rPr>
              <a:t>diari</a:t>
            </a:r>
            <a:r>
              <a:rPr lang="de-DE" sz="2400" dirty="0">
                <a:solidFill>
                  <a:srgbClr val="333333"/>
                </a:solidFill>
              </a:rPr>
              <a:t> </a:t>
            </a:r>
            <a:r>
              <a:rPr lang="de-DE" sz="2400" dirty="0" err="1">
                <a:solidFill>
                  <a:srgbClr val="333333"/>
                </a:solidFill>
              </a:rPr>
              <a:t>d'aspectes</a:t>
            </a:r>
            <a:r>
              <a:rPr lang="de-DE" sz="2400" dirty="0">
                <a:solidFill>
                  <a:srgbClr val="333333"/>
                </a:solidFill>
              </a:rPr>
              <a:t> agradables.</a:t>
            </a:r>
          </a:p>
          <a:p>
            <a:pPr marL="342900" indent="-342900">
              <a:buClr>
                <a:srgbClr val="333333"/>
              </a:buClr>
              <a:buFont typeface="WingDings"/>
              <a:buChar char=""/>
              <a:defRPr/>
            </a:pPr>
            <a:r>
              <a:rPr lang="de-DE" sz="2400" dirty="0">
                <a:solidFill>
                  <a:srgbClr val="333333"/>
                </a:solidFill>
              </a:rPr>
              <a:t>Sigueu conscients dels moments positius de cada dia!</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en-US" sz="2000" dirty="0" err="1">
                <a:solidFill>
                  <a:srgbClr val="333333"/>
                </a:solidFill>
              </a:rPr>
              <a:t>Moltes</a:t>
            </a:r>
            <a:r>
              <a:rPr lang="en-US" sz="2000" dirty="0">
                <a:solidFill>
                  <a:srgbClr val="333333"/>
                </a:solidFill>
              </a:rPr>
              <a:t> (</a:t>
            </a:r>
            <a:r>
              <a:rPr lang="en-US" sz="2000" dirty="0" err="1">
                <a:solidFill>
                  <a:srgbClr val="333333"/>
                </a:solidFill>
              </a:rPr>
              <a:t>però</a:t>
            </a:r>
            <a:r>
              <a:rPr lang="en-US" sz="2000" dirty="0">
                <a:solidFill>
                  <a:srgbClr val="333333"/>
                </a:solidFill>
              </a:rPr>
              <a:t> no totes!) </a:t>
            </a:r>
            <a:r>
              <a:rPr lang="en-US" sz="2000" dirty="0" err="1">
                <a:solidFill>
                  <a:srgbClr val="333333"/>
                </a:solidFill>
              </a:rPr>
              <a:t>persones</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psicosi</a:t>
            </a:r>
            <a:r>
              <a:rPr lang="en-US" sz="2000" dirty="0">
                <a:solidFill>
                  <a:srgbClr val="333333"/>
                </a:solidFill>
              </a:rPr>
              <a:t> </a:t>
            </a:r>
            <a:r>
              <a:rPr lang="en-US" sz="2000" dirty="0" err="1">
                <a:solidFill>
                  <a:srgbClr val="333333"/>
                </a:solidFill>
              </a:rPr>
              <a:t>tenen</a:t>
            </a:r>
            <a:r>
              <a:rPr lang="en-US" sz="2000" dirty="0">
                <a:solidFill>
                  <a:srgbClr val="333333"/>
                </a:solidFill>
              </a:rPr>
              <a:t> </a:t>
            </a:r>
            <a:r>
              <a:rPr lang="en-US" sz="2000" dirty="0" err="1">
                <a:solidFill>
                  <a:srgbClr val="333333"/>
                </a:solidFill>
              </a:rPr>
              <a:t>baixa</a:t>
            </a:r>
            <a:r>
              <a:rPr lang="en-US" sz="2000" dirty="0">
                <a:solidFill>
                  <a:srgbClr val="333333"/>
                </a:solidFill>
              </a:rPr>
              <a:t> </a:t>
            </a:r>
            <a:r>
              <a:rPr lang="en-US" sz="2000" dirty="0" err="1">
                <a:solidFill>
                  <a:srgbClr val="333333"/>
                </a:solidFill>
              </a:rPr>
              <a:t>autoestima</a:t>
            </a:r>
            <a:r>
              <a:rPr lang="en-US" sz="2000" dirty="0">
                <a:solidFill>
                  <a:srgbClr val="333333"/>
                </a:solidFill>
              </a:rPr>
              <a:t> </a:t>
            </a:r>
            <a:r>
              <a:rPr lang="en-US" sz="2000" dirty="0" err="1">
                <a:solidFill>
                  <a:srgbClr val="333333"/>
                </a:solidFill>
              </a:rPr>
              <a:t>i</a:t>
            </a:r>
            <a:r>
              <a:rPr lang="en-US" sz="2000" dirty="0">
                <a:solidFill>
                  <a:srgbClr val="333333"/>
                </a:solidFill>
              </a:rPr>
              <a:t> patrons de </a:t>
            </a:r>
            <a:r>
              <a:rPr lang="en-US" sz="2000" dirty="0" err="1">
                <a:solidFill>
                  <a:srgbClr val="333333"/>
                </a:solidFill>
              </a:rPr>
              <a:t>pensament</a:t>
            </a:r>
            <a:r>
              <a:rPr lang="en-US" sz="2000" dirty="0">
                <a:solidFill>
                  <a:srgbClr val="333333"/>
                </a:solidFill>
              </a:rPr>
              <a:t> </a:t>
            </a:r>
            <a:r>
              <a:rPr lang="en-US" sz="2000" dirty="0" err="1">
                <a:solidFill>
                  <a:srgbClr val="333333"/>
                </a:solidFill>
              </a:rPr>
              <a:t>negatius</a:t>
            </a:r>
            <a:r>
              <a:rPr lang="en-US" sz="2000" dirty="0">
                <a:solidFill>
                  <a:srgbClr val="333333"/>
                </a:solidFill>
              </a:rPr>
              <a:t> (per </a:t>
            </a:r>
            <a:r>
              <a:rPr lang="en-US" sz="2000" dirty="0" err="1">
                <a:solidFill>
                  <a:srgbClr val="333333"/>
                </a:solidFill>
              </a:rPr>
              <a:t>exemple</a:t>
            </a:r>
            <a:r>
              <a:rPr lang="en-US" sz="2000" dirty="0">
                <a:solidFill>
                  <a:srgbClr val="333333"/>
                </a:solidFill>
              </a:rPr>
              <a:t>, </a:t>
            </a:r>
            <a:r>
              <a:rPr lang="en-US" sz="2000" dirty="0" err="1">
                <a:solidFill>
                  <a:srgbClr val="333333"/>
                </a:solidFill>
              </a:rPr>
              <a:t>tendència</a:t>
            </a:r>
            <a:r>
              <a:rPr lang="en-US" sz="2000" dirty="0">
                <a:solidFill>
                  <a:srgbClr val="333333"/>
                </a:solidFill>
              </a:rPr>
              <a:t> a </a:t>
            </a:r>
            <a:r>
              <a:rPr lang="en-US" sz="2000" dirty="0" err="1">
                <a:solidFill>
                  <a:srgbClr val="333333"/>
                </a:solidFill>
              </a:rPr>
              <a:t>reflexionar</a:t>
            </a:r>
            <a:r>
              <a:rPr lang="en-US" sz="2000" dirty="0">
                <a:solidFill>
                  <a:srgbClr val="333333"/>
                </a:solidFill>
              </a:rPr>
              <a:t>), el que pot </a:t>
            </a:r>
            <a:r>
              <a:rPr lang="en-US" sz="2000" dirty="0" err="1">
                <a:solidFill>
                  <a:srgbClr val="333333"/>
                </a:solidFill>
              </a:rPr>
              <a:t>posteriorment</a:t>
            </a:r>
            <a:r>
              <a:rPr lang="en-US" sz="2000" dirty="0">
                <a:solidFill>
                  <a:srgbClr val="333333"/>
                </a:solidFill>
              </a:rPr>
              <a:t> </a:t>
            </a:r>
            <a:r>
              <a:rPr lang="en-US" sz="2000" dirty="0" err="1">
                <a:solidFill>
                  <a:srgbClr val="333333"/>
                </a:solidFill>
              </a:rPr>
              <a:t>reduir</a:t>
            </a:r>
            <a:r>
              <a:rPr lang="en-US" sz="2000" dirty="0">
                <a:solidFill>
                  <a:srgbClr val="333333"/>
                </a:solidFill>
              </a:rPr>
              <a:t> la </a:t>
            </a:r>
            <a:r>
              <a:rPr lang="en-US" sz="2000" dirty="0" err="1">
                <a:solidFill>
                  <a:srgbClr val="333333"/>
                </a:solidFill>
              </a:rPr>
              <a:t>seva</a:t>
            </a:r>
            <a:r>
              <a:rPr lang="en-US" sz="2000" dirty="0">
                <a:solidFill>
                  <a:srgbClr val="333333"/>
                </a:solidFill>
              </a:rPr>
              <a:t> </a:t>
            </a:r>
            <a:r>
              <a:rPr lang="en-US" sz="2000" dirty="0" err="1">
                <a:solidFill>
                  <a:srgbClr val="333333"/>
                </a:solidFill>
              </a:rPr>
              <a:t>autoestima</a:t>
            </a:r>
            <a:r>
              <a:rPr lang="en-US" sz="20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6" name="Slide Number Placeholder 5"/>
          <p:cNvSpPr>
            <a:spLocks noGrp="1"/>
          </p:cNvSpPr>
          <p:nvPr>
            <p:ph type="sldNum" sz="quarter" idx="12"/>
          </p:nvPr>
        </p:nvSpPr>
        <p:spPr/>
        <p:txBody>
          <a:bodyPr/>
          <a:lstStyle/>
          <a:p>
            <a:pPr>
              <a:defRPr/>
            </a:pPr>
            <a:fld id="{FA6740D3-3AD7-4A67-BA83-33BECCF281CD}"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1931404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en-US" sz="2000" dirty="0" err="1">
                <a:solidFill>
                  <a:srgbClr val="333333"/>
                </a:solidFill>
              </a:rPr>
              <a:t>Moltes</a:t>
            </a:r>
            <a:r>
              <a:rPr lang="en-US" sz="2000" dirty="0">
                <a:solidFill>
                  <a:srgbClr val="333333"/>
                </a:solidFill>
              </a:rPr>
              <a:t> (</a:t>
            </a:r>
            <a:r>
              <a:rPr lang="en-US" sz="2000" dirty="0" err="1">
                <a:solidFill>
                  <a:srgbClr val="333333"/>
                </a:solidFill>
              </a:rPr>
              <a:t>però</a:t>
            </a:r>
            <a:r>
              <a:rPr lang="en-US" sz="2000" dirty="0">
                <a:solidFill>
                  <a:srgbClr val="333333"/>
                </a:solidFill>
              </a:rPr>
              <a:t> no totes!) </a:t>
            </a:r>
            <a:r>
              <a:rPr lang="en-US" sz="2000" dirty="0" err="1">
                <a:solidFill>
                  <a:srgbClr val="333333"/>
                </a:solidFill>
              </a:rPr>
              <a:t>persones</a:t>
            </a:r>
            <a:r>
              <a:rPr lang="en-US" sz="2000" dirty="0">
                <a:solidFill>
                  <a:srgbClr val="333333"/>
                </a:solidFill>
              </a:rPr>
              <a:t> </a:t>
            </a:r>
            <a:r>
              <a:rPr lang="en-US" sz="2000" dirty="0" err="1">
                <a:solidFill>
                  <a:srgbClr val="333333"/>
                </a:solidFill>
              </a:rPr>
              <a:t>amb</a:t>
            </a:r>
            <a:r>
              <a:rPr lang="en-US" sz="2000" dirty="0">
                <a:solidFill>
                  <a:srgbClr val="333333"/>
                </a:solidFill>
              </a:rPr>
              <a:t> </a:t>
            </a:r>
            <a:r>
              <a:rPr lang="en-US" sz="2000" dirty="0" err="1">
                <a:solidFill>
                  <a:srgbClr val="333333"/>
                </a:solidFill>
              </a:rPr>
              <a:t>psicosi</a:t>
            </a:r>
            <a:r>
              <a:rPr lang="en-US" sz="2000" dirty="0">
                <a:solidFill>
                  <a:srgbClr val="333333"/>
                </a:solidFill>
              </a:rPr>
              <a:t> </a:t>
            </a:r>
            <a:r>
              <a:rPr lang="en-US" sz="2000" dirty="0" err="1">
                <a:solidFill>
                  <a:srgbClr val="333333"/>
                </a:solidFill>
              </a:rPr>
              <a:t>tenen</a:t>
            </a:r>
            <a:r>
              <a:rPr lang="en-US" sz="2000" dirty="0">
                <a:solidFill>
                  <a:srgbClr val="333333"/>
                </a:solidFill>
              </a:rPr>
              <a:t> </a:t>
            </a:r>
            <a:r>
              <a:rPr lang="en-US" sz="2000" dirty="0" err="1">
                <a:solidFill>
                  <a:srgbClr val="333333"/>
                </a:solidFill>
              </a:rPr>
              <a:t>baixa</a:t>
            </a:r>
            <a:r>
              <a:rPr lang="en-US" sz="2000" dirty="0">
                <a:solidFill>
                  <a:srgbClr val="333333"/>
                </a:solidFill>
              </a:rPr>
              <a:t> </a:t>
            </a:r>
            <a:r>
              <a:rPr lang="en-US" sz="2000" dirty="0" err="1">
                <a:solidFill>
                  <a:srgbClr val="333333"/>
                </a:solidFill>
              </a:rPr>
              <a:t>autoestima</a:t>
            </a:r>
            <a:r>
              <a:rPr lang="en-US" sz="2000" dirty="0">
                <a:solidFill>
                  <a:srgbClr val="333333"/>
                </a:solidFill>
              </a:rPr>
              <a:t> </a:t>
            </a:r>
            <a:r>
              <a:rPr lang="en-US" sz="2000" dirty="0" err="1">
                <a:solidFill>
                  <a:srgbClr val="333333"/>
                </a:solidFill>
              </a:rPr>
              <a:t>i</a:t>
            </a:r>
            <a:r>
              <a:rPr lang="en-US" sz="2000" dirty="0">
                <a:solidFill>
                  <a:srgbClr val="333333"/>
                </a:solidFill>
              </a:rPr>
              <a:t> patrons de </a:t>
            </a:r>
            <a:r>
              <a:rPr lang="en-US" sz="2000" dirty="0" err="1">
                <a:solidFill>
                  <a:srgbClr val="333333"/>
                </a:solidFill>
              </a:rPr>
              <a:t>pensament</a:t>
            </a:r>
            <a:r>
              <a:rPr lang="en-US" sz="2000" dirty="0">
                <a:solidFill>
                  <a:srgbClr val="333333"/>
                </a:solidFill>
              </a:rPr>
              <a:t> </a:t>
            </a:r>
            <a:r>
              <a:rPr lang="en-US" sz="2000" dirty="0" err="1">
                <a:solidFill>
                  <a:srgbClr val="333333"/>
                </a:solidFill>
              </a:rPr>
              <a:t>negatius</a:t>
            </a:r>
            <a:r>
              <a:rPr lang="en-US" sz="2000" dirty="0">
                <a:solidFill>
                  <a:srgbClr val="333333"/>
                </a:solidFill>
              </a:rPr>
              <a:t> (per </a:t>
            </a:r>
            <a:r>
              <a:rPr lang="en-US" sz="2000" dirty="0" err="1">
                <a:solidFill>
                  <a:srgbClr val="333333"/>
                </a:solidFill>
              </a:rPr>
              <a:t>exemple</a:t>
            </a:r>
            <a:r>
              <a:rPr lang="en-US" sz="2000" dirty="0">
                <a:solidFill>
                  <a:srgbClr val="333333"/>
                </a:solidFill>
              </a:rPr>
              <a:t>, </a:t>
            </a:r>
            <a:r>
              <a:rPr lang="en-US" sz="2000" dirty="0" err="1">
                <a:solidFill>
                  <a:srgbClr val="333333"/>
                </a:solidFill>
              </a:rPr>
              <a:t>tendència</a:t>
            </a:r>
            <a:r>
              <a:rPr lang="en-US" sz="2000" dirty="0">
                <a:solidFill>
                  <a:srgbClr val="333333"/>
                </a:solidFill>
              </a:rPr>
              <a:t> a </a:t>
            </a:r>
            <a:r>
              <a:rPr lang="en-US" sz="2000" dirty="0" err="1">
                <a:solidFill>
                  <a:srgbClr val="333333"/>
                </a:solidFill>
              </a:rPr>
              <a:t>reflexionar</a:t>
            </a:r>
            <a:r>
              <a:rPr lang="en-US" sz="2000" dirty="0">
                <a:solidFill>
                  <a:srgbClr val="333333"/>
                </a:solidFill>
              </a:rPr>
              <a:t>), el que pot </a:t>
            </a:r>
            <a:r>
              <a:rPr lang="en-US" sz="2000" dirty="0" err="1">
                <a:solidFill>
                  <a:srgbClr val="333333"/>
                </a:solidFill>
              </a:rPr>
              <a:t>posteriorment</a:t>
            </a:r>
            <a:r>
              <a:rPr lang="en-US" sz="2000" dirty="0">
                <a:solidFill>
                  <a:srgbClr val="333333"/>
                </a:solidFill>
              </a:rPr>
              <a:t> </a:t>
            </a:r>
            <a:r>
              <a:rPr lang="en-US" sz="2000" dirty="0" err="1">
                <a:solidFill>
                  <a:srgbClr val="333333"/>
                </a:solidFill>
              </a:rPr>
              <a:t>reduir</a:t>
            </a:r>
            <a:r>
              <a:rPr lang="en-US" sz="2000" dirty="0">
                <a:solidFill>
                  <a:srgbClr val="333333"/>
                </a:solidFill>
              </a:rPr>
              <a:t> la </a:t>
            </a:r>
            <a:r>
              <a:rPr lang="en-US" sz="2000" dirty="0" err="1">
                <a:solidFill>
                  <a:srgbClr val="333333"/>
                </a:solidFill>
              </a:rPr>
              <a:t>seva</a:t>
            </a:r>
            <a:r>
              <a:rPr lang="en-US" sz="2000" dirty="0">
                <a:solidFill>
                  <a:srgbClr val="333333"/>
                </a:solidFill>
              </a:rPr>
              <a:t> </a:t>
            </a:r>
            <a:r>
              <a:rPr lang="en-US" sz="2000" dirty="0" err="1">
                <a:solidFill>
                  <a:srgbClr val="333333"/>
                </a:solidFill>
              </a:rPr>
              <a:t>autoestima</a:t>
            </a:r>
            <a:r>
              <a:rPr lang="en-US" sz="2000" dirty="0">
                <a:solidFill>
                  <a:srgbClr val="333333"/>
                </a:solidFill>
              </a:rPr>
              <a:t>.</a:t>
            </a:r>
          </a:p>
          <a:p>
            <a:r>
              <a:rPr lang="de-DE" sz="2000" dirty="0">
                <a:solidFill>
                  <a:srgbClr val="004992"/>
                </a:solidFill>
              </a:rPr>
              <a:t>Exemple: </a:t>
            </a:r>
            <a:r>
              <a:rPr lang="de-DE" sz="2000" dirty="0">
                <a:solidFill>
                  <a:srgbClr val="333333"/>
                </a:solidFill>
              </a:rPr>
              <a:t>Joan rep una mala puntuació en un examen final de la seva formació.</a:t>
            </a:r>
          </a:p>
          <a:p>
            <a:r>
              <a:rPr lang="en-US" sz="2000" dirty="0" err="1">
                <a:solidFill>
                  <a:srgbClr val="004992"/>
                </a:solidFill>
              </a:rPr>
              <a:t>Avaluació</a:t>
            </a:r>
            <a:r>
              <a:rPr lang="en-US" sz="2000" dirty="0">
                <a:solidFill>
                  <a:srgbClr val="004992"/>
                </a:solidFill>
              </a:rPr>
              <a:t>: </a:t>
            </a:r>
            <a:r>
              <a:rPr lang="en-US" sz="2000" dirty="0">
                <a:solidFill>
                  <a:srgbClr val="333333"/>
                </a:solidFill>
              </a:rPr>
              <a:t>al </a:t>
            </a:r>
            <a:r>
              <a:rPr lang="en-US" sz="2000" dirty="0" err="1">
                <a:solidFill>
                  <a:srgbClr val="333333"/>
                </a:solidFill>
              </a:rPr>
              <a:t>principi</a:t>
            </a:r>
            <a:r>
              <a:rPr lang="en-US" sz="2000" dirty="0">
                <a:solidFill>
                  <a:srgbClr val="333333"/>
                </a:solidFill>
              </a:rPr>
              <a:t> </a:t>
            </a:r>
            <a:r>
              <a:rPr lang="en-US" sz="2000" dirty="0" err="1">
                <a:solidFill>
                  <a:srgbClr val="333333"/>
                </a:solidFill>
              </a:rPr>
              <a:t>es</a:t>
            </a:r>
            <a:r>
              <a:rPr lang="en-US" sz="2000" dirty="0">
                <a:solidFill>
                  <a:srgbClr val="333333"/>
                </a:solidFill>
              </a:rPr>
              <a:t> </a:t>
            </a:r>
            <a:r>
              <a:rPr lang="en-US" sz="2000" dirty="0" err="1">
                <a:solidFill>
                  <a:srgbClr val="333333"/>
                </a:solidFill>
              </a:rPr>
              <a:t>qüestiona</a:t>
            </a:r>
            <a:r>
              <a:rPr lang="en-US" sz="2000" dirty="0">
                <a:solidFill>
                  <a:srgbClr val="333333"/>
                </a:solidFill>
              </a:rPr>
              <a:t> ell </a:t>
            </a:r>
            <a:r>
              <a:rPr lang="en-US" sz="2000" dirty="0" err="1">
                <a:solidFill>
                  <a:srgbClr val="333333"/>
                </a:solidFill>
              </a:rPr>
              <a:t>mateix</a:t>
            </a:r>
            <a:r>
              <a:rPr lang="en-US" sz="2000" dirty="0">
                <a:solidFill>
                  <a:srgbClr val="333333"/>
                </a:solidFill>
              </a:rPr>
              <a:t> com a </a:t>
            </a:r>
            <a:r>
              <a:rPr lang="en-US" sz="2000" dirty="0" err="1">
                <a:solidFill>
                  <a:srgbClr val="333333"/>
                </a:solidFill>
              </a:rPr>
              <a:t>empleat</a:t>
            </a:r>
            <a:r>
              <a:rPr lang="en-US" sz="2000" dirty="0">
                <a:solidFill>
                  <a:srgbClr val="333333"/>
                </a:solidFill>
              </a:rPr>
              <a:t>, </a:t>
            </a:r>
            <a:r>
              <a:rPr lang="en-US" sz="2000" dirty="0" err="1">
                <a:solidFill>
                  <a:srgbClr val="333333"/>
                </a:solidFill>
              </a:rPr>
              <a:t>però</a:t>
            </a:r>
            <a:r>
              <a:rPr lang="en-US" sz="2000" dirty="0">
                <a:solidFill>
                  <a:srgbClr val="333333"/>
                </a:solidFill>
              </a:rPr>
              <a:t> </a:t>
            </a:r>
            <a:r>
              <a:rPr lang="en-US" sz="2000" dirty="0" err="1">
                <a:solidFill>
                  <a:srgbClr val="333333"/>
                </a:solidFill>
              </a:rPr>
              <a:t>cada</a:t>
            </a:r>
            <a:r>
              <a:rPr lang="en-US" sz="2000" dirty="0">
                <a:solidFill>
                  <a:srgbClr val="333333"/>
                </a:solidFill>
              </a:rPr>
              <a:t> </a:t>
            </a:r>
            <a:r>
              <a:rPr lang="en-US" sz="2000" dirty="0" err="1">
                <a:solidFill>
                  <a:srgbClr val="333333"/>
                </a:solidFill>
              </a:rPr>
              <a:t>vegada</a:t>
            </a:r>
            <a:r>
              <a:rPr lang="en-US" sz="2000" dirty="0">
                <a:solidFill>
                  <a:srgbClr val="333333"/>
                </a:solidFill>
              </a:rPr>
              <a:t> </a:t>
            </a:r>
            <a:r>
              <a:rPr lang="en-US" sz="2000" dirty="0" err="1">
                <a:solidFill>
                  <a:srgbClr val="333333"/>
                </a:solidFill>
              </a:rPr>
              <a:t>més</a:t>
            </a:r>
            <a:r>
              <a:rPr lang="en-US" sz="2000" dirty="0">
                <a:solidFill>
                  <a:srgbClr val="333333"/>
                </a:solidFill>
              </a:rPr>
              <a:t> </a:t>
            </a:r>
            <a:r>
              <a:rPr lang="en-US" sz="2000" dirty="0" err="1">
                <a:solidFill>
                  <a:srgbClr val="333333"/>
                </a:solidFill>
              </a:rPr>
              <a:t>es</a:t>
            </a:r>
            <a:r>
              <a:rPr lang="en-US" sz="2000" dirty="0">
                <a:solidFill>
                  <a:srgbClr val="333333"/>
                </a:solidFill>
              </a:rPr>
              <a:t> </a:t>
            </a:r>
            <a:r>
              <a:rPr lang="en-US" sz="2000" dirty="0" err="1">
                <a:solidFill>
                  <a:srgbClr val="333333"/>
                </a:solidFill>
              </a:rPr>
              <a:t>devalua</a:t>
            </a:r>
            <a:r>
              <a:rPr lang="en-US" sz="2000" dirty="0">
                <a:solidFill>
                  <a:srgbClr val="333333"/>
                </a:solidFill>
              </a:rPr>
              <a:t> com a persona. </a:t>
            </a:r>
            <a:r>
              <a:rPr lang="de-DE" sz="2000" dirty="0">
                <a:solidFill>
                  <a:srgbClr val="333333"/>
                </a:solidFill>
              </a:rPr>
              <a:t>Ell se </a:t>
            </a:r>
            <a:r>
              <a:rPr lang="de-DE" sz="2000" dirty="0" err="1">
                <a:solidFill>
                  <a:srgbClr val="333333"/>
                </a:solidFill>
              </a:rPr>
              <a:t>sent</a:t>
            </a:r>
            <a:r>
              <a:rPr lang="de-DE" sz="2000" dirty="0">
                <a:solidFill>
                  <a:srgbClr val="333333"/>
                </a:solidFill>
              </a:rPr>
              <a:t> </a:t>
            </a:r>
            <a:r>
              <a:rPr lang="de-DE" sz="2000" dirty="0" err="1">
                <a:solidFill>
                  <a:srgbClr val="333333"/>
                </a:solidFill>
              </a:rPr>
              <a:t>deprimit</a:t>
            </a:r>
            <a:r>
              <a:rPr lang="de-DE" sz="2000" dirty="0">
                <a:solidFill>
                  <a:srgbClr val="333333"/>
                </a:solidFill>
              </a:rPr>
              <a:t> i </a:t>
            </a:r>
            <a:r>
              <a:rPr lang="de-DE" sz="2000" dirty="0" err="1">
                <a:solidFill>
                  <a:srgbClr val="333333"/>
                </a:solidFill>
              </a:rPr>
              <a:t>amb</a:t>
            </a:r>
            <a:r>
              <a:rPr lang="de-DE" sz="2000" dirty="0">
                <a:solidFill>
                  <a:srgbClr val="333333"/>
                </a:solidFill>
              </a:rPr>
              <a:t> </a:t>
            </a:r>
            <a:r>
              <a:rPr lang="de-DE" sz="2000" dirty="0" err="1">
                <a:solidFill>
                  <a:srgbClr val="333333"/>
                </a:solidFill>
              </a:rPr>
              <a:t>dubtes</a:t>
            </a:r>
            <a:r>
              <a:rPr lang="de-DE" sz="2000" dirty="0">
                <a:solidFill>
                  <a:srgbClr val="333333"/>
                </a:solidFill>
              </a:rPr>
              <a:t> </a:t>
            </a:r>
            <a:r>
              <a:rPr lang="de-DE" sz="2000" dirty="0" err="1">
                <a:solidFill>
                  <a:srgbClr val="333333"/>
                </a:solidFill>
              </a:rPr>
              <a:t>sobre</a:t>
            </a:r>
            <a:r>
              <a:rPr lang="de-DE" sz="2000" dirty="0">
                <a:solidFill>
                  <a:srgbClr val="333333"/>
                </a:solidFill>
              </a:rPr>
              <a:t> </a:t>
            </a:r>
            <a:r>
              <a:rPr lang="de-DE" sz="2000" dirty="0" err="1">
                <a:solidFill>
                  <a:srgbClr val="333333"/>
                </a:solidFill>
              </a:rPr>
              <a:t>ell</a:t>
            </a:r>
            <a:r>
              <a:rPr lang="de-DE" sz="2000" dirty="0">
                <a:solidFill>
                  <a:srgbClr val="333333"/>
                </a:solidFill>
              </a:rPr>
              <a:t> </a:t>
            </a:r>
            <a:r>
              <a:rPr lang="de-DE" sz="2000" dirty="0" err="1">
                <a:solidFill>
                  <a:srgbClr val="333333"/>
                </a:solidFill>
              </a:rPr>
              <a:t>mateix</a:t>
            </a:r>
            <a:r>
              <a:rPr lang="de-DE" sz="2000" dirty="0">
                <a:solidFill>
                  <a:srgbClr val="333333"/>
                </a:solidFill>
              </a:rPr>
              <a:t>.</a:t>
            </a:r>
          </a:p>
          <a:p>
            <a:r>
              <a:rPr lang="de-DE" sz="2000" dirty="0" err="1">
                <a:solidFill>
                  <a:srgbClr val="004992"/>
                </a:solidFill>
              </a:rPr>
              <a:t>Però</a:t>
            </a:r>
            <a:r>
              <a:rPr lang="de-DE" sz="2000" dirty="0">
                <a:solidFill>
                  <a:srgbClr val="004992"/>
                </a:solidFill>
              </a:rPr>
              <a:t>: </a:t>
            </a:r>
            <a:r>
              <a:rPr lang="de-DE" sz="2000" dirty="0">
                <a:solidFill>
                  <a:srgbClr val="333333"/>
                </a:solidFill>
              </a:rPr>
              <a:t>Els i les </a:t>
            </a:r>
            <a:r>
              <a:rPr lang="de-DE" sz="2000" dirty="0" err="1">
                <a:solidFill>
                  <a:srgbClr val="333333"/>
                </a:solidFill>
              </a:rPr>
              <a:t>amigues</a:t>
            </a:r>
            <a:r>
              <a:rPr lang="de-DE" sz="2000" dirty="0">
                <a:solidFill>
                  <a:srgbClr val="333333"/>
                </a:solidFill>
              </a:rPr>
              <a:t> </a:t>
            </a:r>
            <a:r>
              <a:rPr lang="de-DE" sz="2000" dirty="0" err="1">
                <a:solidFill>
                  <a:srgbClr val="333333"/>
                </a:solidFill>
              </a:rPr>
              <a:t>ajuden</a:t>
            </a:r>
            <a:r>
              <a:rPr lang="de-DE" sz="2000" dirty="0">
                <a:solidFill>
                  <a:srgbClr val="333333"/>
                </a:solidFill>
              </a:rPr>
              <a:t> a Joan </a:t>
            </a:r>
            <a:r>
              <a:rPr lang="de-DE" sz="2000" dirty="0" err="1">
                <a:solidFill>
                  <a:srgbClr val="333333"/>
                </a:solidFill>
              </a:rPr>
              <a:t>durant</a:t>
            </a:r>
            <a:r>
              <a:rPr lang="de-DE" sz="2000" dirty="0">
                <a:solidFill>
                  <a:srgbClr val="333333"/>
                </a:solidFill>
              </a:rPr>
              <a:t> </a:t>
            </a:r>
            <a:r>
              <a:rPr lang="de-DE" sz="2000" dirty="0" err="1">
                <a:solidFill>
                  <a:srgbClr val="333333"/>
                </a:solidFill>
              </a:rPr>
              <a:t>els</a:t>
            </a:r>
            <a:r>
              <a:rPr lang="de-DE" sz="2000" dirty="0">
                <a:solidFill>
                  <a:srgbClr val="333333"/>
                </a:solidFill>
              </a:rPr>
              <a:t> </a:t>
            </a:r>
            <a:r>
              <a:rPr lang="de-DE" sz="2000" dirty="0" err="1">
                <a:solidFill>
                  <a:srgbClr val="333333"/>
                </a:solidFill>
              </a:rPr>
              <a:t>següents</a:t>
            </a:r>
            <a:r>
              <a:rPr lang="de-DE" sz="2000" dirty="0">
                <a:solidFill>
                  <a:srgbClr val="333333"/>
                </a:solidFill>
              </a:rPr>
              <a:t> dies a </a:t>
            </a:r>
            <a:r>
              <a:rPr lang="de-DE" sz="2000" dirty="0" err="1">
                <a:solidFill>
                  <a:srgbClr val="333333"/>
                </a:solidFill>
              </a:rPr>
              <a:t>deixar</a:t>
            </a:r>
            <a:r>
              <a:rPr lang="de-DE" sz="2000" dirty="0">
                <a:solidFill>
                  <a:srgbClr val="333333"/>
                </a:solidFill>
              </a:rPr>
              <a:t>-li </a:t>
            </a:r>
            <a:r>
              <a:rPr lang="de-DE" sz="2000" dirty="0" err="1">
                <a:solidFill>
                  <a:srgbClr val="333333"/>
                </a:solidFill>
              </a:rPr>
              <a:t>clar</a:t>
            </a:r>
            <a:r>
              <a:rPr lang="de-DE" sz="2000" dirty="0">
                <a:solidFill>
                  <a:srgbClr val="333333"/>
                </a:solidFill>
              </a:rPr>
              <a:t> </a:t>
            </a:r>
            <a:r>
              <a:rPr lang="de-DE" sz="2000" dirty="0" err="1">
                <a:solidFill>
                  <a:srgbClr val="333333"/>
                </a:solidFill>
              </a:rPr>
              <a:t>que</a:t>
            </a:r>
            <a:r>
              <a:rPr lang="de-DE" sz="2000" dirty="0">
                <a:solidFill>
                  <a:srgbClr val="333333"/>
                </a:solidFill>
              </a:rPr>
              <a:t> la </a:t>
            </a:r>
            <a:r>
              <a:rPr lang="de-DE" sz="2000" dirty="0" err="1">
                <a:solidFill>
                  <a:srgbClr val="333333"/>
                </a:solidFill>
              </a:rPr>
              <a:t>prova</a:t>
            </a:r>
            <a:r>
              <a:rPr lang="de-DE" sz="2000" dirty="0">
                <a:solidFill>
                  <a:srgbClr val="333333"/>
                </a:solidFill>
              </a:rPr>
              <a:t> </a:t>
            </a:r>
            <a:r>
              <a:rPr lang="de-DE" sz="2000" dirty="0" err="1">
                <a:solidFill>
                  <a:srgbClr val="333333"/>
                </a:solidFill>
              </a:rPr>
              <a:t>no</a:t>
            </a:r>
            <a:r>
              <a:rPr lang="de-DE" sz="2000" dirty="0">
                <a:solidFill>
                  <a:srgbClr val="333333"/>
                </a:solidFill>
              </a:rPr>
              <a:t> ho </a:t>
            </a:r>
            <a:r>
              <a:rPr lang="de-DE" sz="2000" dirty="0" err="1">
                <a:solidFill>
                  <a:srgbClr val="333333"/>
                </a:solidFill>
              </a:rPr>
              <a:t>avalua</a:t>
            </a:r>
            <a:r>
              <a:rPr lang="de-DE" sz="2000" dirty="0">
                <a:solidFill>
                  <a:srgbClr val="333333"/>
                </a:solidFill>
              </a:rPr>
              <a:t> </a:t>
            </a:r>
            <a:r>
              <a:rPr lang="de-DE" sz="2000" dirty="0" err="1">
                <a:solidFill>
                  <a:srgbClr val="333333"/>
                </a:solidFill>
              </a:rPr>
              <a:t>com</a:t>
            </a:r>
            <a:r>
              <a:rPr lang="de-DE" sz="2000" dirty="0">
                <a:solidFill>
                  <a:srgbClr val="333333"/>
                </a:solidFill>
              </a:rPr>
              <a:t> a </a:t>
            </a:r>
            <a:r>
              <a:rPr lang="de-DE" sz="2000" dirty="0" err="1">
                <a:solidFill>
                  <a:srgbClr val="333333"/>
                </a:solidFill>
              </a:rPr>
              <a:t>persona</a:t>
            </a:r>
            <a:r>
              <a:rPr lang="de-DE" sz="2000" dirty="0">
                <a:solidFill>
                  <a:srgbClr val="333333"/>
                </a:solidFill>
              </a:rPr>
              <a:t> </a:t>
            </a:r>
            <a:r>
              <a:rPr lang="de-DE" sz="2000" dirty="0" err="1">
                <a:solidFill>
                  <a:srgbClr val="333333"/>
                </a:solidFill>
              </a:rPr>
              <a:t>sinó</a:t>
            </a:r>
            <a:r>
              <a:rPr lang="de-DE" sz="2000" dirty="0">
                <a:solidFill>
                  <a:srgbClr val="333333"/>
                </a:solidFill>
              </a:rPr>
              <a:t> </a:t>
            </a:r>
            <a:r>
              <a:rPr lang="de-DE" sz="2000" dirty="0" err="1">
                <a:solidFill>
                  <a:srgbClr val="333333"/>
                </a:solidFill>
              </a:rPr>
              <a:t>que</a:t>
            </a:r>
            <a:r>
              <a:rPr lang="de-DE" sz="2000" dirty="0">
                <a:solidFill>
                  <a:srgbClr val="333333"/>
                </a:solidFill>
              </a:rPr>
              <a:t> </a:t>
            </a:r>
            <a:r>
              <a:rPr lang="de-DE" sz="2000" dirty="0" err="1">
                <a:solidFill>
                  <a:srgbClr val="333333"/>
                </a:solidFill>
              </a:rPr>
              <a:t>és</a:t>
            </a:r>
            <a:r>
              <a:rPr lang="de-DE" sz="2000" dirty="0">
                <a:solidFill>
                  <a:srgbClr val="333333"/>
                </a:solidFill>
              </a:rPr>
              <a:t> </a:t>
            </a:r>
            <a:r>
              <a:rPr lang="de-DE" sz="2000" dirty="0" err="1">
                <a:solidFill>
                  <a:srgbClr val="333333"/>
                </a:solidFill>
              </a:rPr>
              <a:t>una</a:t>
            </a:r>
            <a:r>
              <a:rPr lang="de-DE" sz="2000" dirty="0">
                <a:solidFill>
                  <a:srgbClr val="333333"/>
                </a:solidFill>
              </a:rPr>
              <a:t> </a:t>
            </a:r>
            <a:r>
              <a:rPr lang="de-DE" sz="2000" dirty="0" err="1">
                <a:solidFill>
                  <a:srgbClr val="333333"/>
                </a:solidFill>
              </a:rPr>
              <a:t>instantània</a:t>
            </a:r>
            <a:r>
              <a:rPr lang="de-DE" sz="2000" dirty="0">
                <a:solidFill>
                  <a:srgbClr val="333333"/>
                </a:solidFill>
              </a:rPr>
              <a:t> del </a:t>
            </a:r>
            <a:r>
              <a:rPr lang="de-DE" sz="2000" dirty="0" err="1">
                <a:solidFill>
                  <a:srgbClr val="333333"/>
                </a:solidFill>
              </a:rPr>
              <a:t>seu</a:t>
            </a:r>
            <a:r>
              <a:rPr lang="de-DE" sz="2000" dirty="0">
                <a:solidFill>
                  <a:srgbClr val="333333"/>
                </a:solidFill>
              </a:rPr>
              <a:t> </a:t>
            </a:r>
            <a:r>
              <a:rPr lang="de-DE" sz="2000" dirty="0" err="1">
                <a:solidFill>
                  <a:srgbClr val="333333"/>
                </a:solidFill>
              </a:rPr>
              <a:t>funcionament</a:t>
            </a:r>
            <a:r>
              <a:rPr lang="de-DE" sz="2000" dirty="0">
                <a:solidFill>
                  <a:srgbClr val="333333"/>
                </a:solidFill>
              </a:rPr>
              <a:t> en </a:t>
            </a:r>
            <a:r>
              <a:rPr lang="de-DE" sz="2000" dirty="0" err="1">
                <a:solidFill>
                  <a:srgbClr val="333333"/>
                </a:solidFill>
              </a:rPr>
              <a:t>només</a:t>
            </a:r>
            <a:r>
              <a:rPr lang="de-DE" sz="2000" dirty="0">
                <a:solidFill>
                  <a:srgbClr val="333333"/>
                </a:solidFill>
              </a:rPr>
              <a:t> </a:t>
            </a:r>
            <a:r>
              <a:rPr lang="de-DE" sz="2000" dirty="0" err="1">
                <a:solidFill>
                  <a:srgbClr val="333333"/>
                </a:solidFill>
              </a:rPr>
              <a:t>una</a:t>
            </a:r>
            <a:r>
              <a:rPr lang="de-DE" sz="2000" dirty="0">
                <a:solidFill>
                  <a:srgbClr val="333333"/>
                </a:solidFill>
              </a:rPr>
              <a:t> de les </a:t>
            </a:r>
            <a:r>
              <a:rPr lang="de-DE" sz="2000" dirty="0" err="1">
                <a:solidFill>
                  <a:srgbClr val="333333"/>
                </a:solidFill>
              </a:rPr>
              <a:t>moltes</a:t>
            </a:r>
            <a:r>
              <a:rPr lang="de-DE" sz="2000" dirty="0">
                <a:solidFill>
                  <a:srgbClr val="333333"/>
                </a:solidFill>
              </a:rPr>
              <a:t> </a:t>
            </a:r>
            <a:r>
              <a:rPr lang="de-DE" sz="2000" dirty="0" err="1">
                <a:solidFill>
                  <a:srgbClr val="333333"/>
                </a:solidFill>
              </a:rPr>
              <a:t>àrees</a:t>
            </a:r>
            <a:r>
              <a:rPr lang="de-DE" sz="2000" dirty="0">
                <a:solidFill>
                  <a:srgbClr val="333333"/>
                </a:solidFill>
              </a:rPr>
              <a:t>. </a:t>
            </a:r>
            <a:r>
              <a:rPr lang="de-DE" sz="2000" dirty="0" err="1">
                <a:solidFill>
                  <a:srgbClr val="333333"/>
                </a:solidFill>
              </a:rPr>
              <a:t>No</a:t>
            </a:r>
            <a:r>
              <a:rPr lang="de-DE" sz="2000" dirty="0">
                <a:solidFill>
                  <a:srgbClr val="333333"/>
                </a:solidFill>
              </a:rPr>
              <a:t> ha de </a:t>
            </a:r>
            <a:r>
              <a:rPr lang="de-DE" sz="2000" dirty="0" err="1">
                <a:solidFill>
                  <a:srgbClr val="333333"/>
                </a:solidFill>
              </a:rPr>
              <a:t>prendre</a:t>
            </a:r>
            <a:r>
              <a:rPr lang="de-DE" sz="2000" dirty="0">
                <a:solidFill>
                  <a:srgbClr val="333333"/>
                </a:solidFill>
              </a:rPr>
              <a:t> </a:t>
            </a:r>
            <a:r>
              <a:rPr lang="de-DE" sz="2000" dirty="0" err="1">
                <a:solidFill>
                  <a:srgbClr val="333333"/>
                </a:solidFill>
              </a:rPr>
              <a:t>els</a:t>
            </a:r>
            <a:r>
              <a:rPr lang="de-DE" sz="2000" dirty="0">
                <a:solidFill>
                  <a:srgbClr val="333333"/>
                </a:solidFill>
              </a:rPr>
              <a:t> </a:t>
            </a:r>
            <a:r>
              <a:rPr lang="de-DE" sz="2000" dirty="0" err="1">
                <a:solidFill>
                  <a:srgbClr val="333333"/>
                </a:solidFill>
              </a:rPr>
              <a:t>resultats</a:t>
            </a:r>
            <a:r>
              <a:rPr lang="de-DE" sz="2000" dirty="0">
                <a:solidFill>
                  <a:srgbClr val="333333"/>
                </a:solidFill>
              </a:rPr>
              <a:t> a la </a:t>
            </a:r>
            <a:r>
              <a:rPr lang="de-DE" sz="2000" dirty="0" err="1">
                <a:solidFill>
                  <a:srgbClr val="333333"/>
                </a:solidFill>
              </a:rPr>
              <a:t>lleugera</a:t>
            </a:r>
            <a:r>
              <a:rPr lang="de-DE" sz="2000" dirty="0">
                <a:solidFill>
                  <a:srgbClr val="333333"/>
                </a:solidFill>
              </a:rPr>
              <a:t>, </a:t>
            </a:r>
            <a:r>
              <a:rPr lang="de-DE" sz="2000" dirty="0" err="1">
                <a:solidFill>
                  <a:srgbClr val="333333"/>
                </a:solidFill>
              </a:rPr>
              <a:t>però</a:t>
            </a:r>
            <a:r>
              <a:rPr lang="de-DE" sz="2000" dirty="0">
                <a:solidFill>
                  <a:srgbClr val="333333"/>
                </a:solidFill>
              </a:rPr>
              <a:t> </a:t>
            </a:r>
            <a:r>
              <a:rPr lang="de-DE" sz="2000" dirty="0" err="1">
                <a:solidFill>
                  <a:srgbClr val="333333"/>
                </a:solidFill>
              </a:rPr>
              <a:t>també</a:t>
            </a:r>
            <a:r>
              <a:rPr lang="de-DE" sz="2000" dirty="0">
                <a:solidFill>
                  <a:srgbClr val="333333"/>
                </a:solidFill>
              </a:rPr>
              <a:t> </a:t>
            </a:r>
            <a:r>
              <a:rPr lang="de-DE" sz="2000" dirty="0" err="1">
                <a:solidFill>
                  <a:srgbClr val="333333"/>
                </a:solidFill>
              </a:rPr>
              <a:t>és</a:t>
            </a:r>
            <a:r>
              <a:rPr lang="de-DE" sz="2000" dirty="0">
                <a:solidFill>
                  <a:srgbClr val="333333"/>
                </a:solidFill>
              </a:rPr>
              <a:t> </a:t>
            </a:r>
            <a:r>
              <a:rPr lang="de-DE" sz="2000" dirty="0" err="1">
                <a:solidFill>
                  <a:srgbClr val="333333"/>
                </a:solidFill>
              </a:rPr>
              <a:t>important</a:t>
            </a:r>
            <a:r>
              <a:rPr lang="de-DE" sz="2000" dirty="0">
                <a:solidFill>
                  <a:srgbClr val="333333"/>
                </a:solidFill>
              </a:rPr>
              <a:t> </a:t>
            </a:r>
            <a:r>
              <a:rPr lang="de-DE" sz="2000" dirty="0" err="1">
                <a:solidFill>
                  <a:srgbClr val="333333"/>
                </a:solidFill>
              </a:rPr>
              <a:t>que</a:t>
            </a:r>
            <a:r>
              <a:rPr lang="de-DE" sz="2000" dirty="0">
                <a:solidFill>
                  <a:srgbClr val="333333"/>
                </a:solidFill>
              </a:rPr>
              <a:t> </a:t>
            </a:r>
            <a:r>
              <a:rPr lang="de-DE" sz="2000" dirty="0" err="1">
                <a:solidFill>
                  <a:srgbClr val="333333"/>
                </a:solidFill>
              </a:rPr>
              <a:t>tingui</a:t>
            </a:r>
            <a:r>
              <a:rPr lang="de-DE" sz="2000" dirty="0">
                <a:solidFill>
                  <a:srgbClr val="333333"/>
                </a:solidFill>
              </a:rPr>
              <a:t> en </a:t>
            </a:r>
            <a:r>
              <a:rPr lang="de-DE" sz="2000" dirty="0" err="1">
                <a:solidFill>
                  <a:srgbClr val="333333"/>
                </a:solidFill>
              </a:rPr>
              <a:t>compte</a:t>
            </a:r>
            <a:r>
              <a:rPr lang="de-DE" sz="2000" dirty="0">
                <a:solidFill>
                  <a:srgbClr val="333333"/>
                </a:solidFill>
              </a:rPr>
              <a:t> </a:t>
            </a:r>
            <a:r>
              <a:rPr lang="de-DE" sz="2000" dirty="0" err="1">
                <a:solidFill>
                  <a:srgbClr val="333333"/>
                </a:solidFill>
              </a:rPr>
              <a:t>els</a:t>
            </a:r>
            <a:r>
              <a:rPr lang="de-DE" sz="2000" dirty="0">
                <a:solidFill>
                  <a:srgbClr val="333333"/>
                </a:solidFill>
              </a:rPr>
              <a:t> </a:t>
            </a:r>
            <a:r>
              <a:rPr lang="de-DE" sz="2000" dirty="0" err="1">
                <a:solidFill>
                  <a:srgbClr val="333333"/>
                </a:solidFill>
              </a:rPr>
              <a:t>seus</a:t>
            </a:r>
            <a:r>
              <a:rPr lang="de-DE" sz="2000" dirty="0">
                <a:solidFill>
                  <a:srgbClr val="333333"/>
                </a:solidFill>
              </a:rPr>
              <a:t> </a:t>
            </a:r>
            <a:r>
              <a:rPr lang="de-DE" sz="2000" dirty="0" err="1">
                <a:solidFill>
                  <a:srgbClr val="333333"/>
                </a:solidFill>
              </a:rPr>
              <a:t>punts</a:t>
            </a:r>
            <a:r>
              <a:rPr lang="de-DE" sz="2000" dirty="0">
                <a:solidFill>
                  <a:srgbClr val="333333"/>
                </a:solidFill>
              </a:rPr>
              <a:t> </a:t>
            </a:r>
            <a:r>
              <a:rPr lang="de-DE" sz="2000" dirty="0" err="1">
                <a:solidFill>
                  <a:srgbClr val="333333"/>
                </a:solidFill>
              </a:rPr>
              <a:t>forts</a:t>
            </a:r>
            <a:r>
              <a:rPr lang="de-DE" sz="2000" dirty="0">
                <a:solidFill>
                  <a:srgbClr val="333333"/>
                </a:solidFill>
              </a:rPr>
              <a:t> (</a:t>
            </a:r>
            <a:r>
              <a:rPr lang="de-DE" sz="2000" dirty="0" err="1">
                <a:solidFill>
                  <a:srgbClr val="333333"/>
                </a:solidFill>
              </a:rPr>
              <a:t>tant</a:t>
            </a:r>
            <a:r>
              <a:rPr lang="de-DE" sz="2000" dirty="0">
                <a:solidFill>
                  <a:srgbClr val="333333"/>
                </a:solidFill>
              </a:rPr>
              <a:t> a la </a:t>
            </a:r>
            <a:r>
              <a:rPr lang="de-DE" sz="2000" dirty="0" err="1">
                <a:solidFill>
                  <a:srgbClr val="333333"/>
                </a:solidFill>
              </a:rPr>
              <a:t>feina</a:t>
            </a:r>
            <a:r>
              <a:rPr lang="de-DE" sz="2000" dirty="0">
                <a:solidFill>
                  <a:srgbClr val="333333"/>
                </a:solidFill>
              </a:rPr>
              <a:t> </a:t>
            </a:r>
            <a:r>
              <a:rPr lang="de-DE" sz="2000" dirty="0" err="1">
                <a:solidFill>
                  <a:srgbClr val="333333"/>
                </a:solidFill>
              </a:rPr>
              <a:t>com</a:t>
            </a:r>
            <a:r>
              <a:rPr lang="de-DE" sz="2000" dirty="0">
                <a:solidFill>
                  <a:srgbClr val="333333"/>
                </a:solidFill>
              </a:rPr>
              <a:t> en </a:t>
            </a:r>
            <a:r>
              <a:rPr lang="de-DE" sz="2000" dirty="0" err="1">
                <a:solidFill>
                  <a:srgbClr val="333333"/>
                </a:solidFill>
              </a:rPr>
              <a:t>altres</a:t>
            </a:r>
            <a:r>
              <a:rPr lang="de-DE" sz="2000" dirty="0">
                <a:solidFill>
                  <a:srgbClr val="333333"/>
                </a:solidFill>
              </a:rPr>
              <a:t> </a:t>
            </a:r>
            <a:r>
              <a:rPr lang="de-DE" sz="2000" dirty="0" err="1">
                <a:solidFill>
                  <a:srgbClr val="333333"/>
                </a:solidFill>
              </a:rPr>
              <a:t>àrees</a:t>
            </a:r>
            <a:r>
              <a:rPr lang="de-DE" sz="2000" dirty="0">
                <a:solidFill>
                  <a:srgbClr val="333333"/>
                </a:solidFill>
              </a:rPr>
              <a:t>) i </a:t>
            </a:r>
            <a:r>
              <a:rPr lang="de-DE" sz="2000" dirty="0" err="1">
                <a:solidFill>
                  <a:srgbClr val="333333"/>
                </a:solidFill>
              </a:rPr>
              <a:t>que</a:t>
            </a:r>
            <a:r>
              <a:rPr lang="de-DE" sz="2000" dirty="0">
                <a:solidFill>
                  <a:srgbClr val="333333"/>
                </a:solidFill>
              </a:rPr>
              <a:t> </a:t>
            </a:r>
            <a:r>
              <a:rPr lang="de-DE" sz="2000" dirty="0" err="1">
                <a:solidFill>
                  <a:srgbClr val="333333"/>
                </a:solidFill>
              </a:rPr>
              <a:t>no</a:t>
            </a:r>
            <a:r>
              <a:rPr lang="de-DE" sz="2000" dirty="0">
                <a:solidFill>
                  <a:srgbClr val="333333"/>
                </a:solidFill>
              </a:rPr>
              <a:t> </a:t>
            </a:r>
            <a:r>
              <a:rPr lang="de-DE" sz="2000" dirty="0" err="1">
                <a:solidFill>
                  <a:srgbClr val="333333"/>
                </a:solidFill>
              </a:rPr>
              <a:t>sigui</a:t>
            </a:r>
            <a:r>
              <a:rPr lang="de-DE" sz="2000" dirty="0">
                <a:solidFill>
                  <a:srgbClr val="333333"/>
                </a:solidFill>
              </a:rPr>
              <a:t> </a:t>
            </a:r>
            <a:r>
              <a:rPr lang="de-DE" sz="2000" dirty="0" err="1">
                <a:solidFill>
                  <a:srgbClr val="333333"/>
                </a:solidFill>
              </a:rPr>
              <a:t>massa</a:t>
            </a:r>
            <a:r>
              <a:rPr lang="de-DE" sz="2000" dirty="0">
                <a:solidFill>
                  <a:srgbClr val="333333"/>
                </a:solidFill>
              </a:rPr>
              <a:t> </a:t>
            </a:r>
            <a:r>
              <a:rPr lang="de-DE" sz="2000" dirty="0" err="1">
                <a:solidFill>
                  <a:srgbClr val="333333"/>
                </a:solidFill>
              </a:rPr>
              <a:t>dur</a:t>
            </a:r>
            <a:r>
              <a:rPr lang="de-DE" sz="2000" dirty="0">
                <a:solidFill>
                  <a:srgbClr val="333333"/>
                </a:solidFill>
              </a:rPr>
              <a:t> </a:t>
            </a:r>
            <a:r>
              <a:rPr lang="de-DE" sz="2000" dirty="0" err="1">
                <a:solidFill>
                  <a:srgbClr val="333333"/>
                </a:solidFill>
              </a:rPr>
              <a:t>amb</a:t>
            </a:r>
            <a:r>
              <a:rPr lang="de-DE" sz="2000" dirty="0">
                <a:solidFill>
                  <a:srgbClr val="333333"/>
                </a:solidFill>
              </a:rPr>
              <a:t> </a:t>
            </a:r>
            <a:r>
              <a:rPr lang="de-DE" sz="2000" dirty="0" err="1">
                <a:solidFill>
                  <a:srgbClr val="333333"/>
                </a:solidFill>
              </a:rPr>
              <a:t>ell</a:t>
            </a:r>
            <a:r>
              <a:rPr lang="de-DE" sz="2000" dirty="0">
                <a:solidFill>
                  <a:srgbClr val="333333"/>
                </a:solidFill>
              </a:rPr>
              <a:t> </a:t>
            </a:r>
            <a:r>
              <a:rPr lang="de-DE" sz="2000" dirty="0" err="1">
                <a:solidFill>
                  <a:srgbClr val="333333"/>
                </a:solidFill>
              </a:rPr>
              <a:t>mateix</a:t>
            </a:r>
            <a:r>
              <a:rPr lang="de-DE" sz="2000" dirty="0">
                <a:solidFill>
                  <a:srgbClr val="333333"/>
                </a:solidFill>
              </a:rPr>
              <a:t>.</a:t>
            </a:r>
          </a:p>
          <a:p>
            <a:r>
              <a:rPr lang="de-DE" sz="2000" dirty="0">
                <a:solidFill>
                  <a:srgbClr val="004992"/>
                </a:solidFill>
              </a:rPr>
              <a:t>Important: fins i tot si experimenta un fracàs, mai ha </a:t>
            </a:r>
            <a:r>
              <a:rPr lang="de-DE" sz="2000" dirty="0" err="1">
                <a:solidFill>
                  <a:srgbClr val="004992"/>
                </a:solidFill>
              </a:rPr>
              <a:t>d'ignorar</a:t>
            </a:r>
            <a:r>
              <a:rPr lang="de-DE" sz="2000" dirty="0">
                <a:solidFill>
                  <a:srgbClr val="004992"/>
                </a:solidFill>
              </a:rPr>
              <a:t> les coses que van bé en la </a:t>
            </a:r>
            <a:r>
              <a:rPr lang="de-DE" sz="2000" dirty="0" err="1">
                <a:solidFill>
                  <a:srgbClr val="004992"/>
                </a:solidFill>
              </a:rPr>
              <a:t>seva</a:t>
            </a:r>
            <a:r>
              <a:rPr lang="de-DE" sz="2000" dirty="0">
                <a:solidFill>
                  <a:srgbClr val="004992"/>
                </a:solidFill>
              </a:rPr>
              <a:t> </a:t>
            </a:r>
            <a:r>
              <a:rPr lang="de-DE" sz="2000" dirty="0" err="1">
                <a:solidFill>
                  <a:srgbClr val="004992"/>
                </a:solidFill>
              </a:rPr>
              <a:t>vida·life</a:t>
            </a:r>
            <a:r>
              <a:rPr lang="de-DE" sz="20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latin typeface="+mn-lt"/>
              </a:rPr>
              <a:t>Entrenament Metacognitiu 9 – Autoestima</a:t>
            </a:r>
          </a:p>
        </p:txBody>
      </p:sp>
      <p:sp>
        <p:nvSpPr>
          <p:cNvPr id="6" name="Slide Number Placeholder 5"/>
          <p:cNvSpPr>
            <a:spLocks noGrp="1"/>
          </p:cNvSpPr>
          <p:nvPr>
            <p:ph type="sldNum" sz="quarter" idx="12"/>
          </p:nvPr>
        </p:nvSpPr>
        <p:spPr/>
        <p:txBody>
          <a:bodyPr/>
          <a:lstStyle/>
          <a:p>
            <a:pPr>
              <a:defRPr/>
            </a:pPr>
            <a:fld id="{FA6740D3-3AD7-4A67-BA83-33BECCF281CD}"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6107441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Entrenament Metacognitiu 9 – Autoestima</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8699529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Entrenament Metacognitiu 9 – Autoestima</a:t>
            </a: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170564597"/>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Smiling 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portrait of a smiling man/Portrait eines lächelnden Mannes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El 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3238</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Times New Roman</vt:lpstr>
      <vt:lpstr>Calibri Light</vt:lpstr>
      <vt:lpstr>Symbol</vt:lpstr>
      <vt:lpstr>Wingdings</vt:lpstr>
      <vt:lpstr>Wingdings</vt:lpstr>
      <vt:lpstr>Calibri</vt:lpstr>
      <vt:lpstr>UKE_PPT-Vorlage_16zu9</vt:lpstr>
      <vt:lpstr>EMC 9 I – Autoestima</vt:lpstr>
      <vt:lpstr>Autoestima: Què és?</vt:lpstr>
      <vt:lpstr>Autoestima: Què és?</vt:lpstr>
      <vt:lpstr>Autoestima: Què és?</vt:lpstr>
      <vt:lpstr>Autoestima: Què és?</vt:lpstr>
      <vt:lpstr>Una baixa autoestima pot influir en la salut mental</vt:lpstr>
      <vt:lpstr>Diferència entre una autoestima exagerada i una autoestima saludable</vt:lpstr>
      <vt:lpstr>Tanmateix…</vt:lpstr>
      <vt:lpstr>Quina rellevància té això?</vt:lpstr>
      <vt:lpstr>Fonts d'autoestima</vt:lpstr>
      <vt:lpstr>Fonts d'autoestima</vt:lpstr>
      <vt:lpstr>Les persones amb baixa autoestima…</vt:lpstr>
      <vt:lpstr>Les persones amb baixa autoestima…</vt:lpstr>
      <vt:lpstr>Les persones amb baixa autoestima…</vt:lpstr>
      <vt:lpstr>No s'ha d'oblidar…</vt:lpstr>
      <vt:lpstr>No s'ha d'oblidar…</vt:lpstr>
      <vt:lpstr>Què identifca a les persones amb alta autoestima?</vt:lpstr>
      <vt:lpstr>Què identifca a les persones amb alta autoestima?</vt:lpstr>
      <vt:lpstr>Característiques d'una alta autoestima no observables directament</vt:lpstr>
      <vt:lpstr>Característiques d'una alta autoestima no observables directament</vt:lpstr>
      <vt:lpstr>Adonar-se de les fortaleses</vt:lpstr>
      <vt:lpstr>Adonar-se de les fortaleses</vt:lpstr>
      <vt:lpstr>Exercici 1</vt:lpstr>
      <vt:lpstr>Exercici 2</vt:lpstr>
      <vt:lpstr>Exercici 2</vt:lpstr>
      <vt:lpstr>Exercici 2</vt:lpstr>
      <vt:lpstr>Exercici 2</vt:lpstr>
      <vt:lpstr>Exercici 2</vt:lpstr>
      <vt:lpstr>Exercici 2</vt:lpstr>
      <vt:lpstr>Exercici 2</vt:lpstr>
      <vt:lpstr>Rumiació: Girant en cercles, sense avançar</vt:lpstr>
      <vt:lpstr>Problemes</vt:lpstr>
      <vt:lpstr>Què fer?</vt:lpstr>
      <vt:lpstr>Exercici anti-rumiació 1: Buscant distanciament intern...</vt:lpstr>
      <vt:lpstr>Exercici anti-rumiació 2: Distracció física</vt:lpstr>
      <vt:lpstr>Exercici anti-rumiació 2: Distracció física</vt:lpstr>
      <vt:lpstr>Exercici anti-rumiació 2: Distracció física</vt:lpstr>
      <vt:lpstr>Consells per a augmentar l'autoestima</vt:lpstr>
      <vt:lpstr>Consells per a augmentar l'autoestima</vt:lpstr>
      <vt:lpstr>Consells per a augmentar l'autoestima</vt:lpstr>
      <vt:lpstr>Consells per a augmentar l'autoestima</vt:lpstr>
      <vt:lpstr>Tasca per a casa</vt:lpstr>
      <vt:lpstr>Tasca per a casa</vt:lpstr>
      <vt:lpstr>Traducció a la vida diària</vt:lpstr>
      <vt:lpstr>Quina relació té això amb la psicosi?</vt:lpstr>
      <vt:lpstr>Quina relació té això amb la psicosi?</vt:lpstr>
      <vt:lpstr>Gràcies Per La Vostra Atenció!</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Britt-Marie Larsen</cp:lastModifiedBy>
  <cp:revision>353</cp:revision>
  <dcterms:created xsi:type="dcterms:W3CDTF">2015-06-01T16:15:11Z</dcterms:created>
  <dcterms:modified xsi:type="dcterms:W3CDTF">2023-01-30T13:10:09Z</dcterms:modified>
</cp:coreProperties>
</file>