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90" r:id="rId1"/>
  </p:sldMasterIdLst>
  <p:notesMasterIdLst>
    <p:notesMasterId r:id="rId57"/>
  </p:notesMasterIdLst>
  <p:handoutMasterIdLst>
    <p:handoutMasterId r:id="rId58"/>
  </p:handoutMasterIdLst>
  <p:sldIdLst>
    <p:sldId id="511" r:id="rId2"/>
    <p:sldId id="412" r:id="rId3"/>
    <p:sldId id="413" r:id="rId4"/>
    <p:sldId id="374" r:id="rId5"/>
    <p:sldId id="470" r:id="rId6"/>
    <p:sldId id="485" r:id="rId7"/>
    <p:sldId id="414" r:id="rId8"/>
    <p:sldId id="486" r:id="rId9"/>
    <p:sldId id="489" r:id="rId10"/>
    <p:sldId id="488" r:id="rId11"/>
    <p:sldId id="467" r:id="rId12"/>
    <p:sldId id="490" r:id="rId13"/>
    <p:sldId id="475" r:id="rId14"/>
    <p:sldId id="493" r:id="rId15"/>
    <p:sldId id="492" r:id="rId16"/>
    <p:sldId id="491" r:id="rId17"/>
    <p:sldId id="355" r:id="rId18"/>
    <p:sldId id="379" r:id="rId19"/>
    <p:sldId id="495" r:id="rId20"/>
    <p:sldId id="494" r:id="rId21"/>
    <p:sldId id="418" r:id="rId22"/>
    <p:sldId id="421" r:id="rId23"/>
    <p:sldId id="497" r:id="rId24"/>
    <p:sldId id="496" r:id="rId25"/>
    <p:sldId id="422" r:id="rId26"/>
    <p:sldId id="498" r:id="rId27"/>
    <p:sldId id="443" r:id="rId28"/>
    <p:sldId id="408" r:id="rId29"/>
    <p:sldId id="409" r:id="rId30"/>
    <p:sldId id="410" r:id="rId31"/>
    <p:sldId id="411" r:id="rId32"/>
    <p:sldId id="424" r:id="rId33"/>
    <p:sldId id="512" r:id="rId34"/>
    <p:sldId id="483" r:id="rId35"/>
    <p:sldId id="445" r:id="rId36"/>
    <p:sldId id="362" r:id="rId37"/>
    <p:sldId id="500" r:id="rId38"/>
    <p:sldId id="499" r:id="rId39"/>
    <p:sldId id="428" r:id="rId40"/>
    <p:sldId id="502" r:id="rId41"/>
    <p:sldId id="501" r:id="rId42"/>
    <p:sldId id="478" r:id="rId43"/>
    <p:sldId id="505" r:id="rId44"/>
    <p:sldId id="504" r:id="rId45"/>
    <p:sldId id="503" r:id="rId46"/>
    <p:sldId id="436" r:id="rId47"/>
    <p:sldId id="508" r:id="rId48"/>
    <p:sldId id="507" r:id="rId49"/>
    <p:sldId id="506" r:id="rId50"/>
    <p:sldId id="481" r:id="rId51"/>
    <p:sldId id="510" r:id="rId52"/>
    <p:sldId id="509" r:id="rId53"/>
    <p:sldId id="484" r:id="rId54"/>
    <p:sldId id="462" r:id="rId55"/>
    <p:sldId id="463" r:id="rId56"/>
  </p:sldIdLst>
  <p:sldSz cx="12195175" cy="6858000"/>
  <p:notesSz cx="7099300" cy="10234613"/>
  <p:embeddedFontLst>
    <p:embeddedFont>
      <p:font typeface="Calibri" panose="020F0502020204030204" pitchFamily="34" charset="0"/>
      <p:regular r:id="rId59"/>
      <p:bold r:id="rId60"/>
      <p:italic r:id="rId61"/>
      <p:boldItalic r:id="rId62"/>
    </p:embeddedFont>
    <p:embeddedFont>
      <p:font typeface="Calibri Light" panose="020F0302020204030204" pitchFamily="34" charset="0"/>
      <p:regular r:id="rId63"/>
      <p:italic r:id="rId64"/>
    </p:embeddedFont>
  </p:embeddedFontLst>
  <p:defaultTextStyle>
    <a:defPPr>
      <a:defRPr lang="de-DE"/>
    </a:defPPr>
    <a:lvl1pPr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5pPr>
    <a:lvl6pPr marL="2286000" algn="l" defTabSz="914400" rtl="0" eaLnBrk="1" latinLnBrk="0" hangingPunct="1">
      <a:defRPr b="1" kern="1200">
        <a:solidFill>
          <a:schemeClr val="tx1"/>
        </a:solidFill>
        <a:latin typeface="Arial" charset="0"/>
        <a:ea typeface="ＭＳ Ｐゴシック" pitchFamily="34" charset="-128"/>
        <a:cs typeface="+mn-cs"/>
      </a:defRPr>
    </a:lvl6pPr>
    <a:lvl7pPr marL="2743200" algn="l" defTabSz="914400" rtl="0" eaLnBrk="1" latinLnBrk="0" hangingPunct="1">
      <a:defRPr b="1" kern="1200">
        <a:solidFill>
          <a:schemeClr val="tx1"/>
        </a:solidFill>
        <a:latin typeface="Arial" charset="0"/>
        <a:ea typeface="ＭＳ Ｐゴシック" pitchFamily="34" charset="-128"/>
        <a:cs typeface="+mn-cs"/>
      </a:defRPr>
    </a:lvl7pPr>
    <a:lvl8pPr marL="3200400" algn="l" defTabSz="914400" rtl="0" eaLnBrk="1" latinLnBrk="0" hangingPunct="1">
      <a:defRPr b="1" kern="1200">
        <a:solidFill>
          <a:schemeClr val="tx1"/>
        </a:solidFill>
        <a:latin typeface="Arial" charset="0"/>
        <a:ea typeface="ＭＳ Ｐゴシック" pitchFamily="34" charset="-128"/>
        <a:cs typeface="+mn-cs"/>
      </a:defRPr>
    </a:lvl8pPr>
    <a:lvl9pPr marL="3657600" algn="l" defTabSz="914400" rtl="0" eaLnBrk="1" latinLnBrk="0" hangingPunct="1">
      <a:defRPr b="1"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67" autoAdjust="0"/>
    <p:restoredTop sz="94660"/>
  </p:normalViewPr>
  <p:slideViewPr>
    <p:cSldViewPr>
      <p:cViewPr varScale="1">
        <p:scale>
          <a:sx n="98" d="100"/>
          <a:sy n="98" d="100"/>
        </p:scale>
        <p:origin x="196" y="56"/>
      </p:cViewPr>
      <p:guideLst>
        <p:guide orient="horz" pos="2931"/>
        <p:guide pos="2880"/>
        <p:guide pos="3841"/>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5.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AF2A338B-C410-4C39-A8F3-F887C4B46D8C}" type="slidenum">
              <a:rPr lang="en-GB" altLang="es-ES"/>
              <a:pPr/>
              <a:t>‹Nr.›</a:t>
            </a:fld>
            <a:endParaRPr lang="en-GB" altLang="es-ES"/>
          </a:p>
        </p:txBody>
      </p:sp>
    </p:spTree>
    <p:extLst>
      <p:ext uri="{BB962C8B-B14F-4D97-AF65-F5344CB8AC3E}">
        <p14:creationId xmlns:p14="http://schemas.microsoft.com/office/powerpoint/2010/main" val="32954607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ea typeface="+mn-ea"/>
                <a:cs typeface="+mn-cs"/>
              </a:defRPr>
            </a:lvl1pPr>
          </a:lstStyle>
          <a:p>
            <a:pPr>
              <a:defRPr/>
            </a:pPr>
            <a:endParaRPr lang="de-DE"/>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2DA0A3CE-1645-46BD-A25B-D84926A3CFFC}" type="slidenum">
              <a:rPr lang="de-DE" altLang="es-ES"/>
              <a:pPr/>
              <a:t>‹Nr.›</a:t>
            </a:fld>
            <a:endParaRPr lang="de-DE" altLang="es-ES"/>
          </a:p>
        </p:txBody>
      </p:sp>
    </p:spTree>
    <p:extLst>
      <p:ext uri="{BB962C8B-B14F-4D97-AF65-F5344CB8AC3E}">
        <p14:creationId xmlns:p14="http://schemas.microsoft.com/office/powerpoint/2010/main" val="3395003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F004A68-9692-42BA-B158-2053F45F0832}" type="slidenum">
              <a:rPr lang="de-DE" altLang="de-DE"/>
              <a:pPr/>
              <a:t>2</a:t>
            </a:fld>
            <a:endParaRPr lang="de-DE" altLang="de-DE"/>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8778378-B612-472D-8129-7593C208C788}" type="slidenum">
              <a:rPr lang="de-DE" altLang="de-DE"/>
              <a:pPr/>
              <a:t>3</a:t>
            </a:fld>
            <a:endParaRPr lang="de-DE" altLang="de-DE"/>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112FCB7-FA5C-4311-B3C7-01E5F08ABADA}" type="slidenum">
              <a:rPr lang="de-DE" altLang="de-DE"/>
              <a:pPr/>
              <a:t>4</a:t>
            </a:fld>
            <a:endParaRPr lang="de-DE" altLang="de-DE"/>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E5BB8CA-1D64-41AD-9E0D-2BDCC6905F94}" type="slidenum">
              <a:rPr lang="de-DE" altLang="de-DE"/>
              <a:pPr/>
              <a:t>5</a:t>
            </a:fld>
            <a:endParaRPr lang="de-DE" altLang="de-DE"/>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E5BB8CA-1D64-41AD-9E0D-2BDCC6905F94}" type="slidenum">
              <a:rPr lang="de-DE" altLang="de-DE"/>
              <a:pPr/>
              <a:t>6</a:t>
            </a:fld>
            <a:endParaRPr lang="de-DE" altLang="de-DE"/>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7CD2953-C3B9-4014-BE44-E078EE011BAD}" type="slidenum">
              <a:rPr lang="de-DE" altLang="de-DE"/>
              <a:pPr/>
              <a:t>7</a:t>
            </a:fld>
            <a:endParaRPr lang="de-DE" altLang="de-DE"/>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F49C8A2-F435-49F7-8712-697EE0D781CA}" type="slidenum">
              <a:rPr lang="de-DE" altLang="de-DE"/>
              <a:pPr/>
              <a:t>8</a:t>
            </a:fld>
            <a:endParaRPr lang="de-DE" altLang="de-DE"/>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F49C8A2-F435-49F7-8712-697EE0D781CA}" type="slidenum">
              <a:rPr lang="de-DE" altLang="de-DE"/>
              <a:pPr/>
              <a:t>9</a:t>
            </a:fld>
            <a:endParaRPr lang="de-DE" altLang="de-DE"/>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F49C8A2-F435-49F7-8712-697EE0D781CA}" type="slidenum">
              <a:rPr lang="de-DE" altLang="de-DE"/>
              <a:pPr/>
              <a:t>10</a:t>
            </a:fld>
            <a:endParaRPr lang="de-DE" altLang="de-DE"/>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62184A3-D0CF-46EE-92E0-0B114B772E79}" type="slidenum">
              <a:rPr lang="de-DE" altLang="de-DE"/>
              <a:pPr/>
              <a:t>11</a:t>
            </a:fld>
            <a:endParaRPr lang="de-DE" altLang="de-DE"/>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F1DA4E-75B1-488A-97A7-77A8E518FA60}" type="slidenum">
              <a:rPr lang="de-DE" altLang="de-DE"/>
              <a:pPr/>
              <a:t>13</a:t>
            </a:fld>
            <a:endParaRPr lang="de-DE" altLang="de-DE"/>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F1DA4E-75B1-488A-97A7-77A8E518FA60}" type="slidenum">
              <a:rPr lang="de-DE" altLang="de-DE"/>
              <a:pPr/>
              <a:t>14</a:t>
            </a:fld>
            <a:endParaRPr lang="de-DE" altLang="de-DE"/>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F1DA4E-75B1-488A-97A7-77A8E518FA60}" type="slidenum">
              <a:rPr lang="de-DE" altLang="de-DE"/>
              <a:pPr/>
              <a:t>15</a:t>
            </a:fld>
            <a:endParaRPr lang="de-DE" altLang="de-DE"/>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F1DA4E-75B1-488A-97A7-77A8E518FA60}" type="slidenum">
              <a:rPr lang="de-DE" altLang="de-DE"/>
              <a:pPr/>
              <a:t>16</a:t>
            </a:fld>
            <a:endParaRPr lang="de-DE" altLang="de-DE"/>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033273F-FF71-46E2-9363-E9DCFB03B2A5}" type="slidenum">
              <a:rPr lang="de-DE" altLang="de-DE"/>
              <a:pPr/>
              <a:t>17</a:t>
            </a:fld>
            <a:endParaRPr lang="de-DE" altLang="de-DE"/>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793758D-7DE0-467B-ABE9-47F15C7DA4DF}" type="slidenum">
              <a:rPr lang="de-DE" altLang="de-DE"/>
              <a:pPr/>
              <a:t>18</a:t>
            </a:fld>
            <a:endParaRPr lang="de-DE" altLang="de-DE"/>
          </a:p>
        </p:txBody>
      </p:sp>
      <p:sp>
        <p:nvSpPr>
          <p:cNvPr id="58371" name="Rectangle 2050"/>
          <p:cNvSpPr>
            <a:spLocks noGrp="1" noRot="1" noChangeAspect="1" noChangeArrowheads="1" noTextEdit="1"/>
          </p:cNvSpPr>
          <p:nvPr>
            <p:ph type="sldImg"/>
          </p:nvPr>
        </p:nvSpPr>
        <p:spPr>
          <a:xfrm>
            <a:off x="138113" y="768350"/>
            <a:ext cx="6823075" cy="3836988"/>
          </a:xfrm>
          <a:ln/>
        </p:spPr>
      </p:sp>
      <p:sp>
        <p:nvSpPr>
          <p:cNvPr id="5837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793758D-7DE0-467B-ABE9-47F15C7DA4DF}" type="slidenum">
              <a:rPr lang="de-DE" altLang="de-DE"/>
              <a:pPr/>
              <a:t>19</a:t>
            </a:fld>
            <a:endParaRPr lang="de-DE" altLang="de-DE"/>
          </a:p>
        </p:txBody>
      </p:sp>
      <p:sp>
        <p:nvSpPr>
          <p:cNvPr id="58371" name="Rectangle 2050"/>
          <p:cNvSpPr>
            <a:spLocks noGrp="1" noRot="1" noChangeAspect="1" noChangeArrowheads="1" noTextEdit="1"/>
          </p:cNvSpPr>
          <p:nvPr>
            <p:ph type="sldImg"/>
          </p:nvPr>
        </p:nvSpPr>
        <p:spPr>
          <a:xfrm>
            <a:off x="138113" y="768350"/>
            <a:ext cx="6823075" cy="3836988"/>
          </a:xfrm>
          <a:ln/>
        </p:spPr>
      </p:sp>
      <p:sp>
        <p:nvSpPr>
          <p:cNvPr id="5837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793758D-7DE0-467B-ABE9-47F15C7DA4DF}" type="slidenum">
              <a:rPr lang="de-DE" altLang="de-DE"/>
              <a:pPr/>
              <a:t>20</a:t>
            </a:fld>
            <a:endParaRPr lang="de-DE" altLang="de-DE"/>
          </a:p>
        </p:txBody>
      </p:sp>
      <p:sp>
        <p:nvSpPr>
          <p:cNvPr id="58371" name="Rectangle 2050"/>
          <p:cNvSpPr>
            <a:spLocks noGrp="1" noRot="1" noChangeAspect="1" noChangeArrowheads="1" noTextEdit="1"/>
          </p:cNvSpPr>
          <p:nvPr>
            <p:ph type="sldImg"/>
          </p:nvPr>
        </p:nvSpPr>
        <p:spPr>
          <a:xfrm>
            <a:off x="138113" y="768350"/>
            <a:ext cx="6823075" cy="3836988"/>
          </a:xfrm>
          <a:ln/>
        </p:spPr>
      </p:sp>
      <p:sp>
        <p:nvSpPr>
          <p:cNvPr id="5837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3D08EEF-E312-4403-BC81-ACEFEC47955F}" type="slidenum">
              <a:rPr lang="de-DE" altLang="de-DE"/>
              <a:pPr/>
              <a:t>21</a:t>
            </a:fld>
            <a:endParaRPr lang="de-DE" altLang="de-DE"/>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E41FEA2-80EB-40FC-86DD-A1A3FEC6B248}" type="slidenum">
              <a:rPr lang="de-DE" altLang="de-DE"/>
              <a:pPr/>
              <a:t>22</a:t>
            </a:fld>
            <a:endParaRPr lang="de-DE" altLang="de-DE"/>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E41FEA2-80EB-40FC-86DD-A1A3FEC6B248}" type="slidenum">
              <a:rPr lang="de-DE" altLang="de-DE"/>
              <a:pPr/>
              <a:t>23</a:t>
            </a:fld>
            <a:endParaRPr lang="de-DE" altLang="de-DE"/>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E41FEA2-80EB-40FC-86DD-A1A3FEC6B248}" type="slidenum">
              <a:rPr lang="de-DE" altLang="de-DE"/>
              <a:pPr/>
              <a:t>24</a:t>
            </a:fld>
            <a:endParaRPr lang="de-DE" altLang="de-DE"/>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8374854-3B57-434F-86BD-260D16D01517}" type="slidenum">
              <a:rPr lang="de-DE" altLang="de-DE"/>
              <a:pPr/>
              <a:t>25</a:t>
            </a:fld>
            <a:endParaRPr lang="de-DE" altLang="de-DE"/>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8374854-3B57-434F-86BD-260D16D01517}" type="slidenum">
              <a:rPr lang="de-DE" altLang="de-DE"/>
              <a:pPr/>
              <a:t>26</a:t>
            </a:fld>
            <a:endParaRPr lang="de-DE" altLang="de-DE"/>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51CE30F-EBC2-4F06-824D-D8DC7827ECC6}" type="slidenum">
              <a:rPr lang="de-DE" altLang="de-DE"/>
              <a:pPr/>
              <a:t>27</a:t>
            </a:fld>
            <a:endParaRPr lang="de-DE" altLang="de-DE"/>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1634E4B-9B08-4DA0-AB1E-E597C7951D93}" type="slidenum">
              <a:rPr lang="de-DE" altLang="de-DE"/>
              <a:pPr/>
              <a:t>28</a:t>
            </a:fld>
            <a:endParaRPr lang="de-DE" altLang="de-DE"/>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17526C2-8E1F-4204-818A-38603C2A0A32}" type="slidenum">
              <a:rPr lang="de-DE" altLang="de-DE"/>
              <a:pPr/>
              <a:t>29</a:t>
            </a:fld>
            <a:endParaRPr lang="de-DE" altLang="de-DE"/>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955C2A7-220E-40BA-8F70-3B1C21EDD1FB}" type="slidenum">
              <a:rPr lang="de-DE" altLang="de-DE"/>
              <a:pPr/>
              <a:t>30</a:t>
            </a:fld>
            <a:endParaRPr lang="de-DE" altLang="de-DE"/>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C4E050D-E780-4771-9D7A-08D0E4459F2B}" type="slidenum">
              <a:rPr lang="de-DE" altLang="de-DE"/>
              <a:pPr/>
              <a:t>31</a:t>
            </a:fld>
            <a:endParaRPr lang="de-DE" altLang="de-DE"/>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1C23B81-7BFB-44CD-AF65-9E15F6704615}" type="slidenum">
              <a:rPr lang="de-DE" altLang="de-DE"/>
              <a:pPr/>
              <a:t>32</a:t>
            </a:fld>
            <a:endParaRPr lang="de-DE" altLang="de-DE"/>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1C23B81-7BFB-44CD-AF65-9E15F6704615}" type="slidenum">
              <a:rPr lang="de-DE" altLang="de-DE"/>
              <a:pPr/>
              <a:t>33</a:t>
            </a:fld>
            <a:endParaRPr lang="de-DE" altLang="de-DE"/>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CA5889A-D829-4F7C-A350-26F1F13FC647}" type="slidenum">
              <a:rPr lang="de-DE" altLang="de-DE"/>
              <a:pPr/>
              <a:t>35</a:t>
            </a:fld>
            <a:endParaRPr lang="de-DE" altLang="de-DE"/>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BE368AA-19FE-4C03-ABDA-BBBBE5E91640}" type="slidenum">
              <a:rPr lang="de-DE" altLang="de-DE"/>
              <a:pPr/>
              <a:t>36</a:t>
            </a:fld>
            <a:endParaRPr lang="de-DE"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BE368AA-19FE-4C03-ABDA-BBBBE5E91640}" type="slidenum">
              <a:rPr lang="de-DE" altLang="de-DE"/>
              <a:pPr/>
              <a:t>37</a:t>
            </a:fld>
            <a:endParaRPr lang="de-DE"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BE368AA-19FE-4C03-ABDA-BBBBE5E91640}" type="slidenum">
              <a:rPr lang="de-DE" altLang="de-DE"/>
              <a:pPr/>
              <a:t>38</a:t>
            </a:fld>
            <a:endParaRPr lang="de-DE"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45625E8-B499-42CB-85E9-9FCDCAD3CCD5}" type="slidenum">
              <a:rPr lang="de-DE" altLang="de-DE"/>
              <a:pPr/>
              <a:t>39</a:t>
            </a:fld>
            <a:endParaRPr lang="de-DE" altLang="de-DE"/>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45625E8-B499-42CB-85E9-9FCDCAD3CCD5}" type="slidenum">
              <a:rPr lang="de-DE" altLang="de-DE"/>
              <a:pPr/>
              <a:t>40</a:t>
            </a:fld>
            <a:endParaRPr lang="de-DE" altLang="de-DE"/>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45625E8-B499-42CB-85E9-9FCDCAD3CCD5}" type="slidenum">
              <a:rPr lang="de-DE" altLang="de-DE"/>
              <a:pPr/>
              <a:t>41</a:t>
            </a:fld>
            <a:endParaRPr lang="de-DE" altLang="de-DE"/>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AAAE669-0371-49E7-881B-40D3266E5FED}" type="slidenum">
              <a:rPr lang="de-DE" altLang="de-DE"/>
              <a:pPr/>
              <a:t>42</a:t>
            </a:fld>
            <a:endParaRPr lang="de-DE" altLang="de-DE"/>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AAAE669-0371-49E7-881B-40D3266E5FED}" type="slidenum">
              <a:rPr lang="de-DE" altLang="de-DE"/>
              <a:pPr/>
              <a:t>43</a:t>
            </a:fld>
            <a:endParaRPr lang="de-DE" altLang="de-DE"/>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AAAE669-0371-49E7-881B-40D3266E5FED}" type="slidenum">
              <a:rPr lang="de-DE" altLang="de-DE"/>
              <a:pPr/>
              <a:t>44</a:t>
            </a:fld>
            <a:endParaRPr lang="de-DE" altLang="de-DE"/>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AAAE669-0371-49E7-881B-40D3266E5FED}" type="slidenum">
              <a:rPr lang="de-DE" altLang="de-DE"/>
              <a:pPr/>
              <a:t>45</a:t>
            </a:fld>
            <a:endParaRPr lang="de-DE" altLang="de-DE"/>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9189F098-F4EF-44E3-8E2D-5DE40667F347}" type="slidenum">
              <a:rPr lang="de-DE" altLang="de-DE"/>
              <a:pPr/>
              <a:t>46</a:t>
            </a:fld>
            <a:endParaRPr lang="de-DE" altLang="de-DE"/>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9189F098-F4EF-44E3-8E2D-5DE40667F347}" type="slidenum">
              <a:rPr lang="de-DE" altLang="de-DE"/>
              <a:pPr/>
              <a:t>47</a:t>
            </a:fld>
            <a:endParaRPr lang="de-DE" altLang="de-DE"/>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9189F098-F4EF-44E3-8E2D-5DE40667F347}" type="slidenum">
              <a:rPr lang="de-DE" altLang="de-DE"/>
              <a:pPr/>
              <a:t>48</a:t>
            </a:fld>
            <a:endParaRPr lang="de-DE" altLang="de-DE"/>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9189F098-F4EF-44E3-8E2D-5DE40667F347}" type="slidenum">
              <a:rPr lang="de-DE" altLang="de-DE"/>
              <a:pPr/>
              <a:t>49</a:t>
            </a:fld>
            <a:endParaRPr lang="de-DE" altLang="de-DE"/>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79BA045-3F45-4412-9297-FA927C601A13}" type="slidenum">
              <a:rPr lang="de-DE" altLang="de-DE"/>
              <a:pPr/>
              <a:t>50</a:t>
            </a:fld>
            <a:endParaRPr lang="de-DE" altLang="de-DE"/>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79BA045-3F45-4412-9297-FA927C601A13}" type="slidenum">
              <a:rPr lang="de-DE" altLang="de-DE"/>
              <a:pPr/>
              <a:t>51</a:t>
            </a:fld>
            <a:endParaRPr lang="de-DE" altLang="de-DE"/>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79BA045-3F45-4412-9297-FA927C601A13}" type="slidenum">
              <a:rPr lang="de-DE" altLang="de-DE"/>
              <a:pPr/>
              <a:t>52</a:t>
            </a:fld>
            <a:endParaRPr lang="de-DE" altLang="de-DE"/>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F12529F-E1A3-4979-87BB-3CDC14231F1D}" type="slidenum">
              <a:rPr lang="de-DE" altLang="de-DE"/>
              <a:pPr/>
              <a:t>54</a:t>
            </a:fld>
            <a:endParaRPr lang="de-DE" altLang="de-DE"/>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4E7E668-083E-49BE-A230-C8FF6B865069}" type="slidenum">
              <a:rPr lang="de-DE" altLang="de-DE"/>
              <a:pPr/>
              <a:t>55</a:t>
            </a:fld>
            <a:endParaRPr lang="de-DE" altLang="de-DE"/>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L'ús</a:t>
            </a:r>
            <a:r>
              <a:rPr lang="en-US" altLang="ko-KR" sz="1000" b="0" dirty="0">
                <a:latin typeface="+mj-lt"/>
              </a:rPr>
              <a:t> de les </a:t>
            </a:r>
            <a:r>
              <a:rPr lang="en-US" altLang="ko-KR" sz="1000" b="0" dirty="0" err="1">
                <a:latin typeface="+mj-lt"/>
              </a:rPr>
              <a:t>imatges</a:t>
            </a:r>
            <a:r>
              <a:rPr lang="en-US" altLang="ko-KR" sz="1000" b="0" dirty="0">
                <a:latin typeface="+mj-lt"/>
              </a:rPr>
              <a:t> </a:t>
            </a:r>
            <a:r>
              <a:rPr lang="en-US" altLang="ko-KR" sz="1000" b="0" dirty="0" err="1">
                <a:latin typeface="+mj-lt"/>
              </a:rPr>
              <a:t>en</a:t>
            </a:r>
            <a:r>
              <a:rPr lang="en-US" altLang="ko-KR" sz="1000" b="0" dirty="0">
                <a:latin typeface="+mj-lt"/>
              </a:rPr>
              <a:t> </a:t>
            </a:r>
            <a:r>
              <a:rPr lang="en-US" altLang="ko-KR" sz="1000" b="0" dirty="0" err="1">
                <a:latin typeface="+mj-lt"/>
              </a:rPr>
              <a:t>aquest</a:t>
            </a:r>
            <a:r>
              <a:rPr lang="en-US" altLang="ko-KR" sz="1000" b="0" dirty="0">
                <a:latin typeface="+mj-lt"/>
              </a:rPr>
              <a:t> </a:t>
            </a:r>
            <a:r>
              <a:rPr lang="en-US" altLang="ko-KR" sz="1000" b="0" dirty="0" err="1">
                <a:latin typeface="+mj-lt"/>
              </a:rPr>
              <a:t>mòdul</a:t>
            </a:r>
            <a:r>
              <a:rPr lang="en-US" altLang="ko-KR" sz="1000" b="0" dirty="0">
                <a:latin typeface="+mj-lt"/>
              </a:rPr>
              <a:t> ha </a:t>
            </a:r>
            <a:r>
              <a:rPr lang="en-US" altLang="ko-KR" sz="1000" b="0" dirty="0" err="1">
                <a:latin typeface="+mj-lt"/>
              </a:rPr>
              <a:t>estat</a:t>
            </a:r>
            <a:r>
              <a:rPr lang="en-US" altLang="ko-KR" sz="1000" b="0" dirty="0">
                <a:latin typeface="+mj-lt"/>
              </a:rPr>
              <a:t> possible </a:t>
            </a:r>
            <a:r>
              <a:rPr lang="en-US" altLang="ko-KR" sz="1000" b="0" dirty="0" err="1">
                <a:latin typeface="+mj-lt"/>
              </a:rPr>
              <a:t>amb</a:t>
            </a:r>
            <a:r>
              <a:rPr lang="en-US" altLang="ko-KR" sz="1000" b="0" dirty="0">
                <a:latin typeface="+mj-lt"/>
              </a:rPr>
              <a:t> el </a:t>
            </a:r>
            <a:r>
              <a:rPr lang="en-US" altLang="ko-KR" sz="1000" b="0" dirty="0" err="1">
                <a:latin typeface="+mj-lt"/>
              </a:rPr>
              <a:t>permís</a:t>
            </a:r>
            <a:r>
              <a:rPr lang="en-US" altLang="ko-KR" sz="1000" b="0" dirty="0">
                <a:latin typeface="+mj-lt"/>
              </a:rPr>
              <a:t> </a:t>
            </a:r>
            <a:r>
              <a:rPr lang="en-US" altLang="ko-KR" sz="1000" b="0" dirty="0" err="1">
                <a:latin typeface="+mj-lt"/>
              </a:rPr>
              <a:t>dels</a:t>
            </a:r>
            <a:r>
              <a:rPr lang="en-US" altLang="ko-KR" sz="1000" b="0" dirty="0">
                <a:latin typeface="+mj-lt"/>
              </a:rPr>
              <a:t> </a:t>
            </a:r>
            <a:r>
              <a:rPr lang="en-US" altLang="ko-KR" sz="1000" b="0" dirty="0" err="1">
                <a:latin typeface="+mj-lt"/>
              </a:rPr>
              <a:t>i</a:t>
            </a:r>
            <a:r>
              <a:rPr lang="en-US" altLang="ko-KR" sz="1000" b="0" dirty="0">
                <a:latin typeface="+mj-lt"/>
              </a:rPr>
              <a:t> les </a:t>
            </a:r>
            <a:r>
              <a:rPr lang="en-US" altLang="ko-KR" sz="1000" b="0" dirty="0" err="1">
                <a:latin typeface="+mj-lt"/>
              </a:rPr>
              <a:t>propietàries</a:t>
            </a:r>
            <a:r>
              <a:rPr lang="en-US" altLang="ko-KR" sz="1000" b="0" dirty="0">
                <a:latin typeface="+mj-lt"/>
              </a:rPr>
              <a:t> de </a:t>
            </a:r>
            <a:r>
              <a:rPr lang="en-US" altLang="ko-KR" sz="1000" b="0" dirty="0" err="1">
                <a:latin typeface="+mj-lt"/>
              </a:rPr>
              <a:t>dret</a:t>
            </a:r>
            <a:r>
              <a:rPr lang="en-US" altLang="ko-KR" sz="1000" b="0" dirty="0">
                <a:latin typeface="+mj-lt"/>
              </a:rPr>
              <a:t> </a:t>
            </a:r>
            <a:r>
              <a:rPr lang="en-US" altLang="ko-KR" sz="1000" b="0" dirty="0" err="1">
                <a:latin typeface="+mj-lt"/>
              </a:rPr>
              <a:t>d'autoria</a:t>
            </a:r>
            <a:r>
              <a:rPr lang="en-US" altLang="ko-KR" sz="1000" b="0" dirty="0">
                <a:latin typeface="+mj-lt"/>
              </a:rPr>
              <a:t>/</a:t>
            </a:r>
            <a:r>
              <a:rPr lang="en-US" altLang="ko-KR" sz="1000" b="0" dirty="0" err="1">
                <a:latin typeface="+mj-lt"/>
              </a:rPr>
              <a:t>imatges</a:t>
            </a:r>
            <a:r>
              <a:rPr lang="en-US" altLang="ko-KR" sz="1000" b="0" dirty="0">
                <a:latin typeface="+mj-lt"/>
              </a:rPr>
              <a:t> </a:t>
            </a:r>
            <a:r>
              <a:rPr lang="en-US" altLang="ko-KR" sz="1000" b="0" dirty="0" err="1">
                <a:latin typeface="+mj-lt"/>
              </a:rPr>
              <a:t>i</a:t>
            </a:r>
            <a:r>
              <a:rPr lang="en-US" altLang="ko-KR" sz="1000" b="0" dirty="0">
                <a:latin typeface="+mj-lt"/>
              </a:rPr>
              <a:t> artistes original. Per a </a:t>
            </a:r>
            <a:r>
              <a:rPr lang="en-US" altLang="ko-KR" sz="1000" b="0" dirty="0" err="1">
                <a:latin typeface="+mj-lt"/>
              </a:rPr>
              <a:t>més</a:t>
            </a:r>
            <a:r>
              <a:rPr lang="en-US" altLang="ko-KR" sz="1000" b="0" dirty="0">
                <a:latin typeface="+mj-lt"/>
              </a:rPr>
              <a:t> </a:t>
            </a:r>
            <a:r>
              <a:rPr lang="en-US" altLang="ko-KR" sz="1000" b="0" dirty="0" err="1">
                <a:latin typeface="+mj-lt"/>
              </a:rPr>
              <a:t>detalls</a:t>
            </a:r>
            <a:r>
              <a:rPr lang="en-US" altLang="ko-KR" sz="1000" b="0" dirty="0">
                <a:latin typeface="+mj-lt"/>
              </a:rPr>
              <a:t> (</a:t>
            </a:r>
            <a:r>
              <a:rPr lang="en-US" altLang="ko-KR" sz="1000" b="0" dirty="0" err="1">
                <a:latin typeface="+mj-lt"/>
              </a:rPr>
              <a:t>artista</a:t>
            </a:r>
            <a:r>
              <a:rPr lang="en-US" altLang="ko-KR" sz="1000" b="0" dirty="0">
                <a:latin typeface="+mj-lt"/>
              </a:rPr>
              <a:t>, </a:t>
            </a:r>
            <a:r>
              <a:rPr lang="en-US" altLang="ko-KR" sz="1000" b="0" dirty="0" err="1">
                <a:latin typeface="+mj-lt"/>
              </a:rPr>
              <a:t>títol</a:t>
            </a:r>
            <a:r>
              <a:rPr lang="en-US" altLang="ko-KR" sz="1000" b="0" dirty="0">
                <a:latin typeface="+mj-lt"/>
              </a:rPr>
              <a:t>), </a:t>
            </a:r>
            <a:r>
              <a:rPr lang="en-US" altLang="ko-KR" sz="1000" b="0" dirty="0" err="1">
                <a:latin typeface="+mj-lt"/>
              </a:rPr>
              <a:t>si</a:t>
            </a:r>
            <a:r>
              <a:rPr lang="en-US" altLang="ko-KR" sz="1000" b="0" dirty="0">
                <a:latin typeface="+mj-lt"/>
              </a:rPr>
              <a:t> us </a:t>
            </a:r>
            <a:r>
              <a:rPr lang="en-US" altLang="ko-KR" sz="1000" b="0" dirty="0" err="1">
                <a:latin typeface="+mj-lt"/>
              </a:rPr>
              <a:t>plau</a:t>
            </a:r>
            <a:r>
              <a:rPr lang="en-US" altLang="ko-KR" sz="1000" b="0" dirty="0">
                <a:latin typeface="+mj-lt"/>
              </a:rPr>
              <a:t> </a:t>
            </a:r>
            <a:r>
              <a:rPr lang="en-US" altLang="ko-KR" sz="1000" b="0" dirty="0" err="1">
                <a:latin typeface="+mj-lt"/>
              </a:rPr>
              <a:t>adreçar</a:t>
            </a:r>
            <a:r>
              <a:rPr lang="en-US" altLang="ko-KR" sz="1000" b="0" dirty="0">
                <a:latin typeface="+mj-lt"/>
              </a:rPr>
              <a:t>-se a la </a:t>
            </a:r>
            <a:r>
              <a:rPr lang="en-US" altLang="ko-KR" sz="1000" b="0" dirty="0" err="1">
                <a:latin typeface="+mj-lt"/>
              </a:rPr>
              <a:t>última</a:t>
            </a:r>
            <a:r>
              <a:rPr lang="en-US" altLang="ko-KR" sz="1000" b="0" dirty="0">
                <a:latin typeface="+mj-lt"/>
              </a:rPr>
              <a:t> </a:t>
            </a:r>
            <a:r>
              <a:rPr lang="en-US" altLang="ko-KR" sz="1000" b="0" dirty="0" err="1">
                <a:latin typeface="+mj-lt"/>
              </a:rPr>
              <a:t>diapositiva</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4" name="Slide Number Placeholder 3"/>
          <p:cNvSpPr>
            <a:spLocks noGrp="1"/>
          </p:cNvSpPr>
          <p:nvPr>
            <p:ph type="sldNum" sz="quarter" idx="12"/>
          </p:nvPr>
        </p:nvSpPr>
        <p:spPr bwMode="gray"/>
        <p:txBody>
          <a:bodyPr/>
          <a:lstStyle>
            <a:lvl1pPr>
              <a:defRPr b="0"/>
            </a:lvl1pPr>
          </a:lstStyle>
          <a:p>
            <a:fld id="{F043F61A-6140-44BA-AC0C-46F7C0CBF5EB}"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Entrenament Metacognitiu 8 – L’ Autoestima i l’ Estat d’ Ànim</a:t>
            </a:r>
          </a:p>
        </p:txBody>
      </p:sp>
      <p:sp>
        <p:nvSpPr>
          <p:cNvPr id="6" name="Slide Number Placeholder 5"/>
          <p:cNvSpPr>
            <a:spLocks noGrp="1"/>
          </p:cNvSpPr>
          <p:nvPr>
            <p:ph type="sldNum" sz="quarter" idx="12"/>
          </p:nvPr>
        </p:nvSpPr>
        <p:spPr bwMode="gray"/>
        <p:txBody>
          <a:bodyPr>
            <a:noAutofit/>
          </a:bodyPr>
          <a:lstStyle>
            <a:lvl1pPr>
              <a:defRPr b="0"/>
            </a:lvl1pPr>
          </a:lstStyle>
          <a:p>
            <a:fld id="{F043F61A-6140-44BA-AC0C-46F7C0CBF5EB}"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7" name="Slide Number Placeholder 6"/>
          <p:cNvSpPr>
            <a:spLocks noGrp="1"/>
          </p:cNvSpPr>
          <p:nvPr>
            <p:ph type="sldNum" sz="quarter" idx="12"/>
          </p:nvPr>
        </p:nvSpPr>
        <p:spPr bwMode="gray"/>
        <p:txBody>
          <a:bodyPr/>
          <a:lstStyle>
            <a:lvl1pPr>
              <a:defRPr b="0"/>
            </a:lvl1pPr>
          </a:lstStyle>
          <a:p>
            <a:fld id="{F043F61A-6140-44BA-AC0C-46F7C0CBF5EB}"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7" name="Slide Number Placeholder 6"/>
          <p:cNvSpPr>
            <a:spLocks noGrp="1"/>
          </p:cNvSpPr>
          <p:nvPr>
            <p:ph type="sldNum" sz="quarter" idx="12"/>
          </p:nvPr>
        </p:nvSpPr>
        <p:spPr bwMode="gray"/>
        <p:txBody>
          <a:bodyPr/>
          <a:lstStyle>
            <a:lvl1pPr>
              <a:defRPr b="0"/>
            </a:lvl1pPr>
          </a:lstStyle>
          <a:p>
            <a:fld id="{F043F61A-6140-44BA-AC0C-46F7C0CBF5EB}"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7" name="Slide Number Placeholder 6"/>
          <p:cNvSpPr>
            <a:spLocks noGrp="1"/>
          </p:cNvSpPr>
          <p:nvPr>
            <p:ph type="sldNum" sz="quarter" idx="12"/>
          </p:nvPr>
        </p:nvSpPr>
        <p:spPr bwMode="gray"/>
        <p:txBody>
          <a:bodyPr/>
          <a:lstStyle>
            <a:lvl1pPr>
              <a:defRPr b="0"/>
            </a:lvl1pPr>
          </a:lstStyle>
          <a:p>
            <a:fld id="{F043F61A-6140-44BA-AC0C-46F7C0CBF5EB}"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5" name="Slide Number Placeholder 4"/>
          <p:cNvSpPr>
            <a:spLocks noGrp="1"/>
          </p:cNvSpPr>
          <p:nvPr>
            <p:ph type="sldNum" sz="quarter" idx="12"/>
          </p:nvPr>
        </p:nvSpPr>
        <p:spPr bwMode="gray"/>
        <p:txBody>
          <a:bodyPr/>
          <a:lstStyle>
            <a:lvl1pPr>
              <a:defRPr b="0"/>
            </a:lvl1pPr>
          </a:lstStyle>
          <a:p>
            <a:fld id="{F043F61A-6140-44BA-AC0C-46F7C0CBF5EB}"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4" name="Slide Number Placeholder 3"/>
          <p:cNvSpPr>
            <a:spLocks noGrp="1"/>
          </p:cNvSpPr>
          <p:nvPr>
            <p:ph type="sldNum" sz="quarter" idx="12"/>
          </p:nvPr>
        </p:nvSpPr>
        <p:spPr bwMode="gray"/>
        <p:txBody>
          <a:bodyPr/>
          <a:lstStyle>
            <a:lvl1pPr>
              <a:defRPr b="0"/>
            </a:lvl1pPr>
          </a:lstStyle>
          <a:p>
            <a:fld id="{F043F61A-6140-44BA-AC0C-46F7C0CBF5EB}"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Entrenament Metacognitiu 8 – L’ Autoestima i l’ Estat d’ Ànim</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043F61A-6140-44BA-AC0C-46F7C0CBF5EB}"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91" r:id="rId1"/>
    <p:sldLayoutId id="2147484192" r:id="rId2"/>
    <p:sldLayoutId id="2147484193" r:id="rId3"/>
    <p:sldLayoutId id="2147484194" r:id="rId4"/>
    <p:sldLayoutId id="2147484195" r:id="rId5"/>
    <p:sldLayoutId id="2147484196" r:id="rId6"/>
    <p:sldLayoutId id="2147484197" r:id="rId7"/>
    <p:sldLayoutId id="2147484198" r:id="rId8"/>
    <p:sldLayoutId id="2147484199" r:id="rId9"/>
    <p:sldLayoutId id="2147484200" r:id="rId10"/>
    <p:sldLayoutId id="2147484201" r:id="rId11"/>
    <p:sldLayoutId id="214748420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8 B – </a:t>
            </a:r>
            <a:r>
              <a:rPr lang="en-US" altLang="ja-JP" dirty="0" err="1">
                <a:latin typeface="+mn-lt"/>
                <a:ea typeface="+mn-ea"/>
                <a:cs typeface="+mn-cs"/>
              </a:rPr>
              <a:t>L'Autoestima</a:t>
            </a:r>
            <a:r>
              <a:rPr lang="en-US" altLang="ja-JP" dirty="0">
                <a:latin typeface="+mn-lt"/>
                <a:ea typeface="+mn-ea"/>
                <a:cs typeface="+mn-cs"/>
              </a:rPr>
              <a:t> </a:t>
            </a:r>
            <a:r>
              <a:rPr lang="en-US" altLang="ja-JP" dirty="0" err="1">
                <a:latin typeface="+mn-lt"/>
                <a:ea typeface="+mn-ea"/>
                <a:cs typeface="+mn-cs"/>
              </a:rPr>
              <a:t>i</a:t>
            </a:r>
            <a:r>
              <a:rPr lang="en-US" altLang="ja-JP" dirty="0">
                <a:latin typeface="+mn-lt"/>
                <a:ea typeface="+mn-ea"/>
                <a:cs typeface="+mn-cs"/>
              </a:rPr>
              <a:t> </a:t>
            </a:r>
            <a:r>
              <a:rPr lang="en-US" altLang="ja-JP" dirty="0" err="1">
                <a:latin typeface="+mn-lt"/>
                <a:ea typeface="+mn-ea"/>
                <a:cs typeface="+mn-cs"/>
              </a:rPr>
              <a:t>l'Estat</a:t>
            </a:r>
            <a:r>
              <a:rPr lang="en-US" altLang="ja-JP" dirty="0">
                <a:latin typeface="+mn-lt"/>
                <a:ea typeface="+mn-ea"/>
                <a:cs typeface="+mn-cs"/>
              </a:rPr>
              <a:t> </a:t>
            </a:r>
            <a:r>
              <a:rPr lang="en-US" altLang="ja-JP" dirty="0" err="1">
                <a:latin typeface="+mn-lt"/>
                <a:ea typeface="+mn-ea"/>
                <a:cs typeface="+mn-cs"/>
              </a:rPr>
              <a:t>d'Ànim</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088548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4560488" y="2420939"/>
            <a:ext cx="297680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itchFamily="2" charset="2"/>
              <a:buChar char="Ø"/>
              <a:defRPr sz="3200">
                <a:solidFill>
                  <a:schemeClr val="tx1"/>
                </a:solidFill>
                <a:latin typeface="Arial" charset="0"/>
                <a:ea typeface="ＭＳ Ｐゴシック" pitchFamily="34" charset="-128"/>
              </a:defRPr>
            </a:lvl1pPr>
            <a:lvl2pPr marL="742950" indent="-285750">
              <a:spcBef>
                <a:spcPct val="20000"/>
              </a:spcBef>
              <a:buClr>
                <a:srgbClr val="006699"/>
              </a:buClr>
              <a:buFont typeface="Wingdings" pitchFamily="2" charset="2"/>
              <a:buChar char="Ø"/>
              <a:defRPr sz="2800">
                <a:solidFill>
                  <a:schemeClr val="tx1"/>
                </a:solidFill>
                <a:latin typeface="Arial" charset="0"/>
                <a:ea typeface="ＭＳ Ｐゴシック" pitchFamily="34" charset="-128"/>
              </a:defRPr>
            </a:lvl2pPr>
            <a:lvl3pPr marL="1143000" indent="-228600">
              <a:spcBef>
                <a:spcPct val="20000"/>
              </a:spcBef>
              <a:buClr>
                <a:srgbClr val="006699"/>
              </a:buClr>
              <a:buFont typeface="Wingdings" pitchFamily="2" charset="2"/>
              <a:buChar char="Ø"/>
              <a:defRPr sz="2400">
                <a:solidFill>
                  <a:schemeClr val="tx1"/>
                </a:solidFill>
                <a:latin typeface="Arial" charset="0"/>
                <a:ea typeface="ＭＳ Ｐゴシック" pitchFamily="34" charset="-128"/>
              </a:defRPr>
            </a:lvl3pPr>
            <a:lvl4pPr marL="1600200" indent="-228600">
              <a:spcBef>
                <a:spcPct val="20000"/>
              </a:spcBef>
              <a:buClr>
                <a:srgbClr val="006699"/>
              </a:buClr>
              <a:buFont typeface="Wingdings" pitchFamily="2" charset="2"/>
              <a:buChar char="Ø"/>
              <a:defRPr sz="2000">
                <a:solidFill>
                  <a:schemeClr val="tx1"/>
                </a:solidFill>
                <a:latin typeface="Arial" charset="0"/>
                <a:ea typeface="ＭＳ Ｐゴシック" pitchFamily="34" charset="-128"/>
              </a:defRPr>
            </a:lvl4pPr>
            <a:lvl5pPr marL="2057400" indent="-228600">
              <a:spcBef>
                <a:spcPct val="20000"/>
              </a:spcBef>
              <a:buClr>
                <a:srgbClr val="006699"/>
              </a:buClr>
              <a:buFont typeface="Wingdings" pitchFamily="2" charset="2"/>
              <a:buChar char="Ø"/>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9pPr>
          </a:lstStyle>
          <a:p>
            <a:pPr eaLnBrk="1" hangingPunct="1">
              <a:spcBef>
                <a:spcPct val="50000"/>
              </a:spcBef>
              <a:buClrTx/>
              <a:buFontTx/>
              <a:buNone/>
            </a:pPr>
            <a:r>
              <a:rPr lang="de-DE" altLang="de-DE">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Quins són els símptomes de la depressió?</a:t>
            </a:r>
          </a:p>
        </p:txBody>
      </p:sp>
      <p:pic>
        <p:nvPicPr>
          <p:cNvPr id="8"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latin typeface="Calibri Light"/>
              </a:rPr>
              <a:t>???</a:t>
            </a:r>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F043F61A-6140-44BA-AC0C-46F7C0CBF5EB}" type="slidenum">
              <a:rPr lang="de-DE" altLang="es-ES" smtClean="0"/>
              <a:pPr/>
              <a:t>2</a:t>
            </a:fld>
            <a:endParaRPr lang="de-DE" alt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Quins són els símptomes de la depressió?</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es-ES" altLang="de-DE" sz="2400" dirty="0">
                <a:solidFill>
                  <a:srgbClr val="333333"/>
                </a:solidFill>
              </a:rPr>
              <a:t>Tristesa, estat d'ànim deprimit</a:t>
            </a:r>
          </a:p>
          <a:p>
            <a:pPr marL="457200" lvl="0" indent="-457200" defTabSz="914400" fontAlgn="base">
              <a:buFont typeface="+mj-lt"/>
              <a:buAutoNum type="arabicPeriod"/>
            </a:pPr>
            <a:r>
              <a:rPr lang="es-ES" altLang="de-DE" sz="2400" dirty="0">
                <a:solidFill>
                  <a:srgbClr val="333333"/>
                </a:solidFill>
              </a:rPr>
              <a:t>Cansament, fatiga o falta d'energia</a:t>
            </a:r>
          </a:p>
          <a:p>
            <a:pPr marL="457200" lvl="0" indent="-457200" defTabSz="914400" fontAlgn="base">
              <a:buFont typeface="+mj-lt"/>
              <a:buAutoNum type="arabicPeriod"/>
            </a:pPr>
            <a:r>
              <a:rPr lang="es-ES" altLang="de-DE" sz="2400" dirty="0" err="1">
                <a:solidFill>
                  <a:srgbClr val="333333"/>
                </a:solidFill>
              </a:rPr>
              <a:t>Baixa</a:t>
            </a:r>
            <a:r>
              <a:rPr lang="es-ES" altLang="de-DE" sz="2400" dirty="0">
                <a:solidFill>
                  <a:srgbClr val="333333"/>
                </a:solidFill>
              </a:rPr>
              <a:t> autoestima, por al </a:t>
            </a:r>
            <a:r>
              <a:rPr lang="es-ES" altLang="de-DE" sz="2400" dirty="0" err="1">
                <a:solidFill>
                  <a:srgbClr val="333333"/>
                </a:solidFill>
              </a:rPr>
              <a:t>rebuig</a:t>
            </a:r>
            <a:endParaRPr lang="es-ES" altLang="de-DE" sz="2400" dirty="0">
              <a:solidFill>
                <a:srgbClr val="333333"/>
              </a:solidFill>
            </a:endParaRPr>
          </a:p>
          <a:p>
            <a:pPr marL="457200" lvl="0" indent="-457200" defTabSz="914400" fontAlgn="base">
              <a:buFont typeface="+mj-lt"/>
              <a:buAutoNum type="arabicPeriod"/>
            </a:pPr>
            <a:r>
              <a:rPr lang="es-ES" altLang="de-DE" sz="2400" dirty="0" err="1">
                <a:solidFill>
                  <a:srgbClr val="333333"/>
                </a:solidFill>
              </a:rPr>
              <a:t>Pors</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en </a:t>
            </a:r>
            <a:r>
              <a:rPr lang="es-ES" altLang="de-DE" sz="2400" dirty="0" err="1">
                <a:solidFill>
                  <a:srgbClr val="333333"/>
                </a:solidFill>
              </a:rPr>
              <a:t>relació</a:t>
            </a:r>
            <a:r>
              <a:rPr lang="es-ES" altLang="de-DE" sz="2400" dirty="0">
                <a:solidFill>
                  <a:srgbClr val="333333"/>
                </a:solidFill>
              </a:rPr>
              <a:t> al </a:t>
            </a:r>
            <a:r>
              <a:rPr lang="es-ES" altLang="de-DE" sz="2400" dirty="0" err="1">
                <a:solidFill>
                  <a:srgbClr val="333333"/>
                </a:solidFill>
              </a:rPr>
              <a:t>futur</a:t>
            </a:r>
            <a:r>
              <a:rPr lang="es-ES" altLang="de-DE" sz="2400" dirty="0">
                <a:solidFill>
                  <a:srgbClr val="333333"/>
                </a:solidFill>
              </a:rPr>
              <a:t>)</a:t>
            </a:r>
          </a:p>
          <a:p>
            <a:pPr marL="457200" lvl="0" indent="-457200" defTabSz="914400" fontAlgn="base">
              <a:buFont typeface="+mj-lt"/>
              <a:buAutoNum type="arabicPeriod"/>
            </a:pPr>
            <a:r>
              <a:rPr lang="es-ES" altLang="de-DE" sz="2400" dirty="0" err="1">
                <a:solidFill>
                  <a:srgbClr val="333333"/>
                </a:solidFill>
              </a:rPr>
              <a:t>Trastorns</a:t>
            </a:r>
            <a:r>
              <a:rPr lang="es-ES" altLang="de-DE" sz="2400" dirty="0">
                <a:solidFill>
                  <a:srgbClr val="333333"/>
                </a:solidFill>
              </a:rPr>
              <a:t> del son, </a:t>
            </a:r>
            <a:r>
              <a:rPr lang="es-ES" altLang="de-DE" sz="2400" dirty="0" err="1">
                <a:solidFill>
                  <a:srgbClr val="333333"/>
                </a:solidFill>
              </a:rPr>
              <a:t>dolors</a:t>
            </a:r>
            <a:endParaRPr lang="es-ES" altLang="de-DE" sz="2400" dirty="0">
              <a:solidFill>
                <a:srgbClr val="333333"/>
              </a:solidFill>
            </a:endParaRPr>
          </a:p>
          <a:p>
            <a:pPr marL="457200" lvl="0" indent="-457200" defTabSz="914400" fontAlgn="base">
              <a:buFont typeface="+mj-lt"/>
              <a:buAutoNum type="arabicPeriod"/>
            </a:pPr>
            <a:r>
              <a:rPr lang="es-ES" altLang="de-DE" sz="2400" dirty="0" err="1">
                <a:solidFill>
                  <a:srgbClr val="333333"/>
                </a:solidFill>
              </a:rPr>
              <a:t>Problemes</a:t>
            </a:r>
            <a:r>
              <a:rPr lang="es-ES" altLang="de-DE" sz="2400" dirty="0">
                <a:solidFill>
                  <a:srgbClr val="333333"/>
                </a:solidFill>
              </a:rPr>
              <a:t> de </a:t>
            </a:r>
            <a:r>
              <a:rPr lang="es-ES" altLang="de-DE" sz="2400" dirty="0" err="1">
                <a:solidFill>
                  <a:srgbClr val="333333"/>
                </a:solidFill>
              </a:rPr>
              <a:t>concentració</a:t>
            </a:r>
            <a:r>
              <a:rPr lang="es-ES" altLang="de-DE" sz="2400" dirty="0">
                <a:solidFill>
                  <a:srgbClr val="333333"/>
                </a:solidFill>
              </a:rPr>
              <a:t> i memoria</a:t>
            </a:r>
          </a:p>
          <a:p>
            <a:pPr lvl="0" defTabSz="914400" fontAlgn="base"/>
            <a:r>
              <a:rPr lang="es-E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F043F61A-6140-44BA-AC0C-46F7C0CBF5EB}" type="slidenum">
              <a:rPr lang="de-DE" altLang="es-ES" smtClean="0"/>
              <a:pPr/>
              <a:t>3</a:t>
            </a:fld>
            <a:endParaRPr lang="de-DE" altLang="es-E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Opcions de tractament per a la depressió</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de-DE" altLang="de-DE" sz="240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F043F61A-6140-44BA-AC0C-46F7C0CBF5EB}" type="slidenum">
              <a:rPr lang="de-DE" altLang="es-ES" smtClean="0"/>
              <a:pPr/>
              <a:t>4</a:t>
            </a:fld>
            <a:endParaRPr lang="de-DE" alt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6" name="Rectangle 1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Opcions de tractament per a la depressió</a:t>
            </a:r>
          </a:p>
        </p:txBody>
      </p:sp>
      <p:sp>
        <p:nvSpPr>
          <p:cNvPr id="28674" name="Rectangle 2"/>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a:solidFill>
                  <a:srgbClr val="004992"/>
                </a:solidFill>
              </a:rPr>
              <a:t>Psicoteràpia: </a:t>
            </a:r>
            <a:r>
              <a:rPr lang="de-DE" altLang="de-DE" sz="2400" dirty="0">
                <a:solidFill>
                  <a:srgbClr val="333333"/>
                </a:solidFill>
              </a:rPr>
              <a:t>ex. intervenció cognitivo-conductual. Els problemes i els esquemes disfuncionals subjacents (ex. “</a:t>
            </a:r>
            <a:r>
              <a:rPr lang="de-DE" altLang="de-DE" sz="2400" dirty="0" err="1">
                <a:solidFill>
                  <a:srgbClr val="333333"/>
                </a:solidFill>
              </a:rPr>
              <a:t>No</a:t>
            </a:r>
            <a:r>
              <a:rPr lang="de-DE" altLang="de-DE" sz="2400" dirty="0">
                <a:solidFill>
                  <a:srgbClr val="333333"/>
                </a:solidFill>
              </a:rPr>
              <a:t> </a:t>
            </a:r>
            <a:r>
              <a:rPr lang="de-DE" altLang="de-DE" sz="2400" dirty="0" err="1">
                <a:solidFill>
                  <a:srgbClr val="333333"/>
                </a:solidFill>
              </a:rPr>
              <a:t>valc</a:t>
            </a:r>
            <a:r>
              <a:rPr lang="de-DE" altLang="de-DE" sz="2400" dirty="0">
                <a:solidFill>
                  <a:srgbClr val="333333"/>
                </a:solidFill>
              </a:rPr>
              <a:t> </a:t>
            </a:r>
            <a:r>
              <a:rPr lang="de-DE" altLang="de-DE" sz="2400" dirty="0" err="1">
                <a:solidFill>
                  <a:srgbClr val="333333"/>
                </a:solidFill>
              </a:rPr>
              <a:t>res</a:t>
            </a:r>
            <a:r>
              <a:rPr lang="de-DE" altLang="de-DE" sz="2400" dirty="0">
                <a:solidFill>
                  <a:srgbClr val="333333"/>
                </a:solidFill>
              </a:rPr>
              <a:t>”) </a:t>
            </a:r>
            <a:r>
              <a:rPr lang="de-DE" altLang="de-DE" sz="2400" dirty="0" err="1">
                <a:solidFill>
                  <a:srgbClr val="333333"/>
                </a:solidFill>
              </a:rPr>
              <a:t>són</a:t>
            </a:r>
            <a:r>
              <a:rPr lang="de-DE" altLang="de-DE" sz="2400" dirty="0">
                <a:solidFill>
                  <a:srgbClr val="333333"/>
                </a:solidFill>
              </a:rPr>
              <a:t> </a:t>
            </a:r>
            <a:r>
              <a:rPr lang="de-DE" altLang="de-DE" sz="2400" dirty="0" err="1">
                <a:solidFill>
                  <a:srgbClr val="333333"/>
                </a:solidFill>
              </a:rPr>
              <a:t>l'objectiu</a:t>
            </a:r>
            <a:r>
              <a:rPr lang="de-DE" altLang="de-DE" sz="2400" dirty="0">
                <a:solidFill>
                  <a:srgbClr val="333333"/>
                </a:solidFill>
              </a:rPr>
              <a:t>. Aquests esquemes provoquen altres </a:t>
            </a:r>
            <a:r>
              <a:rPr lang="de-DE" altLang="de-DE" sz="2400" dirty="0" err="1">
                <a:solidFill>
                  <a:srgbClr val="333333"/>
                </a:solidFill>
              </a:rPr>
              <a:t>pensaments</a:t>
            </a:r>
            <a:r>
              <a:rPr lang="de-DE" altLang="de-DE" sz="2400" dirty="0">
                <a:solidFill>
                  <a:srgbClr val="333333"/>
                </a:solidFill>
              </a:rPr>
              <a:t> (“</a:t>
            </a:r>
            <a:r>
              <a:rPr lang="de-DE" altLang="de-DE" sz="2400" dirty="0" err="1">
                <a:solidFill>
                  <a:srgbClr val="333333"/>
                </a:solidFill>
              </a:rPr>
              <a:t>No</a:t>
            </a:r>
            <a:r>
              <a:rPr lang="de-DE" altLang="de-DE" sz="2400" dirty="0">
                <a:solidFill>
                  <a:srgbClr val="333333"/>
                </a:solidFill>
              </a:rPr>
              <a:t> li agrado a </a:t>
            </a:r>
            <a:r>
              <a:rPr lang="de-DE" altLang="de-DE" sz="2400" dirty="0" err="1">
                <a:solidFill>
                  <a:srgbClr val="333333"/>
                </a:solidFill>
              </a:rPr>
              <a:t>ningú</a:t>
            </a:r>
            <a:r>
              <a:rPr lang="de-DE" altLang="de-DE" sz="2400" dirty="0">
                <a:solidFill>
                  <a:srgbClr val="333333"/>
                </a:solidFill>
              </a:rPr>
              <a:t>”) que porten a una cascada de pensaments negatius. Reestructurar aquestes idees té un </a:t>
            </a:r>
            <a:r>
              <a:rPr lang="de-DE" altLang="de-DE" sz="2400" b="1" dirty="0">
                <a:solidFill>
                  <a:srgbClr val="004992"/>
                </a:solidFill>
              </a:rPr>
              <a:t>impacte a llarg termini</a:t>
            </a:r>
            <a:r>
              <a:rPr lang="de-DE" altLang="de-DE" sz="2400" b="1" dirty="0">
                <a:solidFill>
                  <a:srgbClr val="333333"/>
                </a:solidFill>
              </a:rPr>
              <a:t>.</a:t>
            </a:r>
            <a:endParaRPr lang="de-DE" altLang="de-DE"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5</a:t>
            </a:fld>
            <a:endParaRPr lang="de-DE" alt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6" name="Rectangle 1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Opcions de tractament per a la depressió</a:t>
            </a:r>
          </a:p>
        </p:txBody>
      </p:sp>
      <p:sp>
        <p:nvSpPr>
          <p:cNvPr id="28674" name="Rectangle 2"/>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a:solidFill>
                  <a:srgbClr val="004992"/>
                </a:solidFill>
              </a:rPr>
              <a:t>Psicoteràpia: </a:t>
            </a:r>
            <a:r>
              <a:rPr lang="de-DE" altLang="de-DE" sz="2400" dirty="0">
                <a:solidFill>
                  <a:srgbClr val="333333"/>
                </a:solidFill>
              </a:rPr>
              <a:t>ex. intervenció cognitivo-conductual. Els problemes i els esquemes disfuncionals subjacents (ex. “</a:t>
            </a:r>
            <a:r>
              <a:rPr lang="de-DE" altLang="de-DE" sz="2400" dirty="0" err="1">
                <a:solidFill>
                  <a:srgbClr val="333333"/>
                </a:solidFill>
              </a:rPr>
              <a:t>No</a:t>
            </a:r>
            <a:r>
              <a:rPr lang="de-DE" altLang="de-DE" sz="2400" dirty="0">
                <a:solidFill>
                  <a:srgbClr val="333333"/>
                </a:solidFill>
              </a:rPr>
              <a:t> </a:t>
            </a:r>
            <a:r>
              <a:rPr lang="de-DE" altLang="de-DE" sz="2400" dirty="0" err="1">
                <a:solidFill>
                  <a:srgbClr val="333333"/>
                </a:solidFill>
              </a:rPr>
              <a:t>valc</a:t>
            </a:r>
            <a:r>
              <a:rPr lang="de-DE" altLang="de-DE" sz="2400" dirty="0">
                <a:solidFill>
                  <a:srgbClr val="333333"/>
                </a:solidFill>
              </a:rPr>
              <a:t> </a:t>
            </a:r>
            <a:r>
              <a:rPr lang="de-DE" altLang="de-DE" sz="2400" dirty="0" err="1">
                <a:solidFill>
                  <a:srgbClr val="333333"/>
                </a:solidFill>
              </a:rPr>
              <a:t>res</a:t>
            </a:r>
            <a:r>
              <a:rPr lang="de-DE" altLang="de-DE" sz="2400" dirty="0">
                <a:solidFill>
                  <a:srgbClr val="333333"/>
                </a:solidFill>
              </a:rPr>
              <a:t>”) </a:t>
            </a:r>
            <a:r>
              <a:rPr lang="de-DE" altLang="de-DE" sz="2400" dirty="0" err="1">
                <a:solidFill>
                  <a:srgbClr val="333333"/>
                </a:solidFill>
              </a:rPr>
              <a:t>són</a:t>
            </a:r>
            <a:r>
              <a:rPr lang="de-DE" altLang="de-DE" sz="2400" dirty="0">
                <a:solidFill>
                  <a:srgbClr val="333333"/>
                </a:solidFill>
              </a:rPr>
              <a:t> </a:t>
            </a:r>
            <a:r>
              <a:rPr lang="de-DE" altLang="de-DE" sz="2400" dirty="0" err="1">
                <a:solidFill>
                  <a:srgbClr val="333333"/>
                </a:solidFill>
              </a:rPr>
              <a:t>l'objectiu</a:t>
            </a:r>
            <a:r>
              <a:rPr lang="de-DE" altLang="de-DE" sz="2400" dirty="0">
                <a:solidFill>
                  <a:srgbClr val="333333"/>
                </a:solidFill>
              </a:rPr>
              <a:t>. Aquests esquemes provoquen altres </a:t>
            </a:r>
            <a:r>
              <a:rPr lang="de-DE" altLang="de-DE" sz="2400" dirty="0" err="1">
                <a:solidFill>
                  <a:srgbClr val="333333"/>
                </a:solidFill>
              </a:rPr>
              <a:t>pensaments</a:t>
            </a:r>
            <a:r>
              <a:rPr lang="de-DE" altLang="de-DE" sz="2400" dirty="0">
                <a:solidFill>
                  <a:srgbClr val="333333"/>
                </a:solidFill>
              </a:rPr>
              <a:t> (“</a:t>
            </a:r>
            <a:r>
              <a:rPr lang="de-DE" altLang="de-DE" sz="2400" dirty="0" err="1">
                <a:solidFill>
                  <a:srgbClr val="333333"/>
                </a:solidFill>
              </a:rPr>
              <a:t>No</a:t>
            </a:r>
            <a:r>
              <a:rPr lang="de-DE" altLang="de-DE" sz="2400" dirty="0">
                <a:solidFill>
                  <a:srgbClr val="333333"/>
                </a:solidFill>
              </a:rPr>
              <a:t> li agrado a </a:t>
            </a:r>
            <a:r>
              <a:rPr lang="de-DE" altLang="de-DE" sz="2400" dirty="0" err="1">
                <a:solidFill>
                  <a:srgbClr val="333333"/>
                </a:solidFill>
              </a:rPr>
              <a:t>ningú</a:t>
            </a:r>
            <a:r>
              <a:rPr lang="de-DE" altLang="de-DE" sz="2400" dirty="0">
                <a:solidFill>
                  <a:srgbClr val="333333"/>
                </a:solidFill>
              </a:rPr>
              <a:t>”) que porten a una cascada de pensaments negatius. Reestructurar aquestes idees té un </a:t>
            </a:r>
            <a:r>
              <a:rPr lang="de-DE" altLang="de-DE" sz="2400" b="1" dirty="0">
                <a:solidFill>
                  <a:srgbClr val="004992"/>
                </a:solidFill>
              </a:rPr>
              <a:t>impacte a llarg termini</a:t>
            </a:r>
            <a:r>
              <a:rPr lang="de-DE" altLang="de-DE" sz="2400" b="1" dirty="0">
                <a:solidFill>
                  <a:srgbClr val="333333"/>
                </a:solidFill>
              </a:rPr>
              <a:t>.</a:t>
            </a:r>
          </a:p>
          <a:p>
            <a:pPr marL="342900" indent="-342900" eaLnBrk="1" hangingPunct="1">
              <a:buClr>
                <a:srgbClr val="000000"/>
              </a:buClr>
              <a:buFont typeface="WingDings"/>
              <a:buChar char=""/>
            </a:pPr>
            <a:r>
              <a:rPr lang="de-DE" altLang="de-DE" sz="2400" dirty="0">
                <a:solidFill>
                  <a:srgbClr val="004992"/>
                </a:solidFill>
              </a:rPr>
              <a:t>Medicació (fàrmacs antidepressius): </a:t>
            </a:r>
            <a:r>
              <a:rPr lang="de-DE" altLang="de-DE" sz="2400" dirty="0">
                <a:solidFill>
                  <a:srgbClr val="333333"/>
                </a:solidFill>
              </a:rPr>
              <a:t>especialment</a:t>
            </a:r>
            <a:br>
              <a:rPr lang="de-DE" altLang="de-DE" sz="2400" dirty="0">
                <a:solidFill>
                  <a:srgbClr val="333333"/>
                </a:solidFill>
              </a:rPr>
            </a:br>
            <a:r>
              <a:rPr lang="de-DE" altLang="de-DE" sz="2400" dirty="0">
                <a:solidFill>
                  <a:srgbClr val="333333"/>
                </a:solidFill>
              </a:rPr>
              <a:t>importants per a la depressió greu i com ajuda per a</a:t>
            </a:r>
            <a:br>
              <a:rPr lang="de-DE" altLang="de-DE" sz="2400" dirty="0">
                <a:solidFill>
                  <a:srgbClr val="333333"/>
                </a:solidFill>
              </a:rPr>
            </a:br>
            <a:r>
              <a:rPr lang="de-DE" altLang="de-DE" sz="2400" dirty="0">
                <a:solidFill>
                  <a:srgbClr val="333333"/>
                </a:solidFill>
              </a:rPr>
              <a:t>la intervenció psicoterapèutica. Cal tenir en compte</a:t>
            </a:r>
            <a:br>
              <a:rPr lang="de-DE" altLang="de-DE" sz="2400" dirty="0">
                <a:solidFill>
                  <a:srgbClr val="333333"/>
                </a:solidFill>
              </a:rPr>
            </a:br>
            <a:r>
              <a:rPr lang="de-DE" altLang="de-DE" sz="2400" dirty="0">
                <a:solidFill>
                  <a:srgbClr val="333333"/>
                </a:solidFill>
              </a:rPr>
              <a:t>que la medicació sols ajuda si es pren de forma regular.</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6</a:t>
            </a:fld>
            <a:endParaRPr lang="de-DE" altLang="es-ES"/>
          </a:p>
        </p:txBody>
      </p:sp>
    </p:spTree>
    <p:extLst>
      <p:ext uri="{BB962C8B-B14F-4D97-AF65-F5344CB8AC3E}">
        <p14:creationId xmlns:p14="http://schemas.microsoft.com/office/powerpoint/2010/main" val="1357839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problemes</a:t>
            </a:r>
            <a:r>
              <a:rPr lang="es-ES" altLang="de-DE" sz="2400" dirty="0">
                <a:solidFill>
                  <a:srgbClr val="333333"/>
                </a:solidFill>
              </a:rPr>
              <a:t> de </a:t>
            </a:r>
            <a:r>
              <a:rPr lang="es-ES" altLang="de-DE" sz="2400" dirty="0" err="1">
                <a:solidFill>
                  <a:srgbClr val="333333"/>
                </a:solidFill>
              </a:rPr>
              <a:t>salut</a:t>
            </a:r>
            <a:r>
              <a:rPr lang="es-ES" altLang="de-DE" sz="2400" dirty="0">
                <a:solidFill>
                  <a:srgbClr val="333333"/>
                </a:solidFill>
              </a:rPr>
              <a:t> mental </a:t>
            </a:r>
            <a:r>
              <a:rPr lang="es-ES" altLang="de-DE" sz="2400" dirty="0" err="1">
                <a:solidFill>
                  <a:srgbClr val="333333"/>
                </a:solidFill>
              </a:rPr>
              <a:t>mostren</a:t>
            </a:r>
            <a:r>
              <a:rPr lang="es-ES" altLang="de-DE" sz="2400" dirty="0">
                <a:solidFill>
                  <a:srgbClr val="333333"/>
                </a:solidFill>
              </a:rPr>
              <a:t> </a:t>
            </a:r>
            <a:r>
              <a:rPr lang="es-ES" altLang="de-DE" sz="2400" dirty="0" err="1">
                <a:solidFill>
                  <a:srgbClr val="333333"/>
                </a:solidFill>
              </a:rPr>
              <a:t>distorsions</a:t>
            </a:r>
            <a:r>
              <a:rPr lang="es-ES" altLang="de-DE" sz="2400" dirty="0">
                <a:solidFill>
                  <a:srgbClr val="333333"/>
                </a:solidFill>
              </a:rPr>
              <a:t> del </a:t>
            </a:r>
            <a:r>
              <a:rPr lang="es-ES" altLang="de-DE" sz="2400" dirty="0" err="1">
                <a:solidFill>
                  <a:srgbClr val="333333"/>
                </a:solidFill>
              </a:rPr>
              <a:t>pensament</a:t>
            </a:r>
            <a:r>
              <a:rPr lang="es-ES" altLang="de-DE" sz="2400" dirty="0">
                <a:solidFill>
                  <a:srgbClr val="333333"/>
                </a:solidFill>
              </a:rPr>
              <a:t> que poden </a:t>
            </a:r>
            <a:r>
              <a:rPr lang="es-ES" altLang="de-DE" sz="2400" dirty="0">
                <a:solidFill>
                  <a:srgbClr val="004992"/>
                </a:solidFill>
              </a:rPr>
              <a:t>contribuir a la </a:t>
            </a:r>
            <a:r>
              <a:rPr lang="es-ES" altLang="de-DE" sz="2400" dirty="0" err="1">
                <a:solidFill>
                  <a:srgbClr val="004992"/>
                </a:solidFill>
              </a:rPr>
              <a:t>depressió</a:t>
            </a:r>
            <a:r>
              <a:rPr lang="es-ES" altLang="de-DE" sz="2400" dirty="0">
                <a:solidFill>
                  <a:srgbClr val="333333"/>
                </a:solidFill>
              </a:rPr>
              <a:t>.</a:t>
            </a:r>
          </a:p>
          <a:p>
            <a:pPr lvl="0" defTabSz="914400" fontAlgn="base"/>
            <a:r>
              <a:rPr lang="es-ES" altLang="de-DE" sz="2400" dirty="0">
                <a:solidFill>
                  <a:srgbClr val="333333"/>
                </a:solidFill>
              </a:rPr>
              <a:t>Aquestes distorsions del pensament poden ser canviades a través d'un entrenament intensiu i continu.</a:t>
            </a:r>
            <a:endParaRPr lang="en-US" sz="2400" dirty="0"/>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F043F61A-6140-44BA-AC0C-46F7C0CBF5EB}" type="slidenum">
              <a:rPr lang="de-DE" altLang="es-ES" smtClean="0"/>
              <a:pPr/>
              <a:t>7</a:t>
            </a:fld>
            <a:endParaRPr lang="de-DE" altLang="es-E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Psicosi &amp; Depressió</a:t>
            </a:r>
            <a:br>
              <a:rPr lang="es-ES" sz="3600" dirty="0">
                <a:solidFill>
                  <a:srgbClr val="004992"/>
                </a:solidFill>
                <a:latin typeface="+mn-lt"/>
                <a:ea typeface="+mn-ea"/>
                <a:cs typeface="+mn-cs"/>
              </a:rPr>
            </a:br>
            <a:r>
              <a:rPr lang="es-ES" dirty="0">
                <a:solidFill>
                  <a:srgbClr val="004992"/>
                </a:solidFill>
                <a:latin typeface="+mn-lt"/>
                <a:ea typeface="+mn-ea"/>
                <a:cs typeface="+mn-cs"/>
              </a:rPr>
              <a:t>Efectes d'al·lucinacions i deliris en l'autoestima</a:t>
            </a:r>
            <a:endParaRPr lang="en-US" dirty="0">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969062210"/>
              </p:ext>
            </p:extLst>
          </p:nvPr>
        </p:nvGraphicFramePr>
        <p:xfrm>
          <a:off x="408955" y="2636912"/>
          <a:ext cx="8686800" cy="38099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Efectes negatius del deliri en l'estat d'ànim:</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Efectes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positius</a:t>
                      </a:r>
                      <a:r>
                        <a:rPr kumimoji="0" lang="en-US" sz="2000" b="0" i="0" u="none" strike="noStrike" cap="none" normalizeH="0" baseline="0" dirty="0">
                          <a:ln>
                            <a:noFill/>
                          </a:ln>
                          <a:solidFill>
                            <a:srgbClr val="333333"/>
                          </a:solidFill>
                          <a:effectLst/>
                          <a:latin typeface="Calibri Light"/>
                        </a:rPr>
                        <a:t> del </a:t>
                      </a:r>
                      <a:r>
                        <a:rPr kumimoji="0" lang="en-US" sz="2000" b="0" i="0" u="none" strike="noStrike" cap="none" normalizeH="0" baseline="0" dirty="0" err="1">
                          <a:ln>
                            <a:noFill/>
                          </a:ln>
                          <a:solidFill>
                            <a:srgbClr val="333333"/>
                          </a:solidFill>
                          <a:effectLst/>
                          <a:latin typeface="Calibri Light"/>
                        </a:rPr>
                        <a:t>deliri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l'estat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d'ànim</a:t>
                      </a:r>
                      <a:r>
                        <a:rPr kumimoji="0" lang="en-US" sz="2000" b="0" i="0" u="none" strike="noStrike" cap="none" normalizeH="0" baseline="0" dirty="0">
                          <a:ln>
                            <a:noFill/>
                          </a:ln>
                          <a:solidFill>
                            <a:srgbClr val="333333"/>
                          </a:solidFill>
                          <a:effectLst/>
                          <a:latin typeface="Calibri Light"/>
                        </a:rPr>
                        <a:t> a </a:t>
                      </a:r>
                      <a:r>
                        <a:rPr kumimoji="0" lang="en-US" sz="2000" b="0" i="1" u="sng" strike="noStrike" cap="none" normalizeH="0" baseline="0" dirty="0">
                          <a:ln>
                            <a:noFill/>
                          </a:ln>
                          <a:solidFill>
                            <a:srgbClr val="333333"/>
                          </a:solidFill>
                          <a:effectLst/>
                          <a:latin typeface="Calibri Light"/>
                        </a:rPr>
                        <a:t>curt termini</a:t>
                      </a:r>
                      <a:r>
                        <a:rPr kumimoji="0" lang="en-US" sz="2000" b="0" i="0" u="none" strike="noStrike" cap="none" normalizeH="0" baseline="0" dirty="0">
                          <a:ln>
                            <a:noFill/>
                          </a:ln>
                          <a:solidFill>
                            <a:srgbClr val="333333"/>
                          </a:solidFill>
                          <a:effectLst/>
                          <a:latin typeface="Calibri Light"/>
                        </a:rPr>
                        <a:t>:</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68541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68541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Entrenament Metacognitiu 8 – L’ Autoestima i l’ Estat d’ Ànim</a:t>
            </a:r>
          </a:p>
        </p:txBody>
      </p:sp>
      <p:sp>
        <p:nvSpPr>
          <p:cNvPr id="8" name="Slide Number Placeholder 7"/>
          <p:cNvSpPr>
            <a:spLocks noGrp="1"/>
          </p:cNvSpPr>
          <p:nvPr>
            <p:ph type="sldNum" sz="quarter" idx="12"/>
          </p:nvPr>
        </p:nvSpPr>
        <p:spPr/>
        <p:txBody>
          <a:bodyPr/>
          <a:lstStyle/>
          <a:p>
            <a:fld id="{F043F61A-6140-44BA-AC0C-46F7C0CBF5EB}" type="slidenum">
              <a:rPr lang="de-DE" altLang="es-ES" smtClean="0"/>
              <a:pPr/>
              <a:t>8</a:t>
            </a:fld>
            <a:endParaRPr lang="de-DE" altLang="es-ES"/>
          </a:p>
        </p:txBody>
      </p:sp>
    </p:spTree>
    <p:extLst>
      <p:ext uri="{BB962C8B-B14F-4D97-AF65-F5344CB8AC3E}">
        <p14:creationId xmlns:p14="http://schemas.microsoft.com/office/powerpoint/2010/main" val="3048446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Psicosi &amp; Depressió</a:t>
            </a:r>
            <a:br>
              <a:rPr lang="es-ES" sz="3600" dirty="0">
                <a:solidFill>
                  <a:srgbClr val="004992"/>
                </a:solidFill>
                <a:latin typeface="+mn-lt"/>
                <a:ea typeface="+mn-ea"/>
                <a:cs typeface="+mn-cs"/>
              </a:rPr>
            </a:br>
            <a:r>
              <a:rPr lang="es-ES" dirty="0">
                <a:solidFill>
                  <a:srgbClr val="004992"/>
                </a:solidFill>
                <a:latin typeface="+mn-lt"/>
                <a:ea typeface="+mn-ea"/>
                <a:cs typeface="+mn-cs"/>
              </a:rPr>
              <a:t>Efectes d'al·lucinacions i deliris en l'autoestima</a:t>
            </a:r>
            <a:endParaRPr lang="en-US" dirty="0">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235181852"/>
              </p:ext>
            </p:extLst>
          </p:nvPr>
        </p:nvGraphicFramePr>
        <p:xfrm>
          <a:off x="408955" y="2636912"/>
          <a:ext cx="8686800" cy="38099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Efectes negatius del deliri en l'estat d'ànim:</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Efectes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positius</a:t>
                      </a:r>
                      <a:r>
                        <a:rPr kumimoji="0" lang="en-US" sz="2000" b="0" i="0" u="none" strike="noStrike" cap="none" normalizeH="0" baseline="0" dirty="0">
                          <a:ln>
                            <a:noFill/>
                          </a:ln>
                          <a:solidFill>
                            <a:srgbClr val="333333"/>
                          </a:solidFill>
                          <a:effectLst/>
                          <a:latin typeface="Calibri Light"/>
                        </a:rPr>
                        <a:t> del </a:t>
                      </a:r>
                      <a:r>
                        <a:rPr kumimoji="0" lang="en-US" sz="2000" b="0" i="0" u="none" strike="noStrike" cap="none" normalizeH="0" baseline="0" dirty="0" err="1">
                          <a:ln>
                            <a:noFill/>
                          </a:ln>
                          <a:solidFill>
                            <a:srgbClr val="333333"/>
                          </a:solidFill>
                          <a:effectLst/>
                          <a:latin typeface="Calibri Light"/>
                        </a:rPr>
                        <a:t>deliri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l'estat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d'ànim</a:t>
                      </a:r>
                      <a:r>
                        <a:rPr kumimoji="0" lang="en-US" sz="2000" b="0" i="0" u="none" strike="noStrike" cap="none" normalizeH="0" baseline="0" dirty="0">
                          <a:ln>
                            <a:noFill/>
                          </a:ln>
                          <a:solidFill>
                            <a:srgbClr val="333333"/>
                          </a:solidFill>
                          <a:effectLst/>
                          <a:latin typeface="Calibri Light"/>
                        </a:rPr>
                        <a:t> a </a:t>
                      </a:r>
                      <a:r>
                        <a:rPr kumimoji="0" lang="en-US" sz="2000" b="0" i="1" u="sng" strike="noStrike" cap="none" normalizeH="0" baseline="0" dirty="0">
                          <a:ln>
                            <a:noFill/>
                          </a:ln>
                          <a:solidFill>
                            <a:srgbClr val="333333"/>
                          </a:solidFill>
                          <a:effectLst/>
                          <a:latin typeface="Calibri Light"/>
                        </a:rPr>
                        <a:t>curt termini</a:t>
                      </a:r>
                      <a:r>
                        <a:rPr kumimoji="0" lang="en-US" sz="2000" b="0" i="0" u="none" strike="noStrike" cap="none" normalizeH="0" baseline="0" dirty="0">
                          <a:ln>
                            <a:noFill/>
                          </a:ln>
                          <a:solidFill>
                            <a:srgbClr val="333333"/>
                          </a:solidFill>
                          <a:effectLst/>
                          <a:latin typeface="Calibri Light"/>
                        </a:rPr>
                        <a:t>:</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 la </a:t>
                      </a:r>
                      <a:r>
                        <a:rPr kumimoji="0" lang="en-US" sz="2000" b="0" i="0" u="none" strike="noStrike" cap="none" normalizeH="0" baseline="0" dirty="0" err="1">
                          <a:ln>
                            <a:noFill/>
                          </a:ln>
                          <a:solidFill>
                            <a:srgbClr val="333333"/>
                          </a:solidFill>
                          <a:effectLst/>
                          <a:latin typeface="Calibri Light"/>
                        </a:rPr>
                        <a:t>psicosi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experimentar</a:t>
                      </a:r>
                      <a:r>
                        <a:rPr kumimoji="0" lang="en-US" sz="2000" b="0" i="0" u="none" strike="noStrike" cap="none" normalizeH="0" baseline="0" dirty="0">
                          <a:ln>
                            <a:noFill/>
                          </a:ln>
                          <a:solidFill>
                            <a:srgbClr val="333333"/>
                          </a:solidFill>
                          <a:effectLst/>
                          <a:latin typeface="Calibri Light"/>
                        </a:rPr>
                        <a:t> constant </a:t>
                      </a:r>
                      <a:r>
                        <a:rPr kumimoji="0" lang="en-US" sz="2000" b="0" i="0" u="none" strike="noStrike" cap="none" normalizeH="0" baseline="0" dirty="0" err="1">
                          <a:ln>
                            <a:noFill/>
                          </a:ln>
                          <a:solidFill>
                            <a:srgbClr val="333333"/>
                          </a:solidFill>
                          <a:effectLst/>
                          <a:latin typeface="Calibri Light"/>
                        </a:rPr>
                        <a:t>amenaça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Durant la psicosi: escoltar veus acusadores i insultants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Després de la psicosi: sentiments de pena, res sembla tenir futur, negatiu i fracassat</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68541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68541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F043F61A-6140-44BA-AC0C-46F7C0CBF5EB}" type="slidenum">
              <a:rPr lang="de-DE" altLang="es-ES" smtClean="0"/>
              <a:pPr/>
              <a:t>9</a:t>
            </a:fld>
            <a:endParaRPr lang="de-DE" altLang="es-ES"/>
          </a:p>
        </p:txBody>
      </p:sp>
    </p:spTree>
    <p:extLst>
      <p:ext uri="{BB962C8B-B14F-4D97-AF65-F5344CB8AC3E}">
        <p14:creationId xmlns:p14="http://schemas.microsoft.com/office/powerpoint/2010/main" val="3789138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Psicosi &amp; Depressió</a:t>
            </a:r>
            <a:br>
              <a:rPr lang="es-ES" sz="3600" dirty="0">
                <a:solidFill>
                  <a:srgbClr val="004992"/>
                </a:solidFill>
                <a:latin typeface="+mn-lt"/>
                <a:ea typeface="+mn-ea"/>
                <a:cs typeface="+mn-cs"/>
              </a:rPr>
            </a:br>
            <a:r>
              <a:rPr lang="es-ES" dirty="0">
                <a:solidFill>
                  <a:srgbClr val="004992"/>
                </a:solidFill>
                <a:latin typeface="+mn-lt"/>
                <a:ea typeface="+mn-ea"/>
                <a:cs typeface="+mn-cs"/>
              </a:rPr>
              <a:t>Efectes d'al·lucinacions i deliris en l'autoestima</a:t>
            </a:r>
            <a:endParaRPr lang="en-US" dirty="0">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114682"/>
              </p:ext>
            </p:extLst>
          </p:nvPr>
        </p:nvGraphicFramePr>
        <p:xfrm>
          <a:off x="408955" y="2636912"/>
          <a:ext cx="8686800" cy="38099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Efectes negatius del deliri en l'estat d'ànim:</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Efectes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positius</a:t>
                      </a:r>
                      <a:r>
                        <a:rPr kumimoji="0" lang="en-US" sz="2000" b="0" i="0" u="none" strike="noStrike" cap="none" normalizeH="0" baseline="0" dirty="0">
                          <a:ln>
                            <a:noFill/>
                          </a:ln>
                          <a:solidFill>
                            <a:srgbClr val="333333"/>
                          </a:solidFill>
                          <a:effectLst/>
                          <a:latin typeface="Calibri Light"/>
                        </a:rPr>
                        <a:t> del </a:t>
                      </a:r>
                      <a:r>
                        <a:rPr kumimoji="0" lang="en-US" sz="2000" b="0" i="0" u="none" strike="noStrike" cap="none" normalizeH="0" baseline="0" dirty="0" err="1">
                          <a:ln>
                            <a:noFill/>
                          </a:ln>
                          <a:solidFill>
                            <a:srgbClr val="333333"/>
                          </a:solidFill>
                          <a:effectLst/>
                          <a:latin typeface="Calibri Light"/>
                        </a:rPr>
                        <a:t>deliri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l'estat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d'ànim</a:t>
                      </a:r>
                      <a:r>
                        <a:rPr kumimoji="0" lang="en-US" sz="2000" b="0" i="0" u="none" strike="noStrike" cap="none" normalizeH="0" baseline="0" dirty="0">
                          <a:ln>
                            <a:noFill/>
                          </a:ln>
                          <a:solidFill>
                            <a:srgbClr val="333333"/>
                          </a:solidFill>
                          <a:effectLst/>
                          <a:latin typeface="Calibri Light"/>
                        </a:rPr>
                        <a:t> a </a:t>
                      </a:r>
                      <a:r>
                        <a:rPr kumimoji="0" lang="en-US" sz="2000" b="0" i="1" u="sng" strike="noStrike" cap="none" normalizeH="0" baseline="0" dirty="0">
                          <a:ln>
                            <a:noFill/>
                          </a:ln>
                          <a:solidFill>
                            <a:srgbClr val="333333"/>
                          </a:solidFill>
                          <a:effectLst/>
                          <a:latin typeface="Calibri Light"/>
                        </a:rPr>
                        <a:t>curt termini</a:t>
                      </a:r>
                      <a:r>
                        <a:rPr kumimoji="0" lang="en-US" sz="2000" b="0" i="0" u="none" strike="noStrike" cap="none" normalizeH="0" baseline="0" dirty="0">
                          <a:ln>
                            <a:noFill/>
                          </a:ln>
                          <a:solidFill>
                            <a:srgbClr val="333333"/>
                          </a:solidFill>
                          <a:effectLst/>
                          <a:latin typeface="Calibri Light"/>
                        </a:rPr>
                        <a:t>:</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 la </a:t>
                      </a:r>
                      <a:r>
                        <a:rPr kumimoji="0" lang="en-US" sz="2000" b="0" i="0" u="none" strike="noStrike" cap="none" normalizeH="0" baseline="0" dirty="0" err="1">
                          <a:ln>
                            <a:noFill/>
                          </a:ln>
                          <a:solidFill>
                            <a:srgbClr val="333333"/>
                          </a:solidFill>
                          <a:effectLst/>
                          <a:latin typeface="Calibri Light"/>
                        </a:rPr>
                        <a:t>psicosi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experimentar</a:t>
                      </a:r>
                      <a:r>
                        <a:rPr kumimoji="0" lang="en-US" sz="2000" b="0" i="0" u="none" strike="noStrike" cap="none" normalizeH="0" baseline="0" dirty="0">
                          <a:ln>
                            <a:noFill/>
                          </a:ln>
                          <a:solidFill>
                            <a:srgbClr val="333333"/>
                          </a:solidFill>
                          <a:effectLst/>
                          <a:latin typeface="Calibri Light"/>
                        </a:rPr>
                        <a:t> constant </a:t>
                      </a:r>
                      <a:r>
                        <a:rPr kumimoji="0" lang="en-US" sz="2000" b="0" i="0" u="none" strike="noStrike" cap="none" normalizeH="0" baseline="0" dirty="0" err="1">
                          <a:ln>
                            <a:noFill/>
                          </a:ln>
                          <a:solidFill>
                            <a:srgbClr val="333333"/>
                          </a:solidFill>
                          <a:effectLst/>
                          <a:latin typeface="Calibri Light"/>
                        </a:rPr>
                        <a:t>amenaça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 la </a:t>
                      </a:r>
                      <a:r>
                        <a:rPr kumimoji="0" lang="en-US" sz="2000" b="0" i="0" u="none" strike="noStrike" cap="none" normalizeH="0" baseline="0" dirty="0" err="1">
                          <a:ln>
                            <a:noFill/>
                          </a:ln>
                          <a:solidFill>
                            <a:srgbClr val="333333"/>
                          </a:solidFill>
                          <a:effectLst/>
                          <a:latin typeface="Calibri Light"/>
                        </a:rPr>
                        <a:t>psicosi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canvi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sobtat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alguna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cosa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emocionant</a:t>
                      </a:r>
                      <a:r>
                        <a:rPr kumimoji="0" lang="en-US" sz="2000" b="0" i="0" u="none" strike="noStrike" cap="none" normalizeH="0" baseline="0">
                          <a:ln>
                            <a:noFill/>
                          </a:ln>
                          <a:solidFill>
                            <a:srgbClr val="333333"/>
                          </a:solidFill>
                          <a:effectLst/>
                          <a:latin typeface="Calibri Light"/>
                        </a:rPr>
                        <a:t>, “finalment </a:t>
                      </a:r>
                      <a:r>
                        <a:rPr kumimoji="0" lang="en-US" sz="2000" b="0" i="0" u="none" strike="noStrike" cap="none" normalizeH="0" baseline="0" dirty="0" err="1">
                          <a:ln>
                            <a:noFill/>
                          </a:ln>
                          <a:solidFill>
                            <a:srgbClr val="333333"/>
                          </a:solidFill>
                          <a:effectLst/>
                          <a:latin typeface="Calibri Light"/>
                        </a:rPr>
                        <a:t>passa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alguna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cosa</a:t>
                      </a:r>
                      <a:r>
                        <a:rPr kumimoji="0" lang="en-US" sz="2000" b="0" i="0" u="none" strike="noStrike" cap="none" normalizeH="0" baseline="0">
                          <a:ln>
                            <a:noFill/>
                          </a:ln>
                          <a:solidFill>
                            <a:srgbClr val="333333"/>
                          </a:solidFill>
                          <a:effectLst/>
                          <a:latin typeface="Calibri Light"/>
                        </a:rPr>
                        <a:t> nova”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Durant la psicosi: escoltar veus acusadores i insultants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 la </a:t>
                      </a:r>
                      <a:r>
                        <a:rPr kumimoji="0" lang="en-US" sz="2000" b="0" i="0" u="none" strike="noStrike" cap="none" normalizeH="0" baseline="0" dirty="0" err="1">
                          <a:ln>
                            <a:noFill/>
                          </a:ln>
                          <a:solidFill>
                            <a:srgbClr val="333333"/>
                          </a:solidFill>
                          <a:effectLst/>
                          <a:latin typeface="Calibri Light"/>
                        </a:rPr>
                        <a:t>psicosi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escoltar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veus</a:t>
                      </a:r>
                      <a:r>
                        <a:rPr kumimoji="0" lang="en-US" sz="2000" b="0" i="0" u="none" strike="noStrike" cap="none" normalizeH="0" baseline="0" dirty="0">
                          <a:ln>
                            <a:noFill/>
                          </a:ln>
                          <a:solidFill>
                            <a:srgbClr val="333333"/>
                          </a:solidFill>
                          <a:effectLst/>
                          <a:latin typeface="Calibri Light"/>
                        </a:rPr>
                        <a:t> que </a:t>
                      </a:r>
                      <a:r>
                        <a:rPr kumimoji="0" lang="en-US" sz="2000" b="0" i="0" u="none" strike="noStrike" cap="none" normalizeH="0" baseline="0" dirty="0" err="1">
                          <a:ln>
                            <a:noFill/>
                          </a:ln>
                          <a:solidFill>
                            <a:srgbClr val="333333"/>
                          </a:solidFill>
                          <a:effectLst/>
                          <a:latin typeface="Calibri Light"/>
                        </a:rPr>
                        <a:t>parlen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bé</a:t>
                      </a:r>
                      <a:r>
                        <a:rPr kumimoji="0" lang="en-US" sz="2000" b="0" i="0" u="none" strike="noStrike" cap="none" normalizeH="0" baseline="0" dirty="0">
                          <a:ln>
                            <a:noFill/>
                          </a:ln>
                          <a:solidFill>
                            <a:srgbClr val="333333"/>
                          </a:solidFill>
                          <a:effectLst/>
                          <a:latin typeface="Calibri Light"/>
                        </a:rPr>
                        <a:t> de </a:t>
                      </a:r>
                      <a:r>
                        <a:rPr kumimoji="0" lang="en-US" sz="2000" b="0" i="0" u="none" strike="noStrike" cap="none" normalizeH="0" baseline="0" dirty="0" err="1">
                          <a:ln>
                            <a:noFill/>
                          </a:ln>
                          <a:solidFill>
                            <a:srgbClr val="333333"/>
                          </a:solidFill>
                          <a:effectLst/>
                          <a:latin typeface="Calibri Light"/>
                        </a:rPr>
                        <a:t>tu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Després de la psicosi: sentiments de pena, res sembla tenir futur, negatiu i fracassat</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Durant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deliris</a:t>
                      </a:r>
                      <a:r>
                        <a:rPr kumimoji="0" lang="es-ES" sz="2000" b="0" i="0" u="none" strike="noStrike" cap="none" normalizeH="0" baseline="0" dirty="0">
                          <a:ln>
                            <a:noFill/>
                          </a:ln>
                          <a:solidFill>
                            <a:srgbClr val="333333"/>
                          </a:solidFill>
                          <a:effectLst/>
                          <a:latin typeface="Calibri Light"/>
                        </a:rPr>
                        <a:t> de </a:t>
                      </a:r>
                      <a:r>
                        <a:rPr kumimoji="0" lang="es-ES" sz="2000" b="0" i="0" u="none" strike="noStrike" cap="none" normalizeH="0" baseline="0" dirty="0" err="1">
                          <a:ln>
                            <a:noFill/>
                          </a:ln>
                          <a:solidFill>
                            <a:srgbClr val="333333"/>
                          </a:solidFill>
                          <a:effectLst/>
                          <a:latin typeface="Calibri Light"/>
                        </a:rPr>
                        <a:t>grandesa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sensació</a:t>
                      </a:r>
                      <a:r>
                        <a:rPr kumimoji="0" lang="es-ES" sz="2000" b="0" i="0" u="none" strike="noStrike" cap="none" normalizeH="0" baseline="0" dirty="0">
                          <a:ln>
                            <a:noFill/>
                          </a:ln>
                          <a:solidFill>
                            <a:srgbClr val="333333"/>
                          </a:solidFill>
                          <a:effectLst/>
                          <a:latin typeface="Calibri Light"/>
                        </a:rPr>
                        <a:t> de poder, el </a:t>
                      </a:r>
                      <a:r>
                        <a:rPr kumimoji="0" lang="es-ES" sz="2000" b="0" i="0" u="none" strike="noStrike" cap="none" normalizeH="0" baseline="0" dirty="0" err="1">
                          <a:ln>
                            <a:noFill/>
                          </a:ln>
                          <a:solidFill>
                            <a:srgbClr val="333333"/>
                          </a:solidFill>
                          <a:effectLst/>
                          <a:latin typeface="Calibri Light"/>
                        </a:rPr>
                        <a:t>talent</a:t>
                      </a:r>
                      <a:r>
                        <a:rPr kumimoji="0" lang="es-ES" sz="2000" b="0" i="0" u="none" strike="noStrike" cap="none" normalizeH="0" baseline="0" dirty="0">
                          <a:ln>
                            <a:noFill/>
                          </a:ln>
                          <a:solidFill>
                            <a:srgbClr val="333333"/>
                          </a:solidFill>
                          <a:effectLst/>
                          <a:latin typeface="Calibri Light"/>
                        </a:rPr>
                        <a:t>, la </a:t>
                      </a:r>
                      <a:r>
                        <a:rPr kumimoji="0" lang="es-ES" sz="2000" b="0" i="0" u="none" strike="noStrike" cap="none" normalizeH="0" baseline="0" dirty="0" err="1">
                          <a:ln>
                            <a:noFill/>
                          </a:ln>
                          <a:solidFill>
                            <a:srgbClr val="333333"/>
                          </a:solidFill>
                          <a:effectLst/>
                          <a:latin typeface="Calibri Light"/>
                        </a:rPr>
                        <a:t>importància</a:t>
                      </a:r>
                      <a:r>
                        <a:rPr kumimoji="0" lang="es-ES" sz="2000" b="0" i="0" u="none" strike="noStrike" cap="none" normalizeH="0" baseline="0" dirty="0">
                          <a:ln>
                            <a:noFill/>
                          </a:ln>
                          <a:solidFill>
                            <a:srgbClr val="333333"/>
                          </a:solidFill>
                          <a:effectLst/>
                          <a:latin typeface="Calibri Light"/>
                        </a:rPr>
                        <a:t> (poderosos </a:t>
                      </a:r>
                      <a:r>
                        <a:rPr kumimoji="0" lang="es-ES" sz="2000" b="0" i="0" u="none" strike="noStrike" cap="none" normalizeH="0" baseline="0" dirty="0" err="1">
                          <a:ln>
                            <a:noFill/>
                          </a:ln>
                          <a:solidFill>
                            <a:srgbClr val="333333"/>
                          </a:solidFill>
                          <a:effectLst/>
                          <a:latin typeface="Calibri Light"/>
                        </a:rPr>
                        <a:t>enemics</a:t>
                      </a:r>
                      <a:r>
                        <a:rPr kumimoji="0" lang="es-ES" sz="2000" b="0" i="0" u="none" strike="noStrike" cap="none" normalizeH="0" baseline="0" dirty="0">
                          <a:ln>
                            <a:noFill/>
                          </a:ln>
                          <a:solidFill>
                            <a:srgbClr val="333333"/>
                          </a:solidFill>
                          <a:effectLst/>
                          <a:latin typeface="Calibri Light"/>
                        </a:rPr>
                        <a:t>) i el </a:t>
                      </a:r>
                      <a:r>
                        <a:rPr kumimoji="0" lang="es-ES" sz="2000" b="0" i="0" u="none" strike="noStrike" cap="none" normalizeH="0" baseline="0" dirty="0" err="1">
                          <a:ln>
                            <a:noFill/>
                          </a:ln>
                          <a:solidFill>
                            <a:srgbClr val="333333"/>
                          </a:solidFill>
                          <a:effectLst/>
                          <a:latin typeface="Calibri Light"/>
                        </a:rPr>
                        <a:t>destí</a:t>
                      </a:r>
                      <a:r>
                        <a:rPr kumimoji="0" lang="es-E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68541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68541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F043F61A-6140-44BA-AC0C-46F7C0CBF5EB}" type="slidenum">
              <a:rPr lang="de-DE" altLang="es-ES" smtClean="0"/>
              <a:pPr/>
              <a:t>10</a:t>
            </a:fld>
            <a:endParaRPr lang="de-DE" altLang="es-ES"/>
          </a:p>
        </p:txBody>
      </p:sp>
    </p:spTree>
    <p:extLst>
      <p:ext uri="{BB962C8B-B14F-4D97-AF65-F5344CB8AC3E}">
        <p14:creationId xmlns:p14="http://schemas.microsoft.com/office/powerpoint/2010/main" val="3351990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Psicosi &amp; Depressió</a:t>
            </a:r>
            <a:br>
              <a:rPr lang="es-ES" sz="3600" dirty="0">
                <a:solidFill>
                  <a:srgbClr val="004992"/>
                </a:solidFill>
                <a:latin typeface="+mn-lt"/>
                <a:ea typeface="+mn-ea"/>
                <a:cs typeface="+mn-cs"/>
              </a:rPr>
            </a:br>
            <a:r>
              <a:rPr lang="es-ES" dirty="0">
                <a:solidFill>
                  <a:srgbClr val="004992"/>
                </a:solidFill>
                <a:latin typeface="+mn-lt"/>
                <a:ea typeface="+mn-ea"/>
                <a:cs typeface="+mn-cs"/>
              </a:rPr>
              <a:t>Efectes d'al·lucinacions i deliris en l'autoestima</a:t>
            </a:r>
            <a:endParaRPr lang="en-US"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400" fontAlgn="base"/>
            <a:r>
              <a:rPr lang="es-ES" altLang="de-DE" sz="2000" dirty="0">
                <a:solidFill>
                  <a:srgbClr val="333333"/>
                </a:solidFill>
              </a:rPr>
              <a:t>Els efectes positius, </a:t>
            </a:r>
            <a:r>
              <a:rPr lang="es-ES" altLang="de-DE" sz="2000" b="1" i="1" dirty="0">
                <a:solidFill>
                  <a:srgbClr val="333333"/>
                </a:solidFill>
              </a:rPr>
              <a:t>a curt termini</a:t>
            </a:r>
            <a:r>
              <a:rPr lang="es-ES" altLang="de-DE" sz="2000" dirty="0">
                <a:solidFill>
                  <a:srgbClr val="333333"/>
                </a:solidFill>
              </a:rPr>
              <a:t>, de la psicosi sobre l'autoestima generalment queden anul·lats per les </a:t>
            </a:r>
            <a:r>
              <a:rPr lang="es-ES" altLang="de-DE" sz="2000" b="1" i="1" dirty="0">
                <a:solidFill>
                  <a:srgbClr val="333333"/>
                </a:solidFill>
              </a:rPr>
              <a:t>conseqüències negatives a llarg termini</a:t>
            </a:r>
            <a:r>
              <a:rPr lang="es-ES" altLang="de-DE" sz="2000" dirty="0">
                <a:solidFill>
                  <a:srgbClr val="333333"/>
                </a:solidFill>
              </a:rPr>
              <a:t> de la psicosi.</a:t>
            </a:r>
          </a:p>
          <a:p>
            <a:pPr lvl="0" defTabSz="914400" fontAlgn="base"/>
            <a:r>
              <a:rPr lang="es-ES" altLang="de-DE" sz="2000" dirty="0">
                <a:solidFill>
                  <a:srgbClr val="333333"/>
                </a:solidFill>
              </a:rPr>
              <a:t>Per </a:t>
            </a:r>
            <a:r>
              <a:rPr lang="es-ES" altLang="de-DE" sz="2000" dirty="0" err="1">
                <a:solidFill>
                  <a:srgbClr val="333333"/>
                </a:solidFill>
              </a:rPr>
              <a:t>exemple</a:t>
            </a:r>
            <a:r>
              <a:rPr lang="es-ES" altLang="de-DE" sz="2000" dirty="0">
                <a:solidFill>
                  <a:srgbClr val="333333"/>
                </a:solidFill>
              </a:rPr>
              <a:t>:</a:t>
            </a:r>
          </a:p>
          <a:p>
            <a:pPr marL="342900" lvl="0" indent="-342900" defTabSz="914400" fontAlgn="base">
              <a:buClr>
                <a:srgbClr val="333333"/>
              </a:buClr>
              <a:buFont typeface="WingDings"/>
              <a:buChar char=""/>
            </a:pPr>
            <a:r>
              <a:rPr lang="es-ES" altLang="de-DE" sz="2000" dirty="0" err="1">
                <a:solidFill>
                  <a:srgbClr val="333333"/>
                </a:solidFill>
              </a:rPr>
              <a:t>Deutes</a:t>
            </a:r>
            <a:r>
              <a:rPr lang="es-ES" altLang="de-DE" sz="2000" dirty="0">
                <a:solidFill>
                  <a:srgbClr val="333333"/>
                </a:solidFill>
              </a:rPr>
              <a:t>: </a:t>
            </a:r>
            <a:r>
              <a:rPr lang="es-ES" altLang="de-DE" sz="2000" dirty="0" err="1">
                <a:solidFill>
                  <a:srgbClr val="333333"/>
                </a:solidFill>
              </a:rPr>
              <a:t>quan</a:t>
            </a:r>
            <a:r>
              <a:rPr lang="es-ES" altLang="de-DE" sz="2000" dirty="0">
                <a:solidFill>
                  <a:srgbClr val="333333"/>
                </a:solidFill>
              </a:rPr>
              <a:t> es </a:t>
            </a:r>
            <a:r>
              <a:rPr lang="es-ES" altLang="de-DE" sz="2000" dirty="0" err="1">
                <a:solidFill>
                  <a:srgbClr val="333333"/>
                </a:solidFill>
              </a:rPr>
              <a:t>creu</a:t>
            </a:r>
            <a:r>
              <a:rPr lang="es-ES" altLang="de-DE" sz="2000" dirty="0">
                <a:solidFill>
                  <a:srgbClr val="333333"/>
                </a:solidFill>
              </a:rPr>
              <a:t> </a:t>
            </a:r>
            <a:r>
              <a:rPr lang="es-ES" altLang="de-DE" sz="2000" dirty="0" err="1">
                <a:solidFill>
                  <a:srgbClr val="333333"/>
                </a:solidFill>
              </a:rPr>
              <a:t>falsament</a:t>
            </a:r>
            <a:r>
              <a:rPr lang="es-ES" altLang="de-DE" sz="2000" dirty="0">
                <a:solidFill>
                  <a:srgbClr val="333333"/>
                </a:solidFill>
              </a:rPr>
              <a:t> ser </a:t>
            </a:r>
            <a:r>
              <a:rPr lang="es-ES" altLang="de-DE" sz="2000" dirty="0" err="1">
                <a:solidFill>
                  <a:srgbClr val="333333"/>
                </a:solidFill>
              </a:rPr>
              <a:t>ric</a:t>
            </a:r>
            <a:r>
              <a:rPr lang="es-ES" altLang="de-DE" sz="2000" dirty="0">
                <a:solidFill>
                  <a:srgbClr val="333333"/>
                </a:solidFill>
              </a:rPr>
              <a:t>/a o </a:t>
            </a:r>
            <a:r>
              <a:rPr lang="es-ES" altLang="de-DE" sz="2000" dirty="0" err="1">
                <a:solidFill>
                  <a:srgbClr val="333333"/>
                </a:solidFill>
              </a:rPr>
              <a:t>famós</a:t>
            </a:r>
            <a:r>
              <a:rPr lang="es-ES" altLang="de-DE" sz="2000" dirty="0">
                <a:solidFill>
                  <a:srgbClr val="333333"/>
                </a:solidFill>
              </a:rPr>
              <a:t>/a</a:t>
            </a:r>
          </a:p>
          <a:p>
            <a:pPr marL="342900" lvl="0" indent="-342900" defTabSz="914400" fontAlgn="base">
              <a:buClr>
                <a:srgbClr val="333333"/>
              </a:buClr>
              <a:buFont typeface="WingDings"/>
              <a:buChar char=""/>
            </a:pPr>
            <a:r>
              <a:rPr lang="es-ES" altLang="de-DE" sz="2000" dirty="0">
                <a:solidFill>
                  <a:srgbClr val="333333"/>
                </a:solidFill>
              </a:rPr>
              <a:t>Soledat: algunes amistats poden haver-li girat l'esquena</a:t>
            </a:r>
          </a:p>
          <a:p>
            <a:pPr marL="342900" lvl="0" indent="-342900" defTabSz="914400" fontAlgn="base">
              <a:buClr>
                <a:srgbClr val="333333"/>
              </a:buClr>
              <a:buFont typeface="WingDings"/>
              <a:buChar char=""/>
            </a:pPr>
            <a:r>
              <a:rPr lang="es-ES" altLang="de-DE" sz="2000" dirty="0" err="1">
                <a:solidFill>
                  <a:srgbClr val="333333"/>
                </a:solidFill>
              </a:rPr>
              <a:t>Treball</a:t>
            </a:r>
            <a:r>
              <a:rPr lang="es-ES" altLang="de-DE" sz="2000" dirty="0">
                <a:solidFill>
                  <a:srgbClr val="333333"/>
                </a:solidFill>
              </a:rPr>
              <a:t>: </a:t>
            </a:r>
            <a:r>
              <a:rPr lang="es-ES" altLang="de-DE" sz="2000" dirty="0" err="1">
                <a:solidFill>
                  <a:srgbClr val="333333"/>
                </a:solidFill>
              </a:rPr>
              <a:t>pèrdua</a:t>
            </a:r>
            <a:r>
              <a:rPr lang="es-ES" altLang="de-DE" sz="2000" dirty="0">
                <a:solidFill>
                  <a:srgbClr val="333333"/>
                </a:solidFill>
              </a:rPr>
              <a:t> de la </a:t>
            </a:r>
            <a:r>
              <a:rPr lang="es-ES" altLang="de-DE" sz="2000" dirty="0" err="1">
                <a:solidFill>
                  <a:srgbClr val="333333"/>
                </a:solidFill>
              </a:rPr>
              <a:t>feina</a:t>
            </a:r>
            <a:r>
              <a:rPr lang="es-ES" altLang="de-DE" sz="2000" dirty="0">
                <a:solidFill>
                  <a:srgbClr val="333333"/>
                </a:solidFill>
              </a:rPr>
              <a:t> per </a:t>
            </a:r>
            <a:r>
              <a:rPr lang="es-ES" altLang="de-DE" sz="2000" dirty="0" err="1">
                <a:solidFill>
                  <a:srgbClr val="333333"/>
                </a:solidFill>
              </a:rPr>
              <a:t>tenir</a:t>
            </a:r>
            <a:r>
              <a:rPr lang="es-ES" altLang="de-DE" sz="2000" dirty="0">
                <a:solidFill>
                  <a:srgbClr val="333333"/>
                </a:solidFill>
              </a:rPr>
              <a:t> </a:t>
            </a:r>
            <a:r>
              <a:rPr lang="es-ES" altLang="de-DE" sz="2000" dirty="0" err="1">
                <a:solidFill>
                  <a:srgbClr val="333333"/>
                </a:solidFill>
              </a:rPr>
              <a:t>conductes</a:t>
            </a:r>
            <a:r>
              <a:rPr lang="es-ES" altLang="de-DE" sz="2000" dirty="0">
                <a:solidFill>
                  <a:srgbClr val="333333"/>
                </a:solidFill>
              </a:rPr>
              <a:t> </a:t>
            </a:r>
            <a:r>
              <a:rPr lang="es-ES" altLang="de-DE" sz="2000" dirty="0" err="1">
                <a:solidFill>
                  <a:srgbClr val="333333"/>
                </a:solidFill>
              </a:rPr>
              <a:t>inapropiades</a:t>
            </a:r>
            <a:r>
              <a:rPr lang="es-ES" altLang="de-DE" sz="2000" dirty="0">
                <a:solidFill>
                  <a:srgbClr val="333333"/>
                </a:solidFill>
              </a:rPr>
              <a:t> a la </a:t>
            </a:r>
            <a:r>
              <a:rPr lang="es-ES" altLang="de-DE" sz="2000" dirty="0" err="1">
                <a:solidFill>
                  <a:srgbClr val="333333"/>
                </a:solidFill>
              </a:rPr>
              <a:t>feina</a:t>
            </a:r>
            <a:r>
              <a:rPr lang="es-ES" altLang="de-DE" sz="2000" dirty="0">
                <a:solidFill>
                  <a:srgbClr val="333333"/>
                </a:solidFill>
              </a:rPr>
              <a:t>.</a:t>
            </a:r>
          </a:p>
          <a:p>
            <a:pPr lvl="0" defTabSz="914400" fontAlgn="base"/>
            <a:r>
              <a:rPr lang="es-ES" altLang="de-DE" sz="2000" dirty="0">
                <a:solidFill>
                  <a:srgbClr val="333333"/>
                </a:solidFill>
              </a:rPr>
              <a:t>És molt perillós deixar de prendre la medicació sense consell mèdic tan sols per a tornar a experimentar l'amenaçant i, a la vegada, apassionant món de la psicosi. </a:t>
            </a:r>
            <a:r>
              <a:rPr lang="es-ES" altLang="de-DE" sz="2000" dirty="0" err="1">
                <a:solidFill>
                  <a:srgbClr val="333333"/>
                </a:solidFill>
              </a:rPr>
              <a:t>Particularment</a:t>
            </a:r>
            <a:r>
              <a:rPr lang="es-ES" altLang="de-DE" sz="2000" dirty="0">
                <a:solidFill>
                  <a:srgbClr val="333333"/>
                </a:solidFill>
              </a:rPr>
              <a:t> </a:t>
            </a:r>
            <a:r>
              <a:rPr lang="es-ES" altLang="de-DE" sz="2000" dirty="0" err="1">
                <a:solidFill>
                  <a:srgbClr val="333333"/>
                </a:solidFill>
              </a:rPr>
              <a:t>quan</a:t>
            </a:r>
            <a:r>
              <a:rPr lang="es-ES" altLang="de-DE" sz="2000" dirty="0">
                <a:solidFill>
                  <a:srgbClr val="333333"/>
                </a:solidFill>
              </a:rPr>
              <a:t> la por </a:t>
            </a:r>
            <a:r>
              <a:rPr lang="es-ES" altLang="de-DE" sz="2000" dirty="0" err="1">
                <a:solidFill>
                  <a:srgbClr val="333333"/>
                </a:solidFill>
              </a:rPr>
              <a:t>sovint</a:t>
            </a:r>
            <a:r>
              <a:rPr lang="es-ES" altLang="de-DE" sz="2000" dirty="0">
                <a:solidFill>
                  <a:srgbClr val="333333"/>
                </a:solidFill>
              </a:rPr>
              <a:t> </a:t>
            </a:r>
            <a:r>
              <a:rPr lang="es-ES" altLang="de-DE" sz="2000" dirty="0" err="1">
                <a:solidFill>
                  <a:srgbClr val="333333"/>
                </a:solidFill>
              </a:rPr>
              <a:t>és</a:t>
            </a:r>
            <a:r>
              <a:rPr lang="es-ES" altLang="de-DE" sz="2000" dirty="0">
                <a:solidFill>
                  <a:srgbClr val="333333"/>
                </a:solidFill>
              </a:rPr>
              <a:t> </a:t>
            </a:r>
            <a:r>
              <a:rPr lang="es-ES" altLang="de-DE" sz="2000" dirty="0" err="1">
                <a:solidFill>
                  <a:srgbClr val="333333"/>
                </a:solidFill>
              </a:rPr>
              <a:t>predominant</a:t>
            </a:r>
            <a:r>
              <a:rPr lang="es-ES" altLang="de-DE" sz="2000" dirty="0">
                <a:solidFill>
                  <a:srgbClr val="333333"/>
                </a:solidFill>
              </a:rPr>
              <a:t> </a:t>
            </a:r>
            <a:r>
              <a:rPr lang="es-ES" altLang="de-DE" sz="2000" dirty="0" err="1">
                <a:solidFill>
                  <a:srgbClr val="333333"/>
                </a:solidFill>
              </a:rPr>
              <a:t>durant</a:t>
            </a:r>
            <a:r>
              <a:rPr lang="es-ES" altLang="de-DE" sz="2000" dirty="0">
                <a:solidFill>
                  <a:srgbClr val="333333"/>
                </a:solidFill>
              </a:rPr>
              <a:t> la </a:t>
            </a:r>
            <a:r>
              <a:rPr lang="es-ES" altLang="de-DE" sz="2000" dirty="0" err="1">
                <a:solidFill>
                  <a:srgbClr val="333333"/>
                </a:solidFill>
              </a:rPr>
              <a:t>psicosi</a:t>
            </a:r>
            <a:r>
              <a:rPr lang="es-ES" altLang="de-DE"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F043F61A-6140-44BA-AC0C-46F7C0CBF5EB}" type="slidenum">
              <a:rPr lang="de-DE" altLang="es-ES" smtClean="0"/>
              <a:pPr/>
              <a:t>11</a:t>
            </a:fld>
            <a:endParaRPr lang="de-DE" alt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en-US" sz="3600" dirty="0">
                <a:solidFill>
                  <a:srgbClr val="333333"/>
                </a:solidFill>
              </a:rPr>
              <a:t>Quins </a:t>
            </a:r>
            <a:r>
              <a:rPr lang="en-US" sz="3600" dirty="0" err="1">
                <a:solidFill>
                  <a:srgbClr val="333333"/>
                </a:solidFill>
              </a:rPr>
              <a:t>són</a:t>
            </a:r>
            <a:r>
              <a:rPr lang="en-US" sz="3600" dirty="0">
                <a:solidFill>
                  <a:srgbClr val="333333"/>
                </a:solidFill>
              </a:rPr>
              <a:t> </a:t>
            </a:r>
            <a:r>
              <a:rPr lang="en-US" sz="3600" dirty="0" err="1">
                <a:solidFill>
                  <a:srgbClr val="333333"/>
                </a:solidFill>
              </a:rPr>
              <a:t>els</a:t>
            </a:r>
            <a:r>
              <a:rPr lang="en-US" sz="3600" dirty="0">
                <a:solidFill>
                  <a:srgbClr val="333333"/>
                </a:solidFill>
              </a:rPr>
              <a:t> </a:t>
            </a:r>
            <a:r>
              <a:rPr lang="en-US" sz="3600" dirty="0" err="1">
                <a:solidFill>
                  <a:srgbClr val="333333"/>
                </a:solidFill>
              </a:rPr>
              <a:t>pensaments</a:t>
            </a:r>
            <a:r>
              <a:rPr lang="en-US" sz="3600" dirty="0">
                <a:solidFill>
                  <a:srgbClr val="333333"/>
                </a:solidFill>
              </a:rPr>
              <a:t> </a:t>
            </a:r>
            <a:r>
              <a:rPr lang="en-US" sz="3600" dirty="0" err="1">
                <a:solidFill>
                  <a:srgbClr val="333333"/>
                </a:solidFill>
              </a:rPr>
              <a:t>característics</a:t>
            </a:r>
            <a:r>
              <a:rPr lang="en-US" sz="3600" dirty="0">
                <a:solidFill>
                  <a:srgbClr val="333333"/>
                </a:solidFill>
              </a:rPr>
              <a:t> </a:t>
            </a:r>
            <a:r>
              <a:rPr lang="en-US" sz="3600" dirty="0" err="1">
                <a:solidFill>
                  <a:srgbClr val="333333"/>
                </a:solidFill>
              </a:rPr>
              <a:t>i</a:t>
            </a:r>
            <a:r>
              <a:rPr lang="en-US" sz="3600" dirty="0">
                <a:solidFill>
                  <a:srgbClr val="333333"/>
                </a:solidFill>
              </a:rPr>
              <a:t> </a:t>
            </a:r>
            <a:r>
              <a:rPr lang="en-US" sz="3600" dirty="0" err="1">
                <a:solidFill>
                  <a:srgbClr val="333333"/>
                </a:solidFill>
              </a:rPr>
              <a:t>estils</a:t>
            </a:r>
            <a:r>
              <a:rPr lang="en-US" sz="3600" dirty="0">
                <a:solidFill>
                  <a:srgbClr val="333333"/>
                </a:solidFill>
              </a:rPr>
              <a:t> de </a:t>
            </a:r>
            <a:r>
              <a:rPr lang="en-US" sz="3600" dirty="0" err="1">
                <a:solidFill>
                  <a:srgbClr val="333333"/>
                </a:solidFill>
              </a:rPr>
              <a:t>pensament</a:t>
            </a:r>
            <a:r>
              <a:rPr lang="en-US" sz="3600" dirty="0">
                <a:solidFill>
                  <a:srgbClr val="333333"/>
                </a:solidFill>
              </a:rPr>
              <a:t> de les </a:t>
            </a:r>
            <a:r>
              <a:rPr lang="en-US" sz="3600" dirty="0" err="1">
                <a:solidFill>
                  <a:srgbClr val="333333"/>
                </a:solidFill>
              </a:rPr>
              <a:t>persones</a:t>
            </a:r>
            <a:r>
              <a:rPr lang="en-US" sz="3600" dirty="0">
                <a:solidFill>
                  <a:srgbClr val="333333"/>
                </a:solidFill>
              </a:rPr>
              <a:t> </a:t>
            </a:r>
            <a:r>
              <a:rPr lang="en-US" sz="3600" dirty="0" err="1">
                <a:solidFill>
                  <a:srgbClr val="333333"/>
                </a:solidFill>
              </a:rPr>
              <a:t>amb</a:t>
            </a:r>
            <a:r>
              <a:rPr lang="en-US" sz="3600" dirty="0">
                <a:solidFill>
                  <a:srgbClr val="333333"/>
                </a:solidFill>
              </a:rPr>
              <a:t> </a:t>
            </a:r>
            <a:r>
              <a:rPr lang="en-US" sz="3600" dirty="0" err="1">
                <a:solidFill>
                  <a:srgbClr val="004992"/>
                </a:solidFill>
              </a:rPr>
              <a:t>depressió</a:t>
            </a:r>
            <a:r>
              <a:rPr lang="en-US" sz="3600" dirty="0">
                <a:solidFill>
                  <a:srgbClr val="004992"/>
                </a:solidFill>
              </a:rPr>
              <a:t> </a:t>
            </a:r>
            <a:r>
              <a:rPr lang="en-US" sz="3600" dirty="0" err="1">
                <a:solidFill>
                  <a:srgbClr val="333333"/>
                </a:solidFill>
              </a:rPr>
              <a:t>i</a:t>
            </a:r>
            <a:r>
              <a:rPr lang="en-US" sz="3600" dirty="0">
                <a:solidFill>
                  <a:srgbClr val="333333"/>
                </a:solidFill>
              </a:rPr>
              <a:t> </a:t>
            </a:r>
            <a:r>
              <a:rPr lang="en-US" sz="3600" dirty="0" err="1">
                <a:solidFill>
                  <a:srgbClr val="004992"/>
                </a:solidFill>
              </a:rPr>
              <a:t>baixa</a:t>
            </a:r>
            <a:r>
              <a:rPr lang="en-US" sz="3600" dirty="0">
                <a:solidFill>
                  <a:srgbClr val="004992"/>
                </a:solidFill>
              </a:rPr>
              <a:t> </a:t>
            </a:r>
            <a:r>
              <a:rPr lang="en-US" sz="3600" dirty="0" err="1">
                <a:solidFill>
                  <a:srgbClr val="004992"/>
                </a:solidFill>
              </a:rPr>
              <a:t>autoestima</a:t>
            </a:r>
            <a:r>
              <a:rPr lang="en-US" sz="3600" dirty="0">
                <a:solidFill>
                  <a:srgbClr val="333333"/>
                </a:solidFill>
              </a:rPr>
              <a: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F043F61A-6140-44BA-AC0C-46F7C0CBF5EB}" type="slidenum">
              <a:rPr lang="de-DE" altLang="es-ES" smtClean="0"/>
              <a:pPr/>
              <a:t>12</a:t>
            </a:fld>
            <a:endParaRPr lang="de-DE" altLang="es-ES"/>
          </a:p>
        </p:txBody>
      </p:sp>
    </p:spTree>
    <p:extLst>
      <p:ext uri="{BB962C8B-B14F-4D97-AF65-F5344CB8AC3E}">
        <p14:creationId xmlns:p14="http://schemas.microsoft.com/office/powerpoint/2010/main" val="2972002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solidFill>
                  <a:srgbClr val="004992"/>
                </a:solidFill>
                <a:latin typeface="+mn-lt"/>
                <a:ea typeface="+mn-ea"/>
                <a:cs typeface="+mn-cs"/>
              </a:rPr>
              <a:t>1. </a:t>
            </a:r>
            <a:r>
              <a:rPr lang="es-ES" altLang="de-DE" sz="3600" dirty="0" err="1">
                <a:solidFill>
                  <a:srgbClr val="004992"/>
                </a:solidFill>
                <a:latin typeface="+mn-lt"/>
                <a:ea typeface="+mn-ea"/>
                <a:cs typeface="+mn-cs"/>
              </a:rPr>
              <a:t>Sobregeneralització</a:t>
            </a:r>
            <a:r>
              <a:rPr lang="es-ES" altLang="de-DE" sz="3600" dirty="0">
                <a:solidFill>
                  <a:srgbClr val="004992"/>
                </a:solidFill>
                <a:latin typeface="+mn-lt"/>
                <a:ea typeface="+mn-ea"/>
                <a:cs typeface="+mn-cs"/>
              </a:rPr>
              <a:t>: </a:t>
            </a:r>
            <a:r>
              <a:rPr lang="es-ES" altLang="de-DE" sz="3600" dirty="0" err="1">
                <a:solidFill>
                  <a:srgbClr val="004992"/>
                </a:solidFill>
                <a:latin typeface="+mn-lt"/>
                <a:ea typeface="+mn-ea"/>
                <a:cs typeface="+mn-cs"/>
              </a:rPr>
              <a:t>Prendre</a:t>
            </a:r>
            <a:r>
              <a:rPr lang="es-ES" altLang="de-DE" sz="3600" dirty="0">
                <a:solidFill>
                  <a:srgbClr val="004992"/>
                </a:solidFill>
                <a:latin typeface="+mn-lt"/>
                <a:ea typeface="+mn-ea"/>
                <a:cs typeface="+mn-cs"/>
              </a:rPr>
              <a:t> casos </a:t>
            </a:r>
            <a:r>
              <a:rPr lang="es-ES" altLang="de-DE" sz="3600" dirty="0" err="1">
                <a:solidFill>
                  <a:srgbClr val="004992"/>
                </a:solidFill>
                <a:latin typeface="+mn-lt"/>
                <a:ea typeface="+mn-ea"/>
                <a:cs typeface="+mn-cs"/>
              </a:rPr>
              <a:t>aïllats</a:t>
            </a:r>
            <a:r>
              <a:rPr lang="es-ES" altLang="de-DE" sz="3600" dirty="0">
                <a:solidFill>
                  <a:srgbClr val="004992"/>
                </a:solidFill>
                <a:latin typeface="+mn-lt"/>
                <a:ea typeface="+mn-ea"/>
                <a:cs typeface="+mn-cs"/>
              </a:rPr>
              <a:t> i </a:t>
            </a:r>
            <a:r>
              <a:rPr lang="es-ES" altLang="de-DE" sz="3600" dirty="0" err="1">
                <a:solidFill>
                  <a:srgbClr val="004992"/>
                </a:solidFill>
                <a:latin typeface="+mn-lt"/>
                <a:ea typeface="+mn-ea"/>
                <a:cs typeface="+mn-cs"/>
              </a:rPr>
              <a:t>generalitzar</a:t>
            </a:r>
            <a:r>
              <a:rPr lang="es-ES" altLang="de-DE" sz="3600" dirty="0">
                <a:solidFill>
                  <a:srgbClr val="004992"/>
                </a:solidFill>
                <a:latin typeface="+mn-lt"/>
                <a:ea typeface="+mn-ea"/>
                <a:cs typeface="+mn-cs"/>
              </a:rPr>
              <a:t> la </a:t>
            </a:r>
            <a:r>
              <a:rPr lang="es-ES" altLang="de-DE" sz="3600" dirty="0" err="1">
                <a:solidFill>
                  <a:srgbClr val="004992"/>
                </a:solidFill>
                <a:latin typeface="+mn-lt"/>
                <a:ea typeface="+mn-ea"/>
                <a:cs typeface="+mn-cs"/>
              </a:rPr>
              <a:t>seva</a:t>
            </a:r>
            <a:r>
              <a:rPr lang="es-ES" altLang="de-DE" sz="3600" dirty="0">
                <a:solidFill>
                  <a:srgbClr val="004992"/>
                </a:solidFill>
                <a:latin typeface="+mn-lt"/>
                <a:ea typeface="+mn-ea"/>
                <a:cs typeface="+mn-cs"/>
              </a:rPr>
              <a:t> </a:t>
            </a:r>
            <a:r>
              <a:rPr lang="es-ES" altLang="de-DE" sz="3600" dirty="0" err="1">
                <a:solidFill>
                  <a:srgbClr val="004992"/>
                </a:solidFill>
                <a:latin typeface="+mn-lt"/>
                <a:ea typeface="+mn-ea"/>
                <a:cs typeface="+mn-cs"/>
              </a:rPr>
              <a:t>validesa</a:t>
            </a:r>
            <a:r>
              <a:rPr lang="es-ES" altLang="de-DE" sz="3600" dirty="0">
                <a:solidFill>
                  <a:srgbClr val="004992"/>
                </a:solidFill>
                <a:latin typeface="+mn-lt"/>
                <a:ea typeface="+mn-ea"/>
                <a:cs typeface="+mn-cs"/>
              </a:rPr>
              <a:t> per a </a:t>
            </a:r>
            <a:r>
              <a:rPr lang="es-ES" altLang="de-DE" sz="3600" dirty="0" err="1">
                <a:solidFill>
                  <a:srgbClr val="004992"/>
                </a:solidFill>
                <a:latin typeface="+mn-lt"/>
                <a:ea typeface="+mn-ea"/>
                <a:cs typeface="+mn-cs"/>
              </a:rPr>
              <a:t>tot</a:t>
            </a:r>
            <a:r>
              <a:rPr lang="es-ES" altLang="de-DE" sz="3600" dirty="0">
                <a:solidFill>
                  <a:srgbClr val="004992"/>
                </a:solidFill>
                <a:latin typeface="+mn-lt"/>
                <a:ea typeface="+mn-ea"/>
                <a:cs typeface="+mn-cs"/>
              </a:rPr>
              <a:t>.</a:t>
            </a:r>
            <a:br>
              <a:rPr lang="es-ES" altLang="de-DE" sz="3600" dirty="0">
                <a:solidFill>
                  <a:srgbClr val="004992"/>
                </a:solidFill>
                <a:latin typeface="+mn-lt"/>
                <a:ea typeface="+mn-ea"/>
                <a:cs typeface="+mn-cs"/>
              </a:rPr>
            </a:br>
            <a:r>
              <a:rPr lang="es-ES" altLang="de-DE" dirty="0" err="1">
                <a:solidFill>
                  <a:srgbClr val="004992"/>
                </a:solidFill>
                <a:latin typeface="+mn-lt"/>
                <a:ea typeface="+mn-ea"/>
                <a:cs typeface="+mn-cs"/>
              </a:rPr>
              <a:t>Com</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podríem</a:t>
            </a:r>
            <a:r>
              <a:rPr lang="es-ES" altLang="de-DE" dirty="0">
                <a:solidFill>
                  <a:srgbClr val="004992"/>
                </a:solidFill>
                <a:latin typeface="+mn-lt"/>
                <a:ea typeface="+mn-ea"/>
                <a:cs typeface="+mn-cs"/>
              </a:rPr>
              <a:t> reinterpretar </a:t>
            </a:r>
            <a:r>
              <a:rPr lang="es-ES" altLang="de-DE" dirty="0" err="1">
                <a:solidFill>
                  <a:srgbClr val="004992"/>
                </a:solidFill>
                <a:latin typeface="+mn-lt"/>
                <a:ea typeface="+mn-ea"/>
                <a:cs typeface="+mn-cs"/>
              </a:rPr>
              <a:t>aquesta</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situació</a:t>
            </a:r>
            <a:r>
              <a:rPr lang="es-ES" altLang="de-DE" dirty="0">
                <a:solidFill>
                  <a:srgbClr val="004992"/>
                </a:solidFill>
                <a:latin typeface="+mn-lt"/>
                <a:ea typeface="+mn-ea"/>
                <a:cs typeface="+mn-cs"/>
              </a:rPr>
              <a:t>?</a:t>
            </a: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13</a:t>
            </a:fld>
            <a:endParaRPr lang="de-DE" altLang="es-ES"/>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549681153"/>
              </p:ext>
            </p:extLst>
          </p:nvPr>
        </p:nvGraphicFramePr>
        <p:xfrm>
          <a:off x="408955" y="2617440"/>
          <a:ext cx="11338560" cy="29718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Esdeveniment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Generalitzacio</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falsa</a:t>
                      </a:r>
                      <a:r>
                        <a:rPr kumimoji="0" lang="fr-FR" sz="2000" b="1" i="1" u="none" strike="noStrike" cap="none" normalizeH="0" baseline="0" dirty="0">
                          <a:ln>
                            <a:noFill/>
                          </a:ln>
                          <a:solidFill>
                            <a:srgbClr val="333333"/>
                          </a:solidFill>
                          <a:effectLst/>
                          <a:latin typeface="Calibri Light"/>
                          <a:ea typeface="ＭＳ Ｐゴシック" pitchFamily="34" charset="-128"/>
                        </a:rPr>
                        <a:t> o </a:t>
                      </a:r>
                      <a:r>
                        <a:rPr kumimoji="0" lang="fr-FR" sz="2000" b="1" i="1" u="none" strike="noStrike" cap="none" normalizeH="0" baseline="0" dirty="0" err="1">
                          <a:ln>
                            <a:noFill/>
                          </a:ln>
                          <a:solidFill>
                            <a:srgbClr val="333333"/>
                          </a:solidFill>
                          <a:effectLst/>
                          <a:latin typeface="Calibri Light"/>
                          <a:ea typeface="ＭＳ Ｐゴシック" pitchFamily="34" charset="-128"/>
                        </a:rPr>
                        <a:t>excessiva</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Avaluació</a:t>
                      </a:r>
                      <a:r>
                        <a:rPr kumimoji="0" lang="fr-FR" sz="2000" b="0" i="0" u="none" strike="noStrike" cap="none" normalizeH="0" baseline="0" dirty="0">
                          <a:ln>
                            <a:noFill/>
                          </a:ln>
                          <a:solidFill>
                            <a:srgbClr val="333333"/>
                          </a:solidFill>
                          <a:effectLst/>
                          <a:latin typeface="Calibri Light"/>
                          <a:ea typeface="ＭＳ Ｐゴシック" pitchFamily="34" charset="-128"/>
                        </a:rPr>
                        <a:t> positiva/</a:t>
                      </a:r>
                      <a:r>
                        <a:rPr kumimoji="0" lang="fr-FR" sz="2000" b="0" i="0" u="none" strike="noStrike" cap="none" normalizeH="0" baseline="0" dirty="0" err="1">
                          <a:ln>
                            <a:noFill/>
                          </a:ln>
                          <a:solidFill>
                            <a:srgbClr val="333333"/>
                          </a:solidFill>
                          <a:effectLst/>
                          <a:latin typeface="Calibri Light"/>
                          <a:ea typeface="ＭＳ Ｐゴシック" pitchFamily="34" charset="-128"/>
                        </a:rPr>
                        <a:t>constructiva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ea typeface="ＭＳ Ｐゴシック" pitchFamily="34" charset="-128"/>
                        </a:rPr>
                        <a:t>“Peso massa”,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ea typeface="ＭＳ Ｐゴシック" pitchFamily="34" charset="-128"/>
                        </a:rPr>
                        <a:t>“El meu nas és ganxut”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“Soc lleig/tja” </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Una entrevista de feina no va sortir bé.</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ea typeface="ＭＳ Ｐゴシック" pitchFamily="34" charset="-128"/>
                        </a:rPr>
                        <a:t>“Mai </a:t>
                      </a:r>
                      <a:r>
                        <a:rPr kumimoji="0" lang="it-IT" sz="2000" b="1" i="1" u="none" strike="noStrike" cap="none" normalizeH="0" baseline="0" dirty="0">
                          <a:ln>
                            <a:noFill/>
                          </a:ln>
                          <a:solidFill>
                            <a:srgbClr val="333333"/>
                          </a:solidFill>
                          <a:effectLst/>
                          <a:latin typeface="Calibri Light"/>
                          <a:ea typeface="ＭＳ Ｐゴシック" pitchFamily="34" charset="-128"/>
                        </a:rPr>
                        <a:t>no trobaré feina una altra </a:t>
                      </a:r>
                      <a:r>
                        <a:rPr kumimoji="0" lang="it-IT" sz="2000" b="1" i="1" u="none" strike="noStrike" cap="none" normalizeH="0" baseline="0">
                          <a:ln>
                            <a:noFill/>
                          </a:ln>
                          <a:solidFill>
                            <a:srgbClr val="333333"/>
                          </a:solidFill>
                          <a:effectLst/>
                          <a:latin typeface="Calibri Light"/>
                          <a:ea typeface="ＭＳ Ｐゴシック" pitchFamily="34" charset="-128"/>
                        </a:rPr>
                        <a:t>vegada.”</a:t>
                      </a:r>
                      <a:endParaRPr kumimoji="0" lang="it-IT"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solidFill>
                  <a:srgbClr val="004992"/>
                </a:solidFill>
                <a:latin typeface="+mn-lt"/>
                <a:ea typeface="+mn-ea"/>
                <a:cs typeface="+mn-cs"/>
              </a:rPr>
              <a:t>1. </a:t>
            </a:r>
            <a:r>
              <a:rPr lang="es-ES" altLang="de-DE" sz="3600" dirty="0" err="1">
                <a:solidFill>
                  <a:srgbClr val="004992"/>
                </a:solidFill>
                <a:latin typeface="+mn-lt"/>
                <a:ea typeface="+mn-ea"/>
                <a:cs typeface="+mn-cs"/>
              </a:rPr>
              <a:t>Sobregeneralització</a:t>
            </a:r>
            <a:r>
              <a:rPr lang="es-ES" altLang="de-DE" sz="3600" dirty="0">
                <a:solidFill>
                  <a:srgbClr val="004992"/>
                </a:solidFill>
                <a:latin typeface="+mn-lt"/>
                <a:ea typeface="+mn-ea"/>
                <a:cs typeface="+mn-cs"/>
              </a:rPr>
              <a:t>: </a:t>
            </a:r>
            <a:r>
              <a:rPr lang="es-ES" altLang="de-DE" sz="3600" dirty="0" err="1">
                <a:solidFill>
                  <a:srgbClr val="004992"/>
                </a:solidFill>
                <a:latin typeface="+mn-lt"/>
                <a:ea typeface="+mn-ea"/>
                <a:cs typeface="+mn-cs"/>
              </a:rPr>
              <a:t>Prendre</a:t>
            </a:r>
            <a:r>
              <a:rPr lang="es-ES" altLang="de-DE" sz="3600" dirty="0">
                <a:solidFill>
                  <a:srgbClr val="004992"/>
                </a:solidFill>
                <a:latin typeface="+mn-lt"/>
                <a:ea typeface="+mn-ea"/>
                <a:cs typeface="+mn-cs"/>
              </a:rPr>
              <a:t> casos </a:t>
            </a:r>
            <a:r>
              <a:rPr lang="es-ES" altLang="de-DE" sz="3600" dirty="0" err="1">
                <a:solidFill>
                  <a:srgbClr val="004992"/>
                </a:solidFill>
                <a:latin typeface="+mn-lt"/>
                <a:ea typeface="+mn-ea"/>
                <a:cs typeface="+mn-cs"/>
              </a:rPr>
              <a:t>aïllats</a:t>
            </a:r>
            <a:r>
              <a:rPr lang="es-ES" altLang="de-DE" sz="3600" dirty="0">
                <a:solidFill>
                  <a:srgbClr val="004992"/>
                </a:solidFill>
                <a:latin typeface="+mn-lt"/>
                <a:ea typeface="+mn-ea"/>
                <a:cs typeface="+mn-cs"/>
              </a:rPr>
              <a:t> i </a:t>
            </a:r>
            <a:r>
              <a:rPr lang="es-ES" altLang="de-DE" sz="3600" dirty="0" err="1">
                <a:solidFill>
                  <a:srgbClr val="004992"/>
                </a:solidFill>
                <a:latin typeface="+mn-lt"/>
                <a:ea typeface="+mn-ea"/>
                <a:cs typeface="+mn-cs"/>
              </a:rPr>
              <a:t>generalitzar</a:t>
            </a:r>
            <a:r>
              <a:rPr lang="es-ES" altLang="de-DE" sz="3600" dirty="0">
                <a:solidFill>
                  <a:srgbClr val="004992"/>
                </a:solidFill>
                <a:latin typeface="+mn-lt"/>
                <a:ea typeface="+mn-ea"/>
                <a:cs typeface="+mn-cs"/>
              </a:rPr>
              <a:t> la </a:t>
            </a:r>
            <a:r>
              <a:rPr lang="es-ES" altLang="de-DE" sz="3600" dirty="0" err="1">
                <a:solidFill>
                  <a:srgbClr val="004992"/>
                </a:solidFill>
                <a:latin typeface="+mn-lt"/>
                <a:ea typeface="+mn-ea"/>
                <a:cs typeface="+mn-cs"/>
              </a:rPr>
              <a:t>seva</a:t>
            </a:r>
            <a:r>
              <a:rPr lang="es-ES" altLang="de-DE" sz="3600" dirty="0">
                <a:solidFill>
                  <a:srgbClr val="004992"/>
                </a:solidFill>
                <a:latin typeface="+mn-lt"/>
                <a:ea typeface="+mn-ea"/>
                <a:cs typeface="+mn-cs"/>
              </a:rPr>
              <a:t> </a:t>
            </a:r>
            <a:r>
              <a:rPr lang="es-ES" altLang="de-DE" sz="3600" dirty="0" err="1">
                <a:solidFill>
                  <a:srgbClr val="004992"/>
                </a:solidFill>
                <a:latin typeface="+mn-lt"/>
                <a:ea typeface="+mn-ea"/>
                <a:cs typeface="+mn-cs"/>
              </a:rPr>
              <a:t>validesa</a:t>
            </a:r>
            <a:r>
              <a:rPr lang="es-ES" altLang="de-DE" sz="3600" dirty="0">
                <a:solidFill>
                  <a:srgbClr val="004992"/>
                </a:solidFill>
                <a:latin typeface="+mn-lt"/>
                <a:ea typeface="+mn-ea"/>
                <a:cs typeface="+mn-cs"/>
              </a:rPr>
              <a:t> per a </a:t>
            </a:r>
            <a:r>
              <a:rPr lang="es-ES" altLang="de-DE" sz="3600" dirty="0" err="1">
                <a:solidFill>
                  <a:srgbClr val="004992"/>
                </a:solidFill>
                <a:latin typeface="+mn-lt"/>
                <a:ea typeface="+mn-ea"/>
                <a:cs typeface="+mn-cs"/>
              </a:rPr>
              <a:t>tot</a:t>
            </a:r>
            <a:r>
              <a:rPr lang="es-ES" altLang="de-DE" sz="3600" dirty="0">
                <a:solidFill>
                  <a:srgbClr val="004992"/>
                </a:solidFill>
                <a:latin typeface="+mn-lt"/>
                <a:ea typeface="+mn-ea"/>
                <a:cs typeface="+mn-cs"/>
              </a:rPr>
              <a:t>.</a:t>
            </a:r>
            <a:br>
              <a:rPr lang="es-ES" altLang="de-DE" sz="3600" dirty="0">
                <a:solidFill>
                  <a:srgbClr val="004992"/>
                </a:solidFill>
                <a:latin typeface="+mn-lt"/>
                <a:ea typeface="+mn-ea"/>
                <a:cs typeface="+mn-cs"/>
              </a:rPr>
            </a:br>
            <a:r>
              <a:rPr lang="es-ES" altLang="de-DE" dirty="0" err="1">
                <a:solidFill>
                  <a:srgbClr val="004992"/>
                </a:solidFill>
                <a:latin typeface="+mn-lt"/>
                <a:ea typeface="+mn-ea"/>
                <a:cs typeface="+mn-cs"/>
              </a:rPr>
              <a:t>Com</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podríem</a:t>
            </a:r>
            <a:r>
              <a:rPr lang="es-ES" altLang="de-DE" dirty="0">
                <a:solidFill>
                  <a:srgbClr val="004992"/>
                </a:solidFill>
                <a:latin typeface="+mn-lt"/>
                <a:ea typeface="+mn-ea"/>
                <a:cs typeface="+mn-cs"/>
              </a:rPr>
              <a:t> reinterpretar </a:t>
            </a:r>
            <a:r>
              <a:rPr lang="es-ES" altLang="de-DE" dirty="0" err="1">
                <a:solidFill>
                  <a:srgbClr val="004992"/>
                </a:solidFill>
                <a:latin typeface="+mn-lt"/>
                <a:ea typeface="+mn-ea"/>
                <a:cs typeface="+mn-cs"/>
              </a:rPr>
              <a:t>aquesta</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situació</a:t>
            </a:r>
            <a:r>
              <a:rPr lang="es-ES" altLang="de-DE" dirty="0">
                <a:solidFill>
                  <a:srgbClr val="004992"/>
                </a:solidFill>
                <a:latin typeface="+mn-lt"/>
                <a:ea typeface="+mn-ea"/>
                <a:cs typeface="+mn-cs"/>
              </a:rPr>
              <a:t>?</a:t>
            </a: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14</a:t>
            </a:fld>
            <a:endParaRPr lang="de-DE" altLang="es-ES"/>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826328019"/>
              </p:ext>
            </p:extLst>
          </p:nvPr>
        </p:nvGraphicFramePr>
        <p:xfrm>
          <a:off x="408955" y="2617440"/>
          <a:ext cx="11338560" cy="29718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Esdeveniment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Generalitzacio</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falsa</a:t>
                      </a:r>
                      <a:r>
                        <a:rPr kumimoji="0" lang="fr-FR" sz="2000" b="1" i="1" u="none" strike="noStrike" cap="none" normalizeH="0" baseline="0" dirty="0">
                          <a:ln>
                            <a:noFill/>
                          </a:ln>
                          <a:solidFill>
                            <a:srgbClr val="333333"/>
                          </a:solidFill>
                          <a:effectLst/>
                          <a:latin typeface="Calibri Light"/>
                          <a:ea typeface="ＭＳ Ｐゴシック" pitchFamily="34" charset="-128"/>
                        </a:rPr>
                        <a:t> o </a:t>
                      </a:r>
                      <a:r>
                        <a:rPr kumimoji="0" lang="fr-FR" sz="2000" b="1" i="1" u="none" strike="noStrike" cap="none" normalizeH="0" baseline="0" dirty="0" err="1">
                          <a:ln>
                            <a:noFill/>
                          </a:ln>
                          <a:solidFill>
                            <a:srgbClr val="333333"/>
                          </a:solidFill>
                          <a:effectLst/>
                          <a:latin typeface="Calibri Light"/>
                          <a:ea typeface="ＭＳ Ｐゴシック" pitchFamily="34" charset="-128"/>
                        </a:rPr>
                        <a:t>excessiva</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Avaluació</a:t>
                      </a:r>
                      <a:r>
                        <a:rPr kumimoji="0" lang="fr-FR" sz="2000" b="0" i="0" u="none" strike="noStrike" cap="none" normalizeH="0" baseline="0" dirty="0">
                          <a:ln>
                            <a:noFill/>
                          </a:ln>
                          <a:solidFill>
                            <a:srgbClr val="333333"/>
                          </a:solidFill>
                          <a:effectLst/>
                          <a:latin typeface="Calibri Light"/>
                          <a:ea typeface="ＭＳ Ｐゴシック" pitchFamily="34" charset="-128"/>
                        </a:rPr>
                        <a:t> positiva/</a:t>
                      </a:r>
                      <a:r>
                        <a:rPr kumimoji="0" lang="fr-FR" sz="2000" b="0" i="0" u="none" strike="noStrike" cap="none" normalizeH="0" baseline="0" dirty="0" err="1">
                          <a:ln>
                            <a:noFill/>
                          </a:ln>
                          <a:solidFill>
                            <a:srgbClr val="333333"/>
                          </a:solidFill>
                          <a:effectLst/>
                          <a:latin typeface="Calibri Light"/>
                          <a:ea typeface="ＭＳ Ｐゴシック" pitchFamily="34" charset="-128"/>
                        </a:rPr>
                        <a:t>constructiva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ea typeface="ＭＳ Ｐゴシック" pitchFamily="34" charset="-128"/>
                        </a:rPr>
                        <a:t>“Peso massa”,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ea typeface="ＭＳ Ｐゴシック" pitchFamily="34" charset="-128"/>
                        </a:rPr>
                        <a:t>“El meu nas és ganxut”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“Soc </a:t>
                      </a:r>
                      <a:r>
                        <a:rPr kumimoji="0" lang="en-US" sz="2000" b="1" i="1" u="none" strike="noStrike" cap="none" normalizeH="0" baseline="0" dirty="0" err="1">
                          <a:ln>
                            <a:noFill/>
                          </a:ln>
                          <a:solidFill>
                            <a:srgbClr val="333333"/>
                          </a:solidFill>
                          <a:effectLst/>
                          <a:latin typeface="Calibri Light"/>
                          <a:ea typeface="ＭＳ Ｐゴシック" pitchFamily="34" charset="-128"/>
                        </a:rPr>
                        <a:t>lleig</a:t>
                      </a: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dirty="0" err="1">
                          <a:ln>
                            <a:noFill/>
                          </a:ln>
                          <a:solidFill>
                            <a:srgbClr val="333333"/>
                          </a:solidFill>
                          <a:effectLst/>
                          <a:latin typeface="Calibri Light"/>
                          <a:ea typeface="ＭＳ Ｐゴシック" pitchFamily="34" charset="-128"/>
                        </a:rPr>
                        <a:t>tja</a:t>
                      </a:r>
                      <a:r>
                        <a:rPr kumimoji="0" lang="en-US" sz="2000" b="1" i="1" u="none" strike="noStrike" cap="none" normalizeH="0" baseline="0" dirty="0">
                          <a:ln>
                            <a:noFill/>
                          </a:ln>
                          <a:solidFill>
                            <a:srgbClr val="333333"/>
                          </a:solidFill>
                          <a:effectLst/>
                          <a:latin typeface="Calibri Light"/>
                          <a:ea typeface="ＭＳ Ｐゴシック" pitchFamily="34" charset="-128"/>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“No soc </a:t>
                      </a:r>
                      <a:r>
                        <a:rPr kumimoji="0" lang="en-US" sz="2000" b="0" i="0" u="none" strike="noStrike" cap="none" normalizeH="0" baseline="0" dirty="0" err="1">
                          <a:ln>
                            <a:noFill/>
                          </a:ln>
                          <a:solidFill>
                            <a:srgbClr val="333333"/>
                          </a:solidFill>
                          <a:effectLst/>
                          <a:latin typeface="Calibri Light"/>
                          <a:ea typeface="ＭＳ Ｐゴシック" pitchFamily="34" charset="-128"/>
                        </a:rPr>
                        <a:t>lleig</a:t>
                      </a: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tja</a:t>
                      </a:r>
                      <a:r>
                        <a:rPr kumimoji="0" lang="en-US" sz="2000" b="0" i="0" u="none" strike="noStrike" cap="none" normalizeH="0" baseline="0" dirty="0">
                          <a:ln>
                            <a:noFill/>
                          </a:ln>
                          <a:solidFill>
                            <a:srgbClr val="333333"/>
                          </a:solidFill>
                          <a:effectLst/>
                          <a:latin typeface="Calibri Light"/>
                          <a:ea typeface="ＭＳ Ｐゴシック" pitchFamily="34" charset="-128"/>
                        </a:rPr>
                        <a:t> per </a:t>
                      </a:r>
                      <a:r>
                        <a:rPr kumimoji="0" lang="en-US" sz="2000" b="0" i="0" u="none" strike="noStrike" cap="none" normalizeH="0" baseline="0" dirty="0" err="1">
                          <a:ln>
                            <a:noFill/>
                          </a:ln>
                          <a:solidFill>
                            <a:srgbClr val="333333"/>
                          </a:solidFill>
                          <a:effectLst/>
                          <a:latin typeface="Calibri Light"/>
                          <a:ea typeface="ＭＳ Ｐゴシック" pitchFamily="34" charset="-128"/>
                        </a:rPr>
                        <a:t>una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única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imperfecció</a:t>
                      </a:r>
                      <a:r>
                        <a:rPr kumimoji="0" lang="en-US" sz="2000" b="0" i="0" u="none" strike="noStrike" cap="none" normalizeH="0" baseline="0" dirty="0">
                          <a:ln>
                            <a:noFill/>
                          </a:ln>
                          <a:solidFill>
                            <a:srgbClr val="333333"/>
                          </a:solidFill>
                          <a:effectLst/>
                          <a:latin typeface="Calibri Light"/>
                          <a:ea typeface="ＭＳ Ｐゴシック" pitchFamily="34" charset="-128"/>
                        </a:rPr>
                        <a:t>; hi ha </a:t>
                      </a:r>
                      <a:r>
                        <a:rPr kumimoji="0" lang="en-US" sz="2000" b="0" i="0" u="none" strike="noStrike" cap="none" normalizeH="0" baseline="0" dirty="0" err="1">
                          <a:ln>
                            <a:noFill/>
                          </a:ln>
                          <a:solidFill>
                            <a:srgbClr val="333333"/>
                          </a:solidFill>
                          <a:effectLst/>
                          <a:latin typeface="Calibri Light"/>
                          <a:ea typeface="ＭＳ Ｐゴシック" pitchFamily="34" charset="-128"/>
                        </a:rPr>
                        <a:t>altres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coses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meves</a:t>
                      </a:r>
                      <a:r>
                        <a:rPr kumimoji="0" lang="en-US" sz="2000" b="0" i="0" u="none" strike="noStrike" cap="none" normalizeH="0" baseline="0" dirty="0">
                          <a:ln>
                            <a:noFill/>
                          </a:ln>
                          <a:solidFill>
                            <a:srgbClr val="333333"/>
                          </a:solidFill>
                          <a:effectLst/>
                          <a:latin typeface="Calibri Light"/>
                          <a:ea typeface="ＭＳ Ｐゴシック" pitchFamily="34" charset="-128"/>
                        </a:rPr>
                        <a:t> que </a:t>
                      </a:r>
                      <a:r>
                        <a:rPr kumimoji="0" lang="en-US" sz="2000" b="0" i="0" u="none" strike="noStrike" cap="none" normalizeH="0" baseline="0" dirty="0" err="1">
                          <a:ln>
                            <a:noFill/>
                          </a:ln>
                          <a:solidFill>
                            <a:srgbClr val="333333"/>
                          </a:solidFill>
                          <a:effectLst/>
                          <a:latin typeface="Calibri Light"/>
                          <a:ea typeface="ＭＳ Ｐゴシック" pitchFamily="34" charset="-128"/>
                        </a:rPr>
                        <a:t>m'agraden</a:t>
                      </a:r>
                      <a:r>
                        <a:rPr kumimoji="0" lang="en-US" sz="2000" b="0" i="0" u="none" strike="noStrike" cap="none" normalizeH="0" baseline="0" dirty="0">
                          <a:ln>
                            <a:noFill/>
                          </a:ln>
                          <a:solidFill>
                            <a:srgbClr val="333333"/>
                          </a:solidFill>
                          <a:effectLst/>
                          <a:latin typeface="Calibri Light"/>
                          <a:ea typeface="ＭＳ Ｐゴシック" pitchFamily="34" charset="-128"/>
                        </a:rPr>
                        <a:t> molt, per </a:t>
                      </a:r>
                      <a:r>
                        <a:rPr kumimoji="0" lang="en-US" sz="2000" b="0" i="0" u="none" strike="noStrike" cap="none" normalizeH="0" baseline="0" dirty="0" err="1">
                          <a:ln>
                            <a:noFill/>
                          </a:ln>
                          <a:solidFill>
                            <a:srgbClr val="333333"/>
                          </a:solidFill>
                          <a:effectLst/>
                          <a:latin typeface="Calibri Light"/>
                          <a:ea typeface="ＭＳ Ｐゴシック" pitchFamily="34" charset="-128"/>
                        </a:rPr>
                        <a:t>exemple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els</a:t>
                      </a:r>
                      <a:r>
                        <a:rPr kumimoji="0" lang="en-US" sz="2000" b="0" i="0" u="none" strike="noStrike" cap="none" normalizeH="0" baseline="0" dirty="0">
                          <a:ln>
                            <a:noFill/>
                          </a:ln>
                          <a:solidFill>
                            <a:srgbClr val="333333"/>
                          </a:solidFill>
                          <a:effectLst/>
                          <a:latin typeface="Calibri Light"/>
                          <a:ea typeface="ＭＳ Ｐゴシック" pitchFamily="34" charset="-128"/>
                        </a:rPr>
                        <a:t> meus </a:t>
                      </a:r>
                      <a:r>
                        <a:rPr kumimoji="0" lang="en-US" sz="2000" b="0" i="0" u="none" strike="noStrike" cap="none" normalizeH="0" baseline="0" dirty="0" err="1">
                          <a:ln>
                            <a:noFill/>
                          </a:ln>
                          <a:solidFill>
                            <a:srgbClr val="333333"/>
                          </a:solidFill>
                          <a:effectLst/>
                          <a:latin typeface="Calibri Light"/>
                          <a:ea typeface="ＭＳ Ｐゴシック" pitchFamily="34" charset="-128"/>
                        </a:rPr>
                        <a:t>ulls</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Una entrevista de feina no va sortir bé.</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ea typeface="ＭＳ Ｐゴシック" pitchFamily="34" charset="-128"/>
                        </a:rPr>
                        <a:t>“Mai </a:t>
                      </a:r>
                      <a:r>
                        <a:rPr kumimoji="0" lang="it-IT" sz="2000" b="1" i="1" u="none" strike="noStrike" cap="none" normalizeH="0" baseline="0" dirty="0">
                          <a:ln>
                            <a:noFill/>
                          </a:ln>
                          <a:solidFill>
                            <a:srgbClr val="333333"/>
                          </a:solidFill>
                          <a:effectLst/>
                          <a:latin typeface="Calibri Light"/>
                          <a:ea typeface="ＭＳ Ｐゴシック" pitchFamily="34" charset="-128"/>
                        </a:rPr>
                        <a:t>no trobaré feina una altra </a:t>
                      </a:r>
                      <a:r>
                        <a:rPr kumimoji="0" lang="it-IT" sz="2000" b="1" i="1" u="none" strike="noStrike" cap="none" normalizeH="0" baseline="0">
                          <a:ln>
                            <a:noFill/>
                          </a:ln>
                          <a:solidFill>
                            <a:srgbClr val="333333"/>
                          </a:solidFill>
                          <a:effectLst/>
                          <a:latin typeface="Calibri Light"/>
                          <a:ea typeface="ＭＳ Ｐゴシック" pitchFamily="34" charset="-128"/>
                        </a:rPr>
                        <a:t>vegada.”</a:t>
                      </a:r>
                      <a:endParaRPr kumimoji="0" lang="it-IT"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88922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solidFill>
                  <a:srgbClr val="004992"/>
                </a:solidFill>
                <a:latin typeface="+mn-lt"/>
                <a:ea typeface="+mn-ea"/>
                <a:cs typeface="+mn-cs"/>
              </a:rPr>
              <a:t>1. </a:t>
            </a:r>
            <a:r>
              <a:rPr lang="es-ES" altLang="de-DE" sz="3600" dirty="0" err="1">
                <a:solidFill>
                  <a:srgbClr val="004992"/>
                </a:solidFill>
                <a:latin typeface="+mn-lt"/>
                <a:ea typeface="+mn-ea"/>
                <a:cs typeface="+mn-cs"/>
              </a:rPr>
              <a:t>Sobregeneralització</a:t>
            </a:r>
            <a:r>
              <a:rPr lang="es-ES" altLang="de-DE" sz="3600" dirty="0">
                <a:solidFill>
                  <a:srgbClr val="004992"/>
                </a:solidFill>
                <a:latin typeface="+mn-lt"/>
                <a:ea typeface="+mn-ea"/>
                <a:cs typeface="+mn-cs"/>
              </a:rPr>
              <a:t>: </a:t>
            </a:r>
            <a:r>
              <a:rPr lang="es-ES" altLang="de-DE" sz="3600" dirty="0" err="1">
                <a:solidFill>
                  <a:srgbClr val="004992"/>
                </a:solidFill>
                <a:latin typeface="+mn-lt"/>
                <a:ea typeface="+mn-ea"/>
                <a:cs typeface="+mn-cs"/>
              </a:rPr>
              <a:t>Prendre</a:t>
            </a:r>
            <a:r>
              <a:rPr lang="es-ES" altLang="de-DE" sz="3600" dirty="0">
                <a:solidFill>
                  <a:srgbClr val="004992"/>
                </a:solidFill>
                <a:latin typeface="+mn-lt"/>
                <a:ea typeface="+mn-ea"/>
                <a:cs typeface="+mn-cs"/>
              </a:rPr>
              <a:t> casos </a:t>
            </a:r>
            <a:r>
              <a:rPr lang="es-ES" altLang="de-DE" sz="3600" dirty="0" err="1">
                <a:solidFill>
                  <a:srgbClr val="004992"/>
                </a:solidFill>
                <a:latin typeface="+mn-lt"/>
                <a:ea typeface="+mn-ea"/>
                <a:cs typeface="+mn-cs"/>
              </a:rPr>
              <a:t>aïllats</a:t>
            </a:r>
            <a:r>
              <a:rPr lang="es-ES" altLang="de-DE" sz="3600" dirty="0">
                <a:solidFill>
                  <a:srgbClr val="004992"/>
                </a:solidFill>
                <a:latin typeface="+mn-lt"/>
                <a:ea typeface="+mn-ea"/>
                <a:cs typeface="+mn-cs"/>
              </a:rPr>
              <a:t> i </a:t>
            </a:r>
            <a:r>
              <a:rPr lang="es-ES" altLang="de-DE" sz="3600" dirty="0" err="1">
                <a:solidFill>
                  <a:srgbClr val="004992"/>
                </a:solidFill>
                <a:latin typeface="+mn-lt"/>
                <a:ea typeface="+mn-ea"/>
                <a:cs typeface="+mn-cs"/>
              </a:rPr>
              <a:t>generalitzar</a:t>
            </a:r>
            <a:r>
              <a:rPr lang="es-ES" altLang="de-DE" sz="3600" dirty="0">
                <a:solidFill>
                  <a:srgbClr val="004992"/>
                </a:solidFill>
                <a:latin typeface="+mn-lt"/>
                <a:ea typeface="+mn-ea"/>
                <a:cs typeface="+mn-cs"/>
              </a:rPr>
              <a:t> la </a:t>
            </a:r>
            <a:r>
              <a:rPr lang="es-ES" altLang="de-DE" sz="3600" dirty="0" err="1">
                <a:solidFill>
                  <a:srgbClr val="004992"/>
                </a:solidFill>
                <a:latin typeface="+mn-lt"/>
                <a:ea typeface="+mn-ea"/>
                <a:cs typeface="+mn-cs"/>
              </a:rPr>
              <a:t>seva</a:t>
            </a:r>
            <a:r>
              <a:rPr lang="es-ES" altLang="de-DE" sz="3600" dirty="0">
                <a:solidFill>
                  <a:srgbClr val="004992"/>
                </a:solidFill>
                <a:latin typeface="+mn-lt"/>
                <a:ea typeface="+mn-ea"/>
                <a:cs typeface="+mn-cs"/>
              </a:rPr>
              <a:t> </a:t>
            </a:r>
            <a:r>
              <a:rPr lang="es-ES" altLang="de-DE" sz="3600" dirty="0" err="1">
                <a:solidFill>
                  <a:srgbClr val="004992"/>
                </a:solidFill>
                <a:latin typeface="+mn-lt"/>
                <a:ea typeface="+mn-ea"/>
                <a:cs typeface="+mn-cs"/>
              </a:rPr>
              <a:t>validesa</a:t>
            </a:r>
            <a:r>
              <a:rPr lang="es-ES" altLang="de-DE" sz="3600" dirty="0">
                <a:solidFill>
                  <a:srgbClr val="004992"/>
                </a:solidFill>
                <a:latin typeface="+mn-lt"/>
                <a:ea typeface="+mn-ea"/>
                <a:cs typeface="+mn-cs"/>
              </a:rPr>
              <a:t> per a </a:t>
            </a:r>
            <a:r>
              <a:rPr lang="es-ES" altLang="de-DE" sz="3600" dirty="0" err="1">
                <a:solidFill>
                  <a:srgbClr val="004992"/>
                </a:solidFill>
                <a:latin typeface="+mn-lt"/>
                <a:ea typeface="+mn-ea"/>
                <a:cs typeface="+mn-cs"/>
              </a:rPr>
              <a:t>tot</a:t>
            </a:r>
            <a:r>
              <a:rPr lang="es-ES" altLang="de-DE" sz="3600" dirty="0">
                <a:solidFill>
                  <a:srgbClr val="004992"/>
                </a:solidFill>
                <a:latin typeface="+mn-lt"/>
                <a:ea typeface="+mn-ea"/>
                <a:cs typeface="+mn-cs"/>
              </a:rPr>
              <a:t>.</a:t>
            </a:r>
            <a:br>
              <a:rPr lang="es-ES" altLang="de-DE" sz="3600" dirty="0">
                <a:solidFill>
                  <a:srgbClr val="004992"/>
                </a:solidFill>
                <a:latin typeface="+mn-lt"/>
                <a:ea typeface="+mn-ea"/>
                <a:cs typeface="+mn-cs"/>
              </a:rPr>
            </a:br>
            <a:r>
              <a:rPr lang="es-ES" altLang="de-DE" dirty="0" err="1">
                <a:solidFill>
                  <a:srgbClr val="004992"/>
                </a:solidFill>
                <a:latin typeface="+mn-lt"/>
                <a:ea typeface="+mn-ea"/>
                <a:cs typeface="+mn-cs"/>
              </a:rPr>
              <a:t>Com</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podríem</a:t>
            </a:r>
            <a:r>
              <a:rPr lang="es-ES" altLang="de-DE" dirty="0">
                <a:solidFill>
                  <a:srgbClr val="004992"/>
                </a:solidFill>
                <a:latin typeface="+mn-lt"/>
                <a:ea typeface="+mn-ea"/>
                <a:cs typeface="+mn-cs"/>
              </a:rPr>
              <a:t> reinterpretar </a:t>
            </a:r>
            <a:r>
              <a:rPr lang="es-ES" altLang="de-DE" dirty="0" err="1">
                <a:solidFill>
                  <a:srgbClr val="004992"/>
                </a:solidFill>
                <a:latin typeface="+mn-lt"/>
                <a:ea typeface="+mn-ea"/>
                <a:cs typeface="+mn-cs"/>
              </a:rPr>
              <a:t>aquesta</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situació</a:t>
            </a:r>
            <a:r>
              <a:rPr lang="es-ES" altLang="de-DE" dirty="0">
                <a:solidFill>
                  <a:srgbClr val="004992"/>
                </a:solidFill>
                <a:latin typeface="+mn-lt"/>
                <a:ea typeface="+mn-ea"/>
                <a:cs typeface="+mn-cs"/>
              </a:rPr>
              <a:t>?</a:t>
            </a: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15</a:t>
            </a:fld>
            <a:endParaRPr lang="de-DE" altLang="es-ES"/>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003498612"/>
              </p:ext>
            </p:extLst>
          </p:nvPr>
        </p:nvGraphicFramePr>
        <p:xfrm>
          <a:off x="408955" y="2617440"/>
          <a:ext cx="11338560" cy="29718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Esdeveniment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Generalitzacio</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falsa</a:t>
                      </a:r>
                      <a:r>
                        <a:rPr kumimoji="0" lang="fr-FR" sz="2000" b="1" i="1" u="none" strike="noStrike" cap="none" normalizeH="0" baseline="0" dirty="0">
                          <a:ln>
                            <a:noFill/>
                          </a:ln>
                          <a:solidFill>
                            <a:srgbClr val="333333"/>
                          </a:solidFill>
                          <a:effectLst/>
                          <a:latin typeface="Calibri Light"/>
                          <a:ea typeface="ＭＳ Ｐゴシック" pitchFamily="34" charset="-128"/>
                        </a:rPr>
                        <a:t> o </a:t>
                      </a:r>
                      <a:r>
                        <a:rPr kumimoji="0" lang="fr-FR" sz="2000" b="1" i="1" u="none" strike="noStrike" cap="none" normalizeH="0" baseline="0" dirty="0" err="1">
                          <a:ln>
                            <a:noFill/>
                          </a:ln>
                          <a:solidFill>
                            <a:srgbClr val="333333"/>
                          </a:solidFill>
                          <a:effectLst/>
                          <a:latin typeface="Calibri Light"/>
                          <a:ea typeface="ＭＳ Ｐゴシック" pitchFamily="34" charset="-128"/>
                        </a:rPr>
                        <a:t>excessiva</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Avaluació</a:t>
                      </a:r>
                      <a:r>
                        <a:rPr kumimoji="0" lang="fr-FR" sz="2000" b="0" i="0" u="none" strike="noStrike" cap="none" normalizeH="0" baseline="0" dirty="0">
                          <a:ln>
                            <a:noFill/>
                          </a:ln>
                          <a:solidFill>
                            <a:srgbClr val="333333"/>
                          </a:solidFill>
                          <a:effectLst/>
                          <a:latin typeface="Calibri Light"/>
                          <a:ea typeface="ＭＳ Ｐゴシック" pitchFamily="34" charset="-128"/>
                        </a:rPr>
                        <a:t> positiva/</a:t>
                      </a:r>
                      <a:r>
                        <a:rPr kumimoji="0" lang="fr-FR" sz="2000" b="0" i="0" u="none" strike="noStrike" cap="none" normalizeH="0" baseline="0" dirty="0" err="1">
                          <a:ln>
                            <a:noFill/>
                          </a:ln>
                          <a:solidFill>
                            <a:srgbClr val="333333"/>
                          </a:solidFill>
                          <a:effectLst/>
                          <a:latin typeface="Calibri Light"/>
                          <a:ea typeface="ＭＳ Ｐゴシック" pitchFamily="34" charset="-128"/>
                        </a:rPr>
                        <a:t>constructiva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ea typeface="ＭＳ Ｐゴシック" pitchFamily="34" charset="-128"/>
                        </a:rPr>
                        <a:t>“Peso massa”,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ea typeface="ＭＳ Ｐゴシック" pitchFamily="34" charset="-128"/>
                        </a:rPr>
                        <a:t>“El meu nas és ganxut”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“Soc </a:t>
                      </a:r>
                      <a:r>
                        <a:rPr kumimoji="0" lang="en-US" sz="2000" b="1" i="1" u="none" strike="noStrike" cap="none" normalizeH="0" baseline="0" dirty="0" err="1">
                          <a:ln>
                            <a:noFill/>
                          </a:ln>
                          <a:solidFill>
                            <a:srgbClr val="333333"/>
                          </a:solidFill>
                          <a:effectLst/>
                          <a:latin typeface="Calibri Light"/>
                          <a:ea typeface="ＭＳ Ｐゴシック" pitchFamily="34" charset="-128"/>
                        </a:rPr>
                        <a:t>lleig</a:t>
                      </a: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dirty="0" err="1">
                          <a:ln>
                            <a:noFill/>
                          </a:ln>
                          <a:solidFill>
                            <a:srgbClr val="333333"/>
                          </a:solidFill>
                          <a:effectLst/>
                          <a:latin typeface="Calibri Light"/>
                          <a:ea typeface="ＭＳ Ｐゴシック" pitchFamily="34" charset="-128"/>
                        </a:rPr>
                        <a:t>tja</a:t>
                      </a:r>
                      <a:r>
                        <a:rPr kumimoji="0" lang="en-US" sz="2000" b="1" i="1" u="none" strike="noStrike" cap="none" normalizeH="0" baseline="0" dirty="0">
                          <a:ln>
                            <a:noFill/>
                          </a:ln>
                          <a:solidFill>
                            <a:srgbClr val="333333"/>
                          </a:solidFill>
                          <a:effectLst/>
                          <a:latin typeface="Calibri Light"/>
                          <a:ea typeface="ＭＳ Ｐゴシック" pitchFamily="34" charset="-128"/>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“No soc </a:t>
                      </a:r>
                      <a:r>
                        <a:rPr kumimoji="0" lang="en-US" sz="2000" b="0" i="0" u="none" strike="noStrike" cap="none" normalizeH="0" baseline="0" dirty="0" err="1">
                          <a:ln>
                            <a:noFill/>
                          </a:ln>
                          <a:solidFill>
                            <a:srgbClr val="333333"/>
                          </a:solidFill>
                          <a:effectLst/>
                          <a:latin typeface="Calibri Light"/>
                          <a:ea typeface="ＭＳ Ｐゴシック" pitchFamily="34" charset="-128"/>
                        </a:rPr>
                        <a:t>lleig</a:t>
                      </a: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tja</a:t>
                      </a:r>
                      <a:r>
                        <a:rPr kumimoji="0" lang="en-US" sz="2000" b="0" i="0" u="none" strike="noStrike" cap="none" normalizeH="0" baseline="0" dirty="0">
                          <a:ln>
                            <a:noFill/>
                          </a:ln>
                          <a:solidFill>
                            <a:srgbClr val="333333"/>
                          </a:solidFill>
                          <a:effectLst/>
                          <a:latin typeface="Calibri Light"/>
                          <a:ea typeface="ＭＳ Ｐゴシック" pitchFamily="34" charset="-128"/>
                        </a:rPr>
                        <a:t> per </a:t>
                      </a:r>
                      <a:r>
                        <a:rPr kumimoji="0" lang="en-US" sz="2000" b="0" i="0" u="none" strike="noStrike" cap="none" normalizeH="0" baseline="0" dirty="0" err="1">
                          <a:ln>
                            <a:noFill/>
                          </a:ln>
                          <a:solidFill>
                            <a:srgbClr val="333333"/>
                          </a:solidFill>
                          <a:effectLst/>
                          <a:latin typeface="Calibri Light"/>
                          <a:ea typeface="ＭＳ Ｐゴシック" pitchFamily="34" charset="-128"/>
                        </a:rPr>
                        <a:t>una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única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imperfecció</a:t>
                      </a:r>
                      <a:r>
                        <a:rPr kumimoji="0" lang="en-US" sz="2000" b="0" i="0" u="none" strike="noStrike" cap="none" normalizeH="0" baseline="0" dirty="0">
                          <a:ln>
                            <a:noFill/>
                          </a:ln>
                          <a:solidFill>
                            <a:srgbClr val="333333"/>
                          </a:solidFill>
                          <a:effectLst/>
                          <a:latin typeface="Calibri Light"/>
                          <a:ea typeface="ＭＳ Ｐゴシック" pitchFamily="34" charset="-128"/>
                        </a:rPr>
                        <a:t>; hi ha </a:t>
                      </a:r>
                      <a:r>
                        <a:rPr kumimoji="0" lang="en-US" sz="2000" b="0" i="0" u="none" strike="noStrike" cap="none" normalizeH="0" baseline="0" dirty="0" err="1">
                          <a:ln>
                            <a:noFill/>
                          </a:ln>
                          <a:solidFill>
                            <a:srgbClr val="333333"/>
                          </a:solidFill>
                          <a:effectLst/>
                          <a:latin typeface="Calibri Light"/>
                          <a:ea typeface="ＭＳ Ｐゴシック" pitchFamily="34" charset="-128"/>
                        </a:rPr>
                        <a:t>altres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coses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meves</a:t>
                      </a:r>
                      <a:r>
                        <a:rPr kumimoji="0" lang="en-US" sz="2000" b="0" i="0" u="none" strike="noStrike" cap="none" normalizeH="0" baseline="0" dirty="0">
                          <a:ln>
                            <a:noFill/>
                          </a:ln>
                          <a:solidFill>
                            <a:srgbClr val="333333"/>
                          </a:solidFill>
                          <a:effectLst/>
                          <a:latin typeface="Calibri Light"/>
                          <a:ea typeface="ＭＳ Ｐゴシック" pitchFamily="34" charset="-128"/>
                        </a:rPr>
                        <a:t> que </a:t>
                      </a:r>
                      <a:r>
                        <a:rPr kumimoji="0" lang="en-US" sz="2000" b="0" i="0" u="none" strike="noStrike" cap="none" normalizeH="0" baseline="0" dirty="0" err="1">
                          <a:ln>
                            <a:noFill/>
                          </a:ln>
                          <a:solidFill>
                            <a:srgbClr val="333333"/>
                          </a:solidFill>
                          <a:effectLst/>
                          <a:latin typeface="Calibri Light"/>
                          <a:ea typeface="ＭＳ Ｐゴシック" pitchFamily="34" charset="-128"/>
                        </a:rPr>
                        <a:t>m'agraden</a:t>
                      </a:r>
                      <a:r>
                        <a:rPr kumimoji="0" lang="en-US" sz="2000" b="0" i="0" u="none" strike="noStrike" cap="none" normalizeH="0" baseline="0" dirty="0">
                          <a:ln>
                            <a:noFill/>
                          </a:ln>
                          <a:solidFill>
                            <a:srgbClr val="333333"/>
                          </a:solidFill>
                          <a:effectLst/>
                          <a:latin typeface="Calibri Light"/>
                          <a:ea typeface="ＭＳ Ｐゴシック" pitchFamily="34" charset="-128"/>
                        </a:rPr>
                        <a:t> molt, per </a:t>
                      </a:r>
                      <a:r>
                        <a:rPr kumimoji="0" lang="en-US" sz="2000" b="0" i="0" u="none" strike="noStrike" cap="none" normalizeH="0" baseline="0" dirty="0" err="1">
                          <a:ln>
                            <a:noFill/>
                          </a:ln>
                          <a:solidFill>
                            <a:srgbClr val="333333"/>
                          </a:solidFill>
                          <a:effectLst/>
                          <a:latin typeface="Calibri Light"/>
                          <a:ea typeface="ＭＳ Ｐゴシック" pitchFamily="34" charset="-128"/>
                        </a:rPr>
                        <a:t>exemple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els</a:t>
                      </a:r>
                      <a:r>
                        <a:rPr kumimoji="0" lang="en-US" sz="2000" b="0" i="0" u="none" strike="noStrike" cap="none" normalizeH="0" baseline="0" dirty="0">
                          <a:ln>
                            <a:noFill/>
                          </a:ln>
                          <a:solidFill>
                            <a:srgbClr val="333333"/>
                          </a:solidFill>
                          <a:effectLst/>
                          <a:latin typeface="Calibri Light"/>
                          <a:ea typeface="ＭＳ Ｐゴシック" pitchFamily="34" charset="-128"/>
                        </a:rPr>
                        <a:t> meus </a:t>
                      </a:r>
                      <a:r>
                        <a:rPr kumimoji="0" lang="en-US" sz="2000" b="0" i="0" u="none" strike="noStrike" cap="none" normalizeH="0" baseline="0" dirty="0" err="1">
                          <a:ln>
                            <a:noFill/>
                          </a:ln>
                          <a:solidFill>
                            <a:srgbClr val="333333"/>
                          </a:solidFill>
                          <a:effectLst/>
                          <a:latin typeface="Calibri Light"/>
                          <a:ea typeface="ＭＳ Ｐゴシック" pitchFamily="34" charset="-128"/>
                        </a:rPr>
                        <a:t>ulls</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Una entrevista de feina no va sortir bé.</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ea typeface="ＭＳ Ｐゴシック" pitchFamily="34" charset="-128"/>
                        </a:rPr>
                        <a:t>“Mai </a:t>
                      </a:r>
                      <a:r>
                        <a:rPr kumimoji="0" lang="it-IT" sz="2000" b="1" i="1" u="none" strike="noStrike" cap="none" normalizeH="0" baseline="0" dirty="0">
                          <a:ln>
                            <a:noFill/>
                          </a:ln>
                          <a:solidFill>
                            <a:srgbClr val="333333"/>
                          </a:solidFill>
                          <a:effectLst/>
                          <a:latin typeface="Calibri Light"/>
                          <a:ea typeface="ＭＳ Ｐゴシック" pitchFamily="34" charset="-128"/>
                        </a:rPr>
                        <a:t>no trobaré feina una altra </a:t>
                      </a:r>
                      <a:r>
                        <a:rPr kumimoji="0" lang="it-IT" sz="2000" b="1" i="1" u="none" strike="noStrike" cap="none" normalizeH="0" baseline="0">
                          <a:ln>
                            <a:noFill/>
                          </a:ln>
                          <a:solidFill>
                            <a:srgbClr val="333333"/>
                          </a:solidFill>
                          <a:effectLst/>
                          <a:latin typeface="Calibri Light"/>
                          <a:ea typeface="ＭＳ Ｐゴシック" pitchFamily="34" charset="-128"/>
                        </a:rPr>
                        <a:t>vegada.”</a:t>
                      </a:r>
                      <a:endParaRPr kumimoji="0" lang="it-IT"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“Què </a:t>
                      </a:r>
                      <a:r>
                        <a:rPr kumimoji="0" lang="it-IT" sz="2000" b="0" i="0" u="none" strike="noStrike" cap="none" normalizeH="0" baseline="0" dirty="0">
                          <a:ln>
                            <a:noFill/>
                          </a:ln>
                          <a:solidFill>
                            <a:srgbClr val="333333"/>
                          </a:solidFill>
                          <a:effectLst/>
                          <a:latin typeface="Calibri Light"/>
                          <a:ea typeface="ＭＳ Ｐゴシック" pitchFamily="34" charset="-128"/>
                        </a:rPr>
                        <a:t>puc millorar per a la propera </a:t>
                      </a:r>
                      <a:r>
                        <a:rPr kumimoji="0" lang="it-IT" sz="2000" b="0" i="0" u="none" strike="noStrike" cap="none" normalizeH="0" baseline="0">
                          <a:ln>
                            <a:noFill/>
                          </a:ln>
                          <a:solidFill>
                            <a:srgbClr val="333333"/>
                          </a:solidFill>
                          <a:effectLst/>
                          <a:latin typeface="Calibri Light"/>
                          <a:ea typeface="ＭＳ Ｐゴシック" pitchFamily="34" charset="-128"/>
                        </a:rPr>
                        <a:t>entrevista?”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7718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solidFill>
                  <a:srgbClr val="004992"/>
                </a:solidFill>
                <a:latin typeface="+mn-lt"/>
                <a:ea typeface="+mn-ea"/>
                <a:cs typeface="+mn-cs"/>
              </a:rPr>
              <a:t>1. </a:t>
            </a:r>
            <a:r>
              <a:rPr lang="es-ES" altLang="de-DE" sz="3600" dirty="0" err="1">
                <a:solidFill>
                  <a:srgbClr val="004992"/>
                </a:solidFill>
                <a:latin typeface="+mn-lt"/>
                <a:ea typeface="+mn-ea"/>
                <a:cs typeface="+mn-cs"/>
              </a:rPr>
              <a:t>Sobregeneralització</a:t>
            </a:r>
            <a:r>
              <a:rPr lang="es-ES" altLang="de-DE" sz="3600" dirty="0">
                <a:solidFill>
                  <a:srgbClr val="004992"/>
                </a:solidFill>
                <a:latin typeface="+mn-lt"/>
                <a:ea typeface="+mn-ea"/>
                <a:cs typeface="+mn-cs"/>
              </a:rPr>
              <a:t>: </a:t>
            </a:r>
            <a:r>
              <a:rPr lang="es-ES" altLang="de-DE" sz="3600" dirty="0" err="1">
                <a:solidFill>
                  <a:srgbClr val="004992"/>
                </a:solidFill>
                <a:latin typeface="+mn-lt"/>
                <a:ea typeface="+mn-ea"/>
                <a:cs typeface="+mn-cs"/>
              </a:rPr>
              <a:t>Prendre</a:t>
            </a:r>
            <a:r>
              <a:rPr lang="es-ES" altLang="de-DE" sz="3600" dirty="0">
                <a:solidFill>
                  <a:srgbClr val="004992"/>
                </a:solidFill>
                <a:latin typeface="+mn-lt"/>
                <a:ea typeface="+mn-ea"/>
                <a:cs typeface="+mn-cs"/>
              </a:rPr>
              <a:t> casos </a:t>
            </a:r>
            <a:r>
              <a:rPr lang="es-ES" altLang="de-DE" sz="3600" dirty="0" err="1">
                <a:solidFill>
                  <a:srgbClr val="004992"/>
                </a:solidFill>
                <a:latin typeface="+mn-lt"/>
                <a:ea typeface="+mn-ea"/>
                <a:cs typeface="+mn-cs"/>
              </a:rPr>
              <a:t>aïllats</a:t>
            </a:r>
            <a:r>
              <a:rPr lang="es-ES" altLang="de-DE" sz="3600" dirty="0">
                <a:solidFill>
                  <a:srgbClr val="004992"/>
                </a:solidFill>
                <a:latin typeface="+mn-lt"/>
                <a:ea typeface="+mn-ea"/>
                <a:cs typeface="+mn-cs"/>
              </a:rPr>
              <a:t> i </a:t>
            </a:r>
            <a:r>
              <a:rPr lang="es-ES" altLang="de-DE" sz="3600" dirty="0" err="1">
                <a:solidFill>
                  <a:srgbClr val="004992"/>
                </a:solidFill>
                <a:latin typeface="+mn-lt"/>
                <a:ea typeface="+mn-ea"/>
                <a:cs typeface="+mn-cs"/>
              </a:rPr>
              <a:t>generalitzar</a:t>
            </a:r>
            <a:r>
              <a:rPr lang="es-ES" altLang="de-DE" sz="3600" dirty="0">
                <a:solidFill>
                  <a:srgbClr val="004992"/>
                </a:solidFill>
                <a:latin typeface="+mn-lt"/>
                <a:ea typeface="+mn-ea"/>
                <a:cs typeface="+mn-cs"/>
              </a:rPr>
              <a:t> la </a:t>
            </a:r>
            <a:r>
              <a:rPr lang="es-ES" altLang="de-DE" sz="3600" dirty="0" err="1">
                <a:solidFill>
                  <a:srgbClr val="004992"/>
                </a:solidFill>
                <a:latin typeface="+mn-lt"/>
                <a:ea typeface="+mn-ea"/>
                <a:cs typeface="+mn-cs"/>
              </a:rPr>
              <a:t>seva</a:t>
            </a:r>
            <a:r>
              <a:rPr lang="es-ES" altLang="de-DE" sz="3600" dirty="0">
                <a:solidFill>
                  <a:srgbClr val="004992"/>
                </a:solidFill>
                <a:latin typeface="+mn-lt"/>
                <a:ea typeface="+mn-ea"/>
                <a:cs typeface="+mn-cs"/>
              </a:rPr>
              <a:t> </a:t>
            </a:r>
            <a:r>
              <a:rPr lang="es-ES" altLang="de-DE" sz="3600" dirty="0" err="1">
                <a:solidFill>
                  <a:srgbClr val="004992"/>
                </a:solidFill>
                <a:latin typeface="+mn-lt"/>
                <a:ea typeface="+mn-ea"/>
                <a:cs typeface="+mn-cs"/>
              </a:rPr>
              <a:t>validesa</a:t>
            </a:r>
            <a:r>
              <a:rPr lang="es-ES" altLang="de-DE" sz="3600" dirty="0">
                <a:solidFill>
                  <a:srgbClr val="004992"/>
                </a:solidFill>
                <a:latin typeface="+mn-lt"/>
                <a:ea typeface="+mn-ea"/>
                <a:cs typeface="+mn-cs"/>
              </a:rPr>
              <a:t> per a </a:t>
            </a:r>
            <a:r>
              <a:rPr lang="es-ES" altLang="de-DE" sz="3600" dirty="0" err="1">
                <a:solidFill>
                  <a:srgbClr val="004992"/>
                </a:solidFill>
                <a:latin typeface="+mn-lt"/>
                <a:ea typeface="+mn-ea"/>
                <a:cs typeface="+mn-cs"/>
              </a:rPr>
              <a:t>tot</a:t>
            </a:r>
            <a:r>
              <a:rPr lang="es-ES" altLang="de-DE" sz="3600" dirty="0">
                <a:solidFill>
                  <a:srgbClr val="004992"/>
                </a:solidFill>
                <a:latin typeface="+mn-lt"/>
                <a:ea typeface="+mn-ea"/>
                <a:cs typeface="+mn-cs"/>
              </a:rPr>
              <a:t>.</a:t>
            </a:r>
            <a:br>
              <a:rPr lang="es-ES" altLang="de-DE" sz="3600" dirty="0">
                <a:solidFill>
                  <a:srgbClr val="004992"/>
                </a:solidFill>
                <a:latin typeface="+mn-lt"/>
                <a:ea typeface="+mn-ea"/>
                <a:cs typeface="+mn-cs"/>
              </a:rPr>
            </a:br>
            <a:r>
              <a:rPr lang="es-ES" altLang="de-DE" dirty="0" err="1">
                <a:solidFill>
                  <a:srgbClr val="004992"/>
                </a:solidFill>
                <a:latin typeface="+mn-lt"/>
                <a:ea typeface="+mn-ea"/>
                <a:cs typeface="+mn-cs"/>
              </a:rPr>
              <a:t>Com</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podríem</a:t>
            </a:r>
            <a:r>
              <a:rPr lang="es-ES" altLang="de-DE" dirty="0">
                <a:solidFill>
                  <a:srgbClr val="004992"/>
                </a:solidFill>
                <a:latin typeface="+mn-lt"/>
                <a:ea typeface="+mn-ea"/>
                <a:cs typeface="+mn-cs"/>
              </a:rPr>
              <a:t> reinterpretar </a:t>
            </a:r>
            <a:r>
              <a:rPr lang="es-ES" altLang="de-DE" dirty="0" err="1">
                <a:solidFill>
                  <a:srgbClr val="004992"/>
                </a:solidFill>
                <a:latin typeface="+mn-lt"/>
                <a:ea typeface="+mn-ea"/>
                <a:cs typeface="+mn-cs"/>
              </a:rPr>
              <a:t>aquesta</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situació</a:t>
            </a:r>
            <a:r>
              <a:rPr lang="es-ES" altLang="de-DE" dirty="0">
                <a:solidFill>
                  <a:srgbClr val="004992"/>
                </a:solidFill>
                <a:latin typeface="+mn-lt"/>
                <a:ea typeface="+mn-ea"/>
                <a:cs typeface="+mn-cs"/>
              </a:rPr>
              <a:t>?</a:t>
            </a: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16</a:t>
            </a:fld>
            <a:endParaRPr lang="de-DE" altLang="es-ES"/>
          </a:p>
        </p:txBody>
      </p:sp>
      <p:sp>
        <p:nvSpPr>
          <p:cNvPr id="49169" name="Rectangle 19"/>
          <p:cNvSpPr>
            <a:spLocks noChangeArrowheads="1"/>
          </p:cNvSpPr>
          <p:nvPr/>
        </p:nvSpPr>
        <p:spPr bwMode="auto">
          <a:xfrm>
            <a:off x="408955" y="5806533"/>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006699"/>
              </a:buClr>
              <a:buFont typeface="Wingdings" pitchFamily="2" charset="2"/>
              <a:buChar char="Ø"/>
              <a:defRPr sz="3200">
                <a:solidFill>
                  <a:schemeClr val="tx1"/>
                </a:solidFill>
                <a:latin typeface="Arial" charset="0"/>
                <a:ea typeface="ＭＳ Ｐゴシック" pitchFamily="34" charset="-128"/>
              </a:defRPr>
            </a:lvl1pPr>
            <a:lvl2pPr marL="742950" indent="-285750">
              <a:spcBef>
                <a:spcPct val="20000"/>
              </a:spcBef>
              <a:buClr>
                <a:srgbClr val="006699"/>
              </a:buClr>
              <a:buFont typeface="Wingdings" pitchFamily="2" charset="2"/>
              <a:buChar char="Ø"/>
              <a:defRPr sz="2800">
                <a:solidFill>
                  <a:schemeClr val="tx1"/>
                </a:solidFill>
                <a:latin typeface="Arial" charset="0"/>
                <a:ea typeface="ＭＳ Ｐゴシック" pitchFamily="34" charset="-128"/>
              </a:defRPr>
            </a:lvl2pPr>
            <a:lvl3pPr marL="1143000" indent="-228600">
              <a:spcBef>
                <a:spcPct val="20000"/>
              </a:spcBef>
              <a:buClr>
                <a:srgbClr val="006699"/>
              </a:buClr>
              <a:buFont typeface="Wingdings" pitchFamily="2" charset="2"/>
              <a:buChar char="Ø"/>
              <a:defRPr sz="2400">
                <a:solidFill>
                  <a:schemeClr val="tx1"/>
                </a:solidFill>
                <a:latin typeface="Arial" charset="0"/>
                <a:ea typeface="ＭＳ Ｐゴシック" pitchFamily="34" charset="-128"/>
              </a:defRPr>
            </a:lvl3pPr>
            <a:lvl4pPr marL="1600200" indent="-228600">
              <a:spcBef>
                <a:spcPct val="20000"/>
              </a:spcBef>
              <a:buClr>
                <a:srgbClr val="006699"/>
              </a:buClr>
              <a:buFont typeface="Wingdings" pitchFamily="2" charset="2"/>
              <a:buChar char="Ø"/>
              <a:defRPr sz="2000">
                <a:solidFill>
                  <a:schemeClr val="tx1"/>
                </a:solidFill>
                <a:latin typeface="Arial" charset="0"/>
                <a:ea typeface="ＭＳ Ｐゴシック" pitchFamily="34" charset="-128"/>
              </a:defRPr>
            </a:lvl4pPr>
            <a:lvl5pPr marL="2057400" indent="-228600">
              <a:spcBef>
                <a:spcPct val="20000"/>
              </a:spcBef>
              <a:buClr>
                <a:srgbClr val="006699"/>
              </a:buClr>
              <a:buFont typeface="Wingdings" pitchFamily="2" charset="2"/>
              <a:buChar char="Ø"/>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9pPr>
          </a:lstStyle>
          <a:p>
            <a:pPr marL="0" indent="0" eaLnBrk="1" hangingPunct="1">
              <a:spcBef>
                <a:spcPts val="0"/>
              </a:spcBef>
              <a:spcAft>
                <a:spcPts val="0"/>
              </a:spcAft>
              <a:buNone/>
            </a:pPr>
            <a:r>
              <a:rPr lang="es-ES" altLang="de-DE" sz="2000" b="0" dirty="0">
                <a:solidFill>
                  <a:srgbClr val="004992"/>
                </a:solidFill>
                <a:latin typeface="+mn-lt"/>
                <a:ea typeface="+mn-ea"/>
              </a:rPr>
              <a:t>T'has de permetre els errors: </a:t>
            </a:r>
            <a:r>
              <a:rPr lang="es-ES" altLang="de-DE" sz="2000" b="0" dirty="0">
                <a:solidFill>
                  <a:srgbClr val="333333"/>
                </a:solidFill>
                <a:latin typeface="+mn-lt"/>
                <a:ea typeface="+mn-ea"/>
              </a:rPr>
              <a:t>Ningú no és perfecte! Si quequeges de tant en tant, no significa que no puguis expressar-te. Si de tant en tant comets un error, no significa que siguis poc rigorós/a.</a:t>
            </a:r>
            <a:endParaRPr lang="es-ES" altLang="de-DE" sz="2000" dirty="0">
              <a:solidFill>
                <a:srgbClr val="333333"/>
              </a:solidFill>
              <a:latin typeface="+mn-lt"/>
              <a:ea typeface="+mn-ea"/>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092392162"/>
              </p:ext>
            </p:extLst>
          </p:nvPr>
        </p:nvGraphicFramePr>
        <p:xfrm>
          <a:off x="408955" y="2617440"/>
          <a:ext cx="11338560" cy="29718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Esdeveniment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Generalitzacio</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falsa</a:t>
                      </a:r>
                      <a:r>
                        <a:rPr kumimoji="0" lang="fr-FR" sz="2000" b="1" i="1" u="none" strike="noStrike" cap="none" normalizeH="0" baseline="0" dirty="0">
                          <a:ln>
                            <a:noFill/>
                          </a:ln>
                          <a:solidFill>
                            <a:srgbClr val="333333"/>
                          </a:solidFill>
                          <a:effectLst/>
                          <a:latin typeface="Calibri Light"/>
                          <a:ea typeface="ＭＳ Ｐゴシック" pitchFamily="34" charset="-128"/>
                        </a:rPr>
                        <a:t> o </a:t>
                      </a:r>
                      <a:r>
                        <a:rPr kumimoji="0" lang="fr-FR" sz="2000" b="1" i="1" u="none" strike="noStrike" cap="none" normalizeH="0" baseline="0" dirty="0" err="1">
                          <a:ln>
                            <a:noFill/>
                          </a:ln>
                          <a:solidFill>
                            <a:srgbClr val="333333"/>
                          </a:solidFill>
                          <a:effectLst/>
                          <a:latin typeface="Calibri Light"/>
                          <a:ea typeface="ＭＳ Ｐゴシック" pitchFamily="34" charset="-128"/>
                        </a:rPr>
                        <a:t>excessiva</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Avaluació</a:t>
                      </a:r>
                      <a:r>
                        <a:rPr kumimoji="0" lang="fr-FR" sz="2000" b="0" i="0" u="none" strike="noStrike" cap="none" normalizeH="0" baseline="0" dirty="0">
                          <a:ln>
                            <a:noFill/>
                          </a:ln>
                          <a:solidFill>
                            <a:srgbClr val="333333"/>
                          </a:solidFill>
                          <a:effectLst/>
                          <a:latin typeface="Calibri Light"/>
                          <a:ea typeface="ＭＳ Ｐゴシック" pitchFamily="34" charset="-128"/>
                        </a:rPr>
                        <a:t> positiva/</a:t>
                      </a:r>
                      <a:r>
                        <a:rPr kumimoji="0" lang="fr-FR" sz="2000" b="0" i="0" u="none" strike="noStrike" cap="none" normalizeH="0" baseline="0" dirty="0" err="1">
                          <a:ln>
                            <a:noFill/>
                          </a:ln>
                          <a:solidFill>
                            <a:srgbClr val="333333"/>
                          </a:solidFill>
                          <a:effectLst/>
                          <a:latin typeface="Calibri Light"/>
                          <a:ea typeface="ＭＳ Ｐゴシック" pitchFamily="34" charset="-128"/>
                        </a:rPr>
                        <a:t>constructiva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ea typeface="ＭＳ Ｐゴシック" pitchFamily="34" charset="-128"/>
                        </a:rPr>
                        <a:t>“Peso massa”,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ea typeface="ＭＳ Ｐゴシック" pitchFamily="34" charset="-128"/>
                        </a:rPr>
                        <a:t>“El meu nas és ganxut”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“Soc </a:t>
                      </a:r>
                      <a:r>
                        <a:rPr kumimoji="0" lang="en-US" sz="2000" b="1" i="1" u="none" strike="noStrike" cap="none" normalizeH="0" baseline="0" dirty="0" err="1">
                          <a:ln>
                            <a:noFill/>
                          </a:ln>
                          <a:solidFill>
                            <a:srgbClr val="333333"/>
                          </a:solidFill>
                          <a:effectLst/>
                          <a:latin typeface="Calibri Light"/>
                          <a:ea typeface="ＭＳ Ｐゴシック" pitchFamily="34" charset="-128"/>
                        </a:rPr>
                        <a:t>lleig</a:t>
                      </a: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dirty="0" err="1">
                          <a:ln>
                            <a:noFill/>
                          </a:ln>
                          <a:solidFill>
                            <a:srgbClr val="333333"/>
                          </a:solidFill>
                          <a:effectLst/>
                          <a:latin typeface="Calibri Light"/>
                          <a:ea typeface="ＭＳ Ｐゴシック" pitchFamily="34" charset="-128"/>
                        </a:rPr>
                        <a:t>tja</a:t>
                      </a:r>
                      <a:r>
                        <a:rPr kumimoji="0" lang="en-US" sz="2000" b="1" i="1" u="none" strike="noStrike" cap="none" normalizeH="0" baseline="0" dirty="0">
                          <a:ln>
                            <a:noFill/>
                          </a:ln>
                          <a:solidFill>
                            <a:srgbClr val="333333"/>
                          </a:solidFill>
                          <a:effectLst/>
                          <a:latin typeface="Calibri Light"/>
                          <a:ea typeface="ＭＳ Ｐゴシック" pitchFamily="34" charset="-128"/>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“No soc </a:t>
                      </a:r>
                      <a:r>
                        <a:rPr kumimoji="0" lang="en-US" sz="2000" b="0" i="0" u="none" strike="noStrike" cap="none" normalizeH="0" baseline="0" dirty="0" err="1">
                          <a:ln>
                            <a:noFill/>
                          </a:ln>
                          <a:solidFill>
                            <a:srgbClr val="333333"/>
                          </a:solidFill>
                          <a:effectLst/>
                          <a:latin typeface="Calibri Light"/>
                          <a:ea typeface="ＭＳ Ｐゴシック" pitchFamily="34" charset="-128"/>
                        </a:rPr>
                        <a:t>lleig</a:t>
                      </a: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tja</a:t>
                      </a:r>
                      <a:r>
                        <a:rPr kumimoji="0" lang="en-US" sz="2000" b="0" i="0" u="none" strike="noStrike" cap="none" normalizeH="0" baseline="0" dirty="0">
                          <a:ln>
                            <a:noFill/>
                          </a:ln>
                          <a:solidFill>
                            <a:srgbClr val="333333"/>
                          </a:solidFill>
                          <a:effectLst/>
                          <a:latin typeface="Calibri Light"/>
                          <a:ea typeface="ＭＳ Ｐゴシック" pitchFamily="34" charset="-128"/>
                        </a:rPr>
                        <a:t> per </a:t>
                      </a:r>
                      <a:r>
                        <a:rPr kumimoji="0" lang="en-US" sz="2000" b="0" i="0" u="none" strike="noStrike" cap="none" normalizeH="0" baseline="0" dirty="0" err="1">
                          <a:ln>
                            <a:noFill/>
                          </a:ln>
                          <a:solidFill>
                            <a:srgbClr val="333333"/>
                          </a:solidFill>
                          <a:effectLst/>
                          <a:latin typeface="Calibri Light"/>
                          <a:ea typeface="ＭＳ Ｐゴシック" pitchFamily="34" charset="-128"/>
                        </a:rPr>
                        <a:t>una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única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imperfecció</a:t>
                      </a:r>
                      <a:r>
                        <a:rPr kumimoji="0" lang="en-US" sz="2000" b="0" i="0" u="none" strike="noStrike" cap="none" normalizeH="0" baseline="0" dirty="0">
                          <a:ln>
                            <a:noFill/>
                          </a:ln>
                          <a:solidFill>
                            <a:srgbClr val="333333"/>
                          </a:solidFill>
                          <a:effectLst/>
                          <a:latin typeface="Calibri Light"/>
                          <a:ea typeface="ＭＳ Ｐゴシック" pitchFamily="34" charset="-128"/>
                        </a:rPr>
                        <a:t>; hi ha </a:t>
                      </a:r>
                      <a:r>
                        <a:rPr kumimoji="0" lang="en-US" sz="2000" b="0" i="0" u="none" strike="noStrike" cap="none" normalizeH="0" baseline="0" dirty="0" err="1">
                          <a:ln>
                            <a:noFill/>
                          </a:ln>
                          <a:solidFill>
                            <a:srgbClr val="333333"/>
                          </a:solidFill>
                          <a:effectLst/>
                          <a:latin typeface="Calibri Light"/>
                          <a:ea typeface="ＭＳ Ｐゴシック" pitchFamily="34" charset="-128"/>
                        </a:rPr>
                        <a:t>altres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coses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meves</a:t>
                      </a:r>
                      <a:r>
                        <a:rPr kumimoji="0" lang="en-US" sz="2000" b="0" i="0" u="none" strike="noStrike" cap="none" normalizeH="0" baseline="0" dirty="0">
                          <a:ln>
                            <a:noFill/>
                          </a:ln>
                          <a:solidFill>
                            <a:srgbClr val="333333"/>
                          </a:solidFill>
                          <a:effectLst/>
                          <a:latin typeface="Calibri Light"/>
                          <a:ea typeface="ＭＳ Ｐゴシック" pitchFamily="34" charset="-128"/>
                        </a:rPr>
                        <a:t> que </a:t>
                      </a:r>
                      <a:r>
                        <a:rPr kumimoji="0" lang="en-US" sz="2000" b="0" i="0" u="none" strike="noStrike" cap="none" normalizeH="0" baseline="0" dirty="0" err="1">
                          <a:ln>
                            <a:noFill/>
                          </a:ln>
                          <a:solidFill>
                            <a:srgbClr val="333333"/>
                          </a:solidFill>
                          <a:effectLst/>
                          <a:latin typeface="Calibri Light"/>
                          <a:ea typeface="ＭＳ Ｐゴシック" pitchFamily="34" charset="-128"/>
                        </a:rPr>
                        <a:t>m'agraden</a:t>
                      </a:r>
                      <a:r>
                        <a:rPr kumimoji="0" lang="en-US" sz="2000" b="0" i="0" u="none" strike="noStrike" cap="none" normalizeH="0" baseline="0" dirty="0">
                          <a:ln>
                            <a:noFill/>
                          </a:ln>
                          <a:solidFill>
                            <a:srgbClr val="333333"/>
                          </a:solidFill>
                          <a:effectLst/>
                          <a:latin typeface="Calibri Light"/>
                          <a:ea typeface="ＭＳ Ｐゴシック" pitchFamily="34" charset="-128"/>
                        </a:rPr>
                        <a:t> molt, per </a:t>
                      </a:r>
                      <a:r>
                        <a:rPr kumimoji="0" lang="en-US" sz="2000" b="0" i="0" u="none" strike="noStrike" cap="none" normalizeH="0" baseline="0" dirty="0" err="1">
                          <a:ln>
                            <a:noFill/>
                          </a:ln>
                          <a:solidFill>
                            <a:srgbClr val="333333"/>
                          </a:solidFill>
                          <a:effectLst/>
                          <a:latin typeface="Calibri Light"/>
                          <a:ea typeface="ＭＳ Ｐゴシック" pitchFamily="34" charset="-128"/>
                        </a:rPr>
                        <a:t>exemple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els</a:t>
                      </a:r>
                      <a:r>
                        <a:rPr kumimoji="0" lang="en-US" sz="2000" b="0" i="0" u="none" strike="noStrike" cap="none" normalizeH="0" baseline="0" dirty="0">
                          <a:ln>
                            <a:noFill/>
                          </a:ln>
                          <a:solidFill>
                            <a:srgbClr val="333333"/>
                          </a:solidFill>
                          <a:effectLst/>
                          <a:latin typeface="Calibri Light"/>
                          <a:ea typeface="ＭＳ Ｐゴシック" pitchFamily="34" charset="-128"/>
                        </a:rPr>
                        <a:t> meus </a:t>
                      </a:r>
                      <a:r>
                        <a:rPr kumimoji="0" lang="en-US" sz="2000" b="0" i="0" u="none" strike="noStrike" cap="none" normalizeH="0" baseline="0" dirty="0" err="1">
                          <a:ln>
                            <a:noFill/>
                          </a:ln>
                          <a:solidFill>
                            <a:srgbClr val="333333"/>
                          </a:solidFill>
                          <a:effectLst/>
                          <a:latin typeface="Calibri Light"/>
                          <a:ea typeface="ＭＳ Ｐゴシック" pitchFamily="34" charset="-128"/>
                        </a:rPr>
                        <a:t>ulls</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Una entrevista de feina no va sortir bé.</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ea typeface="ＭＳ Ｐゴシック" pitchFamily="34" charset="-128"/>
                        </a:rPr>
                        <a:t>“Mai </a:t>
                      </a:r>
                      <a:r>
                        <a:rPr kumimoji="0" lang="it-IT" sz="2000" b="1" i="1" u="none" strike="noStrike" cap="none" normalizeH="0" baseline="0" dirty="0">
                          <a:ln>
                            <a:noFill/>
                          </a:ln>
                          <a:solidFill>
                            <a:srgbClr val="333333"/>
                          </a:solidFill>
                          <a:effectLst/>
                          <a:latin typeface="Calibri Light"/>
                          <a:ea typeface="ＭＳ Ｐゴシック" pitchFamily="34" charset="-128"/>
                        </a:rPr>
                        <a:t>no trobaré feina una altra </a:t>
                      </a:r>
                      <a:r>
                        <a:rPr kumimoji="0" lang="it-IT" sz="2000" b="1" i="1" u="none" strike="noStrike" cap="none" normalizeH="0" baseline="0">
                          <a:ln>
                            <a:noFill/>
                          </a:ln>
                          <a:solidFill>
                            <a:srgbClr val="333333"/>
                          </a:solidFill>
                          <a:effectLst/>
                          <a:latin typeface="Calibri Light"/>
                          <a:ea typeface="ＭＳ Ｐゴシック" pitchFamily="34" charset="-128"/>
                        </a:rPr>
                        <a:t>vegada.”</a:t>
                      </a:r>
                      <a:endParaRPr kumimoji="0" lang="it-IT"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“Què </a:t>
                      </a:r>
                      <a:r>
                        <a:rPr kumimoji="0" lang="it-IT" sz="2000" b="0" i="0" u="none" strike="noStrike" cap="none" normalizeH="0" baseline="0" dirty="0">
                          <a:ln>
                            <a:noFill/>
                          </a:ln>
                          <a:solidFill>
                            <a:srgbClr val="333333"/>
                          </a:solidFill>
                          <a:effectLst/>
                          <a:latin typeface="Calibri Light"/>
                          <a:ea typeface="ＭＳ Ｐゴシック" pitchFamily="34" charset="-128"/>
                        </a:rPr>
                        <a:t>puc millorar per a la propera </a:t>
                      </a:r>
                      <a:r>
                        <a:rPr kumimoji="0" lang="it-IT" sz="2000" b="0" i="0" u="none" strike="noStrike" cap="none" normalizeH="0" baseline="0">
                          <a:ln>
                            <a:noFill/>
                          </a:ln>
                          <a:solidFill>
                            <a:srgbClr val="333333"/>
                          </a:solidFill>
                          <a:effectLst/>
                          <a:latin typeface="Calibri Light"/>
                          <a:ea typeface="ＭＳ Ｐゴシック" pitchFamily="34" charset="-128"/>
                        </a:rPr>
                        <a:t>entrevista?”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94987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En canvi: no generalitzis a partir d'una imperfecció al tot!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Tot</a:t>
            </a:r>
            <a:r>
              <a:rPr lang="es-ES" altLang="de-DE" sz="2400" dirty="0">
                <a:solidFill>
                  <a:srgbClr val="333333"/>
                </a:solidFill>
              </a:rPr>
              <a:t> </a:t>
            </a:r>
            <a:r>
              <a:rPr lang="es-ES" altLang="de-DE" sz="2400" dirty="0" err="1">
                <a:solidFill>
                  <a:srgbClr val="333333"/>
                </a:solidFill>
              </a:rPr>
              <a:t>ésser</a:t>
            </a:r>
            <a:r>
              <a:rPr lang="es-ES" altLang="de-DE" sz="2400" dirty="0">
                <a:solidFill>
                  <a:srgbClr val="333333"/>
                </a:solidFill>
              </a:rPr>
              <a:t> </a:t>
            </a:r>
            <a:r>
              <a:rPr lang="es-ES" altLang="de-DE" sz="2400" dirty="0" err="1">
                <a:solidFill>
                  <a:srgbClr val="333333"/>
                </a:solidFill>
              </a:rPr>
              <a:t>humà</a:t>
            </a:r>
            <a:r>
              <a:rPr lang="es-ES" altLang="de-DE" sz="2400" dirty="0">
                <a:solidFill>
                  <a:srgbClr val="333333"/>
                </a:solidFill>
              </a:rPr>
              <a:t>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complex</a:t>
            </a:r>
            <a:r>
              <a:rPr lang="es-ES" altLang="de-DE" sz="2400" dirty="0">
                <a:solidFill>
                  <a:srgbClr val="333333"/>
                </a:solidFill>
              </a:rPr>
              <a:t> –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com</a:t>
            </a:r>
            <a:r>
              <a:rPr lang="es-ES" altLang="de-DE" sz="2400" dirty="0">
                <a:solidFill>
                  <a:srgbClr val="333333"/>
                </a:solidFill>
              </a:rPr>
              <a:t> un </a:t>
            </a:r>
            <a:r>
              <a:rPr lang="es-ES" altLang="de-DE" sz="2400" dirty="0" err="1">
                <a:solidFill>
                  <a:srgbClr val="333333"/>
                </a:solidFill>
              </a:rPr>
              <a:t>mosaic</a:t>
            </a:r>
            <a:r>
              <a:rPr lang="es-ES" altLang="de-DE" sz="2400" dirty="0">
                <a:solidFill>
                  <a:srgbClr val="333333"/>
                </a:solidFill>
              </a:rPr>
              <a:t>: </a:t>
            </a:r>
            <a:r>
              <a:rPr lang="es-ES" altLang="de-DE" sz="2400" dirty="0" err="1">
                <a:solidFill>
                  <a:srgbClr val="333333"/>
                </a:solidFill>
              </a:rPr>
              <a:t>estem</a:t>
            </a:r>
            <a:r>
              <a:rPr lang="es-ES" altLang="de-DE" sz="2400" dirty="0">
                <a:solidFill>
                  <a:srgbClr val="333333"/>
                </a:solidFill>
              </a:rPr>
              <a:t> </a:t>
            </a:r>
            <a:r>
              <a:rPr lang="es-ES" altLang="de-DE" sz="2400" dirty="0" err="1">
                <a:solidFill>
                  <a:srgbClr val="333333"/>
                </a:solidFill>
              </a:rPr>
              <a:t>fets</a:t>
            </a:r>
            <a:r>
              <a:rPr lang="es-ES" altLang="de-DE" sz="2400" dirty="0">
                <a:solidFill>
                  <a:srgbClr val="333333"/>
                </a:solidFill>
              </a:rPr>
              <a:t> de </a:t>
            </a:r>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petites</a:t>
            </a:r>
            <a:r>
              <a:rPr lang="es-ES" altLang="de-DE" sz="2400" dirty="0">
                <a:solidFill>
                  <a:srgbClr val="333333"/>
                </a:solidFill>
              </a:rPr>
              <a:t> </a:t>
            </a:r>
            <a:r>
              <a:rPr lang="es-ES" altLang="de-DE" sz="2400" dirty="0" err="1">
                <a:solidFill>
                  <a:srgbClr val="333333"/>
                </a:solidFill>
              </a:rPr>
              <a:t>parts</a:t>
            </a:r>
            <a:r>
              <a:rPr lang="es-ES" altLang="de-DE" sz="2400" dirty="0">
                <a:solidFill>
                  <a:srgbClr val="333333"/>
                </a:solidFill>
              </a:rPr>
              <a:t> que </a:t>
            </a:r>
            <a:r>
              <a:rPr lang="es-ES" altLang="de-DE" sz="2400" dirty="0" err="1">
                <a:solidFill>
                  <a:srgbClr val="333333"/>
                </a:solidFill>
              </a:rPr>
              <a:t>són</a:t>
            </a:r>
            <a:r>
              <a:rPr lang="es-ES" altLang="de-DE" sz="2400" dirty="0">
                <a:solidFill>
                  <a:srgbClr val="333333"/>
                </a:solidFill>
              </a:rPr>
              <a:t> </a:t>
            </a:r>
            <a:r>
              <a:rPr lang="es-ES" altLang="de-DE" sz="2400" dirty="0" err="1">
                <a:solidFill>
                  <a:srgbClr val="333333"/>
                </a:solidFill>
              </a:rPr>
              <a:t>bones</a:t>
            </a:r>
            <a:r>
              <a:rPr lang="es-ES" altLang="de-DE" sz="2400" dirty="0">
                <a:solidFill>
                  <a:srgbClr val="333333"/>
                </a:solidFill>
              </a:rPr>
              <a:t> i </a:t>
            </a:r>
            <a:r>
              <a:rPr lang="es-ES" altLang="de-DE" sz="2400" dirty="0" err="1">
                <a:solidFill>
                  <a:srgbClr val="333333"/>
                </a:solidFill>
              </a:rPr>
              <a:t>dolentes</a:t>
            </a:r>
            <a:r>
              <a:rPr lang="es-ES" altLang="de-DE" sz="2400" dirty="0">
                <a:solidFill>
                  <a:srgbClr val="333333"/>
                </a:solidFill>
              </a:rPr>
              <a:t>.</a:t>
            </a:r>
          </a:p>
          <a:p>
            <a:pPr lvl="0" defTabSz="914400" fontAlgn="base">
              <a:lnSpc>
                <a:spcPct val="100000"/>
              </a:lnSpc>
              <a:spcBef>
                <a:spcPts val="1200"/>
              </a:spcBef>
            </a:pPr>
            <a:r>
              <a:rPr lang="es-ES" altLang="de-DE" sz="2400" dirty="0">
                <a:solidFill>
                  <a:srgbClr val="333333"/>
                </a:solidFill>
              </a:rPr>
              <a:t>A </a:t>
            </a:r>
            <a:r>
              <a:rPr lang="es-ES" altLang="de-DE" sz="2400" dirty="0" err="1">
                <a:solidFill>
                  <a:srgbClr val="333333"/>
                </a:solidFill>
              </a:rPr>
              <a:t>més</a:t>
            </a:r>
            <a:r>
              <a:rPr lang="es-ES" altLang="de-DE" sz="2400" dirty="0">
                <a:solidFill>
                  <a:srgbClr val="333333"/>
                </a:solidFill>
              </a:rPr>
              <a:t>, no </a:t>
            </a:r>
            <a:r>
              <a:rPr lang="es-ES" altLang="de-DE" sz="2400" dirty="0" err="1">
                <a:solidFill>
                  <a:srgbClr val="333333"/>
                </a:solidFill>
              </a:rPr>
              <a:t>existeix</a:t>
            </a:r>
            <a:r>
              <a:rPr lang="es-ES" altLang="de-DE" sz="2400" dirty="0">
                <a:solidFill>
                  <a:srgbClr val="333333"/>
                </a:solidFill>
              </a:rPr>
              <a:t> una sola manera de definir les </a:t>
            </a:r>
            <a:r>
              <a:rPr lang="es-ES" altLang="de-DE" sz="2400" dirty="0" err="1">
                <a:solidFill>
                  <a:srgbClr val="333333"/>
                </a:solidFill>
              </a:rPr>
              <a:t>característiques</a:t>
            </a:r>
            <a:r>
              <a:rPr lang="es-ES" altLang="de-DE" sz="2400" dirty="0">
                <a:solidFill>
                  <a:srgbClr val="333333"/>
                </a:solidFill>
              </a:rPr>
              <a:t> humanes:</a:t>
            </a:r>
          </a:p>
          <a:p>
            <a:pPr lvl="0" defTabSz="914400" fontAlgn="base">
              <a:lnSpc>
                <a:spcPct val="100000"/>
              </a:lnSpc>
              <a:spcBef>
                <a:spcPts val="1200"/>
              </a:spcBef>
            </a:pPr>
            <a:r>
              <a:rPr lang="en-GB" altLang="de-DE" sz="2400" dirty="0" err="1">
                <a:solidFill>
                  <a:srgbClr val="004992"/>
                </a:solidFill>
              </a:rPr>
              <a:t>Què</a:t>
            </a:r>
            <a:r>
              <a:rPr lang="en-GB" altLang="de-DE" sz="2400" dirty="0">
                <a:solidFill>
                  <a:srgbClr val="004992"/>
                </a:solidFill>
              </a:rPr>
              <a:t> </a:t>
            </a:r>
            <a:r>
              <a:rPr lang="en-GB" altLang="de-DE" sz="2400" dirty="0" err="1">
                <a:solidFill>
                  <a:srgbClr val="004992"/>
                </a:solidFill>
              </a:rPr>
              <a:t>és</a:t>
            </a:r>
            <a:r>
              <a:rPr lang="en-GB" altLang="de-DE" sz="2400" dirty="0">
                <a:solidFill>
                  <a:srgbClr val="004992"/>
                </a:solidFill>
              </a:rPr>
              <a:t> la </a:t>
            </a:r>
            <a:r>
              <a:rPr lang="en-GB" altLang="de-DE" sz="2400" dirty="0" err="1">
                <a:solidFill>
                  <a:srgbClr val="004992"/>
                </a:solidFill>
              </a:rPr>
              <a:t>felicitat</a:t>
            </a:r>
            <a:r>
              <a:rPr lang="en-GB" altLang="de-DE" sz="2400" dirty="0">
                <a:solidFill>
                  <a:srgbClr val="004992"/>
                </a:solidFill>
              </a:rPr>
              <a:t>? </a:t>
            </a:r>
            <a:r>
              <a:rPr lang="en-GB" altLang="de-DE" sz="2400" dirty="0" err="1">
                <a:solidFill>
                  <a:srgbClr val="333333"/>
                </a:solidFill>
              </a:rPr>
              <a:t>Tenir</a:t>
            </a:r>
            <a:r>
              <a:rPr lang="en-GB" altLang="de-DE" sz="2400" dirty="0">
                <a:solidFill>
                  <a:srgbClr val="333333"/>
                </a:solidFill>
              </a:rPr>
              <a:t> </a:t>
            </a:r>
            <a:r>
              <a:rPr lang="en-GB" altLang="de-DE" sz="2400" dirty="0" err="1">
                <a:solidFill>
                  <a:srgbClr val="333333"/>
                </a:solidFill>
              </a:rPr>
              <a:t>riqueses</a:t>
            </a:r>
            <a:r>
              <a:rPr lang="en-GB" altLang="de-DE" sz="2400" dirty="0">
                <a:solidFill>
                  <a:srgbClr val="333333"/>
                </a:solidFill>
              </a:rPr>
              <a:t>, </a:t>
            </a:r>
            <a:r>
              <a:rPr lang="en-GB" altLang="de-DE" sz="2400" dirty="0" err="1">
                <a:solidFill>
                  <a:srgbClr val="333333"/>
                </a:solidFill>
              </a:rPr>
              <a:t>tenir</a:t>
            </a:r>
            <a:r>
              <a:rPr lang="en-GB" altLang="de-DE" sz="2400" dirty="0">
                <a:solidFill>
                  <a:srgbClr val="333333"/>
                </a:solidFill>
              </a:rPr>
              <a:t> </a:t>
            </a:r>
            <a:r>
              <a:rPr lang="en-GB" altLang="de-DE" sz="2400" dirty="0" err="1">
                <a:solidFill>
                  <a:srgbClr val="333333"/>
                </a:solidFill>
              </a:rPr>
              <a:t>moltes</a:t>
            </a:r>
            <a:r>
              <a:rPr lang="en-GB" altLang="de-DE" sz="2400" dirty="0">
                <a:solidFill>
                  <a:srgbClr val="333333"/>
                </a:solidFill>
              </a:rPr>
              <a:t> </a:t>
            </a:r>
            <a:r>
              <a:rPr lang="en-GB" altLang="de-DE" sz="2400" dirty="0" err="1">
                <a:solidFill>
                  <a:srgbClr val="333333"/>
                </a:solidFill>
              </a:rPr>
              <a:t>amistats</a:t>
            </a:r>
            <a:r>
              <a:rPr lang="en-GB" altLang="de-DE" sz="2400" dirty="0">
                <a:solidFill>
                  <a:srgbClr val="333333"/>
                </a:solidFill>
              </a:rPr>
              <a:t>, </a:t>
            </a:r>
            <a:r>
              <a:rPr lang="en-GB" altLang="de-DE" sz="2400" dirty="0" err="1">
                <a:solidFill>
                  <a:srgbClr val="333333"/>
                </a:solidFill>
              </a:rPr>
              <a:t>salut</a:t>
            </a:r>
            <a:r>
              <a:rPr lang="en-GB" altLang="de-DE" sz="2400" dirty="0">
                <a:solidFill>
                  <a:srgbClr val="333333"/>
                </a:solidFill>
              </a:rPr>
              <a:t>, </a:t>
            </a:r>
            <a:r>
              <a:rPr lang="en-GB" altLang="de-DE" sz="2400" dirty="0" err="1">
                <a:solidFill>
                  <a:srgbClr val="333333"/>
                </a:solidFill>
              </a:rPr>
              <a:t>èxit</a:t>
            </a:r>
            <a:r>
              <a:rPr lang="en-GB" altLang="de-DE" sz="2400" dirty="0">
                <a:solidFill>
                  <a:srgbClr val="333333"/>
                </a:solidFill>
              </a:rPr>
              <a:t>, </a:t>
            </a:r>
            <a:r>
              <a:rPr lang="en-GB" altLang="de-DE" sz="2400" dirty="0" err="1">
                <a:solidFill>
                  <a:srgbClr val="333333"/>
                </a:solidFill>
              </a:rPr>
              <a:t>satisfacció</a:t>
            </a:r>
            <a:r>
              <a:rPr lang="en-GB" altLang="de-DE" sz="2400" dirty="0">
                <a:solidFill>
                  <a:srgbClr val="333333"/>
                </a:solidFill>
              </a:rPr>
              <a:t>???</a:t>
            </a:r>
          </a:p>
          <a:p>
            <a:pPr lvl="0" defTabSz="914400" fontAlgn="base">
              <a:lnSpc>
                <a:spcPct val="100000"/>
              </a:lnSpc>
              <a:spcBef>
                <a:spcPts val="1200"/>
              </a:spcBef>
            </a:pPr>
            <a:r>
              <a:rPr lang="en-GB" altLang="de-DE" sz="2400" dirty="0" err="1">
                <a:solidFill>
                  <a:srgbClr val="004992"/>
                </a:solidFill>
              </a:rPr>
              <a:t>Què</a:t>
            </a:r>
            <a:r>
              <a:rPr lang="en-GB" altLang="de-DE" sz="2400" dirty="0">
                <a:solidFill>
                  <a:srgbClr val="004992"/>
                </a:solidFill>
              </a:rPr>
              <a:t> </a:t>
            </a:r>
            <a:r>
              <a:rPr lang="en-GB" altLang="de-DE" sz="2400" dirty="0" err="1">
                <a:solidFill>
                  <a:srgbClr val="004992"/>
                </a:solidFill>
              </a:rPr>
              <a:t>és</a:t>
            </a:r>
            <a:r>
              <a:rPr lang="en-GB" altLang="de-DE" sz="2400" dirty="0">
                <a:solidFill>
                  <a:srgbClr val="004992"/>
                </a:solidFill>
              </a:rPr>
              <a:t> la </a:t>
            </a:r>
            <a:r>
              <a:rPr lang="en-GB" altLang="de-DE" sz="2400" dirty="0" err="1">
                <a:solidFill>
                  <a:srgbClr val="004992"/>
                </a:solidFill>
              </a:rPr>
              <a:t>intel·ligència</a:t>
            </a:r>
            <a:r>
              <a:rPr lang="en-GB" altLang="de-DE" sz="2400" dirty="0">
                <a:solidFill>
                  <a:srgbClr val="004992"/>
                </a:solidFill>
              </a:rPr>
              <a:t>? </a:t>
            </a:r>
            <a:r>
              <a:rPr lang="en-GB" altLang="de-DE" sz="2400" dirty="0">
                <a:solidFill>
                  <a:srgbClr val="333333"/>
                </a:solidFill>
              </a:rPr>
              <a:t>Una </a:t>
            </a:r>
            <a:r>
              <a:rPr lang="en-GB" altLang="de-DE" sz="2400" dirty="0" err="1">
                <a:solidFill>
                  <a:srgbClr val="333333"/>
                </a:solidFill>
              </a:rPr>
              <a:t>trajectòria</a:t>
            </a:r>
            <a:r>
              <a:rPr lang="en-GB" altLang="de-DE" sz="2400" dirty="0">
                <a:solidFill>
                  <a:srgbClr val="333333"/>
                </a:solidFill>
              </a:rPr>
              <a:t> escolar </a:t>
            </a:r>
            <a:r>
              <a:rPr lang="en-GB" altLang="de-DE" sz="2400" dirty="0" err="1">
                <a:solidFill>
                  <a:srgbClr val="333333"/>
                </a:solidFill>
              </a:rPr>
              <a:t>brillant</a:t>
            </a:r>
            <a:r>
              <a:rPr lang="en-GB" altLang="de-DE" sz="2400" dirty="0">
                <a:solidFill>
                  <a:srgbClr val="333333"/>
                </a:solidFill>
              </a:rPr>
              <a:t>, </a:t>
            </a:r>
            <a:r>
              <a:rPr lang="en-GB" altLang="de-DE" sz="2400" dirty="0" err="1">
                <a:solidFill>
                  <a:srgbClr val="333333"/>
                </a:solidFill>
              </a:rPr>
              <a:t>tenir</a:t>
            </a:r>
            <a:r>
              <a:rPr lang="en-GB" altLang="de-DE" sz="2400" dirty="0">
                <a:solidFill>
                  <a:srgbClr val="333333"/>
                </a:solidFill>
              </a:rPr>
              <a:t> un </a:t>
            </a:r>
            <a:r>
              <a:rPr lang="en-GB" altLang="de-DE" sz="2400" dirty="0" err="1">
                <a:solidFill>
                  <a:srgbClr val="333333"/>
                </a:solidFill>
              </a:rPr>
              <a:t>títol</a:t>
            </a:r>
            <a:r>
              <a:rPr lang="en-GB" altLang="de-DE" sz="2400" dirty="0">
                <a:solidFill>
                  <a:srgbClr val="333333"/>
                </a:solidFill>
              </a:rPr>
              <a:t> </a:t>
            </a:r>
            <a:r>
              <a:rPr lang="en-GB" altLang="de-DE" sz="2400" dirty="0" err="1">
                <a:solidFill>
                  <a:srgbClr val="333333"/>
                </a:solidFill>
              </a:rPr>
              <a:t>universitari</a:t>
            </a:r>
            <a:r>
              <a:rPr lang="en-GB" altLang="de-DE" sz="2400" dirty="0">
                <a:solidFill>
                  <a:srgbClr val="333333"/>
                </a:solidFill>
              </a:rPr>
              <a:t>, </a:t>
            </a:r>
            <a:r>
              <a:rPr lang="en-GB" altLang="de-DE" sz="2400" dirty="0" err="1">
                <a:solidFill>
                  <a:srgbClr val="333333"/>
                </a:solidFill>
              </a:rPr>
              <a:t>manegar</a:t>
            </a:r>
            <a:r>
              <a:rPr lang="en-GB" altLang="de-DE" sz="2400" dirty="0">
                <a:solidFill>
                  <a:srgbClr val="333333"/>
                </a:solidFill>
              </a:rPr>
              <a:t>-se </a:t>
            </a:r>
            <a:r>
              <a:rPr lang="en-GB" altLang="de-DE" sz="2400" dirty="0" err="1">
                <a:solidFill>
                  <a:srgbClr val="333333"/>
                </a:solidFill>
              </a:rPr>
              <a:t>bé</a:t>
            </a:r>
            <a:r>
              <a:rPr lang="en-GB" altLang="de-DE" sz="2400" dirty="0">
                <a:solidFill>
                  <a:srgbClr val="333333"/>
                </a:solidFill>
              </a:rPr>
              <a:t>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societat</a:t>
            </a:r>
            <a:r>
              <a:rPr lang="en-GB" altLang="de-DE" sz="2400" dirty="0">
                <a:solidFill>
                  <a:srgbClr val="333333"/>
                </a:solidFill>
              </a:rPr>
              <a:t>???</a:t>
            </a:r>
            <a:endParaRPr lang="en-US" sz="2400" dirty="0">
              <a:solidFill>
                <a:srgbClr val="333333"/>
              </a:solidFill>
            </a:endParaRPr>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F043F61A-6140-44BA-AC0C-46F7C0CBF5EB}" type="slidenum">
              <a:rPr lang="de-DE" altLang="es-ES" smtClean="0"/>
              <a:pPr/>
              <a:t>17</a:t>
            </a:fld>
            <a:endParaRPr lang="de-DE" altLang="es-E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Filtre Mental</a:t>
            </a:r>
            <a:br>
              <a:rPr lang="de-DE" altLang="de-DE" sz="3600">
                <a:solidFill>
                  <a:srgbClr val="004992"/>
                </a:solidFill>
                <a:latin typeface="+mn-lt"/>
                <a:ea typeface="+mn-ea"/>
                <a:cs typeface="+mn-cs"/>
              </a:rPr>
            </a:br>
            <a:r>
              <a:rPr lang="de-DE" altLang="de-DE">
                <a:solidFill>
                  <a:srgbClr val="004992"/>
                </a:solidFill>
                <a:latin typeface="+mn-lt"/>
                <a:ea typeface="+mn-ea"/>
                <a:cs typeface="+mn-cs"/>
              </a:rPr>
              <a:t>Com podríem reinterpretar aquesta situació?</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647517920"/>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Filtre Mental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Avaluació integral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Quequeges durant una discussió</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Enuig amb un/a mateix/a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Has preparat unes postres que no han quedat gaire bones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ea typeface="ＭＳ Ｐゴシック" pitchFamily="34" charset="-128"/>
                        </a:rPr>
                        <a:t>“M'havia de passar a mi!”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18</a:t>
            </a:fld>
            <a:endParaRPr lang="de-DE" altLang="es-E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Filtre Mental</a:t>
            </a:r>
            <a:br>
              <a:rPr lang="de-DE" altLang="de-DE" sz="3600">
                <a:solidFill>
                  <a:srgbClr val="004992"/>
                </a:solidFill>
                <a:latin typeface="+mn-lt"/>
                <a:ea typeface="+mn-ea"/>
                <a:cs typeface="+mn-cs"/>
              </a:rPr>
            </a:br>
            <a:r>
              <a:rPr lang="de-DE" altLang="de-DE">
                <a:solidFill>
                  <a:srgbClr val="004992"/>
                </a:solidFill>
                <a:latin typeface="+mn-lt"/>
                <a:ea typeface="+mn-ea"/>
                <a:cs typeface="+mn-cs"/>
              </a:rPr>
              <a:t>Com podríem reinterpretar aquesta situació?</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941073112"/>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Filtre Mental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Avaluació integral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Quequeges durant una discussió</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Enuig amb un/a mateix/a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“Això </a:t>
                      </a:r>
                      <a:r>
                        <a:rPr kumimoji="0" lang="en-US" sz="2000" b="0" i="0" u="none" strike="noStrike" cap="none" normalizeH="0" baseline="0" dirty="0">
                          <a:ln>
                            <a:noFill/>
                          </a:ln>
                          <a:solidFill>
                            <a:srgbClr val="333333"/>
                          </a:solidFill>
                          <a:effectLst/>
                          <a:latin typeface="Calibri Light"/>
                          <a:ea typeface="ＭＳ Ｐゴシック" pitchFamily="34" charset="-128"/>
                        </a:rPr>
                        <a:t>li </a:t>
                      </a:r>
                      <a:r>
                        <a:rPr kumimoji="0" lang="en-US" sz="2000" b="0" i="0" u="none" strike="noStrike" cap="none" normalizeH="0" baseline="0" dirty="0" err="1">
                          <a:ln>
                            <a:noFill/>
                          </a:ln>
                          <a:solidFill>
                            <a:srgbClr val="333333"/>
                          </a:solidFill>
                          <a:effectLst/>
                          <a:latin typeface="Calibri Light"/>
                          <a:ea typeface="ＭＳ Ｐゴシック" pitchFamily="34" charset="-128"/>
                        </a:rPr>
                        <a:t>passa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també</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altres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persones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a:t>
                      </a:r>
                      <a:r>
                        <a:rPr kumimoji="0" lang="en-US" sz="2000" b="0" i="0" u="none" strike="noStrike" cap="none" normalizeH="0" baseline="0" dirty="0">
                          <a:ln>
                            <a:noFill/>
                          </a:ln>
                          <a:solidFill>
                            <a:srgbClr val="333333"/>
                          </a:solidFill>
                          <a:effectLst/>
                          <a:latin typeface="Calibri Light"/>
                          <a:ea typeface="ＭＳ Ｐゴシック" pitchFamily="34" charset="-128"/>
                        </a:rPr>
                        <a:t>, a part del </a:t>
                      </a:r>
                      <a:r>
                        <a:rPr kumimoji="0" lang="en-US" sz="2000" b="0" i="0" u="none" strike="noStrike" cap="none" normalizeH="0" baseline="0" dirty="0" err="1">
                          <a:ln>
                            <a:noFill/>
                          </a:ln>
                          <a:solidFill>
                            <a:srgbClr val="333333"/>
                          </a:solidFill>
                          <a:effectLst/>
                          <a:latin typeface="Calibri Light"/>
                          <a:ea typeface="ＭＳ Ｐゴシック" pitchFamily="34" charset="-128"/>
                        </a:rPr>
                        <a:t>quequeig</a:t>
                      </a:r>
                      <a:r>
                        <a:rPr kumimoji="0" lang="en-US" sz="2000" b="0" i="0" u="none" strike="noStrike" cap="none" normalizeH="0" baseline="0" dirty="0">
                          <a:ln>
                            <a:noFill/>
                          </a:ln>
                          <a:solidFill>
                            <a:srgbClr val="333333"/>
                          </a:solidFill>
                          <a:effectLst/>
                          <a:latin typeface="Calibri Light"/>
                          <a:ea typeface="ＭＳ Ｐゴシック" pitchFamily="34" charset="-128"/>
                        </a:rPr>
                        <a:t>, la </a:t>
                      </a:r>
                      <a:r>
                        <a:rPr kumimoji="0" lang="en-US" sz="2000" b="0" i="0" u="none" strike="noStrike" cap="none" normalizeH="0" baseline="0" dirty="0" err="1">
                          <a:ln>
                            <a:noFill/>
                          </a:ln>
                          <a:solidFill>
                            <a:srgbClr val="333333"/>
                          </a:solidFill>
                          <a:effectLst/>
                          <a:latin typeface="Calibri Light"/>
                          <a:ea typeface="ＭＳ Ｐゴシック" pitchFamily="34" charset="-128"/>
                        </a:rPr>
                        <a:t>meva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a:ln>
                            <a:noFill/>
                          </a:ln>
                          <a:solidFill>
                            <a:srgbClr val="333333"/>
                          </a:solidFill>
                          <a:effectLst/>
                          <a:latin typeface="Calibri Light"/>
                          <a:ea typeface="ＭＳ Ｐゴシック" pitchFamily="34" charset="-128"/>
                        </a:rPr>
                        <a:t>contribució </a:t>
                      </a:r>
                      <a:r>
                        <a:rPr kumimoji="0" lang="en-US" sz="2000" b="0" i="0" u="none" strike="noStrike" cap="none" normalizeH="0" baseline="0" dirty="0" err="1">
                          <a:ln>
                            <a:noFill/>
                          </a:ln>
                          <a:solidFill>
                            <a:srgbClr val="333333"/>
                          </a:solidFill>
                          <a:effectLst/>
                          <a:latin typeface="Calibri Light"/>
                          <a:ea typeface="ＭＳ Ｐゴシック" pitchFamily="34" charset="-128"/>
                        </a:rPr>
                        <a:t>va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a:ln>
                            <a:noFill/>
                          </a:ln>
                          <a:solidFill>
                            <a:srgbClr val="333333"/>
                          </a:solidFill>
                          <a:effectLst/>
                          <a:latin typeface="Calibri Light"/>
                          <a:ea typeface="ＭＳ Ｐゴシック" pitchFamily="34" charset="-128"/>
                        </a:rPr>
                        <a:t>molt valorada”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Has preparat unes postres que no han quedat gaire bones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ea typeface="ＭＳ Ｐゴシック" pitchFamily="34" charset="-128"/>
                        </a:rPr>
                        <a:t>“M'havia de passar a mi!”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19</a:t>
            </a:fld>
            <a:endParaRPr lang="de-DE" altLang="es-ES"/>
          </a:p>
        </p:txBody>
      </p:sp>
    </p:spTree>
    <p:extLst>
      <p:ext uri="{BB962C8B-B14F-4D97-AF65-F5344CB8AC3E}">
        <p14:creationId xmlns:p14="http://schemas.microsoft.com/office/powerpoint/2010/main" val="97191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Filtre Mental</a:t>
            </a:r>
            <a:br>
              <a:rPr lang="de-DE" altLang="de-DE" sz="3600">
                <a:solidFill>
                  <a:srgbClr val="004992"/>
                </a:solidFill>
                <a:latin typeface="+mn-lt"/>
                <a:ea typeface="+mn-ea"/>
                <a:cs typeface="+mn-cs"/>
              </a:rPr>
            </a:br>
            <a:r>
              <a:rPr lang="de-DE" altLang="de-DE">
                <a:solidFill>
                  <a:srgbClr val="004992"/>
                </a:solidFill>
                <a:latin typeface="+mn-lt"/>
                <a:ea typeface="+mn-ea"/>
                <a:cs typeface="+mn-cs"/>
              </a:rPr>
              <a:t>Com podríem reinterpretar aquesta situació?</a:t>
            </a:r>
          </a:p>
        </p:txBody>
      </p:sp>
      <p:sp>
        <p:nvSpPr>
          <p:cNvPr id="57365" name="Rectangle 31"/>
          <p:cNvSpPr>
            <a:spLocks noChangeArrowheads="1"/>
          </p:cNvSpPr>
          <p:nvPr/>
        </p:nvSpPr>
        <p:spPr bwMode="auto">
          <a:xfrm>
            <a:off x="408954" y="5517232"/>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itchFamily="2" charset="2"/>
              <a:buChar char="Ø"/>
              <a:defRPr sz="3200">
                <a:solidFill>
                  <a:schemeClr val="tx1"/>
                </a:solidFill>
                <a:latin typeface="Arial" charset="0"/>
                <a:ea typeface="ＭＳ Ｐゴシック" pitchFamily="34" charset="-128"/>
              </a:defRPr>
            </a:lvl1pPr>
            <a:lvl2pPr marL="742950" indent="-285750">
              <a:spcBef>
                <a:spcPct val="20000"/>
              </a:spcBef>
              <a:buClr>
                <a:srgbClr val="006699"/>
              </a:buClr>
              <a:buFont typeface="Wingdings" pitchFamily="2" charset="2"/>
              <a:buChar char="Ø"/>
              <a:defRPr sz="2800">
                <a:solidFill>
                  <a:schemeClr val="tx1"/>
                </a:solidFill>
                <a:latin typeface="Arial" charset="0"/>
                <a:ea typeface="ＭＳ Ｐゴシック" pitchFamily="34" charset="-128"/>
              </a:defRPr>
            </a:lvl2pPr>
            <a:lvl3pPr marL="1143000" indent="-228600">
              <a:spcBef>
                <a:spcPct val="20000"/>
              </a:spcBef>
              <a:buClr>
                <a:srgbClr val="006699"/>
              </a:buClr>
              <a:buFont typeface="Wingdings" pitchFamily="2" charset="2"/>
              <a:buChar char="Ø"/>
              <a:defRPr sz="2400">
                <a:solidFill>
                  <a:schemeClr val="tx1"/>
                </a:solidFill>
                <a:latin typeface="Arial" charset="0"/>
                <a:ea typeface="ＭＳ Ｐゴシック" pitchFamily="34" charset="-128"/>
              </a:defRPr>
            </a:lvl3pPr>
            <a:lvl4pPr marL="1600200" indent="-228600">
              <a:spcBef>
                <a:spcPct val="20000"/>
              </a:spcBef>
              <a:buClr>
                <a:srgbClr val="006699"/>
              </a:buClr>
              <a:buFont typeface="Wingdings" pitchFamily="2" charset="2"/>
              <a:buChar char="Ø"/>
              <a:defRPr sz="2000">
                <a:solidFill>
                  <a:schemeClr val="tx1"/>
                </a:solidFill>
                <a:latin typeface="Arial" charset="0"/>
                <a:ea typeface="ＭＳ Ｐゴシック" pitchFamily="34" charset="-128"/>
              </a:defRPr>
            </a:lvl4pPr>
            <a:lvl5pPr marL="2057400" indent="-228600">
              <a:spcBef>
                <a:spcPct val="20000"/>
              </a:spcBef>
              <a:buClr>
                <a:srgbClr val="006699"/>
              </a:buClr>
              <a:buFont typeface="Wingdings" pitchFamily="2" charset="2"/>
              <a:buChar char="Ø"/>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charset="0"/>
                <a:ea typeface="ＭＳ Ｐゴシック" pitchFamily="34" charset="-128"/>
              </a:defRPr>
            </a:lvl9pPr>
          </a:lstStyle>
          <a:p>
            <a:pPr eaLnBrk="1" hangingPunct="1">
              <a:lnSpc>
                <a:spcPct val="90000"/>
              </a:lnSpc>
              <a:buFont typeface="Wingdings" pitchFamily="2" charset="2"/>
              <a:buNone/>
            </a:pPr>
            <a:r>
              <a:rPr lang="es-ES" altLang="de-DE" sz="2000" b="0" dirty="0">
                <a:solidFill>
                  <a:srgbClr val="004992"/>
                </a:solidFill>
                <a:latin typeface="+mn-lt"/>
                <a:ea typeface="+mn-ea"/>
              </a:rPr>
              <a:t>“Lectura de pensament”: </a:t>
            </a:r>
            <a:r>
              <a:rPr lang="es-ES" altLang="de-DE" sz="2000" b="0" dirty="0">
                <a:solidFill>
                  <a:srgbClr val="333333"/>
                </a:solidFill>
                <a:latin typeface="+mn-lt"/>
                <a:ea typeface="+mn-ea"/>
              </a:rPr>
              <a:t>Evita pressuposar les intencions de l'altra gent, ja que hi poden haver moltes explicacions alternatives.</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722703156"/>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Filtre Mental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Avaluació integral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Quequeges durant una discussió</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Enuig amb un/a mateix/a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“Això </a:t>
                      </a:r>
                      <a:r>
                        <a:rPr kumimoji="0" lang="en-US" sz="2000" b="0" i="0" u="none" strike="noStrike" cap="none" normalizeH="0" baseline="0" dirty="0">
                          <a:ln>
                            <a:noFill/>
                          </a:ln>
                          <a:solidFill>
                            <a:srgbClr val="333333"/>
                          </a:solidFill>
                          <a:effectLst/>
                          <a:latin typeface="Calibri Light"/>
                          <a:ea typeface="ＭＳ Ｐゴシック" pitchFamily="34" charset="-128"/>
                        </a:rPr>
                        <a:t>li </a:t>
                      </a:r>
                      <a:r>
                        <a:rPr kumimoji="0" lang="en-US" sz="2000" b="0" i="0" u="none" strike="noStrike" cap="none" normalizeH="0" baseline="0" dirty="0" err="1">
                          <a:ln>
                            <a:noFill/>
                          </a:ln>
                          <a:solidFill>
                            <a:srgbClr val="333333"/>
                          </a:solidFill>
                          <a:effectLst/>
                          <a:latin typeface="Calibri Light"/>
                          <a:ea typeface="ＭＳ Ｐゴシック" pitchFamily="34" charset="-128"/>
                        </a:rPr>
                        <a:t>passa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també</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altres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persones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a:t>
                      </a:r>
                      <a:r>
                        <a:rPr kumimoji="0" lang="en-US" sz="2000" b="0" i="0" u="none" strike="noStrike" cap="none" normalizeH="0" baseline="0" dirty="0">
                          <a:ln>
                            <a:noFill/>
                          </a:ln>
                          <a:solidFill>
                            <a:srgbClr val="333333"/>
                          </a:solidFill>
                          <a:effectLst/>
                          <a:latin typeface="Calibri Light"/>
                          <a:ea typeface="ＭＳ Ｐゴシック" pitchFamily="34" charset="-128"/>
                        </a:rPr>
                        <a:t>, a part del </a:t>
                      </a:r>
                      <a:r>
                        <a:rPr kumimoji="0" lang="en-US" sz="2000" b="0" i="0" u="none" strike="noStrike" cap="none" normalizeH="0" baseline="0" dirty="0" err="1">
                          <a:ln>
                            <a:noFill/>
                          </a:ln>
                          <a:solidFill>
                            <a:srgbClr val="333333"/>
                          </a:solidFill>
                          <a:effectLst/>
                          <a:latin typeface="Calibri Light"/>
                          <a:ea typeface="ＭＳ Ｐゴシック" pitchFamily="34" charset="-128"/>
                        </a:rPr>
                        <a:t>quequeig</a:t>
                      </a:r>
                      <a:r>
                        <a:rPr kumimoji="0" lang="en-US" sz="2000" b="0" i="0" u="none" strike="noStrike" cap="none" normalizeH="0" baseline="0" dirty="0">
                          <a:ln>
                            <a:noFill/>
                          </a:ln>
                          <a:solidFill>
                            <a:srgbClr val="333333"/>
                          </a:solidFill>
                          <a:effectLst/>
                          <a:latin typeface="Calibri Light"/>
                          <a:ea typeface="ＭＳ Ｐゴシック" pitchFamily="34" charset="-128"/>
                        </a:rPr>
                        <a:t>, la </a:t>
                      </a:r>
                      <a:r>
                        <a:rPr kumimoji="0" lang="en-US" sz="2000" b="0" i="0" u="none" strike="noStrike" cap="none" normalizeH="0" baseline="0" dirty="0" err="1">
                          <a:ln>
                            <a:noFill/>
                          </a:ln>
                          <a:solidFill>
                            <a:srgbClr val="333333"/>
                          </a:solidFill>
                          <a:effectLst/>
                          <a:latin typeface="Calibri Light"/>
                          <a:ea typeface="ＭＳ Ｐゴシック" pitchFamily="34" charset="-128"/>
                        </a:rPr>
                        <a:t>meva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a:ln>
                            <a:noFill/>
                          </a:ln>
                          <a:solidFill>
                            <a:srgbClr val="333333"/>
                          </a:solidFill>
                          <a:effectLst/>
                          <a:latin typeface="Calibri Light"/>
                          <a:ea typeface="ＭＳ Ｐゴシック" pitchFamily="34" charset="-128"/>
                        </a:rPr>
                        <a:t>contribució </a:t>
                      </a:r>
                      <a:r>
                        <a:rPr kumimoji="0" lang="en-US" sz="2000" b="0" i="0" u="none" strike="noStrike" cap="none" normalizeH="0" baseline="0" dirty="0" err="1">
                          <a:ln>
                            <a:noFill/>
                          </a:ln>
                          <a:solidFill>
                            <a:srgbClr val="333333"/>
                          </a:solidFill>
                          <a:effectLst/>
                          <a:latin typeface="Calibri Light"/>
                          <a:ea typeface="ＭＳ Ｐゴシック" pitchFamily="34" charset="-128"/>
                        </a:rPr>
                        <a:t>va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a:ln>
                            <a:noFill/>
                          </a:ln>
                          <a:solidFill>
                            <a:srgbClr val="333333"/>
                          </a:solidFill>
                          <a:effectLst/>
                          <a:latin typeface="Calibri Light"/>
                          <a:ea typeface="ＭＳ Ｐゴシック" pitchFamily="34" charset="-128"/>
                        </a:rPr>
                        <a:t>molt valorada”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Has preparat unes postres que no han quedat gaire bones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ea typeface="ＭＳ Ｐゴシック" pitchFamily="34" charset="-128"/>
                        </a:rPr>
                        <a:t>“M'havia de passar a mi!”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El plat principal </a:t>
                      </a:r>
                      <a:r>
                        <a:rPr kumimoji="0" lang="en-US" sz="2000" b="0" i="0" u="none" strike="noStrike" cap="none" normalizeH="0" baseline="0" dirty="0" err="1">
                          <a:ln>
                            <a:noFill/>
                          </a:ln>
                          <a:solidFill>
                            <a:srgbClr val="333333"/>
                          </a:solidFill>
                          <a:effectLst/>
                          <a:latin typeface="Calibri Light"/>
                          <a:ea typeface="ＭＳ Ｐゴシック" pitchFamily="34" charset="-128"/>
                        </a:rPr>
                        <a:t>estava</a:t>
                      </a:r>
                      <a:r>
                        <a:rPr kumimoji="0" lang="en-US" sz="2000" b="0" i="0" u="none" strike="noStrike" cap="none" normalizeH="0" baseline="0" dirty="0">
                          <a:ln>
                            <a:noFill/>
                          </a:ln>
                          <a:solidFill>
                            <a:srgbClr val="333333"/>
                          </a:solidFill>
                          <a:effectLst/>
                          <a:latin typeface="Calibri Light"/>
                          <a:ea typeface="ＭＳ Ｐゴシック" pitchFamily="34" charset="-128"/>
                        </a:rPr>
                        <a:t> molt </a:t>
                      </a:r>
                      <a:r>
                        <a:rPr kumimoji="0" lang="en-US" sz="2000" b="0" i="0" u="none" strike="noStrike" cap="none" normalizeH="0" baseline="0" dirty="0" err="1">
                          <a:ln>
                            <a:noFill/>
                          </a:ln>
                          <a:solidFill>
                            <a:srgbClr val="333333"/>
                          </a:solidFill>
                          <a:effectLst/>
                          <a:latin typeface="Calibri Light"/>
                          <a:ea typeface="ＭＳ Ｐゴシック" pitchFamily="34" charset="-128"/>
                        </a:rPr>
                        <a:t>bo</a:t>
                      </a:r>
                      <a:r>
                        <a:rPr kumimoji="0" lang="en-US" sz="2000" b="0" i="0" u="none" strike="noStrike" cap="none" normalizeH="0" baseline="0" dirty="0">
                          <a:ln>
                            <a:noFill/>
                          </a:ln>
                          <a:solidFill>
                            <a:srgbClr val="333333"/>
                          </a:solidFill>
                          <a:effectLst/>
                          <a:latin typeface="Calibri Light"/>
                          <a:ea typeface="ＭＳ Ｐゴシック" pitchFamily="34" charset="-128"/>
                        </a:rPr>
                        <a:t>, bona conversa </a:t>
                      </a:r>
                      <a:r>
                        <a:rPr kumimoji="0" lang="en-US" sz="2000" b="0" i="0" u="none" strike="noStrike" cap="none" normalizeH="0" baseline="0" dirty="0" err="1">
                          <a:ln>
                            <a:noFill/>
                          </a:ln>
                          <a:solidFill>
                            <a:srgbClr val="333333"/>
                          </a:solidFill>
                          <a:effectLst/>
                          <a:latin typeface="Calibri Light"/>
                          <a:ea typeface="ＭＳ Ｐゴシック" pitchFamily="34" charset="-128"/>
                        </a:rPr>
                        <a:t>durant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l'àpat</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20</a:t>
            </a:fld>
            <a:endParaRPr lang="de-DE" altLang="es-ES"/>
          </a:p>
        </p:txBody>
      </p:sp>
    </p:spTree>
    <p:extLst>
      <p:ext uri="{BB962C8B-B14F-4D97-AF65-F5344CB8AC3E}">
        <p14:creationId xmlns:p14="http://schemas.microsoft.com/office/powerpoint/2010/main" val="952211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3. Perspectiva unilateral</a:t>
            </a:r>
          </a:p>
        </p:txBody>
      </p:sp>
      <p:sp>
        <p:nvSpPr>
          <p:cNvPr id="59395" name="Rectangle 3"/>
          <p:cNvSpPr>
            <a:spLocks noGrp="1" noChangeArrowheads="1"/>
          </p:cNvSpPr>
          <p:nvPr>
            <p:ph idx="1"/>
          </p:nvPr>
        </p:nvSpPr>
        <p:spPr/>
        <p:txBody>
          <a:bodyPr>
            <a:noAutofit/>
          </a:bodyPr>
          <a:lstStyle/>
          <a:p>
            <a:pPr eaLnBrk="1" hangingPunct="1"/>
            <a:r>
              <a:rPr lang="es-ES" altLang="de-DE" sz="2400" dirty="0">
                <a:solidFill>
                  <a:srgbClr val="004992"/>
                </a:solidFill>
              </a:rPr>
              <a:t>Existeix una diferència entre la forma com jo em veig o em jutjo a mi mateix/a i la forma com l'altra gent em pot veure.</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Si </a:t>
            </a:r>
            <a:r>
              <a:rPr lang="es-ES" altLang="de-DE" sz="2400" dirty="0" err="1">
                <a:solidFill>
                  <a:srgbClr val="333333"/>
                </a:solidFill>
                <a:latin typeface="+mn-lt"/>
              </a:rPr>
              <a:t>em</a:t>
            </a:r>
            <a:r>
              <a:rPr lang="es-ES" altLang="de-DE" sz="2400" dirty="0">
                <a:solidFill>
                  <a:srgbClr val="333333"/>
                </a:solidFill>
                <a:latin typeface="+mn-lt"/>
              </a:rPr>
              <a:t> considero inútil i </a:t>
            </a:r>
            <a:r>
              <a:rPr lang="es-ES" altLang="de-DE" sz="2400" dirty="0" err="1">
                <a:solidFill>
                  <a:srgbClr val="333333"/>
                </a:solidFill>
                <a:latin typeface="+mn-lt"/>
              </a:rPr>
              <a:t>ximple</a:t>
            </a:r>
            <a:r>
              <a:rPr lang="es-ES" altLang="de-DE" sz="2400" dirty="0">
                <a:solidFill>
                  <a:srgbClr val="333333"/>
                </a:solidFill>
                <a:latin typeface="+mn-lt"/>
              </a:rPr>
              <a:t>, etc., les </a:t>
            </a:r>
            <a:r>
              <a:rPr lang="es-ES" altLang="de-DE" sz="2400" dirty="0" err="1">
                <a:solidFill>
                  <a:srgbClr val="333333"/>
                </a:solidFill>
                <a:latin typeface="+mn-lt"/>
              </a:rPr>
              <a:t>altres</a:t>
            </a:r>
            <a:r>
              <a:rPr lang="es-ES" altLang="de-DE" sz="2400" dirty="0">
                <a:solidFill>
                  <a:srgbClr val="333333"/>
                </a:solidFill>
                <a:latin typeface="+mn-lt"/>
              </a:rPr>
              <a:t> persones no pensaran el </a:t>
            </a:r>
            <a:r>
              <a:rPr lang="es-ES" altLang="de-DE" sz="2400" dirty="0" err="1">
                <a:solidFill>
                  <a:srgbClr val="333333"/>
                </a:solidFill>
                <a:latin typeface="+mn-lt"/>
              </a:rPr>
              <a:t>mateix</a:t>
            </a:r>
            <a:r>
              <a:rPr lang="es-ES" altLang="de-DE" sz="2400" dirty="0">
                <a:solidFill>
                  <a:srgbClr val="333333"/>
                </a:solidFill>
                <a:latin typeface="+mn-lt"/>
              </a:rPr>
              <a:t> </a:t>
            </a:r>
            <a:r>
              <a:rPr lang="es-ES" altLang="de-DE" sz="2400" dirty="0" err="1">
                <a:solidFill>
                  <a:srgbClr val="333333"/>
                </a:solidFill>
                <a:latin typeface="+mn-lt"/>
              </a:rPr>
              <a:t>necessàriament</a:t>
            </a:r>
            <a:r>
              <a:rPr lang="es-ES" altLang="de-DE" sz="2400" dirty="0">
                <a:solidFill>
                  <a:srgbClr val="333333"/>
                </a:solidFill>
                <a:latin typeface="+mn-lt"/>
              </a:rPr>
              <a:t>.</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Multiplicitat d'opinions/judicis/preferències. Altres persones poden no estar d'acord amb les meves opinions sobre l'aparença, la intel·ligència, etc.</a:t>
            </a: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21</a:t>
            </a:fld>
            <a:endParaRPr lang="de-DE" altLang="es-E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4. Desqualificar allò positiu</a:t>
            </a:r>
            <a:br>
              <a:rPr lang="pt-BR" sz="3600">
                <a:solidFill>
                  <a:srgbClr val="004992"/>
                </a:solidFill>
                <a:latin typeface="+mn-lt"/>
                <a:ea typeface="+mn-ea"/>
                <a:cs typeface="+mn-cs"/>
              </a:rPr>
            </a:br>
            <a:r>
              <a:rPr lang="pt-BR">
                <a:solidFill>
                  <a:srgbClr val="004992"/>
                </a:solidFill>
                <a:latin typeface="+mn-lt"/>
                <a:ea typeface="+mn-ea"/>
                <a:cs typeface="+mn-cs"/>
              </a:rPr>
              <a:t>Com podríem reinterpretar aquesta situació?</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22</a:t>
            </a:fld>
            <a:endParaRPr lang="de-DE" altLang="es-ES"/>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725194438"/>
              </p:ext>
            </p:extLst>
          </p:nvPr>
        </p:nvGraphicFramePr>
        <p:xfrm>
          <a:off x="411480" y="2204864"/>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Estil d'atribució depressiu</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Avaluació</a:t>
                      </a:r>
                      <a:r>
                        <a:rPr kumimoji="0" lang="es-ES" sz="2000" b="0" i="0" u="none" strike="noStrike" cap="none" normalizeH="0" baseline="0" dirty="0">
                          <a:ln>
                            <a:noFill/>
                          </a:ln>
                          <a:solidFill>
                            <a:srgbClr val="333333"/>
                          </a:solidFill>
                          <a:effectLst/>
                          <a:latin typeface="Calibri Light"/>
                        </a:rPr>
                        <a:t> positiva/constructiva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Reps una </a:t>
                      </a:r>
                      <a:r>
                        <a:rPr kumimoji="0" lang="es-ES" sz="2000" b="0" i="0" u="none" strike="noStrike" cap="none" normalizeH="0" baseline="0" dirty="0" err="1">
                          <a:ln>
                            <a:noFill/>
                          </a:ln>
                          <a:solidFill>
                            <a:srgbClr val="333333"/>
                          </a:solidFill>
                          <a:effectLst/>
                          <a:latin typeface="Calibri Light"/>
                        </a:rPr>
                        <a:t>felicitació</a:t>
                      </a:r>
                      <a:br>
                        <a:rPr kumimoji="0" lang="es-ES" sz="2000" b="0" i="0" u="none" strike="noStrike" cap="none" normalizeH="0" baseline="0" dirty="0">
                          <a:ln>
                            <a:noFill/>
                          </a:ln>
                          <a:solidFill>
                            <a:srgbClr val="333333"/>
                          </a:solidFill>
                          <a:effectLst/>
                          <a:latin typeface="Calibri Light"/>
                        </a:rPr>
                      </a:br>
                      <a:r>
                        <a:rPr kumimoji="0" lang="es-ES" sz="2000" b="0" i="0" u="none" strike="noStrike" cap="none" normalizeH="0" baseline="0" dirty="0" err="1">
                          <a:ln>
                            <a:noFill/>
                          </a:ln>
                          <a:solidFill>
                            <a:srgbClr val="333333"/>
                          </a:solidFill>
                          <a:effectLst/>
                          <a:latin typeface="Calibri Light"/>
                        </a:rPr>
                        <a:t>pels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teus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èxits</a:t>
                      </a:r>
                      <a:r>
                        <a:rPr kumimoji="0" lang="es-E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“L'altra persona sols intenta adular-me, està sent una falsa; ”Sols ell / ella pensa d'aquesta manera ...“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Et fan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“Se </a:t>
                      </a:r>
                      <a:r>
                        <a:rPr kumimoji="0" lang="en-US" sz="2000" b="1" i="1" u="none" strike="noStrike" cap="none" normalizeH="0" baseline="0" dirty="0" err="1">
                          <a:ln>
                            <a:noFill/>
                          </a:ln>
                          <a:solidFill>
                            <a:srgbClr val="333333"/>
                          </a:solidFill>
                          <a:effectLst/>
                          <a:latin typeface="Calibri Light"/>
                        </a:rPr>
                        <a:t>n'han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adonat</a:t>
                      </a:r>
                      <a:r>
                        <a:rPr kumimoji="0" lang="en-US" sz="2000" b="1" i="1" u="none" strike="noStrike" cap="none" normalizeH="0" baseline="0" dirty="0">
                          <a:ln>
                            <a:noFill/>
                          </a:ln>
                          <a:solidFill>
                            <a:srgbClr val="333333"/>
                          </a:solidFill>
                          <a:effectLst/>
                          <a:latin typeface="Calibri Light"/>
                        </a:rPr>
                        <a:t>, no </a:t>
                      </a:r>
                      <a:r>
                        <a:rPr kumimoji="0" lang="en-US" sz="2000" b="1" i="1" u="none" strike="noStrike" cap="none" normalizeH="0" baseline="0" dirty="0" err="1">
                          <a:ln>
                            <a:noFill/>
                          </a:ln>
                          <a:solidFill>
                            <a:srgbClr val="333333"/>
                          </a:solidFill>
                          <a:effectLst/>
                          <a:latin typeface="Calibri Light"/>
                        </a:rPr>
                        <a:t>serveixo</a:t>
                      </a:r>
                      <a:r>
                        <a:rPr kumimoji="0" lang="en-US" sz="2000" b="1" i="1" u="none" strike="noStrike" cap="none" normalizeH="0" baseline="0" dirty="0">
                          <a:ln>
                            <a:noFill/>
                          </a:ln>
                          <a:solidFill>
                            <a:srgbClr val="333333"/>
                          </a:solidFill>
                          <a:effectLst/>
                          <a:latin typeface="Calibri Light"/>
                        </a:rPr>
                        <a:t> per a res ...”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4602209"/>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021481"/>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4. Desqualificar allò positiu</a:t>
            </a:r>
            <a:br>
              <a:rPr lang="pt-BR" sz="3600">
                <a:solidFill>
                  <a:srgbClr val="004992"/>
                </a:solidFill>
                <a:latin typeface="+mn-lt"/>
                <a:ea typeface="+mn-ea"/>
                <a:cs typeface="+mn-cs"/>
              </a:rPr>
            </a:br>
            <a:r>
              <a:rPr lang="pt-BR">
                <a:solidFill>
                  <a:srgbClr val="004992"/>
                </a:solidFill>
                <a:latin typeface="+mn-lt"/>
                <a:ea typeface="+mn-ea"/>
                <a:cs typeface="+mn-cs"/>
              </a:rPr>
              <a:t>Com podríem reinterpretar aquesta situació?</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23</a:t>
            </a:fld>
            <a:endParaRPr lang="de-DE" altLang="es-ES"/>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905069020"/>
              </p:ext>
            </p:extLst>
          </p:nvPr>
        </p:nvGraphicFramePr>
        <p:xfrm>
          <a:off x="411480" y="2204864"/>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Estil d'atribució depressiu</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Avaluació</a:t>
                      </a:r>
                      <a:r>
                        <a:rPr kumimoji="0" lang="es-ES" sz="2000" b="0" i="0" u="none" strike="noStrike" cap="none" normalizeH="0" baseline="0" dirty="0">
                          <a:ln>
                            <a:noFill/>
                          </a:ln>
                          <a:solidFill>
                            <a:srgbClr val="333333"/>
                          </a:solidFill>
                          <a:effectLst/>
                          <a:latin typeface="Calibri Light"/>
                        </a:rPr>
                        <a:t> positiva/constructiva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Reps una </a:t>
                      </a:r>
                      <a:r>
                        <a:rPr kumimoji="0" lang="es-ES" sz="2000" b="0" i="0" u="none" strike="noStrike" cap="none" normalizeH="0" baseline="0" dirty="0" err="1">
                          <a:ln>
                            <a:noFill/>
                          </a:ln>
                          <a:solidFill>
                            <a:srgbClr val="333333"/>
                          </a:solidFill>
                          <a:effectLst/>
                          <a:latin typeface="Calibri Light"/>
                        </a:rPr>
                        <a:t>felicitació</a:t>
                      </a:r>
                      <a:br>
                        <a:rPr kumimoji="0" lang="es-ES" sz="2000" b="0" i="0" u="none" strike="noStrike" cap="none" normalizeH="0" baseline="0" dirty="0">
                          <a:ln>
                            <a:noFill/>
                          </a:ln>
                          <a:solidFill>
                            <a:srgbClr val="333333"/>
                          </a:solidFill>
                          <a:effectLst/>
                          <a:latin typeface="Calibri Light"/>
                        </a:rPr>
                      </a:br>
                      <a:r>
                        <a:rPr kumimoji="0" lang="es-ES" sz="2000" b="0" i="0" u="none" strike="noStrike" cap="none" normalizeH="0" baseline="0" dirty="0" err="1">
                          <a:ln>
                            <a:noFill/>
                          </a:ln>
                          <a:solidFill>
                            <a:srgbClr val="333333"/>
                          </a:solidFill>
                          <a:effectLst/>
                          <a:latin typeface="Calibri Light"/>
                        </a:rPr>
                        <a:t>pels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teus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èxits</a:t>
                      </a:r>
                      <a:r>
                        <a:rPr kumimoji="0" lang="es-E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“L'altra persona sols intenta adular-me, està sent una falsa; ”Sols ell / ella pensa d'aquesta manera ...“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”Que bé que algú reconegui el meu èxit!“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Et fan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mn-lt"/>
                        </a:rPr>
                        <a:t>“Se </a:t>
                      </a:r>
                      <a:r>
                        <a:rPr kumimoji="0" lang="en-US" sz="2000" b="1" i="1" u="none" strike="noStrike" cap="none" normalizeH="0" baseline="0" dirty="0" err="1">
                          <a:ln>
                            <a:noFill/>
                          </a:ln>
                          <a:solidFill>
                            <a:srgbClr val="333333"/>
                          </a:solidFill>
                          <a:effectLst/>
                          <a:latin typeface="+mn-lt"/>
                        </a:rPr>
                        <a:t>n'han</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adonat</a:t>
                      </a:r>
                      <a:r>
                        <a:rPr kumimoji="0" lang="en-US" sz="2000" b="1" i="1" u="none" strike="noStrike" cap="none" normalizeH="0" baseline="0" dirty="0">
                          <a:ln>
                            <a:noFill/>
                          </a:ln>
                          <a:solidFill>
                            <a:srgbClr val="333333"/>
                          </a:solidFill>
                          <a:effectLst/>
                          <a:latin typeface="+mn-lt"/>
                        </a:rPr>
                        <a:t>, no </a:t>
                      </a:r>
                      <a:r>
                        <a:rPr kumimoji="0" lang="en-US" sz="2000" b="1" i="1" u="none" strike="noStrike" cap="none" normalizeH="0" baseline="0" dirty="0" err="1">
                          <a:ln>
                            <a:noFill/>
                          </a:ln>
                          <a:solidFill>
                            <a:srgbClr val="333333"/>
                          </a:solidFill>
                          <a:effectLst/>
                          <a:latin typeface="+mn-lt"/>
                        </a:rPr>
                        <a:t>serveixo</a:t>
                      </a:r>
                      <a:r>
                        <a:rPr kumimoji="0" lang="en-US" sz="2000" b="1" i="1" u="none" strike="noStrike" cap="none" normalizeH="0" baseline="0" dirty="0">
                          <a:ln>
                            <a:noFill/>
                          </a:ln>
                          <a:solidFill>
                            <a:srgbClr val="333333"/>
                          </a:solidFill>
                          <a:effectLst/>
                          <a:latin typeface="+mn-lt"/>
                        </a:rPr>
                        <a:t> per a res ...”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4602209"/>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021481"/>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287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4. Desqualificar allò positiu</a:t>
            </a:r>
            <a:br>
              <a:rPr lang="pt-BR" sz="3600">
                <a:solidFill>
                  <a:srgbClr val="004992"/>
                </a:solidFill>
                <a:latin typeface="+mn-lt"/>
                <a:ea typeface="+mn-ea"/>
                <a:cs typeface="+mn-cs"/>
              </a:rPr>
            </a:br>
            <a:r>
              <a:rPr lang="pt-BR">
                <a:solidFill>
                  <a:srgbClr val="004992"/>
                </a:solidFill>
                <a:latin typeface="+mn-lt"/>
                <a:ea typeface="+mn-ea"/>
                <a:cs typeface="+mn-cs"/>
              </a:rPr>
              <a:t>Com podríem reinterpretar aquesta situació?</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24</a:t>
            </a:fld>
            <a:endParaRPr lang="de-DE" altLang="es-ES"/>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346718386"/>
              </p:ext>
            </p:extLst>
          </p:nvPr>
        </p:nvGraphicFramePr>
        <p:xfrm>
          <a:off x="411480" y="2204864"/>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Estil d'atribució depressiu</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Avaluació</a:t>
                      </a:r>
                      <a:r>
                        <a:rPr kumimoji="0" lang="es-ES" sz="2000" b="0" i="0" u="none" strike="noStrike" cap="none" normalizeH="0" baseline="0" dirty="0">
                          <a:ln>
                            <a:noFill/>
                          </a:ln>
                          <a:solidFill>
                            <a:srgbClr val="333333"/>
                          </a:solidFill>
                          <a:effectLst/>
                          <a:latin typeface="Calibri Light"/>
                        </a:rPr>
                        <a:t> positiva/constructiva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Reps una </a:t>
                      </a:r>
                      <a:r>
                        <a:rPr kumimoji="0" lang="es-ES" sz="2000" b="0" i="0" u="none" strike="noStrike" cap="none" normalizeH="0" baseline="0" dirty="0" err="1">
                          <a:ln>
                            <a:noFill/>
                          </a:ln>
                          <a:solidFill>
                            <a:srgbClr val="333333"/>
                          </a:solidFill>
                          <a:effectLst/>
                          <a:latin typeface="Calibri Light"/>
                        </a:rPr>
                        <a:t>felicitació</a:t>
                      </a:r>
                      <a:br>
                        <a:rPr kumimoji="0" lang="es-ES" sz="2000" b="0" i="0" u="none" strike="noStrike" cap="none" normalizeH="0" baseline="0" dirty="0">
                          <a:ln>
                            <a:noFill/>
                          </a:ln>
                          <a:solidFill>
                            <a:srgbClr val="333333"/>
                          </a:solidFill>
                          <a:effectLst/>
                          <a:latin typeface="Calibri Light"/>
                        </a:rPr>
                      </a:br>
                      <a:r>
                        <a:rPr kumimoji="0" lang="es-ES" sz="2000" b="0" i="0" u="none" strike="noStrike" cap="none" normalizeH="0" baseline="0" dirty="0" err="1">
                          <a:ln>
                            <a:noFill/>
                          </a:ln>
                          <a:solidFill>
                            <a:srgbClr val="333333"/>
                          </a:solidFill>
                          <a:effectLst/>
                          <a:latin typeface="Calibri Light"/>
                        </a:rPr>
                        <a:t>pels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teus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èxits</a:t>
                      </a:r>
                      <a:r>
                        <a:rPr kumimoji="0" lang="es-E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“L'altra persona sols intenta adular-me, està sent una falsa; ”Sols ell / ella pensa d'aquesta manera ...“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”Que bé que algú reconegui el meu èxit!“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Et fan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“Se </a:t>
                      </a:r>
                      <a:r>
                        <a:rPr kumimoji="0" lang="en-US" sz="2000" b="1" i="1" u="none" strike="noStrike" cap="none" normalizeH="0" baseline="0" dirty="0" err="1">
                          <a:ln>
                            <a:noFill/>
                          </a:ln>
                          <a:solidFill>
                            <a:srgbClr val="333333"/>
                          </a:solidFill>
                          <a:effectLst/>
                          <a:latin typeface="Calibri Light"/>
                        </a:rPr>
                        <a:t>n'han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adonat</a:t>
                      </a:r>
                      <a:r>
                        <a:rPr kumimoji="0" lang="en-US" sz="2000" b="1" i="1" u="none" strike="noStrike" cap="none" normalizeH="0" baseline="0" dirty="0">
                          <a:ln>
                            <a:noFill/>
                          </a:ln>
                          <a:solidFill>
                            <a:srgbClr val="333333"/>
                          </a:solidFill>
                          <a:effectLst/>
                          <a:latin typeface="Calibri Light"/>
                        </a:rPr>
                        <a:t>, no </a:t>
                      </a:r>
                      <a:r>
                        <a:rPr kumimoji="0" lang="en-US" sz="2000" b="1" i="1" u="none" strike="noStrike" cap="none" normalizeH="0" baseline="0" dirty="0" err="1">
                          <a:ln>
                            <a:noFill/>
                          </a:ln>
                          <a:solidFill>
                            <a:srgbClr val="333333"/>
                          </a:solidFill>
                          <a:effectLst/>
                          <a:latin typeface="Calibri Light"/>
                        </a:rPr>
                        <a:t>serveixo</a:t>
                      </a:r>
                      <a:r>
                        <a:rPr kumimoji="0" lang="en-US" sz="2000" b="1" i="1" u="none" strike="noStrike" cap="none" normalizeH="0" baseline="0" dirty="0">
                          <a:ln>
                            <a:noFill/>
                          </a:ln>
                          <a:solidFill>
                            <a:srgbClr val="333333"/>
                          </a:solidFill>
                          <a:effectLst/>
                          <a:latin typeface="Calibri Light"/>
                        </a:rPr>
                        <a:t> per a res ...”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“Pot ser que </a:t>
                      </a:r>
                      <a:r>
                        <a:rPr kumimoji="0" lang="en-US" sz="2000" b="0" i="0" u="none" strike="noStrike" cap="none" normalizeH="0" baseline="0" dirty="0" err="1">
                          <a:ln>
                            <a:noFill/>
                          </a:ln>
                          <a:solidFill>
                            <a:srgbClr val="333333"/>
                          </a:solidFill>
                          <a:effectLst/>
                          <a:latin typeface="Calibri Light"/>
                        </a:rPr>
                        <a:t>l'altra</a:t>
                      </a:r>
                      <a:r>
                        <a:rPr kumimoji="0" lang="en-US" sz="2000" b="0" i="0" u="none" strike="noStrike" cap="none" normalizeH="0" baseline="0" dirty="0">
                          <a:ln>
                            <a:noFill/>
                          </a:ln>
                          <a:solidFill>
                            <a:srgbClr val="333333"/>
                          </a:solidFill>
                          <a:effectLst/>
                          <a:latin typeface="Calibri Light"/>
                        </a:rPr>
                        <a:t> persona </a:t>
                      </a:r>
                      <a:r>
                        <a:rPr kumimoji="0" lang="en-US" sz="2000" b="0" i="0" u="none" strike="noStrike" cap="none" normalizeH="0" baseline="0" dirty="0" err="1">
                          <a:ln>
                            <a:noFill/>
                          </a:ln>
                          <a:solidFill>
                            <a:srgbClr val="333333"/>
                          </a:solidFill>
                          <a:effectLst/>
                          <a:latin typeface="Calibri Light"/>
                        </a:rPr>
                        <a:t>tingui</a:t>
                      </a:r>
                      <a:r>
                        <a:rPr kumimoji="0" lang="en-US" sz="2000" b="0" i="0" u="none" strike="noStrike" cap="none" normalizeH="0" baseline="0" dirty="0">
                          <a:ln>
                            <a:noFill/>
                          </a:ln>
                          <a:solidFill>
                            <a:srgbClr val="333333"/>
                          </a:solidFill>
                          <a:effectLst/>
                          <a:latin typeface="Calibri Light"/>
                        </a:rPr>
                        <a:t> un mal dia.”; “</a:t>
                      </a:r>
                      <a:r>
                        <a:rPr kumimoji="0" lang="en-US" sz="2000" b="0" i="0" u="none" strike="noStrike" cap="none" normalizeH="0" baseline="0" dirty="0" err="1">
                          <a:ln>
                            <a:noFill/>
                          </a:ln>
                          <a:solidFill>
                            <a:srgbClr val="333333"/>
                          </a:solidFill>
                          <a:effectLst/>
                          <a:latin typeface="Calibri Light"/>
                        </a:rPr>
                        <a:t>Puc</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treure'n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alguna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cosa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dels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seus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comentaris</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4602209"/>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021481"/>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660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5. </a:t>
            </a:r>
            <a:r>
              <a:rPr lang="en-US" sz="3600" err="1">
                <a:solidFill>
                  <a:srgbClr val="004992"/>
                </a:solidFill>
                <a:latin typeface="+mn-lt"/>
                <a:ea typeface="+mn-ea"/>
                <a:cs typeface="+mn-cs"/>
              </a:rPr>
              <a:t>Pensament</a:t>
            </a:r>
            <a:r>
              <a:rPr lang="en-US" sz="3600">
                <a:solidFill>
                  <a:srgbClr val="004992"/>
                </a:solidFill>
                <a:latin typeface="+mn-lt"/>
                <a:ea typeface="+mn-ea"/>
                <a:cs typeface="+mn-cs"/>
              </a:rPr>
              <a:t> “Tot-o-Res”/ </a:t>
            </a:r>
            <a:r>
              <a:rPr lang="en-US" sz="3600" dirty="0" err="1">
                <a:solidFill>
                  <a:srgbClr val="004992"/>
                </a:solidFill>
                <a:latin typeface="+mn-lt"/>
                <a:ea typeface="+mn-ea"/>
                <a:cs typeface="+mn-cs"/>
              </a:rPr>
              <a:t>Catastrofització</a:t>
            </a:r>
            <a:br>
              <a:rPr lang="en-US" sz="3600" dirty="0">
                <a:solidFill>
                  <a:srgbClr val="004992"/>
                </a:solidFill>
                <a:latin typeface="+mn-lt"/>
                <a:ea typeface="+mn-ea"/>
                <a:cs typeface="+mn-cs"/>
              </a:rPr>
            </a:br>
            <a:r>
              <a:rPr lang="en-US" dirty="0">
                <a:solidFill>
                  <a:srgbClr val="004992"/>
                </a:solidFill>
                <a:latin typeface="+mn-lt"/>
                <a:ea typeface="+mn-ea"/>
                <a:cs typeface="+mn-cs"/>
              </a:rPr>
              <a:t>Com </a:t>
            </a:r>
            <a:r>
              <a:rPr lang="en-US" dirty="0" err="1">
                <a:solidFill>
                  <a:srgbClr val="004992"/>
                </a:solidFill>
                <a:latin typeface="+mn-lt"/>
                <a:ea typeface="+mn-ea"/>
                <a:cs typeface="+mn-cs"/>
              </a:rPr>
              <a:t>podríem</a:t>
            </a:r>
            <a:r>
              <a:rPr lang="en-US" dirty="0">
                <a:solidFill>
                  <a:srgbClr val="004992"/>
                </a:solidFill>
                <a:latin typeface="+mn-lt"/>
                <a:ea typeface="+mn-ea"/>
                <a:cs typeface="+mn-cs"/>
              </a:rPr>
              <a:t> </a:t>
            </a:r>
            <a:r>
              <a:rPr lang="en-US" dirty="0" err="1">
                <a:solidFill>
                  <a:srgbClr val="004992"/>
                </a:solidFill>
                <a:latin typeface="+mn-lt"/>
                <a:ea typeface="+mn-ea"/>
                <a:cs typeface="+mn-cs"/>
              </a:rPr>
              <a:t>reinterpretar</a:t>
            </a:r>
            <a:r>
              <a:rPr lang="en-US" dirty="0">
                <a:solidFill>
                  <a:srgbClr val="004992"/>
                </a:solidFill>
                <a:latin typeface="+mn-lt"/>
                <a:ea typeface="+mn-ea"/>
                <a:cs typeface="+mn-cs"/>
              </a:rPr>
              <a:t> </a:t>
            </a:r>
            <a:r>
              <a:rPr lang="en-US" dirty="0" err="1">
                <a:solidFill>
                  <a:srgbClr val="004992"/>
                </a:solidFill>
                <a:latin typeface="+mn-lt"/>
                <a:ea typeface="+mn-ea"/>
                <a:cs typeface="+mn-cs"/>
              </a:rPr>
              <a:t>aquesta</a:t>
            </a:r>
            <a:r>
              <a:rPr lang="en-US" dirty="0">
                <a:solidFill>
                  <a:srgbClr val="004992"/>
                </a:solidFill>
                <a:latin typeface="+mn-lt"/>
                <a:ea typeface="+mn-ea"/>
                <a:cs typeface="+mn-cs"/>
              </a:rPr>
              <a:t> </a:t>
            </a:r>
            <a:r>
              <a:rPr lang="en-US" dirty="0" err="1">
                <a:solidFill>
                  <a:srgbClr val="004992"/>
                </a:solidFill>
                <a:latin typeface="+mn-lt"/>
                <a:ea typeface="+mn-ea"/>
                <a:cs typeface="+mn-cs"/>
              </a:rPr>
              <a:t>situació</a:t>
            </a:r>
            <a:r>
              <a:rPr lang="en-US" dirty="0">
                <a:solidFill>
                  <a:srgbClr val="004992"/>
                </a:solidFill>
                <a:latin typeface="+mn-lt"/>
                <a:ea typeface="+mn-ea"/>
                <a:cs typeface="+mn-cs"/>
              </a:rPr>
              <a:t>?</a:t>
            </a: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25</a:t>
            </a:fld>
            <a:endParaRPr lang="de-DE" altLang="es-ES"/>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3481325274"/>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Estil d'atribució depressiu</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Avaluació</a:t>
                      </a:r>
                      <a:r>
                        <a:rPr kumimoji="0" lang="es-ES" sz="2000" b="0" i="0" u="none" strike="noStrike" cap="none" normalizeH="0" baseline="0" dirty="0">
                          <a:ln>
                            <a:noFill/>
                          </a:ln>
                          <a:solidFill>
                            <a:srgbClr val="333333"/>
                          </a:solidFill>
                          <a:effectLst/>
                          <a:latin typeface="Calibri Light"/>
                        </a:rPr>
                        <a:t> positiva/constructiva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La teva cap no et saluda.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dirty="0" err="1">
                          <a:ln>
                            <a:noFill/>
                          </a:ln>
                          <a:solidFill>
                            <a:srgbClr val="333333"/>
                          </a:solidFill>
                          <a:effectLst/>
                          <a:latin typeface="Calibri Light"/>
                          <a:ea typeface="ＭＳ Ｐゴシック" pitchFamily="34" charset="-128"/>
                        </a:rPr>
                        <a:t>M'acomiadarà</a:t>
                      </a:r>
                      <a:r>
                        <a:rPr kumimoji="0" lang="en-US" sz="2000" b="1" i="1" u="none" strike="noStrike" cap="none" normalizeH="0" baseline="0" dirty="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5. </a:t>
            </a:r>
            <a:r>
              <a:rPr lang="en-US" sz="3600" err="1">
                <a:solidFill>
                  <a:srgbClr val="004992"/>
                </a:solidFill>
                <a:latin typeface="+mn-lt"/>
                <a:ea typeface="+mn-ea"/>
                <a:cs typeface="+mn-cs"/>
              </a:rPr>
              <a:t>Pensament</a:t>
            </a:r>
            <a:r>
              <a:rPr lang="en-US" sz="3600">
                <a:solidFill>
                  <a:srgbClr val="004992"/>
                </a:solidFill>
                <a:latin typeface="+mn-lt"/>
                <a:ea typeface="+mn-ea"/>
                <a:cs typeface="+mn-cs"/>
              </a:rPr>
              <a:t> “Tot-o-Res”/ </a:t>
            </a:r>
            <a:r>
              <a:rPr lang="en-US" sz="3600" dirty="0" err="1">
                <a:solidFill>
                  <a:srgbClr val="004992"/>
                </a:solidFill>
                <a:latin typeface="+mn-lt"/>
                <a:ea typeface="+mn-ea"/>
                <a:cs typeface="+mn-cs"/>
              </a:rPr>
              <a:t>Catastrofització</a:t>
            </a:r>
            <a:br>
              <a:rPr lang="en-US" sz="3600" dirty="0">
                <a:solidFill>
                  <a:srgbClr val="004992"/>
                </a:solidFill>
                <a:latin typeface="+mn-lt"/>
                <a:ea typeface="+mn-ea"/>
                <a:cs typeface="+mn-cs"/>
              </a:rPr>
            </a:br>
            <a:r>
              <a:rPr lang="en-US" dirty="0">
                <a:solidFill>
                  <a:srgbClr val="004992"/>
                </a:solidFill>
                <a:latin typeface="+mn-lt"/>
                <a:ea typeface="+mn-ea"/>
                <a:cs typeface="+mn-cs"/>
              </a:rPr>
              <a:t>Com </a:t>
            </a:r>
            <a:r>
              <a:rPr lang="en-US" dirty="0" err="1">
                <a:solidFill>
                  <a:srgbClr val="004992"/>
                </a:solidFill>
                <a:latin typeface="+mn-lt"/>
                <a:ea typeface="+mn-ea"/>
                <a:cs typeface="+mn-cs"/>
              </a:rPr>
              <a:t>podríem</a:t>
            </a:r>
            <a:r>
              <a:rPr lang="en-US" dirty="0">
                <a:solidFill>
                  <a:srgbClr val="004992"/>
                </a:solidFill>
                <a:latin typeface="+mn-lt"/>
                <a:ea typeface="+mn-ea"/>
                <a:cs typeface="+mn-cs"/>
              </a:rPr>
              <a:t> </a:t>
            </a:r>
            <a:r>
              <a:rPr lang="en-US" dirty="0" err="1">
                <a:solidFill>
                  <a:srgbClr val="004992"/>
                </a:solidFill>
                <a:latin typeface="+mn-lt"/>
                <a:ea typeface="+mn-ea"/>
                <a:cs typeface="+mn-cs"/>
              </a:rPr>
              <a:t>reinterpretar</a:t>
            </a:r>
            <a:r>
              <a:rPr lang="en-US" dirty="0">
                <a:solidFill>
                  <a:srgbClr val="004992"/>
                </a:solidFill>
                <a:latin typeface="+mn-lt"/>
                <a:ea typeface="+mn-ea"/>
                <a:cs typeface="+mn-cs"/>
              </a:rPr>
              <a:t> </a:t>
            </a:r>
            <a:r>
              <a:rPr lang="en-US" dirty="0" err="1">
                <a:solidFill>
                  <a:srgbClr val="004992"/>
                </a:solidFill>
                <a:latin typeface="+mn-lt"/>
                <a:ea typeface="+mn-ea"/>
                <a:cs typeface="+mn-cs"/>
              </a:rPr>
              <a:t>aquesta</a:t>
            </a:r>
            <a:r>
              <a:rPr lang="en-US" dirty="0">
                <a:solidFill>
                  <a:srgbClr val="004992"/>
                </a:solidFill>
                <a:latin typeface="+mn-lt"/>
                <a:ea typeface="+mn-ea"/>
                <a:cs typeface="+mn-cs"/>
              </a:rPr>
              <a:t> </a:t>
            </a:r>
            <a:r>
              <a:rPr lang="en-US" dirty="0" err="1">
                <a:solidFill>
                  <a:srgbClr val="004992"/>
                </a:solidFill>
                <a:latin typeface="+mn-lt"/>
                <a:ea typeface="+mn-ea"/>
                <a:cs typeface="+mn-cs"/>
              </a:rPr>
              <a:t>situació</a:t>
            </a:r>
            <a:r>
              <a:rPr lang="en-US" dirty="0">
                <a:solidFill>
                  <a:srgbClr val="004992"/>
                </a:solidFill>
                <a:latin typeface="+mn-lt"/>
                <a:ea typeface="+mn-ea"/>
                <a:cs typeface="+mn-cs"/>
              </a:rPr>
              <a:t>?</a:t>
            </a: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26</a:t>
            </a:fld>
            <a:endParaRPr lang="de-DE" altLang="es-ES"/>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549952052"/>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Estil d'atribució depressiu</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Avaluació</a:t>
                      </a:r>
                      <a:r>
                        <a:rPr kumimoji="0" lang="es-ES" sz="2000" b="0" i="0" u="none" strike="noStrike" cap="none" normalizeH="0" baseline="0" dirty="0">
                          <a:ln>
                            <a:noFill/>
                          </a:ln>
                          <a:solidFill>
                            <a:srgbClr val="333333"/>
                          </a:solidFill>
                          <a:effectLst/>
                          <a:latin typeface="Calibri Light"/>
                        </a:rPr>
                        <a:t> positiva/constructiva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La teva cap no et saluda.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dirty="0" err="1">
                          <a:ln>
                            <a:noFill/>
                          </a:ln>
                          <a:solidFill>
                            <a:srgbClr val="333333"/>
                          </a:solidFill>
                          <a:effectLst/>
                          <a:latin typeface="Calibri Light"/>
                          <a:ea typeface="ＭＳ Ｐゴシック" pitchFamily="34" charset="-128"/>
                        </a:rPr>
                        <a:t>M'acomiadarà</a:t>
                      </a:r>
                      <a:r>
                        <a:rPr kumimoji="0" lang="en-US" sz="2000" b="1" i="1" u="none" strike="noStrike" cap="none" normalizeH="0" baseline="0" dirty="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“No </a:t>
                      </a:r>
                      <a:r>
                        <a:rPr kumimoji="0" lang="en-US" sz="2000" b="0" i="0" u="none" strike="noStrike" cap="none" normalizeH="0" baseline="0" dirty="0" err="1">
                          <a:ln>
                            <a:noFill/>
                          </a:ln>
                          <a:solidFill>
                            <a:srgbClr val="333333"/>
                          </a:solidFill>
                          <a:effectLst/>
                          <a:latin typeface="Calibri Light"/>
                          <a:ea typeface="ＭＳ Ｐゴシック" pitchFamily="34" charset="-128"/>
                        </a:rPr>
                        <a:t>m'ha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vist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potser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té</a:t>
                      </a:r>
                      <a:r>
                        <a:rPr kumimoji="0" lang="en-US" sz="2000" b="0" i="0" u="none" strike="noStrike" cap="none" normalizeH="0" baseline="0" dirty="0">
                          <a:ln>
                            <a:noFill/>
                          </a:ln>
                          <a:solidFill>
                            <a:srgbClr val="333333"/>
                          </a:solidFill>
                          <a:effectLst/>
                          <a:latin typeface="Calibri Light"/>
                          <a:ea typeface="ＭＳ Ｐゴシック" pitchFamily="34" charset="-128"/>
                        </a:rPr>
                        <a:t> un mal </a:t>
                      </a:r>
                      <a:r>
                        <a:rPr kumimoji="0" lang="en-US" sz="2000" b="0" i="0" u="none" strike="noStrike" cap="none" normalizeH="0" baseline="0" dirty="0" err="1">
                          <a:ln>
                            <a:noFill/>
                          </a:ln>
                          <a:solidFill>
                            <a:srgbClr val="333333"/>
                          </a:solidFill>
                          <a:effectLst/>
                          <a:latin typeface="Calibri Light"/>
                          <a:ea typeface="ＭＳ Ｐゴシック" pitchFamily="34" charset="-128"/>
                        </a:rPr>
                        <a:t>dia</a:t>
                      </a:r>
                      <a:r>
                        <a:rPr kumimoji="0" lang="en-US" sz="2000" b="0" i="0" u="none" strike="noStrike" cap="none" normalizeH="0" baseline="0" dirty="0">
                          <a:ln>
                            <a:noFill/>
                          </a:ln>
                          <a:solidFill>
                            <a:srgbClr val="333333"/>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509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Supressió de pensaments negatius</a:t>
            </a:r>
            <a:br>
              <a:rPr lang="de-DE" altLang="de-DE" sz="3600">
                <a:solidFill>
                  <a:srgbClr val="004992"/>
                </a:solidFill>
                <a:latin typeface="+mn-lt"/>
                <a:ea typeface="+mn-ea"/>
                <a:cs typeface="+mn-cs"/>
              </a:rPr>
            </a:br>
            <a:r>
              <a:rPr lang="de-DE" altLang="de-DE">
                <a:solidFill>
                  <a:srgbClr val="004992"/>
                </a:solidFill>
                <a:latin typeface="+mn-lt"/>
                <a:ea typeface="+mn-ea"/>
                <a:cs typeface="+mn-cs"/>
              </a:rPr>
              <a:t>Com podríem reinterpretar aquesta situació?</a:t>
            </a: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997883511"/>
              </p:ext>
            </p:extLst>
          </p:nvPr>
        </p:nvGraphicFramePr>
        <p:xfrm>
          <a:off x="408955" y="2204864"/>
          <a:ext cx="11376000" cy="24231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Esdeveniment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Avaluació problemàtica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Avaluació positiva/constructiva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Tens pensaments recurrents negatius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(ex. “idiota”, “ximple”, “Ets molt lleig/ja”).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“No </a:t>
                      </a:r>
                      <a:r>
                        <a:rPr kumimoji="0" lang="en-US" sz="2000" b="1" i="1" u="none" strike="noStrike" cap="none" normalizeH="0" baseline="0" dirty="0">
                          <a:ln>
                            <a:noFill/>
                          </a:ln>
                          <a:solidFill>
                            <a:srgbClr val="333333"/>
                          </a:solidFill>
                          <a:effectLst/>
                          <a:latin typeface="Calibri Light"/>
                        </a:rPr>
                        <a:t>he de </a:t>
                      </a:r>
                      <a:r>
                        <a:rPr kumimoji="0" lang="en-US" sz="2000" b="1" i="1" u="none" strike="noStrike" cap="none" normalizeH="0" baseline="0" dirty="0" err="1">
                          <a:ln>
                            <a:noFill/>
                          </a:ln>
                          <a:solidFill>
                            <a:srgbClr val="333333"/>
                          </a:solidFill>
                          <a:effectLst/>
                          <a:latin typeface="Calibri Light"/>
                        </a:rPr>
                        <a:t>tenir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aquests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pensaments</a:t>
                      </a:r>
                      <a:r>
                        <a:rPr kumimoji="0" lang="en-US" sz="2000" b="1" i="1" u="none" strike="noStrike" cap="none" normalizeH="0" baseline="0">
                          <a:ln>
                            <a:noFill/>
                          </a:ln>
                          <a:solidFill>
                            <a:srgbClr val="333333"/>
                          </a:solidFill>
                          <a:effectLst/>
                          <a:latin typeface="Calibri Light"/>
                        </a:rPr>
                        <a:t> negatius”… </a:t>
                      </a:r>
                      <a:r>
                        <a:rPr kumimoji="0" lang="en-US" sz="2000" b="1" i="1" u="none" strike="noStrike" cap="none" normalizeH="0" baseline="0" dirty="0" err="1">
                          <a:ln>
                            <a:noFill/>
                          </a:ln>
                          <a:solidFill>
                            <a:srgbClr val="333333"/>
                          </a:solidFill>
                          <a:effectLst/>
                          <a:latin typeface="Calibri Light"/>
                        </a:rPr>
                        <a:t>però</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això</a:t>
                      </a:r>
                      <a:r>
                        <a:rPr kumimoji="0" lang="en-US" sz="2000" b="1" i="1" u="none" strike="noStrike" cap="none" normalizeH="0" baseline="0" dirty="0">
                          <a:ln>
                            <a:noFill/>
                          </a:ln>
                          <a:solidFill>
                            <a:srgbClr val="333333"/>
                          </a:solidFill>
                          <a:effectLst/>
                          <a:latin typeface="Calibri Light"/>
                        </a:rPr>
                        <a:t> no </a:t>
                      </a:r>
                      <a:r>
                        <a:rPr kumimoji="0" lang="en-US" sz="2000" b="1" i="1" u="none" strike="noStrike" cap="none" normalizeH="0" baseline="0" err="1">
                          <a:ln>
                            <a:noFill/>
                          </a:ln>
                          <a:solidFill>
                            <a:srgbClr val="333333"/>
                          </a:solidFill>
                          <a:effectLst/>
                          <a:latin typeface="Calibri Light"/>
                        </a:rPr>
                        <a:t>funciona</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veure</a:t>
                      </a:r>
                      <a:r>
                        <a:rPr kumimoji="0" lang="en-US" sz="2000" b="1" i="1" u="none" strike="noStrike" cap="none" normalizeH="0" baseline="0" dirty="0">
                          <a:ln>
                            <a:noFill/>
                          </a:ln>
                          <a:solidFill>
                            <a:srgbClr val="333333"/>
                          </a:solidFill>
                          <a:effectLst/>
                          <a:latin typeface="Calibri Light"/>
                        </a:rPr>
                        <a:t> el </a:t>
                      </a:r>
                      <a:r>
                        <a:rPr kumimoji="0" lang="en-US" sz="2000" b="1" i="1" u="none" strike="noStrike" cap="none" normalizeH="0" baseline="0" dirty="0" err="1">
                          <a:ln>
                            <a:noFill/>
                          </a:ln>
                          <a:solidFill>
                            <a:srgbClr val="333333"/>
                          </a:solidFill>
                          <a:effectLst/>
                          <a:latin typeface="Calibri Light"/>
                        </a:rPr>
                        <a:t>següent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exercici</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27</a:t>
            </a:fld>
            <a:endParaRPr lang="de-DE" altLang="es-E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6. Supressió de pensaments negatius</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Com podríem reinterpretar aquesta situació?</a:t>
            </a: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235467369"/>
              </p:ext>
            </p:extLst>
          </p:nvPr>
        </p:nvGraphicFramePr>
        <p:xfrm>
          <a:off x="408955" y="2204864"/>
          <a:ext cx="11376000" cy="28803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Avaluació problemàtica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Avaluació positiva/constructiva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Tens </a:t>
                      </a:r>
                      <a:r>
                        <a:rPr kumimoji="0" lang="en-US" sz="2000" b="0" i="0" u="none" strike="noStrike" cap="none" normalizeH="0" baseline="0" dirty="0" err="1">
                          <a:ln>
                            <a:noFill/>
                          </a:ln>
                          <a:solidFill>
                            <a:srgbClr val="333333"/>
                          </a:solidFill>
                          <a:effectLst/>
                          <a:latin typeface="Calibri Light"/>
                        </a:rPr>
                        <a:t>pensaments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recurrents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negatius</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(ex</a:t>
                      </a:r>
                      <a:r>
                        <a:rPr kumimoji="0" lang="en-US" sz="2000" b="0" i="0" u="none" strike="noStrike" cap="none" normalizeH="0" baseline="0">
                          <a:ln>
                            <a:noFill/>
                          </a:ln>
                          <a:solidFill>
                            <a:srgbClr val="333333"/>
                          </a:solidFill>
                          <a:effectLst/>
                          <a:latin typeface="Calibri Light"/>
                        </a:rPr>
                        <a:t>. “idiota”, “ximple”, “Ets molt lleig/ja”).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“No he de </a:t>
                      </a:r>
                      <a:r>
                        <a:rPr kumimoji="0" lang="en-US" sz="2000" b="1" i="1" u="none" strike="noStrike" cap="none" normalizeH="0" baseline="0" dirty="0" err="1">
                          <a:ln>
                            <a:noFill/>
                          </a:ln>
                          <a:solidFill>
                            <a:srgbClr val="333333"/>
                          </a:solidFill>
                          <a:effectLst/>
                          <a:latin typeface="Calibri Light"/>
                        </a:rPr>
                        <a:t>tenir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aquests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pensaments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negatius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però</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això</a:t>
                      </a:r>
                      <a:r>
                        <a:rPr kumimoji="0" lang="en-US" sz="2000" b="1" i="1" u="none" strike="noStrike" cap="none" normalizeH="0" baseline="0" dirty="0">
                          <a:ln>
                            <a:noFill/>
                          </a:ln>
                          <a:solidFill>
                            <a:srgbClr val="333333"/>
                          </a:solidFill>
                          <a:effectLst/>
                          <a:latin typeface="Calibri Light"/>
                        </a:rPr>
                        <a:t> no </a:t>
                      </a:r>
                      <a:r>
                        <a:rPr kumimoji="0" lang="en-US" sz="2000" b="1" i="1" u="none" strike="noStrike" cap="none" normalizeH="0" baseline="0" dirty="0" err="1">
                          <a:ln>
                            <a:noFill/>
                          </a:ln>
                          <a:solidFill>
                            <a:srgbClr val="333333"/>
                          </a:solidFill>
                          <a:effectLst/>
                          <a:latin typeface="Calibri Light"/>
                        </a:rPr>
                        <a:t>funciona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veure</a:t>
                      </a:r>
                      <a:r>
                        <a:rPr kumimoji="0" lang="en-US" sz="2000" b="1" i="1" u="none" strike="noStrike" cap="none" normalizeH="0" baseline="0" dirty="0">
                          <a:ln>
                            <a:noFill/>
                          </a:ln>
                          <a:solidFill>
                            <a:srgbClr val="333333"/>
                          </a:solidFill>
                          <a:effectLst/>
                          <a:latin typeface="Calibri Light"/>
                        </a:rPr>
                        <a:t> el </a:t>
                      </a:r>
                      <a:r>
                        <a:rPr kumimoji="0" lang="en-US" sz="2000" b="1" i="1" u="none" strike="noStrike" cap="none" normalizeH="0" baseline="0" dirty="0" err="1">
                          <a:ln>
                            <a:noFill/>
                          </a:ln>
                          <a:solidFill>
                            <a:srgbClr val="333333"/>
                          </a:solidFill>
                          <a:effectLst/>
                          <a:latin typeface="Calibri Light"/>
                        </a:rPr>
                        <a:t>següent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exercici</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Pregunta't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els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pensaments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estan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justificats</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Què</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contradiu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aquests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pensaments</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Distreu-te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realitzant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activitats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agradables</a:t>
                      </a:r>
                      <a:endParaRPr kumimoji="0" lang="fr-F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28</a:t>
            </a:fld>
            <a:endParaRPr lang="de-DE" altLang="es-E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a:solidFill>
                  <a:srgbClr val="004992"/>
                </a:solidFill>
                <a:latin typeface="+mn-lt"/>
                <a:ea typeface="+mn-ea"/>
                <a:cs typeface="+mn-cs"/>
              </a:rPr>
              <a:t>6. </a:t>
            </a:r>
            <a:r>
              <a:rPr lang="en-US" sz="3600" dirty="0" err="1">
                <a:solidFill>
                  <a:srgbClr val="004992"/>
                </a:solidFill>
                <a:latin typeface="+mn-lt"/>
                <a:ea typeface="+mn-ea"/>
                <a:cs typeface="+mn-cs"/>
              </a:rPr>
              <a:t>Supressió</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pensaments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negatius</a:t>
            </a:r>
            <a:br>
              <a:rPr lang="en-US" sz="3600" dirty="0">
                <a:solidFill>
                  <a:srgbClr val="004992"/>
                </a:solidFill>
                <a:latin typeface="+mn-lt"/>
                <a:ea typeface="+mn-ea"/>
                <a:cs typeface="+mn-cs"/>
              </a:rPr>
            </a:br>
            <a:r>
              <a:rPr lang="en-US" dirty="0" err="1">
                <a:solidFill>
                  <a:srgbClr val="004992"/>
                </a:solidFill>
                <a:latin typeface="+mn-lt"/>
                <a:ea typeface="+mn-ea"/>
                <a:cs typeface="+mn-cs"/>
              </a:rPr>
              <a:t>Exercici</a:t>
            </a:r>
            <a:endParaRPr lang="en-US"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es-ES" altLang="de-DE" sz="2400" dirty="0">
                <a:solidFill>
                  <a:srgbClr val="333333"/>
                </a:solidFill>
              </a:rPr>
              <a:t>No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possible</a:t>
            </a:r>
            <a:r>
              <a:rPr lang="es-ES" altLang="de-DE" sz="2400" dirty="0">
                <a:solidFill>
                  <a:srgbClr val="333333"/>
                </a:solidFill>
              </a:rPr>
              <a:t> suprimir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pensaments</a:t>
            </a:r>
            <a:r>
              <a:rPr lang="es-ES" altLang="de-DE" sz="2400" dirty="0">
                <a:solidFill>
                  <a:srgbClr val="333333"/>
                </a:solidFill>
              </a:rPr>
              <a:t> </a:t>
            </a:r>
            <a:r>
              <a:rPr lang="es-ES" altLang="de-DE" sz="2400" dirty="0" err="1">
                <a:solidFill>
                  <a:srgbClr val="333333"/>
                </a:solidFill>
              </a:rPr>
              <a:t>pertorbadors</a:t>
            </a:r>
            <a:r>
              <a:rPr lang="es-ES" altLang="de-DE" sz="2400" dirty="0">
                <a:solidFill>
                  <a:srgbClr val="333333"/>
                </a:solidFill>
              </a:rPr>
              <a:t> </a:t>
            </a:r>
            <a:r>
              <a:rPr lang="es-ES" altLang="de-DE" sz="2400" dirty="0" err="1">
                <a:solidFill>
                  <a:srgbClr val="333333"/>
                </a:solidFill>
              </a:rPr>
              <a:t>deliberadament</a:t>
            </a:r>
            <a:r>
              <a:rPr lang="es-ES" altLang="de-DE" sz="2400" dirty="0">
                <a:solidFill>
                  <a:srgbClr val="333333"/>
                </a:solidFill>
              </a:rPr>
              <a:t>. Intentar no pensar en alguna cosa porta a un augment d'aquests pensaments.</a:t>
            </a:r>
          </a:p>
          <a:p>
            <a:pPr lvl="0" defTabSz="914377"/>
            <a:r>
              <a:rPr lang="es-ES" altLang="de-DE" sz="2400" dirty="0">
                <a:solidFill>
                  <a:srgbClr val="333333"/>
                </a:solidFill>
              </a:rPr>
              <a:t>Intenta-</a:t>
            </a:r>
            <a:r>
              <a:rPr lang="es-ES" altLang="de-DE" sz="2400" dirty="0" err="1">
                <a:solidFill>
                  <a:srgbClr val="333333"/>
                </a:solidFill>
              </a:rPr>
              <a:t>ho</a:t>
            </a:r>
            <a:r>
              <a:rPr lang="es-ES" altLang="de-DE" sz="2400" dirty="0">
                <a:solidFill>
                  <a:srgbClr val="333333"/>
                </a:solidFill>
              </a:rPr>
              <a:t>!</a:t>
            </a:r>
            <a:br>
              <a:rPr lang="es-ES" altLang="de-DE" sz="2400" dirty="0">
                <a:solidFill>
                  <a:srgbClr val="004992"/>
                </a:solidFill>
              </a:rPr>
            </a:br>
            <a:r>
              <a:rPr lang="es-ES" altLang="de-DE" sz="2400" dirty="0">
                <a:solidFill>
                  <a:srgbClr val="004992"/>
                </a:solidFill>
              </a:rPr>
              <a:t>No </a:t>
            </a:r>
            <a:r>
              <a:rPr lang="es-ES" altLang="de-DE" sz="2400" dirty="0" err="1">
                <a:solidFill>
                  <a:srgbClr val="004992"/>
                </a:solidFill>
              </a:rPr>
              <a:t>pensis</a:t>
            </a:r>
            <a:r>
              <a:rPr lang="es-ES" altLang="de-DE" sz="2400" dirty="0">
                <a:solidFill>
                  <a:srgbClr val="004992"/>
                </a:solidFill>
              </a:rPr>
              <a:t> en un os polar en el </a:t>
            </a:r>
            <a:r>
              <a:rPr lang="es-ES" altLang="de-DE" sz="2400" dirty="0" err="1">
                <a:solidFill>
                  <a:srgbClr val="004992"/>
                </a:solidFill>
              </a:rPr>
              <a:t>proper</a:t>
            </a:r>
            <a:r>
              <a:rPr lang="es-ES" altLang="de-DE" sz="2400" dirty="0">
                <a:solidFill>
                  <a:srgbClr val="004992"/>
                </a:solidFill>
              </a:rPr>
              <a:t> </a:t>
            </a:r>
            <a:r>
              <a:rPr lang="es-ES" altLang="de-DE" sz="2400" dirty="0" err="1">
                <a:solidFill>
                  <a:srgbClr val="004992"/>
                </a:solidFill>
              </a:rPr>
              <a:t>minut</a:t>
            </a:r>
            <a:r>
              <a:rPr lang="es-ES" altLang="de-DE"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F043F61A-6140-44BA-AC0C-46F7C0CBF5EB}" type="slidenum">
              <a:rPr lang="de-DE" altLang="es-ES" smtClean="0"/>
              <a:pPr/>
              <a:t>29</a:t>
            </a:fld>
            <a:endParaRPr lang="de-DE" altLang="es-E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dirty="0">
                <a:solidFill>
                  <a:srgbClr val="004992"/>
                </a:solidFill>
                <a:latin typeface="+mn-lt"/>
                <a:ea typeface="+mn-ea"/>
                <a:cs typeface="+mn-cs"/>
              </a:rPr>
              <a:t>6. </a:t>
            </a:r>
            <a:r>
              <a:rPr lang="en-US" sz="3600" dirty="0" err="1">
                <a:solidFill>
                  <a:srgbClr val="004992"/>
                </a:solidFill>
                <a:latin typeface="+mn-lt"/>
                <a:ea typeface="+mn-ea"/>
                <a:cs typeface="+mn-cs"/>
              </a:rPr>
              <a:t>Supressió</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pensaments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negatius</a:t>
            </a:r>
            <a:br>
              <a:rPr lang="en-US" sz="3600" dirty="0">
                <a:solidFill>
                  <a:srgbClr val="004992"/>
                </a:solidFill>
                <a:latin typeface="+mn-lt"/>
                <a:ea typeface="+mn-ea"/>
                <a:cs typeface="+mn-cs"/>
              </a:rPr>
            </a:br>
            <a:r>
              <a:rPr lang="en-US" dirty="0" err="1">
                <a:solidFill>
                  <a:srgbClr val="004992"/>
                </a:solidFill>
                <a:latin typeface="+mn-lt"/>
                <a:ea typeface="+mn-ea"/>
                <a:cs typeface="+mn-cs"/>
              </a:rPr>
              <a:t>Funciona</a:t>
            </a:r>
            <a:r>
              <a:rPr lang="en-US" dirty="0">
                <a:solidFill>
                  <a:srgbClr val="004992"/>
                </a:solidFill>
                <a:latin typeface="+mn-lt"/>
                <a:ea typeface="+mn-ea"/>
                <a:cs typeface="+mn-cs"/>
              </a:rPr>
              <a:t>? No!</a:t>
            </a:r>
          </a:p>
        </p:txBody>
      </p:sp>
      <p:sp>
        <p:nvSpPr>
          <p:cNvPr id="4" name="Content Placeholder 3"/>
          <p:cNvSpPr>
            <a:spLocks noGrp="1"/>
          </p:cNvSpPr>
          <p:nvPr>
            <p:ph idx="1"/>
          </p:nvPr>
        </p:nvSpPr>
        <p:spPr/>
        <p:txBody>
          <a:bodyPr/>
          <a:lstStyle/>
          <a:p>
            <a:pPr lvl="0" defTabSz="914377"/>
            <a:r>
              <a:rPr lang="de-DE" altLang="de-DE" sz="2400" dirty="0">
                <a:solidFill>
                  <a:srgbClr val="333333"/>
                </a:solidFill>
              </a:rPr>
              <a:t>Molts i moltes de vosaltres haureu pensat probablement en un os polar i/o en alguna cosa que tingui relació amb un os polar (ex. el zoo, neu, </a:t>
            </a:r>
            <a:r>
              <a:rPr lang="de-DE" altLang="de-DE" sz="2400" dirty="0" err="1">
                <a:solidFill>
                  <a:srgbClr val="333333"/>
                </a:solidFill>
              </a:rPr>
              <a:t>l'Àrtic</a:t>
            </a:r>
            <a:r>
              <a:rPr lang="de-DE" altLang="de-DE" sz="2400" dirty="0">
                <a:solidFill>
                  <a:srgbClr val="333333"/>
                </a:solidFill>
              </a:rPr>
              <a:t>, etc.)</a:t>
            </a:r>
          </a:p>
          <a:p>
            <a:pPr lvl="0" defTabSz="914377"/>
            <a:r>
              <a:rPr lang="de-DE" altLang="de-DE" sz="2400" dirty="0">
                <a:solidFill>
                  <a:srgbClr val="333333"/>
                </a:solidFill>
              </a:rPr>
              <a:t>Aquest efecte es fa fins i tot més fort si </a:t>
            </a:r>
            <a:r>
              <a:rPr lang="de-DE" altLang="de-DE" sz="2400" dirty="0" err="1">
                <a:solidFill>
                  <a:srgbClr val="333333"/>
                </a:solidFill>
              </a:rPr>
              <a:t>s'intenten</a:t>
            </a:r>
            <a:r>
              <a:rPr lang="de-DE" altLang="de-DE" sz="2400" dirty="0">
                <a:solidFill>
                  <a:srgbClr val="333333"/>
                </a:solidFill>
              </a:rPr>
              <a:t> suprimir deliberadament els pensaments </a:t>
            </a:r>
            <a:r>
              <a:rPr lang="de-DE" altLang="de-DE" sz="2400" dirty="0" err="1">
                <a:solidFill>
                  <a:srgbClr val="333333"/>
                </a:solidFill>
              </a:rPr>
              <a:t>pertorbadors</a:t>
            </a:r>
            <a:r>
              <a:rPr lang="de-DE" altLang="de-DE" sz="2400" dirty="0">
                <a:solidFill>
                  <a:srgbClr val="333333"/>
                </a:solidFill>
              </a:rPr>
              <a:t> (“</a:t>
            </a:r>
            <a:r>
              <a:rPr lang="de-DE" altLang="de-DE" sz="2400" dirty="0" err="1">
                <a:solidFill>
                  <a:srgbClr val="333333"/>
                </a:solidFill>
              </a:rPr>
              <a:t>Soc</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perdedor</a:t>
            </a:r>
            <a:r>
              <a:rPr lang="de-DE" altLang="de-DE" sz="2400" dirty="0">
                <a:solidFill>
                  <a:srgbClr val="333333"/>
                </a:solidFill>
              </a:rPr>
              <a:t>/a” etc.). Aquests pensaments es poden fer tan forts que semblin estranys o fora del </a:t>
            </a:r>
            <a:r>
              <a:rPr lang="de-DE" altLang="de-DE" sz="2400" dirty="0" err="1">
                <a:solidFill>
                  <a:srgbClr val="333333"/>
                </a:solidFill>
              </a:rPr>
              <a:t>control</a:t>
            </a:r>
            <a:r>
              <a:rPr lang="de-DE" altLang="de-DE" sz="2400" dirty="0">
                <a:solidFill>
                  <a:srgbClr val="333333"/>
                </a:solidFill>
              </a:rPr>
              <a:t> </a:t>
            </a:r>
            <a:r>
              <a:rPr lang="de-DE" altLang="de-DE" sz="2400" dirty="0" err="1">
                <a:solidFill>
                  <a:srgbClr val="333333"/>
                </a:solidFill>
              </a:rPr>
              <a:t>d'un</a:t>
            </a:r>
            <a:r>
              <a:rPr lang="de-DE" altLang="de-DE" sz="2400" dirty="0">
                <a:solidFill>
                  <a:srgbClr val="333333"/>
                </a:solidFill>
              </a:rPr>
              <a:t>/a mateix/a!</a:t>
            </a:r>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8" name="Slide Number Placeholder 7"/>
          <p:cNvSpPr>
            <a:spLocks noGrp="1"/>
          </p:cNvSpPr>
          <p:nvPr>
            <p:ph type="sldNum" sz="quarter" idx="12"/>
          </p:nvPr>
        </p:nvSpPr>
        <p:spPr/>
        <p:txBody>
          <a:bodyPr/>
          <a:lstStyle/>
          <a:p>
            <a:fld id="{F043F61A-6140-44BA-AC0C-46F7C0CBF5EB}" type="slidenum">
              <a:rPr lang="de-DE" altLang="es-ES" smtClean="0"/>
              <a:pPr/>
              <a:t>30</a:t>
            </a:fld>
            <a:endParaRPr lang="de-DE" altLang="es-ES"/>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En canvi:</a:t>
            </a:r>
          </a:p>
        </p:txBody>
      </p:sp>
      <p:sp>
        <p:nvSpPr>
          <p:cNvPr id="79874" name="Rectangle 2"/>
          <p:cNvSpPr>
            <a:spLocks noGrp="1" noChangeArrowheads="1"/>
          </p:cNvSpPr>
          <p:nvPr>
            <p:ph idx="1"/>
          </p:nvPr>
        </p:nvSpPr>
        <p:spPr/>
        <p:txBody>
          <a:bodyPr>
            <a:noAutofit/>
          </a:bodyPr>
          <a:lstStyle/>
          <a:p>
            <a:pPr eaLnBrk="1" hangingPunct="1"/>
            <a:r>
              <a:rPr lang="de-DE" altLang="de-DE" sz="2400" dirty="0">
                <a:solidFill>
                  <a:srgbClr val="333333"/>
                </a:solidFill>
              </a:rPr>
              <a:t>Si et molesten pensaments negatius intensos, no intentis suprimir-los activament (això sols farà que augmentin), en </a:t>
            </a:r>
            <a:r>
              <a:rPr lang="de-DE" altLang="de-DE" sz="2400" dirty="0" err="1">
                <a:solidFill>
                  <a:srgbClr val="333333"/>
                </a:solidFill>
              </a:rPr>
              <a:t>lloc</a:t>
            </a:r>
            <a:r>
              <a:rPr lang="de-DE" altLang="de-DE" sz="2400" dirty="0">
                <a:solidFill>
                  <a:srgbClr val="333333"/>
                </a:solidFill>
              </a:rPr>
              <a:t> </a:t>
            </a:r>
            <a:r>
              <a:rPr lang="de-DE" altLang="de-DE" sz="2400" dirty="0" err="1">
                <a:solidFill>
                  <a:srgbClr val="333333"/>
                </a:solidFill>
              </a:rPr>
              <a:t>d'això</a:t>
            </a:r>
            <a:r>
              <a:rPr lang="de-DE" altLang="de-DE" sz="2400" dirty="0">
                <a:solidFill>
                  <a:srgbClr val="333333"/>
                </a:solidFill>
              </a:rPr>
              <a:t> observa els esdeveniments interns sense intervenir-hi – com una tempesta a </a:t>
            </a:r>
            <a:r>
              <a:rPr lang="de-DE" altLang="de-DE" sz="2400" dirty="0" err="1">
                <a:solidFill>
                  <a:srgbClr val="333333"/>
                </a:solidFill>
              </a:rPr>
              <a:t>l'exterior</a:t>
            </a:r>
            <a:r>
              <a:rPr lang="de-DE" altLang="de-DE" sz="2400" dirty="0">
                <a:solidFill>
                  <a:srgbClr val="333333"/>
                </a:solidFill>
              </a:rPr>
              <a:t>, que es pot veure sense perill a través de la finestra.</a:t>
            </a:r>
          </a:p>
          <a:p>
            <a:pPr eaLnBrk="1" hangingPunct="1"/>
            <a:r>
              <a:rPr lang="de-DE" altLang="de-DE" sz="2400" dirty="0">
                <a:solidFill>
                  <a:srgbClr val="004992"/>
                </a:solidFill>
              </a:rPr>
              <a:t>Els pensaments passaran, igual que els núvols de tempesta.</a:t>
            </a: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F043F61A-6140-44BA-AC0C-46F7C0CBF5EB}" type="slidenum">
              <a:rPr lang="de-DE" altLang="es-ES" smtClean="0"/>
              <a:pPr/>
              <a:t>31</a:t>
            </a:fld>
            <a:endParaRPr lang="de-DE" altLang="es-E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7. Altres formes de distorsions cognitives</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es-ES" altLang="de-DE" sz="2000" b="1" dirty="0" err="1">
                <a:solidFill>
                  <a:srgbClr val="004992"/>
                </a:solidFill>
              </a:rPr>
              <a:t>Comparació</a:t>
            </a:r>
            <a:r>
              <a:rPr lang="es-ES" altLang="de-DE" sz="2000" b="1" dirty="0">
                <a:solidFill>
                  <a:srgbClr val="004992"/>
                </a:solidFill>
              </a:rPr>
              <a:t> </a:t>
            </a:r>
            <a:r>
              <a:rPr lang="es-ES" altLang="de-DE" sz="2000" b="1" dirty="0" err="1">
                <a:solidFill>
                  <a:srgbClr val="004992"/>
                </a:solidFill>
              </a:rPr>
              <a:t>amb</a:t>
            </a:r>
            <a:r>
              <a:rPr lang="es-ES" altLang="de-DE" sz="2000" b="1" dirty="0">
                <a:solidFill>
                  <a:srgbClr val="004992"/>
                </a:solidFill>
              </a:rPr>
              <a:t> </a:t>
            </a:r>
            <a:r>
              <a:rPr lang="es-ES" altLang="de-DE" sz="2000" b="1" dirty="0" err="1">
                <a:solidFill>
                  <a:srgbClr val="004992"/>
                </a:solidFill>
              </a:rPr>
              <a:t>altres</a:t>
            </a:r>
            <a:r>
              <a:rPr lang="es-ES" altLang="de-DE" sz="2000" b="1" dirty="0">
                <a:solidFill>
                  <a:srgbClr val="004992"/>
                </a:solidFill>
              </a:rPr>
              <a:t> persones:</a:t>
            </a:r>
          </a:p>
          <a:p>
            <a:pPr marL="342900" lvl="1" indent="-342900" defTabSz="914400" eaLnBrk="0" hangingPunct="0">
              <a:lnSpc>
                <a:spcPct val="100000"/>
              </a:lnSpc>
              <a:spcBef>
                <a:spcPts val="1200"/>
              </a:spcBef>
              <a:spcAft>
                <a:spcPts val="0"/>
              </a:spcAft>
              <a:buClr>
                <a:srgbClr val="333333"/>
              </a:buClr>
              <a:buFont typeface="WingDings"/>
              <a:buChar char=""/>
            </a:pPr>
            <a:r>
              <a:rPr lang="es-ES" altLang="de-DE" sz="2000" dirty="0">
                <a:solidFill>
                  <a:srgbClr val="333333"/>
                </a:solidFill>
              </a:rPr>
              <a:t>No et </a:t>
            </a:r>
            <a:r>
              <a:rPr lang="es-ES" altLang="de-DE" sz="2000" dirty="0" err="1">
                <a:solidFill>
                  <a:srgbClr val="333333"/>
                </a:solidFill>
              </a:rPr>
              <a:t>comparis</a:t>
            </a:r>
            <a:r>
              <a:rPr lang="es-ES" altLang="de-DE" sz="2000" dirty="0">
                <a:solidFill>
                  <a:srgbClr val="333333"/>
                </a:solidFill>
              </a:rPr>
              <a:t> </a:t>
            </a:r>
            <a:r>
              <a:rPr lang="es-ES" altLang="de-DE" sz="2000" dirty="0" err="1">
                <a:solidFill>
                  <a:srgbClr val="333333"/>
                </a:solidFill>
              </a:rPr>
              <a:t>massa</a:t>
            </a:r>
            <a:r>
              <a:rPr lang="es-ES" altLang="de-DE" sz="2000" dirty="0">
                <a:solidFill>
                  <a:srgbClr val="333333"/>
                </a:solidFill>
              </a:rPr>
              <a:t> </a:t>
            </a:r>
            <a:r>
              <a:rPr lang="es-ES" altLang="de-DE" sz="2000" dirty="0" err="1">
                <a:solidFill>
                  <a:srgbClr val="333333"/>
                </a:solidFill>
              </a:rPr>
              <a:t>amb</a:t>
            </a:r>
            <a:r>
              <a:rPr lang="es-ES" altLang="de-DE" sz="2000" dirty="0">
                <a:solidFill>
                  <a:srgbClr val="333333"/>
                </a:solidFill>
              </a:rPr>
              <a:t> </a:t>
            </a:r>
            <a:r>
              <a:rPr lang="es-ES" altLang="de-DE" sz="2000" dirty="0" err="1">
                <a:solidFill>
                  <a:srgbClr val="333333"/>
                </a:solidFill>
              </a:rPr>
              <a:t>altra</a:t>
            </a:r>
            <a:r>
              <a:rPr lang="es-ES" altLang="de-DE" sz="2000" dirty="0">
                <a:solidFill>
                  <a:srgbClr val="333333"/>
                </a:solidFill>
              </a:rPr>
              <a:t> </a:t>
            </a:r>
            <a:r>
              <a:rPr lang="es-ES" altLang="de-DE" sz="2000" dirty="0" err="1">
                <a:solidFill>
                  <a:srgbClr val="333333"/>
                </a:solidFill>
              </a:rPr>
              <a:t>gent</a:t>
            </a:r>
            <a:r>
              <a:rPr lang="es-ES" altLang="de-DE" sz="2000" dirty="0">
                <a:solidFill>
                  <a:srgbClr val="333333"/>
                </a:solidFill>
              </a:rPr>
              <a:t>!</a:t>
            </a:r>
          </a:p>
          <a:p>
            <a:pPr marL="342900" lvl="1" indent="-342900" defTabSz="914400" eaLnBrk="0" hangingPunct="0">
              <a:lnSpc>
                <a:spcPct val="100000"/>
              </a:lnSpc>
              <a:spcBef>
                <a:spcPts val="1200"/>
              </a:spcBef>
              <a:spcAft>
                <a:spcPts val="0"/>
              </a:spcAft>
              <a:buClr>
                <a:srgbClr val="333333"/>
              </a:buClr>
              <a:buFont typeface="WingDings"/>
              <a:buChar char=""/>
            </a:pPr>
            <a:r>
              <a:rPr lang="es-ES" altLang="de-DE" sz="2000" dirty="0" err="1">
                <a:solidFill>
                  <a:srgbClr val="333333"/>
                </a:solidFill>
              </a:rPr>
              <a:t>Sempre</a:t>
            </a:r>
            <a:r>
              <a:rPr lang="es-ES" altLang="de-DE" sz="2000" dirty="0">
                <a:solidFill>
                  <a:srgbClr val="333333"/>
                </a:solidFill>
              </a:rPr>
              <a:t> hi ha persones que </a:t>
            </a:r>
            <a:r>
              <a:rPr lang="es-ES" altLang="de-DE" sz="2000" dirty="0" err="1">
                <a:solidFill>
                  <a:srgbClr val="333333"/>
                </a:solidFill>
              </a:rPr>
              <a:t>són</a:t>
            </a:r>
            <a:r>
              <a:rPr lang="es-ES" altLang="de-DE" sz="2000" dirty="0">
                <a:solidFill>
                  <a:srgbClr val="333333"/>
                </a:solidFill>
              </a:rPr>
              <a:t>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atractives</a:t>
            </a:r>
            <a:r>
              <a:rPr lang="es-ES" altLang="de-DE" sz="2000" dirty="0">
                <a:solidFill>
                  <a:srgbClr val="333333"/>
                </a:solidFill>
              </a:rPr>
              <a:t>, </a:t>
            </a:r>
            <a:r>
              <a:rPr lang="es-ES" altLang="de-DE" sz="2000" dirty="0" err="1">
                <a:solidFill>
                  <a:srgbClr val="333333"/>
                </a:solidFill>
              </a:rPr>
              <a:t>amb</a:t>
            </a:r>
            <a:r>
              <a:rPr lang="es-ES" altLang="de-DE" sz="2000" dirty="0">
                <a:solidFill>
                  <a:srgbClr val="333333"/>
                </a:solidFill>
              </a:rPr>
              <a:t>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èxit</a:t>
            </a:r>
            <a:r>
              <a:rPr lang="es-ES" altLang="de-DE" sz="2000" dirty="0">
                <a:solidFill>
                  <a:srgbClr val="333333"/>
                </a:solidFill>
              </a:rPr>
              <a:t> i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populars</a:t>
            </a:r>
            <a:r>
              <a:rPr lang="es-ES" altLang="de-DE" sz="2000" dirty="0">
                <a:solidFill>
                  <a:srgbClr val="333333"/>
                </a:solidFill>
              </a:rPr>
              <a:t>. </a:t>
            </a:r>
            <a:r>
              <a:rPr lang="es-ES" altLang="de-DE" sz="2000" dirty="0" err="1">
                <a:solidFill>
                  <a:srgbClr val="333333"/>
                </a:solidFill>
              </a:rPr>
              <a:t>Tanmateix</a:t>
            </a:r>
            <a:r>
              <a:rPr lang="es-ES" altLang="de-DE" sz="2000" dirty="0">
                <a:solidFill>
                  <a:srgbClr val="333333"/>
                </a:solidFill>
              </a:rPr>
              <a:t>, les persones </a:t>
            </a:r>
            <a:r>
              <a:rPr lang="es-ES" altLang="de-DE" sz="2000" dirty="0" err="1">
                <a:solidFill>
                  <a:srgbClr val="333333"/>
                </a:solidFill>
              </a:rPr>
              <a:t>tenim</a:t>
            </a:r>
            <a:r>
              <a:rPr lang="es-ES" altLang="de-DE" sz="2000" dirty="0">
                <a:solidFill>
                  <a:srgbClr val="333333"/>
                </a:solidFill>
              </a:rPr>
              <a:t> </a:t>
            </a:r>
            <a:r>
              <a:rPr lang="es-ES" altLang="de-DE" sz="2000" dirty="0" err="1">
                <a:solidFill>
                  <a:srgbClr val="333333"/>
                </a:solidFill>
              </a:rPr>
              <a:t>fortaleses</a:t>
            </a:r>
            <a:r>
              <a:rPr lang="es-ES" altLang="de-DE" sz="2000" dirty="0">
                <a:solidFill>
                  <a:srgbClr val="333333"/>
                </a:solidFill>
              </a:rPr>
              <a:t> i </a:t>
            </a:r>
            <a:r>
              <a:rPr lang="es-ES" altLang="de-DE" sz="2000" dirty="0" err="1">
                <a:solidFill>
                  <a:srgbClr val="333333"/>
                </a:solidFill>
              </a:rPr>
              <a:t>debilitats</a:t>
            </a:r>
            <a:r>
              <a:rPr lang="es-ES" altLang="de-DE" sz="2000" dirty="0">
                <a:solidFill>
                  <a:srgbClr val="333333"/>
                </a:solidFill>
              </a:rPr>
              <a:t>.</a:t>
            </a:r>
          </a:p>
        </p:txBody>
      </p:sp>
      <p:sp>
        <p:nvSpPr>
          <p:cNvPr id="9" name="Footer Placeholder 8"/>
          <p:cNvSpPr>
            <a:spLocks noGrp="1"/>
          </p:cNvSpPr>
          <p:nvPr>
            <p:ph type="ftr" sz="quarter" idx="11"/>
          </p:nvPr>
        </p:nvSpPr>
        <p:spPr/>
        <p:txBody>
          <a:bodyPr/>
          <a:lstStyle/>
          <a:p>
            <a:pPr>
              <a:defRPr/>
            </a:pPr>
            <a:r>
              <a:rPr lang="de-DE"/>
              <a:t>Entrenament Metacognitiu 8 – L’ Autoestima i l’ Estat d’ Ànim</a:t>
            </a:r>
          </a:p>
        </p:txBody>
      </p:sp>
      <p:sp>
        <p:nvSpPr>
          <p:cNvPr id="10" name="Slide Number Placeholder 9"/>
          <p:cNvSpPr>
            <a:spLocks noGrp="1"/>
          </p:cNvSpPr>
          <p:nvPr>
            <p:ph type="sldNum" sz="quarter" idx="12"/>
          </p:nvPr>
        </p:nvSpPr>
        <p:spPr/>
        <p:txBody>
          <a:bodyPr/>
          <a:lstStyle/>
          <a:p>
            <a:fld id="{F043F61A-6140-44BA-AC0C-46F7C0CBF5EB}" type="slidenum">
              <a:rPr lang="de-DE" altLang="es-ES" smtClean="0"/>
              <a:pPr/>
              <a:t>32</a:t>
            </a:fld>
            <a:endParaRPr lang="de-DE" altLang="es-E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7. Altres formes de distorsions cognitives</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es-ES" altLang="de-DE" sz="2000" b="1" dirty="0" err="1">
                <a:solidFill>
                  <a:srgbClr val="004992"/>
                </a:solidFill>
              </a:rPr>
              <a:t>Comparació</a:t>
            </a:r>
            <a:r>
              <a:rPr lang="es-ES" altLang="de-DE" sz="2000" b="1" dirty="0">
                <a:solidFill>
                  <a:srgbClr val="004992"/>
                </a:solidFill>
              </a:rPr>
              <a:t> </a:t>
            </a:r>
            <a:r>
              <a:rPr lang="es-ES" altLang="de-DE" sz="2000" b="1" dirty="0" err="1">
                <a:solidFill>
                  <a:srgbClr val="004992"/>
                </a:solidFill>
              </a:rPr>
              <a:t>amb</a:t>
            </a:r>
            <a:r>
              <a:rPr lang="es-ES" altLang="de-DE" sz="2000" b="1" dirty="0">
                <a:solidFill>
                  <a:srgbClr val="004992"/>
                </a:solidFill>
              </a:rPr>
              <a:t> </a:t>
            </a:r>
            <a:r>
              <a:rPr lang="es-ES" altLang="de-DE" sz="2000" b="1" dirty="0" err="1">
                <a:solidFill>
                  <a:srgbClr val="004992"/>
                </a:solidFill>
              </a:rPr>
              <a:t>altres</a:t>
            </a:r>
            <a:r>
              <a:rPr lang="es-ES" altLang="de-DE" sz="2000" b="1" dirty="0">
                <a:solidFill>
                  <a:srgbClr val="004992"/>
                </a:solidFill>
              </a:rPr>
              <a:t> persones:</a:t>
            </a:r>
          </a:p>
          <a:p>
            <a:pPr marL="342900" lvl="1" indent="-342900" defTabSz="914400" eaLnBrk="0" hangingPunct="0">
              <a:lnSpc>
                <a:spcPct val="100000"/>
              </a:lnSpc>
              <a:spcBef>
                <a:spcPts val="1200"/>
              </a:spcBef>
              <a:spcAft>
                <a:spcPts val="0"/>
              </a:spcAft>
              <a:buClr>
                <a:srgbClr val="333333"/>
              </a:buClr>
              <a:buFont typeface="WingDings"/>
              <a:buChar char=""/>
            </a:pPr>
            <a:r>
              <a:rPr lang="es-ES" altLang="de-DE" sz="2000" dirty="0">
                <a:solidFill>
                  <a:srgbClr val="333333"/>
                </a:solidFill>
              </a:rPr>
              <a:t>No et </a:t>
            </a:r>
            <a:r>
              <a:rPr lang="es-ES" altLang="de-DE" sz="2000" dirty="0" err="1">
                <a:solidFill>
                  <a:srgbClr val="333333"/>
                </a:solidFill>
              </a:rPr>
              <a:t>comparis</a:t>
            </a:r>
            <a:r>
              <a:rPr lang="es-ES" altLang="de-DE" sz="2000" dirty="0">
                <a:solidFill>
                  <a:srgbClr val="333333"/>
                </a:solidFill>
              </a:rPr>
              <a:t> </a:t>
            </a:r>
            <a:r>
              <a:rPr lang="es-ES" altLang="de-DE" sz="2000" dirty="0" err="1">
                <a:solidFill>
                  <a:srgbClr val="333333"/>
                </a:solidFill>
              </a:rPr>
              <a:t>massa</a:t>
            </a:r>
            <a:r>
              <a:rPr lang="es-ES" altLang="de-DE" sz="2000" dirty="0">
                <a:solidFill>
                  <a:srgbClr val="333333"/>
                </a:solidFill>
              </a:rPr>
              <a:t> </a:t>
            </a:r>
            <a:r>
              <a:rPr lang="es-ES" altLang="de-DE" sz="2000" dirty="0" err="1">
                <a:solidFill>
                  <a:srgbClr val="333333"/>
                </a:solidFill>
              </a:rPr>
              <a:t>amb</a:t>
            </a:r>
            <a:r>
              <a:rPr lang="es-ES" altLang="de-DE" sz="2000" dirty="0">
                <a:solidFill>
                  <a:srgbClr val="333333"/>
                </a:solidFill>
              </a:rPr>
              <a:t> </a:t>
            </a:r>
            <a:r>
              <a:rPr lang="es-ES" altLang="de-DE" sz="2000" dirty="0" err="1">
                <a:solidFill>
                  <a:srgbClr val="333333"/>
                </a:solidFill>
              </a:rPr>
              <a:t>altra</a:t>
            </a:r>
            <a:r>
              <a:rPr lang="es-ES" altLang="de-DE" sz="2000" dirty="0">
                <a:solidFill>
                  <a:srgbClr val="333333"/>
                </a:solidFill>
              </a:rPr>
              <a:t> </a:t>
            </a:r>
            <a:r>
              <a:rPr lang="es-ES" altLang="de-DE" sz="2000" dirty="0" err="1">
                <a:solidFill>
                  <a:srgbClr val="333333"/>
                </a:solidFill>
              </a:rPr>
              <a:t>gent</a:t>
            </a:r>
            <a:r>
              <a:rPr lang="es-ES" altLang="de-DE" sz="2000" dirty="0">
                <a:solidFill>
                  <a:srgbClr val="333333"/>
                </a:solidFill>
              </a:rPr>
              <a:t>!</a:t>
            </a:r>
          </a:p>
          <a:p>
            <a:pPr marL="342900" lvl="1" indent="-342900" defTabSz="914400" eaLnBrk="0" hangingPunct="0">
              <a:lnSpc>
                <a:spcPct val="100000"/>
              </a:lnSpc>
              <a:spcBef>
                <a:spcPts val="1200"/>
              </a:spcBef>
              <a:spcAft>
                <a:spcPts val="0"/>
              </a:spcAft>
              <a:buClr>
                <a:srgbClr val="333333"/>
              </a:buClr>
              <a:buFont typeface="WingDings"/>
              <a:buChar char=""/>
            </a:pPr>
            <a:r>
              <a:rPr lang="es-ES" altLang="de-DE" sz="2000" dirty="0" err="1">
                <a:solidFill>
                  <a:srgbClr val="333333"/>
                </a:solidFill>
              </a:rPr>
              <a:t>Sempre</a:t>
            </a:r>
            <a:r>
              <a:rPr lang="es-ES" altLang="de-DE" sz="2000" dirty="0">
                <a:solidFill>
                  <a:srgbClr val="333333"/>
                </a:solidFill>
              </a:rPr>
              <a:t> hi ha persones que </a:t>
            </a:r>
            <a:r>
              <a:rPr lang="es-ES" altLang="de-DE" sz="2000" dirty="0" err="1">
                <a:solidFill>
                  <a:srgbClr val="333333"/>
                </a:solidFill>
              </a:rPr>
              <a:t>són</a:t>
            </a:r>
            <a:r>
              <a:rPr lang="es-ES" altLang="de-DE" sz="2000" dirty="0">
                <a:solidFill>
                  <a:srgbClr val="333333"/>
                </a:solidFill>
              </a:rPr>
              <a:t>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atractives</a:t>
            </a:r>
            <a:r>
              <a:rPr lang="es-ES" altLang="de-DE" sz="2000" dirty="0">
                <a:solidFill>
                  <a:srgbClr val="333333"/>
                </a:solidFill>
              </a:rPr>
              <a:t>, </a:t>
            </a:r>
            <a:r>
              <a:rPr lang="es-ES" altLang="de-DE" sz="2000" dirty="0" err="1">
                <a:solidFill>
                  <a:srgbClr val="333333"/>
                </a:solidFill>
              </a:rPr>
              <a:t>amb</a:t>
            </a:r>
            <a:r>
              <a:rPr lang="es-ES" altLang="de-DE" sz="2000" dirty="0">
                <a:solidFill>
                  <a:srgbClr val="333333"/>
                </a:solidFill>
              </a:rPr>
              <a:t>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èxit</a:t>
            </a:r>
            <a:r>
              <a:rPr lang="es-ES" altLang="de-DE" sz="2000" dirty="0">
                <a:solidFill>
                  <a:srgbClr val="333333"/>
                </a:solidFill>
              </a:rPr>
              <a:t> i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populars</a:t>
            </a:r>
            <a:r>
              <a:rPr lang="es-ES" altLang="de-DE" sz="2000" dirty="0">
                <a:solidFill>
                  <a:srgbClr val="333333"/>
                </a:solidFill>
              </a:rPr>
              <a:t>. </a:t>
            </a:r>
            <a:r>
              <a:rPr lang="es-ES" altLang="de-DE" sz="2000" dirty="0" err="1">
                <a:solidFill>
                  <a:srgbClr val="333333"/>
                </a:solidFill>
              </a:rPr>
              <a:t>Tanmateix</a:t>
            </a:r>
            <a:r>
              <a:rPr lang="es-ES" altLang="de-DE" sz="2000" dirty="0">
                <a:solidFill>
                  <a:srgbClr val="333333"/>
                </a:solidFill>
              </a:rPr>
              <a:t>, les persones </a:t>
            </a:r>
            <a:r>
              <a:rPr lang="es-ES" altLang="de-DE" sz="2000" dirty="0" err="1">
                <a:solidFill>
                  <a:srgbClr val="333333"/>
                </a:solidFill>
              </a:rPr>
              <a:t>tenim</a:t>
            </a:r>
            <a:r>
              <a:rPr lang="es-ES" altLang="de-DE" sz="2000" dirty="0">
                <a:solidFill>
                  <a:srgbClr val="333333"/>
                </a:solidFill>
              </a:rPr>
              <a:t> </a:t>
            </a:r>
            <a:r>
              <a:rPr lang="es-ES" altLang="de-DE" sz="2000" dirty="0" err="1">
                <a:solidFill>
                  <a:srgbClr val="333333"/>
                </a:solidFill>
              </a:rPr>
              <a:t>fortaleses</a:t>
            </a:r>
            <a:r>
              <a:rPr lang="es-ES" altLang="de-DE" sz="2000" dirty="0">
                <a:solidFill>
                  <a:srgbClr val="333333"/>
                </a:solidFill>
              </a:rPr>
              <a:t> i </a:t>
            </a:r>
            <a:r>
              <a:rPr lang="es-ES" altLang="de-DE" sz="2000" dirty="0" err="1">
                <a:solidFill>
                  <a:srgbClr val="333333"/>
                </a:solidFill>
              </a:rPr>
              <a:t>debilitats</a:t>
            </a:r>
            <a:r>
              <a:rPr lang="es-ES" altLang="de-DE" sz="2000" dirty="0">
                <a:solidFill>
                  <a:srgbClr val="333333"/>
                </a:solidFill>
              </a:rPr>
              <a:t>.</a:t>
            </a:r>
          </a:p>
          <a:p>
            <a:pPr lvl="0" defTabSz="914400" eaLnBrk="0" hangingPunct="0"/>
            <a:r>
              <a:rPr lang="es-ES" altLang="de-DE" sz="2000" b="1" dirty="0" err="1">
                <a:solidFill>
                  <a:srgbClr val="004992"/>
                </a:solidFill>
              </a:rPr>
              <a:t>Exigències</a:t>
            </a:r>
            <a:r>
              <a:rPr lang="es-ES" altLang="de-DE" sz="2000" b="1" dirty="0">
                <a:solidFill>
                  <a:srgbClr val="004992"/>
                </a:solidFill>
              </a:rPr>
              <a:t> </a:t>
            </a:r>
            <a:r>
              <a:rPr lang="es-ES" altLang="de-DE" sz="2000" b="1" dirty="0" err="1">
                <a:solidFill>
                  <a:srgbClr val="004992"/>
                </a:solidFill>
              </a:rPr>
              <a:t>absolutes</a:t>
            </a:r>
            <a:r>
              <a:rPr lang="es-ES" altLang="de-DE" sz="2000" b="1" dirty="0">
                <a:solidFill>
                  <a:srgbClr val="004992"/>
                </a:solidFill>
              </a:rPr>
              <a:t>:</a:t>
            </a:r>
          </a:p>
          <a:p>
            <a:pPr marL="342900" lvl="1" indent="-342900" defTabSz="914400" eaLnBrk="0" hangingPunct="0">
              <a:lnSpc>
                <a:spcPct val="100000"/>
              </a:lnSpc>
              <a:spcBef>
                <a:spcPts val="1200"/>
              </a:spcBef>
              <a:spcAft>
                <a:spcPts val="0"/>
              </a:spcAft>
              <a:buClr>
                <a:srgbClr val="333333"/>
              </a:buClr>
              <a:buFont typeface="WingDings"/>
              <a:buChar char=""/>
            </a:pPr>
            <a:r>
              <a:rPr lang="es-ES" altLang="de-DE" sz="2000" dirty="0">
                <a:solidFill>
                  <a:srgbClr val="333333"/>
                </a:solidFill>
              </a:rPr>
              <a:t>No es poden </a:t>
            </a:r>
            <a:r>
              <a:rPr lang="es-ES" altLang="de-DE" sz="2000" dirty="0" err="1">
                <a:solidFill>
                  <a:srgbClr val="333333"/>
                </a:solidFill>
              </a:rPr>
              <a:t>tenir</a:t>
            </a:r>
            <a:r>
              <a:rPr lang="es-ES" altLang="de-DE" sz="2000" dirty="0">
                <a:solidFill>
                  <a:srgbClr val="333333"/>
                </a:solidFill>
              </a:rPr>
              <a:t> </a:t>
            </a:r>
            <a:r>
              <a:rPr lang="es-ES" altLang="de-DE" sz="2000" dirty="0" err="1">
                <a:solidFill>
                  <a:srgbClr val="333333"/>
                </a:solidFill>
              </a:rPr>
              <a:t>uns</a:t>
            </a:r>
            <a:r>
              <a:rPr lang="es-ES" altLang="de-DE" sz="2000" dirty="0">
                <a:solidFill>
                  <a:srgbClr val="333333"/>
                </a:solidFill>
              </a:rPr>
              <a:t> </a:t>
            </a:r>
            <a:r>
              <a:rPr lang="es-ES" altLang="de-DE" sz="2000" dirty="0" err="1">
                <a:solidFill>
                  <a:srgbClr val="333333"/>
                </a:solidFill>
              </a:rPr>
              <a:t>estàndards</a:t>
            </a:r>
            <a:r>
              <a:rPr lang="es-ES" altLang="de-DE" sz="2000" dirty="0">
                <a:solidFill>
                  <a:srgbClr val="333333"/>
                </a:solidFill>
              </a:rPr>
              <a:t> tan </a:t>
            </a:r>
            <a:r>
              <a:rPr lang="es-ES" altLang="de-DE" sz="2000" dirty="0" err="1">
                <a:solidFill>
                  <a:srgbClr val="333333"/>
                </a:solidFill>
              </a:rPr>
              <a:t>alts</a:t>
            </a:r>
            <a:r>
              <a:rPr lang="es-ES" altLang="de-DE" sz="2000" dirty="0">
                <a:solidFill>
                  <a:srgbClr val="333333"/>
                </a:solidFill>
              </a:rPr>
              <a:t> </a:t>
            </a:r>
            <a:r>
              <a:rPr lang="es-ES" altLang="de-DE" sz="2000" dirty="0" err="1">
                <a:solidFill>
                  <a:srgbClr val="333333"/>
                </a:solidFill>
              </a:rPr>
              <a:t>com</a:t>
            </a:r>
            <a:r>
              <a:rPr lang="es-ES" altLang="de-DE" sz="2000" dirty="0">
                <a:solidFill>
                  <a:srgbClr val="333333"/>
                </a:solidFill>
              </a:rPr>
              <a:t>:</a:t>
            </a:r>
          </a:p>
          <a:p>
            <a:pPr lvl="2" defTabSz="914400" eaLnBrk="0" hangingPunct="0">
              <a:lnSpc>
                <a:spcPct val="100000"/>
              </a:lnSpc>
              <a:spcBef>
                <a:spcPts val="1200"/>
              </a:spcBef>
              <a:spcAft>
                <a:spcPts val="0"/>
              </a:spcAft>
              <a:buClr>
                <a:srgbClr val="FFFFFF"/>
              </a:buClr>
              <a:buFont typeface="WingDings"/>
              <a:buChar char=""/>
            </a:pPr>
            <a:r>
              <a:rPr lang="es-ES" altLang="de-DE" sz="2000" dirty="0">
                <a:solidFill>
                  <a:srgbClr val="333333"/>
                </a:solidFill>
              </a:rPr>
              <a:t>“Jo </a:t>
            </a:r>
            <a:r>
              <a:rPr lang="es-ES" altLang="de-DE" sz="2000" u="sng" dirty="0">
                <a:solidFill>
                  <a:srgbClr val="333333"/>
                </a:solidFill>
              </a:rPr>
              <a:t>sempre</a:t>
            </a:r>
            <a:r>
              <a:rPr lang="es-ES" altLang="de-DE" sz="2000" dirty="0">
                <a:solidFill>
                  <a:srgbClr val="333333"/>
                </a:solidFill>
              </a:rPr>
              <a:t> m'he de veure bé”</a:t>
            </a:r>
          </a:p>
          <a:p>
            <a:pPr lvl="2" defTabSz="914400" eaLnBrk="0" hangingPunct="0">
              <a:lnSpc>
                <a:spcPct val="100000"/>
              </a:lnSpc>
              <a:spcBef>
                <a:spcPts val="1200"/>
              </a:spcBef>
              <a:spcAft>
                <a:spcPts val="0"/>
              </a:spcAft>
              <a:buClr>
                <a:srgbClr val="FFFFFF"/>
              </a:buClr>
              <a:buFont typeface="WingDings"/>
              <a:buChar char=""/>
            </a:pPr>
            <a:r>
              <a:rPr lang="es-ES" altLang="de-DE" sz="2000" dirty="0">
                <a:solidFill>
                  <a:srgbClr val="333333"/>
                </a:solidFill>
              </a:rPr>
              <a:t>“Jo </a:t>
            </a:r>
            <a:r>
              <a:rPr lang="es-ES" altLang="de-DE" sz="2000" u="sng" dirty="0">
                <a:solidFill>
                  <a:srgbClr val="333333"/>
                </a:solidFill>
              </a:rPr>
              <a:t>sempre</a:t>
            </a:r>
            <a:r>
              <a:rPr lang="es-ES" altLang="de-DE" sz="2000" dirty="0">
                <a:solidFill>
                  <a:srgbClr val="333333"/>
                </a:solidFill>
              </a:rPr>
              <a:t> he de semblar intel·ligent”</a:t>
            </a:r>
          </a:p>
          <a:p>
            <a:pPr lvl="2" defTabSz="914400" eaLnBrk="0" hangingPunct="0">
              <a:lnSpc>
                <a:spcPct val="100000"/>
              </a:lnSpc>
              <a:spcBef>
                <a:spcPts val="1200"/>
              </a:spcBef>
              <a:spcAft>
                <a:spcPts val="0"/>
              </a:spcAft>
              <a:buClr>
                <a:srgbClr val="FFFFFF"/>
              </a:buClr>
              <a:buFont typeface="WingDings"/>
              <a:buChar char=""/>
            </a:pPr>
            <a:r>
              <a:rPr lang="es-ES" altLang="de-DE" sz="2000" dirty="0">
                <a:solidFill>
                  <a:srgbClr val="333333"/>
                </a:solidFill>
              </a:rPr>
              <a:t>“Jo </a:t>
            </a:r>
            <a:r>
              <a:rPr lang="es-ES" altLang="de-DE" sz="2000" u="sng" dirty="0">
                <a:solidFill>
                  <a:srgbClr val="333333"/>
                </a:solidFill>
              </a:rPr>
              <a:t>sempre</a:t>
            </a:r>
            <a:r>
              <a:rPr lang="es-ES" altLang="de-DE" sz="2000" dirty="0">
                <a:solidFill>
                  <a:srgbClr val="333333"/>
                </a:solidFill>
              </a:rPr>
              <a:t> he de ser la persona més divertida.”</a:t>
            </a:r>
            <a:endParaRPr lang="en-US" sz="2000" dirty="0">
              <a:solidFill>
                <a:srgbClr val="333333"/>
              </a:solidFill>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Entrenament Metacognitiu 8 – L’ Autoestima i l’ Estat d’ Ànim</a:t>
            </a:r>
          </a:p>
        </p:txBody>
      </p:sp>
      <p:sp>
        <p:nvSpPr>
          <p:cNvPr id="10" name="Slide Number Placeholder 9"/>
          <p:cNvSpPr>
            <a:spLocks noGrp="1"/>
          </p:cNvSpPr>
          <p:nvPr>
            <p:ph type="sldNum" sz="quarter" idx="12"/>
          </p:nvPr>
        </p:nvSpPr>
        <p:spPr/>
        <p:txBody>
          <a:bodyPr/>
          <a:lstStyle/>
          <a:p>
            <a:fld id="{F043F61A-6140-44BA-AC0C-46F7C0CBF5EB}" type="slidenum">
              <a:rPr lang="de-DE" altLang="es-ES" smtClean="0"/>
              <a:pPr/>
              <a:t>33</a:t>
            </a:fld>
            <a:endParaRPr lang="de-DE" altLang="es-ES"/>
          </a:p>
        </p:txBody>
      </p:sp>
    </p:spTree>
    <p:extLst>
      <p:ext uri="{BB962C8B-B14F-4D97-AF65-F5344CB8AC3E}">
        <p14:creationId xmlns:p14="http://schemas.microsoft.com/office/powerpoint/2010/main" val="4223225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Per </a:t>
            </a:r>
            <a:r>
              <a:rPr lang="en-US" altLang="ko-KR" b="0" i="1" spc="-5" dirty="0" err="1">
                <a:solidFill>
                  <a:srgbClr val="333333"/>
                </a:solidFill>
                <a:latin typeface="+mn-lt"/>
                <a:ea typeface="+mn-ea"/>
              </a:rPr>
              <a:t>als</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i</a:t>
            </a:r>
            <a:r>
              <a:rPr lang="en-US" altLang="ko-KR" b="0" i="1" spc="-5" dirty="0">
                <a:solidFill>
                  <a:srgbClr val="333333"/>
                </a:solidFill>
                <a:latin typeface="+mn-lt"/>
                <a:ea typeface="+mn-ea"/>
              </a:rPr>
              <a:t> les </a:t>
            </a:r>
            <a:r>
              <a:rPr lang="en-US" altLang="ko-KR" b="0" i="1" spc="-5" dirty="0" err="1">
                <a:solidFill>
                  <a:srgbClr val="333333"/>
                </a:solidFill>
                <a:latin typeface="+mn-lt"/>
                <a:ea typeface="+mn-ea"/>
              </a:rPr>
              <a:t>conductores</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s-ES" altLang="ko-KR" b="0" dirty="0" err="1">
                <a:solidFill>
                  <a:srgbClr val="333333"/>
                </a:solidFill>
                <a:latin typeface="+mn-lt"/>
                <a:ea typeface="+mn-ea"/>
              </a:rPr>
              <a:t>alguns</a:t>
            </a:r>
            <a:r>
              <a:rPr lang="es-ES" altLang="ko-KR" b="0" dirty="0">
                <a:solidFill>
                  <a:srgbClr val="333333"/>
                </a:solidFill>
                <a:latin typeface="+mn-lt"/>
                <a:ea typeface="+mn-ea"/>
              </a:rPr>
              <a:t> vídeos poden </a:t>
            </a:r>
            <a:r>
              <a:rPr lang="es-ES" altLang="ko-KR" b="0" dirty="0" err="1">
                <a:solidFill>
                  <a:srgbClr val="333333"/>
                </a:solidFill>
                <a:latin typeface="+mn-lt"/>
                <a:ea typeface="+mn-ea"/>
              </a:rPr>
              <a:t>contenir</a:t>
            </a:r>
            <a:r>
              <a:rPr lang="es-ES" altLang="ko-KR" b="0" dirty="0">
                <a:solidFill>
                  <a:srgbClr val="333333"/>
                </a:solidFill>
                <a:latin typeface="+mn-lt"/>
                <a:ea typeface="+mn-ea"/>
              </a:rPr>
              <a:t> </a:t>
            </a:r>
            <a:r>
              <a:rPr lang="es-ES" altLang="ko-KR" b="0" dirty="0" err="1">
                <a:solidFill>
                  <a:srgbClr val="333333"/>
                </a:solidFill>
                <a:latin typeface="+mn-lt"/>
                <a:ea typeface="+mn-ea"/>
              </a:rPr>
              <a:t>llenguatge</a:t>
            </a:r>
            <a:r>
              <a:rPr lang="es-ES" altLang="ko-KR" b="0" dirty="0">
                <a:solidFill>
                  <a:srgbClr val="333333"/>
                </a:solidFill>
                <a:latin typeface="+mn-lt"/>
                <a:ea typeface="+mn-ea"/>
              </a:rPr>
              <a:t> no </a:t>
            </a:r>
            <a:r>
              <a:rPr lang="es-ES" altLang="ko-KR" b="0" dirty="0" err="1">
                <a:solidFill>
                  <a:srgbClr val="333333"/>
                </a:solidFill>
                <a:latin typeface="+mn-lt"/>
                <a:ea typeface="+mn-ea"/>
              </a:rPr>
              <a:t>apropiat</a:t>
            </a:r>
            <a:r>
              <a:rPr lang="es-ES" altLang="ko-KR" b="0" dirty="0">
                <a:solidFill>
                  <a:srgbClr val="333333"/>
                </a:solidFill>
                <a:latin typeface="+mn-lt"/>
                <a:ea typeface="+mn-ea"/>
              </a:rPr>
              <a:t> per a </a:t>
            </a:r>
            <a:r>
              <a:rPr lang="es-ES" altLang="ko-KR" b="0" dirty="0" err="1">
                <a:solidFill>
                  <a:srgbClr val="333333"/>
                </a:solidFill>
                <a:latin typeface="+mn-lt"/>
                <a:ea typeface="+mn-ea"/>
              </a:rPr>
              <a:t>tots</a:t>
            </a:r>
            <a:r>
              <a:rPr lang="es-ES" altLang="ko-KR" b="0" dirty="0">
                <a:solidFill>
                  <a:srgbClr val="333333"/>
                </a:solidFill>
                <a:latin typeface="+mn-lt"/>
                <a:ea typeface="+mn-ea"/>
              </a:rPr>
              <a:t> </a:t>
            </a:r>
            <a:r>
              <a:rPr lang="es-ES" altLang="ko-KR" b="0" dirty="0" err="1">
                <a:solidFill>
                  <a:srgbClr val="333333"/>
                </a:solidFill>
                <a:latin typeface="+mn-lt"/>
                <a:ea typeface="+mn-ea"/>
              </a:rPr>
              <a:t>els</a:t>
            </a:r>
            <a:r>
              <a:rPr lang="es-ES" altLang="ko-KR" b="0" dirty="0">
                <a:solidFill>
                  <a:srgbClr val="333333"/>
                </a:solidFill>
                <a:latin typeface="+mn-lt"/>
                <a:ea typeface="+mn-ea"/>
              </a:rPr>
              <a:t> </a:t>
            </a:r>
            <a:r>
              <a:rPr lang="es-ES" altLang="ko-KR" b="0" dirty="0" err="1">
                <a:solidFill>
                  <a:srgbClr val="333333"/>
                </a:solidFill>
                <a:latin typeface="+mn-lt"/>
                <a:ea typeface="+mn-ea"/>
              </a:rPr>
              <a:t>públics</a:t>
            </a:r>
            <a:r>
              <a:rPr lang="es-ES" altLang="ko-KR" b="0" dirty="0">
                <a:solidFill>
                  <a:srgbClr val="333333"/>
                </a:solidFill>
                <a:latin typeface="+mn-lt"/>
                <a:ea typeface="+mn-ea"/>
              </a:rPr>
              <a:t> o no ser </a:t>
            </a:r>
            <a:r>
              <a:rPr lang="es-ES" altLang="ko-KR" b="0" dirty="0" err="1">
                <a:solidFill>
                  <a:srgbClr val="333333"/>
                </a:solidFill>
                <a:latin typeface="+mn-lt"/>
                <a:ea typeface="+mn-ea"/>
              </a:rPr>
              <a:t>vàlids</a:t>
            </a:r>
            <a:r>
              <a:rPr lang="es-ES" altLang="ko-KR" b="0" dirty="0">
                <a:solidFill>
                  <a:srgbClr val="333333"/>
                </a:solidFill>
                <a:latin typeface="+mn-lt"/>
                <a:ea typeface="+mn-ea"/>
              </a:rPr>
              <a:t> en </a:t>
            </a:r>
            <a:r>
              <a:rPr lang="es-ES" altLang="ko-KR" b="0" dirty="0" err="1">
                <a:solidFill>
                  <a:srgbClr val="333333"/>
                </a:solidFill>
                <a:latin typeface="+mn-lt"/>
                <a:ea typeface="+mn-ea"/>
              </a:rPr>
              <a:t>diferents</a:t>
            </a:r>
            <a:r>
              <a:rPr lang="es-ES" altLang="ko-KR" b="0" dirty="0">
                <a:solidFill>
                  <a:srgbClr val="333333"/>
                </a:solidFill>
                <a:latin typeface="+mn-lt"/>
                <a:ea typeface="+mn-ea"/>
              </a:rPr>
              <a:t> cultures. Si </a:t>
            </a:r>
            <a:r>
              <a:rPr lang="es-ES" altLang="ko-KR" b="0" dirty="0" err="1">
                <a:solidFill>
                  <a:srgbClr val="333333"/>
                </a:solidFill>
                <a:latin typeface="+mn-lt"/>
                <a:ea typeface="+mn-ea"/>
              </a:rPr>
              <a:t>us</a:t>
            </a:r>
            <a:r>
              <a:rPr lang="es-ES" altLang="ko-KR" b="0" dirty="0">
                <a:solidFill>
                  <a:srgbClr val="333333"/>
                </a:solidFill>
                <a:latin typeface="+mn-lt"/>
                <a:ea typeface="+mn-ea"/>
              </a:rPr>
              <a:t> </a:t>
            </a:r>
            <a:r>
              <a:rPr lang="es-ES" altLang="ko-KR" b="0" dirty="0" err="1">
                <a:solidFill>
                  <a:srgbClr val="333333"/>
                </a:solidFill>
                <a:latin typeface="+mn-lt"/>
                <a:ea typeface="+mn-ea"/>
              </a:rPr>
              <a:t>plau</a:t>
            </a:r>
            <a:r>
              <a:rPr lang="es-ES" altLang="ko-KR" b="0" dirty="0">
                <a:solidFill>
                  <a:srgbClr val="333333"/>
                </a:solidFill>
                <a:latin typeface="+mn-lt"/>
                <a:ea typeface="+mn-ea"/>
              </a:rPr>
              <a:t>, </a:t>
            </a:r>
            <a:r>
              <a:rPr lang="es-ES" altLang="ko-KR" b="0" dirty="0" err="1">
                <a:solidFill>
                  <a:srgbClr val="333333"/>
                </a:solidFill>
                <a:latin typeface="+mn-lt"/>
                <a:ea typeface="+mn-ea"/>
              </a:rPr>
              <a:t>revisi</a:t>
            </a:r>
            <a:r>
              <a:rPr lang="es-ES" altLang="ko-KR" b="0" dirty="0">
                <a:solidFill>
                  <a:srgbClr val="333333"/>
                </a:solidFill>
                <a:latin typeface="+mn-lt"/>
                <a:ea typeface="+mn-ea"/>
              </a:rPr>
              <a:t> </a:t>
            </a:r>
            <a:r>
              <a:rPr lang="es-ES" altLang="ko-KR" b="0" dirty="0" err="1">
                <a:solidFill>
                  <a:srgbClr val="333333"/>
                </a:solidFill>
                <a:latin typeface="+mn-lt"/>
                <a:ea typeface="+mn-ea"/>
              </a:rPr>
              <a:t>amb</a:t>
            </a:r>
            <a:r>
              <a:rPr lang="es-ES" altLang="ko-KR" b="0" dirty="0">
                <a:solidFill>
                  <a:srgbClr val="333333"/>
                </a:solidFill>
                <a:latin typeface="+mn-lt"/>
                <a:ea typeface="+mn-ea"/>
              </a:rPr>
              <a:t> cura el vídeos </a:t>
            </a:r>
            <a:r>
              <a:rPr lang="es-ES" altLang="ko-KR" b="0" dirty="0" err="1">
                <a:solidFill>
                  <a:srgbClr val="333333"/>
                </a:solidFill>
                <a:latin typeface="+mn-lt"/>
                <a:ea typeface="+mn-ea"/>
              </a:rPr>
              <a:t>abans</a:t>
            </a:r>
            <a:r>
              <a:rPr lang="es-ES" altLang="ko-KR" b="0" dirty="0">
                <a:solidFill>
                  <a:srgbClr val="333333"/>
                </a:solidFill>
                <a:latin typeface="+mn-lt"/>
                <a:ea typeface="+mn-ea"/>
              </a:rPr>
              <a:t> de mostrar-los</a:t>
            </a:r>
            <a:r>
              <a:rPr lang="de-DE" b="0" dirty="0">
                <a:solidFill>
                  <a:srgbClr val="333333"/>
                </a:solidFill>
                <a:latin typeface="+mn-lt"/>
                <a:ea typeface="+mn-ea"/>
              </a:rPr>
              <a:t>]</a:t>
            </a:r>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F043F61A-6140-44BA-AC0C-46F7C0CBF5EB}" type="slidenum">
              <a:rPr lang="de-DE" altLang="es-ES" smtClean="0"/>
              <a:pPr/>
              <a:t>34</a:t>
            </a:fld>
            <a:endParaRPr lang="de-DE" altLang="es-ES"/>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2530081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Tingues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consciència</a:t>
            </a:r>
            <a:r>
              <a:rPr lang="en-US" sz="3600" dirty="0">
                <a:solidFill>
                  <a:srgbClr val="004992"/>
                </a:solidFill>
                <a:latin typeface="+mn-lt"/>
                <a:ea typeface="+mn-ea"/>
                <a:cs typeface="+mn-cs"/>
              </a:rPr>
              <a:t> de les </a:t>
            </a:r>
            <a:r>
              <a:rPr lang="en-US" sz="3600" dirty="0" err="1">
                <a:solidFill>
                  <a:srgbClr val="004992"/>
                </a:solidFill>
                <a:latin typeface="+mn-lt"/>
                <a:ea typeface="+mn-ea"/>
                <a:cs typeface="+mn-cs"/>
              </a:rPr>
              <a:t>teves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fortaleses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7772400" cy="4248000"/>
          </a:xfrm>
        </p:spPr>
        <p:txBody>
          <a:bodyPr/>
          <a:lstStyle/>
          <a:p>
            <a:pPr marL="342900" lvl="0" indent="-342900" defTabSz="914400" fontAlgn="base">
              <a:buClr>
                <a:srgbClr val="333333"/>
              </a:buClr>
              <a:buFont typeface="WingDings"/>
              <a:buChar char=""/>
            </a:pPr>
            <a:r>
              <a:rPr lang="es-ES" altLang="de-DE" sz="2400" dirty="0">
                <a:solidFill>
                  <a:srgbClr val="333333"/>
                </a:solidFill>
              </a:rPr>
              <a:t>En </a:t>
            </a:r>
            <a:r>
              <a:rPr lang="es-ES" altLang="de-DE" sz="2400" dirty="0" err="1">
                <a:solidFill>
                  <a:srgbClr val="333333"/>
                </a:solidFill>
              </a:rPr>
              <a:t>lloc</a:t>
            </a:r>
            <a:r>
              <a:rPr lang="es-ES" altLang="de-DE" sz="2400" dirty="0">
                <a:solidFill>
                  <a:srgbClr val="333333"/>
                </a:solidFill>
              </a:rPr>
              <a:t> de centrar-te en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teus</a:t>
            </a:r>
            <a:r>
              <a:rPr lang="es-ES" altLang="de-DE" sz="2400" dirty="0">
                <a:solidFill>
                  <a:srgbClr val="333333"/>
                </a:solidFill>
              </a:rPr>
              <a:t> </a:t>
            </a:r>
            <a:r>
              <a:rPr lang="es-ES" altLang="de-DE" sz="2400" dirty="0" err="1">
                <a:solidFill>
                  <a:srgbClr val="333333"/>
                </a:solidFill>
              </a:rPr>
              <a:t>punts</a:t>
            </a:r>
            <a:r>
              <a:rPr lang="es-ES" altLang="de-DE" sz="2400" dirty="0">
                <a:solidFill>
                  <a:srgbClr val="333333"/>
                </a:solidFill>
              </a:rPr>
              <a:t> </a:t>
            </a:r>
            <a:r>
              <a:rPr lang="es-ES" altLang="de-DE" sz="2400" dirty="0" err="1">
                <a:solidFill>
                  <a:srgbClr val="333333"/>
                </a:solidFill>
              </a:rPr>
              <a:t>dèbils</a:t>
            </a:r>
            <a:r>
              <a:rPr lang="es-ES" altLang="de-DE" sz="2400" dirty="0">
                <a:solidFill>
                  <a:srgbClr val="333333"/>
                </a:solidFill>
              </a:rPr>
              <a:t>, fes- </a:t>
            </a:r>
            <a:r>
              <a:rPr lang="es-ES" altLang="de-DE" sz="2400" dirty="0" err="1">
                <a:solidFill>
                  <a:srgbClr val="333333"/>
                </a:solidFill>
              </a:rPr>
              <a:t>ho</a:t>
            </a:r>
            <a:r>
              <a:rPr lang="es-ES" altLang="de-DE" sz="2400" dirty="0">
                <a:solidFill>
                  <a:srgbClr val="333333"/>
                </a:solidFill>
              </a:rPr>
              <a:t> en les </a:t>
            </a:r>
            <a:r>
              <a:rPr lang="es-ES" altLang="de-DE" sz="2400" dirty="0" err="1">
                <a:solidFill>
                  <a:srgbClr val="333333"/>
                </a:solidFill>
              </a:rPr>
              <a:t>teves</a:t>
            </a:r>
            <a:r>
              <a:rPr lang="es-ES" altLang="de-DE" sz="2400" dirty="0">
                <a:solidFill>
                  <a:srgbClr val="333333"/>
                </a:solidFill>
              </a:rPr>
              <a:t> </a:t>
            </a:r>
            <a:r>
              <a:rPr lang="es-ES" altLang="de-DE" sz="2400" dirty="0" err="1">
                <a:solidFill>
                  <a:srgbClr val="333333"/>
                </a:solidFill>
              </a:rPr>
              <a:t>fortaleses</a:t>
            </a:r>
            <a:r>
              <a:rPr lang="es-ES" altLang="de-DE" sz="2400" dirty="0">
                <a:solidFill>
                  <a:srgbClr val="333333"/>
                </a:solidFill>
              </a:rPr>
              <a:t>.</a:t>
            </a:r>
          </a:p>
          <a:p>
            <a:pPr marL="342900" lvl="0" indent="-342900" defTabSz="914400" fontAlgn="base">
              <a:buClr>
                <a:srgbClr val="000000"/>
              </a:buClr>
              <a:buFont typeface="WingDings"/>
              <a:buChar char=""/>
            </a:pPr>
            <a:r>
              <a:rPr lang="es-ES" altLang="de-DE" sz="2400" dirty="0" err="1">
                <a:solidFill>
                  <a:srgbClr val="333333"/>
                </a:solidFill>
              </a:rPr>
              <a:t>Tot</a:t>
            </a:r>
            <a:r>
              <a:rPr lang="es-ES" altLang="de-DE" sz="2400" dirty="0">
                <a:solidFill>
                  <a:srgbClr val="333333"/>
                </a:solidFill>
              </a:rPr>
              <a:t> </a:t>
            </a:r>
            <a:r>
              <a:rPr lang="es-ES" altLang="de-DE" sz="2400" dirty="0" err="1">
                <a:solidFill>
                  <a:srgbClr val="333333"/>
                </a:solidFill>
              </a:rPr>
              <a:t>ésser</a:t>
            </a:r>
            <a:r>
              <a:rPr lang="es-ES" altLang="de-DE" sz="2400" dirty="0">
                <a:solidFill>
                  <a:srgbClr val="333333"/>
                </a:solidFill>
              </a:rPr>
              <a:t> </a:t>
            </a:r>
            <a:r>
              <a:rPr lang="es-ES" altLang="de-DE" sz="2400" dirty="0" err="1">
                <a:solidFill>
                  <a:srgbClr val="333333"/>
                </a:solidFill>
              </a:rPr>
              <a:t>humà</a:t>
            </a:r>
            <a:r>
              <a:rPr lang="es-ES" altLang="de-DE" sz="2400" dirty="0">
                <a:solidFill>
                  <a:srgbClr val="333333"/>
                </a:solidFill>
              </a:rPr>
              <a:t> té </a:t>
            </a:r>
            <a:r>
              <a:rPr lang="es-ES" altLang="de-DE" sz="2400" dirty="0" err="1">
                <a:solidFill>
                  <a:srgbClr val="333333"/>
                </a:solidFill>
              </a:rPr>
              <a:t>fortaleses</a:t>
            </a:r>
            <a:r>
              <a:rPr lang="es-ES" altLang="de-DE" sz="2400" dirty="0">
                <a:solidFill>
                  <a:srgbClr val="333333"/>
                </a:solidFill>
              </a:rPr>
              <a:t> de les que sentir-se </a:t>
            </a:r>
            <a:r>
              <a:rPr lang="es-ES" altLang="de-DE" sz="2400" dirty="0" err="1">
                <a:solidFill>
                  <a:srgbClr val="333333"/>
                </a:solidFill>
              </a:rPr>
              <a:t>orgullós</a:t>
            </a:r>
            <a:r>
              <a:rPr lang="es-ES" altLang="de-DE" sz="2400" dirty="0">
                <a:solidFill>
                  <a:srgbClr val="333333"/>
                </a:solidFill>
              </a:rPr>
              <a:t> i </a:t>
            </a:r>
            <a:r>
              <a:rPr lang="es-ES" altLang="de-DE" sz="2400" dirty="0" err="1">
                <a:solidFill>
                  <a:srgbClr val="333333"/>
                </a:solidFill>
              </a:rPr>
              <a:t>noson</a:t>
            </a:r>
            <a:r>
              <a:rPr lang="es-ES" altLang="de-DE" sz="2400" dirty="0">
                <a:solidFill>
                  <a:srgbClr val="333333"/>
                </a:solidFill>
              </a:rPr>
              <a:t> </a:t>
            </a:r>
            <a:r>
              <a:rPr lang="es-ES" altLang="de-DE" sz="2400" dirty="0" err="1">
                <a:solidFill>
                  <a:srgbClr val="333333"/>
                </a:solidFill>
              </a:rPr>
              <a:t>compartides</a:t>
            </a:r>
            <a:r>
              <a:rPr lang="es-ES" altLang="de-DE" sz="2400" dirty="0">
                <a:solidFill>
                  <a:srgbClr val="333333"/>
                </a:solidFill>
              </a:rPr>
              <a:t> per </a:t>
            </a:r>
            <a:r>
              <a:rPr lang="es-ES" altLang="de-DE" sz="2400" dirty="0" err="1">
                <a:solidFill>
                  <a:srgbClr val="333333"/>
                </a:solidFill>
              </a:rPr>
              <a:t>tothom</a:t>
            </a:r>
            <a:br>
              <a:rPr lang="es-ES" altLang="de-DE" sz="2400" dirty="0">
                <a:solidFill>
                  <a:srgbClr val="333333"/>
                </a:solidFill>
              </a:rPr>
            </a:br>
            <a:r>
              <a:rPr lang="es-ES" altLang="de-DE" sz="2400" i="1" dirty="0">
                <a:solidFill>
                  <a:srgbClr val="004992"/>
                </a:solidFill>
              </a:rPr>
              <a:t>... no ha de ser </a:t>
            </a:r>
            <a:r>
              <a:rPr lang="es-ES" altLang="de-DE" sz="2400" i="1" dirty="0" err="1">
                <a:solidFill>
                  <a:srgbClr val="004992"/>
                </a:solidFill>
              </a:rPr>
              <a:t>rècords</a:t>
            </a:r>
            <a:r>
              <a:rPr lang="es-ES" altLang="de-DE" sz="2400" i="1" dirty="0">
                <a:solidFill>
                  <a:srgbClr val="004992"/>
                </a:solidFill>
              </a:rPr>
              <a:t> </a:t>
            </a:r>
            <a:r>
              <a:rPr lang="es-ES" altLang="de-DE" sz="2400" i="1" dirty="0" err="1">
                <a:solidFill>
                  <a:srgbClr val="004992"/>
                </a:solidFill>
              </a:rPr>
              <a:t>mundials</a:t>
            </a:r>
            <a:r>
              <a:rPr lang="es-ES" altLang="de-DE" sz="2400" i="1" dirty="0">
                <a:solidFill>
                  <a:srgbClr val="004992"/>
                </a:solidFill>
              </a:rPr>
              <a:t> o </a:t>
            </a:r>
            <a:r>
              <a:rPr lang="es-ES" altLang="de-DE" sz="2400" i="1" dirty="0" err="1">
                <a:solidFill>
                  <a:srgbClr val="004992"/>
                </a:solidFill>
              </a:rPr>
              <a:t>invents</a:t>
            </a:r>
            <a:r>
              <a:rPr lang="es-ES" altLang="de-DE" sz="2400" i="1" dirty="0">
                <a:solidFill>
                  <a:srgbClr val="004992"/>
                </a:solidFill>
              </a:rPr>
              <a:t> famosos.</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F043F61A-6140-44BA-AC0C-46F7C0CBF5EB}" type="slidenum">
              <a:rPr lang="de-DE" altLang="es-ES" smtClean="0"/>
              <a:pPr/>
              <a:t>35</a:t>
            </a:fld>
            <a:endParaRPr lang="de-DE" altLang="es-E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Tingues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consciència</a:t>
            </a:r>
            <a:r>
              <a:rPr lang="en-US" sz="3600" dirty="0">
                <a:solidFill>
                  <a:srgbClr val="004992"/>
                </a:solidFill>
                <a:latin typeface="+mn-lt"/>
                <a:ea typeface="+mn-ea"/>
                <a:cs typeface="+mn-cs"/>
              </a:rPr>
              <a:t> de les </a:t>
            </a:r>
            <a:r>
              <a:rPr lang="en-US" sz="3600" dirty="0" err="1">
                <a:solidFill>
                  <a:srgbClr val="004992"/>
                </a:solidFill>
                <a:latin typeface="+mn-lt"/>
                <a:ea typeface="+mn-ea"/>
                <a:cs typeface="+mn-cs"/>
              </a:rPr>
              <a:t>teves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fortaleses</a:t>
            </a:r>
            <a:endParaRPr lang="en-US" sz="3600" dirty="0">
              <a:solidFill>
                <a:srgbClr val="004992"/>
              </a:solidFill>
              <a:latin typeface="+mn-lt"/>
              <a:ea typeface="+mn-ea"/>
              <a:cs typeface="+mn-cs"/>
            </a:endParaRPr>
          </a:p>
        </p:txBody>
      </p:sp>
      <p:sp>
        <p:nvSpPr>
          <p:cNvPr id="93186" name="Rectangle 1026"/>
          <p:cNvSpPr>
            <a:spLocks noGrp="1" noChangeArrowheads="1"/>
          </p:cNvSpPr>
          <p:nvPr>
            <p:ph idx="1"/>
          </p:nvPr>
        </p:nvSpPr>
        <p:spPr>
          <a:xfrm>
            <a:off x="408955" y="2204864"/>
            <a:ext cx="7772400" cy="4248000"/>
          </a:xfrm>
        </p:spPr>
        <p:txBody>
          <a:bodyPr>
            <a:noAutofit/>
          </a:bodyPr>
          <a:lstStyle/>
          <a:p>
            <a:pPr marL="457200" indent="-457200" eaLnBrk="1" hangingPunct="1">
              <a:lnSpc>
                <a:spcPct val="100000"/>
              </a:lnSpc>
              <a:spcBef>
                <a:spcPts val="0"/>
              </a:spcBef>
              <a:buFont typeface="+mj-lt"/>
              <a:buAutoNum type="arabicPeriod"/>
            </a:pPr>
            <a:r>
              <a:rPr lang="es-ES" altLang="de-DE" sz="2400" dirty="0">
                <a:solidFill>
                  <a:srgbClr val="004992"/>
                </a:solidFill>
              </a:rPr>
              <a:t>Pensa en les </a:t>
            </a:r>
            <a:r>
              <a:rPr lang="es-ES" altLang="de-DE" sz="2400" dirty="0" err="1">
                <a:solidFill>
                  <a:srgbClr val="004992"/>
                </a:solidFill>
              </a:rPr>
              <a:t>teves</a:t>
            </a:r>
            <a:r>
              <a:rPr lang="es-ES" altLang="de-DE" sz="2400" dirty="0">
                <a:solidFill>
                  <a:srgbClr val="004992"/>
                </a:solidFill>
              </a:rPr>
              <a:t> </a:t>
            </a:r>
            <a:r>
              <a:rPr lang="es-ES" altLang="de-DE" sz="2400" dirty="0" err="1">
                <a:solidFill>
                  <a:srgbClr val="004992"/>
                </a:solidFill>
              </a:rPr>
              <a:t>fortaleses</a:t>
            </a:r>
            <a:r>
              <a:rPr lang="es-ES" altLang="de-DE" sz="2400" dirty="0">
                <a:solidFill>
                  <a:srgbClr val="004992"/>
                </a:solidFill>
              </a:rPr>
              <a:t>.</a:t>
            </a:r>
            <a:br>
              <a:rPr lang="es-ES" altLang="de-DE" sz="2400" dirty="0">
                <a:solidFill>
                  <a:srgbClr val="333333"/>
                </a:solidFill>
              </a:rPr>
            </a:br>
            <a:r>
              <a:rPr lang="es-ES" altLang="de-DE" sz="2400" i="1" dirty="0" err="1">
                <a:solidFill>
                  <a:srgbClr val="333333"/>
                </a:solidFill>
              </a:rPr>
              <a:t>Quines</a:t>
            </a:r>
            <a:r>
              <a:rPr lang="es-ES" altLang="de-DE" sz="2400" i="1" dirty="0">
                <a:solidFill>
                  <a:srgbClr val="333333"/>
                </a:solidFill>
              </a:rPr>
              <a:t> habilitats tinc? Per quines coses he </a:t>
            </a:r>
            <a:r>
              <a:rPr lang="es-ES" altLang="de-DE" sz="2400" i="1" dirty="0" err="1">
                <a:solidFill>
                  <a:srgbClr val="333333"/>
                </a:solidFill>
              </a:rPr>
              <a:t>rebut</a:t>
            </a:r>
            <a:r>
              <a:rPr lang="es-ES" altLang="de-DE" sz="2400" i="1" dirty="0">
                <a:solidFill>
                  <a:srgbClr val="333333"/>
                </a:solidFill>
              </a:rPr>
              <a:t> </a:t>
            </a:r>
            <a:r>
              <a:rPr lang="es-ES" altLang="de-DE" sz="2400" i="1" dirty="0" err="1">
                <a:solidFill>
                  <a:srgbClr val="333333"/>
                </a:solidFill>
              </a:rPr>
              <a:t>elogis</a:t>
            </a:r>
            <a:r>
              <a:rPr lang="es-ES" altLang="de-DE" sz="2400" i="1" dirty="0">
                <a:solidFill>
                  <a:srgbClr val="333333"/>
                </a:solidFill>
              </a:rPr>
              <a:t> en el </a:t>
            </a:r>
            <a:r>
              <a:rPr lang="es-ES" altLang="de-DE" sz="2400" i="1" dirty="0" err="1">
                <a:solidFill>
                  <a:srgbClr val="333333"/>
                </a:solidFill>
              </a:rPr>
              <a:t>passat</a:t>
            </a:r>
            <a:r>
              <a:rPr lang="es-ES" altLang="de-DE" sz="2400" i="1" dirty="0">
                <a:solidFill>
                  <a:srgbClr val="333333"/>
                </a:solidFill>
              </a:rPr>
              <a:t>?</a:t>
            </a:r>
            <a:br>
              <a:rPr lang="es-ES" altLang="de-DE" sz="2400" i="1" dirty="0">
                <a:solidFill>
                  <a:srgbClr val="333333"/>
                </a:solidFill>
              </a:rPr>
            </a:br>
            <a:r>
              <a:rPr lang="en-US" altLang="de-DE" sz="1600" i="1" dirty="0">
                <a:solidFill>
                  <a:srgbClr val="333333"/>
                </a:solidFill>
              </a:rPr>
              <a:t>Ex. </a:t>
            </a:r>
            <a:r>
              <a:rPr lang="en-US" altLang="de-DE" sz="1600" i="1" dirty="0" err="1">
                <a:solidFill>
                  <a:srgbClr val="333333"/>
                </a:solidFill>
              </a:rPr>
              <a:t>Tinc</a:t>
            </a:r>
            <a:r>
              <a:rPr lang="en-US" altLang="de-DE" sz="1600" i="1" dirty="0">
                <a:solidFill>
                  <a:srgbClr val="333333"/>
                </a:solidFill>
              </a:rPr>
              <a:t> </a:t>
            </a:r>
            <a:r>
              <a:rPr lang="en-US" altLang="de-DE" sz="1600" i="1" dirty="0" err="1">
                <a:solidFill>
                  <a:srgbClr val="333333"/>
                </a:solidFill>
              </a:rPr>
              <a:t>molta</a:t>
            </a:r>
            <a:r>
              <a:rPr lang="en-US" altLang="de-DE" sz="1600" i="1" dirty="0">
                <a:solidFill>
                  <a:srgbClr val="333333"/>
                </a:solidFill>
              </a:rPr>
              <a:t> </a:t>
            </a:r>
            <a:r>
              <a:rPr lang="en-US" altLang="de-DE" sz="1600" i="1" dirty="0" err="1">
                <a:solidFill>
                  <a:srgbClr val="333333"/>
                </a:solidFill>
              </a:rPr>
              <a:t>paciència</a:t>
            </a:r>
            <a:r>
              <a:rPr lang="en-US" altLang="de-DE" sz="1600" i="1" dirty="0">
                <a:solidFill>
                  <a:srgbClr val="333333"/>
                </a:solidFill>
              </a:rPr>
              <a:t>…</a:t>
            </a:r>
            <a:endParaRPr lang="es-ES"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F043F61A-6140-44BA-AC0C-46F7C0CBF5EB}" type="slidenum">
              <a:rPr lang="de-DE" altLang="es-ES" smtClean="0"/>
              <a:pPr/>
              <a:t>36</a:t>
            </a:fld>
            <a:endParaRPr lang="de-DE" altLang="es-E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Tingues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consciència</a:t>
            </a:r>
            <a:r>
              <a:rPr lang="en-US" sz="3600" dirty="0">
                <a:solidFill>
                  <a:srgbClr val="004992"/>
                </a:solidFill>
                <a:latin typeface="+mn-lt"/>
                <a:ea typeface="+mn-ea"/>
                <a:cs typeface="+mn-cs"/>
              </a:rPr>
              <a:t> de les </a:t>
            </a:r>
            <a:r>
              <a:rPr lang="en-US" sz="3600" dirty="0" err="1">
                <a:solidFill>
                  <a:srgbClr val="004992"/>
                </a:solidFill>
                <a:latin typeface="+mn-lt"/>
                <a:ea typeface="+mn-ea"/>
                <a:cs typeface="+mn-cs"/>
              </a:rPr>
              <a:t>teves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fortaleses</a:t>
            </a:r>
            <a:endParaRPr lang="en-US" sz="3600" dirty="0">
              <a:solidFill>
                <a:srgbClr val="004992"/>
              </a:solidFill>
              <a:latin typeface="+mn-lt"/>
              <a:ea typeface="+mn-ea"/>
              <a:cs typeface="+mn-cs"/>
            </a:endParaRPr>
          </a:p>
        </p:txBody>
      </p:sp>
      <p:sp>
        <p:nvSpPr>
          <p:cNvPr id="93186" name="Rectangle 1026"/>
          <p:cNvSpPr>
            <a:spLocks noGrp="1" noChangeArrowheads="1"/>
          </p:cNvSpPr>
          <p:nvPr>
            <p:ph idx="1"/>
          </p:nvPr>
        </p:nvSpPr>
        <p:spPr>
          <a:xfrm>
            <a:off x="408955" y="2204864"/>
            <a:ext cx="8046720" cy="4248000"/>
          </a:xfrm>
        </p:spPr>
        <p:txBody>
          <a:bodyPr>
            <a:noAutofit/>
          </a:bodyPr>
          <a:lstStyle/>
          <a:p>
            <a:pPr marL="457200" indent="-457200" eaLnBrk="1" hangingPunct="1">
              <a:lnSpc>
                <a:spcPct val="100000"/>
              </a:lnSpc>
              <a:spcBef>
                <a:spcPts val="0"/>
              </a:spcBef>
              <a:buFont typeface="+mj-lt"/>
              <a:buAutoNum type="arabicPeriod"/>
            </a:pPr>
            <a:r>
              <a:rPr lang="es-ES" altLang="de-DE" sz="2400" dirty="0">
                <a:solidFill>
                  <a:srgbClr val="004992"/>
                </a:solidFill>
              </a:rPr>
              <a:t>Pensa en les </a:t>
            </a:r>
            <a:r>
              <a:rPr lang="es-ES" altLang="de-DE" sz="2400" dirty="0" err="1">
                <a:solidFill>
                  <a:srgbClr val="004992"/>
                </a:solidFill>
              </a:rPr>
              <a:t>teves</a:t>
            </a:r>
            <a:r>
              <a:rPr lang="es-ES" altLang="de-DE" sz="2400" dirty="0">
                <a:solidFill>
                  <a:srgbClr val="004992"/>
                </a:solidFill>
              </a:rPr>
              <a:t> </a:t>
            </a:r>
            <a:r>
              <a:rPr lang="es-ES" altLang="de-DE" sz="2400" dirty="0" err="1">
                <a:solidFill>
                  <a:srgbClr val="004992"/>
                </a:solidFill>
              </a:rPr>
              <a:t>fortaleses</a:t>
            </a:r>
            <a:r>
              <a:rPr lang="es-ES" altLang="de-DE" sz="2400" dirty="0">
                <a:solidFill>
                  <a:srgbClr val="004992"/>
                </a:solidFill>
              </a:rPr>
              <a:t>.</a:t>
            </a:r>
            <a:br>
              <a:rPr lang="es-ES" altLang="de-DE" sz="2400" dirty="0">
                <a:solidFill>
                  <a:srgbClr val="333333"/>
                </a:solidFill>
              </a:rPr>
            </a:br>
            <a:r>
              <a:rPr lang="es-ES" altLang="de-DE" sz="2400" i="1" dirty="0" err="1">
                <a:solidFill>
                  <a:srgbClr val="333333"/>
                </a:solidFill>
              </a:rPr>
              <a:t>Quines</a:t>
            </a:r>
            <a:r>
              <a:rPr lang="es-ES" altLang="de-DE" sz="2400" i="1" dirty="0">
                <a:solidFill>
                  <a:srgbClr val="333333"/>
                </a:solidFill>
              </a:rPr>
              <a:t> habilitats tinc? Per quines coses he </a:t>
            </a:r>
            <a:r>
              <a:rPr lang="es-ES" altLang="de-DE" sz="2400" i="1" dirty="0" err="1">
                <a:solidFill>
                  <a:srgbClr val="333333"/>
                </a:solidFill>
              </a:rPr>
              <a:t>rebut</a:t>
            </a:r>
            <a:r>
              <a:rPr lang="es-ES" altLang="de-DE" sz="2400" i="1" dirty="0">
                <a:solidFill>
                  <a:srgbClr val="333333"/>
                </a:solidFill>
              </a:rPr>
              <a:t> </a:t>
            </a:r>
            <a:r>
              <a:rPr lang="es-ES" altLang="de-DE" sz="2400" i="1" dirty="0" err="1">
                <a:solidFill>
                  <a:srgbClr val="333333"/>
                </a:solidFill>
              </a:rPr>
              <a:t>elogis</a:t>
            </a:r>
            <a:r>
              <a:rPr lang="es-ES" altLang="de-DE" sz="2400" i="1" dirty="0">
                <a:solidFill>
                  <a:srgbClr val="333333"/>
                </a:solidFill>
              </a:rPr>
              <a:t> en el </a:t>
            </a:r>
            <a:r>
              <a:rPr lang="es-ES" altLang="de-DE" sz="2400" i="1" dirty="0" err="1">
                <a:solidFill>
                  <a:srgbClr val="333333"/>
                </a:solidFill>
              </a:rPr>
              <a:t>passat</a:t>
            </a:r>
            <a:r>
              <a:rPr lang="es-ES" altLang="de-DE" sz="2400" i="1" dirty="0">
                <a:solidFill>
                  <a:srgbClr val="333333"/>
                </a:solidFill>
              </a:rPr>
              <a:t>?</a:t>
            </a:r>
            <a:br>
              <a:rPr lang="es-ES" altLang="de-DE" sz="2400" i="1" dirty="0">
                <a:solidFill>
                  <a:srgbClr val="333333"/>
                </a:solidFill>
              </a:rPr>
            </a:br>
            <a:r>
              <a:rPr lang="en-US" altLang="de-DE" sz="1600" i="1" dirty="0">
                <a:solidFill>
                  <a:srgbClr val="333333"/>
                </a:solidFill>
              </a:rPr>
              <a:t>Ex. </a:t>
            </a:r>
            <a:r>
              <a:rPr lang="en-US" altLang="de-DE" sz="1600" i="1" dirty="0" err="1">
                <a:solidFill>
                  <a:srgbClr val="333333"/>
                </a:solidFill>
              </a:rPr>
              <a:t>Tinc</a:t>
            </a:r>
            <a:r>
              <a:rPr lang="en-US" altLang="de-DE" sz="1600" i="1" dirty="0">
                <a:solidFill>
                  <a:srgbClr val="333333"/>
                </a:solidFill>
              </a:rPr>
              <a:t> </a:t>
            </a:r>
            <a:r>
              <a:rPr lang="en-US" altLang="de-DE" sz="1600" i="1" dirty="0" err="1">
                <a:solidFill>
                  <a:srgbClr val="333333"/>
                </a:solidFill>
              </a:rPr>
              <a:t>molta</a:t>
            </a:r>
            <a:r>
              <a:rPr lang="en-US" altLang="de-DE" sz="1600" i="1" dirty="0">
                <a:solidFill>
                  <a:srgbClr val="333333"/>
                </a:solidFill>
              </a:rPr>
              <a:t> </a:t>
            </a:r>
            <a:r>
              <a:rPr lang="en-US" altLang="de-DE" sz="1600" i="1" dirty="0" err="1">
                <a:solidFill>
                  <a:srgbClr val="333333"/>
                </a:solidFill>
              </a:rPr>
              <a:t>paciència</a:t>
            </a:r>
            <a:r>
              <a:rPr lang="en-US" altLang="de-DE" sz="1600" i="1" dirty="0">
                <a:solidFill>
                  <a:srgbClr val="333333"/>
                </a:solidFill>
              </a:rPr>
              <a:t>…</a:t>
            </a:r>
          </a:p>
          <a:p>
            <a:pPr marL="457200" indent="-457200" eaLnBrk="1" hangingPunct="1">
              <a:buFont typeface="+mj-lt"/>
              <a:buAutoNum type="arabicPeriod"/>
            </a:pPr>
            <a:r>
              <a:rPr lang="en-US" altLang="de-DE" sz="2400" dirty="0" err="1">
                <a:solidFill>
                  <a:srgbClr val="004992"/>
                </a:solidFill>
              </a:rPr>
              <a:t>Imagina</a:t>
            </a:r>
            <a:r>
              <a:rPr lang="en-US" altLang="de-DE" sz="2400" dirty="0">
                <a:solidFill>
                  <a:srgbClr val="004992"/>
                </a:solidFill>
              </a:rPr>
              <a:t> </a:t>
            </a:r>
            <a:r>
              <a:rPr lang="en-US" altLang="de-DE" sz="2400" dirty="0" err="1">
                <a:solidFill>
                  <a:srgbClr val="004992"/>
                </a:solidFill>
              </a:rPr>
              <a:t>situacions</a:t>
            </a:r>
            <a:r>
              <a:rPr lang="en-US" altLang="de-DE" sz="2400" dirty="0">
                <a:solidFill>
                  <a:srgbClr val="004992"/>
                </a:solidFill>
              </a:rPr>
              <a:t> concretes. </a:t>
            </a:r>
            <a:br>
              <a:rPr lang="en-US" altLang="de-DE" sz="2400" dirty="0">
                <a:solidFill>
                  <a:srgbClr val="333333"/>
                </a:solidFill>
              </a:rPr>
            </a:br>
            <a:r>
              <a:rPr lang="en-US" altLang="de-DE" sz="2400" dirty="0" err="1">
                <a:solidFill>
                  <a:srgbClr val="333333"/>
                </a:solidFill>
              </a:rPr>
              <a:t>Quan</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on?</a:t>
            </a:r>
            <a:r>
              <a:rPr lang="en-US" altLang="de-DE" sz="2400" i="1" dirty="0">
                <a:solidFill>
                  <a:srgbClr val="333333"/>
                </a:solidFill>
              </a:rPr>
              <a:t> </a:t>
            </a:r>
            <a:r>
              <a:rPr lang="en-US" altLang="de-DE" sz="2400" i="1" dirty="0" err="1">
                <a:solidFill>
                  <a:srgbClr val="333333"/>
                </a:solidFill>
              </a:rPr>
              <a:t>Què</a:t>
            </a:r>
            <a:r>
              <a:rPr lang="en-US" altLang="de-DE" sz="2400" i="1" dirty="0">
                <a:solidFill>
                  <a:srgbClr val="333333"/>
                </a:solidFill>
              </a:rPr>
              <a:t> he </a:t>
            </a:r>
            <a:r>
              <a:rPr lang="en-US" altLang="de-DE" sz="2400" i="1" dirty="0" err="1">
                <a:solidFill>
                  <a:srgbClr val="333333"/>
                </a:solidFill>
              </a:rPr>
              <a:t>fet</a:t>
            </a:r>
            <a:r>
              <a:rPr lang="en-US" altLang="de-DE" sz="2400" i="1" dirty="0">
                <a:solidFill>
                  <a:srgbClr val="333333"/>
                </a:solidFill>
              </a:rPr>
              <a:t> que </a:t>
            </a:r>
            <a:r>
              <a:rPr lang="en-US" altLang="de-DE" sz="2400" i="1" dirty="0" err="1">
                <a:solidFill>
                  <a:srgbClr val="333333"/>
                </a:solidFill>
              </a:rPr>
              <a:t>hagi</a:t>
            </a:r>
            <a:r>
              <a:rPr lang="en-US" altLang="de-DE" sz="2400" i="1" dirty="0">
                <a:solidFill>
                  <a:srgbClr val="333333"/>
                </a:solidFill>
              </a:rPr>
              <a:t> </a:t>
            </a:r>
            <a:r>
              <a:rPr lang="en-US" altLang="de-DE" sz="2400" i="1" dirty="0" err="1">
                <a:solidFill>
                  <a:srgbClr val="333333"/>
                </a:solidFill>
              </a:rPr>
              <a:t>generat</a:t>
            </a:r>
            <a:r>
              <a:rPr lang="en-US" altLang="de-DE" sz="2400" i="1" dirty="0">
                <a:solidFill>
                  <a:srgbClr val="333333"/>
                </a:solidFill>
              </a:rPr>
              <a:t> </a:t>
            </a:r>
            <a:r>
              <a:rPr lang="en-US" altLang="de-DE" sz="2400" i="1" dirty="0" err="1">
                <a:solidFill>
                  <a:srgbClr val="333333"/>
                </a:solidFill>
              </a:rPr>
              <a:t>comentaris</a:t>
            </a:r>
            <a:r>
              <a:rPr lang="en-US" altLang="de-DE" sz="2400" i="1" dirty="0">
                <a:solidFill>
                  <a:srgbClr val="333333"/>
                </a:solidFill>
              </a:rPr>
              <a:t> </a:t>
            </a:r>
            <a:r>
              <a:rPr lang="en-US" altLang="de-DE" sz="2400" i="1" dirty="0" err="1">
                <a:solidFill>
                  <a:srgbClr val="333333"/>
                </a:solidFill>
              </a:rPr>
              <a:t>positius</a:t>
            </a:r>
            <a:br>
              <a:rPr lang="en-US" altLang="de-DE" sz="2400" i="1" dirty="0">
                <a:solidFill>
                  <a:srgbClr val="333333"/>
                </a:solidFill>
              </a:rPr>
            </a:br>
            <a:r>
              <a:rPr lang="en-US" altLang="de-DE" sz="1600" i="1" dirty="0">
                <a:solidFill>
                  <a:srgbClr val="333333"/>
                </a:solidFill>
              </a:rPr>
              <a:t>Ex.. Fa </a:t>
            </a:r>
            <a:r>
              <a:rPr lang="en-US" altLang="de-DE" sz="1600" i="1" dirty="0" err="1">
                <a:solidFill>
                  <a:srgbClr val="333333"/>
                </a:solidFill>
              </a:rPr>
              <a:t>poc</a:t>
            </a:r>
            <a:r>
              <a:rPr lang="en-US" altLang="de-DE" sz="1600" i="1" dirty="0">
                <a:solidFill>
                  <a:srgbClr val="333333"/>
                </a:solidFill>
              </a:rPr>
              <a:t> </a:t>
            </a:r>
            <a:r>
              <a:rPr lang="en-US" altLang="de-DE" sz="1600" i="1" dirty="0" err="1">
                <a:solidFill>
                  <a:srgbClr val="333333"/>
                </a:solidFill>
              </a:rPr>
              <a:t>vaig</a:t>
            </a:r>
            <a:r>
              <a:rPr lang="en-US" altLang="de-DE" sz="1600" i="1" dirty="0">
                <a:solidFill>
                  <a:srgbClr val="333333"/>
                </a:solidFill>
              </a:rPr>
              <a:t> </a:t>
            </a:r>
            <a:r>
              <a:rPr lang="en-US" altLang="de-DE" sz="1600" i="1" dirty="0" err="1">
                <a:solidFill>
                  <a:srgbClr val="333333"/>
                </a:solidFill>
              </a:rPr>
              <a:t>ajudar</a:t>
            </a:r>
            <a:r>
              <a:rPr lang="en-US" altLang="de-DE" sz="1600" i="1" dirty="0">
                <a:solidFill>
                  <a:srgbClr val="333333"/>
                </a:solidFill>
              </a:rPr>
              <a:t> la </a:t>
            </a:r>
            <a:r>
              <a:rPr lang="en-US" altLang="de-DE" sz="1600" i="1" dirty="0" err="1">
                <a:solidFill>
                  <a:srgbClr val="333333"/>
                </a:solidFill>
              </a:rPr>
              <a:t>meva</a:t>
            </a:r>
            <a:r>
              <a:rPr lang="en-US" altLang="de-DE" sz="1600" i="1" dirty="0">
                <a:solidFill>
                  <a:srgbClr val="333333"/>
                </a:solidFill>
              </a:rPr>
              <a:t> </a:t>
            </a:r>
            <a:r>
              <a:rPr lang="en-US" altLang="de-DE" sz="1600" i="1" dirty="0" err="1">
                <a:solidFill>
                  <a:srgbClr val="333333"/>
                </a:solidFill>
              </a:rPr>
              <a:t>neboda</a:t>
            </a:r>
            <a:r>
              <a:rPr lang="en-US" altLang="de-DE" sz="1600" i="1" dirty="0">
                <a:solidFill>
                  <a:srgbClr val="333333"/>
                </a:solidFill>
              </a:rPr>
              <a:t> </a:t>
            </a:r>
            <a:r>
              <a:rPr lang="en-US" altLang="de-DE" sz="1600" i="1" dirty="0" err="1">
                <a:solidFill>
                  <a:srgbClr val="333333"/>
                </a:solidFill>
              </a:rPr>
              <a:t>amb</a:t>
            </a:r>
            <a:r>
              <a:rPr lang="en-US" altLang="de-DE" sz="1600" i="1" dirty="0">
                <a:solidFill>
                  <a:srgbClr val="333333"/>
                </a:solidFill>
              </a:rPr>
              <a:t> les </a:t>
            </a:r>
            <a:r>
              <a:rPr lang="en-US" altLang="de-DE" sz="1600" i="1" dirty="0" err="1">
                <a:solidFill>
                  <a:srgbClr val="333333"/>
                </a:solidFill>
              </a:rPr>
              <a:t>matemàtiques</a:t>
            </a:r>
            <a:r>
              <a:rPr lang="en-US" altLang="de-DE" sz="1600" i="1" dirty="0">
                <a:solidFill>
                  <a:srgbClr val="333333"/>
                </a:solidFill>
              </a:rPr>
              <a:t>, </a:t>
            </a:r>
            <a:r>
              <a:rPr lang="en-US" altLang="de-DE" sz="1600" i="1" dirty="0" err="1">
                <a:solidFill>
                  <a:srgbClr val="333333"/>
                </a:solidFill>
              </a:rPr>
              <a:t>i</a:t>
            </a:r>
            <a:r>
              <a:rPr lang="en-US" altLang="de-DE" sz="1600" i="1" dirty="0">
                <a:solidFill>
                  <a:srgbClr val="333333"/>
                </a:solidFill>
              </a:rPr>
              <a:t> </a:t>
            </a:r>
            <a:r>
              <a:rPr lang="en-US" altLang="de-DE" sz="1600" i="1" dirty="0" err="1">
                <a:solidFill>
                  <a:srgbClr val="333333"/>
                </a:solidFill>
              </a:rPr>
              <a:t>ara</a:t>
            </a:r>
            <a:r>
              <a:rPr lang="en-US" altLang="de-DE" sz="1600" i="1" dirty="0">
                <a:solidFill>
                  <a:srgbClr val="333333"/>
                </a:solidFill>
              </a:rPr>
              <a:t> </a:t>
            </a:r>
            <a:r>
              <a:rPr lang="en-US" altLang="de-DE" sz="1600" i="1" dirty="0" err="1">
                <a:solidFill>
                  <a:srgbClr val="333333"/>
                </a:solidFill>
              </a:rPr>
              <a:t>té</a:t>
            </a:r>
            <a:r>
              <a:rPr lang="en-US" altLang="de-DE" sz="1600" i="1" dirty="0">
                <a:solidFill>
                  <a:srgbClr val="333333"/>
                </a:solidFill>
              </a:rPr>
              <a:t> bones notes…</a:t>
            </a:r>
            <a:endParaRPr lang="es-ES"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F043F61A-6140-44BA-AC0C-46F7C0CBF5EB}" type="slidenum">
              <a:rPr lang="de-DE" altLang="es-ES" smtClean="0"/>
              <a:pPr/>
              <a:t>37</a:t>
            </a:fld>
            <a:endParaRPr lang="de-DE" altLang="es-ES"/>
          </a:p>
        </p:txBody>
      </p:sp>
    </p:spTree>
    <p:extLst>
      <p:ext uri="{BB962C8B-B14F-4D97-AF65-F5344CB8AC3E}">
        <p14:creationId xmlns:p14="http://schemas.microsoft.com/office/powerpoint/2010/main" val="17268719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Tingues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consciència</a:t>
            </a:r>
            <a:r>
              <a:rPr lang="en-US" sz="3600" dirty="0">
                <a:solidFill>
                  <a:srgbClr val="004992"/>
                </a:solidFill>
                <a:latin typeface="+mn-lt"/>
                <a:ea typeface="+mn-ea"/>
                <a:cs typeface="+mn-cs"/>
              </a:rPr>
              <a:t> de les </a:t>
            </a:r>
            <a:r>
              <a:rPr lang="en-US" sz="3600" dirty="0" err="1">
                <a:solidFill>
                  <a:srgbClr val="004992"/>
                </a:solidFill>
                <a:latin typeface="+mn-lt"/>
                <a:ea typeface="+mn-ea"/>
                <a:cs typeface="+mn-cs"/>
              </a:rPr>
              <a:t>teves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fortaleses</a:t>
            </a:r>
            <a:endParaRPr lang="en-US" sz="3600" dirty="0">
              <a:solidFill>
                <a:srgbClr val="004992"/>
              </a:solidFill>
              <a:latin typeface="+mn-lt"/>
              <a:ea typeface="+mn-ea"/>
              <a:cs typeface="+mn-cs"/>
            </a:endParaRPr>
          </a:p>
        </p:txBody>
      </p:sp>
      <p:sp>
        <p:nvSpPr>
          <p:cNvPr id="93186" name="Rectangle 1026"/>
          <p:cNvSpPr>
            <a:spLocks noGrp="1" noChangeArrowheads="1"/>
          </p:cNvSpPr>
          <p:nvPr>
            <p:ph idx="1"/>
          </p:nvPr>
        </p:nvSpPr>
        <p:spPr>
          <a:xfrm>
            <a:off x="408955" y="2204864"/>
            <a:ext cx="8046720" cy="4248000"/>
          </a:xfrm>
        </p:spPr>
        <p:txBody>
          <a:bodyPr>
            <a:noAutofit/>
          </a:bodyPr>
          <a:lstStyle/>
          <a:p>
            <a:pPr marL="457200" indent="-457200" eaLnBrk="1" hangingPunct="1">
              <a:lnSpc>
                <a:spcPct val="100000"/>
              </a:lnSpc>
              <a:spcBef>
                <a:spcPts val="0"/>
              </a:spcBef>
              <a:buFont typeface="+mj-lt"/>
              <a:buAutoNum type="arabicPeriod"/>
            </a:pPr>
            <a:r>
              <a:rPr lang="es-ES" altLang="de-DE" sz="2400" dirty="0">
                <a:solidFill>
                  <a:srgbClr val="004992"/>
                </a:solidFill>
              </a:rPr>
              <a:t>Pensa en les </a:t>
            </a:r>
            <a:r>
              <a:rPr lang="es-ES" altLang="de-DE" sz="2400" dirty="0" err="1">
                <a:solidFill>
                  <a:srgbClr val="004992"/>
                </a:solidFill>
              </a:rPr>
              <a:t>teves</a:t>
            </a:r>
            <a:r>
              <a:rPr lang="es-ES" altLang="de-DE" sz="2400" dirty="0">
                <a:solidFill>
                  <a:srgbClr val="004992"/>
                </a:solidFill>
              </a:rPr>
              <a:t> </a:t>
            </a:r>
            <a:r>
              <a:rPr lang="es-ES" altLang="de-DE" sz="2400" dirty="0" err="1">
                <a:solidFill>
                  <a:srgbClr val="004992"/>
                </a:solidFill>
              </a:rPr>
              <a:t>fortaleses</a:t>
            </a:r>
            <a:r>
              <a:rPr lang="es-ES" altLang="de-DE" sz="2400" dirty="0">
                <a:solidFill>
                  <a:srgbClr val="004992"/>
                </a:solidFill>
              </a:rPr>
              <a:t>.</a:t>
            </a:r>
            <a:br>
              <a:rPr lang="es-ES" altLang="de-DE" sz="2400" dirty="0">
                <a:solidFill>
                  <a:srgbClr val="333333"/>
                </a:solidFill>
              </a:rPr>
            </a:br>
            <a:r>
              <a:rPr lang="es-ES" altLang="de-DE" sz="2400" i="1" dirty="0" err="1">
                <a:solidFill>
                  <a:srgbClr val="333333"/>
                </a:solidFill>
              </a:rPr>
              <a:t>Quines</a:t>
            </a:r>
            <a:r>
              <a:rPr lang="es-ES" altLang="de-DE" sz="2400" i="1" dirty="0">
                <a:solidFill>
                  <a:srgbClr val="333333"/>
                </a:solidFill>
              </a:rPr>
              <a:t> habilitats tinc? Per quines coses he </a:t>
            </a:r>
            <a:r>
              <a:rPr lang="es-ES" altLang="de-DE" sz="2400" i="1" dirty="0" err="1">
                <a:solidFill>
                  <a:srgbClr val="333333"/>
                </a:solidFill>
              </a:rPr>
              <a:t>rebut</a:t>
            </a:r>
            <a:r>
              <a:rPr lang="es-ES" altLang="de-DE" sz="2400" i="1" dirty="0">
                <a:solidFill>
                  <a:srgbClr val="333333"/>
                </a:solidFill>
              </a:rPr>
              <a:t> </a:t>
            </a:r>
            <a:r>
              <a:rPr lang="es-ES" altLang="de-DE" sz="2400" i="1" dirty="0" err="1">
                <a:solidFill>
                  <a:srgbClr val="333333"/>
                </a:solidFill>
              </a:rPr>
              <a:t>elogis</a:t>
            </a:r>
            <a:r>
              <a:rPr lang="es-ES" altLang="de-DE" sz="2400" i="1" dirty="0">
                <a:solidFill>
                  <a:srgbClr val="333333"/>
                </a:solidFill>
              </a:rPr>
              <a:t> en el </a:t>
            </a:r>
            <a:r>
              <a:rPr lang="es-ES" altLang="de-DE" sz="2400" i="1" dirty="0" err="1">
                <a:solidFill>
                  <a:srgbClr val="333333"/>
                </a:solidFill>
              </a:rPr>
              <a:t>passat</a:t>
            </a:r>
            <a:r>
              <a:rPr lang="es-ES" altLang="de-DE" sz="2400" i="1" dirty="0">
                <a:solidFill>
                  <a:srgbClr val="333333"/>
                </a:solidFill>
              </a:rPr>
              <a:t>?</a:t>
            </a:r>
            <a:br>
              <a:rPr lang="es-ES" altLang="de-DE" sz="2400" i="1" dirty="0">
                <a:solidFill>
                  <a:srgbClr val="333333"/>
                </a:solidFill>
              </a:rPr>
            </a:br>
            <a:r>
              <a:rPr lang="en-US" altLang="de-DE" sz="1600" i="1" dirty="0">
                <a:solidFill>
                  <a:srgbClr val="333333"/>
                </a:solidFill>
              </a:rPr>
              <a:t>Ex. </a:t>
            </a:r>
            <a:r>
              <a:rPr lang="en-US" altLang="de-DE" sz="1600" i="1" dirty="0" err="1">
                <a:solidFill>
                  <a:srgbClr val="333333"/>
                </a:solidFill>
              </a:rPr>
              <a:t>Tinc</a:t>
            </a:r>
            <a:r>
              <a:rPr lang="en-US" altLang="de-DE" sz="1600" i="1" dirty="0">
                <a:solidFill>
                  <a:srgbClr val="333333"/>
                </a:solidFill>
              </a:rPr>
              <a:t> </a:t>
            </a:r>
            <a:r>
              <a:rPr lang="en-US" altLang="de-DE" sz="1600" i="1" dirty="0" err="1">
                <a:solidFill>
                  <a:srgbClr val="333333"/>
                </a:solidFill>
              </a:rPr>
              <a:t>molta</a:t>
            </a:r>
            <a:r>
              <a:rPr lang="en-US" altLang="de-DE" sz="1600" i="1" dirty="0">
                <a:solidFill>
                  <a:srgbClr val="333333"/>
                </a:solidFill>
              </a:rPr>
              <a:t> </a:t>
            </a:r>
            <a:r>
              <a:rPr lang="en-US" altLang="de-DE" sz="1600" i="1" dirty="0" err="1">
                <a:solidFill>
                  <a:srgbClr val="333333"/>
                </a:solidFill>
              </a:rPr>
              <a:t>paciència</a:t>
            </a:r>
            <a:r>
              <a:rPr lang="en-US" altLang="de-DE" sz="1600" i="1" dirty="0">
                <a:solidFill>
                  <a:srgbClr val="333333"/>
                </a:solidFill>
              </a:rPr>
              <a:t>…</a:t>
            </a:r>
          </a:p>
          <a:p>
            <a:pPr marL="457200" indent="-457200" eaLnBrk="1" hangingPunct="1">
              <a:buFont typeface="+mj-lt"/>
              <a:buAutoNum type="arabicPeriod"/>
            </a:pPr>
            <a:r>
              <a:rPr lang="en-US" altLang="de-DE" sz="2400" dirty="0" err="1">
                <a:solidFill>
                  <a:srgbClr val="004992"/>
                </a:solidFill>
              </a:rPr>
              <a:t>Imagina</a:t>
            </a:r>
            <a:r>
              <a:rPr lang="en-US" altLang="de-DE" sz="2400" dirty="0">
                <a:solidFill>
                  <a:srgbClr val="004992"/>
                </a:solidFill>
              </a:rPr>
              <a:t> </a:t>
            </a:r>
            <a:r>
              <a:rPr lang="en-US" altLang="de-DE" sz="2400" dirty="0" err="1">
                <a:solidFill>
                  <a:srgbClr val="004992"/>
                </a:solidFill>
              </a:rPr>
              <a:t>situacions</a:t>
            </a:r>
            <a:r>
              <a:rPr lang="en-US" altLang="de-DE" sz="2400" dirty="0">
                <a:solidFill>
                  <a:srgbClr val="004992"/>
                </a:solidFill>
              </a:rPr>
              <a:t> concretes. </a:t>
            </a:r>
            <a:br>
              <a:rPr lang="en-US" altLang="de-DE" sz="2400" dirty="0">
                <a:solidFill>
                  <a:srgbClr val="333333"/>
                </a:solidFill>
              </a:rPr>
            </a:br>
            <a:r>
              <a:rPr lang="en-US" altLang="de-DE" sz="2400" dirty="0" err="1">
                <a:solidFill>
                  <a:srgbClr val="333333"/>
                </a:solidFill>
              </a:rPr>
              <a:t>Quan</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on?</a:t>
            </a:r>
            <a:r>
              <a:rPr lang="en-US" altLang="de-DE" sz="2400" i="1" dirty="0">
                <a:solidFill>
                  <a:srgbClr val="333333"/>
                </a:solidFill>
              </a:rPr>
              <a:t> </a:t>
            </a:r>
            <a:r>
              <a:rPr lang="en-US" altLang="de-DE" sz="2400" i="1" dirty="0" err="1">
                <a:solidFill>
                  <a:srgbClr val="333333"/>
                </a:solidFill>
              </a:rPr>
              <a:t>Què</a:t>
            </a:r>
            <a:r>
              <a:rPr lang="en-US" altLang="de-DE" sz="2400" i="1" dirty="0">
                <a:solidFill>
                  <a:srgbClr val="333333"/>
                </a:solidFill>
              </a:rPr>
              <a:t> he </a:t>
            </a:r>
            <a:r>
              <a:rPr lang="en-US" altLang="de-DE" sz="2400" i="1" dirty="0" err="1">
                <a:solidFill>
                  <a:srgbClr val="333333"/>
                </a:solidFill>
              </a:rPr>
              <a:t>fet</a:t>
            </a:r>
            <a:r>
              <a:rPr lang="en-US" altLang="de-DE" sz="2400" i="1" dirty="0">
                <a:solidFill>
                  <a:srgbClr val="333333"/>
                </a:solidFill>
              </a:rPr>
              <a:t> que </a:t>
            </a:r>
            <a:r>
              <a:rPr lang="en-US" altLang="de-DE" sz="2400" i="1" dirty="0" err="1">
                <a:solidFill>
                  <a:srgbClr val="333333"/>
                </a:solidFill>
              </a:rPr>
              <a:t>hagi</a:t>
            </a:r>
            <a:r>
              <a:rPr lang="en-US" altLang="de-DE" sz="2400" i="1" dirty="0">
                <a:solidFill>
                  <a:srgbClr val="333333"/>
                </a:solidFill>
              </a:rPr>
              <a:t> </a:t>
            </a:r>
            <a:r>
              <a:rPr lang="en-US" altLang="de-DE" sz="2400" i="1" dirty="0" err="1">
                <a:solidFill>
                  <a:srgbClr val="333333"/>
                </a:solidFill>
              </a:rPr>
              <a:t>generat</a:t>
            </a:r>
            <a:r>
              <a:rPr lang="en-US" altLang="de-DE" sz="2400" i="1" dirty="0">
                <a:solidFill>
                  <a:srgbClr val="333333"/>
                </a:solidFill>
              </a:rPr>
              <a:t> </a:t>
            </a:r>
            <a:r>
              <a:rPr lang="en-US" altLang="de-DE" sz="2400" i="1" dirty="0" err="1">
                <a:solidFill>
                  <a:srgbClr val="333333"/>
                </a:solidFill>
              </a:rPr>
              <a:t>comentaris</a:t>
            </a:r>
            <a:r>
              <a:rPr lang="en-US" altLang="de-DE" sz="2400" i="1" dirty="0">
                <a:solidFill>
                  <a:srgbClr val="333333"/>
                </a:solidFill>
              </a:rPr>
              <a:t> </a:t>
            </a:r>
            <a:r>
              <a:rPr lang="en-US" altLang="de-DE" sz="2400" i="1" dirty="0" err="1">
                <a:solidFill>
                  <a:srgbClr val="333333"/>
                </a:solidFill>
              </a:rPr>
              <a:t>positius</a:t>
            </a:r>
            <a:br>
              <a:rPr lang="en-US" altLang="de-DE" sz="2400" i="1" dirty="0">
                <a:solidFill>
                  <a:srgbClr val="333333"/>
                </a:solidFill>
              </a:rPr>
            </a:br>
            <a:r>
              <a:rPr lang="en-US" altLang="de-DE" sz="1600" i="1" dirty="0">
                <a:solidFill>
                  <a:srgbClr val="333333"/>
                </a:solidFill>
              </a:rPr>
              <a:t>Ex.. Fa </a:t>
            </a:r>
            <a:r>
              <a:rPr lang="en-US" altLang="de-DE" sz="1600" i="1" dirty="0" err="1">
                <a:solidFill>
                  <a:srgbClr val="333333"/>
                </a:solidFill>
              </a:rPr>
              <a:t>poc</a:t>
            </a:r>
            <a:r>
              <a:rPr lang="en-US" altLang="de-DE" sz="1600" i="1" dirty="0">
                <a:solidFill>
                  <a:srgbClr val="333333"/>
                </a:solidFill>
              </a:rPr>
              <a:t> </a:t>
            </a:r>
            <a:r>
              <a:rPr lang="en-US" altLang="de-DE" sz="1600" i="1" dirty="0" err="1">
                <a:solidFill>
                  <a:srgbClr val="333333"/>
                </a:solidFill>
              </a:rPr>
              <a:t>vaig</a:t>
            </a:r>
            <a:r>
              <a:rPr lang="en-US" altLang="de-DE" sz="1600" i="1" dirty="0">
                <a:solidFill>
                  <a:srgbClr val="333333"/>
                </a:solidFill>
              </a:rPr>
              <a:t> </a:t>
            </a:r>
            <a:r>
              <a:rPr lang="en-US" altLang="de-DE" sz="1600" i="1" dirty="0" err="1">
                <a:solidFill>
                  <a:srgbClr val="333333"/>
                </a:solidFill>
              </a:rPr>
              <a:t>ajudar</a:t>
            </a:r>
            <a:r>
              <a:rPr lang="en-US" altLang="de-DE" sz="1600" i="1" dirty="0">
                <a:solidFill>
                  <a:srgbClr val="333333"/>
                </a:solidFill>
              </a:rPr>
              <a:t> la </a:t>
            </a:r>
            <a:r>
              <a:rPr lang="en-US" altLang="de-DE" sz="1600" i="1" dirty="0" err="1">
                <a:solidFill>
                  <a:srgbClr val="333333"/>
                </a:solidFill>
              </a:rPr>
              <a:t>meva</a:t>
            </a:r>
            <a:r>
              <a:rPr lang="en-US" altLang="de-DE" sz="1600" i="1" dirty="0">
                <a:solidFill>
                  <a:srgbClr val="333333"/>
                </a:solidFill>
              </a:rPr>
              <a:t> </a:t>
            </a:r>
            <a:r>
              <a:rPr lang="en-US" altLang="de-DE" sz="1600" i="1" dirty="0" err="1">
                <a:solidFill>
                  <a:srgbClr val="333333"/>
                </a:solidFill>
              </a:rPr>
              <a:t>neboda</a:t>
            </a:r>
            <a:r>
              <a:rPr lang="en-US" altLang="de-DE" sz="1600" i="1" dirty="0">
                <a:solidFill>
                  <a:srgbClr val="333333"/>
                </a:solidFill>
              </a:rPr>
              <a:t> </a:t>
            </a:r>
            <a:r>
              <a:rPr lang="en-US" altLang="de-DE" sz="1600" i="1" dirty="0" err="1">
                <a:solidFill>
                  <a:srgbClr val="333333"/>
                </a:solidFill>
              </a:rPr>
              <a:t>amb</a:t>
            </a:r>
            <a:r>
              <a:rPr lang="en-US" altLang="de-DE" sz="1600" i="1" dirty="0">
                <a:solidFill>
                  <a:srgbClr val="333333"/>
                </a:solidFill>
              </a:rPr>
              <a:t> les </a:t>
            </a:r>
            <a:r>
              <a:rPr lang="en-US" altLang="de-DE" sz="1600" i="1" dirty="0" err="1">
                <a:solidFill>
                  <a:srgbClr val="333333"/>
                </a:solidFill>
              </a:rPr>
              <a:t>matemàtiques</a:t>
            </a:r>
            <a:r>
              <a:rPr lang="en-US" altLang="de-DE" sz="1600" i="1" dirty="0">
                <a:solidFill>
                  <a:srgbClr val="333333"/>
                </a:solidFill>
              </a:rPr>
              <a:t>, </a:t>
            </a:r>
            <a:r>
              <a:rPr lang="en-US" altLang="de-DE" sz="1600" i="1" dirty="0" err="1">
                <a:solidFill>
                  <a:srgbClr val="333333"/>
                </a:solidFill>
              </a:rPr>
              <a:t>i</a:t>
            </a:r>
            <a:r>
              <a:rPr lang="en-US" altLang="de-DE" sz="1600" i="1" dirty="0">
                <a:solidFill>
                  <a:srgbClr val="333333"/>
                </a:solidFill>
              </a:rPr>
              <a:t> </a:t>
            </a:r>
            <a:r>
              <a:rPr lang="en-US" altLang="de-DE" sz="1600" i="1" dirty="0" err="1">
                <a:solidFill>
                  <a:srgbClr val="333333"/>
                </a:solidFill>
              </a:rPr>
              <a:t>ara</a:t>
            </a:r>
            <a:r>
              <a:rPr lang="en-US" altLang="de-DE" sz="1600" i="1" dirty="0">
                <a:solidFill>
                  <a:srgbClr val="333333"/>
                </a:solidFill>
              </a:rPr>
              <a:t> </a:t>
            </a:r>
            <a:r>
              <a:rPr lang="en-US" altLang="de-DE" sz="1600" i="1" dirty="0" err="1">
                <a:solidFill>
                  <a:srgbClr val="333333"/>
                </a:solidFill>
              </a:rPr>
              <a:t>té</a:t>
            </a:r>
            <a:r>
              <a:rPr lang="en-US" altLang="de-DE" sz="1600" i="1" dirty="0">
                <a:solidFill>
                  <a:srgbClr val="333333"/>
                </a:solidFill>
              </a:rPr>
              <a:t> bones notes…</a:t>
            </a:r>
          </a:p>
          <a:p>
            <a:pPr marL="457200" indent="-457200" eaLnBrk="1" hangingPunct="1">
              <a:buFont typeface="+mj-lt"/>
              <a:buAutoNum type="arabicPeriod"/>
            </a:pPr>
            <a:r>
              <a:rPr lang="en-US" altLang="de-DE" sz="2400" dirty="0" err="1">
                <a:solidFill>
                  <a:srgbClr val="004992"/>
                </a:solidFill>
              </a:rPr>
              <a:t>Apunta</a:t>
            </a:r>
            <a:r>
              <a:rPr lang="en-US" altLang="de-DE" sz="2400" dirty="0">
                <a:solidFill>
                  <a:srgbClr val="004992"/>
                </a:solidFill>
              </a:rPr>
              <a:t>-ho!</a:t>
            </a:r>
            <a:br>
              <a:rPr lang="en-US" altLang="de-DE" sz="2400" dirty="0">
                <a:solidFill>
                  <a:srgbClr val="333333"/>
                </a:solidFill>
              </a:rPr>
            </a:br>
            <a:r>
              <a:rPr lang="es-ES" altLang="de-DE" sz="2400" i="1" dirty="0">
                <a:solidFill>
                  <a:srgbClr val="333333"/>
                </a:solidFill>
              </a:rPr>
              <a:t>Llegir això regularment i ampliar-ho. En cas d'una crisi, tornar a aquests records (ex. Quan pensis que no vals res).</a:t>
            </a:r>
            <a:br>
              <a:rPr lang="es-ES" altLang="de-DE" sz="1600" i="1" dirty="0">
                <a:solidFill>
                  <a:srgbClr val="333333"/>
                </a:solidFill>
              </a:rPr>
            </a:br>
            <a:r>
              <a:rPr lang="es-ES" altLang="de-DE" sz="1600" i="1" dirty="0">
                <a:solidFill>
                  <a:srgbClr val="333333"/>
                </a:solidFill>
              </a:rPr>
              <a:t>Ex. Apunta les coses que han anat bé, o elogis que has </a:t>
            </a:r>
            <a:r>
              <a:rPr lang="es-ES" altLang="de-DE" sz="1600" i="1" dirty="0" err="1">
                <a:solidFill>
                  <a:srgbClr val="333333"/>
                </a:solidFill>
              </a:rPr>
              <a:t>rebut</a:t>
            </a:r>
            <a:r>
              <a:rPr lang="es-ES" altLang="de-DE" sz="1600" i="1" dirty="0">
                <a:solidFill>
                  <a:srgbClr val="333333"/>
                </a:solidFill>
              </a:rPr>
              <a:t> ...</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F043F61A-6140-44BA-AC0C-46F7C0CBF5EB}" type="slidenum">
              <a:rPr lang="de-DE" altLang="es-ES" smtClean="0"/>
              <a:pPr/>
              <a:t>38</a:t>
            </a:fld>
            <a:endParaRPr lang="de-DE" altLang="es-ES"/>
          </a:p>
        </p:txBody>
      </p:sp>
    </p:spTree>
    <p:extLst>
      <p:ext uri="{BB962C8B-B14F-4D97-AF65-F5344CB8AC3E}">
        <p14:creationId xmlns:p14="http://schemas.microsoft.com/office/powerpoint/2010/main" val="38248145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I. </a:t>
            </a:r>
            <a:r>
              <a:rPr lang="en-US" sz="3600" dirty="0" err="1">
                <a:latin typeface="+mn-lt"/>
                <a:ea typeface="+mn-ea"/>
                <a:cs typeface="+mn-cs"/>
              </a:rPr>
              <a:t>Consells</a:t>
            </a:r>
            <a:r>
              <a:rPr lang="en-US" sz="3600" dirty="0">
                <a:latin typeface="+mn-lt"/>
                <a:ea typeface="+mn-ea"/>
                <a:cs typeface="+mn-cs"/>
              </a:rPr>
              <a:t> per a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deprimit</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a:solidFill>
                  <a:srgbClr val="333333"/>
                </a:solidFill>
              </a:rPr>
              <a:t>Cada </a:t>
            </a:r>
            <a:r>
              <a:rPr lang="es-ES" altLang="de-DE" sz="2400" dirty="0" err="1">
                <a:solidFill>
                  <a:srgbClr val="333333"/>
                </a:solidFill>
              </a:rPr>
              <a:t>nit</a:t>
            </a:r>
            <a:r>
              <a:rPr lang="es-ES" altLang="de-DE" sz="2400" dirty="0">
                <a:solidFill>
                  <a:srgbClr val="333333"/>
                </a:solidFill>
              </a:rPr>
              <a:t> </a:t>
            </a:r>
            <a:r>
              <a:rPr lang="es-ES" altLang="de-DE" sz="2400" dirty="0" err="1">
                <a:solidFill>
                  <a:srgbClr val="333333"/>
                </a:solidFill>
              </a:rPr>
              <a:t>escriu</a:t>
            </a:r>
            <a:r>
              <a:rPr lang="es-ES" altLang="de-DE" sz="2400" dirty="0">
                <a:solidFill>
                  <a:srgbClr val="333333"/>
                </a:solidFill>
              </a:rPr>
              <a:t> unes </a:t>
            </a:r>
            <a:r>
              <a:rPr lang="es-ES" altLang="de-DE" sz="2400" dirty="0" err="1">
                <a:solidFill>
                  <a:srgbClr val="333333"/>
                </a:solidFill>
              </a:rPr>
              <a:t>quantes</a:t>
            </a:r>
            <a:r>
              <a:rPr lang="es-ES" altLang="de-DE" sz="2400" dirty="0">
                <a:solidFill>
                  <a:srgbClr val="333333"/>
                </a:solidFill>
              </a:rPr>
              <a:t> coses (unes 5) que van ser positives </a:t>
            </a:r>
            <a:r>
              <a:rPr lang="es-ES" altLang="de-DE" sz="2400" dirty="0" err="1">
                <a:solidFill>
                  <a:srgbClr val="333333"/>
                </a:solidFill>
              </a:rPr>
              <a:t>durant</a:t>
            </a:r>
            <a:r>
              <a:rPr lang="es-ES" altLang="de-DE" sz="2400" dirty="0">
                <a:solidFill>
                  <a:srgbClr val="333333"/>
                </a:solidFill>
              </a:rPr>
              <a:t> el </a:t>
            </a:r>
            <a:r>
              <a:rPr lang="es-ES" altLang="de-DE" sz="2400" dirty="0" err="1">
                <a:solidFill>
                  <a:srgbClr val="333333"/>
                </a:solidFill>
              </a:rPr>
              <a:t>dia</a:t>
            </a:r>
            <a:r>
              <a:rPr lang="es-ES" altLang="de-DE" sz="2400" dirty="0">
                <a:solidFill>
                  <a:srgbClr val="333333"/>
                </a:solidFill>
              </a:rPr>
              <a:t>. </a:t>
            </a:r>
            <a:r>
              <a:rPr lang="es-ES" altLang="de-DE" sz="2400" dirty="0" err="1">
                <a:solidFill>
                  <a:srgbClr val="333333"/>
                </a:solidFill>
              </a:rPr>
              <a:t>Després</a:t>
            </a:r>
            <a:r>
              <a:rPr lang="es-ES" altLang="de-DE" sz="2400" dirty="0">
                <a:solidFill>
                  <a:srgbClr val="333333"/>
                </a:solidFill>
              </a:rPr>
              <a:t>, </a:t>
            </a:r>
            <a:r>
              <a:rPr lang="es-ES" altLang="de-DE" sz="2400" dirty="0" err="1">
                <a:solidFill>
                  <a:srgbClr val="333333"/>
                </a:solidFill>
              </a:rPr>
              <a:t>repassa</a:t>
            </a:r>
            <a:r>
              <a:rPr lang="es-ES" altLang="de-DE" sz="2400" dirty="0">
                <a:solidFill>
                  <a:srgbClr val="333333"/>
                </a:solidFill>
              </a:rPr>
              <a:t>-les </a:t>
            </a:r>
            <a:r>
              <a:rPr lang="es-ES" altLang="de-DE" sz="2400" err="1">
                <a:solidFill>
                  <a:srgbClr val="333333"/>
                </a:solidFill>
              </a:rPr>
              <a:t>mentalment</a:t>
            </a:r>
            <a:r>
              <a:rPr lang="es-E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F043F61A-6140-44BA-AC0C-46F7C0CBF5EB}" type="slidenum">
              <a:rPr lang="de-DE" altLang="es-ES" smtClean="0"/>
              <a:pPr/>
              <a:t>39</a:t>
            </a:fld>
            <a:endParaRPr lang="de-DE" altLang="es-E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I. </a:t>
            </a:r>
            <a:r>
              <a:rPr lang="en-US" sz="3600" dirty="0" err="1">
                <a:latin typeface="+mn-lt"/>
                <a:ea typeface="+mn-ea"/>
                <a:cs typeface="+mn-cs"/>
              </a:rPr>
              <a:t>Consells</a:t>
            </a:r>
            <a:r>
              <a:rPr lang="en-US" sz="3600" dirty="0">
                <a:latin typeface="+mn-lt"/>
                <a:ea typeface="+mn-ea"/>
                <a:cs typeface="+mn-cs"/>
              </a:rPr>
              <a:t> per a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deprimit</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Cada nit escriu unes quantes coses (unes 5) que van ser positives durant el dia. </a:t>
            </a:r>
            <a:r>
              <a:rPr lang="es-ES" altLang="de-DE" sz="2400" dirty="0" err="1">
                <a:solidFill>
                  <a:srgbClr val="333333"/>
                </a:solidFill>
              </a:rPr>
              <a:t>Després</a:t>
            </a:r>
            <a:r>
              <a:rPr lang="es-ES" altLang="de-DE" sz="2400" dirty="0">
                <a:solidFill>
                  <a:srgbClr val="333333"/>
                </a:solidFill>
              </a:rPr>
              <a:t>, </a:t>
            </a:r>
            <a:r>
              <a:rPr lang="es-ES" altLang="de-DE" sz="2400" dirty="0" err="1">
                <a:solidFill>
                  <a:srgbClr val="333333"/>
                </a:solidFill>
              </a:rPr>
              <a:t>repassa</a:t>
            </a:r>
            <a:r>
              <a:rPr lang="es-ES" altLang="de-DE" sz="2400" dirty="0">
                <a:solidFill>
                  <a:srgbClr val="333333"/>
                </a:solidFill>
              </a:rPr>
              <a:t>-les </a:t>
            </a:r>
            <a:r>
              <a:rPr lang="es-ES" altLang="de-DE" sz="2400" dirty="0" err="1">
                <a:solidFill>
                  <a:srgbClr val="333333"/>
                </a:solidFill>
              </a:rPr>
              <a:t>mentalment</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Digues-te davant del mirall: “M'agrado” o “m'agrades”! (Nota: En un primer moment, et sentiràs una mica ximple en fer això!)</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F043F61A-6140-44BA-AC0C-46F7C0CBF5EB}" type="slidenum">
              <a:rPr lang="de-DE" altLang="es-ES" smtClean="0"/>
              <a:pPr/>
              <a:t>40</a:t>
            </a:fld>
            <a:endParaRPr lang="de-DE" altLang="es-ES"/>
          </a:p>
        </p:txBody>
      </p:sp>
    </p:spTree>
    <p:extLst>
      <p:ext uri="{BB962C8B-B14F-4D97-AF65-F5344CB8AC3E}">
        <p14:creationId xmlns:p14="http://schemas.microsoft.com/office/powerpoint/2010/main" val="2863826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I. </a:t>
            </a:r>
            <a:r>
              <a:rPr lang="en-US" sz="3600" dirty="0" err="1">
                <a:latin typeface="+mn-lt"/>
                <a:ea typeface="+mn-ea"/>
                <a:cs typeface="+mn-cs"/>
              </a:rPr>
              <a:t>Consells</a:t>
            </a:r>
            <a:r>
              <a:rPr lang="en-US" sz="3600" dirty="0">
                <a:latin typeface="+mn-lt"/>
                <a:ea typeface="+mn-ea"/>
                <a:cs typeface="+mn-cs"/>
              </a:rPr>
              <a:t> per a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deprimit</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Cada nit escriu unes quantes coses (unes 5) que van ser positives durant el dia. </a:t>
            </a:r>
            <a:r>
              <a:rPr lang="es-ES" altLang="de-DE" sz="2400" dirty="0" err="1">
                <a:solidFill>
                  <a:srgbClr val="333333"/>
                </a:solidFill>
              </a:rPr>
              <a:t>Després</a:t>
            </a:r>
            <a:r>
              <a:rPr lang="es-ES" altLang="de-DE" sz="2400" dirty="0">
                <a:solidFill>
                  <a:srgbClr val="333333"/>
                </a:solidFill>
              </a:rPr>
              <a:t>, </a:t>
            </a:r>
            <a:r>
              <a:rPr lang="es-ES" altLang="de-DE" sz="2400" dirty="0" err="1">
                <a:solidFill>
                  <a:srgbClr val="333333"/>
                </a:solidFill>
              </a:rPr>
              <a:t>repassa</a:t>
            </a:r>
            <a:r>
              <a:rPr lang="es-ES" altLang="de-DE" sz="2400" dirty="0">
                <a:solidFill>
                  <a:srgbClr val="333333"/>
                </a:solidFill>
              </a:rPr>
              <a:t>-les </a:t>
            </a:r>
            <a:r>
              <a:rPr lang="es-ES" altLang="de-DE" sz="2400" dirty="0" err="1">
                <a:solidFill>
                  <a:srgbClr val="333333"/>
                </a:solidFill>
              </a:rPr>
              <a:t>mentalment</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Digues-te davant del mirall: “M'agrado” o “m'agrades”! (Nota: En un primer </a:t>
            </a:r>
            <a:r>
              <a:rPr lang="es-ES" altLang="de-DE" sz="2400" dirty="0" err="1">
                <a:solidFill>
                  <a:srgbClr val="333333"/>
                </a:solidFill>
              </a:rPr>
              <a:t>moment</a:t>
            </a:r>
            <a:r>
              <a:rPr lang="es-ES" altLang="de-DE" sz="2400" dirty="0">
                <a:solidFill>
                  <a:srgbClr val="333333"/>
                </a:solidFill>
              </a:rPr>
              <a:t>, et </a:t>
            </a:r>
            <a:r>
              <a:rPr lang="es-ES" altLang="de-DE" sz="2400" dirty="0" err="1">
                <a:solidFill>
                  <a:srgbClr val="333333"/>
                </a:solidFill>
              </a:rPr>
              <a:t>sentiràs</a:t>
            </a:r>
            <a:r>
              <a:rPr lang="es-ES" altLang="de-DE" sz="2400" dirty="0">
                <a:solidFill>
                  <a:srgbClr val="333333"/>
                </a:solidFill>
              </a:rPr>
              <a:t> una mica </a:t>
            </a:r>
            <a:r>
              <a:rPr lang="es-ES" altLang="de-DE" sz="2400" dirty="0" err="1">
                <a:solidFill>
                  <a:srgbClr val="333333"/>
                </a:solidFill>
              </a:rPr>
              <a:t>ximple</a:t>
            </a:r>
            <a:r>
              <a:rPr lang="es-ES" altLang="de-DE" sz="2400" dirty="0">
                <a:solidFill>
                  <a:srgbClr val="333333"/>
                </a:solidFill>
              </a:rPr>
              <a:t> en </a:t>
            </a:r>
            <a:r>
              <a:rPr lang="es-ES" altLang="de-DE" sz="2400" dirty="0" err="1">
                <a:solidFill>
                  <a:srgbClr val="333333"/>
                </a:solidFill>
              </a:rPr>
              <a:t>fer</a:t>
            </a:r>
            <a:r>
              <a:rPr lang="es-ES" altLang="de-DE" sz="2400" dirty="0">
                <a:solidFill>
                  <a:srgbClr val="333333"/>
                </a:solidFill>
              </a:rPr>
              <a:t> </a:t>
            </a:r>
            <a:r>
              <a:rPr lang="es-ES" altLang="de-DE" sz="2400" dirty="0" err="1">
                <a:solidFill>
                  <a:srgbClr val="333333"/>
                </a:solidFill>
              </a:rPr>
              <a:t>això</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err="1">
                <a:solidFill>
                  <a:srgbClr val="333333"/>
                </a:solidFill>
              </a:rPr>
              <a:t>Accepta</a:t>
            </a:r>
            <a:r>
              <a:rPr lang="es-ES" altLang="de-DE" sz="2400" dirty="0">
                <a:solidFill>
                  <a:srgbClr val="333333"/>
                </a:solidFill>
              </a:rPr>
              <a:t> les </a:t>
            </a:r>
            <a:r>
              <a:rPr lang="es-ES" altLang="de-DE" sz="2400" dirty="0" err="1">
                <a:solidFill>
                  <a:srgbClr val="333333"/>
                </a:solidFill>
              </a:rPr>
              <a:t>lloances</a:t>
            </a:r>
            <a:r>
              <a:rPr lang="es-ES" altLang="de-DE" sz="2400" dirty="0">
                <a:solidFill>
                  <a:srgbClr val="333333"/>
                </a:solidFill>
              </a:rPr>
              <a:t> i apunta-te-les per a </a:t>
            </a:r>
            <a:r>
              <a:rPr lang="es-ES" altLang="de-DE" sz="2400" dirty="0" err="1">
                <a:solidFill>
                  <a:srgbClr val="333333"/>
                </a:solidFill>
              </a:rPr>
              <a:t>utilitzar</a:t>
            </a:r>
            <a:r>
              <a:rPr lang="es-ES" altLang="de-DE" sz="2400" dirty="0">
                <a:solidFill>
                  <a:srgbClr val="333333"/>
                </a:solidFill>
              </a:rPr>
              <a:t>-les </a:t>
            </a:r>
            <a:r>
              <a:rPr lang="es-ES" altLang="de-DE" sz="2400" dirty="0" err="1">
                <a:solidFill>
                  <a:srgbClr val="333333"/>
                </a:solidFill>
              </a:rPr>
              <a:t>com</a:t>
            </a:r>
            <a:r>
              <a:rPr lang="es-ES" altLang="de-DE" sz="2400" dirty="0">
                <a:solidFill>
                  <a:srgbClr val="333333"/>
                </a:solidFill>
              </a:rPr>
              <a:t> a recursos </a:t>
            </a:r>
            <a:r>
              <a:rPr lang="es-ES" altLang="de-DE" sz="2400" dirty="0" err="1">
                <a:solidFill>
                  <a:srgbClr val="333333"/>
                </a:solidFill>
              </a:rPr>
              <a:t>quan</a:t>
            </a:r>
            <a:r>
              <a:rPr lang="es-ES" altLang="de-DE" sz="2400" dirty="0">
                <a:solidFill>
                  <a:srgbClr val="333333"/>
                </a:solidFill>
              </a:rPr>
              <a:t> </a:t>
            </a:r>
            <a:r>
              <a:rPr lang="es-ES" altLang="de-DE" sz="2400" dirty="0" err="1">
                <a:solidFill>
                  <a:srgbClr val="333333"/>
                </a:solidFill>
              </a:rPr>
              <a:t>siguin</a:t>
            </a:r>
            <a:r>
              <a:rPr lang="es-ES" altLang="de-DE" sz="2400" dirty="0">
                <a:solidFill>
                  <a:srgbClr val="333333"/>
                </a:solidFill>
              </a:rPr>
              <a:t> </a:t>
            </a:r>
            <a:r>
              <a:rPr lang="es-ES" altLang="de-DE" sz="2400" dirty="0" err="1">
                <a:solidFill>
                  <a:srgbClr val="333333"/>
                </a:solidFill>
              </a:rPr>
              <a:t>necessaris</a:t>
            </a:r>
            <a:r>
              <a:rPr lang="es-E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F043F61A-6140-44BA-AC0C-46F7C0CBF5EB}" type="slidenum">
              <a:rPr lang="de-DE" altLang="es-ES" smtClean="0"/>
              <a:pPr/>
              <a:t>41</a:t>
            </a:fld>
            <a:endParaRPr lang="de-DE" altLang="es-ES"/>
          </a:p>
        </p:txBody>
      </p:sp>
    </p:spTree>
    <p:extLst>
      <p:ext uri="{BB962C8B-B14F-4D97-AF65-F5344CB8AC3E}">
        <p14:creationId xmlns:p14="http://schemas.microsoft.com/office/powerpoint/2010/main" val="39773767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II. </a:t>
            </a:r>
            <a:r>
              <a:rPr lang="en-US" sz="3600" dirty="0" err="1">
                <a:latin typeface="+mn-lt"/>
                <a:ea typeface="+mn-ea"/>
                <a:cs typeface="+mn-cs"/>
              </a:rPr>
              <a:t>Consells</a:t>
            </a:r>
            <a:r>
              <a:rPr lang="en-US" sz="3600" dirty="0">
                <a:latin typeface="+mn-lt"/>
                <a:ea typeface="+mn-ea"/>
                <a:cs typeface="+mn-cs"/>
              </a:rPr>
              <a:t> per a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deprimit</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Intenta recordar situacions en les que et vas sentir bé, no oblidis de recordar-les amb tots sentits (visualitzar, sentir, olorar ...), potser amb l'ajuda d'un àlbum de fotos.</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F043F61A-6140-44BA-AC0C-46F7C0CBF5EB}" type="slidenum">
              <a:rPr lang="de-DE" altLang="es-ES" smtClean="0"/>
              <a:pPr/>
              <a:t>42</a:t>
            </a:fld>
            <a:endParaRPr lang="de-DE" altLang="es-E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II. </a:t>
            </a:r>
            <a:r>
              <a:rPr lang="en-US" sz="3600" dirty="0" err="1">
                <a:latin typeface="+mn-lt"/>
                <a:ea typeface="+mn-ea"/>
                <a:cs typeface="+mn-cs"/>
              </a:rPr>
              <a:t>Consells</a:t>
            </a:r>
            <a:r>
              <a:rPr lang="en-US" sz="3600" dirty="0">
                <a:latin typeface="+mn-lt"/>
                <a:ea typeface="+mn-ea"/>
                <a:cs typeface="+mn-cs"/>
              </a:rPr>
              <a:t> per a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deprimit</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Intenta recordar situacions en les que et vas sentir bé, no oblidis de recordar-les amb tots sentits (visualitzar, sentir, olorar ...), potser amb l'ajuda d'un àlbum de fotos.</a:t>
            </a:r>
          </a:p>
          <a:p>
            <a:pPr marL="342900" lvl="0" indent="-342900" defTabSz="914400" fontAlgn="base">
              <a:buClr>
                <a:srgbClr val="333333"/>
              </a:buClr>
              <a:buFont typeface="WingDings"/>
              <a:buChar char=""/>
            </a:pPr>
            <a:r>
              <a:rPr lang="es-ES" altLang="de-DE" sz="2400" dirty="0">
                <a:solidFill>
                  <a:srgbClr val="333333"/>
                </a:solidFill>
              </a:rPr>
              <a:t>Fer coses amb les que realment gaudeixes, millor si és amb altra gent (per exemple, veure una pel·lícula, anar a una cafeteria).</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F043F61A-6140-44BA-AC0C-46F7C0CBF5EB}" type="slidenum">
              <a:rPr lang="de-DE" altLang="es-ES" smtClean="0"/>
              <a:pPr/>
              <a:t>43</a:t>
            </a:fld>
            <a:endParaRPr lang="de-DE" altLang="es-ES"/>
          </a:p>
        </p:txBody>
      </p:sp>
    </p:spTree>
    <p:extLst>
      <p:ext uri="{BB962C8B-B14F-4D97-AF65-F5344CB8AC3E}">
        <p14:creationId xmlns:p14="http://schemas.microsoft.com/office/powerpoint/2010/main" val="40278687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II. </a:t>
            </a:r>
            <a:r>
              <a:rPr lang="en-US" sz="3600" dirty="0" err="1">
                <a:latin typeface="+mn-lt"/>
                <a:ea typeface="+mn-ea"/>
                <a:cs typeface="+mn-cs"/>
              </a:rPr>
              <a:t>Consells</a:t>
            </a:r>
            <a:r>
              <a:rPr lang="en-US" sz="3600" dirty="0">
                <a:latin typeface="+mn-lt"/>
                <a:ea typeface="+mn-ea"/>
                <a:cs typeface="+mn-cs"/>
              </a:rPr>
              <a:t> per a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deprimit</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Intenta recordar situacions en les que et vas sentir bé, no oblidis de recordar-les amb tots sentits (visualitzar, sentir, olorar ...), potser amb l'ajuda d'un àlbum de fotos.</a:t>
            </a:r>
          </a:p>
          <a:p>
            <a:pPr marL="342900" lvl="0" indent="-342900" defTabSz="914400" fontAlgn="base">
              <a:buClr>
                <a:srgbClr val="333333"/>
              </a:buClr>
              <a:buFont typeface="WingDings"/>
              <a:buChar char=""/>
            </a:pPr>
            <a:r>
              <a:rPr lang="es-ES" altLang="de-DE" sz="2400" dirty="0" err="1">
                <a:solidFill>
                  <a:srgbClr val="333333"/>
                </a:solidFill>
              </a:rPr>
              <a:t>Fer</a:t>
            </a:r>
            <a:r>
              <a:rPr lang="es-ES" altLang="de-DE" sz="2400" dirty="0">
                <a:solidFill>
                  <a:srgbClr val="333333"/>
                </a:solidFill>
              </a:rPr>
              <a:t> coses </a:t>
            </a:r>
            <a:r>
              <a:rPr lang="es-ES" altLang="de-DE" sz="2400" dirty="0" err="1">
                <a:solidFill>
                  <a:srgbClr val="333333"/>
                </a:solidFill>
              </a:rPr>
              <a:t>amb</a:t>
            </a:r>
            <a:r>
              <a:rPr lang="es-ES" altLang="de-DE" sz="2400" dirty="0">
                <a:solidFill>
                  <a:srgbClr val="333333"/>
                </a:solidFill>
              </a:rPr>
              <a:t> les que </a:t>
            </a:r>
            <a:r>
              <a:rPr lang="es-ES" altLang="de-DE" sz="2400" dirty="0" err="1">
                <a:solidFill>
                  <a:srgbClr val="333333"/>
                </a:solidFill>
              </a:rPr>
              <a:t>realment</a:t>
            </a:r>
            <a:r>
              <a:rPr lang="es-ES" altLang="de-DE" sz="2400" dirty="0">
                <a:solidFill>
                  <a:srgbClr val="333333"/>
                </a:solidFill>
              </a:rPr>
              <a:t> </a:t>
            </a:r>
            <a:r>
              <a:rPr lang="es-ES" altLang="de-DE" sz="2400" dirty="0" err="1">
                <a:solidFill>
                  <a:srgbClr val="333333"/>
                </a:solidFill>
              </a:rPr>
              <a:t>gaudeixes</a:t>
            </a:r>
            <a:r>
              <a:rPr lang="es-ES" altLang="de-DE" sz="2400" dirty="0">
                <a:solidFill>
                  <a:srgbClr val="333333"/>
                </a:solidFill>
              </a:rPr>
              <a:t>, </a:t>
            </a:r>
            <a:r>
              <a:rPr lang="es-ES" altLang="de-DE" sz="2400" dirty="0" err="1">
                <a:solidFill>
                  <a:srgbClr val="333333"/>
                </a:solidFill>
              </a:rPr>
              <a:t>millor</a:t>
            </a:r>
            <a:r>
              <a:rPr lang="es-ES" altLang="de-DE" sz="2400" dirty="0">
                <a:solidFill>
                  <a:srgbClr val="333333"/>
                </a:solidFill>
              </a:rPr>
              <a:t> si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altra</a:t>
            </a:r>
            <a:r>
              <a:rPr lang="es-ES" altLang="de-DE" sz="2400" dirty="0">
                <a:solidFill>
                  <a:srgbClr val="333333"/>
                </a:solidFill>
              </a:rPr>
              <a:t> </a:t>
            </a:r>
            <a:r>
              <a:rPr lang="es-ES" altLang="de-DE" sz="2400" dirty="0" err="1">
                <a:solidFill>
                  <a:srgbClr val="333333"/>
                </a:solidFill>
              </a:rPr>
              <a:t>gent</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a:t>
            </a:r>
            <a:r>
              <a:rPr lang="es-ES" altLang="de-DE" sz="2400" dirty="0" err="1">
                <a:solidFill>
                  <a:srgbClr val="333333"/>
                </a:solidFill>
              </a:rPr>
              <a:t>veure</a:t>
            </a:r>
            <a:r>
              <a:rPr lang="es-ES" altLang="de-DE" sz="2400" dirty="0">
                <a:solidFill>
                  <a:srgbClr val="333333"/>
                </a:solidFill>
              </a:rPr>
              <a:t> una </a:t>
            </a:r>
            <a:r>
              <a:rPr lang="es-ES" altLang="de-DE" sz="2400" dirty="0" err="1">
                <a:solidFill>
                  <a:srgbClr val="333333"/>
                </a:solidFill>
              </a:rPr>
              <a:t>pel·lícula</a:t>
            </a:r>
            <a:r>
              <a:rPr lang="es-ES" altLang="de-DE" sz="2400" dirty="0">
                <a:solidFill>
                  <a:srgbClr val="333333"/>
                </a:solidFill>
              </a:rPr>
              <a:t>, </a:t>
            </a:r>
            <a:r>
              <a:rPr lang="es-ES" altLang="de-DE" sz="2400" dirty="0" err="1">
                <a:solidFill>
                  <a:srgbClr val="333333"/>
                </a:solidFill>
              </a:rPr>
              <a:t>anar</a:t>
            </a:r>
            <a:r>
              <a:rPr lang="es-ES" altLang="de-DE" sz="2400" dirty="0">
                <a:solidFill>
                  <a:srgbClr val="333333"/>
                </a:solidFill>
              </a:rPr>
              <a:t> a una </a:t>
            </a:r>
            <a:r>
              <a:rPr lang="es-ES" altLang="de-DE" sz="2400" dirty="0" err="1">
                <a:solidFill>
                  <a:srgbClr val="333333"/>
                </a:solidFill>
              </a:rPr>
              <a:t>cafeteria</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Fes exercici (almenys 20 minuts), però no de cop, si és possible exercicis de resistència, per exemple, una llarga caminada o fúting.</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F043F61A-6140-44BA-AC0C-46F7C0CBF5EB}" type="slidenum">
              <a:rPr lang="de-DE" altLang="es-ES" smtClean="0"/>
              <a:pPr/>
              <a:t>44</a:t>
            </a:fld>
            <a:endParaRPr lang="de-DE" altLang="es-ES"/>
          </a:p>
        </p:txBody>
      </p:sp>
    </p:spTree>
    <p:extLst>
      <p:ext uri="{BB962C8B-B14F-4D97-AF65-F5344CB8AC3E}">
        <p14:creationId xmlns:p14="http://schemas.microsoft.com/office/powerpoint/2010/main" val="2304224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II. </a:t>
            </a:r>
            <a:r>
              <a:rPr lang="en-US" sz="3600" dirty="0" err="1">
                <a:latin typeface="+mn-lt"/>
                <a:ea typeface="+mn-ea"/>
                <a:cs typeface="+mn-cs"/>
              </a:rPr>
              <a:t>Consells</a:t>
            </a:r>
            <a:r>
              <a:rPr lang="en-US" sz="3600" dirty="0">
                <a:latin typeface="+mn-lt"/>
                <a:ea typeface="+mn-ea"/>
                <a:cs typeface="+mn-cs"/>
              </a:rPr>
              <a:t> per a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deprimit</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Intenta recordar situacions en les que et vas sentir bé, no oblidis de recordar-les amb tots sentits (visualitzar, sentir, olorar ...), potser amb l'ajuda d'un àlbum de fotos.</a:t>
            </a:r>
          </a:p>
          <a:p>
            <a:pPr marL="342900" lvl="0" indent="-342900" defTabSz="914400" fontAlgn="base">
              <a:buClr>
                <a:srgbClr val="333333"/>
              </a:buClr>
              <a:buFont typeface="WingDings"/>
              <a:buChar char=""/>
            </a:pPr>
            <a:r>
              <a:rPr lang="es-ES" altLang="de-DE" sz="2400" dirty="0" err="1">
                <a:solidFill>
                  <a:srgbClr val="333333"/>
                </a:solidFill>
              </a:rPr>
              <a:t>Fer</a:t>
            </a:r>
            <a:r>
              <a:rPr lang="es-ES" altLang="de-DE" sz="2400" dirty="0">
                <a:solidFill>
                  <a:srgbClr val="333333"/>
                </a:solidFill>
              </a:rPr>
              <a:t> coses </a:t>
            </a:r>
            <a:r>
              <a:rPr lang="es-ES" altLang="de-DE" sz="2400" dirty="0" err="1">
                <a:solidFill>
                  <a:srgbClr val="333333"/>
                </a:solidFill>
              </a:rPr>
              <a:t>amb</a:t>
            </a:r>
            <a:r>
              <a:rPr lang="es-ES" altLang="de-DE" sz="2400" dirty="0">
                <a:solidFill>
                  <a:srgbClr val="333333"/>
                </a:solidFill>
              </a:rPr>
              <a:t> les que </a:t>
            </a:r>
            <a:r>
              <a:rPr lang="es-ES" altLang="de-DE" sz="2400" dirty="0" err="1">
                <a:solidFill>
                  <a:srgbClr val="333333"/>
                </a:solidFill>
              </a:rPr>
              <a:t>realment</a:t>
            </a:r>
            <a:r>
              <a:rPr lang="es-ES" altLang="de-DE" sz="2400" dirty="0">
                <a:solidFill>
                  <a:srgbClr val="333333"/>
                </a:solidFill>
              </a:rPr>
              <a:t> </a:t>
            </a:r>
            <a:r>
              <a:rPr lang="es-ES" altLang="de-DE" sz="2400" dirty="0" err="1">
                <a:solidFill>
                  <a:srgbClr val="333333"/>
                </a:solidFill>
              </a:rPr>
              <a:t>gaudeixes</a:t>
            </a:r>
            <a:r>
              <a:rPr lang="es-ES" altLang="de-DE" sz="2400" dirty="0">
                <a:solidFill>
                  <a:srgbClr val="333333"/>
                </a:solidFill>
              </a:rPr>
              <a:t>, </a:t>
            </a:r>
            <a:r>
              <a:rPr lang="es-ES" altLang="de-DE" sz="2400" dirty="0" err="1">
                <a:solidFill>
                  <a:srgbClr val="333333"/>
                </a:solidFill>
              </a:rPr>
              <a:t>millor</a:t>
            </a:r>
            <a:r>
              <a:rPr lang="es-ES" altLang="de-DE" sz="2400" dirty="0">
                <a:solidFill>
                  <a:srgbClr val="333333"/>
                </a:solidFill>
              </a:rPr>
              <a:t> si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altra</a:t>
            </a:r>
            <a:r>
              <a:rPr lang="es-ES" altLang="de-DE" sz="2400" dirty="0">
                <a:solidFill>
                  <a:srgbClr val="333333"/>
                </a:solidFill>
              </a:rPr>
              <a:t> </a:t>
            </a:r>
            <a:r>
              <a:rPr lang="es-ES" altLang="de-DE" sz="2400" dirty="0" err="1">
                <a:solidFill>
                  <a:srgbClr val="333333"/>
                </a:solidFill>
              </a:rPr>
              <a:t>gent</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a:t>
            </a:r>
            <a:r>
              <a:rPr lang="es-ES" altLang="de-DE" sz="2400" dirty="0" err="1">
                <a:solidFill>
                  <a:srgbClr val="333333"/>
                </a:solidFill>
              </a:rPr>
              <a:t>veure</a:t>
            </a:r>
            <a:r>
              <a:rPr lang="es-ES" altLang="de-DE" sz="2400" dirty="0">
                <a:solidFill>
                  <a:srgbClr val="333333"/>
                </a:solidFill>
              </a:rPr>
              <a:t> una </a:t>
            </a:r>
            <a:r>
              <a:rPr lang="es-ES" altLang="de-DE" sz="2400" dirty="0" err="1">
                <a:solidFill>
                  <a:srgbClr val="333333"/>
                </a:solidFill>
              </a:rPr>
              <a:t>pel·lícula</a:t>
            </a:r>
            <a:r>
              <a:rPr lang="es-ES" altLang="de-DE" sz="2400" dirty="0">
                <a:solidFill>
                  <a:srgbClr val="333333"/>
                </a:solidFill>
              </a:rPr>
              <a:t>, </a:t>
            </a:r>
            <a:r>
              <a:rPr lang="es-ES" altLang="de-DE" sz="2400" dirty="0" err="1">
                <a:solidFill>
                  <a:srgbClr val="333333"/>
                </a:solidFill>
              </a:rPr>
              <a:t>anar</a:t>
            </a:r>
            <a:r>
              <a:rPr lang="es-ES" altLang="de-DE" sz="2400" dirty="0">
                <a:solidFill>
                  <a:srgbClr val="333333"/>
                </a:solidFill>
              </a:rPr>
              <a:t> a una </a:t>
            </a:r>
            <a:r>
              <a:rPr lang="es-ES" altLang="de-DE" sz="2400" dirty="0" err="1">
                <a:solidFill>
                  <a:srgbClr val="333333"/>
                </a:solidFill>
              </a:rPr>
              <a:t>cafeteria</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Fes </a:t>
            </a:r>
            <a:r>
              <a:rPr lang="es-ES" altLang="de-DE" sz="2400" dirty="0" err="1">
                <a:solidFill>
                  <a:srgbClr val="333333"/>
                </a:solidFill>
              </a:rPr>
              <a:t>exercici</a:t>
            </a:r>
            <a:r>
              <a:rPr lang="es-ES" altLang="de-DE" sz="2400" dirty="0">
                <a:solidFill>
                  <a:srgbClr val="333333"/>
                </a:solidFill>
              </a:rPr>
              <a:t> (</a:t>
            </a:r>
            <a:r>
              <a:rPr lang="es-ES" altLang="de-DE" sz="2400" dirty="0" err="1">
                <a:solidFill>
                  <a:srgbClr val="333333"/>
                </a:solidFill>
              </a:rPr>
              <a:t>almenys</a:t>
            </a:r>
            <a:r>
              <a:rPr lang="es-ES" altLang="de-DE" sz="2400" dirty="0">
                <a:solidFill>
                  <a:srgbClr val="333333"/>
                </a:solidFill>
              </a:rPr>
              <a:t> 20 </a:t>
            </a:r>
            <a:r>
              <a:rPr lang="es-ES" altLang="de-DE" sz="2400" dirty="0" err="1">
                <a:solidFill>
                  <a:srgbClr val="333333"/>
                </a:solidFill>
              </a:rPr>
              <a:t>minuts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de </a:t>
            </a:r>
            <a:r>
              <a:rPr lang="es-ES" altLang="de-DE" sz="2400" dirty="0" err="1">
                <a:solidFill>
                  <a:srgbClr val="333333"/>
                </a:solidFill>
              </a:rPr>
              <a:t>cop</a:t>
            </a:r>
            <a:r>
              <a:rPr lang="es-ES" altLang="de-DE" sz="2400" dirty="0">
                <a:solidFill>
                  <a:srgbClr val="333333"/>
                </a:solidFill>
              </a:rPr>
              <a:t>, si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possible</a:t>
            </a:r>
            <a:r>
              <a:rPr lang="es-ES" altLang="de-DE" sz="2400" dirty="0">
                <a:solidFill>
                  <a:srgbClr val="333333"/>
                </a:solidFill>
              </a:rPr>
              <a:t> </a:t>
            </a:r>
            <a:r>
              <a:rPr lang="es-ES" altLang="de-DE" sz="2400" dirty="0" err="1">
                <a:solidFill>
                  <a:srgbClr val="333333"/>
                </a:solidFill>
              </a:rPr>
              <a:t>exercicis</a:t>
            </a:r>
            <a:r>
              <a:rPr lang="es-ES" altLang="de-DE" sz="2400" dirty="0">
                <a:solidFill>
                  <a:srgbClr val="333333"/>
                </a:solidFill>
              </a:rPr>
              <a:t> de </a:t>
            </a:r>
            <a:r>
              <a:rPr lang="es-ES" altLang="de-DE" sz="2400" dirty="0" err="1">
                <a:solidFill>
                  <a:srgbClr val="333333"/>
                </a:solidFill>
              </a:rPr>
              <a:t>resistència</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una </a:t>
            </a:r>
            <a:r>
              <a:rPr lang="es-ES" altLang="de-DE" sz="2400" dirty="0" err="1">
                <a:solidFill>
                  <a:srgbClr val="333333"/>
                </a:solidFill>
              </a:rPr>
              <a:t>llarga</a:t>
            </a:r>
            <a:r>
              <a:rPr lang="es-ES" altLang="de-DE" sz="2400" dirty="0">
                <a:solidFill>
                  <a:srgbClr val="333333"/>
                </a:solidFill>
              </a:rPr>
              <a:t> caminada o </a:t>
            </a:r>
            <a:r>
              <a:rPr lang="es-ES" altLang="de-DE" sz="2400" dirty="0" err="1">
                <a:solidFill>
                  <a:srgbClr val="333333"/>
                </a:solidFill>
              </a:rPr>
              <a:t>fúting</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Escolta la </a:t>
            </a:r>
            <a:r>
              <a:rPr lang="es-ES" altLang="de-DE" sz="2400" dirty="0" err="1">
                <a:solidFill>
                  <a:srgbClr val="333333"/>
                </a:solidFill>
              </a:rPr>
              <a:t>teva</a:t>
            </a:r>
            <a:r>
              <a:rPr lang="es-ES" altLang="de-DE" sz="2400" dirty="0">
                <a:solidFill>
                  <a:srgbClr val="333333"/>
                </a:solidFill>
              </a:rPr>
              <a:t> música preferida.</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F043F61A-6140-44BA-AC0C-46F7C0CBF5EB}" type="slidenum">
              <a:rPr lang="de-DE" altLang="es-ES" smtClean="0"/>
              <a:pPr/>
              <a:t>45</a:t>
            </a:fld>
            <a:endParaRPr lang="de-DE" altLang="es-ES"/>
          </a:p>
        </p:txBody>
      </p:sp>
    </p:spTree>
    <p:extLst>
      <p:ext uri="{BB962C8B-B14F-4D97-AF65-F5344CB8AC3E}">
        <p14:creationId xmlns:p14="http://schemas.microsoft.com/office/powerpoint/2010/main" val="38864664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tabLst>
                <a:tab pos="361950" algn="l"/>
              </a:tabLst>
              <a:defRPr/>
            </a:pPr>
            <a:r>
              <a:rPr lang="es-ES" altLang="de-DE" sz="2400" dirty="0">
                <a:solidFill>
                  <a:srgbClr val="333333"/>
                </a:solidFill>
              </a:rPr>
              <a:t>La </a:t>
            </a:r>
            <a:r>
              <a:rPr lang="es-ES" altLang="de-DE" sz="2400" dirty="0" err="1">
                <a:solidFill>
                  <a:srgbClr val="333333"/>
                </a:solidFill>
              </a:rPr>
              <a:t>depressió</a:t>
            </a:r>
            <a:r>
              <a:rPr lang="es-ES" altLang="de-DE" sz="2400" dirty="0">
                <a:solidFill>
                  <a:srgbClr val="333333"/>
                </a:solidFill>
              </a:rPr>
              <a:t> no </a:t>
            </a:r>
            <a:r>
              <a:rPr lang="es-ES" altLang="de-DE" sz="2400" dirty="0" err="1">
                <a:solidFill>
                  <a:srgbClr val="333333"/>
                </a:solidFill>
              </a:rPr>
              <a:t>és</a:t>
            </a:r>
            <a:r>
              <a:rPr lang="es-ES" altLang="de-DE" sz="2400" dirty="0">
                <a:solidFill>
                  <a:srgbClr val="333333"/>
                </a:solidFill>
              </a:rPr>
              <a:t> un </a:t>
            </a:r>
            <a:r>
              <a:rPr lang="es-ES" altLang="de-DE" sz="2400" dirty="0" err="1">
                <a:solidFill>
                  <a:srgbClr val="333333"/>
                </a:solidFill>
              </a:rPr>
              <a:t>destí</a:t>
            </a:r>
            <a:r>
              <a:rPr lang="es-ES" altLang="de-DE" sz="2400" dirty="0">
                <a:solidFill>
                  <a:srgbClr val="333333"/>
                </a:solidFill>
              </a:rPr>
              <a:t> ineludible.</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F043F61A-6140-44BA-AC0C-46F7C0CBF5EB}" type="slidenum">
              <a:rPr lang="de-DE" altLang="es-ES" smtClean="0"/>
              <a:pPr/>
              <a:t>46</a:t>
            </a:fld>
            <a:endParaRPr lang="de-DE" altLang="es-E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tabLst>
                <a:tab pos="361950" algn="l"/>
              </a:tabLst>
              <a:defRPr/>
            </a:pPr>
            <a:r>
              <a:rPr lang="es-ES" altLang="de-DE" sz="2400" dirty="0">
                <a:solidFill>
                  <a:srgbClr val="333333"/>
                </a:solidFill>
              </a:rPr>
              <a:t>La </a:t>
            </a:r>
            <a:r>
              <a:rPr lang="es-ES" altLang="de-DE" sz="2400" dirty="0" err="1">
                <a:solidFill>
                  <a:srgbClr val="333333"/>
                </a:solidFill>
              </a:rPr>
              <a:t>depressió</a:t>
            </a:r>
            <a:r>
              <a:rPr lang="es-ES" altLang="de-DE" sz="2400" dirty="0">
                <a:solidFill>
                  <a:srgbClr val="333333"/>
                </a:solidFill>
              </a:rPr>
              <a:t> no </a:t>
            </a:r>
            <a:r>
              <a:rPr lang="es-ES" altLang="de-DE" sz="2400" dirty="0" err="1">
                <a:solidFill>
                  <a:srgbClr val="333333"/>
                </a:solidFill>
              </a:rPr>
              <a:t>és</a:t>
            </a:r>
            <a:r>
              <a:rPr lang="es-ES" altLang="de-DE" sz="2400" dirty="0">
                <a:solidFill>
                  <a:srgbClr val="333333"/>
                </a:solidFill>
              </a:rPr>
              <a:t> un </a:t>
            </a:r>
            <a:r>
              <a:rPr lang="es-ES" altLang="de-DE" sz="2400" dirty="0" err="1">
                <a:solidFill>
                  <a:srgbClr val="333333"/>
                </a:solidFill>
              </a:rPr>
              <a:t>destí</a:t>
            </a:r>
            <a:r>
              <a:rPr lang="es-ES" altLang="de-DE" sz="2400" dirty="0">
                <a:solidFill>
                  <a:srgbClr val="333333"/>
                </a:solidFill>
              </a:rPr>
              <a:t> ineludible.</a:t>
            </a:r>
            <a:endParaRPr lang="es-ES" sz="2400" dirty="0">
              <a:solidFill>
                <a:srgbClr val="333333"/>
              </a:solidFill>
            </a:endParaRPr>
          </a:p>
          <a:p>
            <a:pPr marL="342900" lvl="0" indent="-342900" defTabSz="914400" fontAlgn="base">
              <a:buClr>
                <a:srgbClr val="333333"/>
              </a:buClr>
              <a:buFont typeface="WingDings"/>
              <a:buChar char=""/>
              <a:tabLst>
                <a:tab pos="361950" algn="l"/>
              </a:tabLst>
              <a:defRPr/>
            </a:pPr>
            <a:r>
              <a:rPr lang="es-ES" sz="2400" dirty="0">
                <a:solidFill>
                  <a:srgbClr val="333333"/>
                </a:solidFill>
              </a:rPr>
              <a:t>Sigues conscient de les distorsions típiques de la depressió que s'acaben de comentar i tracta de modificar-les (veure folis amb les tasques).</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F043F61A-6140-44BA-AC0C-46F7C0CBF5EB}" type="slidenum">
              <a:rPr lang="de-DE" altLang="es-ES" smtClean="0"/>
              <a:pPr/>
              <a:t>47</a:t>
            </a:fld>
            <a:endParaRPr lang="de-DE" altLang="es-ES"/>
          </a:p>
        </p:txBody>
      </p:sp>
    </p:spTree>
    <p:extLst>
      <p:ext uri="{BB962C8B-B14F-4D97-AF65-F5344CB8AC3E}">
        <p14:creationId xmlns:p14="http://schemas.microsoft.com/office/powerpoint/2010/main" val="32137500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tabLst>
                <a:tab pos="361950" algn="l"/>
              </a:tabLst>
              <a:defRPr/>
            </a:pPr>
            <a:r>
              <a:rPr lang="es-ES" altLang="de-DE" sz="2400" dirty="0">
                <a:solidFill>
                  <a:srgbClr val="333333"/>
                </a:solidFill>
              </a:rPr>
              <a:t>La </a:t>
            </a:r>
            <a:r>
              <a:rPr lang="es-ES" altLang="de-DE" sz="2400" dirty="0" err="1">
                <a:solidFill>
                  <a:srgbClr val="333333"/>
                </a:solidFill>
              </a:rPr>
              <a:t>depressió</a:t>
            </a:r>
            <a:r>
              <a:rPr lang="es-ES" altLang="de-DE" sz="2400" dirty="0">
                <a:solidFill>
                  <a:srgbClr val="333333"/>
                </a:solidFill>
              </a:rPr>
              <a:t> no </a:t>
            </a:r>
            <a:r>
              <a:rPr lang="es-ES" altLang="de-DE" sz="2400" dirty="0" err="1">
                <a:solidFill>
                  <a:srgbClr val="333333"/>
                </a:solidFill>
              </a:rPr>
              <a:t>és</a:t>
            </a:r>
            <a:r>
              <a:rPr lang="es-ES" altLang="de-DE" sz="2400" dirty="0">
                <a:solidFill>
                  <a:srgbClr val="333333"/>
                </a:solidFill>
              </a:rPr>
              <a:t> un </a:t>
            </a:r>
            <a:r>
              <a:rPr lang="es-ES" altLang="de-DE" sz="2400" dirty="0" err="1">
                <a:solidFill>
                  <a:srgbClr val="333333"/>
                </a:solidFill>
              </a:rPr>
              <a:t>destí</a:t>
            </a:r>
            <a:r>
              <a:rPr lang="es-ES" altLang="de-DE" sz="2400" dirty="0">
                <a:solidFill>
                  <a:srgbClr val="333333"/>
                </a:solidFill>
              </a:rPr>
              <a:t> ineludible.</a:t>
            </a:r>
            <a:endParaRPr lang="es-ES" sz="2400" dirty="0">
              <a:solidFill>
                <a:srgbClr val="333333"/>
              </a:solidFill>
            </a:endParaRPr>
          </a:p>
          <a:p>
            <a:pPr marL="342900" lvl="0" indent="-342900" defTabSz="914400" fontAlgn="base">
              <a:buClr>
                <a:srgbClr val="333333"/>
              </a:buClr>
              <a:buFont typeface="WingDings"/>
              <a:buChar char=""/>
              <a:tabLst>
                <a:tab pos="361950" algn="l"/>
              </a:tabLst>
              <a:defRPr/>
            </a:pPr>
            <a:r>
              <a:rPr lang="es-ES" sz="2400" dirty="0">
                <a:solidFill>
                  <a:srgbClr val="333333"/>
                </a:solidFill>
              </a:rPr>
              <a:t>Sigues conscient de les distorsions típiques de la depressió que s'acaben de comentar i tracta de modificar-les (veure folis amb les tasques).</a:t>
            </a:r>
          </a:p>
          <a:p>
            <a:pPr marL="342900" lvl="0" indent="-342900" defTabSz="914400" fontAlgn="base">
              <a:buClr>
                <a:srgbClr val="333333"/>
              </a:buClr>
              <a:buFont typeface="WingDings"/>
              <a:buChar char=""/>
              <a:tabLst>
                <a:tab pos="361950" algn="l"/>
              </a:tabLst>
              <a:defRPr/>
            </a:pPr>
            <a:r>
              <a:rPr lang="es-ES" sz="2400" dirty="0">
                <a:solidFill>
                  <a:srgbClr val="333333"/>
                </a:solidFill>
              </a:rPr>
              <a:t>Utilitza almenys alguns dels consells esmentats amb freqüència per a millorar l'estat d'ànim deprimit / baixa autoestima.</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F043F61A-6140-44BA-AC0C-46F7C0CBF5EB}" type="slidenum">
              <a:rPr lang="de-DE" altLang="es-ES" smtClean="0"/>
              <a:pPr/>
              <a:t>48</a:t>
            </a:fld>
            <a:endParaRPr lang="de-DE" altLang="es-ES"/>
          </a:p>
        </p:txBody>
      </p:sp>
    </p:spTree>
    <p:extLst>
      <p:ext uri="{BB962C8B-B14F-4D97-AF65-F5344CB8AC3E}">
        <p14:creationId xmlns:p14="http://schemas.microsoft.com/office/powerpoint/2010/main" val="19811615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tabLst>
                <a:tab pos="361950" algn="l"/>
              </a:tabLst>
              <a:defRPr/>
            </a:pPr>
            <a:r>
              <a:rPr lang="es-ES" altLang="de-DE" sz="2400" dirty="0">
                <a:solidFill>
                  <a:srgbClr val="333333"/>
                </a:solidFill>
              </a:rPr>
              <a:t>La </a:t>
            </a:r>
            <a:r>
              <a:rPr lang="es-ES" altLang="de-DE" sz="2400" dirty="0" err="1">
                <a:solidFill>
                  <a:srgbClr val="333333"/>
                </a:solidFill>
              </a:rPr>
              <a:t>depressió</a:t>
            </a:r>
            <a:r>
              <a:rPr lang="es-ES" altLang="de-DE" sz="2400" dirty="0">
                <a:solidFill>
                  <a:srgbClr val="333333"/>
                </a:solidFill>
              </a:rPr>
              <a:t> no </a:t>
            </a:r>
            <a:r>
              <a:rPr lang="es-ES" altLang="de-DE" sz="2400" dirty="0" err="1">
                <a:solidFill>
                  <a:srgbClr val="333333"/>
                </a:solidFill>
              </a:rPr>
              <a:t>és</a:t>
            </a:r>
            <a:r>
              <a:rPr lang="es-ES" altLang="de-DE" sz="2400" dirty="0">
                <a:solidFill>
                  <a:srgbClr val="333333"/>
                </a:solidFill>
              </a:rPr>
              <a:t> un </a:t>
            </a:r>
            <a:r>
              <a:rPr lang="es-ES" altLang="de-DE" sz="2400" dirty="0" err="1">
                <a:solidFill>
                  <a:srgbClr val="333333"/>
                </a:solidFill>
              </a:rPr>
              <a:t>destí</a:t>
            </a:r>
            <a:r>
              <a:rPr lang="es-ES" altLang="de-DE" sz="2400" dirty="0">
                <a:solidFill>
                  <a:srgbClr val="333333"/>
                </a:solidFill>
              </a:rPr>
              <a:t> ineludible.</a:t>
            </a:r>
            <a:endParaRPr lang="es-ES" sz="2400" dirty="0">
              <a:solidFill>
                <a:srgbClr val="333333"/>
              </a:solidFill>
            </a:endParaRPr>
          </a:p>
          <a:p>
            <a:pPr marL="342900" lvl="0" indent="-342900" defTabSz="914400" fontAlgn="base">
              <a:buClr>
                <a:srgbClr val="333333"/>
              </a:buClr>
              <a:buFont typeface="WingDings"/>
              <a:buChar char=""/>
              <a:tabLst>
                <a:tab pos="361950" algn="l"/>
              </a:tabLst>
              <a:defRPr/>
            </a:pPr>
            <a:r>
              <a:rPr lang="es-ES" sz="2400" dirty="0">
                <a:solidFill>
                  <a:srgbClr val="333333"/>
                </a:solidFill>
              </a:rPr>
              <a:t>Sigues conscient de les distorsions típiques de la depressió que s'acaben de comentar i tracta de modificar-les (veure folis amb les tasques).</a:t>
            </a:r>
          </a:p>
          <a:p>
            <a:pPr marL="342900" lvl="0" indent="-342900" defTabSz="914400" fontAlgn="base">
              <a:buClr>
                <a:srgbClr val="333333"/>
              </a:buClr>
              <a:buFont typeface="WingDings"/>
              <a:buChar char=""/>
              <a:tabLst>
                <a:tab pos="361950" algn="l"/>
              </a:tabLst>
              <a:defRPr/>
            </a:pPr>
            <a:r>
              <a:rPr lang="es-ES" sz="2400" dirty="0">
                <a:solidFill>
                  <a:srgbClr val="333333"/>
                </a:solidFill>
              </a:rPr>
              <a:t>Utilitza almenys alguns dels consells esmentats amb freqüència per a millorar l'estat d'ànim deprimit / baixa autoestima.</a:t>
            </a:r>
          </a:p>
          <a:p>
            <a:pPr marL="342900" lvl="0" indent="-342900" defTabSz="914400" fontAlgn="base">
              <a:buClr>
                <a:srgbClr val="333333"/>
              </a:buClr>
              <a:buFont typeface="WingDings"/>
              <a:buChar char=""/>
              <a:tabLst>
                <a:tab pos="361950" algn="l"/>
              </a:tabLst>
              <a:defRPr/>
            </a:pPr>
            <a:r>
              <a:rPr lang="es-ES" sz="2400" dirty="0">
                <a:solidFill>
                  <a:srgbClr val="333333"/>
                </a:solidFill>
              </a:rPr>
              <a:t>En cas de </a:t>
            </a:r>
            <a:r>
              <a:rPr lang="es-ES" sz="2400" dirty="0" err="1">
                <a:solidFill>
                  <a:srgbClr val="333333"/>
                </a:solidFill>
              </a:rPr>
              <a:t>símptomes</a:t>
            </a:r>
            <a:r>
              <a:rPr lang="es-ES" sz="2400" dirty="0">
                <a:solidFill>
                  <a:srgbClr val="333333"/>
                </a:solidFill>
              </a:rPr>
              <a:t> </a:t>
            </a:r>
            <a:r>
              <a:rPr lang="es-ES" sz="2400" dirty="0" err="1">
                <a:solidFill>
                  <a:srgbClr val="333333"/>
                </a:solidFill>
              </a:rPr>
              <a:t>depressius</a:t>
            </a:r>
            <a:r>
              <a:rPr lang="es-ES" sz="2400" dirty="0">
                <a:solidFill>
                  <a:srgbClr val="333333"/>
                </a:solidFill>
              </a:rPr>
              <a:t> </a:t>
            </a:r>
            <a:r>
              <a:rPr lang="es-ES" sz="2400" dirty="0" err="1">
                <a:solidFill>
                  <a:srgbClr val="333333"/>
                </a:solidFill>
              </a:rPr>
              <a:t>greus</a:t>
            </a:r>
            <a:r>
              <a:rPr lang="es-ES" sz="2400" dirty="0">
                <a:solidFill>
                  <a:srgbClr val="333333"/>
                </a:solidFill>
              </a:rPr>
              <a:t> consulta </a:t>
            </a:r>
            <a:r>
              <a:rPr lang="es-ES" sz="2400" dirty="0" err="1">
                <a:solidFill>
                  <a:srgbClr val="333333"/>
                </a:solidFill>
              </a:rPr>
              <a:t>amb</a:t>
            </a:r>
            <a:r>
              <a:rPr lang="es-ES" sz="2400" dirty="0">
                <a:solidFill>
                  <a:srgbClr val="333333"/>
                </a:solidFill>
              </a:rPr>
              <a:t> </a:t>
            </a:r>
            <a:r>
              <a:rPr lang="es-ES" sz="2400" dirty="0" err="1">
                <a:solidFill>
                  <a:srgbClr val="333333"/>
                </a:solidFill>
              </a:rPr>
              <a:t>psicologia</a:t>
            </a:r>
            <a:r>
              <a:rPr lang="es-ES" sz="2400" dirty="0">
                <a:solidFill>
                  <a:srgbClr val="333333"/>
                </a:solidFill>
              </a:rPr>
              <a:t> o </a:t>
            </a:r>
            <a:r>
              <a:rPr lang="es-ES" sz="2400" dirty="0" err="1">
                <a:solidFill>
                  <a:srgbClr val="333333"/>
                </a:solidFill>
              </a:rPr>
              <a:t>psiquiatria</a:t>
            </a:r>
            <a:r>
              <a:rPr lang="es-E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F043F61A-6140-44BA-AC0C-46F7C0CBF5EB}" type="slidenum">
              <a:rPr lang="de-DE" altLang="es-ES" smtClean="0"/>
              <a:pPr/>
              <a:t>49</a:t>
            </a:fld>
            <a:endParaRPr lang="de-DE" altLang="es-ES"/>
          </a:p>
        </p:txBody>
      </p:sp>
    </p:spTree>
    <p:extLst>
      <p:ext uri="{BB962C8B-B14F-4D97-AF65-F5344CB8AC3E}">
        <p14:creationId xmlns:p14="http://schemas.microsoft.com/office/powerpoint/2010/main" val="36162217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dirty="0">
                <a:solidFill>
                  <a:srgbClr val="333333"/>
                </a:solidFill>
              </a:rPr>
              <a:t>Moltes persones amb psicosi tenen baixa autoestima, sobre tot </a:t>
            </a:r>
            <a:r>
              <a:rPr lang="es-ES" altLang="de-DE" i="1" dirty="0">
                <a:solidFill>
                  <a:srgbClr val="333333"/>
                </a:solidFill>
              </a:rPr>
              <a:t>després</a:t>
            </a:r>
            <a:r>
              <a:rPr lang="es-ES" altLang="de-DE" dirty="0">
                <a:solidFill>
                  <a:srgbClr val="333333"/>
                </a:solidFill>
              </a:rPr>
              <a:t> d'un episodi psicòtic (sentiment de vergonya; por que les amistats li girin l'esquena).</a:t>
            </a:r>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F043F61A-6140-44BA-AC0C-46F7C0CBF5EB}" type="slidenum">
              <a:rPr lang="de-DE" altLang="es-ES" smtClean="0"/>
              <a:pPr/>
              <a:t>50</a:t>
            </a:fld>
            <a:endParaRPr lang="de-DE" altLang="es-E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dirty="0">
                <a:solidFill>
                  <a:srgbClr val="333333"/>
                </a:solidFill>
              </a:rPr>
              <a:t>Moltes persones amb psicosi tenen baixa autoestima, sobre tot </a:t>
            </a:r>
            <a:r>
              <a:rPr lang="es-ES" altLang="de-DE" i="1" dirty="0">
                <a:solidFill>
                  <a:srgbClr val="333333"/>
                </a:solidFill>
              </a:rPr>
              <a:t>després</a:t>
            </a:r>
            <a:r>
              <a:rPr lang="es-ES" altLang="de-DE" dirty="0">
                <a:solidFill>
                  <a:srgbClr val="333333"/>
                </a:solidFill>
              </a:rPr>
              <a:t> d'un episodi psicòtic (sentiment de vergonya; por que les amistats li girin l'esquena).</a:t>
            </a:r>
          </a:p>
          <a:p>
            <a:pPr lvl="0" defTabSz="914400" fontAlgn="base">
              <a:lnSpc>
                <a:spcPct val="100000"/>
              </a:lnSpc>
              <a:spcBef>
                <a:spcPts val="1200"/>
              </a:spcBef>
            </a:pPr>
            <a:r>
              <a:rPr lang="es-ES" altLang="de-DE" dirty="0" err="1">
                <a:solidFill>
                  <a:srgbClr val="333333"/>
                </a:solidFill>
              </a:rPr>
              <a:t>Durant</a:t>
            </a:r>
            <a:r>
              <a:rPr lang="es-ES" altLang="de-DE" dirty="0">
                <a:solidFill>
                  <a:srgbClr val="333333"/>
                </a:solidFill>
              </a:rPr>
              <a:t> la </a:t>
            </a:r>
            <a:r>
              <a:rPr lang="es-ES" altLang="de-DE" dirty="0" err="1">
                <a:solidFill>
                  <a:srgbClr val="333333"/>
                </a:solidFill>
              </a:rPr>
              <a:t>psicosi</a:t>
            </a:r>
            <a:r>
              <a:rPr lang="es-ES" altLang="de-DE" dirty="0">
                <a:solidFill>
                  <a:srgbClr val="333333"/>
                </a:solidFill>
              </a:rPr>
              <a:t> aguda, </a:t>
            </a:r>
            <a:r>
              <a:rPr lang="es-ES" altLang="de-DE" dirty="0" err="1">
                <a:solidFill>
                  <a:srgbClr val="333333"/>
                </a:solidFill>
              </a:rPr>
              <a:t>algunes</a:t>
            </a:r>
            <a:r>
              <a:rPr lang="es-ES" altLang="de-DE" dirty="0">
                <a:solidFill>
                  <a:srgbClr val="333333"/>
                </a:solidFill>
              </a:rPr>
              <a:t> persones </a:t>
            </a:r>
            <a:r>
              <a:rPr lang="es-ES" altLang="de-DE" dirty="0" err="1">
                <a:solidFill>
                  <a:srgbClr val="333333"/>
                </a:solidFill>
              </a:rPr>
              <a:t>senten</a:t>
            </a:r>
            <a:r>
              <a:rPr lang="es-ES" altLang="de-DE" dirty="0">
                <a:solidFill>
                  <a:srgbClr val="333333"/>
                </a:solidFill>
              </a:rPr>
              <a:t> por i </a:t>
            </a:r>
            <a:r>
              <a:rPr lang="es-ES" altLang="de-DE" dirty="0" err="1">
                <a:solidFill>
                  <a:srgbClr val="333333"/>
                </a:solidFill>
              </a:rPr>
              <a:t>fins</a:t>
            </a:r>
            <a:r>
              <a:rPr lang="es-ES" altLang="de-DE" dirty="0">
                <a:solidFill>
                  <a:srgbClr val="333333"/>
                </a:solidFill>
              </a:rPr>
              <a:t> i </a:t>
            </a:r>
            <a:r>
              <a:rPr lang="es-ES" altLang="de-DE" dirty="0" err="1">
                <a:solidFill>
                  <a:srgbClr val="333333"/>
                </a:solidFill>
              </a:rPr>
              <a:t>tot</a:t>
            </a:r>
            <a:r>
              <a:rPr lang="es-ES" altLang="de-DE" dirty="0">
                <a:solidFill>
                  <a:srgbClr val="333333"/>
                </a:solidFill>
              </a:rPr>
              <a:t> </a:t>
            </a:r>
            <a:r>
              <a:rPr lang="es-ES" altLang="de-DE" dirty="0" err="1">
                <a:solidFill>
                  <a:srgbClr val="333333"/>
                </a:solidFill>
              </a:rPr>
              <a:t>altres</a:t>
            </a:r>
            <a:r>
              <a:rPr lang="es-ES" altLang="de-DE" dirty="0">
                <a:solidFill>
                  <a:srgbClr val="333333"/>
                </a:solidFill>
              </a:rPr>
              <a:t> </a:t>
            </a:r>
            <a:r>
              <a:rPr lang="es-ES" altLang="de-DE" dirty="0" err="1">
                <a:solidFill>
                  <a:srgbClr val="333333"/>
                </a:solidFill>
              </a:rPr>
              <a:t>emocions</a:t>
            </a:r>
            <a:r>
              <a:rPr lang="es-E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s-ES" altLang="de-DE" dirty="0">
                <a:solidFill>
                  <a:srgbClr val="004992"/>
                </a:solidFill>
              </a:rPr>
              <a:t>Emocionant (“alguna cosa està passant finalment”)</a:t>
            </a:r>
          </a:p>
          <a:p>
            <a:pPr marL="285750" lvl="0" indent="-285750" defTabSz="914400" fontAlgn="base">
              <a:lnSpc>
                <a:spcPct val="100000"/>
              </a:lnSpc>
              <a:spcBef>
                <a:spcPts val="1200"/>
              </a:spcBef>
              <a:buClr>
                <a:srgbClr val="333333"/>
              </a:buClr>
              <a:buFont typeface="WingDings"/>
              <a:buChar char=""/>
            </a:pPr>
            <a:r>
              <a:rPr lang="es-ES" altLang="de-DE" dirty="0" err="1">
                <a:solidFill>
                  <a:srgbClr val="004992"/>
                </a:solidFill>
              </a:rPr>
              <a:t>Sentit</a:t>
            </a:r>
            <a:r>
              <a:rPr lang="es-ES" altLang="de-DE" dirty="0">
                <a:solidFill>
                  <a:srgbClr val="004992"/>
                </a:solidFill>
              </a:rPr>
              <a:t> de </a:t>
            </a:r>
            <a:r>
              <a:rPr lang="es-ES" altLang="de-DE" dirty="0" err="1">
                <a:solidFill>
                  <a:srgbClr val="004992"/>
                </a:solidFill>
              </a:rPr>
              <a:t>destí</a:t>
            </a:r>
            <a:r>
              <a:rPr lang="es-ES" altLang="de-DE" dirty="0">
                <a:solidFill>
                  <a:srgbClr val="004992"/>
                </a:solidFill>
              </a:rPr>
              <a:t> (per a </a:t>
            </a:r>
            <a:r>
              <a:rPr lang="es-ES" altLang="de-DE" dirty="0" err="1">
                <a:solidFill>
                  <a:srgbClr val="004992"/>
                </a:solidFill>
              </a:rPr>
              <a:t>acomplir</a:t>
            </a:r>
            <a:r>
              <a:rPr lang="es-ES" altLang="de-DE" dirty="0">
                <a:solidFill>
                  <a:srgbClr val="004992"/>
                </a:solidFill>
              </a:rPr>
              <a:t> una </a:t>
            </a:r>
            <a:r>
              <a:rPr lang="es-ES" altLang="de-DE" dirty="0" err="1">
                <a:solidFill>
                  <a:srgbClr val="004992"/>
                </a:solidFill>
              </a:rPr>
              <a:t>missió</a:t>
            </a:r>
            <a:r>
              <a:rPr lang="es-ES" altLang="de-DE" dirty="0">
                <a:solidFill>
                  <a:srgbClr val="004992"/>
                </a:solidFill>
              </a:rPr>
              <a:t>, de ser </a:t>
            </a:r>
            <a:r>
              <a:rPr lang="es-ES" altLang="de-DE" dirty="0" err="1">
                <a:solidFill>
                  <a:srgbClr val="004992"/>
                </a:solidFill>
              </a:rPr>
              <a:t>important</a:t>
            </a:r>
            <a:r>
              <a:rPr lang="es-ES" altLang="de-DE" dirty="0">
                <a:solidFill>
                  <a:srgbClr val="004992"/>
                </a:solidFill>
              </a:rPr>
              <a:t>)</a:t>
            </a:r>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F043F61A-6140-44BA-AC0C-46F7C0CBF5EB}" type="slidenum">
              <a:rPr lang="de-DE" altLang="es-ES" smtClean="0"/>
              <a:pPr/>
              <a:t>51</a:t>
            </a:fld>
            <a:endParaRPr lang="de-DE" altLang="es-ES"/>
          </a:p>
        </p:txBody>
      </p:sp>
    </p:spTree>
    <p:extLst>
      <p:ext uri="{BB962C8B-B14F-4D97-AF65-F5344CB8AC3E}">
        <p14:creationId xmlns:p14="http://schemas.microsoft.com/office/powerpoint/2010/main" val="36692485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dirty="0">
                <a:solidFill>
                  <a:srgbClr val="333333"/>
                </a:solidFill>
              </a:rPr>
              <a:t>Moltes persones amb psicosi tenen baixa autoestima, sobre tot </a:t>
            </a:r>
            <a:r>
              <a:rPr lang="es-ES" altLang="de-DE" i="1" dirty="0">
                <a:solidFill>
                  <a:srgbClr val="333333"/>
                </a:solidFill>
              </a:rPr>
              <a:t>després</a:t>
            </a:r>
            <a:r>
              <a:rPr lang="es-ES" altLang="de-DE" dirty="0">
                <a:solidFill>
                  <a:srgbClr val="333333"/>
                </a:solidFill>
              </a:rPr>
              <a:t> d'un episodi psicòtic (sentiment de vergonya; por que les amistats li girin l'esquena).</a:t>
            </a:r>
          </a:p>
          <a:p>
            <a:pPr lvl="0" defTabSz="914400" fontAlgn="base">
              <a:lnSpc>
                <a:spcPct val="100000"/>
              </a:lnSpc>
              <a:spcBef>
                <a:spcPts val="1200"/>
              </a:spcBef>
            </a:pPr>
            <a:r>
              <a:rPr lang="es-ES" altLang="de-DE" dirty="0" err="1">
                <a:solidFill>
                  <a:srgbClr val="333333"/>
                </a:solidFill>
              </a:rPr>
              <a:t>Durant</a:t>
            </a:r>
            <a:r>
              <a:rPr lang="es-ES" altLang="de-DE" dirty="0">
                <a:solidFill>
                  <a:srgbClr val="333333"/>
                </a:solidFill>
              </a:rPr>
              <a:t> la </a:t>
            </a:r>
            <a:r>
              <a:rPr lang="es-ES" altLang="de-DE" dirty="0" err="1">
                <a:solidFill>
                  <a:srgbClr val="333333"/>
                </a:solidFill>
              </a:rPr>
              <a:t>psicosi</a:t>
            </a:r>
            <a:r>
              <a:rPr lang="es-ES" altLang="de-DE" dirty="0">
                <a:solidFill>
                  <a:srgbClr val="333333"/>
                </a:solidFill>
              </a:rPr>
              <a:t> aguda, </a:t>
            </a:r>
            <a:r>
              <a:rPr lang="es-ES" altLang="de-DE" dirty="0" err="1">
                <a:solidFill>
                  <a:srgbClr val="333333"/>
                </a:solidFill>
              </a:rPr>
              <a:t>algunes</a:t>
            </a:r>
            <a:r>
              <a:rPr lang="es-ES" altLang="de-DE" dirty="0">
                <a:solidFill>
                  <a:srgbClr val="333333"/>
                </a:solidFill>
              </a:rPr>
              <a:t> persones </a:t>
            </a:r>
            <a:r>
              <a:rPr lang="es-ES" altLang="de-DE" dirty="0" err="1">
                <a:solidFill>
                  <a:srgbClr val="333333"/>
                </a:solidFill>
              </a:rPr>
              <a:t>senten</a:t>
            </a:r>
            <a:r>
              <a:rPr lang="es-ES" altLang="de-DE" dirty="0">
                <a:solidFill>
                  <a:srgbClr val="333333"/>
                </a:solidFill>
              </a:rPr>
              <a:t> por i </a:t>
            </a:r>
            <a:r>
              <a:rPr lang="es-ES" altLang="de-DE" dirty="0" err="1">
                <a:solidFill>
                  <a:srgbClr val="333333"/>
                </a:solidFill>
              </a:rPr>
              <a:t>fins</a:t>
            </a:r>
            <a:r>
              <a:rPr lang="es-ES" altLang="de-DE" dirty="0">
                <a:solidFill>
                  <a:srgbClr val="333333"/>
                </a:solidFill>
              </a:rPr>
              <a:t> i </a:t>
            </a:r>
            <a:r>
              <a:rPr lang="es-ES" altLang="de-DE" dirty="0" err="1">
                <a:solidFill>
                  <a:srgbClr val="333333"/>
                </a:solidFill>
              </a:rPr>
              <a:t>tot</a:t>
            </a:r>
            <a:r>
              <a:rPr lang="es-ES" altLang="de-DE" dirty="0">
                <a:solidFill>
                  <a:srgbClr val="333333"/>
                </a:solidFill>
              </a:rPr>
              <a:t> </a:t>
            </a:r>
            <a:r>
              <a:rPr lang="es-ES" altLang="de-DE" dirty="0" err="1">
                <a:solidFill>
                  <a:srgbClr val="333333"/>
                </a:solidFill>
              </a:rPr>
              <a:t>altres</a:t>
            </a:r>
            <a:r>
              <a:rPr lang="es-ES" altLang="de-DE" dirty="0">
                <a:solidFill>
                  <a:srgbClr val="333333"/>
                </a:solidFill>
              </a:rPr>
              <a:t> </a:t>
            </a:r>
            <a:r>
              <a:rPr lang="es-ES" altLang="de-DE" dirty="0" err="1">
                <a:solidFill>
                  <a:srgbClr val="333333"/>
                </a:solidFill>
              </a:rPr>
              <a:t>emocions</a:t>
            </a:r>
            <a:r>
              <a:rPr lang="es-E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s-ES" altLang="de-DE" dirty="0">
                <a:solidFill>
                  <a:srgbClr val="004992"/>
                </a:solidFill>
              </a:rPr>
              <a:t>Emocionant (“alguna cosa està passant finalment”)</a:t>
            </a:r>
          </a:p>
          <a:p>
            <a:pPr marL="285750" lvl="0" indent="-285750" defTabSz="914400" fontAlgn="base">
              <a:lnSpc>
                <a:spcPct val="100000"/>
              </a:lnSpc>
              <a:spcBef>
                <a:spcPts val="1200"/>
              </a:spcBef>
              <a:buClr>
                <a:srgbClr val="333333"/>
              </a:buClr>
              <a:buFont typeface="WingDings"/>
              <a:buChar char=""/>
            </a:pPr>
            <a:r>
              <a:rPr lang="es-ES" altLang="de-DE" dirty="0" err="1">
                <a:solidFill>
                  <a:srgbClr val="004992"/>
                </a:solidFill>
              </a:rPr>
              <a:t>Sentit</a:t>
            </a:r>
            <a:r>
              <a:rPr lang="es-ES" altLang="de-DE" dirty="0">
                <a:solidFill>
                  <a:srgbClr val="004992"/>
                </a:solidFill>
              </a:rPr>
              <a:t> de </a:t>
            </a:r>
            <a:r>
              <a:rPr lang="es-ES" altLang="de-DE" dirty="0" err="1">
                <a:solidFill>
                  <a:srgbClr val="004992"/>
                </a:solidFill>
              </a:rPr>
              <a:t>destí</a:t>
            </a:r>
            <a:r>
              <a:rPr lang="es-ES" altLang="de-DE" dirty="0">
                <a:solidFill>
                  <a:srgbClr val="004992"/>
                </a:solidFill>
              </a:rPr>
              <a:t> (per a </a:t>
            </a:r>
            <a:r>
              <a:rPr lang="es-ES" altLang="de-DE" dirty="0" err="1">
                <a:solidFill>
                  <a:srgbClr val="004992"/>
                </a:solidFill>
              </a:rPr>
              <a:t>acomplir</a:t>
            </a:r>
            <a:r>
              <a:rPr lang="es-ES" altLang="de-DE" dirty="0">
                <a:solidFill>
                  <a:srgbClr val="004992"/>
                </a:solidFill>
              </a:rPr>
              <a:t> una </a:t>
            </a:r>
            <a:r>
              <a:rPr lang="es-ES" altLang="de-DE" dirty="0" err="1">
                <a:solidFill>
                  <a:srgbClr val="004992"/>
                </a:solidFill>
              </a:rPr>
              <a:t>missió</a:t>
            </a:r>
            <a:r>
              <a:rPr lang="es-ES" altLang="de-DE" dirty="0">
                <a:solidFill>
                  <a:srgbClr val="004992"/>
                </a:solidFill>
              </a:rPr>
              <a:t>, de ser </a:t>
            </a:r>
            <a:r>
              <a:rPr lang="es-ES" altLang="de-DE" dirty="0" err="1">
                <a:solidFill>
                  <a:srgbClr val="004992"/>
                </a:solidFill>
              </a:rPr>
              <a:t>important</a:t>
            </a:r>
            <a:r>
              <a:rPr lang="es-ES" altLang="de-DE" dirty="0">
                <a:solidFill>
                  <a:srgbClr val="004992"/>
                </a:solidFill>
              </a:rPr>
              <a:t>)</a:t>
            </a:r>
          </a:p>
          <a:p>
            <a:pPr lvl="0" defTabSz="914400" fontAlgn="base">
              <a:lnSpc>
                <a:spcPct val="100000"/>
              </a:lnSpc>
              <a:spcBef>
                <a:spcPts val="1200"/>
              </a:spcBef>
            </a:pPr>
            <a:r>
              <a:rPr lang="en-US" altLang="de-DE" dirty="0" err="1">
                <a:solidFill>
                  <a:srgbClr val="004992"/>
                </a:solidFill>
              </a:rPr>
              <a:t>Exemple</a:t>
            </a:r>
            <a:r>
              <a:rPr lang="en-US" altLang="de-DE" dirty="0">
                <a:solidFill>
                  <a:srgbClr val="004992"/>
                </a:solidFill>
              </a:rPr>
              <a:t>: </a:t>
            </a:r>
            <a:r>
              <a:rPr lang="en-US" altLang="de-DE" dirty="0">
                <a:solidFill>
                  <a:srgbClr val="333333"/>
                </a:solidFill>
              </a:rPr>
              <a:t>El hacker Karl Koch </a:t>
            </a:r>
            <a:r>
              <a:rPr lang="en-US" altLang="de-DE" dirty="0" err="1">
                <a:solidFill>
                  <a:srgbClr val="333333"/>
                </a:solidFill>
              </a:rPr>
              <a:t>creia</a:t>
            </a:r>
            <a:r>
              <a:rPr lang="en-US" altLang="de-DE" dirty="0">
                <a:solidFill>
                  <a:srgbClr val="333333"/>
                </a:solidFill>
              </a:rPr>
              <a:t> que la </a:t>
            </a:r>
            <a:r>
              <a:rPr lang="en-US" altLang="de-DE" dirty="0" err="1">
                <a:solidFill>
                  <a:srgbClr val="333333"/>
                </a:solidFill>
              </a:rPr>
              <a:t>societat</a:t>
            </a:r>
            <a:r>
              <a:rPr lang="en-US" altLang="de-DE" dirty="0">
                <a:solidFill>
                  <a:srgbClr val="333333"/>
                </a:solidFill>
              </a:rPr>
              <a:t> secreta de “Los Illuminati” el </a:t>
            </a:r>
            <a:r>
              <a:rPr lang="en-US" altLang="de-DE" dirty="0" err="1">
                <a:solidFill>
                  <a:srgbClr val="333333"/>
                </a:solidFill>
              </a:rPr>
              <a:t>perseguia</a:t>
            </a:r>
            <a:r>
              <a:rPr lang="en-US" altLang="de-DE" dirty="0">
                <a:solidFill>
                  <a:srgbClr val="333333"/>
                </a:solidFill>
              </a:rPr>
              <a:t>. Una de las “</a:t>
            </a:r>
            <a:r>
              <a:rPr lang="en-US" altLang="ja-JP" dirty="0">
                <a:solidFill>
                  <a:srgbClr val="333333"/>
                </a:solidFill>
              </a:rPr>
              <a:t>proves</a:t>
            </a:r>
            <a:r>
              <a:rPr lang="en-US" altLang="de-DE" dirty="0">
                <a:solidFill>
                  <a:srgbClr val="333333"/>
                </a:solidFill>
              </a:rPr>
              <a:t>”</a:t>
            </a:r>
            <a:r>
              <a:rPr lang="en-US" altLang="ja-JP" dirty="0">
                <a:solidFill>
                  <a:srgbClr val="333333"/>
                </a:solidFill>
              </a:rPr>
              <a:t>: es </a:t>
            </a:r>
            <a:r>
              <a:rPr lang="en-US" altLang="ja-JP" dirty="0" err="1">
                <a:solidFill>
                  <a:srgbClr val="333333"/>
                </a:solidFill>
              </a:rPr>
              <a:t>trobava</a:t>
            </a:r>
            <a:r>
              <a:rPr lang="en-US" altLang="ja-JP" dirty="0">
                <a:solidFill>
                  <a:srgbClr val="333333"/>
                </a:solidFill>
              </a:rPr>
              <a:t> </a:t>
            </a:r>
            <a:r>
              <a:rPr lang="en-US" altLang="ja-JP" dirty="0" err="1">
                <a:solidFill>
                  <a:srgbClr val="333333"/>
                </a:solidFill>
              </a:rPr>
              <a:t>freqüentement</a:t>
            </a:r>
            <a:r>
              <a:rPr lang="en-US" altLang="ja-JP" dirty="0">
                <a:solidFill>
                  <a:srgbClr val="333333"/>
                </a:solidFill>
              </a:rPr>
              <a:t> </a:t>
            </a:r>
            <a:r>
              <a:rPr lang="en-US" altLang="ja-JP" dirty="0" err="1">
                <a:solidFill>
                  <a:srgbClr val="333333"/>
                </a:solidFill>
              </a:rPr>
              <a:t>amb</a:t>
            </a:r>
            <a:r>
              <a:rPr lang="en-US" altLang="ja-JP" dirty="0">
                <a:solidFill>
                  <a:srgbClr val="333333"/>
                </a:solidFill>
              </a:rPr>
              <a:t> el </a:t>
            </a:r>
            <a:r>
              <a:rPr lang="en-US" altLang="ja-JP" dirty="0" err="1">
                <a:solidFill>
                  <a:srgbClr val="333333"/>
                </a:solidFill>
              </a:rPr>
              <a:t>número</a:t>
            </a:r>
            <a:r>
              <a:rPr lang="en-US" altLang="ja-JP" dirty="0">
                <a:solidFill>
                  <a:srgbClr val="333333"/>
                </a:solidFill>
              </a:rPr>
              <a:t> 23 – que per a ell era el </a:t>
            </a:r>
            <a:r>
              <a:rPr lang="en-US" altLang="ja-JP" dirty="0" err="1">
                <a:solidFill>
                  <a:srgbClr val="333333"/>
                </a:solidFill>
              </a:rPr>
              <a:t>número</a:t>
            </a:r>
            <a:r>
              <a:rPr lang="en-US" altLang="ja-JP" dirty="0">
                <a:solidFill>
                  <a:srgbClr val="333333"/>
                </a:solidFill>
              </a:rPr>
              <a:t> </a:t>
            </a:r>
            <a:r>
              <a:rPr lang="en-US" altLang="ja-JP" dirty="0" err="1">
                <a:solidFill>
                  <a:srgbClr val="333333"/>
                </a:solidFill>
              </a:rPr>
              <a:t>dels</a:t>
            </a:r>
            <a:r>
              <a:rPr lang="en-US" altLang="ja-JP" dirty="0">
                <a:solidFill>
                  <a:srgbClr val="333333"/>
                </a:solidFill>
              </a:rPr>
              <a:t> </a:t>
            </a:r>
            <a:r>
              <a:rPr lang="en-US" altLang="ja-JP" dirty="0" err="1">
                <a:solidFill>
                  <a:srgbClr val="333333"/>
                </a:solidFill>
              </a:rPr>
              <a:t>il·luminats</a:t>
            </a:r>
            <a:r>
              <a:rPr lang="en-US" altLang="ja-JP" dirty="0">
                <a:solidFill>
                  <a:srgbClr val="333333"/>
                </a:solidFill>
              </a:rPr>
              <a:t>.</a:t>
            </a:r>
          </a:p>
          <a:p>
            <a:pPr lvl="0" defTabSz="914400" fontAlgn="base">
              <a:lnSpc>
                <a:spcPct val="100000"/>
              </a:lnSpc>
              <a:spcBef>
                <a:spcPts val="1200"/>
              </a:spcBef>
            </a:pPr>
            <a:r>
              <a:rPr lang="en-US" altLang="de-DE" dirty="0">
                <a:solidFill>
                  <a:srgbClr val="004992"/>
                </a:solidFill>
              </a:rPr>
              <a:t>Sentiments: </a:t>
            </a:r>
            <a:r>
              <a:rPr lang="en-US" altLang="de-DE" dirty="0" err="1">
                <a:solidFill>
                  <a:srgbClr val="333333"/>
                </a:solidFill>
              </a:rPr>
              <a:t>Por</a:t>
            </a:r>
            <a:r>
              <a:rPr lang="en-US" altLang="de-DE" dirty="0">
                <a:solidFill>
                  <a:srgbClr val="333333"/>
                </a:solidFill>
              </a:rPr>
              <a:t> </a:t>
            </a:r>
            <a:r>
              <a:rPr lang="en-US" altLang="de-DE" dirty="0" err="1">
                <a:solidFill>
                  <a:srgbClr val="333333"/>
                </a:solidFill>
              </a:rPr>
              <a:t>i</a:t>
            </a:r>
            <a:r>
              <a:rPr lang="en-US" altLang="de-DE" dirty="0">
                <a:solidFill>
                  <a:srgbClr val="333333"/>
                </a:solidFill>
              </a:rPr>
              <a:t> </a:t>
            </a:r>
            <a:r>
              <a:rPr lang="en-US" altLang="de-DE" dirty="0" err="1">
                <a:solidFill>
                  <a:srgbClr val="333333"/>
                </a:solidFill>
              </a:rPr>
              <a:t>amenaça</a:t>
            </a:r>
            <a:r>
              <a:rPr lang="en-US" altLang="de-DE" dirty="0">
                <a:solidFill>
                  <a:srgbClr val="333333"/>
                </a:solidFill>
              </a:rPr>
              <a:t>. </a:t>
            </a:r>
            <a:r>
              <a:rPr lang="en-US" altLang="de-DE" dirty="0" err="1">
                <a:solidFill>
                  <a:srgbClr val="333333"/>
                </a:solidFill>
              </a:rPr>
              <a:t>Però</a:t>
            </a:r>
            <a:r>
              <a:rPr lang="en-US" altLang="de-DE" dirty="0">
                <a:solidFill>
                  <a:srgbClr val="333333"/>
                </a:solidFill>
              </a:rPr>
              <a:t> </a:t>
            </a:r>
            <a:r>
              <a:rPr lang="en-US" altLang="de-DE" dirty="0" err="1">
                <a:solidFill>
                  <a:srgbClr val="333333"/>
                </a:solidFill>
              </a:rPr>
              <a:t>també</a:t>
            </a:r>
            <a:r>
              <a:rPr lang="en-US" altLang="de-DE" dirty="0">
                <a:solidFill>
                  <a:srgbClr val="333333"/>
                </a:solidFill>
              </a:rPr>
              <a:t> sentiment </a:t>
            </a:r>
            <a:r>
              <a:rPr lang="en-US" altLang="de-DE" dirty="0" err="1">
                <a:solidFill>
                  <a:srgbClr val="333333"/>
                </a:solidFill>
              </a:rPr>
              <a:t>d'importància</a:t>
            </a:r>
            <a:r>
              <a:rPr lang="en-US" altLang="de-DE" dirty="0">
                <a:solidFill>
                  <a:srgbClr val="333333"/>
                </a:solidFill>
              </a:rPr>
              <a:t> </a:t>
            </a:r>
            <a:r>
              <a:rPr lang="en-US" altLang="de-DE" dirty="0" err="1">
                <a:solidFill>
                  <a:srgbClr val="333333"/>
                </a:solidFill>
              </a:rPr>
              <a:t>i</a:t>
            </a:r>
            <a:r>
              <a:rPr lang="en-US" altLang="de-DE" dirty="0">
                <a:solidFill>
                  <a:srgbClr val="333333"/>
                </a:solidFill>
              </a:rPr>
              <a:t> la </a:t>
            </a:r>
            <a:r>
              <a:rPr lang="en-US" altLang="de-DE" dirty="0" err="1">
                <a:solidFill>
                  <a:srgbClr val="333333"/>
                </a:solidFill>
              </a:rPr>
              <a:t>determinació</a:t>
            </a:r>
            <a:r>
              <a:rPr lang="en-US" altLang="de-DE" dirty="0">
                <a:solidFill>
                  <a:srgbClr val="333333"/>
                </a:solidFill>
              </a:rPr>
              <a:t> de </a:t>
            </a:r>
            <a:r>
              <a:rPr lang="en-US" altLang="de-DE" dirty="0" err="1">
                <a:solidFill>
                  <a:srgbClr val="333333"/>
                </a:solidFill>
              </a:rPr>
              <a:t>lluitar</a:t>
            </a:r>
            <a:r>
              <a:rPr lang="en-US" altLang="de-DE" dirty="0">
                <a:solidFill>
                  <a:srgbClr val="333333"/>
                </a:solidFill>
              </a:rPr>
              <a:t> contra la </a:t>
            </a:r>
            <a:r>
              <a:rPr lang="en-US" altLang="de-DE" dirty="0" err="1">
                <a:solidFill>
                  <a:srgbClr val="333333"/>
                </a:solidFill>
              </a:rPr>
              <a:t>conspiració</a:t>
            </a:r>
            <a:r>
              <a:rPr lang="en-US" altLang="de-DE" dirty="0">
                <a:solidFill>
                  <a:srgbClr val="333333"/>
                </a:solidFill>
              </a:rPr>
              <a:t> </a:t>
            </a:r>
            <a:r>
              <a:rPr lang="en-US" altLang="de-DE" dirty="0" err="1">
                <a:solidFill>
                  <a:srgbClr val="333333"/>
                </a:solidFill>
              </a:rPr>
              <a:t>mundial</a:t>
            </a:r>
            <a:r>
              <a:rPr lang="en-US" altLang="de-DE" dirty="0">
                <a:solidFill>
                  <a:srgbClr val="333333"/>
                </a:solidFill>
              </a:rPr>
              <a:t> de “Los Illuminati”.</a:t>
            </a:r>
          </a:p>
          <a:p>
            <a:pPr lvl="0" defTabSz="914400" fontAlgn="base">
              <a:lnSpc>
                <a:spcPct val="100000"/>
              </a:lnSpc>
              <a:spcBef>
                <a:spcPts val="1200"/>
              </a:spcBef>
            </a:pPr>
            <a:r>
              <a:rPr lang="en-US" altLang="de-DE" dirty="0" err="1">
                <a:solidFill>
                  <a:srgbClr val="004992"/>
                </a:solidFill>
              </a:rPr>
              <a:t>Però</a:t>
            </a:r>
            <a:r>
              <a:rPr lang="en-US" altLang="de-DE" dirty="0">
                <a:solidFill>
                  <a:srgbClr val="004992"/>
                </a:solidFill>
              </a:rPr>
              <a:t>: </a:t>
            </a:r>
            <a:r>
              <a:rPr lang="en-US" altLang="de-DE" dirty="0">
                <a:solidFill>
                  <a:srgbClr val="333333"/>
                </a:solidFill>
              </a:rPr>
              <a:t>Karl </a:t>
            </a:r>
            <a:r>
              <a:rPr lang="en-US" altLang="de-DE" dirty="0" err="1">
                <a:solidFill>
                  <a:srgbClr val="333333"/>
                </a:solidFill>
              </a:rPr>
              <a:t>es</a:t>
            </a:r>
            <a:r>
              <a:rPr lang="en-US" altLang="de-DE" dirty="0">
                <a:solidFill>
                  <a:srgbClr val="333333"/>
                </a:solidFill>
              </a:rPr>
              <a:t> </a:t>
            </a:r>
            <a:r>
              <a:rPr lang="en-US" altLang="de-DE" dirty="0" err="1">
                <a:solidFill>
                  <a:srgbClr val="333333"/>
                </a:solidFill>
              </a:rPr>
              <a:t>va</a:t>
            </a:r>
            <a:r>
              <a:rPr lang="en-US" altLang="de-DE" dirty="0">
                <a:solidFill>
                  <a:srgbClr val="333333"/>
                </a:solidFill>
              </a:rPr>
              <a:t> </a:t>
            </a:r>
            <a:r>
              <a:rPr lang="en-US" altLang="de-DE" dirty="0" err="1">
                <a:solidFill>
                  <a:srgbClr val="333333"/>
                </a:solidFill>
              </a:rPr>
              <a:t>veure</a:t>
            </a:r>
            <a:r>
              <a:rPr lang="en-US" altLang="de-DE" dirty="0">
                <a:solidFill>
                  <a:srgbClr val="333333"/>
                </a:solidFill>
              </a:rPr>
              <a:t> </a:t>
            </a:r>
            <a:r>
              <a:rPr lang="en-US" altLang="de-DE" dirty="0" err="1">
                <a:solidFill>
                  <a:srgbClr val="333333"/>
                </a:solidFill>
              </a:rPr>
              <a:t>progressivament</a:t>
            </a:r>
            <a:r>
              <a:rPr lang="en-US" altLang="de-DE" dirty="0">
                <a:solidFill>
                  <a:srgbClr val="333333"/>
                </a:solidFill>
              </a:rPr>
              <a:t> </a:t>
            </a:r>
            <a:r>
              <a:rPr lang="en-US" altLang="de-DE" dirty="0" err="1">
                <a:solidFill>
                  <a:srgbClr val="333333"/>
                </a:solidFill>
              </a:rPr>
              <a:t>atrapat</a:t>
            </a:r>
            <a:r>
              <a:rPr lang="en-US" altLang="de-DE" dirty="0">
                <a:solidFill>
                  <a:srgbClr val="333333"/>
                </a:solidFill>
              </a:rPr>
              <a:t> </a:t>
            </a:r>
            <a:r>
              <a:rPr lang="en-US" altLang="de-DE" dirty="0" err="1">
                <a:solidFill>
                  <a:srgbClr val="333333"/>
                </a:solidFill>
              </a:rPr>
              <a:t>en</a:t>
            </a:r>
            <a:r>
              <a:rPr lang="en-US" altLang="de-DE" dirty="0">
                <a:solidFill>
                  <a:srgbClr val="333333"/>
                </a:solidFill>
              </a:rPr>
              <a:t> les </a:t>
            </a:r>
            <a:r>
              <a:rPr lang="en-US" altLang="de-DE" dirty="0" err="1">
                <a:solidFill>
                  <a:srgbClr val="333333"/>
                </a:solidFill>
              </a:rPr>
              <a:t>seves</a:t>
            </a:r>
            <a:r>
              <a:rPr lang="en-US" altLang="de-DE" dirty="0">
                <a:solidFill>
                  <a:srgbClr val="333333"/>
                </a:solidFill>
              </a:rPr>
              <a:t> </a:t>
            </a:r>
            <a:r>
              <a:rPr lang="en-US" altLang="de-DE" dirty="0" err="1">
                <a:solidFill>
                  <a:srgbClr val="333333"/>
                </a:solidFill>
              </a:rPr>
              <a:t>teories</a:t>
            </a:r>
            <a:r>
              <a:rPr lang="en-US" altLang="de-DE" dirty="0">
                <a:solidFill>
                  <a:srgbClr val="333333"/>
                </a:solidFill>
              </a:rPr>
              <a:t> de </a:t>
            </a:r>
            <a:r>
              <a:rPr lang="en-US" altLang="de-DE" dirty="0" err="1">
                <a:solidFill>
                  <a:srgbClr val="333333"/>
                </a:solidFill>
              </a:rPr>
              <a:t>conspiració</a:t>
            </a:r>
            <a:r>
              <a:rPr lang="en-US" altLang="de-DE" dirty="0">
                <a:solidFill>
                  <a:srgbClr val="333333"/>
                </a:solidFill>
              </a:rPr>
              <a:t>. La seva </a:t>
            </a:r>
            <a:r>
              <a:rPr lang="en-US" altLang="de-DE" dirty="0" err="1">
                <a:solidFill>
                  <a:srgbClr val="333333"/>
                </a:solidFill>
              </a:rPr>
              <a:t>visió</a:t>
            </a:r>
            <a:r>
              <a:rPr lang="en-US" altLang="de-DE" dirty="0">
                <a:solidFill>
                  <a:srgbClr val="333333"/>
                </a:solidFill>
              </a:rPr>
              <a:t> </a:t>
            </a:r>
            <a:r>
              <a:rPr lang="en-US" altLang="de-DE" dirty="0" err="1">
                <a:solidFill>
                  <a:srgbClr val="333333"/>
                </a:solidFill>
              </a:rPr>
              <a:t>tancada</a:t>
            </a:r>
            <a:r>
              <a:rPr lang="en-US" altLang="de-DE" dirty="0">
                <a:solidFill>
                  <a:srgbClr val="333333"/>
                </a:solidFill>
              </a:rPr>
              <a:t> del </a:t>
            </a:r>
            <a:r>
              <a:rPr lang="en-US" altLang="de-DE" dirty="0" err="1">
                <a:solidFill>
                  <a:srgbClr val="333333"/>
                </a:solidFill>
              </a:rPr>
              <a:t>món</a:t>
            </a:r>
            <a:r>
              <a:rPr lang="en-US" altLang="de-DE" dirty="0">
                <a:solidFill>
                  <a:srgbClr val="333333"/>
                </a:solidFill>
              </a:rPr>
              <a:t> li </a:t>
            </a:r>
            <a:r>
              <a:rPr lang="en-US" altLang="de-DE" dirty="0" err="1">
                <a:solidFill>
                  <a:srgbClr val="333333"/>
                </a:solidFill>
              </a:rPr>
              <a:t>impedia</a:t>
            </a:r>
            <a:r>
              <a:rPr lang="en-US" altLang="de-DE" dirty="0">
                <a:solidFill>
                  <a:srgbClr val="333333"/>
                </a:solidFill>
              </a:rPr>
              <a:t> </a:t>
            </a:r>
            <a:r>
              <a:rPr lang="en-US" altLang="de-DE" dirty="0" err="1">
                <a:solidFill>
                  <a:srgbClr val="333333"/>
                </a:solidFill>
              </a:rPr>
              <a:t>veure</a:t>
            </a:r>
            <a:r>
              <a:rPr lang="en-US" altLang="de-DE" dirty="0">
                <a:solidFill>
                  <a:srgbClr val="333333"/>
                </a:solidFill>
              </a:rPr>
              <a:t> que el </a:t>
            </a:r>
            <a:r>
              <a:rPr lang="en-US" altLang="de-DE" dirty="0" err="1">
                <a:solidFill>
                  <a:srgbClr val="333333"/>
                </a:solidFill>
              </a:rPr>
              <a:t>número</a:t>
            </a:r>
            <a:r>
              <a:rPr lang="en-US" altLang="de-DE" dirty="0">
                <a:solidFill>
                  <a:srgbClr val="333333"/>
                </a:solidFill>
              </a:rPr>
              <a:t> 23 no </a:t>
            </a:r>
            <a:r>
              <a:rPr lang="en-US" altLang="de-DE" dirty="0" err="1">
                <a:solidFill>
                  <a:srgbClr val="333333"/>
                </a:solidFill>
              </a:rPr>
              <a:t>apareix</a:t>
            </a:r>
            <a:r>
              <a:rPr lang="en-US" altLang="de-DE" dirty="0">
                <a:solidFill>
                  <a:srgbClr val="333333"/>
                </a:solidFill>
              </a:rPr>
              <a:t> </a:t>
            </a:r>
            <a:r>
              <a:rPr lang="en-US" altLang="de-DE" dirty="0" err="1">
                <a:solidFill>
                  <a:srgbClr val="333333"/>
                </a:solidFill>
              </a:rPr>
              <a:t>amb</a:t>
            </a:r>
            <a:r>
              <a:rPr lang="en-US" altLang="de-DE" dirty="0">
                <a:solidFill>
                  <a:srgbClr val="333333"/>
                </a:solidFill>
              </a:rPr>
              <a:t> </a:t>
            </a:r>
            <a:r>
              <a:rPr lang="en-US" altLang="de-DE" dirty="0" err="1">
                <a:solidFill>
                  <a:srgbClr val="333333"/>
                </a:solidFill>
              </a:rPr>
              <a:t>més</a:t>
            </a:r>
            <a:r>
              <a:rPr lang="en-US" altLang="de-DE" dirty="0">
                <a:solidFill>
                  <a:srgbClr val="333333"/>
                </a:solidFill>
              </a:rPr>
              <a:t> </a:t>
            </a:r>
            <a:r>
              <a:rPr lang="en-US" altLang="de-DE" dirty="0" err="1">
                <a:solidFill>
                  <a:srgbClr val="333333"/>
                </a:solidFill>
              </a:rPr>
              <a:t>freqüència</a:t>
            </a:r>
            <a:r>
              <a:rPr lang="en-US" altLang="de-DE" dirty="0">
                <a:solidFill>
                  <a:srgbClr val="333333"/>
                </a:solidFill>
              </a:rPr>
              <a:t> que </a:t>
            </a:r>
            <a:r>
              <a:rPr lang="en-US" altLang="de-DE" dirty="0" err="1">
                <a:solidFill>
                  <a:srgbClr val="333333"/>
                </a:solidFill>
              </a:rPr>
              <a:t>altres</a:t>
            </a:r>
            <a:r>
              <a:rPr lang="en-US" altLang="de-DE" dirty="0">
                <a:solidFill>
                  <a:srgbClr val="333333"/>
                </a:solidFill>
              </a:rPr>
              <a:t> </a:t>
            </a:r>
            <a:r>
              <a:rPr lang="en-US" altLang="de-DE" dirty="0" err="1">
                <a:solidFill>
                  <a:srgbClr val="333333"/>
                </a:solidFill>
              </a:rPr>
              <a:t>números</a:t>
            </a:r>
            <a:r>
              <a:rPr lang="en-US" altLang="de-DE" dirty="0">
                <a:solidFill>
                  <a:srgbClr val="333333"/>
                </a:solidFill>
              </a:rPr>
              <a:t> </a:t>
            </a:r>
            <a:r>
              <a:rPr lang="en-US" altLang="de-DE" dirty="0" err="1">
                <a:solidFill>
                  <a:srgbClr val="333333"/>
                </a:solidFill>
              </a:rPr>
              <a:t>i</a:t>
            </a:r>
            <a:r>
              <a:rPr lang="en-US" altLang="de-DE" dirty="0">
                <a:solidFill>
                  <a:srgbClr val="333333"/>
                </a:solidFill>
              </a:rPr>
              <a:t> a </a:t>
            </a:r>
            <a:r>
              <a:rPr lang="en-US" altLang="de-DE" dirty="0" err="1">
                <a:solidFill>
                  <a:srgbClr val="333333"/>
                </a:solidFill>
              </a:rPr>
              <a:t>més</a:t>
            </a:r>
            <a:r>
              <a:rPr lang="en-US" altLang="de-DE" dirty="0">
                <a:solidFill>
                  <a:srgbClr val="333333"/>
                </a:solidFill>
              </a:rPr>
              <a:t> </a:t>
            </a:r>
            <a:r>
              <a:rPr lang="en-US" altLang="de-DE" dirty="0" err="1">
                <a:solidFill>
                  <a:srgbClr val="333333"/>
                </a:solidFill>
              </a:rPr>
              <a:t>això</a:t>
            </a:r>
            <a:r>
              <a:rPr lang="en-US" altLang="de-DE" dirty="0">
                <a:solidFill>
                  <a:srgbClr val="333333"/>
                </a:solidFill>
              </a:rPr>
              <a:t> </a:t>
            </a:r>
            <a:r>
              <a:rPr lang="en-US" altLang="de-DE" dirty="0" err="1">
                <a:solidFill>
                  <a:srgbClr val="333333"/>
                </a:solidFill>
              </a:rPr>
              <a:t>seria</a:t>
            </a:r>
            <a:r>
              <a:rPr lang="en-US" altLang="de-DE" dirty="0">
                <a:solidFill>
                  <a:srgbClr val="333333"/>
                </a:solidFill>
              </a:rPr>
              <a:t> </a:t>
            </a:r>
            <a:r>
              <a:rPr lang="en-US" altLang="de-DE" dirty="0" err="1">
                <a:solidFill>
                  <a:srgbClr val="333333"/>
                </a:solidFill>
              </a:rPr>
              <a:t>una</a:t>
            </a:r>
            <a:r>
              <a:rPr lang="en-US" altLang="de-DE" dirty="0">
                <a:solidFill>
                  <a:srgbClr val="333333"/>
                </a:solidFill>
              </a:rPr>
              <a:t> </a:t>
            </a:r>
            <a:r>
              <a:rPr lang="en-US" altLang="de-DE" dirty="0" err="1">
                <a:solidFill>
                  <a:srgbClr val="333333"/>
                </a:solidFill>
              </a:rPr>
              <a:t>cosa</a:t>
            </a:r>
            <a:r>
              <a:rPr lang="en-US" altLang="de-DE" dirty="0">
                <a:solidFill>
                  <a:srgbClr val="333333"/>
                </a:solidFill>
              </a:rPr>
              <a:t> </a:t>
            </a:r>
            <a:r>
              <a:rPr lang="en-US" altLang="de-DE" dirty="0" err="1">
                <a:solidFill>
                  <a:srgbClr val="333333"/>
                </a:solidFill>
              </a:rPr>
              <a:t>d'una</a:t>
            </a:r>
            <a:r>
              <a:rPr lang="en-US" altLang="de-DE" dirty="0">
                <a:solidFill>
                  <a:srgbClr val="333333"/>
                </a:solidFill>
              </a:rPr>
              <a:t> </a:t>
            </a:r>
            <a:r>
              <a:rPr lang="en-US" altLang="de-DE" dirty="0" err="1">
                <a:solidFill>
                  <a:srgbClr val="333333"/>
                </a:solidFill>
              </a:rPr>
              <a:t>importància</a:t>
            </a:r>
            <a:r>
              <a:rPr lang="en-US" altLang="de-DE" dirty="0">
                <a:solidFill>
                  <a:srgbClr val="333333"/>
                </a:solidFill>
              </a:rPr>
              <a:t> </a:t>
            </a:r>
            <a:r>
              <a:rPr lang="en-US" altLang="de-DE" dirty="0" err="1">
                <a:solidFill>
                  <a:srgbClr val="333333"/>
                </a:solidFill>
              </a:rPr>
              <a:t>dubtosa</a:t>
            </a:r>
            <a:r>
              <a:rPr lang="en-US" altLang="de-DE" dirty="0">
                <a:solidFill>
                  <a:srgbClr val="333333"/>
                </a:solidFill>
              </a:rPr>
              <a:t>.</a:t>
            </a:r>
            <a:endParaRPr lang="en-US" dirty="0">
              <a:solidFill>
                <a:srgbClr val="333333"/>
              </a:solidFill>
            </a:endParaRPr>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F043F61A-6140-44BA-AC0C-46F7C0CBF5EB}" type="slidenum">
              <a:rPr lang="de-DE" altLang="es-ES" smtClean="0"/>
              <a:pPr/>
              <a:t>52</a:t>
            </a:fld>
            <a:endParaRPr lang="de-DE" altLang="es-ES"/>
          </a:p>
        </p:txBody>
      </p:sp>
    </p:spTree>
    <p:extLst>
      <p:ext uri="{BB962C8B-B14F-4D97-AF65-F5344CB8AC3E}">
        <p14:creationId xmlns:p14="http://schemas.microsoft.com/office/powerpoint/2010/main" val="42474996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Entrenament Metacognitiu 8 – L’ Autoestima i l’ Estat d’ Ànim</a:t>
            </a:r>
          </a:p>
        </p:txBody>
      </p:sp>
      <p:sp>
        <p:nvSpPr>
          <p:cNvPr id="8" name="Slide Number Placeholder 7"/>
          <p:cNvSpPr>
            <a:spLocks noGrp="1"/>
          </p:cNvSpPr>
          <p:nvPr>
            <p:ph type="sldNum" sz="quarter" idx="12"/>
          </p:nvPr>
        </p:nvSpPr>
        <p:spPr/>
        <p:txBody>
          <a:bodyPr/>
          <a:lstStyle/>
          <a:p>
            <a:fld id="{F043F61A-6140-44BA-AC0C-46F7C0CBF5EB}" type="slidenum">
              <a:rPr lang="de-DE" altLang="es-ES" smtClean="0"/>
              <a:pPr/>
              <a:t>53</a:t>
            </a:fld>
            <a:endParaRPr lang="de-DE" altLang="es-ES"/>
          </a:p>
        </p:txBody>
      </p:sp>
    </p:spTree>
    <p:extLst>
      <p:ext uri="{BB962C8B-B14F-4D97-AF65-F5344CB8AC3E}">
        <p14:creationId xmlns:p14="http://schemas.microsoft.com/office/powerpoint/2010/main" val="4087968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857990223"/>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Freud´s</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couch</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Freud`s</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Sofa</a:t>
                      </a:r>
                      <a:endParaRPr kumimoji="0" lang="en-US"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F043F61A-6140-44BA-AC0C-46F7C0CBF5EB}" type="slidenum">
              <a:rPr lang="de-DE" altLang="es-ES" smtClean="0"/>
              <a:pPr/>
              <a:t>54</a:t>
            </a:fld>
            <a:endParaRPr lang="de-DE" altLang="es-ES"/>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504210769"/>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Goodbye Dandelion. Sorry for delays </a:t>
                      </a:r>
                      <a:r>
                        <a:rPr kumimoji="0" lang="en-US" sz="1000" b="0" i="0" u="none" strike="noStrike" cap="none" normalizeH="0" baseline="0" dirty="0" err="1">
                          <a:ln>
                            <a:noFill/>
                          </a:ln>
                          <a:solidFill>
                            <a:srgbClr val="333333"/>
                          </a:solidFill>
                          <a:effectLst/>
                          <a:latin typeface="Calibri Light"/>
                          <a:ea typeface="ＭＳ Ｐゴシック" pitchFamily="34" charset="-128"/>
                        </a:rPr>
                        <a:t>i'm</a:t>
                      </a:r>
                      <a:r>
                        <a:rPr kumimoji="0" lang="en-US" sz="1000" b="0" i="0" u="none" strike="noStrike" cap="none" normalizeH="0" baseline="0" dirty="0">
                          <a:ln>
                            <a:noFill/>
                          </a:ln>
                          <a:solidFill>
                            <a:srgbClr val="333333"/>
                          </a:solidFill>
                          <a:effectLst/>
                          <a:latin typeface="Calibri Light"/>
                          <a:ea typeface="ＭＳ Ｐゴシック" pitchFamily="34" charset="-128"/>
                        </a:rPr>
                        <a:t> a bit overwhelmed.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F043F61A-6140-44BA-AC0C-46F7C0CBF5EB}" type="slidenum">
              <a:rPr lang="de-DE" altLang="es-ES" smtClean="0"/>
              <a:pPr/>
              <a:t>55</a:t>
            </a:fld>
            <a:endParaRPr lang="de-DE" altLang="es-ES"/>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5125</Words>
  <Application>Microsoft Office PowerPoint</Application>
  <PresentationFormat>Benutzerdefiniert</PresentationFormat>
  <Paragraphs>565</Paragraphs>
  <Slides>55</Slides>
  <Notes>55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55</vt:i4>
      </vt:variant>
    </vt:vector>
  </HeadingPairs>
  <TitlesOfParts>
    <vt:vector size="63" baseType="lpstr">
      <vt:lpstr>Arial</vt:lpstr>
      <vt:lpstr>Times New Roman</vt:lpstr>
      <vt:lpstr>Calibri Light</vt:lpstr>
      <vt:lpstr>Symbol</vt:lpstr>
      <vt:lpstr>Wingdings</vt:lpstr>
      <vt:lpstr>Wingdings</vt:lpstr>
      <vt:lpstr>Calibri</vt:lpstr>
      <vt:lpstr>UKE_PPT-Vorlage_16zu9</vt:lpstr>
      <vt:lpstr>EMC 8 B – L'Autoestima i l'Estat d'Ànim</vt:lpstr>
      <vt:lpstr>Quins són els símptomes de la depressió?</vt:lpstr>
      <vt:lpstr>Quins són els símptomes de la depressió?</vt:lpstr>
      <vt:lpstr>Opcions de tractament per a la depressió</vt:lpstr>
      <vt:lpstr>Opcions de tractament per a la depressió</vt:lpstr>
      <vt:lpstr>Opcions de tractament per a la depressió</vt:lpstr>
      <vt:lpstr>Quina rellevància té això?</vt:lpstr>
      <vt:lpstr>Psicosi &amp; Depressió Efectes d'al·lucinacions i deliris en l'autoestima</vt:lpstr>
      <vt:lpstr>Psicosi &amp; Depressió Efectes d'al·lucinacions i deliris en l'autoestima</vt:lpstr>
      <vt:lpstr>Psicosi &amp; Depressió Efectes d'al·lucinacions i deliris en l'autoestima</vt:lpstr>
      <vt:lpstr>Psicosi &amp; Depressió Efectes d'al·lucinacions i deliris en l'autoestima</vt:lpstr>
      <vt:lpstr>PowerPoint-Präsentation</vt:lpstr>
      <vt:lpstr>1. Sobregeneralització: Prendre casos aïllats i generalitzar la seva validesa per a tot. Com podríem reinterpretar aquesta situació?</vt:lpstr>
      <vt:lpstr>1. Sobregeneralització: Prendre casos aïllats i generalitzar la seva validesa per a tot. Com podríem reinterpretar aquesta situació?</vt:lpstr>
      <vt:lpstr>1. Sobregeneralització: Prendre casos aïllats i generalitzar la seva validesa per a tot. Com podríem reinterpretar aquesta situació?</vt:lpstr>
      <vt:lpstr>1. Sobregeneralització: Prendre casos aïllats i generalitzar la seva validesa per a tot. Com podríem reinterpretar aquesta situació?</vt:lpstr>
      <vt:lpstr>En canvi: no generalitzis a partir d'una imperfecció al tot!</vt:lpstr>
      <vt:lpstr>2. Filtre Mental Com podríem reinterpretar aquesta situació?</vt:lpstr>
      <vt:lpstr>2. Filtre Mental Com podríem reinterpretar aquesta situació?</vt:lpstr>
      <vt:lpstr>2. Filtre Mental Com podríem reinterpretar aquesta situació?</vt:lpstr>
      <vt:lpstr>3. Perspectiva unilateral</vt:lpstr>
      <vt:lpstr>4. Desqualificar allò positiu Com podríem reinterpretar aquesta situació?</vt:lpstr>
      <vt:lpstr>4. Desqualificar allò positiu Com podríem reinterpretar aquesta situació?</vt:lpstr>
      <vt:lpstr>4. Desqualificar allò positiu Com podríem reinterpretar aquesta situació?</vt:lpstr>
      <vt:lpstr>5. Pensament “Tot-o-Res”/ Catastrofització Com podríem reinterpretar aquesta situació?</vt:lpstr>
      <vt:lpstr>5. Pensament “Tot-o-Res”/ Catastrofització Com podríem reinterpretar aquesta situació?</vt:lpstr>
      <vt:lpstr>6. Supressió de pensaments negatius Com podríem reinterpretar aquesta situació?</vt:lpstr>
      <vt:lpstr>6. Supressió de pensaments negatius Com podríem reinterpretar aquesta situació?</vt:lpstr>
      <vt:lpstr>6. Supressió de pensaments negatius Exercici</vt:lpstr>
      <vt:lpstr>6. Supressió de pensaments negatius Funciona? No!</vt:lpstr>
      <vt:lpstr>En canvi:</vt:lpstr>
      <vt:lpstr>7. Altres formes de distorsions cognitives</vt:lpstr>
      <vt:lpstr>7. Altres formes de distorsions cognitives</vt:lpstr>
      <vt:lpstr>Opcional: Videoclip</vt:lpstr>
      <vt:lpstr>Tingues consciència de les teves fortaleses</vt:lpstr>
      <vt:lpstr>Tingues consciència de les teves fortaleses</vt:lpstr>
      <vt:lpstr>Tingues consciència de les teves fortaleses</vt:lpstr>
      <vt:lpstr>Tingues consciència de les teves fortaleses</vt:lpstr>
      <vt:lpstr>I. Consells per a millorar l'estat d'ànim deprimit / baixa autoestima</vt:lpstr>
      <vt:lpstr>I. Consells per a millorar l'estat d'ànim deprimit / baixa autoestima</vt:lpstr>
      <vt:lpstr>I. Consells per a millorar l'estat d'ànim deprimit / baixa autoestima</vt:lpstr>
      <vt:lpstr>II. Consells per a millorar l'estat d'ànim deprimit / baixa autoestima</vt:lpstr>
      <vt:lpstr>II. Consells per a millorar l'estat d'ànim deprimit / baixa autoestima</vt:lpstr>
      <vt:lpstr>II. Consells per a millorar l'estat d'ànim deprimit / baixa autoestima</vt:lpstr>
      <vt:lpstr>II. Consells per a millorar l'estat d'ànim deprimit / baixa autoestima</vt:lpstr>
      <vt:lpstr>Traducció a la vida diària</vt:lpstr>
      <vt:lpstr>Traducció a la vida diària</vt:lpstr>
      <vt:lpstr>Traducció a la vida diària</vt:lpstr>
      <vt:lpstr>Traducció a la vida diària</vt:lpstr>
      <vt:lpstr>Quina relació té això amb la psicosi?</vt:lpstr>
      <vt:lpstr>Quina relació té això amb la psicosi?</vt:lpstr>
      <vt:lpstr>Quina relació té això amb la psicosi?</vt:lpstr>
      <vt:lpstr>Gràcies Per La Vostra Atenció!</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290</cp:revision>
  <dcterms:created xsi:type="dcterms:W3CDTF">2004-06-30T16:15:23Z</dcterms:created>
  <dcterms:modified xsi:type="dcterms:W3CDTF">2023-01-30T13:07:50Z</dcterms:modified>
</cp:coreProperties>
</file>