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8" r:id="rId1"/>
  </p:sldMasterIdLst>
  <p:notesMasterIdLst>
    <p:notesMasterId r:id="rId59"/>
  </p:notesMasterIdLst>
  <p:handoutMasterIdLst>
    <p:handoutMasterId r:id="rId60"/>
  </p:handoutMasterIdLst>
  <p:sldIdLst>
    <p:sldId id="459" r:id="rId2"/>
    <p:sldId id="433" r:id="rId3"/>
    <p:sldId id="448" r:id="rId4"/>
    <p:sldId id="447" r:id="rId5"/>
    <p:sldId id="368" r:id="rId6"/>
    <p:sldId id="291" r:id="rId7"/>
    <p:sldId id="434" r:id="rId8"/>
    <p:sldId id="426" r:id="rId9"/>
    <p:sldId id="343" r:id="rId10"/>
    <p:sldId id="420" r:id="rId11"/>
    <p:sldId id="449" r:id="rId12"/>
    <p:sldId id="345" r:id="rId13"/>
    <p:sldId id="346" r:id="rId14"/>
    <p:sldId id="435" r:id="rId15"/>
    <p:sldId id="451" r:id="rId16"/>
    <p:sldId id="450" r:id="rId17"/>
    <p:sldId id="413" r:id="rId18"/>
    <p:sldId id="412" r:id="rId19"/>
    <p:sldId id="438" r:id="rId20"/>
    <p:sldId id="453" r:id="rId21"/>
    <p:sldId id="452" r:id="rId22"/>
    <p:sldId id="308" r:id="rId23"/>
    <p:sldId id="427" r:id="rId24"/>
    <p:sldId id="393" r:id="rId25"/>
    <p:sldId id="394" r:id="rId26"/>
    <p:sldId id="432" r:id="rId27"/>
    <p:sldId id="395" r:id="rId28"/>
    <p:sldId id="313" r:id="rId29"/>
    <p:sldId id="332" r:id="rId30"/>
    <p:sldId id="370" r:id="rId31"/>
    <p:sldId id="328" r:id="rId32"/>
    <p:sldId id="431" r:id="rId33"/>
    <p:sldId id="396" r:id="rId34"/>
    <p:sldId id="421" r:id="rId35"/>
    <p:sldId id="398" r:id="rId36"/>
    <p:sldId id="441" r:id="rId37"/>
    <p:sldId id="456" r:id="rId38"/>
    <p:sldId id="455" r:id="rId39"/>
    <p:sldId id="454" r:id="rId40"/>
    <p:sldId id="403" r:id="rId41"/>
    <p:sldId id="325" r:id="rId42"/>
    <p:sldId id="321" r:id="rId43"/>
    <p:sldId id="324" r:id="rId44"/>
    <p:sldId id="349" r:id="rId45"/>
    <p:sldId id="335" r:id="rId46"/>
    <p:sldId id="329" r:id="rId47"/>
    <p:sldId id="326" r:id="rId48"/>
    <p:sldId id="331" r:id="rId49"/>
    <p:sldId id="333" r:id="rId50"/>
    <p:sldId id="444" r:id="rId51"/>
    <p:sldId id="458" r:id="rId52"/>
    <p:sldId id="457" r:id="rId53"/>
    <p:sldId id="347" r:id="rId54"/>
    <p:sldId id="348" r:id="rId55"/>
    <p:sldId id="446" r:id="rId56"/>
    <p:sldId id="416" r:id="rId57"/>
    <p:sldId id="417" r:id="rId58"/>
  </p:sldIdLst>
  <p:sldSz cx="12195175" cy="6858000"/>
  <p:notesSz cx="7099300" cy="10234613"/>
  <p:embeddedFontLst>
    <p:embeddedFont>
      <p:font typeface="Calibri" panose="020F0502020204030204" pitchFamily="34" charset="0"/>
      <p:regular r:id="rId61"/>
      <p:bold r:id="rId62"/>
      <p:italic r:id="rId63"/>
      <p:boldItalic r:id="rId64"/>
    </p:embeddedFont>
    <p:embeddedFont>
      <p:font typeface="Calibri Light" panose="020F0302020204030204" pitchFamily="34" charset="0"/>
      <p:regular r:id="rId65"/>
      <p:italic r:id="rId66"/>
    </p:embeddedFont>
    <p:embeddedFont>
      <p:font typeface="Verdana" panose="020B0604030504040204" pitchFamily="34" charset="0"/>
      <p:regular r:id="rId67"/>
      <p:bold r:id="rId68"/>
      <p:italic r:id="rId69"/>
      <p:boldItalic r:id="rId70"/>
    </p:embeddedFont>
  </p:embeddedFontLst>
  <p:defaultTextStyle>
    <a:defPPr>
      <a:defRPr lang="en-US"/>
    </a:defPPr>
    <a:lvl1pPr algn="l" rtl="0" eaLnBrk="0" fontAlgn="base" hangingPunct="0">
      <a:spcBef>
        <a:spcPct val="0"/>
      </a:spcBef>
      <a:spcAft>
        <a:spcPct val="0"/>
      </a:spcAft>
      <a:defRPr lang="en-US" sz="2400" kern="1200">
        <a:solidFill>
          <a:schemeClr val="tx1"/>
        </a:solidFill>
        <a:latin typeface="+mn-lt"/>
        <a:ea typeface="MS PGothic" pitchFamily="34" charset="-128"/>
        <a:cs typeface="+mn-cs"/>
      </a:defRPr>
    </a:lvl1pPr>
    <a:lvl2pPr marL="457200" algn="l" rtl="0" eaLnBrk="0" fontAlgn="base" hangingPunct="0">
      <a:spcBef>
        <a:spcPct val="0"/>
      </a:spcBef>
      <a:spcAft>
        <a:spcPct val="0"/>
      </a:spcAft>
      <a:defRPr lang="en-US" sz="2400" kern="1200">
        <a:solidFill>
          <a:schemeClr val="tx1"/>
        </a:solidFill>
        <a:latin typeface="+mn-lt"/>
        <a:ea typeface="MS PGothic" pitchFamily="34" charset="-128"/>
        <a:cs typeface="+mn-cs"/>
      </a:defRPr>
    </a:lvl2pPr>
    <a:lvl3pPr marL="914400" algn="l" rtl="0" eaLnBrk="0" fontAlgn="base" hangingPunct="0">
      <a:spcBef>
        <a:spcPct val="0"/>
      </a:spcBef>
      <a:spcAft>
        <a:spcPct val="0"/>
      </a:spcAft>
      <a:defRPr lang="en-US" sz="2400" kern="1200">
        <a:solidFill>
          <a:schemeClr val="tx1"/>
        </a:solidFill>
        <a:latin typeface="+mn-lt"/>
        <a:ea typeface="MS PGothic" pitchFamily="34" charset="-128"/>
        <a:cs typeface="+mn-cs"/>
      </a:defRPr>
    </a:lvl3pPr>
    <a:lvl4pPr marL="1371600" algn="l" rtl="0" eaLnBrk="0" fontAlgn="base" hangingPunct="0">
      <a:spcBef>
        <a:spcPct val="0"/>
      </a:spcBef>
      <a:spcAft>
        <a:spcPct val="0"/>
      </a:spcAft>
      <a:defRPr lang="en-US" sz="2400" kern="1200">
        <a:solidFill>
          <a:schemeClr val="tx1"/>
        </a:solidFill>
        <a:latin typeface="+mn-lt"/>
        <a:ea typeface="MS PGothic" pitchFamily="34" charset="-128"/>
        <a:cs typeface="+mn-cs"/>
      </a:defRPr>
    </a:lvl4pPr>
    <a:lvl5pPr marL="1828800" algn="l" rtl="0" eaLnBrk="0" fontAlgn="base" hangingPunct="0">
      <a:spcBef>
        <a:spcPct val="0"/>
      </a:spcBef>
      <a:spcAft>
        <a:spcPct val="0"/>
      </a:spcAft>
      <a:defRPr lang="en-US" sz="2400" kern="1200">
        <a:solidFill>
          <a:schemeClr val="tx1"/>
        </a:solidFill>
        <a:latin typeface="+mn-lt"/>
        <a:ea typeface="MS PGothic" pitchFamily="34" charset="-128"/>
        <a:cs typeface="+mn-cs"/>
      </a:defRPr>
    </a:lvl5pPr>
    <a:lvl6pPr marL="2286000" algn="l" defTabSz="914400" rtl="0" eaLnBrk="1" latinLnBrk="0" hangingPunct="1">
      <a:defRPr sz="2400" kern="1200">
        <a:solidFill>
          <a:schemeClr val="tx1"/>
        </a:solidFill>
        <a:latin typeface="Verdana" pitchFamily="34" charset="0"/>
        <a:ea typeface="MS PGothic" pitchFamily="34" charset="-128"/>
        <a:cs typeface="+mn-cs"/>
      </a:defRPr>
    </a:lvl6pPr>
    <a:lvl7pPr marL="2743200" algn="l" defTabSz="914400" rtl="0" eaLnBrk="1" latinLnBrk="0" hangingPunct="1">
      <a:defRPr sz="2400" kern="1200">
        <a:solidFill>
          <a:schemeClr val="tx1"/>
        </a:solidFill>
        <a:latin typeface="Verdana" pitchFamily="34" charset="0"/>
        <a:ea typeface="MS PGothic" pitchFamily="34" charset="-128"/>
        <a:cs typeface="+mn-cs"/>
      </a:defRPr>
    </a:lvl7pPr>
    <a:lvl8pPr marL="3200400" algn="l" defTabSz="914400" rtl="0" eaLnBrk="1" latinLnBrk="0" hangingPunct="1">
      <a:defRPr sz="2400" kern="1200">
        <a:solidFill>
          <a:schemeClr val="tx1"/>
        </a:solidFill>
        <a:latin typeface="Verdana" pitchFamily="34" charset="0"/>
        <a:ea typeface="MS PGothic" pitchFamily="34" charset="-128"/>
        <a:cs typeface="+mn-cs"/>
      </a:defRPr>
    </a:lvl8pPr>
    <a:lvl9pPr marL="3657600" algn="l" defTabSz="914400" rtl="0" eaLnBrk="1" latinLnBrk="0" hangingPunct="1">
      <a:defRPr sz="24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1525">
          <p15:clr>
            <a:srgbClr val="A4A3A4"/>
          </p15:clr>
        </p15:guide>
        <p15:guide id="2" pos="5712">
          <p15:clr>
            <a:srgbClr val="A4A3A4"/>
          </p15:clr>
        </p15:guide>
        <p15:guide id="3" pos="76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336699"/>
    <a:srgbClr val="C3C3F7"/>
    <a:srgbClr val="8DC6FF"/>
    <a:srgbClr val="FFFF00"/>
    <a:srgbClr val="99CCFF"/>
    <a:srgbClr val="CCECFF"/>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2" d="100"/>
          <a:sy n="92" d="100"/>
        </p:scale>
        <p:origin x="228" y="100"/>
      </p:cViewPr>
      <p:guideLst>
        <p:guide orient="horz" pos="1525"/>
        <p:guide pos="5712"/>
        <p:guide pos="761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46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3.fntdata"/><Relationship Id="rId68"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6.fntdata"/><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69"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7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font" Target="fonts/font5.fntdata"/><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Verdana" pitchFamily="34" charset="0"/>
                <a:ea typeface="+mn-ea"/>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pitchFamily="34" charset="0"/>
                <a:ea typeface="+mn-ea"/>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Verdana" pitchFamily="34" charset="0"/>
                <a:ea typeface="+mn-ea"/>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4C18B25D-9869-4E19-ADCB-6E25CC0630B0}" type="slidenum">
              <a:rPr lang="en-GB" altLang="de-DE"/>
              <a:pPr/>
              <a:t>‹Nr.›</a:t>
            </a:fld>
            <a:endParaRPr lang="en-GB" altLang="de-DE"/>
          </a:p>
        </p:txBody>
      </p:sp>
    </p:spTree>
    <p:extLst>
      <p:ext uri="{BB962C8B-B14F-4D97-AF65-F5344CB8AC3E}">
        <p14:creationId xmlns:p14="http://schemas.microsoft.com/office/powerpoint/2010/main" val="30228153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Verdana" pitchFamily="34" charset="0"/>
                <a:ea typeface="+mn-ea"/>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pitchFamily="34" charset="0"/>
                <a:ea typeface="+mn-ea"/>
                <a:cs typeface="Times New Roman" pitchFamily="18"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Verdana" pitchFamily="34" charset="0"/>
                <a:ea typeface="+mn-ea"/>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2F248E7B-AE97-4E12-A403-B0A727B5ED01}" type="slidenum">
              <a:rPr lang="en-US" altLang="de-DE"/>
              <a:pPr/>
              <a:t>‹Nr.›</a:t>
            </a:fld>
            <a:endParaRPr lang="en-US" altLang="de-DE"/>
          </a:p>
        </p:txBody>
      </p:sp>
    </p:spTree>
    <p:extLst>
      <p:ext uri="{BB962C8B-B14F-4D97-AF65-F5344CB8AC3E}">
        <p14:creationId xmlns:p14="http://schemas.microsoft.com/office/powerpoint/2010/main" val="25136998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302BEE00-D34D-42C3-B491-CD1AC484DAFB}" type="slidenum">
              <a:rPr lang="en-US" altLang="de-DE" sz="1300"/>
              <a:pPr/>
              <a:t>2</a:t>
            </a:fld>
            <a:endParaRPr lang="en-US"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302BEE00-D34D-42C3-B491-CD1AC484DAFB}" type="slidenum">
              <a:rPr lang="en-US" altLang="de-DE" sz="1300"/>
              <a:pPr/>
              <a:t>3</a:t>
            </a:fld>
            <a:endParaRPr lang="en-US"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302BEE00-D34D-42C3-B491-CD1AC484DAFB}" type="slidenum">
              <a:rPr lang="en-US" altLang="de-DE" sz="1300"/>
              <a:pPr/>
              <a:t>4</a:t>
            </a:fld>
            <a:endParaRPr lang="en-US"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9FBA9AA7-D4DA-41F6-8D40-32687B19325E}" type="slidenum">
              <a:rPr lang="en-US" altLang="de-DE" sz="1300"/>
              <a:pPr/>
              <a:t>5</a:t>
            </a:fld>
            <a:endParaRPr lang="en-US" altLang="de-DE" sz="1300"/>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3AFEE575-62B8-4A68-B876-5C9DF245DC8E}" type="slidenum">
              <a:rPr lang="en-US" altLang="de-DE" sz="1300"/>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0BB94988-0295-42C0-81F3-9CAE3ACE79B0}" type="slidenum">
              <a:rPr lang="en-US" altLang="de-DE" sz="1300"/>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6F912A69-911A-4FFB-AAA0-37DB21FC1D47}" type="slidenum">
              <a:rPr lang="en-US" altLang="de-DE" sz="1300"/>
              <a:pPr/>
              <a:t>8</a:t>
            </a:fld>
            <a:endParaRPr lang="en-US" altLang="de-DE" sz="1300"/>
          </a:p>
        </p:txBody>
      </p:sp>
      <p:sp>
        <p:nvSpPr>
          <p:cNvPr id="19459" name="Rectangle 1026"/>
          <p:cNvSpPr>
            <a:spLocks noGrp="1" noRot="1" noChangeAspect="1" noChangeArrowheads="1" noTextEdit="1"/>
          </p:cNvSpPr>
          <p:nvPr>
            <p:ph type="sldImg"/>
          </p:nvPr>
        </p:nvSpPr>
        <p:spPr>
          <a:xfrm>
            <a:off x="138113" y="768350"/>
            <a:ext cx="6823075" cy="3836988"/>
          </a:xfrm>
          <a:ln/>
        </p:spPr>
      </p:sp>
      <p:sp>
        <p:nvSpPr>
          <p:cNvPr id="19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0D08A4D2-2A68-4E09-9A25-9C3F670FB294}" type="slidenum">
              <a:rPr lang="en-US" altLang="de-DE" sz="1300"/>
              <a:pPr/>
              <a:t>9</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1C425116-27FC-4445-B4FE-3B93E01C177C}" type="slidenum">
              <a:rPr lang="en-US" altLang="de-DE" sz="1300"/>
              <a:pPr/>
              <a:t>10</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1C425116-27FC-4445-B4FE-3B93E01C177C}" type="slidenum">
              <a:rPr lang="en-US" altLang="de-DE" sz="1300"/>
              <a:pPr/>
              <a:t>11</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03269F27-7963-4CD4-B41A-69110C3DD617}" type="slidenum">
              <a:rPr lang="en-US" altLang="de-DE" sz="1300"/>
              <a:pPr/>
              <a:t>12</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5C79F7CE-A8AE-4069-969F-EC073DE0CFEC}" type="slidenum">
              <a:rPr lang="en-US" altLang="de-DE" sz="1300"/>
              <a:pPr/>
              <a:t>13</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D646789B-44D3-44A6-92CD-8D8EEEB03E0C}" type="slidenum">
              <a:rPr lang="en-US" altLang="de-DE" sz="1300"/>
              <a:pPr/>
              <a:t>14</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D646789B-44D3-44A6-92CD-8D8EEEB03E0C}" type="slidenum">
              <a:rPr lang="en-US" altLang="de-DE" sz="1300"/>
              <a:pPr/>
              <a:t>15</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D646789B-44D3-44A6-92CD-8D8EEEB03E0C}" type="slidenum">
              <a:rPr lang="en-US" altLang="de-DE" sz="1300"/>
              <a:pPr/>
              <a:t>16</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138113" y="768350"/>
            <a:ext cx="6823075" cy="3836988"/>
          </a:xfrm>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138113" y="768350"/>
            <a:ext cx="6823075" cy="3836988"/>
          </a:xfrm>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1245E572-7455-412C-B774-56EBED22D98B}" type="slidenum">
              <a:rPr lang="en-US" altLang="de-DE" sz="1300"/>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1245E572-7455-412C-B774-56EBED22D98B}" type="slidenum">
              <a:rPr lang="en-US" altLang="de-DE" sz="1300"/>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1245E572-7455-412C-B774-56EBED22D98B}" type="slidenum">
              <a:rPr lang="en-US" altLang="de-DE" sz="1300"/>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684F8398-C83D-4FD1-B3B9-E5983BECAEAB}" type="slidenum">
              <a:rPr lang="en-US" altLang="de-DE" sz="1300"/>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E0FCE850-E0FF-4CCB-ACAD-1D8B157D832D}" type="slidenum">
              <a:rPr lang="en-US" altLang="de-DE" sz="1300"/>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EE289A34-A568-48C6-84C4-F74FDCFB0637}" type="slidenum">
              <a:rPr lang="en-US" altLang="de-DE" sz="1300"/>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96FBCB86-F03A-4096-AC96-F3F10174009F}" type="slidenum">
              <a:rPr lang="en-US" altLang="de-DE" sz="1300"/>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2435FFCA-9BA5-4311-8F78-DB564F0A447A}" type="slidenum">
              <a:rPr lang="en-US" altLang="de-DE" sz="1300"/>
              <a:pPr/>
              <a:t>26</a:t>
            </a:fld>
            <a:endParaRPr lang="en-US" altLang="de-DE" sz="1300"/>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52C46D63-85F3-4298-85C7-11624B4AEB79}" type="slidenum">
              <a:rPr lang="en-US" altLang="de-DE" sz="1300"/>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4B7D46AA-57A8-4D6C-AD6B-4D59BD9B2F3E}" type="slidenum">
              <a:rPr lang="en-US" altLang="de-DE" sz="1300"/>
              <a:pPr/>
              <a:t>28</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A9562BF7-7B5A-4F55-9727-1441CA7273E7}" type="slidenum">
              <a:rPr lang="en-US" altLang="de-DE" sz="1300"/>
              <a:pPr/>
              <a:t>29</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AC3A0698-0B69-49CE-8632-FB4E7F94D4E8}" type="slidenum">
              <a:rPr lang="en-US" altLang="de-DE" sz="1300"/>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EABACCD3-1F2F-4B93-BDD3-3A0F9815F224}" type="slidenum">
              <a:rPr lang="en-US" altLang="de-DE" sz="1300"/>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64DF9CB3-2C62-430D-963D-7C971E1B803D}" type="slidenum">
              <a:rPr lang="en-US" altLang="de-DE" sz="1300">
                <a:solidFill>
                  <a:srgbClr val="000000"/>
                </a:solidFill>
              </a:rPr>
              <a:pPr/>
              <a:t>32</a:t>
            </a:fld>
            <a:endParaRPr lang="en-US" altLang="de-DE" sz="1300">
              <a:solidFill>
                <a:srgbClr val="000000"/>
              </a:solidFill>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D8737DBF-7337-410A-B7CD-60BA39CB3506}" type="slidenum">
              <a:rPr lang="en-US" altLang="de-DE" sz="1300"/>
              <a:pPr/>
              <a:t>33</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5B83AB76-3D3C-4E09-AFBE-6D77951D93F2}" type="slidenum">
              <a:rPr lang="en-US" altLang="de-DE" sz="1300"/>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0446AE37-4370-4B5B-B252-49C749DDB5CA}" type="slidenum">
              <a:rPr lang="en-US" altLang="de-DE" sz="1300"/>
              <a:pPr/>
              <a:t>35</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63D02628-9810-4E0B-B3F7-B6DCA8ABD970}" type="slidenum">
              <a:rPr lang="en-US" altLang="de-DE" sz="1300"/>
              <a:pPr/>
              <a:t>36</a:t>
            </a:fld>
            <a:endParaRPr lang="en-US" altLang="de-DE" sz="1300"/>
          </a:p>
        </p:txBody>
      </p:sp>
      <p:sp>
        <p:nvSpPr>
          <p:cNvPr id="82947" name="Rectangle 1026"/>
          <p:cNvSpPr>
            <a:spLocks noGrp="1" noRot="1" noChangeAspect="1" noChangeArrowheads="1" noTextEdit="1"/>
          </p:cNvSpPr>
          <p:nvPr>
            <p:ph type="sldImg"/>
          </p:nvPr>
        </p:nvSpPr>
        <p:spPr>
          <a:xfrm>
            <a:off x="138113" y="768350"/>
            <a:ext cx="6823075" cy="3836988"/>
          </a:xfrm>
          <a:ln/>
        </p:spPr>
      </p:sp>
      <p:sp>
        <p:nvSpPr>
          <p:cNvPr id="829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63D02628-9810-4E0B-B3F7-B6DCA8ABD970}" type="slidenum">
              <a:rPr lang="en-US" altLang="de-DE" sz="1300"/>
              <a:pPr/>
              <a:t>37</a:t>
            </a:fld>
            <a:endParaRPr lang="en-US" altLang="de-DE" sz="1300"/>
          </a:p>
        </p:txBody>
      </p:sp>
      <p:sp>
        <p:nvSpPr>
          <p:cNvPr id="82947" name="Rectangle 1026"/>
          <p:cNvSpPr>
            <a:spLocks noGrp="1" noRot="1" noChangeAspect="1" noChangeArrowheads="1" noTextEdit="1"/>
          </p:cNvSpPr>
          <p:nvPr>
            <p:ph type="sldImg"/>
          </p:nvPr>
        </p:nvSpPr>
        <p:spPr>
          <a:xfrm>
            <a:off x="138113" y="768350"/>
            <a:ext cx="6823075" cy="3836988"/>
          </a:xfrm>
          <a:ln/>
        </p:spPr>
      </p:sp>
      <p:sp>
        <p:nvSpPr>
          <p:cNvPr id="829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63D02628-9810-4E0B-B3F7-B6DCA8ABD970}" type="slidenum">
              <a:rPr lang="en-US" altLang="de-DE" sz="1300"/>
              <a:pPr/>
              <a:t>38</a:t>
            </a:fld>
            <a:endParaRPr lang="en-US" altLang="de-DE" sz="1300"/>
          </a:p>
        </p:txBody>
      </p:sp>
      <p:sp>
        <p:nvSpPr>
          <p:cNvPr id="82947" name="Rectangle 1026"/>
          <p:cNvSpPr>
            <a:spLocks noGrp="1" noRot="1" noChangeAspect="1" noChangeArrowheads="1" noTextEdit="1"/>
          </p:cNvSpPr>
          <p:nvPr>
            <p:ph type="sldImg"/>
          </p:nvPr>
        </p:nvSpPr>
        <p:spPr>
          <a:xfrm>
            <a:off x="138113" y="768350"/>
            <a:ext cx="6823075" cy="3836988"/>
          </a:xfrm>
          <a:ln/>
        </p:spPr>
      </p:sp>
      <p:sp>
        <p:nvSpPr>
          <p:cNvPr id="829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63D02628-9810-4E0B-B3F7-B6DCA8ABD970}" type="slidenum">
              <a:rPr lang="en-US" altLang="de-DE" sz="1300"/>
              <a:pPr/>
              <a:t>39</a:t>
            </a:fld>
            <a:endParaRPr lang="en-US" altLang="de-DE" sz="1300"/>
          </a:p>
        </p:txBody>
      </p:sp>
      <p:sp>
        <p:nvSpPr>
          <p:cNvPr id="82947" name="Rectangle 1026"/>
          <p:cNvSpPr>
            <a:spLocks noGrp="1" noRot="1" noChangeAspect="1" noChangeArrowheads="1" noTextEdit="1"/>
          </p:cNvSpPr>
          <p:nvPr>
            <p:ph type="sldImg"/>
          </p:nvPr>
        </p:nvSpPr>
        <p:spPr>
          <a:xfrm>
            <a:off x="138113" y="768350"/>
            <a:ext cx="6823075" cy="3836988"/>
          </a:xfrm>
          <a:ln/>
        </p:spPr>
      </p:sp>
      <p:sp>
        <p:nvSpPr>
          <p:cNvPr id="829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77BDC15E-E1B1-4EDA-B0E7-1C51F6F2FBFC}" type="slidenum">
              <a:rPr lang="en-US" altLang="de-DE" sz="1300"/>
              <a:pPr/>
              <a:t>40</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364435FA-75E9-469C-8D85-04BF82153371}" type="slidenum">
              <a:rPr lang="en-US" altLang="de-DE" sz="1300"/>
              <a:pPr/>
              <a:t>41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65CB030E-1FBA-4E80-B600-8AD1FEBBC7F3}" type="slidenum">
              <a:rPr lang="en-US" altLang="de-DE" sz="1300"/>
              <a:pPr/>
              <a:t>42</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F101D24B-51BE-43A7-93BF-8C4AD57C07F0}" type="slidenum">
              <a:rPr lang="en-US" altLang="de-DE" sz="1300"/>
              <a:pPr/>
              <a:t>43</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DCD2988A-AADA-41C5-BAAF-F2BF79691839}" type="slidenum">
              <a:rPr lang="en-US" altLang="de-DE" sz="1300"/>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7FA1AD1D-BA03-4BB3-AB79-3730FC2F2855}" type="slidenum">
              <a:rPr lang="en-US" altLang="de-DE" sz="1300"/>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AFBD1913-54ED-4B9D-9B45-E5802D47C93C}" type="slidenum">
              <a:rPr lang="en-US" altLang="de-DE" sz="1300"/>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9DBB5537-1B99-40F1-A8B9-31116DFDD387}" type="slidenum">
              <a:rPr lang="en-US" altLang="de-DE" sz="1300"/>
              <a:pPr/>
              <a:t>47</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355ABCAE-DBF4-4509-A63A-3A673E3B2560}" type="slidenum">
              <a:rPr lang="en-US" altLang="de-DE" sz="1300"/>
              <a:pPr/>
              <a:t>48</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3D955DFA-360A-499A-B01D-0E10550621C5}" type="slidenum">
              <a:rPr lang="en-US" altLang="de-DE" sz="1300"/>
              <a:pPr/>
              <a:t>49</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7605E8F6-9D35-4121-B8F3-8D81A6099B47}" type="slidenum">
              <a:rPr lang="en-US" altLang="de-DE" sz="1300"/>
              <a:pPr/>
              <a:t>50</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7605E8F6-9D35-4121-B8F3-8D81A6099B47}" type="slidenum">
              <a:rPr lang="en-US" altLang="de-DE" sz="1300"/>
              <a:pPr/>
              <a:t>51</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7605E8F6-9D35-4121-B8F3-8D81A6099B47}" type="slidenum">
              <a:rPr lang="en-US" altLang="de-DE" sz="1300"/>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13FEB47A-7478-42AE-988A-A20412BBA573}" type="slidenum">
              <a:rPr lang="en-US" altLang="de-DE" sz="1300"/>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2400">
                <a:solidFill>
                  <a:schemeClr val="tx1"/>
                </a:solidFill>
                <a:latin typeface="Verdana" pitchFamily="34" charset="0"/>
                <a:ea typeface="MS PGothic" pitchFamily="34" charset="-128"/>
              </a:defRPr>
            </a:lvl1pPr>
            <a:lvl2pPr marL="742950" indent="-285750" defTabSz="990600">
              <a:defRPr sz="2400">
                <a:solidFill>
                  <a:schemeClr val="tx1"/>
                </a:solidFill>
                <a:latin typeface="Verdana" pitchFamily="34" charset="0"/>
                <a:ea typeface="MS PGothic" pitchFamily="34" charset="-128"/>
              </a:defRPr>
            </a:lvl2pPr>
            <a:lvl3pPr marL="1143000" indent="-228600" defTabSz="990600">
              <a:defRPr sz="2400">
                <a:solidFill>
                  <a:schemeClr val="tx1"/>
                </a:solidFill>
                <a:latin typeface="Verdana" pitchFamily="34" charset="0"/>
                <a:ea typeface="MS PGothic" pitchFamily="34" charset="-128"/>
              </a:defRPr>
            </a:lvl3pPr>
            <a:lvl4pPr marL="1600200" indent="-228600" defTabSz="990600">
              <a:defRPr sz="2400">
                <a:solidFill>
                  <a:schemeClr val="tx1"/>
                </a:solidFill>
                <a:latin typeface="Verdana" pitchFamily="34" charset="0"/>
                <a:ea typeface="MS PGothic" pitchFamily="34" charset="-128"/>
              </a:defRPr>
            </a:lvl4pPr>
            <a:lvl5pPr marL="2057400" indent="-228600" defTabSz="990600">
              <a:defRPr sz="2400">
                <a:solidFill>
                  <a:schemeClr val="tx1"/>
                </a:solidFill>
                <a:latin typeface="Verdana" pitchFamily="34" charset="0"/>
                <a:ea typeface="MS PGothic" pitchFamily="34" charset="-128"/>
              </a:defRPr>
            </a:lvl5pPr>
            <a:lvl6pPr marL="25146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defTabSz="99060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62A0FA78-AE27-41FE-8C5A-5D7FE15866AB}" type="slidenum">
              <a:rPr lang="en-US" altLang="de-DE" sz="1300"/>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138113" y="768350"/>
            <a:ext cx="6823075" cy="3836988"/>
          </a:xfrm>
          <a:ln/>
        </p:spPr>
      </p:sp>
      <p:sp>
        <p:nvSpPr>
          <p:cNvPr id="1177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138113" y="768350"/>
            <a:ext cx="6823075" cy="3836988"/>
          </a:xfrm>
          <a:ln/>
        </p:spPr>
      </p:sp>
      <p:sp>
        <p:nvSpPr>
          <p:cNvPr id="1198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L'ús</a:t>
            </a:r>
            <a:r>
              <a:rPr lang="en-US" altLang="ko-KR" sz="1000" dirty="0">
                <a:latin typeface="+mj-lt"/>
              </a:rPr>
              <a:t> de les </a:t>
            </a:r>
            <a:r>
              <a:rPr lang="en-US" altLang="ko-KR" sz="1000" dirty="0" err="1">
                <a:latin typeface="+mj-lt"/>
              </a:rPr>
              <a:t>imatges</a:t>
            </a:r>
            <a:r>
              <a:rPr lang="en-US" altLang="ko-KR" sz="1000" dirty="0">
                <a:latin typeface="+mj-lt"/>
              </a:rPr>
              <a:t> </a:t>
            </a:r>
            <a:r>
              <a:rPr lang="en-US" altLang="ko-KR" sz="1000" dirty="0" err="1">
                <a:latin typeface="+mj-lt"/>
              </a:rPr>
              <a:t>en</a:t>
            </a:r>
            <a:r>
              <a:rPr lang="en-US" altLang="ko-KR" sz="1000" dirty="0">
                <a:latin typeface="+mj-lt"/>
              </a:rPr>
              <a:t> </a:t>
            </a:r>
            <a:r>
              <a:rPr lang="en-US" altLang="ko-KR" sz="1000" dirty="0" err="1">
                <a:latin typeface="+mj-lt"/>
              </a:rPr>
              <a:t>aquest</a:t>
            </a:r>
            <a:r>
              <a:rPr lang="en-US" altLang="ko-KR" sz="1000" dirty="0">
                <a:latin typeface="+mj-lt"/>
              </a:rPr>
              <a:t> </a:t>
            </a:r>
            <a:r>
              <a:rPr lang="en-US" altLang="ko-KR" sz="1000" dirty="0" err="1">
                <a:latin typeface="+mj-lt"/>
              </a:rPr>
              <a:t>mòdul</a:t>
            </a:r>
            <a:r>
              <a:rPr lang="en-US" altLang="ko-KR" sz="1000" dirty="0">
                <a:latin typeface="+mj-lt"/>
              </a:rPr>
              <a:t> ha </a:t>
            </a:r>
            <a:r>
              <a:rPr lang="en-US" altLang="ko-KR" sz="1000" dirty="0" err="1">
                <a:latin typeface="+mj-lt"/>
              </a:rPr>
              <a:t>estat</a:t>
            </a:r>
            <a:r>
              <a:rPr lang="en-US" altLang="ko-KR" sz="1000" dirty="0">
                <a:latin typeface="+mj-lt"/>
              </a:rPr>
              <a:t> possible </a:t>
            </a:r>
            <a:r>
              <a:rPr lang="en-US" altLang="ko-KR" sz="1000" dirty="0" err="1">
                <a:latin typeface="+mj-lt"/>
              </a:rPr>
              <a:t>amb</a:t>
            </a:r>
            <a:r>
              <a:rPr lang="en-US" altLang="ko-KR" sz="1000" dirty="0">
                <a:latin typeface="+mj-lt"/>
              </a:rPr>
              <a:t> el </a:t>
            </a:r>
            <a:r>
              <a:rPr lang="en-US" altLang="ko-KR" sz="1000" dirty="0" err="1">
                <a:latin typeface="+mj-lt"/>
              </a:rPr>
              <a:t>permís</a:t>
            </a:r>
            <a:r>
              <a:rPr lang="en-US" altLang="ko-KR" sz="1000" dirty="0">
                <a:latin typeface="+mj-lt"/>
              </a:rPr>
              <a:t> </a:t>
            </a:r>
            <a:r>
              <a:rPr lang="en-US" altLang="ko-KR" sz="1000" dirty="0" err="1">
                <a:latin typeface="+mj-lt"/>
              </a:rPr>
              <a:t>dels</a:t>
            </a:r>
            <a:r>
              <a:rPr lang="en-US" altLang="ko-KR" sz="1000" dirty="0">
                <a:latin typeface="+mj-lt"/>
              </a:rPr>
              <a:t> </a:t>
            </a:r>
            <a:r>
              <a:rPr lang="en-US" altLang="ko-KR" sz="1000" dirty="0" err="1">
                <a:latin typeface="+mj-lt"/>
              </a:rPr>
              <a:t>i</a:t>
            </a:r>
            <a:r>
              <a:rPr lang="en-US" altLang="ko-KR" sz="1000" dirty="0">
                <a:latin typeface="+mj-lt"/>
              </a:rPr>
              <a:t> les </a:t>
            </a:r>
            <a:r>
              <a:rPr lang="en-US" altLang="ko-KR" sz="1000" dirty="0" err="1">
                <a:latin typeface="+mj-lt"/>
              </a:rPr>
              <a:t>propietàries</a:t>
            </a:r>
            <a:r>
              <a:rPr lang="en-US" altLang="ko-KR" sz="1000" dirty="0">
                <a:latin typeface="+mj-lt"/>
              </a:rPr>
              <a:t> de </a:t>
            </a:r>
            <a:r>
              <a:rPr lang="en-US" altLang="ko-KR" sz="1000" dirty="0" err="1">
                <a:latin typeface="+mj-lt"/>
              </a:rPr>
              <a:t>dret</a:t>
            </a:r>
            <a:r>
              <a:rPr lang="en-US" altLang="ko-KR" sz="1000" dirty="0">
                <a:latin typeface="+mj-lt"/>
              </a:rPr>
              <a:t> </a:t>
            </a:r>
            <a:r>
              <a:rPr lang="en-US" altLang="ko-KR" sz="1000" dirty="0" err="1">
                <a:latin typeface="+mj-lt"/>
              </a:rPr>
              <a:t>d'autoria</a:t>
            </a:r>
            <a:r>
              <a:rPr lang="en-US" altLang="ko-KR" sz="1000" dirty="0">
                <a:latin typeface="+mj-lt"/>
              </a:rPr>
              <a:t>/</a:t>
            </a:r>
            <a:r>
              <a:rPr lang="en-US" altLang="ko-KR" sz="1000" dirty="0" err="1">
                <a:latin typeface="+mj-lt"/>
              </a:rPr>
              <a:t>imatges</a:t>
            </a:r>
            <a:r>
              <a:rPr lang="en-US" altLang="ko-KR" sz="1000" dirty="0">
                <a:latin typeface="+mj-lt"/>
              </a:rPr>
              <a:t> </a:t>
            </a:r>
            <a:r>
              <a:rPr lang="en-US" altLang="ko-KR" sz="1000" dirty="0" err="1">
                <a:latin typeface="+mj-lt"/>
              </a:rPr>
              <a:t>i</a:t>
            </a:r>
            <a:r>
              <a:rPr lang="en-US" altLang="ko-KR" sz="1000" dirty="0">
                <a:latin typeface="+mj-lt"/>
              </a:rPr>
              <a:t> artistes original. Per a </a:t>
            </a:r>
            <a:r>
              <a:rPr lang="en-US" altLang="ko-KR" sz="1000" dirty="0" err="1">
                <a:latin typeface="+mj-lt"/>
              </a:rPr>
              <a:t>més</a:t>
            </a:r>
            <a:r>
              <a:rPr lang="en-US" altLang="ko-KR" sz="1000" dirty="0">
                <a:latin typeface="+mj-lt"/>
              </a:rPr>
              <a:t> </a:t>
            </a:r>
            <a:r>
              <a:rPr lang="en-US" altLang="ko-KR" sz="1000" dirty="0" err="1">
                <a:latin typeface="+mj-lt"/>
              </a:rPr>
              <a:t>detalls</a:t>
            </a:r>
            <a:r>
              <a:rPr lang="en-US" altLang="ko-KR" sz="1000" dirty="0">
                <a:latin typeface="+mj-lt"/>
              </a:rPr>
              <a:t> (</a:t>
            </a:r>
            <a:r>
              <a:rPr lang="en-US" altLang="ko-KR" sz="1000" dirty="0" err="1">
                <a:latin typeface="+mj-lt"/>
              </a:rPr>
              <a:t>artista</a:t>
            </a:r>
            <a:r>
              <a:rPr lang="en-US" altLang="ko-KR" sz="1000" dirty="0">
                <a:latin typeface="+mj-lt"/>
              </a:rPr>
              <a:t>, </a:t>
            </a:r>
            <a:r>
              <a:rPr lang="en-US" altLang="ko-KR" sz="1000" dirty="0" err="1">
                <a:latin typeface="+mj-lt"/>
              </a:rPr>
              <a:t>títol</a:t>
            </a:r>
            <a:r>
              <a:rPr lang="en-US" altLang="ko-KR" sz="1000" dirty="0">
                <a:latin typeface="+mj-lt"/>
              </a:rPr>
              <a:t>), </a:t>
            </a:r>
            <a:r>
              <a:rPr lang="en-US" altLang="ko-KR" sz="1000" dirty="0" err="1">
                <a:latin typeface="+mj-lt"/>
              </a:rPr>
              <a:t>si</a:t>
            </a:r>
            <a:r>
              <a:rPr lang="en-US" altLang="ko-KR" sz="1000" dirty="0">
                <a:latin typeface="+mj-lt"/>
              </a:rPr>
              <a:t> us </a:t>
            </a:r>
            <a:r>
              <a:rPr lang="en-US" altLang="ko-KR" sz="1000" dirty="0" err="1">
                <a:latin typeface="+mj-lt"/>
              </a:rPr>
              <a:t>plau</a:t>
            </a:r>
            <a:r>
              <a:rPr lang="en-US" altLang="ko-KR" sz="1000" dirty="0">
                <a:latin typeface="+mj-lt"/>
              </a:rPr>
              <a:t> </a:t>
            </a:r>
            <a:r>
              <a:rPr lang="en-US" altLang="ko-KR" sz="1000" dirty="0" err="1">
                <a:latin typeface="+mj-lt"/>
              </a:rPr>
              <a:t>adreçar</a:t>
            </a:r>
            <a:r>
              <a:rPr lang="en-US" altLang="ko-KR" sz="1000" dirty="0">
                <a:latin typeface="+mj-lt"/>
              </a:rPr>
              <a:t>-se a la </a:t>
            </a:r>
            <a:r>
              <a:rPr lang="en-US" altLang="ko-KR" sz="1000" dirty="0" err="1">
                <a:latin typeface="+mj-lt"/>
              </a:rPr>
              <a:t>última</a:t>
            </a:r>
            <a:r>
              <a:rPr lang="en-US" altLang="ko-KR" sz="1000" dirty="0">
                <a:latin typeface="+mj-lt"/>
              </a:rPr>
              <a:t> </a:t>
            </a:r>
            <a:r>
              <a:rPr lang="en-US" altLang="ko-KR" sz="1000" dirty="0" err="1">
                <a:latin typeface="+mj-lt"/>
              </a:rPr>
              <a:t>diapositiva</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pt-BR"/>
              <a:t>Entrenament Metacognitiu 1 – Acusar I Atribuir-se el Mèrit</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pt-BR"/>
              <a:t>Entrenament Metacognitiu 1 – Acusar I Atribuir-se el Mèrit</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pt-BR"/>
              <a:t>Entrenament Metacognitiu 1 – Acusar I Atribuir-se el Mèrit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pt-BR"/>
              <a:t>Entrenament Metacognitiu 1 – Acusar I Atribuir-se el Mèrit</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pt-BR"/>
              <a:t>Entrenament Metacognitiu 1 – Acusar I Atribuir-se el Mèrit</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pt-BR"/>
              <a:t>Entrenament Metacognitiu 1 – Acusar I Atribuir-se el Mèrit</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EMC </a:t>
            </a:r>
            <a:r>
              <a:rPr lang="en-US" altLang="ja-JP">
                <a:latin typeface="+mn-lt"/>
                <a:ea typeface="+mn-ea"/>
                <a:cs typeface="+mn-cs"/>
              </a:rPr>
              <a:t>1 B </a:t>
            </a:r>
            <a:r>
              <a:rPr lang="en-US" altLang="ja-JP" dirty="0">
                <a:latin typeface="+mn-lt"/>
                <a:ea typeface="+mn-ea"/>
                <a:cs typeface="+mn-cs"/>
              </a:rPr>
              <a:t>– </a:t>
            </a:r>
            <a:r>
              <a:rPr lang="pt-BR" altLang="ko-KR" dirty="0">
                <a:latin typeface="+mn-lt"/>
                <a:ea typeface="+mn-ea"/>
                <a:cs typeface="+mn-cs"/>
              </a:rPr>
              <a:t>Acusar i Atribuir-se el Mèrit</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58117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s-ES" sz="3600">
                <a:solidFill>
                  <a:srgbClr val="004992"/>
                </a:solidFill>
                <a:latin typeface="+mn-lt"/>
                <a:ea typeface="+mn-ea"/>
                <a:cs typeface="+mn-cs"/>
              </a:rPr>
              <a:t>Atribució: Acusar i Atribuir-se el Mèrit</a:t>
            </a:r>
            <a:endParaRPr lang="en-US" sz="3600">
              <a:solidFill>
                <a:srgbClr val="004992"/>
              </a:solidFill>
              <a:latin typeface="+mn-lt"/>
              <a:ea typeface="+mn-ea"/>
              <a:cs typeface="+mn-cs"/>
            </a:endParaRPr>
          </a:p>
        </p:txBody>
      </p:sp>
      <p:sp>
        <p:nvSpPr>
          <p:cNvPr id="10243" name="Rectangle 3"/>
          <p:cNvSpPr>
            <a:spLocks noGrp="1" noChangeArrowheads="1"/>
          </p:cNvSpPr>
          <p:nvPr>
            <p:ph idx="1"/>
          </p:nvPr>
        </p:nvSpPr>
        <p:spPr>
          <a:noFill/>
        </p:spPr>
        <p:txBody>
          <a:bodyPr>
            <a:noAutofit/>
          </a:bodyPr>
          <a:lstStyle/>
          <a:p>
            <a:pPr eaLnBrk="1" hangingPunct="1">
              <a:tabLst>
                <a:tab pos="0" algn="l"/>
              </a:tabLst>
            </a:pPr>
            <a:r>
              <a:rPr lang="es-ES" altLang="de-DE" sz="2400" dirty="0" err="1">
                <a:solidFill>
                  <a:srgbClr val="333333"/>
                </a:solidFill>
              </a:rPr>
              <a:t>Atribució</a:t>
            </a:r>
            <a:r>
              <a:rPr lang="es-ES" altLang="de-DE" sz="2400" dirty="0">
                <a:solidFill>
                  <a:srgbClr val="333333"/>
                </a:solidFill>
              </a:rPr>
              <a:t> = inferir causes sobre </a:t>
            </a:r>
            <a:r>
              <a:rPr lang="es-ES" altLang="de-DE" sz="2400" dirty="0" err="1">
                <a:solidFill>
                  <a:srgbClr val="333333"/>
                </a:solidFill>
              </a:rPr>
              <a:t>esdeveniments</a:t>
            </a:r>
            <a:r>
              <a:rPr lang="es-ES" altLang="de-DE" sz="2400" dirty="0">
                <a:solidFill>
                  <a:srgbClr val="333333"/>
                </a:solidFill>
              </a:rPr>
              <a:t> (per </a:t>
            </a:r>
            <a:r>
              <a:rPr lang="es-ES" altLang="de-DE" sz="2400" dirty="0" err="1">
                <a:solidFill>
                  <a:srgbClr val="333333"/>
                </a:solidFill>
              </a:rPr>
              <a:t>exemple</a:t>
            </a:r>
            <a:r>
              <a:rPr lang="es-ES" altLang="de-DE" sz="2400" dirty="0">
                <a:solidFill>
                  <a:srgbClr val="333333"/>
                </a:solidFill>
              </a:rPr>
              <a:t>, acusar a </a:t>
            </a:r>
            <a:r>
              <a:rPr lang="es-ES" altLang="de-DE" sz="2400" dirty="0" err="1">
                <a:solidFill>
                  <a:srgbClr val="333333"/>
                </a:solidFill>
              </a:rPr>
              <a:t>altres</a:t>
            </a:r>
            <a:r>
              <a:rPr lang="es-ES" altLang="de-DE" sz="2400" dirty="0">
                <a:solidFill>
                  <a:srgbClr val="333333"/>
                </a:solidFill>
              </a:rPr>
              <a:t> persones o atribuir-se el </a:t>
            </a:r>
            <a:r>
              <a:rPr lang="es-ES" altLang="de-DE" sz="2400" dirty="0" err="1">
                <a:solidFill>
                  <a:srgbClr val="333333"/>
                </a:solidFill>
              </a:rPr>
              <a:t>mèrit</a:t>
            </a:r>
            <a:r>
              <a:rPr lang="es-ES" altLang="de-DE" sz="2400" dirty="0">
                <a:solidFill>
                  <a:srgbClr val="333333"/>
                </a:solidFill>
              </a:rPr>
              <a:t> a una o un </a:t>
            </a:r>
            <a:r>
              <a:rPr lang="es-ES" altLang="de-DE" sz="2400" dirty="0" err="1">
                <a:solidFill>
                  <a:srgbClr val="333333"/>
                </a:solidFill>
              </a:rPr>
              <a:t>mateix</a:t>
            </a:r>
            <a:r>
              <a:rPr lang="es-ES" altLang="de-DE" sz="2400" dirty="0">
                <a:solidFill>
                  <a:srgbClr val="333333"/>
                </a:solidFill>
              </a:rPr>
              <a:t>).</a:t>
            </a: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a:t>
            </a:fld>
            <a:endParaRPr lang="de-DE" dirty="0">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s-ES" sz="3600">
                <a:solidFill>
                  <a:srgbClr val="004992"/>
                </a:solidFill>
                <a:latin typeface="+mn-lt"/>
                <a:ea typeface="+mn-ea"/>
                <a:cs typeface="+mn-cs"/>
              </a:rPr>
              <a:t>Atribució: Acusar i Atribuir-se el Mèrit</a:t>
            </a:r>
            <a:endParaRPr lang="en-US" sz="3600">
              <a:solidFill>
                <a:srgbClr val="004992"/>
              </a:solidFill>
              <a:latin typeface="+mn-lt"/>
              <a:ea typeface="+mn-ea"/>
              <a:cs typeface="+mn-cs"/>
            </a:endParaRPr>
          </a:p>
        </p:txBody>
      </p:sp>
      <p:sp>
        <p:nvSpPr>
          <p:cNvPr id="10243" name="Rectangle 3"/>
          <p:cNvSpPr>
            <a:spLocks noGrp="1" noChangeArrowheads="1"/>
          </p:cNvSpPr>
          <p:nvPr>
            <p:ph idx="1"/>
          </p:nvPr>
        </p:nvSpPr>
        <p:spPr>
          <a:noFill/>
        </p:spPr>
        <p:txBody>
          <a:bodyPr>
            <a:noAutofit/>
          </a:bodyPr>
          <a:lstStyle/>
          <a:p>
            <a:pPr eaLnBrk="1" hangingPunct="1">
              <a:tabLst>
                <a:tab pos="0" algn="l"/>
              </a:tabLst>
            </a:pPr>
            <a:r>
              <a:rPr lang="es-ES" altLang="de-DE" sz="2400" dirty="0" err="1">
                <a:solidFill>
                  <a:srgbClr val="333333"/>
                </a:solidFill>
              </a:rPr>
              <a:t>Atribució</a:t>
            </a:r>
            <a:r>
              <a:rPr lang="es-ES" altLang="de-DE" sz="2400" dirty="0">
                <a:solidFill>
                  <a:srgbClr val="333333"/>
                </a:solidFill>
              </a:rPr>
              <a:t> = inferir causes sobre </a:t>
            </a:r>
            <a:r>
              <a:rPr lang="es-ES" altLang="de-DE" sz="2400" dirty="0" err="1">
                <a:solidFill>
                  <a:srgbClr val="333333"/>
                </a:solidFill>
              </a:rPr>
              <a:t>esdeveniments</a:t>
            </a:r>
            <a:r>
              <a:rPr lang="es-ES" altLang="de-DE" sz="2400" dirty="0">
                <a:solidFill>
                  <a:srgbClr val="333333"/>
                </a:solidFill>
              </a:rPr>
              <a:t> (per </a:t>
            </a:r>
            <a:r>
              <a:rPr lang="es-ES" altLang="de-DE" sz="2400" dirty="0" err="1">
                <a:solidFill>
                  <a:srgbClr val="333333"/>
                </a:solidFill>
              </a:rPr>
              <a:t>exemple</a:t>
            </a:r>
            <a:r>
              <a:rPr lang="es-ES" altLang="de-DE" sz="2400" dirty="0">
                <a:solidFill>
                  <a:srgbClr val="333333"/>
                </a:solidFill>
              </a:rPr>
              <a:t>, acusar a </a:t>
            </a:r>
            <a:r>
              <a:rPr lang="es-ES" altLang="de-DE" sz="2400" dirty="0" err="1">
                <a:solidFill>
                  <a:srgbClr val="333333"/>
                </a:solidFill>
              </a:rPr>
              <a:t>altres</a:t>
            </a:r>
            <a:r>
              <a:rPr lang="es-ES" altLang="de-DE" sz="2400" dirty="0">
                <a:solidFill>
                  <a:srgbClr val="333333"/>
                </a:solidFill>
              </a:rPr>
              <a:t> persones o atribuir-se el </a:t>
            </a:r>
            <a:r>
              <a:rPr lang="es-ES" altLang="de-DE" sz="2400" dirty="0" err="1">
                <a:solidFill>
                  <a:srgbClr val="333333"/>
                </a:solidFill>
              </a:rPr>
              <a:t>mèrit</a:t>
            </a:r>
            <a:r>
              <a:rPr lang="es-ES" altLang="de-DE" sz="2400" dirty="0">
                <a:solidFill>
                  <a:srgbClr val="333333"/>
                </a:solidFill>
              </a:rPr>
              <a:t> a una o un </a:t>
            </a:r>
            <a:r>
              <a:rPr lang="es-ES" altLang="de-DE" sz="2400" dirty="0" err="1">
                <a:solidFill>
                  <a:srgbClr val="333333"/>
                </a:solidFill>
              </a:rPr>
              <a:t>mateix</a:t>
            </a:r>
            <a:r>
              <a:rPr lang="es-ES" altLang="de-DE" sz="2400" dirty="0">
                <a:solidFill>
                  <a:srgbClr val="333333"/>
                </a:solidFill>
              </a:rPr>
              <a:t>).</a:t>
            </a:r>
          </a:p>
          <a:p>
            <a:pPr lvl="0" defTabSz="914377"/>
            <a:r>
              <a:rPr lang="fr-FR" altLang="de-DE" sz="2400" dirty="0" err="1">
                <a:solidFill>
                  <a:srgbClr val="333333"/>
                </a:solidFill>
              </a:rPr>
              <a:t>Freqüentment</a:t>
            </a:r>
            <a:r>
              <a:rPr lang="fr-FR" altLang="de-DE" sz="2400" dirty="0">
                <a:solidFill>
                  <a:srgbClr val="333333"/>
                </a:solidFill>
              </a:rPr>
              <a:t> </a:t>
            </a:r>
            <a:r>
              <a:rPr lang="fr-FR" altLang="de-DE" sz="2400" dirty="0" err="1">
                <a:solidFill>
                  <a:srgbClr val="333333"/>
                </a:solidFill>
              </a:rPr>
              <a:t>obviem</a:t>
            </a:r>
            <a:r>
              <a:rPr lang="fr-FR" altLang="de-DE" sz="2400" dirty="0">
                <a:solidFill>
                  <a:srgbClr val="333333"/>
                </a:solidFill>
              </a:rPr>
              <a:t> la </a:t>
            </a:r>
            <a:r>
              <a:rPr lang="fr-FR" altLang="de-DE" sz="2400" dirty="0" err="1">
                <a:solidFill>
                  <a:srgbClr val="333333"/>
                </a:solidFill>
              </a:rPr>
              <a:t>possibilitat</a:t>
            </a:r>
            <a:r>
              <a:rPr lang="fr-FR" altLang="de-DE" sz="2400" dirty="0">
                <a:solidFill>
                  <a:srgbClr val="333333"/>
                </a:solidFill>
              </a:rPr>
              <a:t> que un </a:t>
            </a:r>
            <a:r>
              <a:rPr lang="fr-FR" altLang="de-DE" sz="2400" dirty="0" err="1">
                <a:solidFill>
                  <a:srgbClr val="333333"/>
                </a:solidFill>
              </a:rPr>
              <a:t>mateix</a:t>
            </a:r>
            <a:r>
              <a:rPr lang="fr-FR" altLang="de-DE" sz="2400" dirty="0">
                <a:solidFill>
                  <a:srgbClr val="333333"/>
                </a:solidFill>
              </a:rPr>
              <a:t> </a:t>
            </a:r>
            <a:r>
              <a:rPr lang="fr-FR" altLang="de-DE" sz="2400" dirty="0" err="1">
                <a:solidFill>
                  <a:srgbClr val="333333"/>
                </a:solidFill>
              </a:rPr>
              <a:t>esdeveniment</a:t>
            </a:r>
            <a:r>
              <a:rPr lang="fr-FR" altLang="de-DE" sz="2400" dirty="0">
                <a:solidFill>
                  <a:srgbClr val="333333"/>
                </a:solidFill>
              </a:rPr>
              <a:t> pot tenir </a:t>
            </a:r>
            <a:r>
              <a:rPr lang="fr-FR" altLang="de-DE" sz="2400" dirty="0" err="1">
                <a:solidFill>
                  <a:srgbClr val="333333"/>
                </a:solidFill>
              </a:rPr>
              <a:t>diferents</a:t>
            </a:r>
            <a:r>
              <a:rPr lang="fr-FR" altLang="de-DE" sz="2400" dirty="0">
                <a:solidFill>
                  <a:srgbClr val="333333"/>
                </a:solidFill>
              </a:rPr>
              <a:t> </a:t>
            </a:r>
            <a:r>
              <a:rPr lang="fr-FR" altLang="de-DE" sz="2400">
                <a:solidFill>
                  <a:srgbClr val="333333"/>
                </a:solidFill>
              </a:rPr>
              <a:t>causes.</a:t>
            </a:r>
            <a:endParaRPr lang="es-ES" altLang="de-DE" sz="2400" dirty="0">
              <a:solidFill>
                <a:srgbClr val="333333"/>
              </a:solidFill>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a:t>
            </a:fld>
            <a:endParaRPr lang="de-DE" dirty="0">
              <a:latin typeface="+mn-lt"/>
              <a:ea typeface="+mn-ea"/>
            </a:endParaRPr>
          </a:p>
        </p:txBody>
      </p:sp>
    </p:spTree>
    <p:extLst>
      <p:ext uri="{BB962C8B-B14F-4D97-AF65-F5344CB8AC3E}">
        <p14:creationId xmlns:p14="http://schemas.microsoft.com/office/powerpoint/2010/main" val="1395465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s-ES" sz="3600">
                <a:solidFill>
                  <a:srgbClr val="004992"/>
                </a:solidFill>
                <a:latin typeface="+mn-lt"/>
                <a:ea typeface="+mn-ea"/>
                <a:cs typeface="+mn-cs"/>
              </a:rPr>
              <a:t>Atribució: Acusar i Atribuir-se el Mèrit</a:t>
            </a:r>
            <a:endParaRPr lang="en-US" sz="3600">
              <a:solidFill>
                <a:srgbClr val="004992"/>
              </a:solidFill>
              <a:latin typeface="+mn-lt"/>
              <a:ea typeface="+mn-ea"/>
              <a:cs typeface="+mn-cs"/>
            </a:endParaRPr>
          </a:p>
        </p:txBody>
      </p:sp>
      <p:sp>
        <p:nvSpPr>
          <p:cNvPr id="10243" name="Rectangle 3"/>
          <p:cNvSpPr>
            <a:spLocks noGrp="1" noChangeArrowheads="1"/>
          </p:cNvSpPr>
          <p:nvPr>
            <p:ph idx="1"/>
          </p:nvPr>
        </p:nvSpPr>
        <p:spPr>
          <a:noFill/>
        </p:spPr>
        <p:txBody>
          <a:bodyPr>
            <a:noAutofit/>
          </a:bodyPr>
          <a:lstStyle/>
          <a:p>
            <a:pPr eaLnBrk="1" hangingPunct="1">
              <a:tabLst>
                <a:tab pos="0" algn="l"/>
              </a:tabLst>
            </a:pPr>
            <a:r>
              <a:rPr lang="es-ES" altLang="de-DE" sz="2400" dirty="0" err="1">
                <a:solidFill>
                  <a:srgbClr val="333333"/>
                </a:solidFill>
              </a:rPr>
              <a:t>Atribució</a:t>
            </a:r>
            <a:r>
              <a:rPr lang="es-ES" altLang="de-DE" sz="2400" dirty="0">
                <a:solidFill>
                  <a:srgbClr val="333333"/>
                </a:solidFill>
              </a:rPr>
              <a:t> = inferir causes sobre </a:t>
            </a:r>
            <a:r>
              <a:rPr lang="es-ES" altLang="de-DE" sz="2400" dirty="0" err="1">
                <a:solidFill>
                  <a:srgbClr val="333333"/>
                </a:solidFill>
              </a:rPr>
              <a:t>esdeveniments</a:t>
            </a:r>
            <a:r>
              <a:rPr lang="es-ES" altLang="de-DE" sz="2400" dirty="0">
                <a:solidFill>
                  <a:srgbClr val="333333"/>
                </a:solidFill>
              </a:rPr>
              <a:t> (per </a:t>
            </a:r>
            <a:r>
              <a:rPr lang="es-ES" altLang="de-DE" sz="2400" dirty="0" err="1">
                <a:solidFill>
                  <a:srgbClr val="333333"/>
                </a:solidFill>
              </a:rPr>
              <a:t>exemple</a:t>
            </a:r>
            <a:r>
              <a:rPr lang="es-ES" altLang="de-DE" sz="2400" dirty="0">
                <a:solidFill>
                  <a:srgbClr val="333333"/>
                </a:solidFill>
              </a:rPr>
              <a:t>, acusar a </a:t>
            </a:r>
            <a:r>
              <a:rPr lang="es-ES" altLang="de-DE" sz="2400" dirty="0" err="1">
                <a:solidFill>
                  <a:srgbClr val="333333"/>
                </a:solidFill>
              </a:rPr>
              <a:t>altres</a:t>
            </a:r>
            <a:r>
              <a:rPr lang="es-ES" altLang="de-DE" sz="2400" dirty="0">
                <a:solidFill>
                  <a:srgbClr val="333333"/>
                </a:solidFill>
              </a:rPr>
              <a:t> persones o atribuir-se el </a:t>
            </a:r>
            <a:r>
              <a:rPr lang="es-ES" altLang="de-DE" sz="2400" dirty="0" err="1">
                <a:solidFill>
                  <a:srgbClr val="333333"/>
                </a:solidFill>
              </a:rPr>
              <a:t>mèrit</a:t>
            </a:r>
            <a:r>
              <a:rPr lang="es-ES" altLang="de-DE" sz="2400" dirty="0">
                <a:solidFill>
                  <a:srgbClr val="333333"/>
                </a:solidFill>
              </a:rPr>
              <a:t> a una o un </a:t>
            </a:r>
            <a:r>
              <a:rPr lang="es-ES" altLang="de-DE" sz="2400" dirty="0" err="1">
                <a:solidFill>
                  <a:srgbClr val="333333"/>
                </a:solidFill>
              </a:rPr>
              <a:t>mateix</a:t>
            </a:r>
            <a:r>
              <a:rPr lang="es-ES" altLang="de-DE" sz="2400" dirty="0">
                <a:solidFill>
                  <a:srgbClr val="333333"/>
                </a:solidFill>
              </a:rPr>
              <a:t>).</a:t>
            </a:r>
          </a:p>
          <a:p>
            <a:pPr lvl="0" defTabSz="914377"/>
            <a:r>
              <a:rPr lang="fr-FR" altLang="de-DE" sz="2400" dirty="0" err="1">
                <a:solidFill>
                  <a:srgbClr val="333333"/>
                </a:solidFill>
              </a:rPr>
              <a:t>Freqüentment</a:t>
            </a:r>
            <a:r>
              <a:rPr lang="fr-FR" altLang="de-DE" sz="2400" dirty="0">
                <a:solidFill>
                  <a:srgbClr val="333333"/>
                </a:solidFill>
              </a:rPr>
              <a:t> </a:t>
            </a:r>
            <a:r>
              <a:rPr lang="fr-FR" altLang="de-DE" sz="2400" dirty="0" err="1">
                <a:solidFill>
                  <a:srgbClr val="333333"/>
                </a:solidFill>
              </a:rPr>
              <a:t>obviem</a:t>
            </a:r>
            <a:r>
              <a:rPr lang="fr-FR" altLang="de-DE" sz="2400" dirty="0">
                <a:solidFill>
                  <a:srgbClr val="333333"/>
                </a:solidFill>
              </a:rPr>
              <a:t> la </a:t>
            </a:r>
            <a:r>
              <a:rPr lang="fr-FR" altLang="de-DE" sz="2400" dirty="0" err="1">
                <a:solidFill>
                  <a:srgbClr val="333333"/>
                </a:solidFill>
              </a:rPr>
              <a:t>possibilitat</a:t>
            </a:r>
            <a:r>
              <a:rPr lang="fr-FR" altLang="de-DE" sz="2400" dirty="0">
                <a:solidFill>
                  <a:srgbClr val="333333"/>
                </a:solidFill>
              </a:rPr>
              <a:t> que un </a:t>
            </a:r>
            <a:r>
              <a:rPr lang="fr-FR" altLang="de-DE" sz="2400" dirty="0" err="1">
                <a:solidFill>
                  <a:srgbClr val="333333"/>
                </a:solidFill>
              </a:rPr>
              <a:t>mateix</a:t>
            </a:r>
            <a:r>
              <a:rPr lang="fr-FR" altLang="de-DE" sz="2400" dirty="0">
                <a:solidFill>
                  <a:srgbClr val="333333"/>
                </a:solidFill>
              </a:rPr>
              <a:t> </a:t>
            </a:r>
            <a:r>
              <a:rPr lang="fr-FR" altLang="de-DE" sz="2400" dirty="0" err="1">
                <a:solidFill>
                  <a:srgbClr val="333333"/>
                </a:solidFill>
              </a:rPr>
              <a:t>esdeveniment</a:t>
            </a:r>
            <a:r>
              <a:rPr lang="fr-FR" altLang="de-DE" sz="2400" dirty="0">
                <a:solidFill>
                  <a:srgbClr val="333333"/>
                </a:solidFill>
              </a:rPr>
              <a:t> pot tenir </a:t>
            </a:r>
            <a:r>
              <a:rPr lang="fr-FR" altLang="de-DE" sz="2400" dirty="0" err="1">
                <a:solidFill>
                  <a:srgbClr val="333333"/>
                </a:solidFill>
              </a:rPr>
              <a:t>diferents</a:t>
            </a:r>
            <a:r>
              <a:rPr lang="fr-FR" altLang="de-DE" sz="2400" dirty="0">
                <a:solidFill>
                  <a:srgbClr val="333333"/>
                </a:solidFill>
              </a:rPr>
              <a:t> causes.</a:t>
            </a:r>
          </a:p>
          <a:p>
            <a:pPr lvl="0" defTabSz="914377"/>
            <a:endParaRPr lang="fr-FR" altLang="de-DE" sz="2400" dirty="0">
              <a:solidFill>
                <a:srgbClr val="333333"/>
              </a:solidFill>
            </a:endParaRPr>
          </a:p>
          <a:p>
            <a:pPr lvl="0" defTabSz="914400" fontAlgn="base"/>
            <a:r>
              <a:rPr lang="es-ES_tradnl" altLang="de-DE" sz="2400" b="1" dirty="0" err="1">
                <a:solidFill>
                  <a:srgbClr val="004992"/>
                </a:solidFill>
              </a:rPr>
              <a:t>Quines</a:t>
            </a:r>
            <a:r>
              <a:rPr lang="es-ES_tradnl" altLang="de-DE" sz="2400" b="1" dirty="0">
                <a:solidFill>
                  <a:srgbClr val="004992"/>
                </a:solidFill>
              </a:rPr>
              <a:t> </a:t>
            </a:r>
            <a:r>
              <a:rPr lang="es-ES" altLang="de-DE" sz="2400" b="1" dirty="0">
                <a:solidFill>
                  <a:srgbClr val="004992"/>
                </a:solidFill>
              </a:rPr>
              <a:t>causes poden </a:t>
            </a:r>
            <a:r>
              <a:rPr lang="es-ES" altLang="de-DE" sz="2400" b="1" dirty="0" err="1">
                <a:solidFill>
                  <a:srgbClr val="004992"/>
                </a:solidFill>
              </a:rPr>
              <a:t>haver</a:t>
            </a:r>
            <a:r>
              <a:rPr lang="es-ES" altLang="de-DE" sz="2400" b="1" dirty="0">
                <a:solidFill>
                  <a:srgbClr val="004992"/>
                </a:solidFill>
              </a:rPr>
              <a:t> </a:t>
            </a:r>
            <a:r>
              <a:rPr lang="es-ES" altLang="de-DE" sz="2400" b="1" dirty="0" err="1">
                <a:solidFill>
                  <a:srgbClr val="004992"/>
                </a:solidFill>
              </a:rPr>
              <a:t>contribuït</a:t>
            </a:r>
            <a:r>
              <a:rPr lang="es-ES" altLang="de-DE" sz="2400" b="1" dirty="0">
                <a:solidFill>
                  <a:srgbClr val="004992"/>
                </a:solidFill>
              </a:rPr>
              <a:t> a la </a:t>
            </a:r>
            <a:r>
              <a:rPr lang="es-ES" altLang="de-DE" sz="2400" b="1" dirty="0" err="1">
                <a:solidFill>
                  <a:srgbClr val="004992"/>
                </a:solidFill>
              </a:rPr>
              <a:t>següent</a:t>
            </a:r>
            <a:r>
              <a:rPr lang="es-ES" altLang="de-DE" sz="2400" b="1" dirty="0">
                <a:solidFill>
                  <a:srgbClr val="004992"/>
                </a:solidFill>
              </a:rPr>
              <a:t> </a:t>
            </a:r>
            <a:r>
              <a:rPr lang="es-ES" altLang="de-DE" sz="2400" b="1" dirty="0" err="1">
                <a:solidFill>
                  <a:srgbClr val="004992"/>
                </a:solidFill>
              </a:rPr>
              <a:t>situació</a:t>
            </a:r>
            <a:r>
              <a:rPr lang="es-ES" altLang="de-DE" sz="2400" b="1" dirty="0">
                <a:solidFill>
                  <a:srgbClr val="004992"/>
                </a:solidFill>
              </a:rPr>
              <a:t>?</a:t>
            </a:r>
            <a:r>
              <a:rPr lang="de-DE" altLang="de-DE" sz="2400" dirty="0">
                <a:solidFill>
                  <a:srgbClr val="004992"/>
                </a:solidFill>
              </a:rPr>
              <a:t> </a:t>
            </a:r>
          </a:p>
          <a:p>
            <a:pPr lvl="0" defTabSz="914400" fontAlgn="base"/>
            <a:r>
              <a:rPr lang="de-DE" altLang="de-DE" sz="2400" dirty="0">
                <a:solidFill>
                  <a:srgbClr val="333333"/>
                </a:solidFill>
              </a:rPr>
              <a:t>Una bona amiga no li va trucar el dia del seu aniversari.</a:t>
            </a:r>
            <a:endParaRPr lang="es-ES" altLang="de-DE" sz="2400" dirty="0">
              <a:solidFill>
                <a:srgbClr val="333333"/>
              </a:solidFill>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a:t>
            </a:fld>
            <a:endParaRPr lang="de-DE" dirty="0">
              <a:latin typeface="+mn-lt"/>
              <a:ea typeface="+mn-ea"/>
            </a:endParaRPr>
          </a:p>
        </p:txBody>
      </p:sp>
    </p:spTree>
    <p:extLst>
      <p:ext uri="{BB962C8B-B14F-4D97-AF65-F5344CB8AC3E}">
        <p14:creationId xmlns:p14="http://schemas.microsoft.com/office/powerpoint/2010/main" val="1722468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Explicacions</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it-IT" altLang="de-DE" sz="2400" dirty="0">
                <a:solidFill>
                  <a:srgbClr val="333333"/>
                </a:solidFill>
              </a:rPr>
              <a:t>Per què no li va trucar la seva amiga?</a:t>
            </a:r>
          </a:p>
          <a:p>
            <a:pPr lvl="0" defTabSz="914400" fontAlgn="base"/>
            <a:r>
              <a:rPr lang="en-CA" altLang="de-DE" sz="2400" dirty="0" err="1">
                <a:solidFill>
                  <a:srgbClr val="004992"/>
                </a:solidFill>
              </a:rPr>
              <a:t>Possibles</a:t>
            </a:r>
            <a:r>
              <a:rPr lang="en-CA" altLang="de-DE" sz="2400" dirty="0">
                <a:solidFill>
                  <a:srgbClr val="004992"/>
                </a:solidFill>
              </a:rPr>
              <a:t> </a:t>
            </a:r>
            <a:r>
              <a:rPr lang="en-CA" altLang="de-DE" sz="2400" dirty="0" err="1">
                <a:solidFill>
                  <a:srgbClr val="004992"/>
                </a:solidFill>
              </a:rPr>
              <a:t>atribucions</a:t>
            </a:r>
            <a:r>
              <a:rPr lang="en-CA" altLang="de-DE" sz="2400" dirty="0">
                <a:solidFill>
                  <a:srgbClr val="004992"/>
                </a:solidFill>
              </a:rPr>
              <a:t> per a </a:t>
            </a:r>
            <a:r>
              <a:rPr lang="en-CA" altLang="de-DE" sz="2400" dirty="0" err="1">
                <a:solidFill>
                  <a:srgbClr val="004992"/>
                </a:solidFill>
              </a:rPr>
              <a:t>aquest</a:t>
            </a:r>
            <a:r>
              <a:rPr lang="en-CA" altLang="de-DE" sz="2400" dirty="0">
                <a:solidFill>
                  <a:srgbClr val="004992"/>
                </a:solidFill>
              </a:rPr>
              <a:t> </a:t>
            </a:r>
            <a:r>
              <a:rPr lang="en-CA" altLang="de-DE" sz="2400" dirty="0" err="1">
                <a:solidFill>
                  <a:srgbClr val="004992"/>
                </a:solidFill>
              </a:rPr>
              <a:t>comportament</a:t>
            </a:r>
            <a:r>
              <a:rPr lang="en-CA" altLang="de-DE" sz="2400" dirty="0">
                <a:solidFill>
                  <a:srgbClr val="004992"/>
                </a:solidFill>
              </a:rPr>
              <a:t>…</a:t>
            </a:r>
          </a:p>
          <a:p>
            <a:pPr lvl="0" defTabSz="914400" fontAlgn="base"/>
            <a:r>
              <a:rPr lang="en-CA"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5</a:t>
            </a:fld>
            <a:endParaRPr lang="de-DE" dirty="0">
              <a:latin typeface="+mn-lt"/>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Explicacions</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it-IT" altLang="de-DE" sz="2400" dirty="0">
                <a:solidFill>
                  <a:srgbClr val="333333"/>
                </a:solidFill>
              </a:rPr>
              <a:t>Per què no li va trucar la seva amiga?</a:t>
            </a:r>
          </a:p>
          <a:p>
            <a:pPr lvl="0" defTabSz="914400" fontAlgn="base"/>
            <a:r>
              <a:rPr lang="en-CA" altLang="de-DE" sz="2400" dirty="0" err="1">
                <a:solidFill>
                  <a:srgbClr val="004992"/>
                </a:solidFill>
              </a:rPr>
              <a:t>Possibles</a:t>
            </a:r>
            <a:r>
              <a:rPr lang="en-CA" altLang="de-DE" sz="2400" dirty="0">
                <a:solidFill>
                  <a:srgbClr val="004992"/>
                </a:solidFill>
              </a:rPr>
              <a:t> </a:t>
            </a:r>
            <a:r>
              <a:rPr lang="en-CA" altLang="de-DE" sz="2400" dirty="0" err="1">
                <a:solidFill>
                  <a:srgbClr val="004992"/>
                </a:solidFill>
              </a:rPr>
              <a:t>atribucions</a:t>
            </a:r>
            <a:r>
              <a:rPr lang="en-CA" altLang="de-DE" sz="2400" dirty="0">
                <a:solidFill>
                  <a:srgbClr val="004992"/>
                </a:solidFill>
              </a:rPr>
              <a:t> per a </a:t>
            </a:r>
            <a:r>
              <a:rPr lang="en-CA" altLang="de-DE" sz="2400" dirty="0" err="1">
                <a:solidFill>
                  <a:srgbClr val="004992"/>
                </a:solidFill>
              </a:rPr>
              <a:t>aquest</a:t>
            </a:r>
            <a:r>
              <a:rPr lang="en-CA" altLang="de-DE" sz="2400" dirty="0">
                <a:solidFill>
                  <a:srgbClr val="004992"/>
                </a:solidFill>
              </a:rPr>
              <a:t> </a:t>
            </a:r>
            <a:r>
              <a:rPr lang="en-CA" altLang="de-DE" sz="2400" dirty="0" err="1">
                <a:solidFill>
                  <a:srgbClr val="004992"/>
                </a:solidFill>
              </a:rPr>
              <a:t>comportament</a:t>
            </a:r>
            <a:r>
              <a:rPr lang="en-CA" altLang="de-DE" sz="2400" dirty="0">
                <a:solidFill>
                  <a:srgbClr val="004992"/>
                </a:solidFill>
              </a:rPr>
              <a:t>…</a:t>
            </a:r>
          </a:p>
          <a:p>
            <a:pPr marL="342900" lvl="0" indent="-342900" defTabSz="914400" fontAlgn="base">
              <a:buClr>
                <a:srgbClr val="333333"/>
              </a:buClr>
              <a:buFont typeface="WingDings"/>
              <a:buChar char=""/>
            </a:pPr>
            <a:r>
              <a:rPr lang="en-CA" altLang="de-DE" sz="2400" dirty="0">
                <a:solidFill>
                  <a:srgbClr val="333333"/>
                </a:solidFill>
              </a:rPr>
              <a:t>No </a:t>
            </a:r>
            <a:r>
              <a:rPr lang="en-CA" altLang="de-DE" sz="2400" dirty="0" err="1">
                <a:solidFill>
                  <a:srgbClr val="333333"/>
                </a:solidFill>
              </a:rPr>
              <a:t>sóc</a:t>
            </a:r>
            <a:r>
              <a:rPr lang="en-CA" altLang="de-DE" sz="2400" dirty="0">
                <a:solidFill>
                  <a:srgbClr val="333333"/>
                </a:solidFill>
              </a:rPr>
              <a:t> important per a </a:t>
            </a:r>
            <a:r>
              <a:rPr lang="en-CA" altLang="de-DE" sz="2400" dirty="0" err="1">
                <a:solidFill>
                  <a:srgbClr val="333333"/>
                </a:solidFill>
              </a:rPr>
              <a:t>ella</a:t>
            </a:r>
            <a:r>
              <a:rPr lang="en-CA" altLang="de-DE" sz="2400" dirty="0">
                <a:solidFill>
                  <a:srgbClr val="333333"/>
                </a:solidFill>
              </a:rPr>
              <a:t>. Si </a:t>
            </a:r>
            <a:r>
              <a:rPr lang="en-CA" altLang="de-DE" sz="2400" dirty="0" err="1">
                <a:solidFill>
                  <a:srgbClr val="333333"/>
                </a:solidFill>
              </a:rPr>
              <a:t>hagués</a:t>
            </a:r>
            <a:r>
              <a:rPr lang="en-CA" altLang="de-DE" sz="2400" dirty="0">
                <a:solidFill>
                  <a:srgbClr val="333333"/>
                </a:solidFill>
              </a:rPr>
              <a:t> </a:t>
            </a:r>
            <a:r>
              <a:rPr lang="en-CA" altLang="de-DE" sz="2400" dirty="0" err="1">
                <a:solidFill>
                  <a:srgbClr val="333333"/>
                </a:solidFill>
              </a:rPr>
              <a:t>estat</a:t>
            </a:r>
            <a:r>
              <a:rPr lang="en-CA" altLang="de-DE" sz="2400" dirty="0">
                <a:solidFill>
                  <a:srgbClr val="333333"/>
                </a:solidFill>
              </a:rPr>
              <a:t> </a:t>
            </a:r>
            <a:r>
              <a:rPr lang="en-CA" altLang="de-DE" sz="2400" dirty="0" err="1">
                <a:solidFill>
                  <a:srgbClr val="333333"/>
                </a:solidFill>
              </a:rPr>
              <a:t>qualsevol</a:t>
            </a:r>
            <a:r>
              <a:rPr lang="en-CA" altLang="de-DE" sz="2400" dirty="0">
                <a:solidFill>
                  <a:srgbClr val="333333"/>
                </a:solidFill>
              </a:rPr>
              <a:t> </a:t>
            </a:r>
            <a:r>
              <a:rPr lang="en-CA" altLang="de-DE" sz="2400" dirty="0" err="1">
                <a:solidFill>
                  <a:srgbClr val="333333"/>
                </a:solidFill>
              </a:rPr>
              <a:t>altra</a:t>
            </a:r>
            <a:r>
              <a:rPr lang="en-CA" altLang="de-DE" sz="2400" dirty="0">
                <a:solidFill>
                  <a:srgbClr val="333333"/>
                </a:solidFill>
              </a:rPr>
              <a:t> persona no se </a:t>
            </a:r>
            <a:r>
              <a:rPr lang="en-CA" altLang="de-DE" sz="2400" dirty="0" err="1">
                <a:solidFill>
                  <a:srgbClr val="333333"/>
                </a:solidFill>
              </a:rPr>
              <a:t>n'hauria</a:t>
            </a:r>
            <a:r>
              <a:rPr lang="en-CA" altLang="de-DE" sz="2400" dirty="0">
                <a:solidFill>
                  <a:srgbClr val="333333"/>
                </a:solidFill>
              </a:rPr>
              <a:t> </a:t>
            </a:r>
            <a:r>
              <a:rPr lang="en-CA" altLang="de-DE" sz="2400" dirty="0" err="1">
                <a:solidFill>
                  <a:srgbClr val="333333"/>
                </a:solidFill>
              </a:rPr>
              <a:t>oblidat</a:t>
            </a:r>
            <a:r>
              <a:rPr lang="en-CA" altLang="de-DE" sz="2400" dirty="0">
                <a:solidFill>
                  <a:srgbClr val="333333"/>
                </a:solidFill>
              </a:rPr>
              <a:t>.</a:t>
            </a:r>
          </a:p>
          <a:p>
            <a:pPr marL="342900" lvl="0" indent="-342900" defTabSz="914400" fontAlgn="base">
              <a:buClr>
                <a:srgbClr val="333333"/>
              </a:buClr>
              <a:buFont typeface="WingDings"/>
              <a:buChar char=""/>
            </a:pPr>
            <a:r>
              <a:rPr lang="en-CA" altLang="de-DE" sz="2400" dirty="0" err="1">
                <a:solidFill>
                  <a:srgbClr val="333333"/>
                </a:solidFill>
              </a:rPr>
              <a:t>És</a:t>
            </a:r>
            <a:r>
              <a:rPr lang="en-CA" altLang="de-DE" sz="2400" dirty="0">
                <a:solidFill>
                  <a:srgbClr val="333333"/>
                </a:solidFill>
              </a:rPr>
              <a:t> un </a:t>
            </a:r>
            <a:r>
              <a:rPr lang="en-CA" altLang="de-DE" sz="2400" dirty="0" err="1">
                <a:solidFill>
                  <a:srgbClr val="333333"/>
                </a:solidFill>
              </a:rPr>
              <a:t>desastre</a:t>
            </a:r>
            <a:r>
              <a:rPr lang="en-CA" altLang="de-DE" sz="2400" dirty="0">
                <a:solidFill>
                  <a:srgbClr val="333333"/>
                </a:solidFill>
              </a:rPr>
              <a:t>, fins </a:t>
            </a:r>
            <a:r>
              <a:rPr lang="en-CA" altLang="de-DE" sz="2400" dirty="0" err="1">
                <a:solidFill>
                  <a:srgbClr val="333333"/>
                </a:solidFill>
              </a:rPr>
              <a:t>i</a:t>
            </a:r>
            <a:r>
              <a:rPr lang="en-CA" altLang="de-DE" sz="2400" dirty="0">
                <a:solidFill>
                  <a:srgbClr val="333333"/>
                </a:solidFill>
              </a:rPr>
              <a:t> tot </a:t>
            </a:r>
            <a:r>
              <a:rPr lang="en-CA" altLang="de-DE" sz="2400" dirty="0" err="1">
                <a:solidFill>
                  <a:srgbClr val="333333"/>
                </a:solidFill>
              </a:rPr>
              <a:t>podria</a:t>
            </a:r>
            <a:r>
              <a:rPr lang="en-CA" altLang="de-DE" sz="2400" dirty="0">
                <a:solidFill>
                  <a:srgbClr val="333333"/>
                </a:solidFill>
              </a:rPr>
              <a:t> </a:t>
            </a:r>
            <a:r>
              <a:rPr lang="en-CA" altLang="de-DE" sz="2400" dirty="0" err="1">
                <a:solidFill>
                  <a:srgbClr val="333333"/>
                </a:solidFill>
              </a:rPr>
              <a:t>oblidar</a:t>
            </a:r>
            <a:r>
              <a:rPr lang="en-CA" altLang="de-DE" sz="2400" dirty="0">
                <a:solidFill>
                  <a:srgbClr val="333333"/>
                </a:solidFill>
              </a:rPr>
              <a:t> el </a:t>
            </a:r>
            <a:r>
              <a:rPr lang="en-CA" altLang="de-DE" sz="2400" dirty="0" err="1">
                <a:solidFill>
                  <a:srgbClr val="333333"/>
                </a:solidFill>
              </a:rPr>
              <a:t>seu</a:t>
            </a:r>
            <a:r>
              <a:rPr lang="en-CA" altLang="de-DE" sz="2400" dirty="0">
                <a:solidFill>
                  <a:srgbClr val="333333"/>
                </a:solidFill>
              </a:rPr>
              <a:t> </a:t>
            </a:r>
            <a:r>
              <a:rPr lang="en-CA" altLang="de-DE" sz="2400" dirty="0" err="1">
                <a:solidFill>
                  <a:srgbClr val="333333"/>
                </a:solidFill>
              </a:rPr>
              <a:t>propi</a:t>
            </a:r>
            <a:r>
              <a:rPr lang="en-CA" altLang="de-DE" sz="2400" dirty="0">
                <a:solidFill>
                  <a:srgbClr val="333333"/>
                </a:solidFill>
              </a:rPr>
              <a:t> </a:t>
            </a:r>
            <a:r>
              <a:rPr lang="en-CA" altLang="de-DE" sz="2400" dirty="0" err="1">
                <a:solidFill>
                  <a:srgbClr val="333333"/>
                </a:solidFill>
              </a:rPr>
              <a:t>aniversari</a:t>
            </a:r>
            <a:r>
              <a:rPr lang="en-CA" altLang="de-DE" sz="2400" dirty="0">
                <a:solidFill>
                  <a:srgbClr val="333333"/>
                </a:solidFill>
              </a:rPr>
              <a:t>.</a:t>
            </a:r>
          </a:p>
          <a:p>
            <a:pPr marL="342900" lvl="0" indent="-342900" defTabSz="914400" fontAlgn="base">
              <a:buClr>
                <a:srgbClr val="333333"/>
              </a:buClr>
              <a:buFont typeface="WingDings"/>
              <a:buChar char=""/>
            </a:pPr>
            <a:r>
              <a:rPr lang="en-CA" altLang="de-DE" sz="2400" dirty="0" err="1">
                <a:solidFill>
                  <a:srgbClr val="333333"/>
                </a:solidFill>
              </a:rPr>
              <a:t>Té</a:t>
            </a:r>
            <a:r>
              <a:rPr lang="en-CA" altLang="de-DE" sz="2400" dirty="0">
                <a:solidFill>
                  <a:srgbClr val="333333"/>
                </a:solidFill>
              </a:rPr>
              <a:t> un </a:t>
            </a:r>
            <a:r>
              <a:rPr lang="en-CA" altLang="de-DE" sz="2400" dirty="0" err="1">
                <a:solidFill>
                  <a:srgbClr val="333333"/>
                </a:solidFill>
              </a:rPr>
              <a:t>examen</a:t>
            </a:r>
            <a:r>
              <a:rPr lang="en-CA" altLang="de-DE" sz="2400" dirty="0">
                <a:solidFill>
                  <a:srgbClr val="333333"/>
                </a:solidFill>
              </a:rPr>
              <a:t> important </a:t>
            </a:r>
            <a:r>
              <a:rPr lang="en-CA" altLang="de-DE" sz="2400" dirty="0" err="1">
                <a:solidFill>
                  <a:srgbClr val="333333"/>
                </a:solidFill>
              </a:rPr>
              <a:t>i</a:t>
            </a:r>
            <a:r>
              <a:rPr lang="en-CA" altLang="de-DE" sz="2400" dirty="0">
                <a:solidFill>
                  <a:srgbClr val="333333"/>
                </a:solidFill>
              </a:rPr>
              <a:t> no </a:t>
            </a:r>
            <a:r>
              <a:rPr lang="en-CA" altLang="de-DE" sz="2400" dirty="0" err="1">
                <a:solidFill>
                  <a:srgbClr val="333333"/>
                </a:solidFill>
              </a:rPr>
              <a:t>té</a:t>
            </a:r>
            <a:r>
              <a:rPr lang="en-CA" altLang="de-DE" sz="2400" dirty="0">
                <a:solidFill>
                  <a:srgbClr val="333333"/>
                </a:solidFill>
              </a:rPr>
              <a:t> temps per a res </a:t>
            </a:r>
            <a:r>
              <a:rPr lang="en-CA" altLang="de-DE" sz="2400" dirty="0" err="1">
                <a:solidFill>
                  <a:srgbClr val="333333"/>
                </a:solidFill>
              </a:rPr>
              <a:t>més</a:t>
            </a:r>
            <a:r>
              <a:rPr lang="en-CA"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6</a:t>
            </a:fld>
            <a:endParaRPr lang="de-DE" dirty="0">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Explicacions</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it-IT" altLang="de-DE" sz="2400" dirty="0">
                <a:solidFill>
                  <a:srgbClr val="333333"/>
                </a:solidFill>
              </a:rPr>
              <a:t>Per què no li va trucar la seva amiga?</a:t>
            </a:r>
          </a:p>
          <a:p>
            <a:pPr lvl="0" defTabSz="914400" fontAlgn="base"/>
            <a:r>
              <a:rPr lang="en-CA" altLang="de-DE" sz="2400" dirty="0" err="1">
                <a:solidFill>
                  <a:srgbClr val="004992"/>
                </a:solidFill>
              </a:rPr>
              <a:t>Possibles</a:t>
            </a:r>
            <a:r>
              <a:rPr lang="en-CA" altLang="de-DE" sz="2400" dirty="0">
                <a:solidFill>
                  <a:srgbClr val="004992"/>
                </a:solidFill>
              </a:rPr>
              <a:t> </a:t>
            </a:r>
            <a:r>
              <a:rPr lang="en-CA" altLang="de-DE" sz="2400" dirty="0" err="1">
                <a:solidFill>
                  <a:srgbClr val="004992"/>
                </a:solidFill>
              </a:rPr>
              <a:t>atribucions</a:t>
            </a:r>
            <a:r>
              <a:rPr lang="en-CA" altLang="de-DE" sz="2400" dirty="0">
                <a:solidFill>
                  <a:srgbClr val="004992"/>
                </a:solidFill>
              </a:rPr>
              <a:t> per a </a:t>
            </a:r>
            <a:r>
              <a:rPr lang="en-CA" altLang="de-DE" sz="2400" dirty="0" err="1">
                <a:solidFill>
                  <a:srgbClr val="004992"/>
                </a:solidFill>
              </a:rPr>
              <a:t>aquest</a:t>
            </a:r>
            <a:r>
              <a:rPr lang="en-CA" altLang="de-DE" sz="2400" dirty="0">
                <a:solidFill>
                  <a:srgbClr val="004992"/>
                </a:solidFill>
              </a:rPr>
              <a:t> </a:t>
            </a:r>
            <a:r>
              <a:rPr lang="en-CA" altLang="de-DE" sz="2400" dirty="0" err="1">
                <a:solidFill>
                  <a:srgbClr val="004992"/>
                </a:solidFill>
              </a:rPr>
              <a:t>comportament</a:t>
            </a:r>
            <a:r>
              <a:rPr lang="en-CA"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7</a:t>
            </a:fld>
            <a:endParaRPr lang="de-DE" dirty="0">
              <a:latin typeface="+mn-lt"/>
              <a:ea typeface="+mn-ea"/>
            </a:endParaRPr>
          </a:p>
        </p:txBody>
      </p:sp>
      <p:graphicFrame>
        <p:nvGraphicFramePr>
          <p:cNvPr id="10" name="Group 68"/>
          <p:cNvGraphicFramePr>
            <a:graphicFrameLocks/>
          </p:cNvGraphicFramePr>
          <p:nvPr>
            <p:extLst>
              <p:ext uri="{D42A27DB-BD31-4B8C-83A1-F6EECF244321}">
                <p14:modId xmlns:p14="http://schemas.microsoft.com/office/powerpoint/2010/main" val="2609887291"/>
              </p:ext>
            </p:extLst>
          </p:nvPr>
        </p:nvGraphicFramePr>
        <p:xfrm>
          <a:off x="408955" y="3471161"/>
          <a:ext cx="11376000" cy="1920240"/>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557012">
                <a:tc>
                  <a:txBody>
                    <a:bodyPr/>
                    <a:lstStyle/>
                    <a:p>
                      <a:pPr marL="228600" marR="0" lvl="0" indent="-27432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n-lt"/>
                          <a:ea typeface="+mn-ea"/>
                          <a:cs typeface="+mn-cs"/>
                        </a:rPr>
                        <a:t>...jo</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a:ln>
                            <a:noFill/>
                          </a:ln>
                          <a:solidFill>
                            <a:srgbClr val="333333"/>
                          </a:solidFill>
                          <a:effectLst/>
                          <a:latin typeface="+mn-lt"/>
                          <a:ea typeface="+mn-ea"/>
                          <a:cs typeface="+mn-cs"/>
                        </a:rPr>
                        <a:t>No </a:t>
                      </a:r>
                      <a:r>
                        <a:rPr kumimoji="0" lang="es-ES" sz="2400" b="0" i="0" u="none" strike="noStrike" cap="none" normalizeH="0" baseline="0" dirty="0" err="1">
                          <a:ln>
                            <a:noFill/>
                          </a:ln>
                          <a:solidFill>
                            <a:srgbClr val="333333"/>
                          </a:solidFill>
                          <a:effectLst/>
                          <a:latin typeface="+mn-lt"/>
                          <a:ea typeface="+mn-ea"/>
                          <a:cs typeface="+mn-cs"/>
                        </a:rPr>
                        <a:t>sóc</a:t>
                      </a:r>
                      <a:r>
                        <a:rPr kumimoji="0" lang="es-ES" sz="2400" b="0" i="0" u="none" strike="noStrike" cap="none" normalizeH="0" baseline="0" dirty="0">
                          <a:ln>
                            <a:noFill/>
                          </a:ln>
                          <a:solidFill>
                            <a:srgbClr val="333333"/>
                          </a:solidFill>
                          <a:effectLst/>
                          <a:latin typeface="+mn-lt"/>
                          <a:ea typeface="+mn-ea"/>
                          <a:cs typeface="+mn-cs"/>
                        </a:rPr>
                        <a:t> </a:t>
                      </a:r>
                      <a:r>
                        <a:rPr kumimoji="0" lang="es-ES" sz="2400" b="0" i="0" u="none" strike="noStrike" cap="none" normalizeH="0" baseline="0" dirty="0" err="1">
                          <a:ln>
                            <a:noFill/>
                          </a:ln>
                          <a:solidFill>
                            <a:srgbClr val="333333"/>
                          </a:solidFill>
                          <a:effectLst/>
                          <a:latin typeface="+mn-lt"/>
                          <a:ea typeface="+mn-ea"/>
                          <a:cs typeface="+mn-cs"/>
                        </a:rPr>
                        <a:t>prou</a:t>
                      </a:r>
                      <a:r>
                        <a:rPr kumimoji="0" lang="es-ES" sz="2400" b="0" i="0" u="none" strike="noStrike" cap="none" normalizeH="0" baseline="0" dirty="0">
                          <a:ln>
                            <a:noFill/>
                          </a:ln>
                          <a:solidFill>
                            <a:srgbClr val="333333"/>
                          </a:solidFill>
                          <a:effectLst/>
                          <a:latin typeface="+mn-lt"/>
                          <a:ea typeface="+mn-ea"/>
                          <a:cs typeface="+mn-cs"/>
                        </a:rPr>
                        <a:t> </a:t>
                      </a:r>
                      <a:r>
                        <a:rPr kumimoji="0" lang="es-ES" sz="2400" b="0" i="0" u="none" strike="noStrike" cap="none" normalizeH="0" baseline="0" dirty="0" err="1">
                          <a:ln>
                            <a:noFill/>
                          </a:ln>
                          <a:solidFill>
                            <a:srgbClr val="333333"/>
                          </a:solidFill>
                          <a:effectLst/>
                          <a:latin typeface="+mn-lt"/>
                          <a:ea typeface="+mn-ea"/>
                          <a:cs typeface="+mn-cs"/>
                        </a:rPr>
                        <a:t>important</a:t>
                      </a:r>
                      <a:r>
                        <a:rPr kumimoji="0" lang="es-ES" sz="2400" b="0" i="0" u="none" strike="noStrike" cap="none" normalizeH="0" baseline="0" dirty="0">
                          <a:ln>
                            <a:noFill/>
                          </a:ln>
                          <a:solidFill>
                            <a:srgbClr val="333333"/>
                          </a:solidFill>
                          <a:effectLst/>
                          <a:latin typeface="+mn-lt"/>
                          <a:ea typeface="+mn-ea"/>
                          <a:cs typeface="+mn-cs"/>
                        </a:rPr>
                        <a:t>.</a:t>
                      </a: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57012">
                <a:tc>
                  <a:txBody>
                    <a:bodyPr/>
                    <a:lstStyle/>
                    <a:p>
                      <a:pPr marL="228600" marR="0" lvl="0" indent="-27432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n-lt"/>
                          <a:ea typeface="+mn-ea"/>
                          <a:cs typeface="+mn-cs"/>
                        </a:rPr>
                        <a:t>...altres</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n-lt"/>
                          <a:ea typeface="+mn-ea"/>
                          <a:cs typeface="+mn-cs"/>
                        </a:rPr>
                        <a:t>És</a:t>
                      </a:r>
                      <a:r>
                        <a:rPr kumimoji="0" lang="en-US" sz="2400" b="0" i="0" u="none" strike="noStrike" cap="none" normalizeH="0" baseline="0" dirty="0">
                          <a:ln>
                            <a:noFill/>
                          </a:ln>
                          <a:solidFill>
                            <a:srgbClr val="333333"/>
                          </a:solidFill>
                          <a:effectLst/>
                          <a:latin typeface="+mn-lt"/>
                          <a:ea typeface="+mn-ea"/>
                          <a:cs typeface="+mn-cs"/>
                        </a:rPr>
                        <a:t> un </a:t>
                      </a:r>
                      <a:r>
                        <a:rPr kumimoji="0" lang="en-US" sz="2400" b="0" i="0" u="none" strike="noStrike" cap="none" normalizeH="0" baseline="0" dirty="0" err="1">
                          <a:ln>
                            <a:noFill/>
                          </a:ln>
                          <a:solidFill>
                            <a:srgbClr val="333333"/>
                          </a:solidFill>
                          <a:effectLst/>
                          <a:latin typeface="+mn-lt"/>
                          <a:ea typeface="+mn-ea"/>
                          <a:cs typeface="+mn-cs"/>
                        </a:rPr>
                        <a:t>desastre</a:t>
                      </a:r>
                      <a:r>
                        <a:rPr kumimoji="0" lang="en-US" sz="2400" b="0" i="0" u="none" strike="noStrike" cap="none" normalizeH="0" baseline="0" dirty="0">
                          <a:ln>
                            <a:noFill/>
                          </a:ln>
                          <a:solidFill>
                            <a:srgbClr val="333333"/>
                          </a:solidFill>
                          <a:effectLst/>
                          <a:latin typeface="+mn-lt"/>
                          <a:ea typeface="+mn-ea"/>
                          <a:cs typeface="+mn-cs"/>
                        </a:rPr>
                        <a:t>.</a:t>
                      </a: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06216">
                <a:tc>
                  <a:txBody>
                    <a:bodyPr/>
                    <a:lstStyle/>
                    <a:p>
                      <a:pPr marL="228600" marR="0" lvl="0" indent="-274320"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s-ES" sz="2400" b="0" i="0" u="none" strike="noStrike" cap="none" normalizeH="0" baseline="0" dirty="0">
                          <a:ln>
                            <a:noFill/>
                          </a:ln>
                          <a:solidFill>
                            <a:srgbClr val="004992"/>
                          </a:solidFill>
                          <a:effectLst/>
                          <a:latin typeface="+mn-lt"/>
                          <a:ea typeface="+mn-ea"/>
                          <a:cs typeface="+mn-cs"/>
                        </a:rPr>
                        <a:t>...la situació o l'atzar</a:t>
                      </a: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n-lt"/>
                          <a:ea typeface="+mn-ea"/>
                          <a:cs typeface="+mn-cs"/>
                        </a:rPr>
                        <a:t>Té</a:t>
                      </a:r>
                      <a:r>
                        <a:rPr kumimoji="0" lang="en-US" sz="2400" b="0" i="0" u="none" strike="noStrike" cap="none" normalizeH="0" baseline="0" dirty="0">
                          <a:ln>
                            <a:noFill/>
                          </a:ln>
                          <a:solidFill>
                            <a:srgbClr val="333333"/>
                          </a:solidFill>
                          <a:effectLst/>
                          <a:latin typeface="+mn-lt"/>
                          <a:ea typeface="+mn-ea"/>
                          <a:cs typeface="+mn-cs"/>
                        </a:rPr>
                        <a:t> un </a:t>
                      </a:r>
                      <a:r>
                        <a:rPr kumimoji="0" lang="en-US" sz="2400" b="0" i="0" u="none" strike="noStrike" cap="none" normalizeH="0" baseline="0" dirty="0" err="1">
                          <a:ln>
                            <a:noFill/>
                          </a:ln>
                          <a:solidFill>
                            <a:srgbClr val="333333"/>
                          </a:solidFill>
                          <a:effectLst/>
                          <a:latin typeface="+mn-lt"/>
                          <a:ea typeface="+mn-ea"/>
                          <a:cs typeface="+mn-cs"/>
                        </a:rPr>
                        <a:t>examen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a:t>
                      </a:r>
                      <a:r>
                        <a:rPr kumimoji="0" lang="en-US" sz="2400" b="0" i="0" u="none" strike="noStrike" cap="none" normalizeH="0" baseline="0" dirty="0">
                          <a:ln>
                            <a:noFill/>
                          </a:ln>
                          <a:solidFill>
                            <a:srgbClr val="333333"/>
                          </a:solidFill>
                          <a:effectLst/>
                          <a:latin typeface="+mn-lt"/>
                          <a:ea typeface="+mn-ea"/>
                          <a:cs typeface="+mn-cs"/>
                        </a:rPr>
                        <a:t> no </a:t>
                      </a:r>
                      <a:r>
                        <a:rPr kumimoji="0" lang="en-US" sz="2400" b="0" i="0" u="none" strike="noStrike" cap="none" normalizeH="0" baseline="0" dirty="0" err="1">
                          <a:ln>
                            <a:noFill/>
                          </a:ln>
                          <a:solidFill>
                            <a:srgbClr val="333333"/>
                          </a:solidFill>
                          <a:effectLst/>
                          <a:latin typeface="+mn-lt"/>
                          <a:ea typeface="+mn-ea"/>
                          <a:cs typeface="+mn-cs"/>
                        </a:rPr>
                        <a:t>té</a:t>
                      </a:r>
                      <a:r>
                        <a:rPr kumimoji="0" lang="en-US" sz="2400" b="0" i="0" u="none" strike="noStrike" cap="none" normalizeH="0" baseline="0" dirty="0">
                          <a:ln>
                            <a:noFill/>
                          </a:ln>
                          <a:solidFill>
                            <a:srgbClr val="333333"/>
                          </a:solidFill>
                          <a:effectLst/>
                          <a:latin typeface="+mn-lt"/>
                          <a:ea typeface="+mn-ea"/>
                          <a:cs typeface="+mn-cs"/>
                        </a:rPr>
                        <a:t> temps.</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mn-lt"/>
                <a:ea typeface="+mn-ea"/>
                <a:cs typeface="+mn-cs"/>
              </a:rPr>
              <a:t>Atribució: Acusar i Atribuir-se el Mèrit</a:t>
            </a:r>
          </a:p>
        </p:txBody>
      </p:sp>
      <p:sp>
        <p:nvSpPr>
          <p:cNvPr id="4" name="Content Placeholder 3"/>
          <p:cNvSpPr>
            <a:spLocks noGrp="1"/>
          </p:cNvSpPr>
          <p:nvPr>
            <p:ph idx="1"/>
          </p:nvPr>
        </p:nvSpPr>
        <p:spPr/>
        <p:txBody>
          <a:bodyPr/>
          <a:lstStyle/>
          <a:p>
            <a:pPr lvl="0" defTabSz="914400" fontAlgn="base"/>
            <a:r>
              <a:rPr lang="es-ES" altLang="de-DE" sz="2400" dirty="0">
                <a:solidFill>
                  <a:srgbClr val="333333"/>
                </a:solidFill>
              </a:rPr>
              <a:t>Com es pot veure en aquesta demostració, un esdeveniment pot tenir diferents causes subjacents.</a:t>
            </a:r>
          </a:p>
          <a:p>
            <a:pPr lvl="0" defTabSz="914400" fontAlgn="base"/>
            <a:r>
              <a:rPr lang="es-ES" altLang="de-DE" sz="2400" dirty="0">
                <a:solidFill>
                  <a:srgbClr val="333333"/>
                </a:solidFill>
              </a:rPr>
              <a:t>En la </a:t>
            </a:r>
            <a:r>
              <a:rPr lang="es-ES" altLang="de-DE" sz="2400" dirty="0" err="1">
                <a:solidFill>
                  <a:srgbClr val="333333"/>
                </a:solidFill>
              </a:rPr>
              <a:t>majoria</a:t>
            </a:r>
            <a:r>
              <a:rPr lang="es-ES" altLang="de-DE" sz="2400" dirty="0">
                <a:solidFill>
                  <a:srgbClr val="333333"/>
                </a:solidFill>
              </a:rPr>
              <a:t> </a:t>
            </a:r>
            <a:r>
              <a:rPr lang="es-ES" altLang="de-DE" sz="2400" dirty="0" err="1">
                <a:solidFill>
                  <a:srgbClr val="333333"/>
                </a:solidFill>
              </a:rPr>
              <a:t>dels</a:t>
            </a:r>
            <a:r>
              <a:rPr lang="es-ES" altLang="de-DE" sz="2400" dirty="0">
                <a:solidFill>
                  <a:srgbClr val="333333"/>
                </a:solidFill>
              </a:rPr>
              <a:t> casos, la </a:t>
            </a:r>
            <a:r>
              <a:rPr lang="es-ES" altLang="de-DE" sz="2400" dirty="0" err="1">
                <a:solidFill>
                  <a:srgbClr val="333333"/>
                </a:solidFill>
              </a:rPr>
              <a:t>combinació</a:t>
            </a:r>
            <a:r>
              <a:rPr lang="es-ES" altLang="de-DE" sz="2400" dirty="0">
                <a:solidFill>
                  <a:srgbClr val="333333"/>
                </a:solidFill>
              </a:rPr>
              <a:t> de diversos </a:t>
            </a:r>
            <a:r>
              <a:rPr lang="es-ES" altLang="de-DE" sz="2400" dirty="0" err="1">
                <a:solidFill>
                  <a:srgbClr val="333333"/>
                </a:solidFill>
              </a:rPr>
              <a:t>factors</a:t>
            </a:r>
            <a:r>
              <a:rPr lang="es-ES" altLang="de-DE" sz="2400" dirty="0">
                <a:solidFill>
                  <a:srgbClr val="333333"/>
                </a:solidFill>
              </a:rPr>
              <a:t> </a:t>
            </a:r>
            <a:r>
              <a:rPr lang="es-ES" altLang="de-DE" sz="2400" dirty="0" err="1">
                <a:solidFill>
                  <a:srgbClr val="333333"/>
                </a:solidFill>
              </a:rPr>
              <a:t>pot</a:t>
            </a:r>
            <a:r>
              <a:rPr lang="es-ES" altLang="de-DE" sz="2400" dirty="0">
                <a:solidFill>
                  <a:srgbClr val="333333"/>
                </a:solidFill>
              </a:rPr>
              <a:t> contribuir a un </a:t>
            </a:r>
            <a:r>
              <a:rPr lang="es-ES" altLang="de-DE" sz="2400" dirty="0" err="1">
                <a:solidFill>
                  <a:srgbClr val="333333"/>
                </a:solidFill>
              </a:rPr>
              <a:t>esdeveniment</a:t>
            </a:r>
            <a:r>
              <a:rPr lang="es-ES" altLang="de-DE" sz="2400" dirty="0">
                <a:solidFill>
                  <a:srgbClr val="333333"/>
                </a:solidFill>
              </a:rPr>
              <a:t> en particular.</a:t>
            </a:r>
          </a:p>
          <a:p>
            <a:pPr lvl="0" defTabSz="914400" fontAlgn="base"/>
            <a:r>
              <a:rPr lang="es-ES" altLang="de-DE" sz="2400" dirty="0" err="1">
                <a:solidFill>
                  <a:srgbClr val="333333"/>
                </a:solidFill>
              </a:rPr>
              <a:t>Tanmateix</a:t>
            </a:r>
            <a:r>
              <a:rPr lang="es-ES" altLang="de-DE" sz="2400" dirty="0">
                <a:solidFill>
                  <a:srgbClr val="333333"/>
                </a:solidFill>
              </a:rPr>
              <a:t>, </a:t>
            </a:r>
            <a:r>
              <a:rPr lang="es-ES" altLang="de-DE" sz="2400" dirty="0" err="1">
                <a:solidFill>
                  <a:srgbClr val="333333"/>
                </a:solidFill>
              </a:rPr>
              <a:t>moltes</a:t>
            </a:r>
            <a:r>
              <a:rPr lang="es-ES" altLang="de-DE" sz="2400" dirty="0">
                <a:solidFill>
                  <a:srgbClr val="333333"/>
                </a:solidFill>
              </a:rPr>
              <a:t> persones </a:t>
            </a:r>
            <a:r>
              <a:rPr lang="es-ES" altLang="de-DE" sz="2400" dirty="0" err="1">
                <a:solidFill>
                  <a:srgbClr val="333333"/>
                </a:solidFill>
              </a:rPr>
              <a:t>prefereixen</a:t>
            </a:r>
            <a:r>
              <a:rPr lang="es-ES" altLang="de-DE" sz="2400" dirty="0">
                <a:solidFill>
                  <a:srgbClr val="333333"/>
                </a:solidFill>
              </a:rPr>
              <a:t> </a:t>
            </a:r>
            <a:r>
              <a:rPr lang="es-ES" altLang="de-DE" sz="2400" dirty="0" err="1">
                <a:solidFill>
                  <a:srgbClr val="333333"/>
                </a:solidFill>
              </a:rPr>
              <a:t>veure</a:t>
            </a:r>
            <a:r>
              <a:rPr lang="es-ES" altLang="de-DE" sz="2400" dirty="0">
                <a:solidFill>
                  <a:srgbClr val="333333"/>
                </a:solidFill>
              </a:rPr>
              <a:t> </a:t>
            </a:r>
            <a:r>
              <a:rPr lang="es-ES" altLang="de-DE" sz="2400" dirty="0" err="1">
                <a:solidFill>
                  <a:srgbClr val="333333"/>
                </a:solidFill>
              </a:rPr>
              <a:t>sols</a:t>
            </a:r>
            <a:r>
              <a:rPr lang="es-ES" altLang="de-DE" sz="2400" dirty="0">
                <a:solidFill>
                  <a:srgbClr val="333333"/>
                </a:solidFill>
              </a:rPr>
              <a:t> un </a:t>
            </a:r>
            <a:r>
              <a:rPr lang="es-ES" altLang="de-DE" sz="2400" dirty="0" err="1">
                <a:solidFill>
                  <a:srgbClr val="333333"/>
                </a:solidFill>
              </a:rPr>
              <a:t>aspecte</a:t>
            </a:r>
            <a:r>
              <a:rPr lang="es-ES" altLang="de-DE" sz="2400" dirty="0">
                <a:solidFill>
                  <a:srgbClr val="333333"/>
                </a:solidFill>
              </a:rPr>
              <a:t> </a:t>
            </a:r>
            <a:r>
              <a:rPr lang="es-ES" altLang="de-DE" sz="2400" dirty="0" err="1">
                <a:solidFill>
                  <a:srgbClr val="333333"/>
                </a:solidFill>
              </a:rPr>
              <a:t>important</a:t>
            </a:r>
            <a:r>
              <a:rPr lang="es-ES" altLang="de-DE" sz="2400" dirty="0">
                <a:solidFill>
                  <a:srgbClr val="333333"/>
                </a:solidFill>
              </a:rPr>
              <a:t>. Per exemple, acusar altres persones en lloc d'acusar-se a elles o ells mateixos o viceversa.</a:t>
            </a:r>
            <a:endParaRPr lang="en-US" sz="2400" dirty="0"/>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8</a:t>
            </a:fld>
            <a:endParaRPr lang="de-DE" dirty="0">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solidFill>
                  <a:srgbClr val="004992"/>
                </a:solidFill>
                <a:latin typeface="+mn-lt"/>
                <a:ea typeface="+mn-ea"/>
                <a:cs typeface="+mn-cs"/>
              </a:rPr>
              <a:t>Li </a:t>
            </a:r>
            <a:r>
              <a:rPr lang="en-US" sz="3600" dirty="0" err="1">
                <a:solidFill>
                  <a:srgbClr val="004992"/>
                </a:solidFill>
                <a:latin typeface="+mn-lt"/>
                <a:ea typeface="+mn-ea"/>
                <a:cs typeface="+mn-cs"/>
              </a:rPr>
              <a:t>donen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d'alta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l'hospital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pràcticament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recuperat</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377"/>
            <a:r>
              <a:rPr lang="es-ES" altLang="ja-JP" sz="2400" dirty="0" err="1">
                <a:solidFill>
                  <a:srgbClr val="004992"/>
                </a:solidFill>
              </a:rPr>
              <a:t>Explicacions</a:t>
            </a:r>
            <a:r>
              <a:rPr lang="es-ES" altLang="ja-JP" sz="2400" dirty="0">
                <a:solidFill>
                  <a:srgbClr val="004992"/>
                </a:solidFill>
              </a:rPr>
              <a:t>...</a:t>
            </a:r>
          </a:p>
          <a:p>
            <a:pPr lvl="0" defTabSz="914377"/>
            <a:r>
              <a:rPr lang="es-ES" altLang="ja-JP" sz="2400" dirty="0">
                <a:solidFill>
                  <a:srgbClr val="333333"/>
                </a:solidFill>
              </a:rPr>
              <a:t>...</a:t>
            </a:r>
            <a:r>
              <a:rPr lang="es-ES" altLang="ja-JP" sz="2400" dirty="0" err="1">
                <a:solidFill>
                  <a:srgbClr val="333333"/>
                </a:solidFill>
              </a:rPr>
              <a:t>jo</a:t>
            </a:r>
            <a:endParaRPr lang="es-ES" altLang="ja-JP" sz="2400" dirty="0">
              <a:solidFill>
                <a:srgbClr val="333333"/>
              </a:solidFill>
            </a:endParaRPr>
          </a:p>
          <a:p>
            <a:pPr lvl="0" defTabSz="914377"/>
            <a:r>
              <a:rPr lang="es-ES" altLang="ja-JP" sz="2400" dirty="0">
                <a:solidFill>
                  <a:srgbClr val="333333"/>
                </a:solidFill>
              </a:rPr>
              <a:t>...</a:t>
            </a:r>
            <a:r>
              <a:rPr lang="es-ES" altLang="ja-JP" sz="2400" dirty="0" err="1">
                <a:solidFill>
                  <a:srgbClr val="333333"/>
                </a:solidFill>
              </a:rPr>
              <a:t>altres</a:t>
            </a:r>
            <a:endParaRPr lang="es-ES" altLang="ja-JP" sz="2400" dirty="0">
              <a:solidFill>
                <a:srgbClr val="333333"/>
              </a:solidFill>
            </a:endParaRPr>
          </a:p>
          <a:p>
            <a:pPr lvl="0" defTabSz="914377"/>
            <a:r>
              <a:rPr lang="es-ES" altLang="ja-JP" sz="2400" dirty="0">
                <a:solidFill>
                  <a:srgbClr val="333333"/>
                </a:solidFill>
              </a:rPr>
              <a:t>...la situació o l'atzar</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9</a:t>
            </a:fld>
            <a:endParaRPr lang="de-DE" dirty="0">
              <a:latin typeface="+mn-lt"/>
              <a:ea typeface="+mn-ea"/>
            </a:endParaRPr>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1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ja-JP" sz="3600" dirty="0">
                <a:latin typeface="+mn-lt"/>
                <a:ea typeface="+mn-ea"/>
                <a:cs typeface="+mn-cs"/>
              </a:rPr>
              <a:t>Li donen d'alta de l'hospital pràcticament recuperat.</a:t>
            </a:r>
            <a:endParaRPr lang="en-US" altLang="de-DE" sz="3600" dirty="0">
              <a:latin typeface="+mn-lt"/>
              <a:ea typeface="+mn-ea"/>
              <a:cs typeface="+mn-cs"/>
            </a:endParaRPr>
          </a:p>
        </p:txBody>
      </p:sp>
      <p:sp>
        <p:nvSpPr>
          <p:cNvPr id="22530" name="Rectangle 3"/>
          <p:cNvSpPr>
            <a:spLocks noGrp="1" noChangeArrowheads="1"/>
          </p:cNvSpPr>
          <p:nvPr>
            <p:ph idx="1"/>
          </p:nvPr>
        </p:nvSpPr>
        <p:spPr/>
        <p:txBody>
          <a:bodyPr>
            <a:noAutofit/>
          </a:bodyPr>
          <a:lstStyle/>
          <a:p>
            <a:pPr eaLnBrk="1" hangingPunct="1">
              <a:lnSpc>
                <a:spcPct val="100000"/>
              </a:lnSpc>
              <a:spcBef>
                <a:spcPts val="1200"/>
              </a:spcBef>
            </a:pPr>
            <a:r>
              <a:rPr lang="de-DE" altLang="de-DE" sz="1600" b="1" dirty="0" err="1">
                <a:solidFill>
                  <a:srgbClr val="004992"/>
                </a:solidFill>
              </a:rPr>
              <a:t>Explicacions</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de-DE" altLang="de-DE" sz="1600" b="1" dirty="0" err="1">
                <a:solidFill>
                  <a:srgbClr val="004992"/>
                </a:solidFill>
              </a:rPr>
              <a:t>jo</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de-DE" altLang="de-DE" sz="1600" i="1" dirty="0" err="1">
                <a:solidFill>
                  <a:srgbClr val="333333"/>
                </a:solidFill>
              </a:rPr>
              <a:t>influenciable</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La </a:t>
            </a:r>
            <a:r>
              <a:rPr lang="de-DE" altLang="de-DE" sz="1600" dirty="0" err="1">
                <a:solidFill>
                  <a:srgbClr val="333333"/>
                </a:solidFill>
              </a:rPr>
              <a:t>recuperació</a:t>
            </a:r>
            <a:r>
              <a:rPr lang="de-DE" altLang="de-DE" sz="1600" dirty="0">
                <a:solidFill>
                  <a:srgbClr val="333333"/>
                </a:solidFill>
              </a:rPr>
              <a:t> </a:t>
            </a:r>
            <a:r>
              <a:rPr lang="de-DE" altLang="de-DE" sz="1600" dirty="0" err="1">
                <a:solidFill>
                  <a:srgbClr val="333333"/>
                </a:solidFill>
              </a:rPr>
              <a:t>va</a:t>
            </a:r>
            <a:r>
              <a:rPr lang="de-DE" altLang="de-DE" sz="1600" dirty="0">
                <a:solidFill>
                  <a:srgbClr val="333333"/>
                </a:solidFill>
              </a:rPr>
              <a:t> </a:t>
            </a:r>
            <a:r>
              <a:rPr lang="de-DE" altLang="de-DE" sz="1600" dirty="0" err="1">
                <a:solidFill>
                  <a:srgbClr val="333333"/>
                </a:solidFill>
              </a:rPr>
              <a:t>ser</a:t>
            </a:r>
            <a:r>
              <a:rPr lang="de-DE" altLang="de-DE" sz="1600" dirty="0">
                <a:solidFill>
                  <a:srgbClr val="333333"/>
                </a:solidFill>
              </a:rPr>
              <a:t> </a:t>
            </a:r>
            <a:r>
              <a:rPr lang="de-DE" altLang="de-DE" sz="1600" dirty="0" err="1">
                <a:solidFill>
                  <a:srgbClr val="333333"/>
                </a:solidFill>
              </a:rPr>
              <a:t>un</a:t>
            </a:r>
            <a:r>
              <a:rPr lang="de-DE" altLang="de-DE" sz="1600" dirty="0">
                <a:solidFill>
                  <a:srgbClr val="333333"/>
                </a:solidFill>
              </a:rPr>
              <a:t> </a:t>
            </a:r>
            <a:r>
              <a:rPr lang="de-DE" altLang="de-DE" sz="1600" dirty="0" err="1">
                <a:solidFill>
                  <a:srgbClr val="333333"/>
                </a:solidFill>
              </a:rPr>
              <a:t>èxit</a:t>
            </a:r>
            <a:r>
              <a:rPr lang="de-DE" altLang="de-DE" sz="1600" dirty="0">
                <a:solidFill>
                  <a:srgbClr val="333333"/>
                </a:solidFill>
              </a:rPr>
              <a:t> </a:t>
            </a:r>
            <a:r>
              <a:rPr lang="de-DE" altLang="de-DE" sz="1600" dirty="0" err="1">
                <a:solidFill>
                  <a:srgbClr val="333333"/>
                </a:solidFill>
              </a:rPr>
              <a:t>perquè</a:t>
            </a:r>
            <a:r>
              <a:rPr lang="de-DE" altLang="de-DE" sz="1600" dirty="0">
                <a:solidFill>
                  <a:srgbClr val="333333"/>
                </a:solidFill>
              </a:rPr>
              <a:t> </a:t>
            </a:r>
            <a:r>
              <a:rPr lang="de-DE" altLang="de-DE" sz="1600" dirty="0" err="1">
                <a:solidFill>
                  <a:srgbClr val="333333"/>
                </a:solidFill>
              </a:rPr>
              <a:t>jo</a:t>
            </a:r>
            <a:r>
              <a:rPr lang="de-DE" altLang="de-DE" sz="1600" dirty="0">
                <a:solidFill>
                  <a:srgbClr val="333333"/>
                </a:solidFill>
              </a:rPr>
              <a:t> </a:t>
            </a:r>
            <a:r>
              <a:rPr lang="de-DE" altLang="de-DE" sz="1600" dirty="0" err="1">
                <a:solidFill>
                  <a:srgbClr val="333333"/>
                </a:solidFill>
              </a:rPr>
              <a:t>estava</a:t>
            </a:r>
            <a:r>
              <a:rPr lang="de-DE" altLang="de-DE" sz="1600" dirty="0">
                <a:solidFill>
                  <a:srgbClr val="333333"/>
                </a:solidFill>
              </a:rPr>
              <a:t> </a:t>
            </a:r>
            <a:r>
              <a:rPr lang="de-DE" altLang="de-DE" sz="1600" dirty="0" err="1">
                <a:solidFill>
                  <a:srgbClr val="333333"/>
                </a:solidFill>
              </a:rPr>
              <a:t>molt</a:t>
            </a:r>
            <a:r>
              <a:rPr lang="de-DE" altLang="de-DE" sz="1600" dirty="0">
                <a:solidFill>
                  <a:srgbClr val="333333"/>
                </a:solidFill>
              </a:rPr>
              <a:t> </a:t>
            </a:r>
            <a:r>
              <a:rPr lang="de-DE" altLang="de-DE" sz="1600" dirty="0" err="1">
                <a:solidFill>
                  <a:srgbClr val="333333"/>
                </a:solidFill>
              </a:rPr>
              <a:t>motivat</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Vaig</a:t>
            </a:r>
            <a:r>
              <a:rPr lang="de-DE" altLang="de-DE" sz="1600" dirty="0">
                <a:solidFill>
                  <a:srgbClr val="333333"/>
                </a:solidFill>
              </a:rPr>
              <a:t> </a:t>
            </a:r>
            <a:r>
              <a:rPr lang="de-DE" altLang="de-DE" sz="1600" dirty="0" err="1">
                <a:solidFill>
                  <a:srgbClr val="333333"/>
                </a:solidFill>
              </a:rPr>
              <a:t>exigir</a:t>
            </a:r>
            <a:r>
              <a:rPr lang="de-DE" altLang="de-DE" sz="1600" dirty="0">
                <a:solidFill>
                  <a:srgbClr val="333333"/>
                </a:solidFill>
              </a:rPr>
              <a:t> </a:t>
            </a:r>
            <a:r>
              <a:rPr lang="de-DE" altLang="de-DE" sz="1600" dirty="0" err="1">
                <a:solidFill>
                  <a:srgbClr val="333333"/>
                </a:solidFill>
              </a:rPr>
              <a:t>unes</a:t>
            </a:r>
            <a:r>
              <a:rPr lang="de-DE" altLang="de-DE" sz="1600" dirty="0">
                <a:solidFill>
                  <a:srgbClr val="333333"/>
                </a:solidFill>
              </a:rPr>
              <a:t> </a:t>
            </a:r>
            <a:r>
              <a:rPr lang="de-DE" altLang="de-DE" sz="1600" dirty="0" err="1">
                <a:solidFill>
                  <a:srgbClr val="333333"/>
                </a:solidFill>
              </a:rPr>
              <a:t>opcions</a:t>
            </a:r>
            <a:r>
              <a:rPr lang="de-DE" altLang="de-DE" sz="1600" dirty="0">
                <a:solidFill>
                  <a:srgbClr val="333333"/>
                </a:solidFill>
              </a:rPr>
              <a:t> de </a:t>
            </a:r>
            <a:r>
              <a:rPr lang="de-DE" altLang="de-DE" sz="1600" dirty="0" err="1">
                <a:solidFill>
                  <a:srgbClr val="333333"/>
                </a:solidFill>
              </a:rPr>
              <a:t>tractament</a:t>
            </a:r>
            <a:r>
              <a:rPr lang="de-DE" altLang="de-DE" sz="1600" dirty="0">
                <a:solidFill>
                  <a:srgbClr val="333333"/>
                </a:solidFill>
              </a:rPr>
              <a:t>, </a:t>
            </a:r>
            <a:r>
              <a:rPr lang="de-DE" altLang="de-DE" sz="1600" dirty="0" err="1">
                <a:solidFill>
                  <a:srgbClr val="333333"/>
                </a:solidFill>
              </a:rPr>
              <a:t>que</a:t>
            </a:r>
            <a:r>
              <a:rPr lang="de-DE" altLang="de-DE" sz="1600" dirty="0">
                <a:solidFill>
                  <a:srgbClr val="333333"/>
                </a:solidFill>
              </a:rPr>
              <a:t> van </a:t>
            </a:r>
            <a:r>
              <a:rPr lang="de-DE" altLang="de-DE" sz="1600" dirty="0" err="1">
                <a:solidFill>
                  <a:srgbClr val="333333"/>
                </a:solidFill>
              </a:rPr>
              <a:t>ser</a:t>
            </a:r>
            <a:r>
              <a:rPr lang="de-DE" altLang="de-DE" sz="1600" dirty="0">
                <a:solidFill>
                  <a:srgbClr val="333333"/>
                </a:solidFill>
              </a:rPr>
              <a:t> les </a:t>
            </a:r>
            <a:r>
              <a:rPr lang="de-DE" altLang="de-DE" sz="1600" dirty="0" err="1">
                <a:solidFill>
                  <a:srgbClr val="333333"/>
                </a:solidFill>
              </a:rPr>
              <a:t>que</a:t>
            </a:r>
            <a:r>
              <a:rPr lang="de-DE" altLang="de-DE" sz="1600" dirty="0">
                <a:solidFill>
                  <a:srgbClr val="333333"/>
                </a:solidFill>
              </a:rPr>
              <a:t> van </a:t>
            </a:r>
            <a:r>
              <a:rPr lang="de-DE" altLang="de-DE" sz="1600" dirty="0" err="1">
                <a:solidFill>
                  <a:srgbClr val="333333"/>
                </a:solidFill>
              </a:rPr>
              <a:t>tenir</a:t>
            </a:r>
            <a:r>
              <a:rPr lang="de-DE" altLang="de-DE" sz="1600" dirty="0">
                <a:solidFill>
                  <a:srgbClr val="333333"/>
                </a:solidFill>
              </a:rPr>
              <a:t> </a:t>
            </a:r>
            <a:r>
              <a:rPr lang="de-DE" altLang="de-DE" sz="1600" dirty="0" err="1">
                <a:solidFill>
                  <a:srgbClr val="333333"/>
                </a:solidFill>
              </a:rPr>
              <a:t>el</a:t>
            </a:r>
            <a:r>
              <a:rPr lang="de-DE" altLang="de-DE" sz="1600" dirty="0">
                <a:solidFill>
                  <a:srgbClr val="333333"/>
                </a:solidFill>
              </a:rPr>
              <a:t> </a:t>
            </a:r>
            <a:r>
              <a:rPr lang="de-DE" altLang="de-DE" sz="1600" dirty="0" err="1">
                <a:solidFill>
                  <a:srgbClr val="333333"/>
                </a:solidFill>
              </a:rPr>
              <a:t>paper</a:t>
            </a:r>
            <a:r>
              <a:rPr lang="de-DE" altLang="de-DE" sz="1600" dirty="0">
                <a:solidFill>
                  <a:srgbClr val="333333"/>
                </a:solidFill>
              </a:rPr>
              <a:t> </a:t>
            </a:r>
            <a:r>
              <a:rPr lang="de-DE" altLang="de-DE" sz="1600" dirty="0" err="1">
                <a:solidFill>
                  <a:srgbClr val="333333"/>
                </a:solidFill>
              </a:rPr>
              <a:t>principal</a:t>
            </a:r>
            <a:r>
              <a:rPr lang="de-DE" altLang="de-DE" sz="1600" dirty="0">
                <a:solidFill>
                  <a:srgbClr val="333333"/>
                </a:solidFill>
              </a:rPr>
              <a:t> en la </a:t>
            </a:r>
            <a:r>
              <a:rPr lang="de-DE" altLang="de-DE" sz="1600" dirty="0" err="1">
                <a:solidFill>
                  <a:srgbClr val="333333"/>
                </a:solidFill>
              </a:rPr>
              <a:t>curació</a:t>
            </a:r>
            <a:r>
              <a:rPr lang="de-DE" altLang="de-DE" sz="1600" dirty="0">
                <a:solidFill>
                  <a:srgbClr val="333333"/>
                </a:solidFill>
              </a:rPr>
              <a:t>.</a:t>
            </a:r>
          </a:p>
          <a:p>
            <a:pPr eaLnBrk="1" hangingPunct="1">
              <a:lnSpc>
                <a:spcPct val="100000"/>
              </a:lnSpc>
              <a:spcBef>
                <a:spcPts val="1200"/>
              </a:spcBef>
            </a:pPr>
            <a:r>
              <a:rPr lang="de-DE" altLang="de-DE" sz="1600" i="1" dirty="0">
                <a:solidFill>
                  <a:srgbClr val="333333"/>
                </a:solidFill>
              </a:rPr>
              <a:t>(</a:t>
            </a:r>
            <a:r>
              <a:rPr lang="de-DE" altLang="de-DE" sz="1600" i="1" dirty="0" err="1">
                <a:solidFill>
                  <a:srgbClr val="333333"/>
                </a:solidFill>
              </a:rPr>
              <a:t>menys</a:t>
            </a:r>
            <a:r>
              <a:rPr lang="de-DE" altLang="de-DE" sz="1600" i="1" dirty="0">
                <a:solidFill>
                  <a:srgbClr val="333333"/>
                </a:solidFill>
              </a:rPr>
              <a:t> </a:t>
            </a:r>
            <a:r>
              <a:rPr lang="de-DE" altLang="de-DE" sz="1600" i="1" dirty="0" err="1">
                <a:solidFill>
                  <a:srgbClr val="333333"/>
                </a:solidFill>
              </a:rPr>
              <a:t>influenciable</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Crec</a:t>
            </a:r>
            <a:r>
              <a:rPr lang="de-DE" altLang="de-DE" sz="1600" dirty="0">
                <a:solidFill>
                  <a:srgbClr val="333333"/>
                </a:solidFill>
              </a:rPr>
              <a:t> </a:t>
            </a:r>
            <a:r>
              <a:rPr lang="de-DE" altLang="de-DE" sz="1600" dirty="0" err="1">
                <a:solidFill>
                  <a:srgbClr val="333333"/>
                </a:solidFill>
              </a:rPr>
              <a:t>que</a:t>
            </a:r>
            <a:r>
              <a:rPr lang="de-DE" altLang="de-DE" sz="1600" dirty="0">
                <a:solidFill>
                  <a:srgbClr val="333333"/>
                </a:solidFill>
              </a:rPr>
              <a:t> </a:t>
            </a:r>
            <a:r>
              <a:rPr lang="de-DE" altLang="de-DE" sz="1600" dirty="0" err="1">
                <a:solidFill>
                  <a:srgbClr val="333333"/>
                </a:solidFill>
              </a:rPr>
              <a:t>m'hauria</a:t>
            </a:r>
            <a:r>
              <a:rPr lang="de-DE" altLang="de-DE" sz="1600" dirty="0">
                <a:solidFill>
                  <a:srgbClr val="333333"/>
                </a:solidFill>
              </a:rPr>
              <a:t> </a:t>
            </a:r>
            <a:r>
              <a:rPr lang="de-DE" altLang="de-DE" sz="1600" dirty="0" err="1">
                <a:solidFill>
                  <a:srgbClr val="333333"/>
                </a:solidFill>
              </a:rPr>
              <a:t>pogut</a:t>
            </a:r>
            <a:r>
              <a:rPr lang="de-DE" altLang="de-DE" sz="1600" dirty="0">
                <a:solidFill>
                  <a:srgbClr val="333333"/>
                </a:solidFill>
              </a:rPr>
              <a:t> </a:t>
            </a:r>
            <a:r>
              <a:rPr lang="de-DE" altLang="de-DE" sz="1600" dirty="0" err="1">
                <a:solidFill>
                  <a:srgbClr val="333333"/>
                </a:solidFill>
              </a:rPr>
              <a:t>recuperar</a:t>
            </a:r>
            <a:r>
              <a:rPr lang="de-DE" altLang="de-DE" sz="1600" dirty="0">
                <a:solidFill>
                  <a:srgbClr val="333333"/>
                </a:solidFill>
              </a:rPr>
              <a:t> </a:t>
            </a:r>
            <a:r>
              <a:rPr lang="de-DE" altLang="de-DE" sz="1600" dirty="0" err="1">
                <a:solidFill>
                  <a:srgbClr val="333333"/>
                </a:solidFill>
              </a:rPr>
              <a:t>igualment</a:t>
            </a:r>
            <a:r>
              <a:rPr lang="de-DE" altLang="de-DE" sz="1600" dirty="0">
                <a:solidFill>
                  <a:srgbClr val="333333"/>
                </a:solidFill>
              </a:rPr>
              <a:t> sense </a:t>
            </a:r>
            <a:r>
              <a:rPr lang="de-DE" altLang="de-DE" sz="1600" dirty="0" err="1">
                <a:solidFill>
                  <a:srgbClr val="333333"/>
                </a:solidFill>
              </a:rPr>
              <a:t>teràpia</a:t>
            </a:r>
            <a:r>
              <a:rPr lang="de-DE" altLang="de-DE" sz="1600" dirty="0">
                <a:solidFill>
                  <a:srgbClr val="333333"/>
                </a:solidFill>
              </a:rPr>
              <a:t> i sense </a:t>
            </a:r>
            <a:r>
              <a:rPr lang="de-DE" altLang="de-DE" sz="1600" dirty="0" err="1">
                <a:solidFill>
                  <a:srgbClr val="333333"/>
                </a:solidFill>
              </a:rPr>
              <a:t>fàrmacs</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La </a:t>
            </a:r>
            <a:r>
              <a:rPr lang="de-DE" altLang="de-DE" sz="1600" dirty="0" err="1">
                <a:solidFill>
                  <a:srgbClr val="333333"/>
                </a:solidFill>
              </a:rPr>
              <a:t>recuperació</a:t>
            </a:r>
            <a:r>
              <a:rPr lang="de-DE" altLang="de-DE" sz="1600" dirty="0">
                <a:solidFill>
                  <a:srgbClr val="333333"/>
                </a:solidFill>
              </a:rPr>
              <a:t> ha </a:t>
            </a:r>
            <a:r>
              <a:rPr lang="de-DE" altLang="de-DE" sz="1600" dirty="0" err="1">
                <a:solidFill>
                  <a:srgbClr val="333333"/>
                </a:solidFill>
              </a:rPr>
              <a:t>estat</a:t>
            </a:r>
            <a:r>
              <a:rPr lang="de-DE" altLang="de-DE" sz="1600" dirty="0">
                <a:solidFill>
                  <a:srgbClr val="333333"/>
                </a:solidFill>
              </a:rPr>
              <a:t> </a:t>
            </a:r>
            <a:r>
              <a:rPr lang="de-DE" altLang="de-DE" sz="1600" dirty="0" err="1">
                <a:solidFill>
                  <a:srgbClr val="333333"/>
                </a:solidFill>
              </a:rPr>
              <a:t>deguda</a:t>
            </a:r>
            <a:r>
              <a:rPr lang="de-DE" altLang="de-DE" sz="1600" dirty="0">
                <a:solidFill>
                  <a:srgbClr val="333333"/>
                </a:solidFill>
              </a:rPr>
              <a:t> als </a:t>
            </a:r>
            <a:r>
              <a:rPr lang="de-DE" altLang="de-DE" sz="1600" dirty="0" err="1">
                <a:solidFill>
                  <a:srgbClr val="333333"/>
                </a:solidFill>
              </a:rPr>
              <a:t>meus</a:t>
            </a:r>
            <a:r>
              <a:rPr lang="de-DE" altLang="de-DE" sz="1600" dirty="0">
                <a:solidFill>
                  <a:srgbClr val="333333"/>
                </a:solidFill>
              </a:rPr>
              <a:t> </a:t>
            </a:r>
            <a:r>
              <a:rPr lang="de-DE" altLang="de-DE" sz="1600" i="1" dirty="0" err="1">
                <a:solidFill>
                  <a:srgbClr val="333333"/>
                </a:solidFill>
              </a:rPr>
              <a:t>gens</a:t>
            </a:r>
            <a:r>
              <a:rPr lang="de-DE" altLang="de-DE" sz="1600" i="1" dirty="0">
                <a:solidFill>
                  <a:srgbClr val="333333"/>
                </a:solidFill>
              </a:rPr>
              <a:t> </a:t>
            </a:r>
            <a:r>
              <a:rPr lang="de-DE" altLang="de-DE" sz="1600" i="1" dirty="0" err="1">
                <a:solidFill>
                  <a:srgbClr val="333333"/>
                </a:solidFill>
              </a:rPr>
              <a:t>excel·lents</a:t>
            </a:r>
            <a:r>
              <a:rPr lang="de-DE" altLang="de-DE" sz="1600" i="1"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a:t>
            </a:r>
            <a:r>
              <a:rPr lang="de-DE" altLang="de-DE" sz="1600" b="1" dirty="0" err="1">
                <a:solidFill>
                  <a:srgbClr val="004992"/>
                </a:solidFill>
              </a:rPr>
              <a:t>altres</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El</a:t>
            </a:r>
            <a:r>
              <a:rPr lang="de-DE" altLang="de-DE" sz="1600" dirty="0">
                <a:solidFill>
                  <a:srgbClr val="333333"/>
                </a:solidFill>
              </a:rPr>
              <a:t> personal </a:t>
            </a:r>
            <a:r>
              <a:rPr lang="de-DE" altLang="de-DE" sz="1600" dirty="0" err="1">
                <a:solidFill>
                  <a:srgbClr val="333333"/>
                </a:solidFill>
              </a:rPr>
              <a:t>mèdic</a:t>
            </a:r>
            <a:r>
              <a:rPr lang="de-DE" altLang="de-DE" sz="1600" dirty="0">
                <a:solidFill>
                  <a:srgbClr val="333333"/>
                </a:solidFill>
              </a:rPr>
              <a:t> en </a:t>
            </a:r>
            <a:r>
              <a:rPr lang="de-DE" altLang="de-DE" sz="1600" dirty="0" err="1">
                <a:solidFill>
                  <a:srgbClr val="333333"/>
                </a:solidFill>
              </a:rPr>
              <a:t>aquest</a:t>
            </a:r>
            <a:r>
              <a:rPr lang="de-DE" altLang="de-DE" sz="1600" dirty="0">
                <a:solidFill>
                  <a:srgbClr val="333333"/>
                </a:solidFill>
              </a:rPr>
              <a:t> </a:t>
            </a:r>
            <a:r>
              <a:rPr lang="de-DE" altLang="de-DE" sz="1600" dirty="0" err="1">
                <a:solidFill>
                  <a:srgbClr val="333333"/>
                </a:solidFill>
              </a:rPr>
              <a:t>hospital</a:t>
            </a:r>
            <a:r>
              <a:rPr lang="de-DE" altLang="de-DE" sz="1600" dirty="0">
                <a:solidFill>
                  <a:srgbClr val="333333"/>
                </a:solidFill>
              </a:rPr>
              <a:t> </a:t>
            </a:r>
            <a:r>
              <a:rPr lang="de-DE" altLang="de-DE" sz="1600" dirty="0" err="1">
                <a:solidFill>
                  <a:srgbClr val="333333"/>
                </a:solidFill>
              </a:rPr>
              <a:t>és</a:t>
            </a:r>
            <a:r>
              <a:rPr lang="de-DE" altLang="de-DE" sz="1600" dirty="0">
                <a:solidFill>
                  <a:srgbClr val="333333"/>
                </a:solidFill>
              </a:rPr>
              <a:t> </a:t>
            </a:r>
            <a:r>
              <a:rPr lang="de-DE" altLang="de-DE" sz="1600" dirty="0" err="1">
                <a:solidFill>
                  <a:srgbClr val="333333"/>
                </a:solidFill>
              </a:rPr>
              <a:t>molt</a:t>
            </a:r>
            <a:r>
              <a:rPr lang="de-DE" altLang="de-DE" sz="1600" dirty="0">
                <a:solidFill>
                  <a:srgbClr val="333333"/>
                </a:solidFill>
              </a:rPr>
              <a:t> </a:t>
            </a:r>
            <a:r>
              <a:rPr lang="de-DE" altLang="de-DE" sz="1600" dirty="0" err="1">
                <a:solidFill>
                  <a:srgbClr val="333333"/>
                </a:solidFill>
              </a:rPr>
              <a:t>competent</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No</a:t>
            </a:r>
            <a:r>
              <a:rPr lang="de-DE" altLang="de-DE" sz="1600" dirty="0">
                <a:solidFill>
                  <a:srgbClr val="333333"/>
                </a:solidFill>
              </a:rPr>
              <a:t> </a:t>
            </a:r>
            <a:r>
              <a:rPr lang="de-DE" altLang="de-DE" sz="1600" dirty="0" err="1">
                <a:solidFill>
                  <a:srgbClr val="333333"/>
                </a:solidFill>
              </a:rPr>
              <a:t>hauria</a:t>
            </a:r>
            <a:r>
              <a:rPr lang="de-DE" altLang="de-DE" sz="1600" dirty="0">
                <a:solidFill>
                  <a:srgbClr val="333333"/>
                </a:solidFill>
              </a:rPr>
              <a:t> </a:t>
            </a:r>
            <a:r>
              <a:rPr lang="de-DE" altLang="de-DE" sz="1600" dirty="0" err="1">
                <a:solidFill>
                  <a:srgbClr val="333333"/>
                </a:solidFill>
              </a:rPr>
              <a:t>estat</a:t>
            </a:r>
            <a:r>
              <a:rPr lang="de-DE" altLang="de-DE" sz="1600" dirty="0">
                <a:solidFill>
                  <a:srgbClr val="333333"/>
                </a:solidFill>
              </a:rPr>
              <a:t> possible sense </a:t>
            </a:r>
            <a:r>
              <a:rPr lang="de-DE" altLang="de-DE" sz="1600" dirty="0" err="1">
                <a:solidFill>
                  <a:srgbClr val="333333"/>
                </a:solidFill>
              </a:rPr>
              <a:t>l'ajuda</a:t>
            </a:r>
            <a:r>
              <a:rPr lang="de-DE" altLang="de-DE" sz="1600" dirty="0">
                <a:solidFill>
                  <a:srgbClr val="333333"/>
                </a:solidFill>
              </a:rPr>
              <a:t> de la </a:t>
            </a:r>
            <a:r>
              <a:rPr lang="de-DE" altLang="de-DE" sz="1600" dirty="0" err="1">
                <a:solidFill>
                  <a:srgbClr val="333333"/>
                </a:solidFill>
              </a:rPr>
              <a:t>meva</a:t>
            </a:r>
            <a:r>
              <a:rPr lang="de-DE" altLang="de-DE" sz="1600" dirty="0">
                <a:solidFill>
                  <a:srgbClr val="333333"/>
                </a:solidFill>
              </a:rPr>
              <a:t> </a:t>
            </a:r>
            <a:r>
              <a:rPr lang="de-DE" altLang="de-DE" sz="1600" dirty="0" err="1">
                <a:solidFill>
                  <a:srgbClr val="333333"/>
                </a:solidFill>
              </a:rPr>
              <a:t>família</a:t>
            </a:r>
            <a:r>
              <a:rPr lang="de-DE" altLang="de-DE" sz="1600"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La </a:t>
            </a:r>
            <a:r>
              <a:rPr lang="de-DE" altLang="de-DE" sz="1600" b="1" dirty="0" err="1">
                <a:solidFill>
                  <a:srgbClr val="004992"/>
                </a:solidFill>
              </a:rPr>
              <a:t>situació</a:t>
            </a:r>
            <a:r>
              <a:rPr lang="de-DE" altLang="de-DE" sz="1600" b="1" dirty="0">
                <a:solidFill>
                  <a:srgbClr val="004992"/>
                </a:solidFill>
              </a:rPr>
              <a:t> o </a:t>
            </a:r>
            <a:r>
              <a:rPr lang="de-DE" altLang="de-DE" sz="1600" b="1" dirty="0" err="1">
                <a:solidFill>
                  <a:srgbClr val="004992"/>
                </a:solidFill>
              </a:rPr>
              <a:t>l'atzar</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He </a:t>
            </a:r>
            <a:r>
              <a:rPr lang="de-DE" altLang="de-DE" sz="1600" dirty="0" err="1">
                <a:solidFill>
                  <a:srgbClr val="333333"/>
                </a:solidFill>
              </a:rPr>
              <a:t>tingut</a:t>
            </a:r>
            <a:r>
              <a:rPr lang="de-DE" altLang="de-DE" sz="1600" dirty="0">
                <a:solidFill>
                  <a:srgbClr val="333333"/>
                </a:solidFill>
              </a:rPr>
              <a:t> </a:t>
            </a:r>
            <a:r>
              <a:rPr lang="de-DE" altLang="de-DE" sz="1600" dirty="0" err="1">
                <a:solidFill>
                  <a:srgbClr val="333333"/>
                </a:solidFill>
              </a:rPr>
              <a:t>sort</a:t>
            </a:r>
            <a:r>
              <a:rPr lang="de-DE" altLang="de-DE" sz="1600" dirty="0">
                <a:solidFill>
                  <a:srgbClr val="333333"/>
                </a:solidFill>
              </a:rPr>
              <a:t> </a:t>
            </a:r>
            <a:r>
              <a:rPr lang="de-DE" altLang="de-DE" sz="1600" dirty="0" err="1">
                <a:solidFill>
                  <a:srgbClr val="333333"/>
                </a:solidFill>
              </a:rPr>
              <a:t>que</a:t>
            </a:r>
            <a:r>
              <a:rPr lang="de-DE" altLang="de-DE" sz="1600" dirty="0">
                <a:solidFill>
                  <a:srgbClr val="333333"/>
                </a:solidFill>
              </a:rPr>
              <a:t> </a:t>
            </a:r>
            <a:r>
              <a:rPr lang="de-DE" altLang="de-DE" sz="1600" dirty="0" err="1">
                <a:solidFill>
                  <a:srgbClr val="333333"/>
                </a:solidFill>
              </a:rPr>
              <a:t>el</a:t>
            </a:r>
            <a:r>
              <a:rPr lang="de-DE" altLang="de-DE" sz="1600" dirty="0">
                <a:solidFill>
                  <a:srgbClr val="333333"/>
                </a:solidFill>
              </a:rPr>
              <a:t> personal de </a:t>
            </a:r>
            <a:r>
              <a:rPr lang="de-DE" altLang="de-DE" sz="1600" dirty="0" err="1">
                <a:solidFill>
                  <a:srgbClr val="333333"/>
                </a:solidFill>
              </a:rPr>
              <a:t>l'hospital</a:t>
            </a:r>
            <a:r>
              <a:rPr lang="de-DE" altLang="de-DE" sz="1600" dirty="0">
                <a:solidFill>
                  <a:srgbClr val="333333"/>
                </a:solidFill>
              </a:rPr>
              <a:t> </a:t>
            </a:r>
            <a:r>
              <a:rPr lang="de-DE" altLang="de-DE" sz="1600" dirty="0" err="1">
                <a:solidFill>
                  <a:srgbClr val="333333"/>
                </a:solidFill>
              </a:rPr>
              <a:t>no</a:t>
            </a:r>
            <a:r>
              <a:rPr lang="de-DE" altLang="de-DE" sz="1600" dirty="0">
                <a:solidFill>
                  <a:srgbClr val="333333"/>
                </a:solidFill>
              </a:rPr>
              <a:t> </a:t>
            </a:r>
            <a:r>
              <a:rPr lang="de-DE" altLang="de-DE" sz="1600" dirty="0" err="1">
                <a:solidFill>
                  <a:srgbClr val="333333"/>
                </a:solidFill>
              </a:rPr>
              <a:t>estigués</a:t>
            </a:r>
            <a:r>
              <a:rPr lang="de-DE" altLang="de-DE" sz="1600" dirty="0">
                <a:solidFill>
                  <a:srgbClr val="333333"/>
                </a:solidFill>
              </a:rPr>
              <a:t> tan </a:t>
            </a:r>
            <a:r>
              <a:rPr lang="de-DE" altLang="de-DE" sz="1600" dirty="0" err="1">
                <a:solidFill>
                  <a:srgbClr val="333333"/>
                </a:solidFill>
              </a:rPr>
              <a:t>ocupat</a:t>
            </a:r>
            <a:r>
              <a:rPr lang="de-DE" altLang="de-DE" sz="1600" dirty="0">
                <a:solidFill>
                  <a:srgbClr val="333333"/>
                </a:solidFill>
              </a:rPr>
              <a:t> </a:t>
            </a:r>
            <a:r>
              <a:rPr lang="de-DE" altLang="de-DE" sz="1600" dirty="0" err="1">
                <a:solidFill>
                  <a:srgbClr val="333333"/>
                </a:solidFill>
              </a:rPr>
              <a:t>com</a:t>
            </a:r>
            <a:r>
              <a:rPr lang="de-DE" altLang="de-DE" sz="1600" dirty="0">
                <a:solidFill>
                  <a:srgbClr val="333333"/>
                </a:solidFill>
              </a:rPr>
              <a:t> </a:t>
            </a:r>
            <a:r>
              <a:rPr lang="de-DE" altLang="de-DE" sz="1600" dirty="0" err="1">
                <a:solidFill>
                  <a:srgbClr val="333333"/>
                </a:solidFill>
              </a:rPr>
              <a:t>sol</a:t>
            </a:r>
            <a:r>
              <a:rPr lang="de-DE" altLang="de-DE" sz="1600" dirty="0">
                <a:solidFill>
                  <a:srgbClr val="333333"/>
                </a:solidFill>
              </a:rPr>
              <a:t> </a:t>
            </a:r>
            <a:r>
              <a:rPr lang="de-DE" altLang="de-DE" sz="1600" dirty="0" err="1">
                <a:solidFill>
                  <a:srgbClr val="333333"/>
                </a:solidFill>
              </a:rPr>
              <a:t>estar</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La recuperació és deguda al tractament farmacològic.</a:t>
            </a:r>
            <a:endParaRPr lang="de-DE" altLang="de-DE" dirty="0">
              <a:solidFill>
                <a:srgbClr val="333333"/>
              </a:solidFill>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10</a:t>
            </a:fld>
            <a:endParaRPr lang="de-DE" dirty="0">
              <a:latin typeface="+mn-lt"/>
              <a:ea typeface="+mn-ea"/>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1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ja-JP" sz="3600" dirty="0">
                <a:latin typeface="+mn-lt"/>
                <a:ea typeface="+mn-ea"/>
                <a:cs typeface="+mn-cs"/>
              </a:rPr>
              <a:t>Li donen d'alta de l'hospital pràcticament recuperat.</a:t>
            </a:r>
            <a:endParaRPr lang="en-US" altLang="de-DE" sz="3600" dirty="0">
              <a:latin typeface="+mn-lt"/>
              <a:ea typeface="+mn-ea"/>
              <a:cs typeface="+mn-cs"/>
            </a:endParaRPr>
          </a:p>
        </p:txBody>
      </p:sp>
      <p:sp>
        <p:nvSpPr>
          <p:cNvPr id="22530" name="Rectangle 3"/>
          <p:cNvSpPr>
            <a:spLocks noGrp="1" noChangeArrowheads="1"/>
          </p:cNvSpPr>
          <p:nvPr>
            <p:ph idx="1"/>
          </p:nvPr>
        </p:nvSpPr>
        <p:spPr/>
        <p:txBody>
          <a:bodyPr>
            <a:noAutofit/>
          </a:bodyPr>
          <a:lstStyle/>
          <a:p>
            <a:pPr eaLnBrk="1" hangingPunct="1">
              <a:lnSpc>
                <a:spcPct val="100000"/>
              </a:lnSpc>
              <a:spcBef>
                <a:spcPts val="1200"/>
              </a:spcBef>
            </a:pPr>
            <a:r>
              <a:rPr lang="de-DE" altLang="de-DE" sz="1600" b="1" dirty="0" err="1">
                <a:solidFill>
                  <a:srgbClr val="004992"/>
                </a:solidFill>
              </a:rPr>
              <a:t>Explicacions</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de-DE" altLang="de-DE" sz="1600" b="1" dirty="0" err="1">
                <a:solidFill>
                  <a:srgbClr val="004992"/>
                </a:solidFill>
              </a:rPr>
              <a:t>jo</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de-DE" altLang="de-DE" sz="1600" i="1" dirty="0" err="1">
                <a:solidFill>
                  <a:srgbClr val="333333"/>
                </a:solidFill>
              </a:rPr>
              <a:t>influenciable</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La </a:t>
            </a:r>
            <a:r>
              <a:rPr lang="de-DE" altLang="de-DE" sz="1600" dirty="0" err="1">
                <a:solidFill>
                  <a:srgbClr val="333333"/>
                </a:solidFill>
              </a:rPr>
              <a:t>recuperació</a:t>
            </a:r>
            <a:r>
              <a:rPr lang="de-DE" altLang="de-DE" sz="1600" dirty="0">
                <a:solidFill>
                  <a:srgbClr val="333333"/>
                </a:solidFill>
              </a:rPr>
              <a:t> </a:t>
            </a:r>
            <a:r>
              <a:rPr lang="de-DE" altLang="de-DE" sz="1600" dirty="0" err="1">
                <a:solidFill>
                  <a:srgbClr val="333333"/>
                </a:solidFill>
              </a:rPr>
              <a:t>va</a:t>
            </a:r>
            <a:r>
              <a:rPr lang="de-DE" altLang="de-DE" sz="1600" dirty="0">
                <a:solidFill>
                  <a:srgbClr val="333333"/>
                </a:solidFill>
              </a:rPr>
              <a:t> </a:t>
            </a:r>
            <a:r>
              <a:rPr lang="de-DE" altLang="de-DE" sz="1600" dirty="0" err="1">
                <a:solidFill>
                  <a:srgbClr val="333333"/>
                </a:solidFill>
              </a:rPr>
              <a:t>ser</a:t>
            </a:r>
            <a:r>
              <a:rPr lang="de-DE" altLang="de-DE" sz="1600" dirty="0">
                <a:solidFill>
                  <a:srgbClr val="333333"/>
                </a:solidFill>
              </a:rPr>
              <a:t> </a:t>
            </a:r>
            <a:r>
              <a:rPr lang="de-DE" altLang="de-DE" sz="1600" dirty="0" err="1">
                <a:solidFill>
                  <a:srgbClr val="333333"/>
                </a:solidFill>
              </a:rPr>
              <a:t>un</a:t>
            </a:r>
            <a:r>
              <a:rPr lang="de-DE" altLang="de-DE" sz="1600" dirty="0">
                <a:solidFill>
                  <a:srgbClr val="333333"/>
                </a:solidFill>
              </a:rPr>
              <a:t> </a:t>
            </a:r>
            <a:r>
              <a:rPr lang="de-DE" altLang="de-DE" sz="1600" dirty="0" err="1">
                <a:solidFill>
                  <a:srgbClr val="333333"/>
                </a:solidFill>
              </a:rPr>
              <a:t>èxit</a:t>
            </a:r>
            <a:r>
              <a:rPr lang="de-DE" altLang="de-DE" sz="1600" dirty="0">
                <a:solidFill>
                  <a:srgbClr val="333333"/>
                </a:solidFill>
              </a:rPr>
              <a:t> </a:t>
            </a:r>
            <a:r>
              <a:rPr lang="de-DE" altLang="de-DE" sz="1600" dirty="0" err="1">
                <a:solidFill>
                  <a:srgbClr val="333333"/>
                </a:solidFill>
              </a:rPr>
              <a:t>perquè</a:t>
            </a:r>
            <a:r>
              <a:rPr lang="de-DE" altLang="de-DE" sz="1600" dirty="0">
                <a:solidFill>
                  <a:srgbClr val="333333"/>
                </a:solidFill>
              </a:rPr>
              <a:t> </a:t>
            </a:r>
            <a:r>
              <a:rPr lang="de-DE" altLang="de-DE" sz="1600" dirty="0" err="1">
                <a:solidFill>
                  <a:srgbClr val="333333"/>
                </a:solidFill>
              </a:rPr>
              <a:t>jo</a:t>
            </a:r>
            <a:r>
              <a:rPr lang="de-DE" altLang="de-DE" sz="1600" dirty="0">
                <a:solidFill>
                  <a:srgbClr val="333333"/>
                </a:solidFill>
              </a:rPr>
              <a:t> </a:t>
            </a:r>
            <a:r>
              <a:rPr lang="de-DE" altLang="de-DE" sz="1600" dirty="0" err="1">
                <a:solidFill>
                  <a:srgbClr val="333333"/>
                </a:solidFill>
              </a:rPr>
              <a:t>estava</a:t>
            </a:r>
            <a:r>
              <a:rPr lang="de-DE" altLang="de-DE" sz="1600" dirty="0">
                <a:solidFill>
                  <a:srgbClr val="333333"/>
                </a:solidFill>
              </a:rPr>
              <a:t> </a:t>
            </a:r>
            <a:r>
              <a:rPr lang="de-DE" altLang="de-DE" sz="1600" dirty="0" err="1">
                <a:solidFill>
                  <a:srgbClr val="333333"/>
                </a:solidFill>
              </a:rPr>
              <a:t>molt</a:t>
            </a:r>
            <a:r>
              <a:rPr lang="de-DE" altLang="de-DE" sz="1600" dirty="0">
                <a:solidFill>
                  <a:srgbClr val="333333"/>
                </a:solidFill>
              </a:rPr>
              <a:t> </a:t>
            </a:r>
            <a:r>
              <a:rPr lang="de-DE" altLang="de-DE" sz="1600" dirty="0" err="1">
                <a:solidFill>
                  <a:srgbClr val="333333"/>
                </a:solidFill>
              </a:rPr>
              <a:t>motivat</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Vaig</a:t>
            </a:r>
            <a:r>
              <a:rPr lang="de-DE" altLang="de-DE" sz="1600" dirty="0">
                <a:solidFill>
                  <a:srgbClr val="333333"/>
                </a:solidFill>
              </a:rPr>
              <a:t> </a:t>
            </a:r>
            <a:r>
              <a:rPr lang="de-DE" altLang="de-DE" sz="1600" dirty="0" err="1">
                <a:solidFill>
                  <a:srgbClr val="333333"/>
                </a:solidFill>
              </a:rPr>
              <a:t>exigir</a:t>
            </a:r>
            <a:r>
              <a:rPr lang="de-DE" altLang="de-DE" sz="1600" dirty="0">
                <a:solidFill>
                  <a:srgbClr val="333333"/>
                </a:solidFill>
              </a:rPr>
              <a:t> </a:t>
            </a:r>
            <a:r>
              <a:rPr lang="de-DE" altLang="de-DE" sz="1600" dirty="0" err="1">
                <a:solidFill>
                  <a:srgbClr val="333333"/>
                </a:solidFill>
              </a:rPr>
              <a:t>unes</a:t>
            </a:r>
            <a:r>
              <a:rPr lang="de-DE" altLang="de-DE" sz="1600" dirty="0">
                <a:solidFill>
                  <a:srgbClr val="333333"/>
                </a:solidFill>
              </a:rPr>
              <a:t> </a:t>
            </a:r>
            <a:r>
              <a:rPr lang="de-DE" altLang="de-DE" sz="1600" dirty="0" err="1">
                <a:solidFill>
                  <a:srgbClr val="333333"/>
                </a:solidFill>
              </a:rPr>
              <a:t>opcions</a:t>
            </a:r>
            <a:r>
              <a:rPr lang="de-DE" altLang="de-DE" sz="1600" dirty="0">
                <a:solidFill>
                  <a:srgbClr val="333333"/>
                </a:solidFill>
              </a:rPr>
              <a:t> de </a:t>
            </a:r>
            <a:r>
              <a:rPr lang="de-DE" altLang="de-DE" sz="1600" dirty="0" err="1">
                <a:solidFill>
                  <a:srgbClr val="333333"/>
                </a:solidFill>
              </a:rPr>
              <a:t>tractament</a:t>
            </a:r>
            <a:r>
              <a:rPr lang="de-DE" altLang="de-DE" sz="1600" dirty="0">
                <a:solidFill>
                  <a:srgbClr val="333333"/>
                </a:solidFill>
              </a:rPr>
              <a:t>, </a:t>
            </a:r>
            <a:r>
              <a:rPr lang="de-DE" altLang="de-DE" sz="1600" dirty="0" err="1">
                <a:solidFill>
                  <a:srgbClr val="333333"/>
                </a:solidFill>
              </a:rPr>
              <a:t>que</a:t>
            </a:r>
            <a:r>
              <a:rPr lang="de-DE" altLang="de-DE" sz="1600" dirty="0">
                <a:solidFill>
                  <a:srgbClr val="333333"/>
                </a:solidFill>
              </a:rPr>
              <a:t> van </a:t>
            </a:r>
            <a:r>
              <a:rPr lang="de-DE" altLang="de-DE" sz="1600" dirty="0" err="1">
                <a:solidFill>
                  <a:srgbClr val="333333"/>
                </a:solidFill>
              </a:rPr>
              <a:t>ser</a:t>
            </a:r>
            <a:r>
              <a:rPr lang="de-DE" altLang="de-DE" sz="1600" dirty="0">
                <a:solidFill>
                  <a:srgbClr val="333333"/>
                </a:solidFill>
              </a:rPr>
              <a:t> les </a:t>
            </a:r>
            <a:r>
              <a:rPr lang="de-DE" altLang="de-DE" sz="1600" dirty="0" err="1">
                <a:solidFill>
                  <a:srgbClr val="333333"/>
                </a:solidFill>
              </a:rPr>
              <a:t>que</a:t>
            </a:r>
            <a:r>
              <a:rPr lang="de-DE" altLang="de-DE" sz="1600" dirty="0">
                <a:solidFill>
                  <a:srgbClr val="333333"/>
                </a:solidFill>
              </a:rPr>
              <a:t> van </a:t>
            </a:r>
            <a:r>
              <a:rPr lang="de-DE" altLang="de-DE" sz="1600" dirty="0" err="1">
                <a:solidFill>
                  <a:srgbClr val="333333"/>
                </a:solidFill>
              </a:rPr>
              <a:t>tenir</a:t>
            </a:r>
            <a:r>
              <a:rPr lang="de-DE" altLang="de-DE" sz="1600" dirty="0">
                <a:solidFill>
                  <a:srgbClr val="333333"/>
                </a:solidFill>
              </a:rPr>
              <a:t> </a:t>
            </a:r>
            <a:r>
              <a:rPr lang="de-DE" altLang="de-DE" sz="1600" dirty="0" err="1">
                <a:solidFill>
                  <a:srgbClr val="333333"/>
                </a:solidFill>
              </a:rPr>
              <a:t>el</a:t>
            </a:r>
            <a:r>
              <a:rPr lang="de-DE" altLang="de-DE" sz="1600" dirty="0">
                <a:solidFill>
                  <a:srgbClr val="333333"/>
                </a:solidFill>
              </a:rPr>
              <a:t> </a:t>
            </a:r>
            <a:r>
              <a:rPr lang="de-DE" altLang="de-DE" sz="1600" dirty="0" err="1">
                <a:solidFill>
                  <a:srgbClr val="333333"/>
                </a:solidFill>
              </a:rPr>
              <a:t>paper</a:t>
            </a:r>
            <a:r>
              <a:rPr lang="de-DE" altLang="de-DE" sz="1600" dirty="0">
                <a:solidFill>
                  <a:srgbClr val="333333"/>
                </a:solidFill>
              </a:rPr>
              <a:t> </a:t>
            </a:r>
            <a:r>
              <a:rPr lang="de-DE" altLang="de-DE" sz="1600" dirty="0" err="1">
                <a:solidFill>
                  <a:srgbClr val="333333"/>
                </a:solidFill>
              </a:rPr>
              <a:t>principal</a:t>
            </a:r>
            <a:r>
              <a:rPr lang="de-DE" altLang="de-DE" sz="1600" dirty="0">
                <a:solidFill>
                  <a:srgbClr val="333333"/>
                </a:solidFill>
              </a:rPr>
              <a:t> en la </a:t>
            </a:r>
            <a:r>
              <a:rPr lang="de-DE" altLang="de-DE" sz="1600" dirty="0" err="1">
                <a:solidFill>
                  <a:srgbClr val="333333"/>
                </a:solidFill>
              </a:rPr>
              <a:t>curació</a:t>
            </a:r>
            <a:r>
              <a:rPr lang="de-DE" altLang="de-DE" sz="1600" dirty="0">
                <a:solidFill>
                  <a:srgbClr val="333333"/>
                </a:solidFill>
              </a:rPr>
              <a:t>.</a:t>
            </a:r>
          </a:p>
          <a:p>
            <a:pPr eaLnBrk="1" hangingPunct="1">
              <a:lnSpc>
                <a:spcPct val="100000"/>
              </a:lnSpc>
              <a:spcBef>
                <a:spcPts val="1200"/>
              </a:spcBef>
            </a:pPr>
            <a:r>
              <a:rPr lang="de-DE" altLang="de-DE" sz="1600" i="1" dirty="0">
                <a:solidFill>
                  <a:srgbClr val="333333"/>
                </a:solidFill>
              </a:rPr>
              <a:t>(</a:t>
            </a:r>
            <a:r>
              <a:rPr lang="de-DE" altLang="de-DE" sz="1600" i="1" dirty="0" err="1">
                <a:solidFill>
                  <a:srgbClr val="333333"/>
                </a:solidFill>
              </a:rPr>
              <a:t>menys</a:t>
            </a:r>
            <a:r>
              <a:rPr lang="de-DE" altLang="de-DE" sz="1600" i="1" dirty="0">
                <a:solidFill>
                  <a:srgbClr val="333333"/>
                </a:solidFill>
              </a:rPr>
              <a:t> </a:t>
            </a:r>
            <a:r>
              <a:rPr lang="de-DE" altLang="de-DE" sz="1600" i="1" dirty="0" err="1">
                <a:solidFill>
                  <a:srgbClr val="333333"/>
                </a:solidFill>
              </a:rPr>
              <a:t>influenciable</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Crec</a:t>
            </a:r>
            <a:r>
              <a:rPr lang="de-DE" altLang="de-DE" sz="1600" dirty="0">
                <a:solidFill>
                  <a:srgbClr val="333333"/>
                </a:solidFill>
              </a:rPr>
              <a:t> </a:t>
            </a:r>
            <a:r>
              <a:rPr lang="de-DE" altLang="de-DE" sz="1600" dirty="0" err="1">
                <a:solidFill>
                  <a:srgbClr val="333333"/>
                </a:solidFill>
              </a:rPr>
              <a:t>que</a:t>
            </a:r>
            <a:r>
              <a:rPr lang="de-DE" altLang="de-DE" sz="1600" dirty="0">
                <a:solidFill>
                  <a:srgbClr val="333333"/>
                </a:solidFill>
              </a:rPr>
              <a:t> </a:t>
            </a:r>
            <a:r>
              <a:rPr lang="de-DE" altLang="de-DE" sz="1600" dirty="0" err="1">
                <a:solidFill>
                  <a:srgbClr val="333333"/>
                </a:solidFill>
              </a:rPr>
              <a:t>m'hauria</a:t>
            </a:r>
            <a:r>
              <a:rPr lang="de-DE" altLang="de-DE" sz="1600" dirty="0">
                <a:solidFill>
                  <a:srgbClr val="333333"/>
                </a:solidFill>
              </a:rPr>
              <a:t> </a:t>
            </a:r>
            <a:r>
              <a:rPr lang="de-DE" altLang="de-DE" sz="1600" dirty="0" err="1">
                <a:solidFill>
                  <a:srgbClr val="333333"/>
                </a:solidFill>
              </a:rPr>
              <a:t>pogut</a:t>
            </a:r>
            <a:r>
              <a:rPr lang="de-DE" altLang="de-DE" sz="1600" dirty="0">
                <a:solidFill>
                  <a:srgbClr val="333333"/>
                </a:solidFill>
              </a:rPr>
              <a:t> </a:t>
            </a:r>
            <a:r>
              <a:rPr lang="de-DE" altLang="de-DE" sz="1600" dirty="0" err="1">
                <a:solidFill>
                  <a:srgbClr val="333333"/>
                </a:solidFill>
              </a:rPr>
              <a:t>recuperar</a:t>
            </a:r>
            <a:r>
              <a:rPr lang="de-DE" altLang="de-DE" sz="1600" dirty="0">
                <a:solidFill>
                  <a:srgbClr val="333333"/>
                </a:solidFill>
              </a:rPr>
              <a:t> </a:t>
            </a:r>
            <a:r>
              <a:rPr lang="de-DE" altLang="de-DE" sz="1600" dirty="0" err="1">
                <a:solidFill>
                  <a:srgbClr val="333333"/>
                </a:solidFill>
              </a:rPr>
              <a:t>igualment</a:t>
            </a:r>
            <a:r>
              <a:rPr lang="de-DE" altLang="de-DE" sz="1600" dirty="0">
                <a:solidFill>
                  <a:srgbClr val="333333"/>
                </a:solidFill>
              </a:rPr>
              <a:t> sense </a:t>
            </a:r>
            <a:r>
              <a:rPr lang="de-DE" altLang="de-DE" sz="1600" dirty="0" err="1">
                <a:solidFill>
                  <a:srgbClr val="333333"/>
                </a:solidFill>
              </a:rPr>
              <a:t>teràpia</a:t>
            </a:r>
            <a:r>
              <a:rPr lang="de-DE" altLang="de-DE" sz="1600" dirty="0">
                <a:solidFill>
                  <a:srgbClr val="333333"/>
                </a:solidFill>
              </a:rPr>
              <a:t> i sense </a:t>
            </a:r>
            <a:r>
              <a:rPr lang="de-DE" altLang="de-DE" sz="1600" dirty="0" err="1">
                <a:solidFill>
                  <a:srgbClr val="333333"/>
                </a:solidFill>
              </a:rPr>
              <a:t>fàrmacs</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La </a:t>
            </a:r>
            <a:r>
              <a:rPr lang="de-DE" altLang="de-DE" sz="1600" dirty="0" err="1">
                <a:solidFill>
                  <a:srgbClr val="333333"/>
                </a:solidFill>
              </a:rPr>
              <a:t>recuperació</a:t>
            </a:r>
            <a:r>
              <a:rPr lang="de-DE" altLang="de-DE" sz="1600" dirty="0">
                <a:solidFill>
                  <a:srgbClr val="333333"/>
                </a:solidFill>
              </a:rPr>
              <a:t> ha </a:t>
            </a:r>
            <a:r>
              <a:rPr lang="de-DE" altLang="de-DE" sz="1600" dirty="0" err="1">
                <a:solidFill>
                  <a:srgbClr val="333333"/>
                </a:solidFill>
              </a:rPr>
              <a:t>estat</a:t>
            </a:r>
            <a:r>
              <a:rPr lang="de-DE" altLang="de-DE" sz="1600" dirty="0">
                <a:solidFill>
                  <a:srgbClr val="333333"/>
                </a:solidFill>
              </a:rPr>
              <a:t> </a:t>
            </a:r>
            <a:r>
              <a:rPr lang="de-DE" altLang="de-DE" sz="1600" dirty="0" err="1">
                <a:solidFill>
                  <a:srgbClr val="333333"/>
                </a:solidFill>
              </a:rPr>
              <a:t>deguda</a:t>
            </a:r>
            <a:r>
              <a:rPr lang="de-DE" altLang="de-DE" sz="1600" dirty="0">
                <a:solidFill>
                  <a:srgbClr val="333333"/>
                </a:solidFill>
              </a:rPr>
              <a:t> als </a:t>
            </a:r>
            <a:r>
              <a:rPr lang="de-DE" altLang="de-DE" sz="1600" dirty="0" err="1">
                <a:solidFill>
                  <a:srgbClr val="333333"/>
                </a:solidFill>
              </a:rPr>
              <a:t>meus</a:t>
            </a:r>
            <a:r>
              <a:rPr lang="de-DE" altLang="de-DE" sz="1600" dirty="0">
                <a:solidFill>
                  <a:srgbClr val="333333"/>
                </a:solidFill>
              </a:rPr>
              <a:t> </a:t>
            </a:r>
            <a:r>
              <a:rPr lang="de-DE" altLang="de-DE" sz="1600" i="1" dirty="0" err="1">
                <a:solidFill>
                  <a:srgbClr val="333333"/>
                </a:solidFill>
              </a:rPr>
              <a:t>gens</a:t>
            </a:r>
            <a:r>
              <a:rPr lang="de-DE" altLang="de-DE" sz="1600" i="1" dirty="0">
                <a:solidFill>
                  <a:srgbClr val="333333"/>
                </a:solidFill>
              </a:rPr>
              <a:t> </a:t>
            </a:r>
            <a:r>
              <a:rPr lang="de-DE" altLang="de-DE" sz="1600" i="1" dirty="0" err="1">
                <a:solidFill>
                  <a:srgbClr val="333333"/>
                </a:solidFill>
              </a:rPr>
              <a:t>excel·lents</a:t>
            </a:r>
            <a:r>
              <a:rPr lang="de-DE" altLang="de-DE" sz="1600" i="1"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a:t>
            </a:r>
            <a:r>
              <a:rPr lang="de-DE" altLang="de-DE" sz="1600" b="1" dirty="0" err="1">
                <a:solidFill>
                  <a:srgbClr val="004992"/>
                </a:solidFill>
              </a:rPr>
              <a:t>altres</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El</a:t>
            </a:r>
            <a:r>
              <a:rPr lang="de-DE" altLang="de-DE" sz="1600" dirty="0">
                <a:solidFill>
                  <a:srgbClr val="333333"/>
                </a:solidFill>
              </a:rPr>
              <a:t> personal </a:t>
            </a:r>
            <a:r>
              <a:rPr lang="de-DE" altLang="de-DE" sz="1600" dirty="0" err="1">
                <a:solidFill>
                  <a:srgbClr val="333333"/>
                </a:solidFill>
              </a:rPr>
              <a:t>mèdic</a:t>
            </a:r>
            <a:r>
              <a:rPr lang="de-DE" altLang="de-DE" sz="1600" dirty="0">
                <a:solidFill>
                  <a:srgbClr val="333333"/>
                </a:solidFill>
              </a:rPr>
              <a:t> en </a:t>
            </a:r>
            <a:r>
              <a:rPr lang="de-DE" altLang="de-DE" sz="1600" dirty="0" err="1">
                <a:solidFill>
                  <a:srgbClr val="333333"/>
                </a:solidFill>
              </a:rPr>
              <a:t>aquest</a:t>
            </a:r>
            <a:r>
              <a:rPr lang="de-DE" altLang="de-DE" sz="1600" dirty="0">
                <a:solidFill>
                  <a:srgbClr val="333333"/>
                </a:solidFill>
              </a:rPr>
              <a:t> </a:t>
            </a:r>
            <a:r>
              <a:rPr lang="de-DE" altLang="de-DE" sz="1600" dirty="0" err="1">
                <a:solidFill>
                  <a:srgbClr val="333333"/>
                </a:solidFill>
              </a:rPr>
              <a:t>hospital</a:t>
            </a:r>
            <a:r>
              <a:rPr lang="de-DE" altLang="de-DE" sz="1600" dirty="0">
                <a:solidFill>
                  <a:srgbClr val="333333"/>
                </a:solidFill>
              </a:rPr>
              <a:t> </a:t>
            </a:r>
            <a:r>
              <a:rPr lang="de-DE" altLang="de-DE" sz="1600" dirty="0" err="1">
                <a:solidFill>
                  <a:srgbClr val="333333"/>
                </a:solidFill>
              </a:rPr>
              <a:t>és</a:t>
            </a:r>
            <a:r>
              <a:rPr lang="de-DE" altLang="de-DE" sz="1600" dirty="0">
                <a:solidFill>
                  <a:srgbClr val="333333"/>
                </a:solidFill>
              </a:rPr>
              <a:t> </a:t>
            </a:r>
            <a:r>
              <a:rPr lang="de-DE" altLang="de-DE" sz="1600" dirty="0" err="1">
                <a:solidFill>
                  <a:srgbClr val="333333"/>
                </a:solidFill>
              </a:rPr>
              <a:t>molt</a:t>
            </a:r>
            <a:r>
              <a:rPr lang="de-DE" altLang="de-DE" sz="1600" dirty="0">
                <a:solidFill>
                  <a:srgbClr val="333333"/>
                </a:solidFill>
              </a:rPr>
              <a:t> </a:t>
            </a:r>
            <a:r>
              <a:rPr lang="de-DE" altLang="de-DE" sz="1600" dirty="0" err="1">
                <a:solidFill>
                  <a:srgbClr val="333333"/>
                </a:solidFill>
              </a:rPr>
              <a:t>competent</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No</a:t>
            </a:r>
            <a:r>
              <a:rPr lang="de-DE" altLang="de-DE" sz="1600" dirty="0">
                <a:solidFill>
                  <a:srgbClr val="333333"/>
                </a:solidFill>
              </a:rPr>
              <a:t> </a:t>
            </a:r>
            <a:r>
              <a:rPr lang="de-DE" altLang="de-DE" sz="1600" dirty="0" err="1">
                <a:solidFill>
                  <a:srgbClr val="333333"/>
                </a:solidFill>
              </a:rPr>
              <a:t>hauria</a:t>
            </a:r>
            <a:r>
              <a:rPr lang="de-DE" altLang="de-DE" sz="1600" dirty="0">
                <a:solidFill>
                  <a:srgbClr val="333333"/>
                </a:solidFill>
              </a:rPr>
              <a:t> </a:t>
            </a:r>
            <a:r>
              <a:rPr lang="de-DE" altLang="de-DE" sz="1600" dirty="0" err="1">
                <a:solidFill>
                  <a:srgbClr val="333333"/>
                </a:solidFill>
              </a:rPr>
              <a:t>estat</a:t>
            </a:r>
            <a:r>
              <a:rPr lang="de-DE" altLang="de-DE" sz="1600" dirty="0">
                <a:solidFill>
                  <a:srgbClr val="333333"/>
                </a:solidFill>
              </a:rPr>
              <a:t> possible sense </a:t>
            </a:r>
            <a:r>
              <a:rPr lang="de-DE" altLang="de-DE" sz="1600" dirty="0" err="1">
                <a:solidFill>
                  <a:srgbClr val="333333"/>
                </a:solidFill>
              </a:rPr>
              <a:t>l'ajuda</a:t>
            </a:r>
            <a:r>
              <a:rPr lang="de-DE" altLang="de-DE" sz="1600" dirty="0">
                <a:solidFill>
                  <a:srgbClr val="333333"/>
                </a:solidFill>
              </a:rPr>
              <a:t> de la </a:t>
            </a:r>
            <a:r>
              <a:rPr lang="de-DE" altLang="de-DE" sz="1600" dirty="0" err="1">
                <a:solidFill>
                  <a:srgbClr val="333333"/>
                </a:solidFill>
              </a:rPr>
              <a:t>meva</a:t>
            </a:r>
            <a:r>
              <a:rPr lang="de-DE" altLang="de-DE" sz="1600" dirty="0">
                <a:solidFill>
                  <a:srgbClr val="333333"/>
                </a:solidFill>
              </a:rPr>
              <a:t> </a:t>
            </a:r>
            <a:r>
              <a:rPr lang="de-DE" altLang="de-DE" sz="1600" dirty="0" err="1">
                <a:solidFill>
                  <a:srgbClr val="333333"/>
                </a:solidFill>
              </a:rPr>
              <a:t>família</a:t>
            </a:r>
            <a:r>
              <a:rPr lang="de-DE" altLang="de-DE" sz="1600"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La </a:t>
            </a:r>
            <a:r>
              <a:rPr lang="de-DE" altLang="de-DE" sz="1600" b="1" dirty="0" err="1">
                <a:solidFill>
                  <a:srgbClr val="004992"/>
                </a:solidFill>
              </a:rPr>
              <a:t>situació</a:t>
            </a:r>
            <a:r>
              <a:rPr lang="de-DE" altLang="de-DE" sz="1600" b="1" dirty="0">
                <a:solidFill>
                  <a:srgbClr val="004992"/>
                </a:solidFill>
              </a:rPr>
              <a:t> o </a:t>
            </a:r>
            <a:r>
              <a:rPr lang="de-DE" altLang="de-DE" sz="1600" b="1" dirty="0" err="1">
                <a:solidFill>
                  <a:srgbClr val="004992"/>
                </a:solidFill>
              </a:rPr>
              <a:t>l'atzar</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He </a:t>
            </a:r>
            <a:r>
              <a:rPr lang="de-DE" altLang="de-DE" sz="1600" dirty="0" err="1">
                <a:solidFill>
                  <a:srgbClr val="333333"/>
                </a:solidFill>
              </a:rPr>
              <a:t>tingut</a:t>
            </a:r>
            <a:r>
              <a:rPr lang="de-DE" altLang="de-DE" sz="1600" dirty="0">
                <a:solidFill>
                  <a:srgbClr val="333333"/>
                </a:solidFill>
              </a:rPr>
              <a:t> </a:t>
            </a:r>
            <a:r>
              <a:rPr lang="de-DE" altLang="de-DE" sz="1600" dirty="0" err="1">
                <a:solidFill>
                  <a:srgbClr val="333333"/>
                </a:solidFill>
              </a:rPr>
              <a:t>sort</a:t>
            </a:r>
            <a:r>
              <a:rPr lang="de-DE" altLang="de-DE" sz="1600" dirty="0">
                <a:solidFill>
                  <a:srgbClr val="333333"/>
                </a:solidFill>
              </a:rPr>
              <a:t> </a:t>
            </a:r>
            <a:r>
              <a:rPr lang="de-DE" altLang="de-DE" sz="1600" dirty="0" err="1">
                <a:solidFill>
                  <a:srgbClr val="333333"/>
                </a:solidFill>
              </a:rPr>
              <a:t>que</a:t>
            </a:r>
            <a:r>
              <a:rPr lang="de-DE" altLang="de-DE" sz="1600" dirty="0">
                <a:solidFill>
                  <a:srgbClr val="333333"/>
                </a:solidFill>
              </a:rPr>
              <a:t> </a:t>
            </a:r>
            <a:r>
              <a:rPr lang="de-DE" altLang="de-DE" sz="1600" dirty="0" err="1">
                <a:solidFill>
                  <a:srgbClr val="333333"/>
                </a:solidFill>
              </a:rPr>
              <a:t>el</a:t>
            </a:r>
            <a:r>
              <a:rPr lang="de-DE" altLang="de-DE" sz="1600" dirty="0">
                <a:solidFill>
                  <a:srgbClr val="333333"/>
                </a:solidFill>
              </a:rPr>
              <a:t> personal de </a:t>
            </a:r>
            <a:r>
              <a:rPr lang="de-DE" altLang="de-DE" sz="1600" dirty="0" err="1">
                <a:solidFill>
                  <a:srgbClr val="333333"/>
                </a:solidFill>
              </a:rPr>
              <a:t>l'hospital</a:t>
            </a:r>
            <a:r>
              <a:rPr lang="de-DE" altLang="de-DE" sz="1600" dirty="0">
                <a:solidFill>
                  <a:srgbClr val="333333"/>
                </a:solidFill>
              </a:rPr>
              <a:t> </a:t>
            </a:r>
            <a:r>
              <a:rPr lang="de-DE" altLang="de-DE" sz="1600" dirty="0" err="1">
                <a:solidFill>
                  <a:srgbClr val="333333"/>
                </a:solidFill>
              </a:rPr>
              <a:t>no</a:t>
            </a:r>
            <a:r>
              <a:rPr lang="de-DE" altLang="de-DE" sz="1600" dirty="0">
                <a:solidFill>
                  <a:srgbClr val="333333"/>
                </a:solidFill>
              </a:rPr>
              <a:t> </a:t>
            </a:r>
            <a:r>
              <a:rPr lang="de-DE" altLang="de-DE" sz="1600" dirty="0" err="1">
                <a:solidFill>
                  <a:srgbClr val="333333"/>
                </a:solidFill>
              </a:rPr>
              <a:t>estigués</a:t>
            </a:r>
            <a:r>
              <a:rPr lang="de-DE" altLang="de-DE" sz="1600" dirty="0">
                <a:solidFill>
                  <a:srgbClr val="333333"/>
                </a:solidFill>
              </a:rPr>
              <a:t> tan </a:t>
            </a:r>
            <a:r>
              <a:rPr lang="de-DE" altLang="de-DE" sz="1600" dirty="0" err="1">
                <a:solidFill>
                  <a:srgbClr val="333333"/>
                </a:solidFill>
              </a:rPr>
              <a:t>ocupat</a:t>
            </a:r>
            <a:r>
              <a:rPr lang="de-DE" altLang="de-DE" sz="1600" dirty="0">
                <a:solidFill>
                  <a:srgbClr val="333333"/>
                </a:solidFill>
              </a:rPr>
              <a:t> </a:t>
            </a:r>
            <a:r>
              <a:rPr lang="de-DE" altLang="de-DE" sz="1600" dirty="0" err="1">
                <a:solidFill>
                  <a:srgbClr val="333333"/>
                </a:solidFill>
              </a:rPr>
              <a:t>com</a:t>
            </a:r>
            <a:r>
              <a:rPr lang="de-DE" altLang="de-DE" sz="1600" dirty="0">
                <a:solidFill>
                  <a:srgbClr val="333333"/>
                </a:solidFill>
              </a:rPr>
              <a:t> </a:t>
            </a:r>
            <a:r>
              <a:rPr lang="de-DE" altLang="de-DE" sz="1600" dirty="0" err="1">
                <a:solidFill>
                  <a:srgbClr val="333333"/>
                </a:solidFill>
              </a:rPr>
              <a:t>sol</a:t>
            </a:r>
            <a:r>
              <a:rPr lang="de-DE" altLang="de-DE" sz="1600" dirty="0">
                <a:solidFill>
                  <a:srgbClr val="333333"/>
                </a:solidFill>
              </a:rPr>
              <a:t> </a:t>
            </a:r>
            <a:r>
              <a:rPr lang="de-DE" altLang="de-DE" sz="1600" dirty="0" err="1">
                <a:solidFill>
                  <a:srgbClr val="333333"/>
                </a:solidFill>
              </a:rPr>
              <a:t>estar</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La recuperació és deguda al tractament farmacològic.</a:t>
            </a:r>
            <a:endParaRPr lang="de-DE" altLang="de-DE" dirty="0">
              <a:solidFill>
                <a:srgbClr val="333333"/>
              </a:solidFill>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11</a:t>
            </a:fld>
            <a:endParaRPr lang="de-DE" dirty="0">
              <a:latin typeface="+mn-lt"/>
              <a:ea typeface="+mn-ea"/>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7"/>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fr-FR" altLang="de-DE" sz="2800" b="1" dirty="0" err="1">
                <a:solidFill>
                  <a:srgbClr val="FF0000"/>
                </a:solidFill>
                <a:latin typeface="+mn-lt"/>
                <a:ea typeface="+mn-ea"/>
                <a:cs typeface="+mn-cs"/>
              </a:rPr>
              <a:t>Vigileu</a:t>
            </a:r>
            <a:r>
              <a:rPr lang="fr-FR" altLang="de-DE" sz="2800" b="1" dirty="0">
                <a:solidFill>
                  <a:srgbClr val="FF0000"/>
                </a:solidFill>
                <a:latin typeface="+mn-lt"/>
                <a:ea typeface="+mn-ea"/>
                <a:cs typeface="+mn-cs"/>
              </a:rPr>
              <a:t> </a:t>
            </a:r>
            <a:r>
              <a:rPr lang="fr-FR" altLang="de-DE" sz="2800" b="1" dirty="0" err="1">
                <a:solidFill>
                  <a:srgbClr val="FF0000"/>
                </a:solidFill>
                <a:latin typeface="+mn-lt"/>
                <a:ea typeface="+mn-ea"/>
                <a:cs typeface="+mn-cs"/>
              </a:rPr>
              <a:t>amb</a:t>
            </a:r>
            <a:r>
              <a:rPr lang="fr-FR" altLang="de-DE" sz="2800" b="1" dirty="0">
                <a:solidFill>
                  <a:srgbClr val="FF0000"/>
                </a:solidFill>
                <a:latin typeface="+mn-lt"/>
                <a:ea typeface="+mn-ea"/>
                <a:cs typeface="+mn-cs"/>
              </a:rPr>
              <a:t> les </a:t>
            </a:r>
            <a:r>
              <a:rPr lang="fr-FR" altLang="de-DE" sz="2800" b="1" dirty="0" err="1">
                <a:solidFill>
                  <a:srgbClr val="FF0000"/>
                </a:solidFill>
                <a:latin typeface="+mn-lt"/>
                <a:ea typeface="+mn-ea"/>
                <a:cs typeface="+mn-cs"/>
              </a:rPr>
              <a:t>explicacions</a:t>
            </a:r>
            <a:r>
              <a:rPr lang="fr-FR" altLang="de-DE" sz="2800" b="1" dirty="0">
                <a:solidFill>
                  <a:srgbClr val="FF0000"/>
                </a:solidFill>
                <a:latin typeface="+mn-lt"/>
                <a:ea typeface="+mn-ea"/>
                <a:cs typeface="+mn-cs"/>
              </a:rPr>
              <a:t> </a:t>
            </a:r>
            <a:r>
              <a:rPr lang="fr-FR" altLang="de-DE" sz="2800" b="1" dirty="0" err="1">
                <a:solidFill>
                  <a:srgbClr val="FF0000"/>
                </a:solidFill>
                <a:latin typeface="+mn-lt"/>
                <a:ea typeface="+mn-ea"/>
                <a:cs typeface="+mn-cs"/>
              </a:rPr>
              <a:t>unilaterals</a:t>
            </a:r>
            <a:r>
              <a:rPr lang="fr-FR" altLang="de-DE" sz="2800" b="1" dirty="0">
                <a:solidFill>
                  <a:srgbClr val="FF0000"/>
                </a:solidFill>
                <a:latin typeface="+mn-lt"/>
                <a:ea typeface="+mn-ea"/>
                <a:cs typeface="+mn-cs"/>
              </a:rPr>
              <a:t>!</a:t>
            </a:r>
            <a:endParaRPr lang="en-US" altLang="de-DE" sz="2800" b="1" dirty="0">
              <a:solidFill>
                <a:srgbClr val="FF0000"/>
              </a:solidFill>
              <a:latin typeface="+mn-lt"/>
              <a:ea typeface="+mn-ea"/>
              <a:cs typeface="+mn-cs"/>
            </a:endParaRPr>
          </a:p>
        </p:txBody>
      </p:sp>
    </p:spTree>
    <p:extLst>
      <p:ext uri="{BB962C8B-B14F-4D97-AF65-F5344CB8AC3E}">
        <p14:creationId xmlns:p14="http://schemas.microsoft.com/office/powerpoint/2010/main" val="2463871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Li </a:t>
            </a:r>
            <a:r>
              <a:rPr lang="en-US" sz="3600" dirty="0" err="1">
                <a:solidFill>
                  <a:srgbClr val="004992"/>
                </a:solidFill>
                <a:latin typeface="+mn-lt"/>
                <a:ea typeface="+mn-ea"/>
                <a:cs typeface="+mn-cs"/>
              </a:rPr>
              <a:t>donen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d'alta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l'hospital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pràcticament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recuperat</a:t>
            </a:r>
            <a:r>
              <a:rPr lang="en-US" sz="3600" dirty="0">
                <a:solidFill>
                  <a:srgbClr val="004992"/>
                </a:solidFill>
                <a:latin typeface="+mn-lt"/>
                <a:ea typeface="+mn-ea"/>
                <a:cs typeface="+mn-cs"/>
              </a:rPr>
              <a:t>.</a:t>
            </a:r>
          </a:p>
        </p:txBody>
      </p:sp>
      <p:sp>
        <p:nvSpPr>
          <p:cNvPr id="4" name="Content Placeholder 3"/>
          <p:cNvSpPr>
            <a:spLocks noGrp="1"/>
          </p:cNvSpPr>
          <p:nvPr>
            <p:ph idx="1"/>
          </p:nvPr>
        </p:nvSpPr>
        <p:spPr>
          <a:xfrm>
            <a:off x="408955" y="2204864"/>
            <a:ext cx="7772400" cy="4248000"/>
          </a:xfrm>
        </p:spPr>
        <p:txBody>
          <a:bodyPr/>
          <a:lstStyle/>
          <a:p>
            <a:pPr lvl="0"/>
            <a:r>
              <a:rPr lang="es-ES" altLang="ja-JP" sz="2400" dirty="0">
                <a:solidFill>
                  <a:srgbClr val="333333"/>
                </a:solidFill>
              </a:rPr>
              <a:t>Ara, </a:t>
            </a:r>
            <a:r>
              <a:rPr lang="es-ES" altLang="ja-JP" sz="2400" dirty="0" err="1">
                <a:solidFill>
                  <a:srgbClr val="333333"/>
                </a:solidFill>
              </a:rPr>
              <a:t>sisplau</a:t>
            </a:r>
            <a:r>
              <a:rPr lang="es-ES" altLang="ja-JP" sz="2400" dirty="0">
                <a:solidFill>
                  <a:srgbClr val="333333"/>
                </a:solidFill>
              </a:rPr>
              <a:t>, </a:t>
            </a:r>
            <a:r>
              <a:rPr lang="es-ES" altLang="ja-JP" sz="2400" dirty="0" err="1">
                <a:solidFill>
                  <a:srgbClr val="333333"/>
                </a:solidFill>
              </a:rPr>
              <a:t>pensa</a:t>
            </a:r>
            <a:r>
              <a:rPr lang="es-ES" altLang="ja-JP" sz="2400" dirty="0">
                <a:solidFill>
                  <a:srgbClr val="333333"/>
                </a:solidFill>
              </a:rPr>
              <a:t> en </a:t>
            </a:r>
            <a:r>
              <a:rPr lang="es-ES" altLang="ja-JP" sz="2400" dirty="0" err="1">
                <a:solidFill>
                  <a:srgbClr val="333333"/>
                </a:solidFill>
              </a:rPr>
              <a:t>altres</a:t>
            </a:r>
            <a:r>
              <a:rPr lang="es-ES" altLang="ja-JP" sz="2400" dirty="0">
                <a:solidFill>
                  <a:srgbClr val="333333"/>
                </a:solidFill>
              </a:rPr>
              <a:t> </a:t>
            </a:r>
            <a:r>
              <a:rPr lang="es-ES" altLang="ja-JP" sz="2400" dirty="0" err="1">
                <a:solidFill>
                  <a:srgbClr val="333333"/>
                </a:solidFill>
              </a:rPr>
              <a:t>explicacions</a:t>
            </a:r>
            <a:r>
              <a:rPr lang="es-ES" altLang="ja-JP" sz="2400" dirty="0">
                <a:solidFill>
                  <a:srgbClr val="333333"/>
                </a:solidFill>
              </a:rPr>
              <a:t> </a:t>
            </a:r>
            <a:r>
              <a:rPr lang="es-ES" altLang="ja-JP" sz="2400" dirty="0" err="1">
                <a:solidFill>
                  <a:srgbClr val="333333"/>
                </a:solidFill>
              </a:rPr>
              <a:t>més</a:t>
            </a:r>
            <a:r>
              <a:rPr lang="es-ES" altLang="ja-JP" sz="2400" dirty="0">
                <a:solidFill>
                  <a:srgbClr val="333333"/>
                </a:solidFill>
              </a:rPr>
              <a:t> </a:t>
            </a:r>
            <a:r>
              <a:rPr lang="es-ES" altLang="ja-JP" sz="2400" dirty="0" err="1">
                <a:solidFill>
                  <a:srgbClr val="333333"/>
                </a:solidFill>
              </a:rPr>
              <a:t>equilibrades</a:t>
            </a:r>
            <a:r>
              <a:rPr lang="es-ES" altLang="ja-JP" sz="2400" dirty="0">
                <a:solidFill>
                  <a:srgbClr val="333333"/>
                </a:solidFill>
              </a:rPr>
              <a:t> que </a:t>
            </a:r>
            <a:r>
              <a:rPr lang="es-ES" altLang="ja-JP" sz="2400" dirty="0" err="1">
                <a:solidFill>
                  <a:srgbClr val="333333"/>
                </a:solidFill>
              </a:rPr>
              <a:t>incloguin</a:t>
            </a:r>
            <a:r>
              <a:rPr lang="es-ES" altLang="ja-JP" sz="2400" dirty="0">
                <a:solidFill>
                  <a:srgbClr val="333333"/>
                </a:solidFill>
              </a:rPr>
              <a:t> una </a:t>
            </a:r>
            <a:r>
              <a:rPr lang="es-ES" altLang="ja-JP" sz="2400" dirty="0" err="1">
                <a:solidFill>
                  <a:srgbClr val="333333"/>
                </a:solidFill>
              </a:rPr>
              <a:t>combinació</a:t>
            </a:r>
            <a:r>
              <a:rPr lang="es-ES" altLang="ja-JP" sz="2400" dirty="0">
                <a:solidFill>
                  <a:srgbClr val="333333"/>
                </a:solidFill>
              </a:rPr>
              <a:t> de causes (</a:t>
            </a:r>
            <a:r>
              <a:rPr lang="es-ES" altLang="ja-JP" sz="2400" dirty="0" err="1">
                <a:solidFill>
                  <a:srgbClr val="333333"/>
                </a:solidFill>
              </a:rPr>
              <a:t>altres</a:t>
            </a:r>
            <a:r>
              <a:rPr lang="es-ES" altLang="ja-JP" sz="2400" dirty="0">
                <a:solidFill>
                  <a:srgbClr val="333333"/>
                </a:solidFill>
              </a:rPr>
              <a:t>, la </a:t>
            </a:r>
            <a:r>
              <a:rPr lang="es-ES" altLang="ja-JP" sz="2400" dirty="0" err="1">
                <a:solidFill>
                  <a:srgbClr val="333333"/>
                </a:solidFill>
              </a:rPr>
              <a:t>situació</a:t>
            </a:r>
            <a:r>
              <a:rPr lang="es-ES" altLang="ja-JP" sz="2400" dirty="0">
                <a:solidFill>
                  <a:srgbClr val="333333"/>
                </a:solidFill>
              </a:rPr>
              <a:t> i </a:t>
            </a:r>
            <a:r>
              <a:rPr lang="es-ES" altLang="ja-JP" sz="2400" dirty="0" err="1">
                <a:solidFill>
                  <a:srgbClr val="333333"/>
                </a:solidFill>
              </a:rPr>
              <a:t>jo</a:t>
            </a:r>
            <a:r>
              <a:rPr lang="es-ES" altLang="ja-JP"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12</a:t>
            </a:fld>
            <a:endParaRPr lang="de-DE" dirty="0">
              <a:latin typeface="+mn-lt"/>
              <a:ea typeface="+mn-ea"/>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Li </a:t>
            </a:r>
            <a:r>
              <a:rPr lang="en-US" sz="3600" dirty="0" err="1">
                <a:solidFill>
                  <a:srgbClr val="004992"/>
                </a:solidFill>
                <a:latin typeface="+mn-lt"/>
                <a:ea typeface="+mn-ea"/>
                <a:cs typeface="+mn-cs"/>
              </a:rPr>
              <a:t>donen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d'alta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l'hospital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pràcticament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recuperat</a:t>
            </a:r>
            <a:r>
              <a:rPr lang="en-US" sz="3600" dirty="0">
                <a:solidFill>
                  <a:srgbClr val="004992"/>
                </a:solidFill>
                <a:latin typeface="+mn-lt"/>
                <a:ea typeface="+mn-ea"/>
                <a:cs typeface="+mn-cs"/>
              </a:rPr>
              <a:t>.</a:t>
            </a:r>
          </a:p>
        </p:txBody>
      </p:sp>
      <p:sp>
        <p:nvSpPr>
          <p:cNvPr id="4" name="Content Placeholder 3"/>
          <p:cNvSpPr>
            <a:spLocks noGrp="1"/>
          </p:cNvSpPr>
          <p:nvPr>
            <p:ph idx="1"/>
          </p:nvPr>
        </p:nvSpPr>
        <p:spPr>
          <a:xfrm>
            <a:off x="408955" y="2204864"/>
            <a:ext cx="7772400" cy="4248000"/>
          </a:xfrm>
        </p:spPr>
        <p:txBody>
          <a:bodyPr/>
          <a:lstStyle/>
          <a:p>
            <a:pPr lvl="0"/>
            <a:r>
              <a:rPr lang="es-ES" altLang="ja-JP" sz="2400" dirty="0">
                <a:solidFill>
                  <a:srgbClr val="333333"/>
                </a:solidFill>
              </a:rPr>
              <a:t>Ara, </a:t>
            </a:r>
            <a:r>
              <a:rPr lang="es-ES" altLang="ja-JP" sz="2400" dirty="0" err="1">
                <a:solidFill>
                  <a:srgbClr val="333333"/>
                </a:solidFill>
              </a:rPr>
              <a:t>sisplau</a:t>
            </a:r>
            <a:r>
              <a:rPr lang="es-ES" altLang="ja-JP" sz="2400" dirty="0">
                <a:solidFill>
                  <a:srgbClr val="333333"/>
                </a:solidFill>
              </a:rPr>
              <a:t>, </a:t>
            </a:r>
            <a:r>
              <a:rPr lang="es-ES" altLang="ja-JP" sz="2400" dirty="0" err="1">
                <a:solidFill>
                  <a:srgbClr val="333333"/>
                </a:solidFill>
              </a:rPr>
              <a:t>pensa</a:t>
            </a:r>
            <a:r>
              <a:rPr lang="es-ES" altLang="ja-JP" sz="2400" dirty="0">
                <a:solidFill>
                  <a:srgbClr val="333333"/>
                </a:solidFill>
              </a:rPr>
              <a:t> en </a:t>
            </a:r>
            <a:r>
              <a:rPr lang="es-ES" altLang="ja-JP" sz="2400" dirty="0" err="1">
                <a:solidFill>
                  <a:srgbClr val="333333"/>
                </a:solidFill>
              </a:rPr>
              <a:t>altres</a:t>
            </a:r>
            <a:r>
              <a:rPr lang="es-ES" altLang="ja-JP" sz="2400" dirty="0">
                <a:solidFill>
                  <a:srgbClr val="333333"/>
                </a:solidFill>
              </a:rPr>
              <a:t> </a:t>
            </a:r>
            <a:r>
              <a:rPr lang="es-ES" altLang="ja-JP" sz="2400" dirty="0" err="1">
                <a:solidFill>
                  <a:srgbClr val="333333"/>
                </a:solidFill>
              </a:rPr>
              <a:t>explicacions</a:t>
            </a:r>
            <a:r>
              <a:rPr lang="es-ES" altLang="ja-JP" sz="2400" dirty="0">
                <a:solidFill>
                  <a:srgbClr val="333333"/>
                </a:solidFill>
              </a:rPr>
              <a:t> </a:t>
            </a:r>
            <a:r>
              <a:rPr lang="es-ES" altLang="ja-JP" sz="2400" dirty="0" err="1">
                <a:solidFill>
                  <a:srgbClr val="333333"/>
                </a:solidFill>
              </a:rPr>
              <a:t>més</a:t>
            </a:r>
            <a:r>
              <a:rPr lang="es-ES" altLang="ja-JP" sz="2400" dirty="0">
                <a:solidFill>
                  <a:srgbClr val="333333"/>
                </a:solidFill>
              </a:rPr>
              <a:t> </a:t>
            </a:r>
            <a:r>
              <a:rPr lang="es-ES" altLang="ja-JP" sz="2400" dirty="0" err="1">
                <a:solidFill>
                  <a:srgbClr val="333333"/>
                </a:solidFill>
              </a:rPr>
              <a:t>equilibrades</a:t>
            </a:r>
            <a:r>
              <a:rPr lang="es-ES" altLang="ja-JP" sz="2400" dirty="0">
                <a:solidFill>
                  <a:srgbClr val="333333"/>
                </a:solidFill>
              </a:rPr>
              <a:t> que </a:t>
            </a:r>
            <a:r>
              <a:rPr lang="es-ES" altLang="ja-JP" sz="2400" dirty="0" err="1">
                <a:solidFill>
                  <a:srgbClr val="333333"/>
                </a:solidFill>
              </a:rPr>
              <a:t>incloguin</a:t>
            </a:r>
            <a:r>
              <a:rPr lang="es-ES" altLang="ja-JP" sz="2400" dirty="0">
                <a:solidFill>
                  <a:srgbClr val="333333"/>
                </a:solidFill>
              </a:rPr>
              <a:t> una </a:t>
            </a:r>
            <a:r>
              <a:rPr lang="es-ES" altLang="ja-JP" sz="2400" dirty="0" err="1">
                <a:solidFill>
                  <a:srgbClr val="333333"/>
                </a:solidFill>
              </a:rPr>
              <a:t>combinació</a:t>
            </a:r>
            <a:r>
              <a:rPr lang="es-ES" altLang="ja-JP" sz="2400" dirty="0">
                <a:solidFill>
                  <a:srgbClr val="333333"/>
                </a:solidFill>
              </a:rPr>
              <a:t> de causes (</a:t>
            </a:r>
            <a:r>
              <a:rPr lang="es-ES" altLang="ja-JP" sz="2400" dirty="0" err="1">
                <a:solidFill>
                  <a:srgbClr val="333333"/>
                </a:solidFill>
              </a:rPr>
              <a:t>altres</a:t>
            </a:r>
            <a:r>
              <a:rPr lang="es-ES" altLang="ja-JP" sz="2400" dirty="0">
                <a:solidFill>
                  <a:srgbClr val="333333"/>
                </a:solidFill>
              </a:rPr>
              <a:t>, la </a:t>
            </a:r>
            <a:r>
              <a:rPr lang="es-ES" altLang="ja-JP" sz="2400" dirty="0" err="1">
                <a:solidFill>
                  <a:srgbClr val="333333"/>
                </a:solidFill>
              </a:rPr>
              <a:t>situació</a:t>
            </a:r>
            <a:r>
              <a:rPr lang="es-ES" altLang="ja-JP" sz="2400" dirty="0">
                <a:solidFill>
                  <a:srgbClr val="333333"/>
                </a:solidFill>
              </a:rPr>
              <a:t> i </a:t>
            </a:r>
            <a:r>
              <a:rPr lang="es-ES" altLang="ja-JP" sz="2400" dirty="0" err="1">
                <a:solidFill>
                  <a:srgbClr val="333333"/>
                </a:solidFill>
              </a:rPr>
              <a:t>jo</a:t>
            </a:r>
            <a:r>
              <a:rPr lang="es-ES" altLang="ja-JP" sz="2400" dirty="0">
                <a:solidFill>
                  <a:srgbClr val="333333"/>
                </a:solidFill>
              </a:rPr>
              <a:t>).</a:t>
            </a:r>
          </a:p>
          <a:p>
            <a:pPr marL="342900" lvl="0" indent="-342900">
              <a:buClr>
                <a:srgbClr val="333333"/>
              </a:buClr>
              <a:buFont typeface="WingDings"/>
              <a:buChar char=""/>
            </a:pPr>
            <a:r>
              <a:rPr lang="en-CA" altLang="de-DE" sz="2400" dirty="0">
                <a:solidFill>
                  <a:srgbClr val="333333"/>
                </a:solidFill>
              </a:rPr>
              <a:t>“El </a:t>
            </a:r>
            <a:r>
              <a:rPr lang="en-CA" altLang="de-DE" sz="2400" dirty="0" err="1">
                <a:solidFill>
                  <a:srgbClr val="333333"/>
                </a:solidFill>
              </a:rPr>
              <a:t>suport</a:t>
            </a:r>
            <a:r>
              <a:rPr lang="en-CA" altLang="de-DE" sz="2400" dirty="0">
                <a:solidFill>
                  <a:srgbClr val="333333"/>
                </a:solidFill>
              </a:rPr>
              <a:t> de la </a:t>
            </a:r>
            <a:r>
              <a:rPr lang="en-CA" altLang="de-DE" sz="2400" dirty="0" err="1">
                <a:solidFill>
                  <a:srgbClr val="333333"/>
                </a:solidFill>
              </a:rPr>
              <a:t>meva</a:t>
            </a:r>
            <a:r>
              <a:rPr lang="en-CA" altLang="de-DE" sz="2400" dirty="0">
                <a:solidFill>
                  <a:srgbClr val="333333"/>
                </a:solidFill>
              </a:rPr>
              <a:t> </a:t>
            </a:r>
            <a:r>
              <a:rPr lang="en-CA" altLang="de-DE" sz="2400" dirty="0" err="1">
                <a:solidFill>
                  <a:srgbClr val="333333"/>
                </a:solidFill>
              </a:rPr>
              <a:t>família</a:t>
            </a:r>
            <a:r>
              <a:rPr lang="en-US" altLang="de-DE" sz="2400" dirty="0">
                <a:solidFill>
                  <a:srgbClr val="333333"/>
                </a:solidFill>
              </a:rPr>
              <a:t>, </a:t>
            </a:r>
            <a:r>
              <a:rPr lang="en-US" altLang="de-DE" sz="2400" dirty="0" err="1">
                <a:solidFill>
                  <a:srgbClr val="333333"/>
                </a:solidFill>
              </a:rPr>
              <a:t>l'equip</a:t>
            </a:r>
            <a:r>
              <a:rPr lang="en-US" altLang="de-DE" sz="2400" dirty="0">
                <a:solidFill>
                  <a:srgbClr val="333333"/>
                </a:solidFill>
              </a:rPr>
              <a:t> </a:t>
            </a:r>
            <a:r>
              <a:rPr lang="en-US" altLang="de-DE" sz="2400" dirty="0" err="1">
                <a:solidFill>
                  <a:srgbClr val="333333"/>
                </a:solidFill>
              </a:rPr>
              <a:t>mèdic</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el </a:t>
            </a:r>
            <a:r>
              <a:rPr lang="en-US" altLang="de-DE" sz="2400" dirty="0" err="1">
                <a:solidFill>
                  <a:srgbClr val="333333"/>
                </a:solidFill>
              </a:rPr>
              <a:t>tractament</a:t>
            </a:r>
            <a:r>
              <a:rPr lang="en-US" altLang="de-DE" sz="2400" dirty="0">
                <a:solidFill>
                  <a:srgbClr val="333333"/>
                </a:solidFill>
              </a:rPr>
              <a:t> </a:t>
            </a:r>
            <a:r>
              <a:rPr lang="en-US" altLang="de-DE" sz="2400" dirty="0" err="1">
                <a:solidFill>
                  <a:srgbClr val="333333"/>
                </a:solidFill>
              </a:rPr>
              <a:t>farmacològic</a:t>
            </a:r>
            <a:r>
              <a:rPr lang="en-US" altLang="de-DE" sz="2400" dirty="0">
                <a:solidFill>
                  <a:srgbClr val="333333"/>
                </a:solidFill>
              </a:rPr>
              <a:t> </a:t>
            </a:r>
            <a:r>
              <a:rPr lang="en-US" altLang="de-DE" sz="2400" dirty="0" err="1">
                <a:solidFill>
                  <a:srgbClr val="333333"/>
                </a:solidFill>
              </a:rPr>
              <a:t>han</a:t>
            </a:r>
            <a:r>
              <a:rPr lang="en-US" altLang="de-DE" sz="2400" dirty="0">
                <a:solidFill>
                  <a:srgbClr val="333333"/>
                </a:solidFill>
              </a:rPr>
              <a:t> </a:t>
            </a:r>
            <a:r>
              <a:rPr lang="en-US" altLang="de-DE" sz="2400" dirty="0" err="1">
                <a:solidFill>
                  <a:srgbClr val="333333"/>
                </a:solidFill>
              </a:rPr>
              <a:t>contribuït</a:t>
            </a:r>
            <a:r>
              <a:rPr lang="en-US" altLang="de-DE" sz="2400" dirty="0">
                <a:solidFill>
                  <a:srgbClr val="333333"/>
                </a:solidFill>
              </a:rPr>
              <a:t> al </a:t>
            </a:r>
            <a:r>
              <a:rPr lang="en-US" altLang="de-DE" sz="2400" dirty="0" err="1">
                <a:solidFill>
                  <a:srgbClr val="333333"/>
                </a:solidFill>
              </a:rPr>
              <a:t>procés</a:t>
            </a:r>
            <a:r>
              <a:rPr lang="en-US" altLang="de-DE" sz="2400" dirty="0">
                <a:solidFill>
                  <a:srgbClr val="333333"/>
                </a:solidFill>
              </a:rPr>
              <a:t> de </a:t>
            </a:r>
            <a:r>
              <a:rPr lang="en-US" altLang="de-DE" sz="2400" dirty="0" err="1">
                <a:solidFill>
                  <a:srgbClr val="333333"/>
                </a:solidFill>
              </a:rPr>
              <a:t>curació</a:t>
            </a:r>
            <a:r>
              <a:rPr lang="en-US" altLang="de-DE" sz="2400" dirty="0">
                <a:solidFill>
                  <a:srgbClr val="333333"/>
                </a:solidFill>
              </a:rPr>
              <a:t>. A </a:t>
            </a:r>
            <a:r>
              <a:rPr lang="en-US" altLang="de-DE" sz="2400" dirty="0" err="1">
                <a:solidFill>
                  <a:srgbClr val="333333"/>
                </a:solidFill>
              </a:rPr>
              <a:t>més</a:t>
            </a:r>
            <a:r>
              <a:rPr lang="en-US" altLang="de-DE" sz="2400" dirty="0">
                <a:solidFill>
                  <a:srgbClr val="333333"/>
                </a:solidFill>
              </a:rPr>
              <a:t>, </a:t>
            </a:r>
            <a:r>
              <a:rPr lang="en-US" altLang="de-DE" sz="2400" dirty="0" err="1">
                <a:solidFill>
                  <a:srgbClr val="333333"/>
                </a:solidFill>
              </a:rPr>
              <a:t>però</a:t>
            </a:r>
            <a:r>
              <a:rPr lang="en-US" altLang="de-DE" sz="2400" dirty="0">
                <a:solidFill>
                  <a:srgbClr val="333333"/>
                </a:solidFill>
              </a:rPr>
              <a:t> no de forma </a:t>
            </a:r>
            <a:r>
              <a:rPr lang="en-US" altLang="de-DE" sz="2400" dirty="0" err="1">
                <a:solidFill>
                  <a:srgbClr val="333333"/>
                </a:solidFill>
              </a:rPr>
              <a:t>menys</a:t>
            </a:r>
            <a:r>
              <a:rPr lang="en-US" altLang="de-DE" sz="2400" dirty="0">
                <a:solidFill>
                  <a:srgbClr val="333333"/>
                </a:solidFill>
              </a:rPr>
              <a:t> important, part de </a:t>
            </a:r>
            <a:r>
              <a:rPr lang="en-US" altLang="de-DE" sz="2400" dirty="0" err="1">
                <a:solidFill>
                  <a:srgbClr val="333333"/>
                </a:solidFill>
              </a:rPr>
              <a:t>l'èxit</a:t>
            </a:r>
            <a:r>
              <a:rPr lang="en-US" altLang="de-DE" sz="2400" dirty="0">
                <a:solidFill>
                  <a:srgbClr val="333333"/>
                </a:solidFill>
              </a:rPr>
              <a:t> </a:t>
            </a:r>
            <a:r>
              <a:rPr lang="en-US" altLang="de-DE" sz="2400" dirty="0" err="1">
                <a:solidFill>
                  <a:srgbClr val="333333"/>
                </a:solidFill>
              </a:rPr>
              <a:t>també</a:t>
            </a:r>
            <a:r>
              <a:rPr lang="en-US" altLang="de-DE" sz="2400" dirty="0">
                <a:solidFill>
                  <a:srgbClr val="333333"/>
                </a:solidFill>
              </a:rPr>
              <a:t> </a:t>
            </a:r>
            <a:r>
              <a:rPr lang="en-US" altLang="de-DE" sz="2400" dirty="0" err="1">
                <a:solidFill>
                  <a:srgbClr val="333333"/>
                </a:solidFill>
              </a:rPr>
              <a:t>depèn</a:t>
            </a:r>
            <a:r>
              <a:rPr lang="en-US" altLang="de-DE" sz="2400" dirty="0">
                <a:solidFill>
                  <a:srgbClr val="333333"/>
                </a:solidFill>
              </a:rPr>
              <a:t> de mi, ja que </a:t>
            </a:r>
            <a:r>
              <a:rPr lang="en-US" altLang="de-DE" sz="2400" dirty="0" err="1">
                <a:solidFill>
                  <a:srgbClr val="333333"/>
                </a:solidFill>
              </a:rPr>
              <a:t>estava</a:t>
            </a:r>
            <a:r>
              <a:rPr lang="en-US" altLang="de-DE" sz="2400" dirty="0">
                <a:solidFill>
                  <a:srgbClr val="333333"/>
                </a:solidFill>
              </a:rPr>
              <a:t> molt </a:t>
            </a:r>
            <a:r>
              <a:rPr lang="en-US" altLang="de-DE" sz="2400" dirty="0" err="1">
                <a:solidFill>
                  <a:srgbClr val="333333"/>
                </a:solidFill>
              </a:rPr>
              <a:t>motivat</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vaig</a:t>
            </a:r>
            <a:r>
              <a:rPr lang="en-US" altLang="de-DE" sz="2400" dirty="0">
                <a:solidFill>
                  <a:srgbClr val="333333"/>
                </a:solidFill>
              </a:rPr>
              <a:t> </a:t>
            </a:r>
            <a:r>
              <a:rPr lang="en-US" altLang="de-DE" sz="2400" dirty="0" err="1">
                <a:solidFill>
                  <a:srgbClr val="333333"/>
                </a:solidFill>
              </a:rPr>
              <a:t>participar</a:t>
            </a:r>
            <a:r>
              <a:rPr lang="en-US" altLang="de-DE" sz="2400" dirty="0">
                <a:solidFill>
                  <a:srgbClr val="333333"/>
                </a:solidFill>
              </a:rPr>
              <a:t> </a:t>
            </a:r>
            <a:r>
              <a:rPr lang="en-US" altLang="de-DE" sz="2400" dirty="0" err="1">
                <a:solidFill>
                  <a:srgbClr val="333333"/>
                </a:solidFill>
              </a:rPr>
              <a:t>activament</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el </a:t>
            </a:r>
            <a:r>
              <a:rPr lang="en-US" altLang="de-DE" sz="2400" dirty="0" err="1">
                <a:solidFill>
                  <a:srgbClr val="333333"/>
                </a:solidFill>
              </a:rPr>
              <a:t>procés</a:t>
            </a:r>
            <a:r>
              <a:rPr lang="en-US" altLang="de-DE" sz="2400" dirty="0">
                <a:solidFill>
                  <a:srgbClr val="333333"/>
                </a:solidFill>
              </a:rPr>
              <a:t> de </a:t>
            </a:r>
            <a:r>
              <a:rPr lang="en-US" altLang="de-DE" sz="2400" dirty="0" err="1">
                <a:solidFill>
                  <a:srgbClr val="333333"/>
                </a:solidFill>
              </a:rPr>
              <a:t>tractament</a:t>
            </a:r>
            <a:r>
              <a:rPr lang="de-DE" altLang="de-DE" sz="2400" dirty="0">
                <a:solidFill>
                  <a:srgbClr val="333333"/>
                </a:solidFill>
              </a:rPr>
              <a:t>.</a:t>
            </a:r>
            <a:r>
              <a:rPr lang="ja-JP" altLang="en-US" sz="2400" dirty="0">
                <a:solidFill>
                  <a:srgbClr val="333333"/>
                </a:solidFill>
              </a:rPr>
              <a:t>”</a:t>
            </a:r>
            <a:endParaRPr lang="de-DE" altLang="ja-JP" sz="2400" dirty="0">
              <a:solidFill>
                <a:srgbClr val="333333"/>
              </a:solidFill>
            </a:endParaRPr>
          </a:p>
          <a:p>
            <a:pPr marL="342900" lvl="0" indent="-342900">
              <a:buClr>
                <a:srgbClr val="333333"/>
              </a:buClr>
              <a:buFont typeface="WingDings"/>
              <a:buChar char=""/>
            </a:pPr>
            <a:r>
              <a:rPr lang="en-CA" altLang="de-DE" sz="2400" dirty="0">
                <a:solidFill>
                  <a:srgbClr val="333333"/>
                </a:solidFill>
              </a:rPr>
              <a:t>“</a:t>
            </a:r>
            <a:r>
              <a:rPr lang="en-CA" altLang="de-DE" sz="2400" dirty="0" err="1">
                <a:solidFill>
                  <a:srgbClr val="333333"/>
                </a:solidFill>
              </a:rPr>
              <a:t>Estava</a:t>
            </a:r>
            <a:r>
              <a:rPr lang="en-CA" altLang="de-DE" sz="2400" dirty="0">
                <a:solidFill>
                  <a:srgbClr val="333333"/>
                </a:solidFill>
              </a:rPr>
              <a:t> </a:t>
            </a:r>
            <a:r>
              <a:rPr lang="en-CA" altLang="de-DE" sz="2400" dirty="0" err="1">
                <a:solidFill>
                  <a:srgbClr val="333333"/>
                </a:solidFill>
              </a:rPr>
              <a:t>motivat</a:t>
            </a:r>
            <a:r>
              <a:rPr lang="en-CA" altLang="de-DE" sz="2400" dirty="0">
                <a:solidFill>
                  <a:srgbClr val="333333"/>
                </a:solidFill>
              </a:rPr>
              <a:t> per al </a:t>
            </a:r>
            <a:r>
              <a:rPr lang="en-CA" altLang="de-DE" sz="2400" dirty="0" err="1">
                <a:solidFill>
                  <a:srgbClr val="333333"/>
                </a:solidFill>
              </a:rPr>
              <a:t>canvi</a:t>
            </a:r>
            <a:r>
              <a:rPr lang="en-CA" altLang="de-DE" sz="2400" dirty="0">
                <a:solidFill>
                  <a:srgbClr val="333333"/>
                </a:solidFill>
              </a:rPr>
              <a:t>, per </a:t>
            </a:r>
            <a:r>
              <a:rPr lang="en-CA" altLang="de-DE" sz="2400" dirty="0" err="1">
                <a:solidFill>
                  <a:srgbClr val="333333"/>
                </a:solidFill>
              </a:rPr>
              <a:t>això</a:t>
            </a:r>
            <a:r>
              <a:rPr lang="en-CA" altLang="de-DE" sz="2400" dirty="0">
                <a:solidFill>
                  <a:srgbClr val="333333"/>
                </a:solidFill>
              </a:rPr>
              <a:t> </a:t>
            </a:r>
            <a:r>
              <a:rPr lang="en-CA" altLang="de-DE" sz="2400" dirty="0" err="1">
                <a:solidFill>
                  <a:srgbClr val="333333"/>
                </a:solidFill>
              </a:rPr>
              <a:t>vaig</a:t>
            </a:r>
            <a:r>
              <a:rPr lang="en-CA" altLang="de-DE" sz="2400" dirty="0">
                <a:solidFill>
                  <a:srgbClr val="333333"/>
                </a:solidFill>
              </a:rPr>
              <a:t> </a:t>
            </a:r>
            <a:r>
              <a:rPr lang="en-CA" altLang="de-DE" sz="2400" dirty="0" err="1">
                <a:solidFill>
                  <a:srgbClr val="333333"/>
                </a:solidFill>
              </a:rPr>
              <a:t>demanar</a:t>
            </a:r>
            <a:r>
              <a:rPr lang="en-CA" altLang="de-DE" sz="2400" dirty="0">
                <a:solidFill>
                  <a:srgbClr val="333333"/>
                </a:solidFill>
              </a:rPr>
              <a:t> </a:t>
            </a:r>
            <a:r>
              <a:rPr lang="en-CA" altLang="de-DE" sz="2400" dirty="0" err="1">
                <a:solidFill>
                  <a:srgbClr val="333333"/>
                </a:solidFill>
              </a:rPr>
              <a:t>participar</a:t>
            </a:r>
            <a:r>
              <a:rPr lang="en-CA" altLang="de-DE" sz="2400" dirty="0">
                <a:solidFill>
                  <a:srgbClr val="333333"/>
                </a:solidFill>
              </a:rPr>
              <a:t> </a:t>
            </a:r>
            <a:r>
              <a:rPr lang="en-CA" altLang="de-DE" sz="2400" dirty="0" err="1">
                <a:solidFill>
                  <a:srgbClr val="333333"/>
                </a:solidFill>
              </a:rPr>
              <a:t>en</a:t>
            </a:r>
            <a:r>
              <a:rPr lang="en-CA" altLang="de-DE" sz="2400" dirty="0">
                <a:solidFill>
                  <a:srgbClr val="333333"/>
                </a:solidFill>
              </a:rPr>
              <a:t> un </a:t>
            </a:r>
            <a:r>
              <a:rPr lang="en-CA" altLang="de-DE" sz="2400" dirty="0" err="1">
                <a:solidFill>
                  <a:srgbClr val="333333"/>
                </a:solidFill>
              </a:rPr>
              <a:t>grup</a:t>
            </a:r>
            <a:r>
              <a:rPr lang="en-CA" altLang="de-DE" sz="2400" dirty="0">
                <a:solidFill>
                  <a:srgbClr val="333333"/>
                </a:solidFill>
              </a:rPr>
              <a:t> </a:t>
            </a:r>
            <a:r>
              <a:rPr lang="en-CA" altLang="de-DE" sz="2400" dirty="0" err="1">
                <a:solidFill>
                  <a:srgbClr val="333333"/>
                </a:solidFill>
              </a:rPr>
              <a:t>específic</a:t>
            </a:r>
            <a:r>
              <a:rPr lang="en-CA" altLang="de-DE" sz="2400" dirty="0">
                <a:solidFill>
                  <a:srgbClr val="333333"/>
                </a:solidFill>
              </a:rPr>
              <a:t> de </a:t>
            </a:r>
            <a:r>
              <a:rPr lang="en-CA" altLang="de-DE" sz="2400" dirty="0" err="1">
                <a:solidFill>
                  <a:srgbClr val="333333"/>
                </a:solidFill>
              </a:rPr>
              <a:t>teràpia</a:t>
            </a:r>
            <a:r>
              <a:rPr lang="en-CA" altLang="de-DE" sz="2400" dirty="0">
                <a:solidFill>
                  <a:srgbClr val="333333"/>
                </a:solidFill>
              </a:rPr>
              <a:t>, </a:t>
            </a:r>
            <a:r>
              <a:rPr lang="de-DE" altLang="de-DE" sz="2400" dirty="0">
                <a:solidFill>
                  <a:srgbClr val="333333"/>
                </a:solidFill>
              </a:rPr>
              <a:t>ben dirigit per les i els </a:t>
            </a:r>
            <a:r>
              <a:rPr lang="de-DE" altLang="de-DE" sz="2400" dirty="0" err="1">
                <a:solidFill>
                  <a:srgbClr val="333333"/>
                </a:solidFill>
              </a:rPr>
              <a:t>terapeutes</a:t>
            </a:r>
            <a:r>
              <a:rPr lang="de-DE" altLang="de-DE" sz="2400" dirty="0">
                <a:solidFill>
                  <a:srgbClr val="333333"/>
                </a:solidFill>
              </a:rPr>
              <a:t>.</a:t>
            </a:r>
            <a:r>
              <a:rPr lang="ja-JP" altLang="en-US"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13</a:t>
            </a:fld>
            <a:endParaRPr lang="de-DE" dirty="0">
              <a:latin typeface="+mn-lt"/>
              <a:ea typeface="+mn-ea"/>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Efectes</a:t>
            </a:r>
            <a:r>
              <a:rPr lang="en-US" sz="3600" dirty="0">
                <a:latin typeface="+mn-lt"/>
                <a:ea typeface="+mn-ea"/>
                <a:cs typeface="+mn-cs"/>
              </a:rPr>
              <a:t> </a:t>
            </a:r>
            <a:r>
              <a:rPr lang="en-US" sz="3600" dirty="0" err="1">
                <a:latin typeface="+mn-lt"/>
                <a:ea typeface="+mn-ea"/>
                <a:cs typeface="+mn-cs"/>
              </a:rPr>
              <a:t>d'alguns</a:t>
            </a:r>
            <a:r>
              <a:rPr lang="en-US" sz="3600" dirty="0">
                <a:latin typeface="+mn-lt"/>
                <a:ea typeface="+mn-ea"/>
                <a:cs typeface="+mn-cs"/>
              </a:rPr>
              <a:t> </a:t>
            </a:r>
            <a:r>
              <a:rPr lang="en-US" sz="3600" dirty="0" err="1">
                <a:latin typeface="+mn-lt"/>
                <a:ea typeface="+mn-ea"/>
                <a:cs typeface="+mn-cs"/>
              </a:rPr>
              <a:t>estils</a:t>
            </a:r>
            <a:r>
              <a:rPr lang="en-US" sz="3600" dirty="0">
                <a:latin typeface="+mn-lt"/>
                <a:ea typeface="+mn-ea"/>
                <a:cs typeface="+mn-cs"/>
              </a:rPr>
              <a:t> </a:t>
            </a:r>
            <a:r>
              <a:rPr lang="en-US" sz="3600" dirty="0" err="1">
                <a:latin typeface="+mn-lt"/>
                <a:ea typeface="+mn-ea"/>
                <a:cs typeface="+mn-cs"/>
              </a:rPr>
              <a:t>d'atribució</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a:t>
            </a:r>
            <a:r>
              <a:rPr lang="en-US" sz="3600" dirty="0" err="1">
                <a:latin typeface="+mn-lt"/>
                <a:ea typeface="+mn-ea"/>
                <a:cs typeface="+mn-cs"/>
              </a:rPr>
              <a:t>esdeveniments</a:t>
            </a:r>
            <a:r>
              <a:rPr lang="en-US" sz="3600" dirty="0">
                <a:latin typeface="+mn-lt"/>
                <a:ea typeface="+mn-ea"/>
                <a:cs typeface="+mn-cs"/>
              </a:rPr>
              <a:t> </a:t>
            </a:r>
            <a:r>
              <a:rPr lang="en-US" sz="3600" dirty="0" err="1">
                <a:latin typeface="+mn-lt"/>
                <a:ea typeface="+mn-ea"/>
                <a:cs typeface="+mn-cs"/>
              </a:rPr>
              <a:t>negatius</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14</a:t>
            </a:fld>
            <a:endParaRPr lang="de-DE" dirty="0">
              <a:latin typeface="+mn-lt"/>
              <a:ea typeface="+mn-ea"/>
            </a:endParaRPr>
          </a:p>
        </p:txBody>
      </p:sp>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dirty="0">
                <a:latin typeface="+mn-lt"/>
                <a:ea typeface="+mn-ea"/>
                <a:cs typeface="+mn-cs"/>
              </a:rPr>
              <a:t>Molt </a:t>
            </a:r>
            <a:r>
              <a:rPr lang="en-US" altLang="de-DE" sz="1600" dirty="0" err="1">
                <a:latin typeface="+mn-lt"/>
                <a:ea typeface="+mn-ea"/>
                <a:cs typeface="+mn-cs"/>
              </a:rPr>
              <a:t>malament</a:t>
            </a:r>
            <a:r>
              <a:rPr lang="en-US" altLang="de-DE" sz="1600" dirty="0">
                <a:latin typeface="+mn-lt"/>
                <a:ea typeface="+mn-ea"/>
                <a:cs typeface="+mn-cs"/>
              </a:rPr>
              <a:t>! Has </a:t>
            </a:r>
            <a:r>
              <a:rPr lang="en-US" altLang="de-DE" sz="1600" dirty="0" err="1">
                <a:latin typeface="+mn-lt"/>
                <a:ea typeface="+mn-ea"/>
                <a:cs typeface="+mn-cs"/>
              </a:rPr>
              <a:t>suspès</a:t>
            </a:r>
            <a:r>
              <a:rPr lang="en-US" altLang="de-DE" sz="1600" dirty="0">
                <a:latin typeface="+mn-lt"/>
                <a:ea typeface="+mn-ea"/>
                <a:cs typeface="+mn-cs"/>
              </a:rPr>
              <a:t> </a:t>
            </a:r>
            <a:r>
              <a:rPr lang="en-US" altLang="de-DE" sz="1600" dirty="0" err="1">
                <a:latin typeface="+mn-lt"/>
                <a:ea typeface="+mn-ea"/>
                <a:cs typeface="+mn-cs"/>
              </a:rPr>
              <a:t>l'examen</a:t>
            </a:r>
            <a:r>
              <a:rPr lang="en-US" altLang="de-DE" sz="1600" dirty="0">
                <a:latin typeface="+mn-lt"/>
                <a:ea typeface="+mn-ea"/>
                <a:cs typeface="+mn-cs"/>
              </a:rPr>
              <a:t> </a:t>
            </a:r>
            <a:r>
              <a:rPr lang="en-US" altLang="de-DE" sz="1600" dirty="0" err="1">
                <a:latin typeface="+mn-lt"/>
                <a:ea typeface="+mn-ea"/>
                <a:cs typeface="+mn-cs"/>
              </a:rPr>
              <a:t>d'anglès</a:t>
            </a:r>
            <a:r>
              <a:rPr lang="en-US" altLang="de-DE" sz="1600" dirty="0">
                <a:latin typeface="+mn-lt"/>
                <a:ea typeface="+mn-ea"/>
                <a:cs typeface="+mn-cs"/>
              </a:rPr>
              <a:t>.</a:t>
            </a:r>
            <a:endParaRPr lang="en-CA" altLang="de-DE" sz="1600" dirty="0">
              <a:latin typeface="+mn-lt"/>
              <a:ea typeface="+mn-ea"/>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3693476096"/>
              </p:ext>
            </p:extLst>
          </p:nvPr>
        </p:nvGraphicFramePr>
        <p:xfrm>
          <a:off x="408955" y="4343400"/>
          <a:ext cx="11376000" cy="228600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188720">
                <a:tc>
                  <a:txBody>
                    <a:bodyPr/>
                    <a:lstStyle/>
                    <a:p>
                      <a:pPr marL="90805">
                        <a:lnSpc>
                          <a:spcPct val="100000"/>
                        </a:lnSpc>
                        <a:spcBef>
                          <a:spcPts val="355"/>
                        </a:spcBef>
                      </a:pPr>
                      <a:r>
                        <a:rPr lang="es-ES" sz="2000" b="1" i="0" u="none" spc="-5" dirty="0">
                          <a:solidFill>
                            <a:srgbClr val="333333"/>
                          </a:solidFill>
                          <a:latin typeface="+mn-lt"/>
                          <a:ea typeface="+mn-ea"/>
                          <a:cs typeface="+mn-cs"/>
                        </a:rPr>
                        <a:t>Auto </a:t>
                      </a:r>
                      <a:r>
                        <a:rPr lang="es-ES" sz="2000" b="1" i="0" u="none" spc="-5" dirty="0" err="1">
                          <a:solidFill>
                            <a:srgbClr val="333333"/>
                          </a:solidFill>
                          <a:latin typeface="+mn-lt"/>
                          <a:ea typeface="+mn-ea"/>
                          <a:cs typeface="+mn-cs"/>
                        </a:rPr>
                        <a:t>Atribució</a:t>
                      </a:r>
                      <a:r>
                        <a:rPr lang="es-ES" sz="2000" b="1" i="0" u="none" spc="-5" dirty="0">
                          <a:solidFill>
                            <a:srgbClr val="333333"/>
                          </a:solidFill>
                          <a:latin typeface="+mn-lt"/>
                          <a:ea typeface="+mn-ea"/>
                          <a:cs typeface="+mn-cs"/>
                        </a:rPr>
                        <a:t> (Jo)</a:t>
                      </a:r>
                    </a:p>
                    <a:p>
                      <a:pPr marL="90805">
                        <a:lnSpc>
                          <a:spcPct val="100000"/>
                        </a:lnSpc>
                        <a:spcBef>
                          <a:spcPts val="355"/>
                        </a:spcBef>
                      </a:pPr>
                      <a:r>
                        <a:rPr lang="es-ES" sz="2000" b="0" i="0" u="none" spc="-5" dirty="0">
                          <a:solidFill>
                            <a:srgbClr val="333333"/>
                          </a:solidFill>
                          <a:latin typeface="+mn-lt"/>
                          <a:ea typeface="+mn-ea"/>
                          <a:cs typeface="+mn-cs"/>
                        </a:rPr>
                        <a:t>(ex. “Hauria d'haver estudiat més!”) 	</a:t>
                      </a:r>
                      <a:endParaRPr sz="1800" b="0" i="0" u="none"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pt-BR" sz="2000" b="1" i="0" u="none" spc="-5">
                          <a:solidFill>
                            <a:srgbClr val="333333"/>
                          </a:solidFill>
                          <a:latin typeface="+mn-lt"/>
                          <a:ea typeface="+mn-ea"/>
                          <a:cs typeface="+mn-cs"/>
                        </a:rPr>
                        <a:t>Desavantatge:</a:t>
                      </a:r>
                      <a:r>
                        <a:rPr lang="pt-BR" sz="2000" b="0" i="0" u="none" spc="-5">
                          <a:solidFill>
                            <a:srgbClr val="333333"/>
                          </a:solidFill>
                          <a:latin typeface="+mn-lt"/>
                          <a:ea typeface="+mn-ea"/>
                          <a:cs typeface="+mn-cs"/>
                        </a:rPr>
                        <a:t> </a:t>
                      </a:r>
                      <a:r>
                        <a:rPr lang="pt-BR" sz="2000" b="0" i="0" u="none" spc="-5">
                          <a:solidFill>
                            <a:srgbClr val="004992"/>
                          </a:solidFill>
                          <a:latin typeface="+mn-lt"/>
                          <a:ea typeface="+mn-ea"/>
                          <a:cs typeface="+mn-cs"/>
                        </a:rPr>
                        <a:t>???</a:t>
                      </a:r>
                      <a:r>
                        <a:rPr lang="pt-BR" sz="2000" b="0" i="0" u="none" spc="-5">
                          <a:solidFill>
                            <a:srgbClr val="FFFFFF"/>
                          </a:solidFill>
                          <a:latin typeface="+mn-lt"/>
                          <a:ea typeface="+mn-ea"/>
                          <a:cs typeface="+mn-cs"/>
                        </a:rPr>
                        <a:t> </a:t>
                      </a:r>
                      <a:r>
                        <a:rPr lang="pt-BR" sz="2000" b="0" i="0" u="none" spc="-5" dirty="0">
                          <a:solidFill>
                            <a:srgbClr val="FFFFFF"/>
                          </a:solidFill>
                          <a:latin typeface="+mn-lt"/>
                          <a:ea typeface="+mn-ea"/>
                          <a:cs typeface="+mn-cs"/>
                        </a:rPr>
                        <a:t>redueix auto-confiança</a:t>
                      </a:r>
                    </a:p>
                    <a:p>
                      <a:pPr marL="92075">
                        <a:lnSpc>
                          <a:spcPct val="100000"/>
                        </a:lnSpc>
                        <a:spcBef>
                          <a:spcPts val="1200"/>
                        </a:spcBef>
                      </a:pPr>
                      <a:r>
                        <a:rPr lang="pt-BR" sz="2000" b="1" i="0" u="none" spc="-5">
                          <a:solidFill>
                            <a:srgbClr val="333333"/>
                          </a:solidFill>
                          <a:latin typeface="+mn-lt"/>
                          <a:ea typeface="+mn-ea"/>
                          <a:cs typeface="+mn-cs"/>
                        </a:rPr>
                        <a:t>Avantatge:</a:t>
                      </a:r>
                      <a:r>
                        <a:rPr lang="pt-BR" sz="2000" b="0" i="0" u="none" spc="-5">
                          <a:solidFill>
                            <a:srgbClr val="333333"/>
                          </a:solidFill>
                          <a:latin typeface="+mn-lt"/>
                          <a:ea typeface="+mn-ea"/>
                          <a:cs typeface="+mn-cs"/>
                        </a:rPr>
                        <a:t> </a:t>
                      </a:r>
                      <a:r>
                        <a:rPr lang="pt-BR" sz="2000" b="0" i="0" u="none" spc="-5">
                          <a:solidFill>
                            <a:srgbClr val="004992"/>
                          </a:solidFill>
                          <a:latin typeface="+mn-lt"/>
                          <a:ea typeface="+mn-ea"/>
                          <a:cs typeface="+mn-cs"/>
                        </a:rPr>
                        <a:t>???</a:t>
                      </a:r>
                      <a:r>
                        <a:rPr lang="pt-BR" sz="2000" b="0" i="0" u="none" spc="-5">
                          <a:solidFill>
                            <a:srgbClr val="FFFFFF"/>
                          </a:solidFill>
                          <a:latin typeface="+mn-lt"/>
                          <a:ea typeface="+mn-ea"/>
                          <a:cs typeface="+mn-cs"/>
                        </a:rPr>
                        <a:t> </a:t>
                      </a:r>
                      <a:r>
                        <a:rPr lang="pt-BR" sz="2000" b="0" i="0" u="none" spc="-5" dirty="0">
                          <a:solidFill>
                            <a:srgbClr val="FFFFFF"/>
                          </a:solidFill>
                          <a:latin typeface="+mn-lt"/>
                          <a:ea typeface="+mn-ea"/>
                          <a:cs typeface="+mn-cs"/>
                        </a:rPr>
                        <a:t>assumir responsabilitat és valorat com quelcom noble i valent</a:t>
                      </a:r>
                      <a:endParaRPr sz="2000" b="0" i="0" u="none" dirty="0">
                        <a:solidFill>
                          <a:srgbClr val="FFFFFF"/>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pt-BR" sz="2000" b="1" i="0" u="none" spc="-5" dirty="0">
                          <a:solidFill>
                            <a:srgbClr val="333333"/>
                          </a:solidFill>
                          <a:latin typeface="+mn-lt"/>
                          <a:ea typeface="+mn-ea"/>
                          <a:cs typeface="+mn-cs"/>
                        </a:rPr>
                        <a:t>Atribució a Altres persones/Condicions</a:t>
                      </a:r>
                    </a:p>
                    <a:p>
                      <a:pPr marL="90805" marR="203835">
                        <a:lnSpc>
                          <a:spcPct val="108800"/>
                        </a:lnSpc>
                        <a:spcBef>
                          <a:spcPts val="165"/>
                        </a:spcBef>
                      </a:pPr>
                      <a:r>
                        <a:rPr lang="pt-BR" sz="2000" b="0" i="0" u="none" spc="-5" dirty="0">
                          <a:solidFill>
                            <a:srgbClr val="333333"/>
                          </a:solidFill>
                          <a:latin typeface="+mn-lt"/>
                          <a:ea typeface="+mn-ea"/>
                          <a:cs typeface="+mn-cs"/>
                        </a:rPr>
                        <a:t>(ex</a:t>
                      </a:r>
                      <a:r>
                        <a:rPr lang="pt-BR" sz="2000" b="0" i="0" u="none" spc="-5">
                          <a:solidFill>
                            <a:srgbClr val="333333"/>
                          </a:solidFill>
                          <a:latin typeface="+mn-lt"/>
                          <a:ea typeface="+mn-ea"/>
                          <a:cs typeface="+mn-cs"/>
                        </a:rPr>
                        <a:t>. “El </a:t>
                      </a:r>
                      <a:r>
                        <a:rPr lang="pt-BR" sz="2000" b="0" i="0" u="none" spc="-5" dirty="0">
                          <a:solidFill>
                            <a:srgbClr val="333333"/>
                          </a:solidFill>
                          <a:latin typeface="+mn-lt"/>
                          <a:ea typeface="+mn-ea"/>
                          <a:cs typeface="+mn-cs"/>
                        </a:rPr>
                        <a:t>professor és imbècil i em té </a:t>
                      </a:r>
                      <a:r>
                        <a:rPr lang="pt-BR" sz="2000" b="0" i="0" u="none" spc="-5">
                          <a:solidFill>
                            <a:srgbClr val="333333"/>
                          </a:solidFill>
                          <a:latin typeface="+mn-lt"/>
                          <a:ea typeface="+mn-ea"/>
                          <a:cs typeface="+mn-cs"/>
                        </a:rPr>
                        <a:t>mania.”) </a:t>
                      </a:r>
                      <a:r>
                        <a:rPr lang="pt-BR" sz="2000" b="0" i="0" u="none" spc="-5" dirty="0">
                          <a:solidFill>
                            <a:srgbClr val="333333"/>
                          </a:solidFill>
                          <a:latin typeface="+mn-lt"/>
                          <a:ea typeface="+mn-ea"/>
                          <a:cs typeface="+mn-cs"/>
                        </a:rPr>
                        <a:t>	</a:t>
                      </a:r>
                      <a:endParaRPr sz="1800" b="0" i="0" u="none" dirty="0">
                        <a:solidFill>
                          <a:srgbClr val="333333"/>
                        </a:solidFill>
                        <a:latin typeface="+mn-lt"/>
                        <a:ea typeface="+mn-ea"/>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pt-BR" sz="2000" b="1" i="0" u="none" spc="-5" dirty="0">
                          <a:solidFill>
                            <a:srgbClr val="333333"/>
                          </a:solidFill>
                          <a:latin typeface="+mn-lt"/>
                          <a:ea typeface="+mn-ea"/>
                          <a:cs typeface="+mn-cs"/>
                        </a:rPr>
                        <a:t>Desavantatge:</a:t>
                      </a:r>
                      <a:r>
                        <a:rPr lang="pt-BR" sz="2000" b="0" i="0" u="none" spc="-5" dirty="0">
                          <a:solidFill>
                            <a:srgbClr val="333333"/>
                          </a:solidFill>
                          <a:latin typeface="+mn-lt"/>
                          <a:ea typeface="+mn-ea"/>
                          <a:cs typeface="+mn-cs"/>
                        </a:rPr>
                        <a:t> </a:t>
                      </a:r>
                      <a:r>
                        <a:rPr lang="pt-BR" sz="2000" b="0" i="0" u="none" spc="-5" dirty="0">
                          <a:solidFill>
                            <a:srgbClr val="004992"/>
                          </a:solidFill>
                          <a:latin typeface="+mn-lt"/>
                          <a:ea typeface="+mn-ea"/>
                          <a:cs typeface="+mn-cs"/>
                        </a:rPr>
                        <a:t>???</a:t>
                      </a:r>
                      <a:r>
                        <a:rPr lang="pt-BR" sz="2000" b="0" i="0" u="none" spc="-5" dirty="0">
                          <a:solidFill>
                            <a:srgbClr val="E3EFF8"/>
                          </a:solidFill>
                          <a:latin typeface="+mn-lt"/>
                          <a:ea typeface="+mn-ea"/>
                          <a:cs typeface="+mn-cs"/>
                        </a:rPr>
                        <a:t> rebutjar responsabilitat és covardia</a:t>
                      </a:r>
                    </a:p>
                    <a:p>
                      <a:pPr marL="92075" marR="147320">
                        <a:lnSpc>
                          <a:spcPct val="100000"/>
                        </a:lnSpc>
                        <a:spcBef>
                          <a:spcPts val="1200"/>
                        </a:spcBef>
                      </a:pPr>
                      <a:r>
                        <a:rPr lang="pt-BR" sz="2000" b="1" i="0" u="none" spc="-5" dirty="0">
                          <a:solidFill>
                            <a:srgbClr val="333333"/>
                          </a:solidFill>
                          <a:latin typeface="+mn-lt"/>
                          <a:ea typeface="+mn-ea"/>
                          <a:cs typeface="+mn-cs"/>
                        </a:rPr>
                        <a:t>Avantatge:</a:t>
                      </a:r>
                      <a:r>
                        <a:rPr lang="pt-BR" sz="2000" b="0" i="0" u="none" spc="-5" dirty="0">
                          <a:solidFill>
                            <a:srgbClr val="333333"/>
                          </a:solidFill>
                          <a:latin typeface="+mn-lt"/>
                          <a:ea typeface="+mn-ea"/>
                          <a:cs typeface="+mn-cs"/>
                        </a:rPr>
                        <a:t> </a:t>
                      </a:r>
                      <a:r>
                        <a:rPr lang="pt-BR" sz="2000" b="0" i="0" u="none" spc="-5" dirty="0">
                          <a:solidFill>
                            <a:srgbClr val="004992"/>
                          </a:solidFill>
                          <a:latin typeface="+mn-lt"/>
                          <a:ea typeface="+mn-ea"/>
                          <a:cs typeface="+mn-cs"/>
                        </a:rPr>
                        <a:t>???</a:t>
                      </a:r>
                      <a:r>
                        <a:rPr lang="pt-BR" sz="2000" b="0" i="0" u="none" spc="-5" dirty="0">
                          <a:solidFill>
                            <a:srgbClr val="E3EFF8"/>
                          </a:solidFill>
                          <a:latin typeface="+mn-lt"/>
                          <a:ea typeface="+mn-ea"/>
                          <a:cs typeface="+mn-cs"/>
                        </a:rPr>
                        <a:t> l'auto-confiança no es veu amenaçada</a:t>
                      </a:r>
                      <a:endParaRPr sz="2000" b="0" i="0" u="none" dirty="0">
                        <a:solidFill>
                          <a:srgbClr val="E3EFF8"/>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Efectes</a:t>
            </a:r>
            <a:r>
              <a:rPr lang="en-US" sz="3600" dirty="0">
                <a:latin typeface="+mn-lt"/>
                <a:ea typeface="+mn-ea"/>
                <a:cs typeface="+mn-cs"/>
              </a:rPr>
              <a:t> </a:t>
            </a:r>
            <a:r>
              <a:rPr lang="en-US" sz="3600" dirty="0" err="1">
                <a:latin typeface="+mn-lt"/>
                <a:ea typeface="+mn-ea"/>
                <a:cs typeface="+mn-cs"/>
              </a:rPr>
              <a:t>d'alguns</a:t>
            </a:r>
            <a:r>
              <a:rPr lang="en-US" sz="3600" dirty="0">
                <a:latin typeface="+mn-lt"/>
                <a:ea typeface="+mn-ea"/>
                <a:cs typeface="+mn-cs"/>
              </a:rPr>
              <a:t> </a:t>
            </a:r>
            <a:r>
              <a:rPr lang="en-US" sz="3600" dirty="0" err="1">
                <a:latin typeface="+mn-lt"/>
                <a:ea typeface="+mn-ea"/>
                <a:cs typeface="+mn-cs"/>
              </a:rPr>
              <a:t>estils</a:t>
            </a:r>
            <a:r>
              <a:rPr lang="en-US" sz="3600" dirty="0">
                <a:latin typeface="+mn-lt"/>
                <a:ea typeface="+mn-ea"/>
                <a:cs typeface="+mn-cs"/>
              </a:rPr>
              <a:t> </a:t>
            </a:r>
            <a:r>
              <a:rPr lang="en-US" sz="3600" dirty="0" err="1">
                <a:latin typeface="+mn-lt"/>
                <a:ea typeface="+mn-ea"/>
                <a:cs typeface="+mn-cs"/>
              </a:rPr>
              <a:t>d'atribució</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a:t>
            </a:r>
            <a:r>
              <a:rPr lang="en-US" sz="3600" dirty="0" err="1">
                <a:latin typeface="+mn-lt"/>
                <a:ea typeface="+mn-ea"/>
                <a:cs typeface="+mn-cs"/>
              </a:rPr>
              <a:t>esdeveniments</a:t>
            </a:r>
            <a:r>
              <a:rPr lang="en-US" sz="3600" dirty="0">
                <a:latin typeface="+mn-lt"/>
                <a:ea typeface="+mn-ea"/>
                <a:cs typeface="+mn-cs"/>
              </a:rPr>
              <a:t> </a:t>
            </a:r>
            <a:r>
              <a:rPr lang="en-US" sz="3600" dirty="0" err="1">
                <a:latin typeface="+mn-lt"/>
                <a:ea typeface="+mn-ea"/>
                <a:cs typeface="+mn-cs"/>
              </a:rPr>
              <a:t>negatius</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15</a:t>
            </a:fld>
            <a:endParaRPr lang="de-DE" dirty="0">
              <a:latin typeface="+mn-lt"/>
              <a:ea typeface="+mn-ea"/>
            </a:endParaRPr>
          </a:p>
        </p:txBody>
      </p:sp>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dirty="0">
                <a:latin typeface="+mn-lt"/>
                <a:ea typeface="+mn-ea"/>
                <a:cs typeface="+mn-cs"/>
              </a:rPr>
              <a:t>Molt </a:t>
            </a:r>
            <a:r>
              <a:rPr lang="en-US" altLang="de-DE" sz="1600" dirty="0" err="1">
                <a:latin typeface="+mn-lt"/>
                <a:ea typeface="+mn-ea"/>
                <a:cs typeface="+mn-cs"/>
              </a:rPr>
              <a:t>malament</a:t>
            </a:r>
            <a:r>
              <a:rPr lang="en-US" altLang="de-DE" sz="1600" dirty="0">
                <a:latin typeface="+mn-lt"/>
                <a:ea typeface="+mn-ea"/>
                <a:cs typeface="+mn-cs"/>
              </a:rPr>
              <a:t>! Has </a:t>
            </a:r>
            <a:r>
              <a:rPr lang="en-US" altLang="de-DE" sz="1600" dirty="0" err="1">
                <a:latin typeface="+mn-lt"/>
                <a:ea typeface="+mn-ea"/>
                <a:cs typeface="+mn-cs"/>
              </a:rPr>
              <a:t>suspès</a:t>
            </a:r>
            <a:r>
              <a:rPr lang="en-US" altLang="de-DE" sz="1600" dirty="0">
                <a:latin typeface="+mn-lt"/>
                <a:ea typeface="+mn-ea"/>
                <a:cs typeface="+mn-cs"/>
              </a:rPr>
              <a:t> </a:t>
            </a:r>
            <a:r>
              <a:rPr lang="en-US" altLang="de-DE" sz="1600" dirty="0" err="1">
                <a:latin typeface="+mn-lt"/>
                <a:ea typeface="+mn-ea"/>
                <a:cs typeface="+mn-cs"/>
              </a:rPr>
              <a:t>l'examen</a:t>
            </a:r>
            <a:r>
              <a:rPr lang="en-US" altLang="de-DE" sz="1600" dirty="0">
                <a:latin typeface="+mn-lt"/>
                <a:ea typeface="+mn-ea"/>
                <a:cs typeface="+mn-cs"/>
              </a:rPr>
              <a:t> </a:t>
            </a:r>
            <a:r>
              <a:rPr lang="en-US" altLang="de-DE" sz="1600" dirty="0" err="1">
                <a:latin typeface="+mn-lt"/>
                <a:ea typeface="+mn-ea"/>
                <a:cs typeface="+mn-cs"/>
              </a:rPr>
              <a:t>d'anglès</a:t>
            </a:r>
            <a:r>
              <a:rPr lang="en-US" altLang="de-DE" sz="1600" dirty="0">
                <a:latin typeface="+mn-lt"/>
                <a:ea typeface="+mn-ea"/>
                <a:cs typeface="+mn-cs"/>
              </a:rPr>
              <a:t>.</a:t>
            </a:r>
            <a:endParaRPr lang="en-CA" altLang="de-DE" sz="1600" dirty="0">
              <a:latin typeface="+mn-lt"/>
              <a:ea typeface="+mn-ea"/>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3769973459"/>
              </p:ext>
            </p:extLst>
          </p:nvPr>
        </p:nvGraphicFramePr>
        <p:xfrm>
          <a:off x="408955" y="4343400"/>
          <a:ext cx="11376000" cy="228600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188720">
                <a:tc>
                  <a:txBody>
                    <a:bodyPr/>
                    <a:lstStyle/>
                    <a:p>
                      <a:pPr marL="90805">
                        <a:lnSpc>
                          <a:spcPct val="100000"/>
                        </a:lnSpc>
                        <a:spcBef>
                          <a:spcPts val="355"/>
                        </a:spcBef>
                      </a:pPr>
                      <a:r>
                        <a:rPr lang="es-ES" sz="2000" b="1" i="0" u="none" spc="-5" dirty="0">
                          <a:solidFill>
                            <a:srgbClr val="333333"/>
                          </a:solidFill>
                          <a:latin typeface="+mn-lt"/>
                          <a:ea typeface="+mn-ea"/>
                          <a:cs typeface="+mn-cs"/>
                        </a:rPr>
                        <a:t>Auto </a:t>
                      </a:r>
                      <a:r>
                        <a:rPr lang="es-ES" sz="2000" b="1" i="0" u="none" spc="-5" dirty="0" err="1">
                          <a:solidFill>
                            <a:srgbClr val="333333"/>
                          </a:solidFill>
                          <a:latin typeface="+mn-lt"/>
                          <a:ea typeface="+mn-ea"/>
                          <a:cs typeface="+mn-cs"/>
                        </a:rPr>
                        <a:t>Atribució</a:t>
                      </a:r>
                      <a:r>
                        <a:rPr lang="es-ES" sz="2000" b="1" i="0" u="none" spc="-5" dirty="0">
                          <a:solidFill>
                            <a:srgbClr val="333333"/>
                          </a:solidFill>
                          <a:latin typeface="+mn-lt"/>
                          <a:ea typeface="+mn-ea"/>
                          <a:cs typeface="+mn-cs"/>
                        </a:rPr>
                        <a:t> (Jo)</a:t>
                      </a:r>
                    </a:p>
                    <a:p>
                      <a:pPr marL="90805">
                        <a:lnSpc>
                          <a:spcPct val="100000"/>
                        </a:lnSpc>
                        <a:spcBef>
                          <a:spcPts val="355"/>
                        </a:spcBef>
                      </a:pPr>
                      <a:r>
                        <a:rPr lang="es-ES" sz="2000" b="0" i="0" u="none" spc="-5" dirty="0">
                          <a:solidFill>
                            <a:srgbClr val="333333"/>
                          </a:solidFill>
                          <a:latin typeface="+mn-lt"/>
                          <a:ea typeface="+mn-ea"/>
                          <a:cs typeface="+mn-cs"/>
                        </a:rPr>
                        <a:t>(ex. “Hauria d'haver estudiat més!”) 	</a:t>
                      </a:r>
                      <a:endParaRPr sz="1800" b="0" i="0" u="none"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pt-BR" sz="2000" b="1" i="0" u="none" spc="-5" dirty="0">
                          <a:solidFill>
                            <a:srgbClr val="333333"/>
                          </a:solidFill>
                          <a:latin typeface="+mn-lt"/>
                          <a:ea typeface="+mn-ea"/>
                          <a:cs typeface="+mn-cs"/>
                        </a:rPr>
                        <a:t>Desavantatge:</a:t>
                      </a:r>
                      <a:r>
                        <a:rPr lang="pt-BR" sz="2000" b="0" i="0" u="none" spc="-5" dirty="0">
                          <a:solidFill>
                            <a:srgbClr val="333333"/>
                          </a:solidFill>
                          <a:latin typeface="+mn-lt"/>
                          <a:ea typeface="+mn-ea"/>
                          <a:cs typeface="+mn-cs"/>
                        </a:rPr>
                        <a:t> redueix auto-confiança</a:t>
                      </a:r>
                    </a:p>
                    <a:p>
                      <a:pPr marL="92075">
                        <a:lnSpc>
                          <a:spcPct val="100000"/>
                        </a:lnSpc>
                        <a:spcBef>
                          <a:spcPts val="1200"/>
                        </a:spcBef>
                      </a:pPr>
                      <a:r>
                        <a:rPr lang="pt-BR" sz="2000" b="1" i="0" u="none" spc="-5" dirty="0">
                          <a:solidFill>
                            <a:srgbClr val="333333"/>
                          </a:solidFill>
                          <a:latin typeface="+mn-lt"/>
                          <a:ea typeface="+mn-ea"/>
                          <a:cs typeface="+mn-cs"/>
                        </a:rPr>
                        <a:t>Avantatge:</a:t>
                      </a:r>
                      <a:r>
                        <a:rPr lang="pt-BR" sz="2000" b="0" i="0" u="none" spc="-5" dirty="0">
                          <a:solidFill>
                            <a:srgbClr val="333333"/>
                          </a:solidFill>
                          <a:latin typeface="+mn-lt"/>
                          <a:ea typeface="+mn-ea"/>
                          <a:cs typeface="+mn-cs"/>
                        </a:rPr>
                        <a:t> assumir responsabilitat és valorat com quelcom noble i valent</a:t>
                      </a:r>
                      <a:endParaRPr sz="2000" b="0" i="0" u="none"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pt-BR" sz="2000" b="1" i="0" u="none" spc="-5" dirty="0">
                          <a:solidFill>
                            <a:srgbClr val="333333"/>
                          </a:solidFill>
                          <a:latin typeface="+mn-lt"/>
                          <a:ea typeface="+mn-ea"/>
                          <a:cs typeface="+mn-cs"/>
                        </a:rPr>
                        <a:t>Atribució a Altres persones/Condicions</a:t>
                      </a:r>
                    </a:p>
                    <a:p>
                      <a:pPr marL="90805" marR="203835">
                        <a:lnSpc>
                          <a:spcPct val="108800"/>
                        </a:lnSpc>
                        <a:spcBef>
                          <a:spcPts val="165"/>
                        </a:spcBef>
                      </a:pPr>
                      <a:r>
                        <a:rPr lang="pt-BR" sz="2000" b="0" i="0" u="none" spc="-5" dirty="0">
                          <a:solidFill>
                            <a:srgbClr val="333333"/>
                          </a:solidFill>
                          <a:latin typeface="+mn-lt"/>
                          <a:ea typeface="+mn-ea"/>
                          <a:cs typeface="+mn-cs"/>
                        </a:rPr>
                        <a:t>(ex</a:t>
                      </a:r>
                      <a:r>
                        <a:rPr lang="pt-BR" sz="2000" b="0" i="0" u="none" spc="-5">
                          <a:solidFill>
                            <a:srgbClr val="333333"/>
                          </a:solidFill>
                          <a:latin typeface="+mn-lt"/>
                          <a:ea typeface="+mn-ea"/>
                          <a:cs typeface="+mn-cs"/>
                        </a:rPr>
                        <a:t>. “El </a:t>
                      </a:r>
                      <a:r>
                        <a:rPr lang="pt-BR" sz="2000" b="0" i="0" u="none" spc="-5" dirty="0">
                          <a:solidFill>
                            <a:srgbClr val="333333"/>
                          </a:solidFill>
                          <a:latin typeface="+mn-lt"/>
                          <a:ea typeface="+mn-ea"/>
                          <a:cs typeface="+mn-cs"/>
                        </a:rPr>
                        <a:t>professor és imbècil i em té </a:t>
                      </a:r>
                      <a:r>
                        <a:rPr lang="pt-BR" sz="2000" b="0" i="0" u="none" spc="-5">
                          <a:solidFill>
                            <a:srgbClr val="333333"/>
                          </a:solidFill>
                          <a:latin typeface="+mn-lt"/>
                          <a:ea typeface="+mn-ea"/>
                          <a:cs typeface="+mn-cs"/>
                        </a:rPr>
                        <a:t>mania.”) </a:t>
                      </a:r>
                      <a:r>
                        <a:rPr lang="pt-BR" sz="2000" b="0" i="0" u="none" spc="-5" dirty="0">
                          <a:solidFill>
                            <a:srgbClr val="333333"/>
                          </a:solidFill>
                          <a:latin typeface="+mn-lt"/>
                          <a:ea typeface="+mn-ea"/>
                          <a:cs typeface="+mn-cs"/>
                        </a:rPr>
                        <a:t>	</a:t>
                      </a:r>
                      <a:endParaRPr sz="1800" b="0" i="0" u="none" dirty="0">
                        <a:solidFill>
                          <a:srgbClr val="333333"/>
                        </a:solidFill>
                        <a:latin typeface="+mn-lt"/>
                        <a:ea typeface="+mn-ea"/>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pt-BR" sz="2000" b="1" i="0" u="none" spc="-5" dirty="0">
                          <a:solidFill>
                            <a:srgbClr val="333333"/>
                          </a:solidFill>
                          <a:latin typeface="+mn-lt"/>
                          <a:ea typeface="+mn-ea"/>
                          <a:cs typeface="+mn-cs"/>
                        </a:rPr>
                        <a:t>Desavantatge:</a:t>
                      </a:r>
                      <a:r>
                        <a:rPr lang="pt-BR" sz="2000" b="0" i="0" u="none" spc="-5" dirty="0">
                          <a:solidFill>
                            <a:srgbClr val="333333"/>
                          </a:solidFill>
                          <a:latin typeface="+mn-lt"/>
                          <a:ea typeface="+mn-ea"/>
                          <a:cs typeface="+mn-cs"/>
                        </a:rPr>
                        <a:t> </a:t>
                      </a:r>
                      <a:r>
                        <a:rPr lang="pt-BR" sz="2000" b="0" i="0" u="none" spc="-5" dirty="0">
                          <a:solidFill>
                            <a:srgbClr val="004992"/>
                          </a:solidFill>
                          <a:latin typeface="+mn-lt"/>
                          <a:ea typeface="+mn-ea"/>
                          <a:cs typeface="+mn-cs"/>
                        </a:rPr>
                        <a:t>???</a:t>
                      </a:r>
                      <a:r>
                        <a:rPr lang="pt-BR" sz="2000" b="0" i="0" u="none" spc="-5" dirty="0">
                          <a:solidFill>
                            <a:srgbClr val="E3EFF8"/>
                          </a:solidFill>
                          <a:latin typeface="+mn-lt"/>
                          <a:ea typeface="+mn-ea"/>
                          <a:cs typeface="+mn-cs"/>
                        </a:rPr>
                        <a:t> rebutjar responsabilitat és covardia</a:t>
                      </a:r>
                    </a:p>
                    <a:p>
                      <a:pPr marL="92075" marR="147320">
                        <a:lnSpc>
                          <a:spcPct val="100000"/>
                        </a:lnSpc>
                        <a:spcBef>
                          <a:spcPts val="1200"/>
                        </a:spcBef>
                      </a:pPr>
                      <a:r>
                        <a:rPr lang="pt-BR" sz="2000" b="1" i="0" u="none" spc="-5" dirty="0">
                          <a:solidFill>
                            <a:srgbClr val="333333"/>
                          </a:solidFill>
                          <a:latin typeface="+mn-lt"/>
                          <a:ea typeface="+mn-ea"/>
                          <a:cs typeface="+mn-cs"/>
                        </a:rPr>
                        <a:t>Avantatge:</a:t>
                      </a:r>
                      <a:r>
                        <a:rPr lang="pt-BR" sz="2000" b="0" i="0" u="none" spc="-5" dirty="0">
                          <a:solidFill>
                            <a:srgbClr val="333333"/>
                          </a:solidFill>
                          <a:latin typeface="+mn-lt"/>
                          <a:ea typeface="+mn-ea"/>
                          <a:cs typeface="+mn-cs"/>
                        </a:rPr>
                        <a:t> </a:t>
                      </a:r>
                      <a:r>
                        <a:rPr lang="pt-BR" sz="2000" b="0" i="0" u="none" spc="-5" dirty="0">
                          <a:solidFill>
                            <a:srgbClr val="004992"/>
                          </a:solidFill>
                          <a:latin typeface="+mn-lt"/>
                          <a:ea typeface="+mn-ea"/>
                          <a:cs typeface="+mn-cs"/>
                        </a:rPr>
                        <a:t>???</a:t>
                      </a:r>
                      <a:r>
                        <a:rPr lang="pt-BR" sz="2000" b="0" i="0" u="none" spc="-5" dirty="0">
                          <a:solidFill>
                            <a:srgbClr val="E3EFF8"/>
                          </a:solidFill>
                          <a:latin typeface="+mn-lt"/>
                          <a:ea typeface="+mn-ea"/>
                          <a:cs typeface="+mn-cs"/>
                        </a:rPr>
                        <a:t> l'auto-confiança no es veu amenaçada</a:t>
                      </a:r>
                      <a:endParaRPr sz="2000" b="0" i="0" u="none" dirty="0">
                        <a:solidFill>
                          <a:srgbClr val="E3EFF8"/>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5943504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Efectes</a:t>
            </a:r>
            <a:r>
              <a:rPr lang="en-US" sz="3600" dirty="0">
                <a:latin typeface="+mn-lt"/>
                <a:ea typeface="+mn-ea"/>
                <a:cs typeface="+mn-cs"/>
              </a:rPr>
              <a:t> </a:t>
            </a:r>
            <a:r>
              <a:rPr lang="en-US" sz="3600" dirty="0" err="1">
                <a:latin typeface="+mn-lt"/>
                <a:ea typeface="+mn-ea"/>
                <a:cs typeface="+mn-cs"/>
              </a:rPr>
              <a:t>d'alguns</a:t>
            </a:r>
            <a:r>
              <a:rPr lang="en-US" sz="3600" dirty="0">
                <a:latin typeface="+mn-lt"/>
                <a:ea typeface="+mn-ea"/>
                <a:cs typeface="+mn-cs"/>
              </a:rPr>
              <a:t> </a:t>
            </a:r>
            <a:r>
              <a:rPr lang="en-US" sz="3600" dirty="0" err="1">
                <a:latin typeface="+mn-lt"/>
                <a:ea typeface="+mn-ea"/>
                <a:cs typeface="+mn-cs"/>
              </a:rPr>
              <a:t>estils</a:t>
            </a:r>
            <a:r>
              <a:rPr lang="en-US" sz="3600" dirty="0">
                <a:latin typeface="+mn-lt"/>
                <a:ea typeface="+mn-ea"/>
                <a:cs typeface="+mn-cs"/>
              </a:rPr>
              <a:t> </a:t>
            </a:r>
            <a:r>
              <a:rPr lang="en-US" sz="3600" dirty="0" err="1">
                <a:latin typeface="+mn-lt"/>
                <a:ea typeface="+mn-ea"/>
                <a:cs typeface="+mn-cs"/>
              </a:rPr>
              <a:t>d'atribució</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a:t>
            </a:r>
            <a:r>
              <a:rPr lang="en-US" sz="3600" dirty="0" err="1">
                <a:latin typeface="+mn-lt"/>
                <a:ea typeface="+mn-ea"/>
                <a:cs typeface="+mn-cs"/>
              </a:rPr>
              <a:t>esdeveniments</a:t>
            </a:r>
            <a:r>
              <a:rPr lang="en-US" sz="3600" dirty="0">
                <a:latin typeface="+mn-lt"/>
                <a:ea typeface="+mn-ea"/>
                <a:cs typeface="+mn-cs"/>
              </a:rPr>
              <a:t> </a:t>
            </a:r>
            <a:r>
              <a:rPr lang="en-US" sz="3600" dirty="0" err="1">
                <a:latin typeface="+mn-lt"/>
                <a:ea typeface="+mn-ea"/>
                <a:cs typeface="+mn-cs"/>
              </a:rPr>
              <a:t>negatius</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16</a:t>
            </a:fld>
            <a:endParaRPr lang="de-DE" dirty="0">
              <a:latin typeface="+mn-lt"/>
              <a:ea typeface="+mn-ea"/>
            </a:endParaRPr>
          </a:p>
        </p:txBody>
      </p:sp>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dirty="0">
                <a:latin typeface="+mn-lt"/>
                <a:ea typeface="+mn-ea"/>
                <a:cs typeface="+mn-cs"/>
              </a:rPr>
              <a:t>Molt </a:t>
            </a:r>
            <a:r>
              <a:rPr lang="en-US" altLang="de-DE" sz="1600" dirty="0" err="1">
                <a:latin typeface="+mn-lt"/>
                <a:ea typeface="+mn-ea"/>
                <a:cs typeface="+mn-cs"/>
              </a:rPr>
              <a:t>malament</a:t>
            </a:r>
            <a:r>
              <a:rPr lang="en-US" altLang="de-DE" sz="1600" dirty="0">
                <a:latin typeface="+mn-lt"/>
                <a:ea typeface="+mn-ea"/>
                <a:cs typeface="+mn-cs"/>
              </a:rPr>
              <a:t>! Has </a:t>
            </a:r>
            <a:r>
              <a:rPr lang="en-US" altLang="de-DE" sz="1600" dirty="0" err="1">
                <a:latin typeface="+mn-lt"/>
                <a:ea typeface="+mn-ea"/>
                <a:cs typeface="+mn-cs"/>
              </a:rPr>
              <a:t>suspès</a:t>
            </a:r>
            <a:r>
              <a:rPr lang="en-US" altLang="de-DE" sz="1600" dirty="0">
                <a:latin typeface="+mn-lt"/>
                <a:ea typeface="+mn-ea"/>
                <a:cs typeface="+mn-cs"/>
              </a:rPr>
              <a:t> </a:t>
            </a:r>
            <a:r>
              <a:rPr lang="en-US" altLang="de-DE" sz="1600" dirty="0" err="1">
                <a:latin typeface="+mn-lt"/>
                <a:ea typeface="+mn-ea"/>
                <a:cs typeface="+mn-cs"/>
              </a:rPr>
              <a:t>l'examen</a:t>
            </a:r>
            <a:r>
              <a:rPr lang="en-US" altLang="de-DE" sz="1600" dirty="0">
                <a:latin typeface="+mn-lt"/>
                <a:ea typeface="+mn-ea"/>
                <a:cs typeface="+mn-cs"/>
              </a:rPr>
              <a:t> </a:t>
            </a:r>
            <a:r>
              <a:rPr lang="en-US" altLang="de-DE" sz="1600" dirty="0" err="1">
                <a:latin typeface="+mn-lt"/>
                <a:ea typeface="+mn-ea"/>
                <a:cs typeface="+mn-cs"/>
              </a:rPr>
              <a:t>d'anglès</a:t>
            </a:r>
            <a:r>
              <a:rPr lang="en-US" altLang="de-DE" sz="1600" dirty="0">
                <a:latin typeface="+mn-lt"/>
                <a:ea typeface="+mn-ea"/>
                <a:cs typeface="+mn-cs"/>
              </a:rPr>
              <a:t>.</a:t>
            </a:r>
            <a:endParaRPr lang="en-CA" altLang="de-DE" sz="1600" dirty="0">
              <a:latin typeface="+mn-lt"/>
              <a:ea typeface="+mn-ea"/>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856745481"/>
              </p:ext>
            </p:extLst>
          </p:nvPr>
        </p:nvGraphicFramePr>
        <p:xfrm>
          <a:off x="408955" y="4343400"/>
          <a:ext cx="11376000" cy="228600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188720">
                <a:tc>
                  <a:txBody>
                    <a:bodyPr/>
                    <a:lstStyle/>
                    <a:p>
                      <a:pPr marL="90805">
                        <a:lnSpc>
                          <a:spcPct val="100000"/>
                        </a:lnSpc>
                        <a:spcBef>
                          <a:spcPts val="355"/>
                        </a:spcBef>
                      </a:pPr>
                      <a:r>
                        <a:rPr lang="es-ES" sz="2000" b="1" i="0" u="none" spc="-5" dirty="0">
                          <a:solidFill>
                            <a:srgbClr val="333333"/>
                          </a:solidFill>
                          <a:latin typeface="+mn-lt"/>
                          <a:ea typeface="+mn-ea"/>
                          <a:cs typeface="+mn-cs"/>
                        </a:rPr>
                        <a:t>Auto </a:t>
                      </a:r>
                      <a:r>
                        <a:rPr lang="es-ES" sz="2000" b="1" i="0" u="none" spc="-5" dirty="0" err="1">
                          <a:solidFill>
                            <a:srgbClr val="333333"/>
                          </a:solidFill>
                          <a:latin typeface="+mn-lt"/>
                          <a:ea typeface="+mn-ea"/>
                          <a:cs typeface="+mn-cs"/>
                        </a:rPr>
                        <a:t>Atribució</a:t>
                      </a:r>
                      <a:r>
                        <a:rPr lang="es-ES" sz="2000" b="1" i="0" u="none" spc="-5" dirty="0">
                          <a:solidFill>
                            <a:srgbClr val="333333"/>
                          </a:solidFill>
                          <a:latin typeface="+mn-lt"/>
                          <a:ea typeface="+mn-ea"/>
                          <a:cs typeface="+mn-cs"/>
                        </a:rPr>
                        <a:t> (Jo)</a:t>
                      </a:r>
                    </a:p>
                    <a:p>
                      <a:pPr marL="90805">
                        <a:lnSpc>
                          <a:spcPct val="100000"/>
                        </a:lnSpc>
                        <a:spcBef>
                          <a:spcPts val="355"/>
                        </a:spcBef>
                      </a:pPr>
                      <a:r>
                        <a:rPr lang="es-ES" sz="2000" b="0" i="0" u="none" spc="-5" dirty="0">
                          <a:solidFill>
                            <a:srgbClr val="333333"/>
                          </a:solidFill>
                          <a:latin typeface="+mn-lt"/>
                          <a:ea typeface="+mn-ea"/>
                          <a:cs typeface="+mn-cs"/>
                        </a:rPr>
                        <a:t>(ex. “Hauria d'haver estudiat més!”) 	</a:t>
                      </a:r>
                      <a:endParaRPr sz="1800" b="0" i="0" u="none"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pt-BR" sz="2000" b="1" i="0" u="none" spc="-5" dirty="0">
                          <a:solidFill>
                            <a:srgbClr val="333333"/>
                          </a:solidFill>
                          <a:latin typeface="+mn-lt"/>
                          <a:ea typeface="+mn-ea"/>
                          <a:cs typeface="+mn-cs"/>
                        </a:rPr>
                        <a:t>Desavantatge:</a:t>
                      </a:r>
                      <a:r>
                        <a:rPr lang="pt-BR" sz="2000" b="0" i="0" u="none" spc="-5" dirty="0">
                          <a:solidFill>
                            <a:srgbClr val="333333"/>
                          </a:solidFill>
                          <a:latin typeface="+mn-lt"/>
                          <a:ea typeface="+mn-ea"/>
                          <a:cs typeface="+mn-cs"/>
                        </a:rPr>
                        <a:t> redueix auto-confiança</a:t>
                      </a:r>
                    </a:p>
                    <a:p>
                      <a:pPr marL="92075">
                        <a:lnSpc>
                          <a:spcPct val="100000"/>
                        </a:lnSpc>
                        <a:spcBef>
                          <a:spcPts val="1200"/>
                        </a:spcBef>
                      </a:pPr>
                      <a:r>
                        <a:rPr lang="pt-BR" sz="2000" b="1" i="0" u="none" spc="-5" dirty="0">
                          <a:solidFill>
                            <a:srgbClr val="333333"/>
                          </a:solidFill>
                          <a:latin typeface="+mn-lt"/>
                          <a:ea typeface="+mn-ea"/>
                          <a:cs typeface="+mn-cs"/>
                        </a:rPr>
                        <a:t>Avantatge:</a:t>
                      </a:r>
                      <a:r>
                        <a:rPr lang="pt-BR" sz="2000" b="0" i="0" u="none" spc="-5" dirty="0">
                          <a:solidFill>
                            <a:srgbClr val="333333"/>
                          </a:solidFill>
                          <a:latin typeface="+mn-lt"/>
                          <a:ea typeface="+mn-ea"/>
                          <a:cs typeface="+mn-cs"/>
                        </a:rPr>
                        <a:t> assumir responsabilitat és valorat com quelcom noble i valent</a:t>
                      </a:r>
                      <a:endParaRPr sz="2000" b="0" i="0" u="none"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pt-BR" sz="2000" b="1" i="0" u="none" spc="-5" dirty="0">
                          <a:solidFill>
                            <a:srgbClr val="333333"/>
                          </a:solidFill>
                          <a:latin typeface="+mn-lt"/>
                          <a:ea typeface="+mn-ea"/>
                          <a:cs typeface="+mn-cs"/>
                        </a:rPr>
                        <a:t>Atribució a Altres persones/Condicions</a:t>
                      </a:r>
                    </a:p>
                    <a:p>
                      <a:pPr marL="90805" marR="203835">
                        <a:lnSpc>
                          <a:spcPct val="108800"/>
                        </a:lnSpc>
                        <a:spcBef>
                          <a:spcPts val="165"/>
                        </a:spcBef>
                      </a:pPr>
                      <a:r>
                        <a:rPr lang="pt-BR" sz="2000" b="0" i="0" u="none" spc="-5" dirty="0">
                          <a:solidFill>
                            <a:srgbClr val="333333"/>
                          </a:solidFill>
                          <a:latin typeface="+mn-lt"/>
                          <a:ea typeface="+mn-ea"/>
                          <a:cs typeface="+mn-cs"/>
                        </a:rPr>
                        <a:t>(ex</a:t>
                      </a:r>
                      <a:r>
                        <a:rPr lang="pt-BR" sz="2000" b="0" i="0" u="none" spc="-5">
                          <a:solidFill>
                            <a:srgbClr val="333333"/>
                          </a:solidFill>
                          <a:latin typeface="+mn-lt"/>
                          <a:ea typeface="+mn-ea"/>
                          <a:cs typeface="+mn-cs"/>
                        </a:rPr>
                        <a:t>. “El </a:t>
                      </a:r>
                      <a:r>
                        <a:rPr lang="pt-BR" sz="2000" b="0" i="0" u="none" spc="-5" dirty="0">
                          <a:solidFill>
                            <a:srgbClr val="333333"/>
                          </a:solidFill>
                          <a:latin typeface="+mn-lt"/>
                          <a:ea typeface="+mn-ea"/>
                          <a:cs typeface="+mn-cs"/>
                        </a:rPr>
                        <a:t>professor és imbècil i em té </a:t>
                      </a:r>
                      <a:r>
                        <a:rPr lang="pt-BR" sz="2000" b="0" i="0" u="none" spc="-5">
                          <a:solidFill>
                            <a:srgbClr val="333333"/>
                          </a:solidFill>
                          <a:latin typeface="+mn-lt"/>
                          <a:ea typeface="+mn-ea"/>
                          <a:cs typeface="+mn-cs"/>
                        </a:rPr>
                        <a:t>mania.”) </a:t>
                      </a:r>
                      <a:r>
                        <a:rPr lang="pt-BR" sz="2000" b="0" i="0" u="none" spc="-5" dirty="0">
                          <a:solidFill>
                            <a:srgbClr val="333333"/>
                          </a:solidFill>
                          <a:latin typeface="+mn-lt"/>
                          <a:ea typeface="+mn-ea"/>
                          <a:cs typeface="+mn-cs"/>
                        </a:rPr>
                        <a:t>	</a:t>
                      </a:r>
                      <a:endParaRPr sz="1800" b="0" i="0" u="none" dirty="0">
                        <a:solidFill>
                          <a:srgbClr val="333333"/>
                        </a:solidFill>
                        <a:latin typeface="+mn-lt"/>
                        <a:ea typeface="+mn-ea"/>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pt-BR" sz="2000" b="1" i="0" u="none" spc="-5" dirty="0">
                          <a:solidFill>
                            <a:srgbClr val="333333"/>
                          </a:solidFill>
                          <a:latin typeface="+mn-lt"/>
                          <a:ea typeface="+mn-ea"/>
                          <a:cs typeface="+mn-cs"/>
                        </a:rPr>
                        <a:t>Desavantatge:</a:t>
                      </a:r>
                      <a:r>
                        <a:rPr lang="pt-BR" sz="2000" b="0" i="0" u="none" spc="-5" dirty="0">
                          <a:solidFill>
                            <a:srgbClr val="333333"/>
                          </a:solidFill>
                          <a:latin typeface="+mn-lt"/>
                          <a:ea typeface="+mn-ea"/>
                          <a:cs typeface="+mn-cs"/>
                        </a:rPr>
                        <a:t> rebutjar responsabilitat és covardia</a:t>
                      </a:r>
                    </a:p>
                    <a:p>
                      <a:pPr marL="92075" marR="147320">
                        <a:lnSpc>
                          <a:spcPct val="100000"/>
                        </a:lnSpc>
                        <a:spcBef>
                          <a:spcPts val="1200"/>
                        </a:spcBef>
                      </a:pPr>
                      <a:r>
                        <a:rPr lang="pt-BR" sz="2000" b="1" i="0" u="none" spc="-5" dirty="0">
                          <a:solidFill>
                            <a:srgbClr val="333333"/>
                          </a:solidFill>
                          <a:latin typeface="+mn-lt"/>
                          <a:ea typeface="+mn-ea"/>
                          <a:cs typeface="+mn-cs"/>
                        </a:rPr>
                        <a:t>Avantatge:</a:t>
                      </a:r>
                      <a:r>
                        <a:rPr lang="pt-BR" sz="2000" b="0" i="0" u="none" spc="-5" dirty="0">
                          <a:solidFill>
                            <a:srgbClr val="333333"/>
                          </a:solidFill>
                          <a:latin typeface="+mn-lt"/>
                          <a:ea typeface="+mn-ea"/>
                          <a:cs typeface="+mn-cs"/>
                        </a:rPr>
                        <a:t> l'auto-confiança no es veu amenaçada</a:t>
                      </a:r>
                      <a:endParaRPr sz="2000" b="0" i="0" u="none"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922116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Efectes</a:t>
            </a:r>
            <a:r>
              <a:rPr lang="en-US" sz="3600" dirty="0">
                <a:latin typeface="+mn-lt"/>
                <a:ea typeface="+mn-ea"/>
                <a:cs typeface="+mn-cs"/>
              </a:rPr>
              <a:t> </a:t>
            </a:r>
            <a:r>
              <a:rPr lang="en-US" sz="3600" dirty="0" err="1">
                <a:latin typeface="+mn-lt"/>
                <a:ea typeface="+mn-ea"/>
                <a:cs typeface="+mn-cs"/>
              </a:rPr>
              <a:t>d'alguns</a:t>
            </a:r>
            <a:r>
              <a:rPr lang="en-US" sz="3600" dirty="0">
                <a:latin typeface="+mn-lt"/>
                <a:ea typeface="+mn-ea"/>
                <a:cs typeface="+mn-cs"/>
              </a:rPr>
              <a:t> </a:t>
            </a:r>
            <a:r>
              <a:rPr lang="en-US" sz="3600" dirty="0" err="1">
                <a:latin typeface="+mn-lt"/>
                <a:ea typeface="+mn-ea"/>
                <a:cs typeface="+mn-cs"/>
              </a:rPr>
              <a:t>estils</a:t>
            </a:r>
            <a:r>
              <a:rPr lang="en-US" sz="3600" dirty="0">
                <a:latin typeface="+mn-lt"/>
                <a:ea typeface="+mn-ea"/>
                <a:cs typeface="+mn-cs"/>
              </a:rPr>
              <a:t> </a:t>
            </a:r>
            <a:r>
              <a:rPr lang="en-US" sz="3600" dirty="0" err="1">
                <a:latin typeface="+mn-lt"/>
                <a:ea typeface="+mn-ea"/>
                <a:cs typeface="+mn-cs"/>
              </a:rPr>
              <a:t>d'atribució</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a:t>
            </a:r>
            <a:r>
              <a:rPr lang="en-US" sz="3600" dirty="0" err="1">
                <a:latin typeface="+mn-lt"/>
                <a:ea typeface="+mn-ea"/>
                <a:cs typeface="+mn-cs"/>
              </a:rPr>
              <a:t>esdeveniments</a:t>
            </a:r>
            <a:r>
              <a:rPr lang="en-US" sz="3600" dirty="0">
                <a:latin typeface="+mn-lt"/>
                <a:ea typeface="+mn-ea"/>
                <a:cs typeface="+mn-cs"/>
              </a:rPr>
              <a:t> </a:t>
            </a:r>
            <a:r>
              <a:rPr lang="en-US" sz="3600" dirty="0" err="1">
                <a:latin typeface="+mn-lt"/>
                <a:ea typeface="+mn-ea"/>
                <a:cs typeface="+mn-cs"/>
              </a:rPr>
              <a:t>negatius</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17</a:t>
            </a:fld>
            <a:endParaRPr lang="de-DE" dirty="0">
              <a:latin typeface="+mn-lt"/>
              <a:ea typeface="+mn-ea"/>
            </a:endParaRPr>
          </a:p>
        </p:txBody>
      </p:sp>
      <p:graphicFrame>
        <p:nvGraphicFramePr>
          <p:cNvPr id="11" name="Group 2"/>
          <p:cNvGraphicFramePr>
            <a:graphicFrameLocks noGrp="1"/>
          </p:cNvGraphicFramePr>
          <p:nvPr>
            <p:extLst>
              <p:ext uri="{D42A27DB-BD31-4B8C-83A1-F6EECF244321}">
                <p14:modId xmlns:p14="http://schemas.microsoft.com/office/powerpoint/2010/main" val="1493029938"/>
              </p:ext>
            </p:extLst>
          </p:nvPr>
        </p:nvGraphicFramePr>
        <p:xfrm>
          <a:off x="408955" y="434340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Respostes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més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equilibrades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combina</a:t>
                      </a:r>
                      <a:r>
                        <a:rPr kumimoji="0" lang="en-US" sz="2000" b="0" i="0" u="none" strike="noStrike" cap="none" normalizeH="0" baseline="0" dirty="0">
                          <a:ln>
                            <a:noFill/>
                          </a:ln>
                          <a:solidFill>
                            <a:srgbClr val="333333"/>
                          </a:solidFill>
                          <a:effectLst/>
                          <a:latin typeface="+mn-lt"/>
                          <a:ea typeface="+mn-ea"/>
                          <a:cs typeface="+mn-cs"/>
                        </a:rPr>
                        <a:t> les </a:t>
                      </a:r>
                      <a:r>
                        <a:rPr kumimoji="0" lang="en-US" sz="2000" b="0" i="0" u="none" strike="noStrike" cap="none" normalizeH="0" baseline="0" dirty="0" err="1">
                          <a:ln>
                            <a:noFill/>
                          </a:ln>
                          <a:solidFill>
                            <a:srgbClr val="333333"/>
                          </a:solidFill>
                          <a:effectLst/>
                          <a:latin typeface="+mn-lt"/>
                          <a:ea typeface="+mn-ea"/>
                          <a:cs typeface="+mn-cs"/>
                        </a:rPr>
                        <a:t>influències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a:ln>
                            <a:noFill/>
                          </a:ln>
                          <a:solidFill>
                            <a:srgbClr val="333333"/>
                          </a:solidFill>
                          <a:effectLst/>
                          <a:latin typeface="+mn-lt"/>
                          <a:ea typeface="+mn-ea"/>
                          <a:cs typeface="+mn-cs"/>
                        </a:rPr>
                        <a:t>de “jo”, “altres persones/situació”; </a:t>
                      </a:r>
                      <a:r>
                        <a:rPr kumimoji="0" lang="en-US" sz="2000" b="0" i="0" u="none" strike="noStrike" cap="none" normalizeH="0" baseline="0" dirty="0" err="1">
                          <a:ln>
                            <a:noFill/>
                          </a:ln>
                          <a:solidFill>
                            <a:srgbClr val="333333"/>
                          </a:solidFill>
                          <a:effectLst/>
                          <a:latin typeface="+mn-lt"/>
                          <a:ea typeface="+mn-ea"/>
                          <a:cs typeface="+mn-cs"/>
                        </a:rPr>
                        <a:t>busca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diferents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raons</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dirty="0">
                <a:latin typeface="+mn-lt"/>
                <a:ea typeface="+mn-ea"/>
                <a:cs typeface="+mn-cs"/>
              </a:rPr>
              <a:t>Molt </a:t>
            </a:r>
            <a:r>
              <a:rPr lang="en-US" altLang="de-DE" sz="1600" dirty="0" err="1">
                <a:latin typeface="+mn-lt"/>
                <a:ea typeface="+mn-ea"/>
                <a:cs typeface="+mn-cs"/>
              </a:rPr>
              <a:t>malament</a:t>
            </a:r>
            <a:r>
              <a:rPr lang="en-US" altLang="de-DE" sz="1600" dirty="0">
                <a:latin typeface="+mn-lt"/>
                <a:ea typeface="+mn-ea"/>
                <a:cs typeface="+mn-cs"/>
              </a:rPr>
              <a:t>! Has </a:t>
            </a:r>
            <a:r>
              <a:rPr lang="en-US" altLang="de-DE" sz="1600" dirty="0" err="1">
                <a:latin typeface="+mn-lt"/>
                <a:ea typeface="+mn-ea"/>
                <a:cs typeface="+mn-cs"/>
              </a:rPr>
              <a:t>suspès</a:t>
            </a:r>
            <a:r>
              <a:rPr lang="en-US" altLang="de-DE" sz="1600" dirty="0">
                <a:latin typeface="+mn-lt"/>
                <a:ea typeface="+mn-ea"/>
                <a:cs typeface="+mn-cs"/>
              </a:rPr>
              <a:t> </a:t>
            </a:r>
            <a:r>
              <a:rPr lang="en-US" altLang="de-DE" sz="1600" dirty="0" err="1">
                <a:latin typeface="+mn-lt"/>
                <a:ea typeface="+mn-ea"/>
                <a:cs typeface="+mn-cs"/>
              </a:rPr>
              <a:t>l'examen</a:t>
            </a:r>
            <a:r>
              <a:rPr lang="en-US" altLang="de-DE" sz="1600" dirty="0">
                <a:latin typeface="+mn-lt"/>
                <a:ea typeface="+mn-ea"/>
                <a:cs typeface="+mn-cs"/>
              </a:rPr>
              <a:t> </a:t>
            </a:r>
            <a:r>
              <a:rPr lang="en-US" altLang="de-DE" sz="1600" dirty="0" err="1">
                <a:latin typeface="+mn-lt"/>
                <a:ea typeface="+mn-ea"/>
                <a:cs typeface="+mn-cs"/>
              </a:rPr>
              <a:t>d'anglès</a:t>
            </a:r>
            <a:r>
              <a:rPr lang="en-US" altLang="de-DE" sz="1600" dirty="0">
                <a:latin typeface="+mn-lt"/>
                <a:ea typeface="+mn-ea"/>
                <a:cs typeface="+mn-cs"/>
              </a:rPr>
              <a:t>.</a:t>
            </a:r>
            <a:endParaRPr lang="en-CA" altLang="de-DE" sz="1600" dirty="0">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Efectes</a:t>
            </a:r>
            <a:r>
              <a:rPr lang="en-US" sz="3600" dirty="0">
                <a:latin typeface="+mn-lt"/>
                <a:ea typeface="+mn-ea"/>
                <a:cs typeface="+mn-cs"/>
              </a:rPr>
              <a:t> </a:t>
            </a:r>
            <a:r>
              <a:rPr lang="en-US" sz="3600" dirty="0" err="1">
                <a:latin typeface="+mn-lt"/>
                <a:ea typeface="+mn-ea"/>
                <a:cs typeface="+mn-cs"/>
              </a:rPr>
              <a:t>d'alguns</a:t>
            </a:r>
            <a:r>
              <a:rPr lang="en-US" sz="3600" dirty="0">
                <a:latin typeface="+mn-lt"/>
                <a:ea typeface="+mn-ea"/>
                <a:cs typeface="+mn-cs"/>
              </a:rPr>
              <a:t> </a:t>
            </a:r>
            <a:r>
              <a:rPr lang="en-US" sz="3600" dirty="0" err="1">
                <a:latin typeface="+mn-lt"/>
                <a:ea typeface="+mn-ea"/>
                <a:cs typeface="+mn-cs"/>
              </a:rPr>
              <a:t>estils</a:t>
            </a:r>
            <a:r>
              <a:rPr lang="en-US" sz="3600" dirty="0">
                <a:latin typeface="+mn-lt"/>
                <a:ea typeface="+mn-ea"/>
                <a:cs typeface="+mn-cs"/>
              </a:rPr>
              <a:t> </a:t>
            </a:r>
            <a:r>
              <a:rPr lang="en-US" sz="3600" dirty="0" err="1">
                <a:latin typeface="+mn-lt"/>
                <a:ea typeface="+mn-ea"/>
                <a:cs typeface="+mn-cs"/>
              </a:rPr>
              <a:t>d'atribució</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a:t>
            </a:r>
            <a:r>
              <a:rPr lang="en-US" sz="3600" dirty="0" err="1">
                <a:latin typeface="+mn-lt"/>
                <a:ea typeface="+mn-ea"/>
                <a:cs typeface="+mn-cs"/>
              </a:rPr>
              <a:t>esdeveniments</a:t>
            </a:r>
            <a:r>
              <a:rPr lang="en-US" sz="3600" dirty="0">
                <a:latin typeface="+mn-lt"/>
                <a:ea typeface="+mn-ea"/>
                <a:cs typeface="+mn-cs"/>
              </a:rPr>
              <a:t> </a:t>
            </a:r>
            <a:r>
              <a:rPr lang="en-US" sz="3600" dirty="0" err="1">
                <a:latin typeface="+mn-lt"/>
                <a:ea typeface="+mn-ea"/>
                <a:cs typeface="+mn-cs"/>
              </a:rPr>
              <a:t>negatius</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18</a:t>
            </a:fld>
            <a:endParaRPr lang="de-DE" dirty="0">
              <a:latin typeface="+mn-lt"/>
              <a:ea typeface="+mn-ea"/>
            </a:endParaRPr>
          </a:p>
        </p:txBody>
      </p:sp>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dirty="0">
                <a:latin typeface="+mn-lt"/>
                <a:ea typeface="+mn-ea"/>
                <a:cs typeface="+mn-cs"/>
              </a:rPr>
              <a:t>Molt </a:t>
            </a:r>
            <a:r>
              <a:rPr lang="en-US" altLang="de-DE" sz="1600" dirty="0" err="1">
                <a:latin typeface="+mn-lt"/>
                <a:ea typeface="+mn-ea"/>
                <a:cs typeface="+mn-cs"/>
              </a:rPr>
              <a:t>malament</a:t>
            </a:r>
            <a:r>
              <a:rPr lang="en-US" altLang="de-DE" sz="1600" dirty="0">
                <a:latin typeface="+mn-lt"/>
                <a:ea typeface="+mn-ea"/>
                <a:cs typeface="+mn-cs"/>
              </a:rPr>
              <a:t>! Has </a:t>
            </a:r>
            <a:r>
              <a:rPr lang="en-US" altLang="de-DE" sz="1600" dirty="0" err="1">
                <a:latin typeface="+mn-lt"/>
                <a:ea typeface="+mn-ea"/>
                <a:cs typeface="+mn-cs"/>
              </a:rPr>
              <a:t>suspès</a:t>
            </a:r>
            <a:r>
              <a:rPr lang="en-US" altLang="de-DE" sz="1600" dirty="0">
                <a:latin typeface="+mn-lt"/>
                <a:ea typeface="+mn-ea"/>
                <a:cs typeface="+mn-cs"/>
              </a:rPr>
              <a:t> </a:t>
            </a:r>
            <a:r>
              <a:rPr lang="en-US" altLang="de-DE" sz="1600" dirty="0" err="1">
                <a:latin typeface="+mn-lt"/>
                <a:ea typeface="+mn-ea"/>
                <a:cs typeface="+mn-cs"/>
              </a:rPr>
              <a:t>l'examen</a:t>
            </a:r>
            <a:r>
              <a:rPr lang="en-US" altLang="de-DE" sz="1600" dirty="0">
                <a:latin typeface="+mn-lt"/>
                <a:ea typeface="+mn-ea"/>
                <a:cs typeface="+mn-cs"/>
              </a:rPr>
              <a:t> </a:t>
            </a:r>
            <a:r>
              <a:rPr lang="en-US" altLang="de-DE" sz="1600" dirty="0" err="1">
                <a:latin typeface="+mn-lt"/>
                <a:ea typeface="+mn-ea"/>
                <a:cs typeface="+mn-cs"/>
              </a:rPr>
              <a:t>d'anglès</a:t>
            </a:r>
            <a:r>
              <a:rPr lang="en-US" altLang="de-DE" sz="1600" dirty="0">
                <a:latin typeface="+mn-lt"/>
                <a:ea typeface="+mn-ea"/>
                <a:cs typeface="+mn-cs"/>
              </a:rPr>
              <a:t>.</a:t>
            </a:r>
            <a:endParaRPr lang="en-CA" altLang="de-DE" sz="1600" dirty="0">
              <a:latin typeface="+mn-lt"/>
              <a:ea typeface="+mn-ea"/>
              <a:cs typeface="+mn-cs"/>
            </a:endParaRPr>
          </a:p>
        </p:txBody>
      </p:sp>
      <p:graphicFrame>
        <p:nvGraphicFramePr>
          <p:cNvPr id="15" name="Group 2"/>
          <p:cNvGraphicFramePr>
            <a:graphicFrameLocks noGrp="1"/>
          </p:cNvGraphicFramePr>
          <p:nvPr>
            <p:extLst>
              <p:ext uri="{D42A27DB-BD31-4B8C-83A1-F6EECF244321}">
                <p14:modId xmlns:p14="http://schemas.microsoft.com/office/powerpoint/2010/main" val="2471224655"/>
              </p:ext>
            </p:extLst>
          </p:nvPr>
        </p:nvGraphicFramePr>
        <p:xfrm>
          <a:off x="408955" y="434340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Respostes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més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equilibrades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combina</a:t>
                      </a:r>
                      <a:r>
                        <a:rPr kumimoji="0" lang="en-US" sz="2000" b="0" i="0" u="none" strike="noStrike" cap="none" normalizeH="0" baseline="0" dirty="0">
                          <a:ln>
                            <a:noFill/>
                          </a:ln>
                          <a:solidFill>
                            <a:srgbClr val="333333"/>
                          </a:solidFill>
                          <a:effectLst/>
                          <a:latin typeface="+mn-lt"/>
                          <a:ea typeface="+mn-ea"/>
                          <a:cs typeface="+mn-cs"/>
                        </a:rPr>
                        <a:t> les </a:t>
                      </a:r>
                      <a:r>
                        <a:rPr kumimoji="0" lang="en-US" sz="2000" b="0" i="0" u="none" strike="noStrike" cap="none" normalizeH="0" baseline="0" dirty="0" err="1">
                          <a:ln>
                            <a:noFill/>
                          </a:ln>
                          <a:solidFill>
                            <a:srgbClr val="333333"/>
                          </a:solidFill>
                          <a:effectLst/>
                          <a:latin typeface="+mn-lt"/>
                          <a:ea typeface="+mn-ea"/>
                          <a:cs typeface="+mn-cs"/>
                        </a:rPr>
                        <a:t>influències</a:t>
                      </a:r>
                      <a:r>
                        <a:rPr kumimoji="0" lang="en-US" sz="2000" b="0" i="0" u="none" strike="noStrike" cap="none" normalizeH="0" baseline="0" dirty="0">
                          <a:ln>
                            <a:noFill/>
                          </a:ln>
                          <a:solidFill>
                            <a:srgbClr val="333333"/>
                          </a:solidFill>
                          <a:effectLst/>
                          <a:latin typeface="+mn-lt"/>
                          <a:ea typeface="+mn-ea"/>
                          <a:cs typeface="+mn-cs"/>
                        </a:rPr>
                        <a:t> de “jo”, “</a:t>
                      </a:r>
                      <a:r>
                        <a:rPr kumimoji="0" lang="en-US" sz="2000" b="0" i="0" u="none" strike="noStrike" cap="none" normalizeH="0" baseline="0" dirty="0" err="1">
                          <a:ln>
                            <a:noFill/>
                          </a:ln>
                          <a:solidFill>
                            <a:srgbClr val="333333"/>
                          </a:solidFill>
                          <a:effectLst/>
                          <a:latin typeface="+mn-lt"/>
                          <a:ea typeface="+mn-ea"/>
                          <a:cs typeface="+mn-cs"/>
                        </a:rPr>
                        <a:t>altres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persones</a:t>
                      </a:r>
                      <a:r>
                        <a:rPr kumimoji="0" lang="en-US" sz="2000" b="0" i="0" u="none" strike="noStrike" cap="none" normalizeH="0" baseline="0" dirty="0">
                          <a:ln>
                            <a:noFill/>
                          </a:ln>
                          <a:solidFill>
                            <a:srgbClr val="333333"/>
                          </a:solidFill>
                          <a:effectLst/>
                          <a:latin typeface="+mn-lt"/>
                          <a:ea typeface="+mn-ea"/>
                          <a:cs typeface="+mn-cs"/>
                        </a:rPr>
                        <a:t>/</a:t>
                      </a:r>
                      <a:r>
                        <a:rPr kumimoji="0" lang="en-US" sz="2000" b="0" i="0" u="none" strike="noStrike" cap="none" normalizeH="0" baseline="0" dirty="0" err="1">
                          <a:ln>
                            <a:noFill/>
                          </a:ln>
                          <a:solidFill>
                            <a:srgbClr val="333333"/>
                          </a:solidFill>
                          <a:effectLst/>
                          <a:latin typeface="+mn-lt"/>
                          <a:ea typeface="+mn-ea"/>
                          <a:cs typeface="+mn-cs"/>
                        </a:rPr>
                        <a:t>situació</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busca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diferents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raons</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mn-lt"/>
                          <a:ea typeface="+mn-ea"/>
                          <a:cs typeface="+mn-cs"/>
                        </a:rPr>
                        <a:t>“No estic acostumat/ada a aquest tipus d'examen; estudiaré més la propera vegada.”</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333333"/>
                          </a:solidFill>
                          <a:effectLst/>
                          <a:latin typeface="+mn-lt"/>
                          <a:ea typeface="+mn-ea"/>
                          <a:cs typeface="+mn-cs"/>
                        </a:rPr>
                        <a:t>“He de millorar la meva relació amb el professor. No em suspendria sols per ressentiment.”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Efectes</a:t>
            </a:r>
            <a:r>
              <a:rPr lang="en-US" sz="3600" dirty="0">
                <a:latin typeface="+mn-lt"/>
                <a:ea typeface="+mn-ea"/>
                <a:cs typeface="+mn-cs"/>
              </a:rPr>
              <a:t> </a:t>
            </a:r>
            <a:r>
              <a:rPr lang="en-US" sz="3600" dirty="0" err="1">
                <a:latin typeface="+mn-lt"/>
                <a:ea typeface="+mn-ea"/>
                <a:cs typeface="+mn-cs"/>
              </a:rPr>
              <a:t>d'alguns</a:t>
            </a:r>
            <a:r>
              <a:rPr lang="en-US" sz="3600" dirty="0">
                <a:latin typeface="+mn-lt"/>
                <a:ea typeface="+mn-ea"/>
                <a:cs typeface="+mn-cs"/>
              </a:rPr>
              <a:t> </a:t>
            </a:r>
            <a:r>
              <a:rPr lang="en-US" sz="3600" dirty="0" err="1">
                <a:latin typeface="+mn-lt"/>
                <a:ea typeface="+mn-ea"/>
                <a:cs typeface="+mn-cs"/>
              </a:rPr>
              <a:t>estils</a:t>
            </a:r>
            <a:r>
              <a:rPr lang="en-US" sz="3600" dirty="0">
                <a:latin typeface="+mn-lt"/>
                <a:ea typeface="+mn-ea"/>
                <a:cs typeface="+mn-cs"/>
              </a:rPr>
              <a:t> </a:t>
            </a:r>
            <a:r>
              <a:rPr lang="en-US" sz="3600" dirty="0" err="1">
                <a:latin typeface="+mn-lt"/>
                <a:ea typeface="+mn-ea"/>
                <a:cs typeface="+mn-cs"/>
              </a:rPr>
              <a:t>d'atribució</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a:t>
            </a:r>
            <a:r>
              <a:rPr lang="en-US" sz="3600" dirty="0" err="1">
                <a:latin typeface="+mn-lt"/>
                <a:ea typeface="+mn-ea"/>
                <a:cs typeface="+mn-cs"/>
              </a:rPr>
              <a:t>esdeveniments</a:t>
            </a:r>
            <a:r>
              <a:rPr lang="en-US" sz="3600" dirty="0">
                <a:latin typeface="+mn-lt"/>
                <a:ea typeface="+mn-ea"/>
                <a:cs typeface="+mn-cs"/>
              </a:rPr>
              <a:t> </a:t>
            </a:r>
            <a:r>
              <a:rPr lang="en-US" sz="3600" dirty="0" err="1">
                <a:latin typeface="+mn-lt"/>
                <a:ea typeface="+mn-ea"/>
                <a:cs typeface="+mn-cs"/>
              </a:rPr>
              <a:t>positius</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19</a:t>
            </a:fld>
            <a:endParaRPr lang="de-DE" dirty="0">
              <a:latin typeface="+mn-lt"/>
              <a:ea typeface="+mn-ea"/>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s-ES" sz="1800" spc="-5">
                <a:solidFill>
                  <a:srgbClr val="333333"/>
                </a:solidFill>
                <a:latin typeface="+mn-lt"/>
                <a:ea typeface="+mn-ea"/>
                <a:cs typeface="+mn-cs"/>
              </a:rPr>
              <a:t>Magnífic! El teu gol va decidir el partit!</a:t>
            </a:r>
            <a:endParaRPr lang="en-US" sz="1800" dirty="0">
              <a:solidFill>
                <a:srgbClr val="333333"/>
              </a:solidFill>
              <a:latin typeface="+mn-lt"/>
              <a:ea typeface="+mn-ea"/>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3577962758"/>
              </p:ext>
            </p:extLst>
          </p:nvPr>
        </p:nvGraphicFramePr>
        <p:xfrm>
          <a:off x="408955" y="4343400"/>
          <a:ext cx="11375136" cy="2286000"/>
        </p:xfrm>
        <a:graphic>
          <a:graphicData uri="http://schemas.openxmlformats.org/drawingml/2006/table">
            <a:tbl>
              <a:tblPr firstRow="1" bandRow="1">
                <a:tableStyleId>{21E4AEA4-8DFA-4A89-87EB-49C32662AFE0}</a:tableStyleId>
              </a:tblPr>
              <a:tblGrid>
                <a:gridCol w="4968552">
                  <a:extLst>
                    <a:ext uri="{9D8B030D-6E8A-4147-A177-3AD203B41FA5}">
                      <a16:colId xmlns:a16="http://schemas.microsoft.com/office/drawing/2014/main" val="20000"/>
                    </a:ext>
                  </a:extLst>
                </a:gridCol>
                <a:gridCol w="6406584">
                  <a:extLst>
                    <a:ext uri="{9D8B030D-6E8A-4147-A177-3AD203B41FA5}">
                      <a16:colId xmlns:a16="http://schemas.microsoft.com/office/drawing/2014/main" val="20001"/>
                    </a:ext>
                  </a:extLst>
                </a:gridCol>
              </a:tblGrid>
              <a:tr h="1097280">
                <a:tc>
                  <a:txBody>
                    <a:bodyPr/>
                    <a:lstStyle/>
                    <a:p>
                      <a:pPr algn="l" fontAlgn="b"/>
                      <a:r>
                        <a:rPr lang="es-ES" sz="2000" b="1" i="0" u="none" strike="noStrike" dirty="0">
                          <a:solidFill>
                            <a:srgbClr val="333333"/>
                          </a:solidFill>
                          <a:effectLst/>
                          <a:latin typeface="+mn-lt"/>
                          <a:ea typeface="+mn-ea"/>
                          <a:cs typeface="+mn-cs"/>
                        </a:rPr>
                        <a:t>Auto </a:t>
                      </a:r>
                      <a:r>
                        <a:rPr lang="es-ES" sz="2000" b="1" i="0" u="none" strike="noStrike" dirty="0" err="1">
                          <a:solidFill>
                            <a:srgbClr val="333333"/>
                          </a:solidFill>
                          <a:effectLst/>
                          <a:latin typeface="+mn-lt"/>
                          <a:ea typeface="+mn-ea"/>
                          <a:cs typeface="+mn-cs"/>
                        </a:rPr>
                        <a:t>Atribució</a:t>
                      </a:r>
                      <a:r>
                        <a:rPr lang="es-ES" sz="2000" b="1" i="0" u="none" strike="noStrike" dirty="0">
                          <a:solidFill>
                            <a:srgbClr val="333333"/>
                          </a:solidFill>
                          <a:effectLst/>
                          <a:latin typeface="+mn-lt"/>
                          <a:ea typeface="+mn-ea"/>
                          <a:cs typeface="+mn-cs"/>
                        </a:rPr>
                        <a:t> (Jo)</a:t>
                      </a:r>
                    </a:p>
                    <a:p>
                      <a:pPr algn="l" fontAlgn="b"/>
                      <a:r>
                        <a:rPr lang="es-ES" sz="2000" b="0" i="0" u="none" strike="noStrike" dirty="0">
                          <a:solidFill>
                            <a:srgbClr val="333333"/>
                          </a:solidFill>
                          <a:effectLst/>
                          <a:latin typeface="+mn-lt"/>
                          <a:ea typeface="+mn-ea"/>
                          <a:cs typeface="+mn-cs"/>
                        </a:rPr>
                        <a:t>(ex. “Ha estat un treball individual excel·lent.”)</a:t>
                      </a:r>
                      <a:endParaRPr lang="en-US" sz="1600" b="0" i="0" u="none" strike="noStrike" dirty="0">
                        <a:solidFill>
                          <a:srgbClr val="333333"/>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s-ES" sz="2000" b="1" i="0" u="none" strike="noStrike">
                          <a:solidFill>
                            <a:srgbClr val="333333"/>
                          </a:solidFill>
                          <a:effectLst/>
                          <a:latin typeface="+mn-lt"/>
                          <a:ea typeface="+mn-ea"/>
                          <a:cs typeface="+mn-cs"/>
                        </a:rPr>
                        <a:t>Desventaja:</a:t>
                      </a:r>
                      <a:r>
                        <a:rPr lang="es-ES" sz="2000" b="0" i="0" u="none" strike="noStrike">
                          <a:solidFill>
                            <a:srgbClr val="333333"/>
                          </a:solidFill>
                          <a:effectLst/>
                          <a:latin typeface="+mn-lt"/>
                          <a:ea typeface="+mn-ea"/>
                          <a:cs typeface="+mn-cs"/>
                        </a:rPr>
                        <a:t> </a:t>
                      </a:r>
                      <a:r>
                        <a:rPr lang="es-ES" sz="2000" b="0" i="0" u="none" strike="noStrike">
                          <a:solidFill>
                            <a:srgbClr val="004992"/>
                          </a:solidFill>
                          <a:effectLst/>
                          <a:latin typeface="+mn-lt"/>
                          <a:ea typeface="+mn-ea"/>
                          <a:cs typeface="+mn-cs"/>
                        </a:rPr>
                        <a:t>???</a:t>
                      </a:r>
                      <a:r>
                        <a:rPr lang="es-ES" sz="2000" b="0" i="0" u="none" strike="noStrike">
                          <a:solidFill>
                            <a:srgbClr val="FFFFFF"/>
                          </a:solidFill>
                          <a:effectLst/>
                          <a:latin typeface="+mn-lt"/>
                          <a:ea typeface="+mn-ea"/>
                          <a:cs typeface="+mn-cs"/>
                        </a:rPr>
                        <a:t> </a:t>
                      </a:r>
                      <a:r>
                        <a:rPr lang="es-ES" sz="2000" b="0" i="0" u="none" strike="noStrike" dirty="0">
                          <a:solidFill>
                            <a:srgbClr val="FFFFFF"/>
                          </a:solidFill>
                          <a:effectLst/>
                          <a:latin typeface="+mn-lt"/>
                          <a:ea typeface="+mn-ea"/>
                          <a:cs typeface="+mn-cs"/>
                        </a:rPr>
                        <a:t>la auto-alabanza parece arrogante</a:t>
                      </a:r>
                    </a:p>
                    <a:p>
                      <a:pPr algn="l" fontAlgn="b">
                        <a:lnSpc>
                          <a:spcPct val="100000"/>
                        </a:lnSpc>
                        <a:spcBef>
                          <a:spcPts val="1200"/>
                        </a:spcBef>
                      </a:pPr>
                      <a:r>
                        <a:rPr lang="es-ES" sz="2000" b="1" i="0" u="none" strike="noStrike">
                          <a:solidFill>
                            <a:srgbClr val="333333"/>
                          </a:solidFill>
                          <a:effectLst/>
                          <a:latin typeface="+mn-lt"/>
                          <a:ea typeface="+mn-ea"/>
                          <a:cs typeface="+mn-cs"/>
                        </a:rPr>
                        <a:t>Ventaja:</a:t>
                      </a:r>
                      <a:r>
                        <a:rPr lang="es-ES" sz="2000" b="0" i="0" u="none" strike="noStrike">
                          <a:solidFill>
                            <a:srgbClr val="333333"/>
                          </a:solidFill>
                          <a:effectLst/>
                          <a:latin typeface="+mn-lt"/>
                          <a:ea typeface="+mn-ea"/>
                          <a:cs typeface="+mn-cs"/>
                        </a:rPr>
                        <a:t> </a:t>
                      </a:r>
                      <a:r>
                        <a:rPr lang="es-ES" sz="2000" b="0" i="0" u="none" strike="noStrike">
                          <a:solidFill>
                            <a:srgbClr val="004992"/>
                          </a:solidFill>
                          <a:effectLst/>
                          <a:latin typeface="+mn-lt"/>
                          <a:ea typeface="+mn-ea"/>
                          <a:cs typeface="+mn-cs"/>
                        </a:rPr>
                        <a:t>???</a:t>
                      </a:r>
                      <a:r>
                        <a:rPr lang="es-ES" sz="2000" b="0" i="0" u="none" strike="noStrike">
                          <a:solidFill>
                            <a:srgbClr val="FFFFFF"/>
                          </a:solidFill>
                          <a:effectLst/>
                          <a:latin typeface="+mn-lt"/>
                          <a:ea typeface="+mn-ea"/>
                          <a:cs typeface="+mn-cs"/>
                        </a:rPr>
                        <a:t> </a:t>
                      </a:r>
                      <a:r>
                        <a:rPr lang="es-ES" sz="2000" b="0" i="0" u="none" strike="noStrike" dirty="0">
                          <a:solidFill>
                            <a:srgbClr val="FFFFFF"/>
                          </a:solidFill>
                          <a:effectLst/>
                          <a:latin typeface="+mn-lt"/>
                          <a:ea typeface="+mn-ea"/>
                          <a:cs typeface="+mn-cs"/>
                        </a:rPr>
                        <a:t>aumenta la confianza en sí mismo</a:t>
                      </a:r>
                      <a:endParaRPr lang="en-US" sz="1800" b="0" i="0" u="none" strike="noStrike" dirty="0">
                        <a:solidFill>
                          <a:srgbClr val="FFFFFF"/>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gn="l" fontAlgn="b"/>
                      <a:r>
                        <a:rPr lang="en-US" sz="2000" b="1" i="0" u="none" strike="noStrike" dirty="0" err="1">
                          <a:solidFill>
                            <a:srgbClr val="333333"/>
                          </a:solidFill>
                          <a:effectLst/>
                          <a:latin typeface="+mn-lt"/>
                          <a:ea typeface="+mn-ea"/>
                          <a:cs typeface="+mn-cs"/>
                        </a:rPr>
                        <a:t>Atribució</a:t>
                      </a:r>
                      <a:r>
                        <a:rPr lang="en-US" sz="2000" b="1" i="0" u="none" strike="noStrike" dirty="0">
                          <a:solidFill>
                            <a:srgbClr val="333333"/>
                          </a:solidFill>
                          <a:effectLst/>
                          <a:latin typeface="+mn-lt"/>
                          <a:ea typeface="+mn-ea"/>
                          <a:cs typeface="+mn-cs"/>
                        </a:rPr>
                        <a:t> a </a:t>
                      </a:r>
                      <a:r>
                        <a:rPr lang="en-US" sz="2000" b="1" i="0" u="none" strike="noStrike" dirty="0" err="1">
                          <a:solidFill>
                            <a:srgbClr val="333333"/>
                          </a:solidFill>
                          <a:effectLst/>
                          <a:latin typeface="+mn-lt"/>
                          <a:ea typeface="+mn-ea"/>
                          <a:cs typeface="+mn-cs"/>
                        </a:rPr>
                        <a:t>altres</a:t>
                      </a:r>
                      <a:r>
                        <a:rPr lang="en-US" sz="2000" b="1" i="0" u="none" strike="noStrike" dirty="0">
                          <a:solidFill>
                            <a:srgbClr val="333333"/>
                          </a:solidFill>
                          <a:effectLst/>
                          <a:latin typeface="+mn-lt"/>
                          <a:ea typeface="+mn-ea"/>
                          <a:cs typeface="+mn-cs"/>
                        </a:rPr>
                        <a:t> </a:t>
                      </a:r>
                      <a:r>
                        <a:rPr lang="en-US" sz="2000" b="1" i="0" u="none" strike="noStrike" dirty="0" err="1">
                          <a:solidFill>
                            <a:srgbClr val="333333"/>
                          </a:solidFill>
                          <a:effectLst/>
                          <a:latin typeface="+mn-lt"/>
                          <a:ea typeface="+mn-ea"/>
                          <a:cs typeface="+mn-cs"/>
                        </a:rPr>
                        <a:t>persones</a:t>
                      </a:r>
                      <a:r>
                        <a:rPr lang="en-US" sz="2000" b="1" i="0" u="none" strike="noStrike" dirty="0">
                          <a:solidFill>
                            <a:srgbClr val="333333"/>
                          </a:solidFill>
                          <a:effectLst/>
                          <a:latin typeface="+mn-lt"/>
                          <a:ea typeface="+mn-ea"/>
                          <a:cs typeface="+mn-cs"/>
                        </a:rPr>
                        <a:t>/</a:t>
                      </a:r>
                      <a:r>
                        <a:rPr lang="en-US" sz="2000" b="1" i="0" u="none" strike="noStrike" dirty="0" err="1">
                          <a:solidFill>
                            <a:srgbClr val="333333"/>
                          </a:solidFill>
                          <a:effectLst/>
                          <a:latin typeface="+mn-lt"/>
                          <a:ea typeface="+mn-ea"/>
                          <a:cs typeface="+mn-cs"/>
                        </a:rPr>
                        <a:t>Condicions</a:t>
                      </a:r>
                      <a:endParaRPr lang="en-US" sz="2000" b="1" i="0" u="none" strike="noStrike" dirty="0">
                        <a:solidFill>
                          <a:srgbClr val="333333"/>
                        </a:solidFill>
                        <a:effectLst/>
                        <a:latin typeface="+mn-lt"/>
                        <a:ea typeface="+mn-ea"/>
                        <a:cs typeface="+mn-cs"/>
                      </a:endParaRPr>
                    </a:p>
                    <a:p>
                      <a:pPr algn="l" fontAlgn="b"/>
                      <a:r>
                        <a:rPr lang="en-US" sz="2000" b="0" i="0" u="none" strike="noStrike" dirty="0">
                          <a:solidFill>
                            <a:srgbClr val="333333"/>
                          </a:solidFill>
                          <a:effectLst/>
                          <a:latin typeface="+mn-lt"/>
                          <a:ea typeface="+mn-ea"/>
                          <a:cs typeface="+mn-cs"/>
                        </a:rPr>
                        <a:t>(ex. “</a:t>
                      </a:r>
                      <a:r>
                        <a:rPr lang="en-US" sz="2000" b="0" i="0" u="none" strike="noStrike" dirty="0" err="1">
                          <a:solidFill>
                            <a:srgbClr val="333333"/>
                          </a:solidFill>
                          <a:effectLst/>
                          <a:latin typeface="+mn-lt"/>
                          <a:ea typeface="+mn-ea"/>
                          <a:cs typeface="+mn-cs"/>
                        </a:rPr>
                        <a:t>Qualsevol</a:t>
                      </a:r>
                      <a:r>
                        <a:rPr lang="en-US" sz="2000" b="0" i="0" u="none" strike="noStrike" dirty="0">
                          <a:solidFill>
                            <a:srgbClr val="333333"/>
                          </a:solidFill>
                          <a:effectLst/>
                          <a:latin typeface="+mn-lt"/>
                          <a:ea typeface="+mn-ea"/>
                          <a:cs typeface="+mn-cs"/>
                        </a:rPr>
                        <a:t> persona </a:t>
                      </a:r>
                      <a:r>
                        <a:rPr lang="en-US" sz="2000" b="0" i="0" u="none" strike="noStrike" dirty="0" err="1">
                          <a:solidFill>
                            <a:srgbClr val="333333"/>
                          </a:solidFill>
                          <a:effectLst/>
                          <a:latin typeface="+mn-lt"/>
                          <a:ea typeface="+mn-ea"/>
                          <a:cs typeface="+mn-cs"/>
                        </a:rPr>
                        <a:t>podria</a:t>
                      </a:r>
                      <a:r>
                        <a:rPr lang="en-US" sz="2000" b="0" i="0" u="none" strike="noStrike" dirty="0">
                          <a:solidFill>
                            <a:srgbClr val="333333"/>
                          </a:solidFill>
                          <a:effectLst/>
                          <a:latin typeface="+mn-lt"/>
                          <a:ea typeface="+mn-ea"/>
                          <a:cs typeface="+mn-cs"/>
                        </a:rPr>
                        <a:t> haver </a:t>
                      </a:r>
                      <a:r>
                        <a:rPr lang="en-US" sz="2000" b="0" i="0" u="none" strike="noStrike" dirty="0" err="1">
                          <a:solidFill>
                            <a:srgbClr val="333333"/>
                          </a:solidFill>
                          <a:effectLst/>
                          <a:latin typeface="+mn-lt"/>
                          <a:ea typeface="+mn-ea"/>
                          <a:cs typeface="+mn-cs"/>
                        </a:rPr>
                        <a:t>marcat</a:t>
                      </a:r>
                      <a:r>
                        <a:rPr lang="en-US" sz="2000" b="0" i="0" u="none" strike="noStrike" dirty="0">
                          <a:solidFill>
                            <a:srgbClr val="333333"/>
                          </a:solidFill>
                          <a:effectLst/>
                          <a:latin typeface="+mn-lt"/>
                          <a:ea typeface="+mn-ea"/>
                          <a:cs typeface="+mn-cs"/>
                        </a:rPr>
                        <a:t> des </a:t>
                      </a:r>
                      <a:r>
                        <a:rPr lang="en-US" sz="2000" b="0" i="0" u="none" strike="noStrike" dirty="0" err="1">
                          <a:solidFill>
                            <a:srgbClr val="333333"/>
                          </a:solidFill>
                          <a:effectLst/>
                          <a:latin typeface="+mn-lt"/>
                          <a:ea typeface="+mn-ea"/>
                          <a:cs typeface="+mn-cs"/>
                        </a:rPr>
                        <a:t>d'aquesta</a:t>
                      </a:r>
                      <a:r>
                        <a:rPr lang="en-US" sz="2000" b="0" i="0" u="none" strike="noStrike" dirty="0">
                          <a:solidFill>
                            <a:srgbClr val="333333"/>
                          </a:solidFill>
                          <a:effectLst/>
                          <a:latin typeface="+mn-lt"/>
                          <a:ea typeface="+mn-ea"/>
                          <a:cs typeface="+mn-cs"/>
                        </a:rPr>
                        <a:t> </a:t>
                      </a:r>
                      <a:r>
                        <a:rPr lang="en-US" sz="2000" b="0" i="0" u="none" strike="noStrike" dirty="0" err="1">
                          <a:solidFill>
                            <a:srgbClr val="333333"/>
                          </a:solidFill>
                          <a:effectLst/>
                          <a:latin typeface="+mn-lt"/>
                          <a:ea typeface="+mn-ea"/>
                          <a:cs typeface="+mn-cs"/>
                        </a:rPr>
                        <a:t>posició</a:t>
                      </a:r>
                      <a:r>
                        <a:rPr lang="en-US" sz="2000" b="0" i="0" u="none" strike="noStrike" dirty="0">
                          <a:solidFill>
                            <a:srgbClr val="333333"/>
                          </a:solidFill>
                          <a:effectLst/>
                          <a:latin typeface="+mn-lt"/>
                          <a:ea typeface="+mn-ea"/>
                          <a:cs typeface="+mn-cs"/>
                        </a:rPr>
                        <a:t>.”)	</a:t>
                      </a:r>
                      <a:endParaRPr lang="en-US" sz="1800" b="0" i="0" u="none" strike="noStrike" dirty="0">
                        <a:solidFill>
                          <a:srgbClr val="333333"/>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s-ES" sz="2000" b="1" i="0" u="none" strike="noStrike" dirty="0">
                          <a:solidFill>
                            <a:srgbClr val="333333"/>
                          </a:solidFill>
                          <a:effectLst/>
                          <a:latin typeface="+mn-lt"/>
                          <a:ea typeface="+mn-ea"/>
                          <a:cs typeface="+mn-cs"/>
                        </a:rPr>
                        <a:t>Desventaja:</a:t>
                      </a:r>
                      <a:r>
                        <a:rPr lang="es-ES" sz="2000" b="0" i="0" u="none" strike="noStrike" dirty="0">
                          <a:solidFill>
                            <a:srgbClr val="333333"/>
                          </a:solidFill>
                          <a:effectLst/>
                          <a:latin typeface="+mn-lt"/>
                          <a:ea typeface="+mn-ea"/>
                          <a:cs typeface="+mn-cs"/>
                        </a:rPr>
                        <a:t> </a:t>
                      </a:r>
                      <a:r>
                        <a:rPr lang="es-ES" sz="2000" b="0" i="0" u="none" strike="noStrike" dirty="0">
                          <a:solidFill>
                            <a:srgbClr val="004992"/>
                          </a:solidFill>
                          <a:effectLst/>
                          <a:latin typeface="+mn-lt"/>
                          <a:ea typeface="+mn-ea"/>
                          <a:cs typeface="+mn-cs"/>
                        </a:rPr>
                        <a:t>???</a:t>
                      </a:r>
                      <a:r>
                        <a:rPr lang="es-ES" sz="2000" b="0" i="0" u="none" strike="noStrike" dirty="0">
                          <a:solidFill>
                            <a:srgbClr val="E3EFF8"/>
                          </a:solidFill>
                          <a:effectLst/>
                          <a:latin typeface="+mn-lt"/>
                          <a:ea typeface="+mn-ea"/>
                          <a:cs typeface="+mn-cs"/>
                        </a:rPr>
                        <a:t> la </a:t>
                      </a:r>
                      <a:r>
                        <a:rPr lang="es-ES" sz="2000" b="0" i="0" u="none" strike="noStrike" dirty="0" err="1">
                          <a:solidFill>
                            <a:srgbClr val="E3EFF8"/>
                          </a:solidFill>
                          <a:effectLst/>
                          <a:latin typeface="+mn-lt"/>
                          <a:ea typeface="+mn-ea"/>
                          <a:cs typeface="+mn-cs"/>
                        </a:rPr>
                        <a:t>confiança</a:t>
                      </a:r>
                      <a:r>
                        <a:rPr lang="es-ES" sz="2000" b="0" i="0" u="none" strike="noStrike" dirty="0">
                          <a:solidFill>
                            <a:srgbClr val="E3EFF8"/>
                          </a:solidFill>
                          <a:effectLst/>
                          <a:latin typeface="+mn-lt"/>
                          <a:ea typeface="+mn-ea"/>
                          <a:cs typeface="+mn-cs"/>
                        </a:rPr>
                        <a:t> en una o un </a:t>
                      </a:r>
                      <a:r>
                        <a:rPr lang="es-ES" sz="2000" b="0" i="0" u="none" strike="noStrike" dirty="0" err="1">
                          <a:solidFill>
                            <a:srgbClr val="E3EFF8"/>
                          </a:solidFill>
                          <a:effectLst/>
                          <a:latin typeface="+mn-lt"/>
                          <a:ea typeface="+mn-ea"/>
                          <a:cs typeface="+mn-cs"/>
                        </a:rPr>
                        <a:t>mateix</a:t>
                      </a:r>
                      <a:r>
                        <a:rPr lang="es-ES" sz="2000" b="0" i="0" u="none" strike="noStrike" dirty="0">
                          <a:solidFill>
                            <a:srgbClr val="E3EFF8"/>
                          </a:solidFill>
                          <a:effectLst/>
                          <a:latin typeface="+mn-lt"/>
                          <a:ea typeface="+mn-ea"/>
                          <a:cs typeface="+mn-cs"/>
                        </a:rPr>
                        <a:t> no </a:t>
                      </a:r>
                      <a:r>
                        <a:rPr lang="es-ES" sz="2000" b="0" i="0" u="none" strike="noStrike" dirty="0" err="1">
                          <a:solidFill>
                            <a:srgbClr val="E3EFF8"/>
                          </a:solidFill>
                          <a:effectLst/>
                          <a:latin typeface="+mn-lt"/>
                          <a:ea typeface="+mn-ea"/>
                          <a:cs typeface="+mn-cs"/>
                        </a:rPr>
                        <a:t>és</a:t>
                      </a:r>
                      <a:r>
                        <a:rPr lang="es-ES" sz="2000" b="0" i="0" u="none" strike="noStrike" dirty="0">
                          <a:solidFill>
                            <a:srgbClr val="E3EFF8"/>
                          </a:solidFill>
                          <a:effectLst/>
                          <a:latin typeface="+mn-lt"/>
                          <a:ea typeface="+mn-ea"/>
                          <a:cs typeface="+mn-cs"/>
                        </a:rPr>
                        <a:t> </a:t>
                      </a:r>
                      <a:r>
                        <a:rPr lang="es-ES" sz="2000" b="0" i="0" u="none" strike="noStrike" dirty="0" err="1">
                          <a:solidFill>
                            <a:srgbClr val="E3EFF8"/>
                          </a:solidFill>
                          <a:effectLst/>
                          <a:latin typeface="+mn-lt"/>
                          <a:ea typeface="+mn-ea"/>
                          <a:cs typeface="+mn-cs"/>
                        </a:rPr>
                        <a:t>més</a:t>
                      </a:r>
                      <a:endParaRPr lang="es-ES" sz="2000" b="0" i="0" u="none" strike="noStrike" dirty="0">
                        <a:solidFill>
                          <a:srgbClr val="E3EFF8"/>
                        </a:solidFill>
                        <a:effectLst/>
                        <a:latin typeface="+mn-lt"/>
                        <a:ea typeface="+mn-ea"/>
                        <a:cs typeface="+mn-cs"/>
                      </a:endParaRPr>
                    </a:p>
                    <a:p>
                      <a:pPr algn="l" fontAlgn="b">
                        <a:lnSpc>
                          <a:spcPct val="100000"/>
                        </a:lnSpc>
                        <a:spcBef>
                          <a:spcPts val="1200"/>
                        </a:spcBef>
                      </a:pPr>
                      <a:r>
                        <a:rPr lang="es-ES" sz="2000" b="1" i="0" u="none" strike="noStrike" dirty="0">
                          <a:solidFill>
                            <a:srgbClr val="333333"/>
                          </a:solidFill>
                          <a:effectLst/>
                          <a:latin typeface="+mn-lt"/>
                          <a:ea typeface="+mn-ea"/>
                          <a:cs typeface="+mn-cs"/>
                        </a:rPr>
                        <a:t>Ventaja:</a:t>
                      </a:r>
                      <a:r>
                        <a:rPr lang="es-ES" sz="2000" b="0" i="0" u="none" strike="noStrike" dirty="0">
                          <a:solidFill>
                            <a:srgbClr val="333333"/>
                          </a:solidFill>
                          <a:effectLst/>
                          <a:latin typeface="+mn-lt"/>
                          <a:ea typeface="+mn-ea"/>
                          <a:cs typeface="+mn-cs"/>
                        </a:rPr>
                        <a:t> </a:t>
                      </a:r>
                      <a:r>
                        <a:rPr lang="es-ES" sz="2000" b="0" i="0" u="none" strike="noStrike" dirty="0">
                          <a:solidFill>
                            <a:srgbClr val="004992"/>
                          </a:solidFill>
                          <a:effectLst/>
                          <a:latin typeface="+mn-lt"/>
                          <a:ea typeface="+mn-ea"/>
                          <a:cs typeface="+mn-cs"/>
                        </a:rPr>
                        <a:t>???</a:t>
                      </a:r>
                      <a:r>
                        <a:rPr lang="es-ES" sz="2000" b="0" i="0" u="none" strike="noStrike" dirty="0">
                          <a:solidFill>
                            <a:srgbClr val="E3EFF8"/>
                          </a:solidFill>
                          <a:effectLst/>
                          <a:latin typeface="+mn-lt"/>
                          <a:ea typeface="+mn-ea"/>
                          <a:cs typeface="+mn-cs"/>
                        </a:rPr>
                        <a:t> Et consideres modest i un veritable “jugador d' equip”</a:t>
                      </a:r>
                      <a:endParaRPr lang="en-US" sz="1800" b="0" i="0" u="none" strike="noStrike" dirty="0">
                        <a:solidFill>
                          <a:srgbClr val="E3EFF8"/>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Efectes</a:t>
            </a:r>
            <a:r>
              <a:rPr lang="en-US" sz="3600" dirty="0">
                <a:latin typeface="+mn-lt"/>
                <a:ea typeface="+mn-ea"/>
                <a:cs typeface="+mn-cs"/>
              </a:rPr>
              <a:t> </a:t>
            </a:r>
            <a:r>
              <a:rPr lang="en-US" sz="3600" dirty="0" err="1">
                <a:latin typeface="+mn-lt"/>
                <a:ea typeface="+mn-ea"/>
                <a:cs typeface="+mn-cs"/>
              </a:rPr>
              <a:t>d'alguns</a:t>
            </a:r>
            <a:r>
              <a:rPr lang="en-US" sz="3600" dirty="0">
                <a:latin typeface="+mn-lt"/>
                <a:ea typeface="+mn-ea"/>
                <a:cs typeface="+mn-cs"/>
              </a:rPr>
              <a:t> </a:t>
            </a:r>
            <a:r>
              <a:rPr lang="en-US" sz="3600" dirty="0" err="1">
                <a:latin typeface="+mn-lt"/>
                <a:ea typeface="+mn-ea"/>
                <a:cs typeface="+mn-cs"/>
              </a:rPr>
              <a:t>estils</a:t>
            </a:r>
            <a:r>
              <a:rPr lang="en-US" sz="3600" dirty="0">
                <a:latin typeface="+mn-lt"/>
                <a:ea typeface="+mn-ea"/>
                <a:cs typeface="+mn-cs"/>
              </a:rPr>
              <a:t> </a:t>
            </a:r>
            <a:r>
              <a:rPr lang="en-US" sz="3600" dirty="0" err="1">
                <a:latin typeface="+mn-lt"/>
                <a:ea typeface="+mn-ea"/>
                <a:cs typeface="+mn-cs"/>
              </a:rPr>
              <a:t>d'atribució</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a:t>
            </a:r>
            <a:r>
              <a:rPr lang="en-US" sz="3600" dirty="0" err="1">
                <a:latin typeface="+mn-lt"/>
                <a:ea typeface="+mn-ea"/>
                <a:cs typeface="+mn-cs"/>
              </a:rPr>
              <a:t>esdeveniments</a:t>
            </a:r>
            <a:r>
              <a:rPr lang="en-US" sz="3600" dirty="0">
                <a:latin typeface="+mn-lt"/>
                <a:ea typeface="+mn-ea"/>
                <a:cs typeface="+mn-cs"/>
              </a:rPr>
              <a:t> </a:t>
            </a:r>
            <a:r>
              <a:rPr lang="en-US" sz="3600" dirty="0" err="1">
                <a:latin typeface="+mn-lt"/>
                <a:ea typeface="+mn-ea"/>
                <a:cs typeface="+mn-cs"/>
              </a:rPr>
              <a:t>positius</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20</a:t>
            </a:fld>
            <a:endParaRPr lang="de-DE" dirty="0">
              <a:latin typeface="+mn-lt"/>
              <a:ea typeface="+mn-ea"/>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s-ES" sz="1800" spc="-5">
                <a:solidFill>
                  <a:srgbClr val="333333"/>
                </a:solidFill>
                <a:latin typeface="+mn-lt"/>
                <a:ea typeface="+mn-ea"/>
                <a:cs typeface="+mn-cs"/>
              </a:rPr>
              <a:t>Magnífic! El teu gol va decidir el partit!</a:t>
            </a:r>
            <a:endParaRPr lang="en-US" sz="1800" dirty="0">
              <a:solidFill>
                <a:srgbClr val="333333"/>
              </a:solidFill>
              <a:latin typeface="+mn-lt"/>
              <a:ea typeface="+mn-ea"/>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1086738840"/>
              </p:ext>
            </p:extLst>
          </p:nvPr>
        </p:nvGraphicFramePr>
        <p:xfrm>
          <a:off x="408955" y="4343400"/>
          <a:ext cx="11375136" cy="2286000"/>
        </p:xfrm>
        <a:graphic>
          <a:graphicData uri="http://schemas.openxmlformats.org/drawingml/2006/table">
            <a:tbl>
              <a:tblPr firstRow="1" bandRow="1">
                <a:tableStyleId>{21E4AEA4-8DFA-4A89-87EB-49C32662AFE0}</a:tableStyleId>
              </a:tblPr>
              <a:tblGrid>
                <a:gridCol w="4968552">
                  <a:extLst>
                    <a:ext uri="{9D8B030D-6E8A-4147-A177-3AD203B41FA5}">
                      <a16:colId xmlns:a16="http://schemas.microsoft.com/office/drawing/2014/main" val="20000"/>
                    </a:ext>
                  </a:extLst>
                </a:gridCol>
                <a:gridCol w="6406584">
                  <a:extLst>
                    <a:ext uri="{9D8B030D-6E8A-4147-A177-3AD203B41FA5}">
                      <a16:colId xmlns:a16="http://schemas.microsoft.com/office/drawing/2014/main" val="20001"/>
                    </a:ext>
                  </a:extLst>
                </a:gridCol>
              </a:tblGrid>
              <a:tr h="1097280">
                <a:tc>
                  <a:txBody>
                    <a:bodyPr/>
                    <a:lstStyle/>
                    <a:p>
                      <a:pPr algn="l" fontAlgn="b"/>
                      <a:r>
                        <a:rPr lang="es-ES" sz="2000" b="1" i="0" u="none" strike="noStrike" dirty="0">
                          <a:solidFill>
                            <a:srgbClr val="333333"/>
                          </a:solidFill>
                          <a:effectLst/>
                          <a:latin typeface="+mn-lt"/>
                          <a:ea typeface="+mn-ea"/>
                          <a:cs typeface="+mn-cs"/>
                        </a:rPr>
                        <a:t>Auto </a:t>
                      </a:r>
                      <a:r>
                        <a:rPr lang="es-ES" sz="2000" b="1" i="0" u="none" strike="noStrike" dirty="0" err="1">
                          <a:solidFill>
                            <a:srgbClr val="333333"/>
                          </a:solidFill>
                          <a:effectLst/>
                          <a:latin typeface="+mn-lt"/>
                          <a:ea typeface="+mn-ea"/>
                          <a:cs typeface="+mn-cs"/>
                        </a:rPr>
                        <a:t>Atribució</a:t>
                      </a:r>
                      <a:r>
                        <a:rPr lang="es-ES" sz="2000" b="1" i="0" u="none" strike="noStrike" dirty="0">
                          <a:solidFill>
                            <a:srgbClr val="333333"/>
                          </a:solidFill>
                          <a:effectLst/>
                          <a:latin typeface="+mn-lt"/>
                          <a:ea typeface="+mn-ea"/>
                          <a:cs typeface="+mn-cs"/>
                        </a:rPr>
                        <a:t> (Jo)</a:t>
                      </a:r>
                    </a:p>
                    <a:p>
                      <a:pPr algn="l" fontAlgn="b"/>
                      <a:r>
                        <a:rPr lang="es-ES" sz="2000" b="0" i="0" u="none" strike="noStrike" dirty="0">
                          <a:solidFill>
                            <a:srgbClr val="333333"/>
                          </a:solidFill>
                          <a:effectLst/>
                          <a:latin typeface="+mn-lt"/>
                          <a:ea typeface="+mn-ea"/>
                          <a:cs typeface="+mn-cs"/>
                        </a:rPr>
                        <a:t>(ex. “Ha estat un treball individual excel·lent.”)</a:t>
                      </a:r>
                      <a:endParaRPr lang="en-US" sz="1600" b="0" i="0" u="none" strike="noStrike" dirty="0">
                        <a:solidFill>
                          <a:srgbClr val="333333"/>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s-ES" sz="2000" b="1" i="0" u="none" strike="noStrike" dirty="0">
                          <a:solidFill>
                            <a:srgbClr val="333333"/>
                          </a:solidFill>
                          <a:effectLst/>
                          <a:latin typeface="+mn-lt"/>
                          <a:ea typeface="+mn-ea"/>
                          <a:cs typeface="+mn-cs"/>
                        </a:rPr>
                        <a:t>Desventaja:</a:t>
                      </a:r>
                      <a:r>
                        <a:rPr lang="es-ES" sz="2000" b="0" i="0" u="none" strike="noStrike" dirty="0">
                          <a:solidFill>
                            <a:srgbClr val="333333"/>
                          </a:solidFill>
                          <a:effectLst/>
                          <a:latin typeface="+mn-lt"/>
                          <a:ea typeface="+mn-ea"/>
                          <a:cs typeface="+mn-cs"/>
                        </a:rPr>
                        <a:t> la auto-alabanza parece arrogante</a:t>
                      </a:r>
                    </a:p>
                    <a:p>
                      <a:pPr algn="l" fontAlgn="b">
                        <a:lnSpc>
                          <a:spcPct val="100000"/>
                        </a:lnSpc>
                        <a:spcBef>
                          <a:spcPts val="1200"/>
                        </a:spcBef>
                      </a:pPr>
                      <a:r>
                        <a:rPr lang="es-ES" sz="2000" b="1" i="0" u="none" strike="noStrike" dirty="0">
                          <a:solidFill>
                            <a:srgbClr val="333333"/>
                          </a:solidFill>
                          <a:effectLst/>
                          <a:latin typeface="+mn-lt"/>
                          <a:ea typeface="+mn-ea"/>
                          <a:cs typeface="+mn-cs"/>
                        </a:rPr>
                        <a:t>Ventaja:</a:t>
                      </a:r>
                      <a:r>
                        <a:rPr lang="es-ES" sz="2000" b="0" i="0" u="none" strike="noStrike" dirty="0">
                          <a:solidFill>
                            <a:srgbClr val="333333"/>
                          </a:solidFill>
                          <a:effectLst/>
                          <a:latin typeface="+mn-lt"/>
                          <a:ea typeface="+mn-ea"/>
                          <a:cs typeface="+mn-cs"/>
                        </a:rPr>
                        <a:t> aumenta la confianza en sí mismo</a:t>
                      </a:r>
                      <a:endParaRPr lang="en-US" sz="1800" b="0" i="0" u="none" strike="noStrike" dirty="0">
                        <a:solidFill>
                          <a:srgbClr val="333333"/>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gn="l" fontAlgn="b"/>
                      <a:r>
                        <a:rPr lang="en-US" sz="2000" b="1" i="0" u="none" strike="noStrike" dirty="0" err="1">
                          <a:solidFill>
                            <a:srgbClr val="333333"/>
                          </a:solidFill>
                          <a:effectLst/>
                          <a:latin typeface="+mn-lt"/>
                          <a:ea typeface="+mn-ea"/>
                          <a:cs typeface="+mn-cs"/>
                        </a:rPr>
                        <a:t>Atribució</a:t>
                      </a:r>
                      <a:r>
                        <a:rPr lang="en-US" sz="2000" b="1" i="0" u="none" strike="noStrike" dirty="0">
                          <a:solidFill>
                            <a:srgbClr val="333333"/>
                          </a:solidFill>
                          <a:effectLst/>
                          <a:latin typeface="+mn-lt"/>
                          <a:ea typeface="+mn-ea"/>
                          <a:cs typeface="+mn-cs"/>
                        </a:rPr>
                        <a:t> a </a:t>
                      </a:r>
                      <a:r>
                        <a:rPr lang="en-US" sz="2000" b="1" i="0" u="none" strike="noStrike" dirty="0" err="1">
                          <a:solidFill>
                            <a:srgbClr val="333333"/>
                          </a:solidFill>
                          <a:effectLst/>
                          <a:latin typeface="+mn-lt"/>
                          <a:ea typeface="+mn-ea"/>
                          <a:cs typeface="+mn-cs"/>
                        </a:rPr>
                        <a:t>altres</a:t>
                      </a:r>
                      <a:r>
                        <a:rPr lang="en-US" sz="2000" b="1" i="0" u="none" strike="noStrike" dirty="0">
                          <a:solidFill>
                            <a:srgbClr val="333333"/>
                          </a:solidFill>
                          <a:effectLst/>
                          <a:latin typeface="+mn-lt"/>
                          <a:ea typeface="+mn-ea"/>
                          <a:cs typeface="+mn-cs"/>
                        </a:rPr>
                        <a:t> </a:t>
                      </a:r>
                      <a:r>
                        <a:rPr lang="en-US" sz="2000" b="1" i="0" u="none" strike="noStrike" dirty="0" err="1">
                          <a:solidFill>
                            <a:srgbClr val="333333"/>
                          </a:solidFill>
                          <a:effectLst/>
                          <a:latin typeface="+mn-lt"/>
                          <a:ea typeface="+mn-ea"/>
                          <a:cs typeface="+mn-cs"/>
                        </a:rPr>
                        <a:t>persones</a:t>
                      </a:r>
                      <a:r>
                        <a:rPr lang="en-US" sz="2000" b="1" i="0" u="none" strike="noStrike" dirty="0">
                          <a:solidFill>
                            <a:srgbClr val="333333"/>
                          </a:solidFill>
                          <a:effectLst/>
                          <a:latin typeface="+mn-lt"/>
                          <a:ea typeface="+mn-ea"/>
                          <a:cs typeface="+mn-cs"/>
                        </a:rPr>
                        <a:t>/</a:t>
                      </a:r>
                      <a:r>
                        <a:rPr lang="en-US" sz="2000" b="1" i="0" u="none" strike="noStrike" dirty="0" err="1">
                          <a:solidFill>
                            <a:srgbClr val="333333"/>
                          </a:solidFill>
                          <a:effectLst/>
                          <a:latin typeface="+mn-lt"/>
                          <a:ea typeface="+mn-ea"/>
                          <a:cs typeface="+mn-cs"/>
                        </a:rPr>
                        <a:t>Condicions</a:t>
                      </a:r>
                      <a:endParaRPr lang="en-US" sz="2000" b="1" i="0" u="none" strike="noStrike" dirty="0">
                        <a:solidFill>
                          <a:srgbClr val="333333"/>
                        </a:solidFill>
                        <a:effectLst/>
                        <a:latin typeface="+mn-lt"/>
                        <a:ea typeface="+mn-ea"/>
                        <a:cs typeface="+mn-cs"/>
                      </a:endParaRPr>
                    </a:p>
                    <a:p>
                      <a:pPr algn="l" fontAlgn="b"/>
                      <a:r>
                        <a:rPr lang="en-US" sz="2000" b="0" i="0" u="none" strike="noStrike" dirty="0">
                          <a:solidFill>
                            <a:srgbClr val="333333"/>
                          </a:solidFill>
                          <a:effectLst/>
                          <a:latin typeface="+mn-lt"/>
                          <a:ea typeface="+mn-ea"/>
                          <a:cs typeface="+mn-cs"/>
                        </a:rPr>
                        <a:t>(ex. “</a:t>
                      </a:r>
                      <a:r>
                        <a:rPr lang="en-US" sz="2000" b="0" i="0" u="none" strike="noStrike" dirty="0" err="1">
                          <a:solidFill>
                            <a:srgbClr val="333333"/>
                          </a:solidFill>
                          <a:effectLst/>
                          <a:latin typeface="+mn-lt"/>
                          <a:ea typeface="+mn-ea"/>
                          <a:cs typeface="+mn-cs"/>
                        </a:rPr>
                        <a:t>Qualsevol</a:t>
                      </a:r>
                      <a:r>
                        <a:rPr lang="en-US" sz="2000" b="0" i="0" u="none" strike="noStrike" dirty="0">
                          <a:solidFill>
                            <a:srgbClr val="333333"/>
                          </a:solidFill>
                          <a:effectLst/>
                          <a:latin typeface="+mn-lt"/>
                          <a:ea typeface="+mn-ea"/>
                          <a:cs typeface="+mn-cs"/>
                        </a:rPr>
                        <a:t> persona </a:t>
                      </a:r>
                      <a:r>
                        <a:rPr lang="en-US" sz="2000" b="0" i="0" u="none" strike="noStrike" dirty="0" err="1">
                          <a:solidFill>
                            <a:srgbClr val="333333"/>
                          </a:solidFill>
                          <a:effectLst/>
                          <a:latin typeface="+mn-lt"/>
                          <a:ea typeface="+mn-ea"/>
                          <a:cs typeface="+mn-cs"/>
                        </a:rPr>
                        <a:t>podria</a:t>
                      </a:r>
                      <a:r>
                        <a:rPr lang="en-US" sz="2000" b="0" i="0" u="none" strike="noStrike" dirty="0">
                          <a:solidFill>
                            <a:srgbClr val="333333"/>
                          </a:solidFill>
                          <a:effectLst/>
                          <a:latin typeface="+mn-lt"/>
                          <a:ea typeface="+mn-ea"/>
                          <a:cs typeface="+mn-cs"/>
                        </a:rPr>
                        <a:t> haver </a:t>
                      </a:r>
                      <a:r>
                        <a:rPr lang="en-US" sz="2000" b="0" i="0" u="none" strike="noStrike" dirty="0" err="1">
                          <a:solidFill>
                            <a:srgbClr val="333333"/>
                          </a:solidFill>
                          <a:effectLst/>
                          <a:latin typeface="+mn-lt"/>
                          <a:ea typeface="+mn-ea"/>
                          <a:cs typeface="+mn-cs"/>
                        </a:rPr>
                        <a:t>marcat</a:t>
                      </a:r>
                      <a:r>
                        <a:rPr lang="en-US" sz="2000" b="0" i="0" u="none" strike="noStrike" dirty="0">
                          <a:solidFill>
                            <a:srgbClr val="333333"/>
                          </a:solidFill>
                          <a:effectLst/>
                          <a:latin typeface="+mn-lt"/>
                          <a:ea typeface="+mn-ea"/>
                          <a:cs typeface="+mn-cs"/>
                        </a:rPr>
                        <a:t> des </a:t>
                      </a:r>
                      <a:r>
                        <a:rPr lang="en-US" sz="2000" b="0" i="0" u="none" strike="noStrike" dirty="0" err="1">
                          <a:solidFill>
                            <a:srgbClr val="333333"/>
                          </a:solidFill>
                          <a:effectLst/>
                          <a:latin typeface="+mn-lt"/>
                          <a:ea typeface="+mn-ea"/>
                          <a:cs typeface="+mn-cs"/>
                        </a:rPr>
                        <a:t>d'aquesta</a:t>
                      </a:r>
                      <a:r>
                        <a:rPr lang="en-US" sz="2000" b="0" i="0" u="none" strike="noStrike" dirty="0">
                          <a:solidFill>
                            <a:srgbClr val="333333"/>
                          </a:solidFill>
                          <a:effectLst/>
                          <a:latin typeface="+mn-lt"/>
                          <a:ea typeface="+mn-ea"/>
                          <a:cs typeface="+mn-cs"/>
                        </a:rPr>
                        <a:t> </a:t>
                      </a:r>
                      <a:r>
                        <a:rPr lang="en-US" sz="2000" b="0" i="0" u="none" strike="noStrike" dirty="0" err="1">
                          <a:solidFill>
                            <a:srgbClr val="333333"/>
                          </a:solidFill>
                          <a:effectLst/>
                          <a:latin typeface="+mn-lt"/>
                          <a:ea typeface="+mn-ea"/>
                          <a:cs typeface="+mn-cs"/>
                        </a:rPr>
                        <a:t>posició</a:t>
                      </a:r>
                      <a:r>
                        <a:rPr lang="en-US" sz="2000" b="0" i="0" u="none" strike="noStrike" dirty="0">
                          <a:solidFill>
                            <a:srgbClr val="333333"/>
                          </a:solidFill>
                          <a:effectLst/>
                          <a:latin typeface="+mn-lt"/>
                          <a:ea typeface="+mn-ea"/>
                          <a:cs typeface="+mn-cs"/>
                        </a:rPr>
                        <a:t>.”)	</a:t>
                      </a:r>
                      <a:endParaRPr lang="en-US" sz="1800" b="0" i="0" u="none" strike="noStrike" dirty="0">
                        <a:solidFill>
                          <a:srgbClr val="333333"/>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s-ES" sz="2000" b="1" i="0" u="none" strike="noStrike" kern="1200" dirty="0">
                          <a:solidFill>
                            <a:srgbClr val="333333"/>
                          </a:solidFill>
                          <a:effectLst/>
                          <a:latin typeface="+mn-lt"/>
                          <a:ea typeface="+mn-ea"/>
                          <a:cs typeface="+mn-cs"/>
                        </a:rPr>
                        <a:t>Desventaja:</a:t>
                      </a:r>
                      <a:r>
                        <a:rPr lang="es-ES" sz="2000" b="0" i="0" u="none" strike="noStrike" kern="1200" dirty="0">
                          <a:solidFill>
                            <a:srgbClr val="333333"/>
                          </a:solidFill>
                          <a:effectLst/>
                          <a:latin typeface="+mn-lt"/>
                          <a:ea typeface="+mn-ea"/>
                          <a:cs typeface="+mn-cs"/>
                        </a:rPr>
                        <a:t> </a:t>
                      </a:r>
                      <a:r>
                        <a:rPr lang="es-ES" sz="2000" b="0" i="0" u="none" strike="noStrike" kern="1200" dirty="0">
                          <a:solidFill>
                            <a:srgbClr val="004992"/>
                          </a:solidFill>
                          <a:effectLst/>
                          <a:latin typeface="+mn-lt"/>
                          <a:ea typeface="+mn-ea"/>
                          <a:cs typeface="+mn-cs"/>
                        </a:rPr>
                        <a:t>???</a:t>
                      </a:r>
                      <a:r>
                        <a:rPr lang="es-ES" sz="2000" b="0" i="0" u="none" strike="noStrike" kern="1200" dirty="0">
                          <a:solidFill>
                            <a:srgbClr val="E3EFF8"/>
                          </a:solidFill>
                          <a:effectLst/>
                          <a:latin typeface="+mn-lt"/>
                          <a:ea typeface="+mn-ea"/>
                          <a:cs typeface="+mn-cs"/>
                        </a:rPr>
                        <a:t> la </a:t>
                      </a:r>
                      <a:r>
                        <a:rPr lang="es-ES" sz="2000" b="0" i="0" u="none" strike="noStrike" kern="1200" dirty="0" err="1">
                          <a:solidFill>
                            <a:srgbClr val="E3EFF8"/>
                          </a:solidFill>
                          <a:effectLst/>
                          <a:latin typeface="+mn-lt"/>
                          <a:ea typeface="+mn-ea"/>
                          <a:cs typeface="+mn-cs"/>
                        </a:rPr>
                        <a:t>confiança</a:t>
                      </a:r>
                      <a:r>
                        <a:rPr lang="es-ES" sz="2000" b="0" i="0" u="none" strike="noStrike" kern="1200" dirty="0">
                          <a:solidFill>
                            <a:srgbClr val="E3EFF8"/>
                          </a:solidFill>
                          <a:effectLst/>
                          <a:latin typeface="+mn-lt"/>
                          <a:ea typeface="+mn-ea"/>
                          <a:cs typeface="+mn-cs"/>
                        </a:rPr>
                        <a:t> en una o un </a:t>
                      </a:r>
                      <a:r>
                        <a:rPr lang="es-ES" sz="2000" b="0" i="0" u="none" strike="noStrike" kern="1200" dirty="0" err="1">
                          <a:solidFill>
                            <a:srgbClr val="E3EFF8"/>
                          </a:solidFill>
                          <a:effectLst/>
                          <a:latin typeface="+mn-lt"/>
                          <a:ea typeface="+mn-ea"/>
                          <a:cs typeface="+mn-cs"/>
                        </a:rPr>
                        <a:t>mateix</a:t>
                      </a:r>
                      <a:r>
                        <a:rPr lang="es-ES" sz="2000" b="0" i="0" u="none" strike="noStrike" kern="1200" dirty="0">
                          <a:solidFill>
                            <a:srgbClr val="E3EFF8"/>
                          </a:solidFill>
                          <a:effectLst/>
                          <a:latin typeface="+mn-lt"/>
                          <a:ea typeface="+mn-ea"/>
                          <a:cs typeface="+mn-cs"/>
                        </a:rPr>
                        <a:t> no </a:t>
                      </a:r>
                      <a:r>
                        <a:rPr lang="es-ES" sz="2000" b="0" i="0" u="none" strike="noStrike" kern="1200" dirty="0" err="1">
                          <a:solidFill>
                            <a:srgbClr val="E3EFF8"/>
                          </a:solidFill>
                          <a:effectLst/>
                          <a:latin typeface="+mn-lt"/>
                          <a:ea typeface="+mn-ea"/>
                          <a:cs typeface="+mn-cs"/>
                        </a:rPr>
                        <a:t>és</a:t>
                      </a:r>
                      <a:r>
                        <a:rPr lang="es-ES" sz="2000" b="0" i="0" u="none" strike="noStrike" kern="1200" dirty="0">
                          <a:solidFill>
                            <a:srgbClr val="E3EFF8"/>
                          </a:solidFill>
                          <a:effectLst/>
                          <a:latin typeface="+mn-lt"/>
                          <a:ea typeface="+mn-ea"/>
                          <a:cs typeface="+mn-cs"/>
                        </a:rPr>
                        <a:t> </a:t>
                      </a:r>
                      <a:r>
                        <a:rPr lang="es-ES" sz="2000" b="0" i="0" u="none" strike="noStrike" kern="1200" dirty="0" err="1">
                          <a:solidFill>
                            <a:srgbClr val="E3EFF8"/>
                          </a:solidFill>
                          <a:effectLst/>
                          <a:latin typeface="+mn-lt"/>
                          <a:ea typeface="+mn-ea"/>
                          <a:cs typeface="+mn-cs"/>
                        </a:rPr>
                        <a:t>més</a:t>
                      </a:r>
                      <a:endParaRPr lang="es-ES" sz="2000" b="0" i="0" u="none" strike="noStrike" kern="1200" dirty="0">
                        <a:solidFill>
                          <a:srgbClr val="E3EFF8"/>
                        </a:solidFill>
                        <a:effectLst/>
                        <a:latin typeface="+mn-lt"/>
                        <a:ea typeface="+mn-ea"/>
                        <a:cs typeface="+mn-cs"/>
                      </a:endParaRPr>
                    </a:p>
                    <a:p>
                      <a:pPr algn="l" fontAlgn="b">
                        <a:lnSpc>
                          <a:spcPct val="100000"/>
                        </a:lnSpc>
                        <a:spcBef>
                          <a:spcPts val="1200"/>
                        </a:spcBef>
                      </a:pPr>
                      <a:r>
                        <a:rPr lang="es-ES" sz="2000" b="1" i="0" u="none" strike="noStrike" kern="1200" dirty="0">
                          <a:solidFill>
                            <a:srgbClr val="333333"/>
                          </a:solidFill>
                          <a:effectLst/>
                          <a:latin typeface="+mn-lt"/>
                          <a:ea typeface="+mn-ea"/>
                          <a:cs typeface="+mn-cs"/>
                        </a:rPr>
                        <a:t>Ventaja:</a:t>
                      </a:r>
                      <a:r>
                        <a:rPr lang="es-ES" sz="2000" b="0" i="0" u="none" strike="noStrike" kern="1200" dirty="0">
                          <a:solidFill>
                            <a:srgbClr val="333333"/>
                          </a:solidFill>
                          <a:effectLst/>
                          <a:latin typeface="+mn-lt"/>
                          <a:ea typeface="+mn-ea"/>
                          <a:cs typeface="+mn-cs"/>
                        </a:rPr>
                        <a:t> </a:t>
                      </a:r>
                      <a:r>
                        <a:rPr lang="es-ES" sz="2000" b="0" i="0" u="none" strike="noStrike" kern="1200" dirty="0">
                          <a:solidFill>
                            <a:srgbClr val="004992"/>
                          </a:solidFill>
                          <a:effectLst/>
                          <a:latin typeface="+mn-lt"/>
                          <a:ea typeface="+mn-ea"/>
                          <a:cs typeface="+mn-cs"/>
                        </a:rPr>
                        <a:t>???</a:t>
                      </a:r>
                      <a:r>
                        <a:rPr lang="es-ES" sz="2000" b="0" i="0" u="none" strike="noStrike" kern="1200" dirty="0">
                          <a:solidFill>
                            <a:srgbClr val="E3EFF8"/>
                          </a:solidFill>
                          <a:effectLst/>
                          <a:latin typeface="+mn-lt"/>
                          <a:ea typeface="+mn-ea"/>
                          <a:cs typeface="+mn-cs"/>
                        </a:rPr>
                        <a:t> Et consideres modest i un veritable “jugador d' equip”</a:t>
                      </a:r>
                      <a:endParaRPr lang="en-US" sz="1800" b="0" i="0" u="none" strike="noStrike" kern="1200" dirty="0">
                        <a:solidFill>
                          <a:srgbClr val="E3EFF8"/>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9523939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Efectes</a:t>
            </a:r>
            <a:r>
              <a:rPr lang="en-US" sz="3600" dirty="0">
                <a:latin typeface="+mn-lt"/>
                <a:ea typeface="+mn-ea"/>
                <a:cs typeface="+mn-cs"/>
              </a:rPr>
              <a:t> </a:t>
            </a:r>
            <a:r>
              <a:rPr lang="en-US" sz="3600" dirty="0" err="1">
                <a:latin typeface="+mn-lt"/>
                <a:ea typeface="+mn-ea"/>
                <a:cs typeface="+mn-cs"/>
              </a:rPr>
              <a:t>d'alguns</a:t>
            </a:r>
            <a:r>
              <a:rPr lang="en-US" sz="3600" dirty="0">
                <a:latin typeface="+mn-lt"/>
                <a:ea typeface="+mn-ea"/>
                <a:cs typeface="+mn-cs"/>
              </a:rPr>
              <a:t> </a:t>
            </a:r>
            <a:r>
              <a:rPr lang="en-US" sz="3600" dirty="0" err="1">
                <a:latin typeface="+mn-lt"/>
                <a:ea typeface="+mn-ea"/>
                <a:cs typeface="+mn-cs"/>
              </a:rPr>
              <a:t>estils</a:t>
            </a:r>
            <a:r>
              <a:rPr lang="en-US" sz="3600" dirty="0">
                <a:latin typeface="+mn-lt"/>
                <a:ea typeface="+mn-ea"/>
                <a:cs typeface="+mn-cs"/>
              </a:rPr>
              <a:t> </a:t>
            </a:r>
            <a:r>
              <a:rPr lang="en-US" sz="3600" dirty="0" err="1">
                <a:latin typeface="+mn-lt"/>
                <a:ea typeface="+mn-ea"/>
                <a:cs typeface="+mn-cs"/>
              </a:rPr>
              <a:t>d'atribució</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a:t>
            </a:r>
            <a:r>
              <a:rPr lang="en-US" sz="3600" dirty="0" err="1">
                <a:latin typeface="+mn-lt"/>
                <a:ea typeface="+mn-ea"/>
                <a:cs typeface="+mn-cs"/>
              </a:rPr>
              <a:t>esdeveniments</a:t>
            </a:r>
            <a:r>
              <a:rPr lang="en-US" sz="3600" dirty="0">
                <a:latin typeface="+mn-lt"/>
                <a:ea typeface="+mn-ea"/>
                <a:cs typeface="+mn-cs"/>
              </a:rPr>
              <a:t> </a:t>
            </a:r>
            <a:r>
              <a:rPr lang="en-US" sz="3600" dirty="0" err="1">
                <a:latin typeface="+mn-lt"/>
                <a:ea typeface="+mn-ea"/>
                <a:cs typeface="+mn-cs"/>
              </a:rPr>
              <a:t>positius</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21</a:t>
            </a:fld>
            <a:endParaRPr lang="de-DE" dirty="0">
              <a:latin typeface="+mn-lt"/>
              <a:ea typeface="+mn-ea"/>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s-ES" sz="1800" spc="-5">
                <a:solidFill>
                  <a:srgbClr val="333333"/>
                </a:solidFill>
                <a:latin typeface="+mn-lt"/>
                <a:ea typeface="+mn-ea"/>
                <a:cs typeface="+mn-cs"/>
              </a:rPr>
              <a:t>Magnífic! El teu gol va decidir el partit!</a:t>
            </a:r>
            <a:endParaRPr lang="en-US" sz="1800" dirty="0">
              <a:solidFill>
                <a:srgbClr val="333333"/>
              </a:solidFill>
              <a:latin typeface="+mn-lt"/>
              <a:ea typeface="+mn-ea"/>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410668647"/>
              </p:ext>
            </p:extLst>
          </p:nvPr>
        </p:nvGraphicFramePr>
        <p:xfrm>
          <a:off x="408955" y="4343400"/>
          <a:ext cx="11375136" cy="2286000"/>
        </p:xfrm>
        <a:graphic>
          <a:graphicData uri="http://schemas.openxmlformats.org/drawingml/2006/table">
            <a:tbl>
              <a:tblPr firstRow="1" bandRow="1">
                <a:tableStyleId>{21E4AEA4-8DFA-4A89-87EB-49C32662AFE0}</a:tableStyleId>
              </a:tblPr>
              <a:tblGrid>
                <a:gridCol w="4968552">
                  <a:extLst>
                    <a:ext uri="{9D8B030D-6E8A-4147-A177-3AD203B41FA5}">
                      <a16:colId xmlns:a16="http://schemas.microsoft.com/office/drawing/2014/main" val="20000"/>
                    </a:ext>
                  </a:extLst>
                </a:gridCol>
                <a:gridCol w="6406584">
                  <a:extLst>
                    <a:ext uri="{9D8B030D-6E8A-4147-A177-3AD203B41FA5}">
                      <a16:colId xmlns:a16="http://schemas.microsoft.com/office/drawing/2014/main" val="20001"/>
                    </a:ext>
                  </a:extLst>
                </a:gridCol>
              </a:tblGrid>
              <a:tr h="1097280">
                <a:tc>
                  <a:txBody>
                    <a:bodyPr/>
                    <a:lstStyle/>
                    <a:p>
                      <a:pPr algn="l" fontAlgn="b"/>
                      <a:r>
                        <a:rPr lang="es-ES" sz="2000" b="1" i="0" u="none" strike="noStrike" dirty="0">
                          <a:solidFill>
                            <a:srgbClr val="333333"/>
                          </a:solidFill>
                          <a:effectLst/>
                          <a:latin typeface="+mn-lt"/>
                          <a:ea typeface="+mn-ea"/>
                          <a:cs typeface="+mn-cs"/>
                        </a:rPr>
                        <a:t>Auto </a:t>
                      </a:r>
                      <a:r>
                        <a:rPr lang="es-ES" sz="2000" b="1" i="0" u="none" strike="noStrike" dirty="0" err="1">
                          <a:solidFill>
                            <a:srgbClr val="333333"/>
                          </a:solidFill>
                          <a:effectLst/>
                          <a:latin typeface="+mn-lt"/>
                          <a:ea typeface="+mn-ea"/>
                          <a:cs typeface="+mn-cs"/>
                        </a:rPr>
                        <a:t>Atribució</a:t>
                      </a:r>
                      <a:r>
                        <a:rPr lang="es-ES" sz="2000" b="1" i="0" u="none" strike="noStrike" dirty="0">
                          <a:solidFill>
                            <a:srgbClr val="333333"/>
                          </a:solidFill>
                          <a:effectLst/>
                          <a:latin typeface="+mn-lt"/>
                          <a:ea typeface="+mn-ea"/>
                          <a:cs typeface="+mn-cs"/>
                        </a:rPr>
                        <a:t> (Jo)</a:t>
                      </a:r>
                    </a:p>
                    <a:p>
                      <a:pPr algn="l" fontAlgn="b"/>
                      <a:r>
                        <a:rPr lang="es-ES" sz="2000" b="0" i="0" u="none" strike="noStrike" dirty="0">
                          <a:solidFill>
                            <a:srgbClr val="333333"/>
                          </a:solidFill>
                          <a:effectLst/>
                          <a:latin typeface="+mn-lt"/>
                          <a:ea typeface="+mn-ea"/>
                          <a:cs typeface="+mn-cs"/>
                        </a:rPr>
                        <a:t>(ex. “Ha estat un treball individual excel·lent.”)</a:t>
                      </a:r>
                      <a:endParaRPr lang="en-US" sz="1600" b="0" i="0" u="none" strike="noStrike" dirty="0">
                        <a:solidFill>
                          <a:srgbClr val="333333"/>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s-ES" sz="2000" b="1" i="0" u="none" strike="noStrike" dirty="0">
                          <a:solidFill>
                            <a:srgbClr val="333333"/>
                          </a:solidFill>
                          <a:effectLst/>
                          <a:latin typeface="+mn-lt"/>
                          <a:ea typeface="+mn-ea"/>
                          <a:cs typeface="+mn-cs"/>
                        </a:rPr>
                        <a:t>Desventaja:</a:t>
                      </a:r>
                      <a:r>
                        <a:rPr lang="es-ES" sz="2000" b="0" i="0" u="none" strike="noStrike" dirty="0">
                          <a:solidFill>
                            <a:srgbClr val="333333"/>
                          </a:solidFill>
                          <a:effectLst/>
                          <a:latin typeface="+mn-lt"/>
                          <a:ea typeface="+mn-ea"/>
                          <a:cs typeface="+mn-cs"/>
                        </a:rPr>
                        <a:t> la auto-alabanza parece arrogante</a:t>
                      </a:r>
                    </a:p>
                    <a:p>
                      <a:pPr algn="l" fontAlgn="b">
                        <a:lnSpc>
                          <a:spcPct val="100000"/>
                        </a:lnSpc>
                        <a:spcBef>
                          <a:spcPts val="1200"/>
                        </a:spcBef>
                      </a:pPr>
                      <a:r>
                        <a:rPr lang="es-ES" sz="2000" b="1" i="0" u="none" strike="noStrike" dirty="0">
                          <a:solidFill>
                            <a:srgbClr val="333333"/>
                          </a:solidFill>
                          <a:effectLst/>
                          <a:latin typeface="+mn-lt"/>
                          <a:ea typeface="+mn-ea"/>
                          <a:cs typeface="+mn-cs"/>
                        </a:rPr>
                        <a:t>Ventaja:</a:t>
                      </a:r>
                      <a:r>
                        <a:rPr lang="es-ES" sz="2000" b="0" i="0" u="none" strike="noStrike" dirty="0">
                          <a:solidFill>
                            <a:srgbClr val="333333"/>
                          </a:solidFill>
                          <a:effectLst/>
                          <a:latin typeface="+mn-lt"/>
                          <a:ea typeface="+mn-ea"/>
                          <a:cs typeface="+mn-cs"/>
                        </a:rPr>
                        <a:t> aumenta la confianza en sí mismo</a:t>
                      </a:r>
                      <a:endParaRPr lang="en-US" sz="1800" b="0" i="0" u="none" strike="noStrike" dirty="0">
                        <a:solidFill>
                          <a:srgbClr val="333333"/>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gn="l" fontAlgn="b"/>
                      <a:r>
                        <a:rPr lang="en-US" sz="2000" b="1" i="0" u="none" strike="noStrike" dirty="0" err="1">
                          <a:solidFill>
                            <a:srgbClr val="333333"/>
                          </a:solidFill>
                          <a:effectLst/>
                          <a:latin typeface="+mn-lt"/>
                          <a:ea typeface="+mn-ea"/>
                          <a:cs typeface="+mn-cs"/>
                        </a:rPr>
                        <a:t>Atribució</a:t>
                      </a:r>
                      <a:r>
                        <a:rPr lang="en-US" sz="2000" b="1" i="0" u="none" strike="noStrike" dirty="0">
                          <a:solidFill>
                            <a:srgbClr val="333333"/>
                          </a:solidFill>
                          <a:effectLst/>
                          <a:latin typeface="+mn-lt"/>
                          <a:ea typeface="+mn-ea"/>
                          <a:cs typeface="+mn-cs"/>
                        </a:rPr>
                        <a:t> a </a:t>
                      </a:r>
                      <a:r>
                        <a:rPr lang="en-US" sz="2000" b="1" i="0" u="none" strike="noStrike" dirty="0" err="1">
                          <a:solidFill>
                            <a:srgbClr val="333333"/>
                          </a:solidFill>
                          <a:effectLst/>
                          <a:latin typeface="+mn-lt"/>
                          <a:ea typeface="+mn-ea"/>
                          <a:cs typeface="+mn-cs"/>
                        </a:rPr>
                        <a:t>altres</a:t>
                      </a:r>
                      <a:r>
                        <a:rPr lang="en-US" sz="2000" b="1" i="0" u="none" strike="noStrike" dirty="0">
                          <a:solidFill>
                            <a:srgbClr val="333333"/>
                          </a:solidFill>
                          <a:effectLst/>
                          <a:latin typeface="+mn-lt"/>
                          <a:ea typeface="+mn-ea"/>
                          <a:cs typeface="+mn-cs"/>
                        </a:rPr>
                        <a:t> </a:t>
                      </a:r>
                      <a:r>
                        <a:rPr lang="en-US" sz="2000" b="1" i="0" u="none" strike="noStrike" dirty="0" err="1">
                          <a:solidFill>
                            <a:srgbClr val="333333"/>
                          </a:solidFill>
                          <a:effectLst/>
                          <a:latin typeface="+mn-lt"/>
                          <a:ea typeface="+mn-ea"/>
                          <a:cs typeface="+mn-cs"/>
                        </a:rPr>
                        <a:t>persones</a:t>
                      </a:r>
                      <a:r>
                        <a:rPr lang="en-US" sz="2000" b="1" i="0" u="none" strike="noStrike" dirty="0">
                          <a:solidFill>
                            <a:srgbClr val="333333"/>
                          </a:solidFill>
                          <a:effectLst/>
                          <a:latin typeface="+mn-lt"/>
                          <a:ea typeface="+mn-ea"/>
                          <a:cs typeface="+mn-cs"/>
                        </a:rPr>
                        <a:t>/</a:t>
                      </a:r>
                      <a:r>
                        <a:rPr lang="en-US" sz="2000" b="1" i="0" u="none" strike="noStrike" dirty="0" err="1">
                          <a:solidFill>
                            <a:srgbClr val="333333"/>
                          </a:solidFill>
                          <a:effectLst/>
                          <a:latin typeface="+mn-lt"/>
                          <a:ea typeface="+mn-ea"/>
                          <a:cs typeface="+mn-cs"/>
                        </a:rPr>
                        <a:t>Condicions</a:t>
                      </a:r>
                      <a:endParaRPr lang="en-US" sz="2000" b="1" i="0" u="none" strike="noStrike" dirty="0">
                        <a:solidFill>
                          <a:srgbClr val="333333"/>
                        </a:solidFill>
                        <a:effectLst/>
                        <a:latin typeface="+mn-lt"/>
                        <a:ea typeface="+mn-ea"/>
                        <a:cs typeface="+mn-cs"/>
                      </a:endParaRPr>
                    </a:p>
                    <a:p>
                      <a:pPr algn="l" fontAlgn="b"/>
                      <a:r>
                        <a:rPr lang="en-US" sz="2000" b="0" i="0" u="none" strike="noStrike" dirty="0">
                          <a:solidFill>
                            <a:srgbClr val="333333"/>
                          </a:solidFill>
                          <a:effectLst/>
                          <a:latin typeface="+mn-lt"/>
                          <a:ea typeface="+mn-ea"/>
                          <a:cs typeface="+mn-cs"/>
                        </a:rPr>
                        <a:t>(ex. “</a:t>
                      </a:r>
                      <a:r>
                        <a:rPr lang="en-US" sz="2000" b="0" i="0" u="none" strike="noStrike" dirty="0" err="1">
                          <a:solidFill>
                            <a:srgbClr val="333333"/>
                          </a:solidFill>
                          <a:effectLst/>
                          <a:latin typeface="+mn-lt"/>
                          <a:ea typeface="+mn-ea"/>
                          <a:cs typeface="+mn-cs"/>
                        </a:rPr>
                        <a:t>Qualsevol</a:t>
                      </a:r>
                      <a:r>
                        <a:rPr lang="en-US" sz="2000" b="0" i="0" u="none" strike="noStrike" dirty="0">
                          <a:solidFill>
                            <a:srgbClr val="333333"/>
                          </a:solidFill>
                          <a:effectLst/>
                          <a:latin typeface="+mn-lt"/>
                          <a:ea typeface="+mn-ea"/>
                          <a:cs typeface="+mn-cs"/>
                        </a:rPr>
                        <a:t> persona </a:t>
                      </a:r>
                      <a:r>
                        <a:rPr lang="en-US" sz="2000" b="0" i="0" u="none" strike="noStrike" dirty="0" err="1">
                          <a:solidFill>
                            <a:srgbClr val="333333"/>
                          </a:solidFill>
                          <a:effectLst/>
                          <a:latin typeface="+mn-lt"/>
                          <a:ea typeface="+mn-ea"/>
                          <a:cs typeface="+mn-cs"/>
                        </a:rPr>
                        <a:t>podria</a:t>
                      </a:r>
                      <a:r>
                        <a:rPr lang="en-US" sz="2000" b="0" i="0" u="none" strike="noStrike" dirty="0">
                          <a:solidFill>
                            <a:srgbClr val="333333"/>
                          </a:solidFill>
                          <a:effectLst/>
                          <a:latin typeface="+mn-lt"/>
                          <a:ea typeface="+mn-ea"/>
                          <a:cs typeface="+mn-cs"/>
                        </a:rPr>
                        <a:t> haver </a:t>
                      </a:r>
                      <a:r>
                        <a:rPr lang="en-US" sz="2000" b="0" i="0" u="none" strike="noStrike" dirty="0" err="1">
                          <a:solidFill>
                            <a:srgbClr val="333333"/>
                          </a:solidFill>
                          <a:effectLst/>
                          <a:latin typeface="+mn-lt"/>
                          <a:ea typeface="+mn-ea"/>
                          <a:cs typeface="+mn-cs"/>
                        </a:rPr>
                        <a:t>marcat</a:t>
                      </a:r>
                      <a:r>
                        <a:rPr lang="en-US" sz="2000" b="0" i="0" u="none" strike="noStrike" dirty="0">
                          <a:solidFill>
                            <a:srgbClr val="333333"/>
                          </a:solidFill>
                          <a:effectLst/>
                          <a:latin typeface="+mn-lt"/>
                          <a:ea typeface="+mn-ea"/>
                          <a:cs typeface="+mn-cs"/>
                        </a:rPr>
                        <a:t> des </a:t>
                      </a:r>
                      <a:r>
                        <a:rPr lang="en-US" sz="2000" b="0" i="0" u="none" strike="noStrike" dirty="0" err="1">
                          <a:solidFill>
                            <a:srgbClr val="333333"/>
                          </a:solidFill>
                          <a:effectLst/>
                          <a:latin typeface="+mn-lt"/>
                          <a:ea typeface="+mn-ea"/>
                          <a:cs typeface="+mn-cs"/>
                        </a:rPr>
                        <a:t>d'aquesta</a:t>
                      </a:r>
                      <a:r>
                        <a:rPr lang="en-US" sz="2000" b="0" i="0" u="none" strike="noStrike" dirty="0">
                          <a:solidFill>
                            <a:srgbClr val="333333"/>
                          </a:solidFill>
                          <a:effectLst/>
                          <a:latin typeface="+mn-lt"/>
                          <a:ea typeface="+mn-ea"/>
                          <a:cs typeface="+mn-cs"/>
                        </a:rPr>
                        <a:t> </a:t>
                      </a:r>
                      <a:r>
                        <a:rPr lang="en-US" sz="2000" b="0" i="0" u="none" strike="noStrike" dirty="0" err="1">
                          <a:solidFill>
                            <a:srgbClr val="333333"/>
                          </a:solidFill>
                          <a:effectLst/>
                          <a:latin typeface="+mn-lt"/>
                          <a:ea typeface="+mn-ea"/>
                          <a:cs typeface="+mn-cs"/>
                        </a:rPr>
                        <a:t>posició</a:t>
                      </a:r>
                      <a:r>
                        <a:rPr lang="en-US" sz="2000" b="0" i="0" u="none" strike="noStrike" dirty="0">
                          <a:solidFill>
                            <a:srgbClr val="333333"/>
                          </a:solidFill>
                          <a:effectLst/>
                          <a:latin typeface="+mn-lt"/>
                          <a:ea typeface="+mn-ea"/>
                          <a:cs typeface="+mn-cs"/>
                        </a:rPr>
                        <a:t>.”)	</a:t>
                      </a:r>
                      <a:endParaRPr lang="en-US" sz="1800" b="0" i="0" u="none" strike="noStrike" dirty="0">
                        <a:solidFill>
                          <a:srgbClr val="333333"/>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s-ES" sz="2000" b="1" i="0" u="none" strike="noStrike" dirty="0">
                          <a:solidFill>
                            <a:srgbClr val="333333"/>
                          </a:solidFill>
                          <a:effectLst/>
                          <a:latin typeface="+mn-lt"/>
                          <a:ea typeface="+mn-ea"/>
                          <a:cs typeface="+mn-cs"/>
                        </a:rPr>
                        <a:t>Desventaja:</a:t>
                      </a:r>
                      <a:r>
                        <a:rPr lang="es-ES" sz="2000" b="0" i="0" u="none" strike="noStrike" dirty="0">
                          <a:solidFill>
                            <a:srgbClr val="333333"/>
                          </a:solidFill>
                          <a:effectLst/>
                          <a:latin typeface="+mn-lt"/>
                          <a:ea typeface="+mn-ea"/>
                          <a:cs typeface="+mn-cs"/>
                        </a:rPr>
                        <a:t> la </a:t>
                      </a:r>
                      <a:r>
                        <a:rPr lang="es-ES" sz="2000" b="0" i="0" u="none" strike="noStrike" dirty="0" err="1">
                          <a:solidFill>
                            <a:srgbClr val="333333"/>
                          </a:solidFill>
                          <a:effectLst/>
                          <a:latin typeface="+mn-lt"/>
                          <a:ea typeface="+mn-ea"/>
                          <a:cs typeface="+mn-cs"/>
                        </a:rPr>
                        <a:t>confiança</a:t>
                      </a:r>
                      <a:r>
                        <a:rPr lang="es-ES" sz="2000" b="0" i="0" u="none" strike="noStrike" dirty="0">
                          <a:solidFill>
                            <a:srgbClr val="333333"/>
                          </a:solidFill>
                          <a:effectLst/>
                          <a:latin typeface="+mn-lt"/>
                          <a:ea typeface="+mn-ea"/>
                          <a:cs typeface="+mn-cs"/>
                        </a:rPr>
                        <a:t> en una o un </a:t>
                      </a:r>
                      <a:r>
                        <a:rPr lang="es-ES" sz="2000" b="0" i="0" u="none" strike="noStrike" dirty="0" err="1">
                          <a:solidFill>
                            <a:srgbClr val="333333"/>
                          </a:solidFill>
                          <a:effectLst/>
                          <a:latin typeface="+mn-lt"/>
                          <a:ea typeface="+mn-ea"/>
                          <a:cs typeface="+mn-cs"/>
                        </a:rPr>
                        <a:t>mateix</a:t>
                      </a:r>
                      <a:r>
                        <a:rPr lang="es-ES" sz="2000" b="0" i="0" u="none" strike="noStrike" dirty="0">
                          <a:solidFill>
                            <a:srgbClr val="333333"/>
                          </a:solidFill>
                          <a:effectLst/>
                          <a:latin typeface="+mn-lt"/>
                          <a:ea typeface="+mn-ea"/>
                          <a:cs typeface="+mn-cs"/>
                        </a:rPr>
                        <a:t> no </a:t>
                      </a:r>
                      <a:r>
                        <a:rPr lang="es-ES" sz="2000" b="0" i="0" u="none" strike="noStrike" dirty="0" err="1">
                          <a:solidFill>
                            <a:srgbClr val="333333"/>
                          </a:solidFill>
                          <a:effectLst/>
                          <a:latin typeface="+mn-lt"/>
                          <a:ea typeface="+mn-ea"/>
                          <a:cs typeface="+mn-cs"/>
                        </a:rPr>
                        <a:t>és</a:t>
                      </a:r>
                      <a:r>
                        <a:rPr lang="es-ES" sz="2000" b="0" i="0" u="none" strike="noStrike" dirty="0">
                          <a:solidFill>
                            <a:srgbClr val="333333"/>
                          </a:solidFill>
                          <a:effectLst/>
                          <a:latin typeface="+mn-lt"/>
                          <a:ea typeface="+mn-ea"/>
                          <a:cs typeface="+mn-cs"/>
                        </a:rPr>
                        <a:t> </a:t>
                      </a:r>
                      <a:r>
                        <a:rPr lang="es-ES" sz="2000" b="0" i="0" u="none" strike="noStrike" dirty="0" err="1">
                          <a:solidFill>
                            <a:srgbClr val="333333"/>
                          </a:solidFill>
                          <a:effectLst/>
                          <a:latin typeface="+mn-lt"/>
                          <a:ea typeface="+mn-ea"/>
                          <a:cs typeface="+mn-cs"/>
                        </a:rPr>
                        <a:t>més</a:t>
                      </a:r>
                      <a:r>
                        <a:rPr lang="es-ES" sz="2000" b="0" i="0" u="none" strike="noStrike" dirty="0">
                          <a:solidFill>
                            <a:srgbClr val="333333"/>
                          </a:solidFill>
                          <a:effectLst/>
                          <a:latin typeface="+mn-lt"/>
                          <a:ea typeface="+mn-ea"/>
                          <a:cs typeface="+mn-cs"/>
                        </a:rPr>
                        <a:t> gran</a:t>
                      </a:r>
                    </a:p>
                    <a:p>
                      <a:pPr algn="l" fontAlgn="b">
                        <a:lnSpc>
                          <a:spcPct val="100000"/>
                        </a:lnSpc>
                        <a:spcBef>
                          <a:spcPts val="1200"/>
                        </a:spcBef>
                      </a:pPr>
                      <a:r>
                        <a:rPr lang="es-ES" sz="2000" b="1" i="0" u="none" strike="noStrike" dirty="0">
                          <a:solidFill>
                            <a:srgbClr val="333333"/>
                          </a:solidFill>
                          <a:effectLst/>
                          <a:latin typeface="+mn-lt"/>
                          <a:ea typeface="+mn-ea"/>
                          <a:cs typeface="+mn-cs"/>
                        </a:rPr>
                        <a:t>Ventaja:</a:t>
                      </a:r>
                      <a:r>
                        <a:rPr lang="es-ES" sz="2000" b="0" i="0" u="none" strike="noStrike" dirty="0">
                          <a:solidFill>
                            <a:srgbClr val="333333"/>
                          </a:solidFill>
                          <a:effectLst/>
                          <a:latin typeface="+mn-lt"/>
                          <a:ea typeface="+mn-ea"/>
                          <a:cs typeface="+mn-cs"/>
                        </a:rPr>
                        <a:t> Et consideres modest i un veritable “jugador d'equip”</a:t>
                      </a:r>
                      <a:endParaRPr lang="en-US" sz="1800" b="0" i="0" u="none" strike="noStrike" dirty="0">
                        <a:solidFill>
                          <a:srgbClr val="333333"/>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724443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Efectes</a:t>
            </a:r>
            <a:r>
              <a:rPr lang="en-US" sz="3600" dirty="0">
                <a:latin typeface="+mn-lt"/>
                <a:ea typeface="+mn-ea"/>
                <a:cs typeface="+mn-cs"/>
              </a:rPr>
              <a:t> </a:t>
            </a:r>
            <a:r>
              <a:rPr lang="en-US" sz="3600" dirty="0" err="1">
                <a:latin typeface="+mn-lt"/>
                <a:ea typeface="+mn-ea"/>
                <a:cs typeface="+mn-cs"/>
              </a:rPr>
              <a:t>d'alguns</a:t>
            </a:r>
            <a:r>
              <a:rPr lang="en-US" sz="3600" dirty="0">
                <a:latin typeface="+mn-lt"/>
                <a:ea typeface="+mn-ea"/>
                <a:cs typeface="+mn-cs"/>
              </a:rPr>
              <a:t> </a:t>
            </a:r>
            <a:r>
              <a:rPr lang="en-US" sz="3600" dirty="0" err="1">
                <a:latin typeface="+mn-lt"/>
                <a:ea typeface="+mn-ea"/>
                <a:cs typeface="+mn-cs"/>
              </a:rPr>
              <a:t>estils</a:t>
            </a:r>
            <a:r>
              <a:rPr lang="en-US" sz="3600" dirty="0">
                <a:latin typeface="+mn-lt"/>
                <a:ea typeface="+mn-ea"/>
                <a:cs typeface="+mn-cs"/>
              </a:rPr>
              <a:t> </a:t>
            </a:r>
            <a:r>
              <a:rPr lang="en-US" sz="3600" dirty="0" err="1">
                <a:latin typeface="+mn-lt"/>
                <a:ea typeface="+mn-ea"/>
                <a:cs typeface="+mn-cs"/>
              </a:rPr>
              <a:t>d'atribució</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a:t>
            </a:r>
            <a:r>
              <a:rPr lang="en-US" sz="3600" dirty="0" err="1">
                <a:latin typeface="+mn-lt"/>
                <a:ea typeface="+mn-ea"/>
                <a:cs typeface="+mn-cs"/>
              </a:rPr>
              <a:t>esdeveniments</a:t>
            </a:r>
            <a:r>
              <a:rPr lang="en-US" sz="3600" dirty="0">
                <a:latin typeface="+mn-lt"/>
                <a:ea typeface="+mn-ea"/>
                <a:cs typeface="+mn-cs"/>
              </a:rPr>
              <a:t> </a:t>
            </a:r>
            <a:r>
              <a:rPr lang="en-US" sz="3600" dirty="0" err="1">
                <a:latin typeface="+mn-lt"/>
                <a:ea typeface="+mn-ea"/>
                <a:cs typeface="+mn-cs"/>
              </a:rPr>
              <a:t>positius</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22</a:t>
            </a:fld>
            <a:endParaRPr lang="de-DE" dirty="0">
              <a:latin typeface="+mn-lt"/>
              <a:ea typeface="+mn-ea"/>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s-ES" sz="1800" spc="-5">
                <a:solidFill>
                  <a:srgbClr val="333333"/>
                </a:solidFill>
                <a:latin typeface="+mn-lt"/>
                <a:ea typeface="+mn-ea"/>
                <a:cs typeface="+mn-cs"/>
              </a:rPr>
              <a:t>Magnífic! El teu gol va decidir el partit!</a:t>
            </a:r>
            <a:endParaRPr lang="en-US" sz="1800" dirty="0">
              <a:solidFill>
                <a:srgbClr val="333333"/>
              </a:solidFill>
              <a:latin typeface="+mn-lt"/>
              <a:ea typeface="+mn-ea"/>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272422196"/>
              </p:ext>
            </p:extLst>
          </p:nvPr>
        </p:nvGraphicFramePr>
        <p:xfrm>
          <a:off x="408955" y="434340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mn-lt"/>
                          <a:ea typeface="+mn-ea"/>
                          <a:cs typeface="+mn-cs"/>
                        </a:rPr>
                        <a:t>Respostes més equilibrades (combina les influències de “jo”, “altres persones/situació”; busca diferents raons):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Efectes</a:t>
            </a:r>
            <a:r>
              <a:rPr lang="en-US" sz="3600" dirty="0">
                <a:latin typeface="+mn-lt"/>
                <a:ea typeface="+mn-ea"/>
                <a:cs typeface="+mn-cs"/>
              </a:rPr>
              <a:t> </a:t>
            </a:r>
            <a:r>
              <a:rPr lang="en-US" sz="3600" dirty="0" err="1">
                <a:latin typeface="+mn-lt"/>
                <a:ea typeface="+mn-ea"/>
                <a:cs typeface="+mn-cs"/>
              </a:rPr>
              <a:t>d'alguns</a:t>
            </a:r>
            <a:r>
              <a:rPr lang="en-US" sz="3600" dirty="0">
                <a:latin typeface="+mn-lt"/>
                <a:ea typeface="+mn-ea"/>
                <a:cs typeface="+mn-cs"/>
              </a:rPr>
              <a:t> </a:t>
            </a:r>
            <a:r>
              <a:rPr lang="en-US" sz="3600" dirty="0" err="1">
                <a:latin typeface="+mn-lt"/>
                <a:ea typeface="+mn-ea"/>
                <a:cs typeface="+mn-cs"/>
              </a:rPr>
              <a:t>estils</a:t>
            </a:r>
            <a:r>
              <a:rPr lang="en-US" sz="3600" dirty="0">
                <a:latin typeface="+mn-lt"/>
                <a:ea typeface="+mn-ea"/>
                <a:cs typeface="+mn-cs"/>
              </a:rPr>
              <a:t> </a:t>
            </a:r>
            <a:r>
              <a:rPr lang="en-US" sz="3600" dirty="0" err="1">
                <a:latin typeface="+mn-lt"/>
                <a:ea typeface="+mn-ea"/>
                <a:cs typeface="+mn-cs"/>
              </a:rPr>
              <a:t>d'atribució</a:t>
            </a:r>
            <a:r>
              <a:rPr lang="en-US" sz="3600" dirty="0">
                <a:latin typeface="+mn-lt"/>
                <a:ea typeface="+mn-ea"/>
                <a:cs typeface="+mn-cs"/>
              </a:rPr>
              <a:t> </a:t>
            </a:r>
            <a:r>
              <a:rPr lang="en-US" sz="3600" dirty="0" err="1">
                <a:latin typeface="+mn-lt"/>
                <a:ea typeface="+mn-ea"/>
                <a:cs typeface="+mn-cs"/>
              </a:rPr>
              <a:t>sobre</a:t>
            </a:r>
            <a:r>
              <a:rPr lang="en-US" sz="3600" dirty="0">
                <a:latin typeface="+mn-lt"/>
                <a:ea typeface="+mn-ea"/>
                <a:cs typeface="+mn-cs"/>
              </a:rPr>
              <a:t> </a:t>
            </a:r>
            <a:r>
              <a:rPr lang="en-US" sz="3600" dirty="0" err="1">
                <a:latin typeface="+mn-lt"/>
                <a:ea typeface="+mn-ea"/>
                <a:cs typeface="+mn-cs"/>
              </a:rPr>
              <a:t>esdeveniments</a:t>
            </a:r>
            <a:r>
              <a:rPr lang="en-US" sz="3600" dirty="0">
                <a:latin typeface="+mn-lt"/>
                <a:ea typeface="+mn-ea"/>
                <a:cs typeface="+mn-cs"/>
              </a:rPr>
              <a:t> </a:t>
            </a:r>
            <a:r>
              <a:rPr lang="en-US" sz="3600" dirty="0" err="1">
                <a:latin typeface="+mn-lt"/>
                <a:ea typeface="+mn-ea"/>
                <a:cs typeface="+mn-cs"/>
              </a:rPr>
              <a:t>positius</a:t>
            </a:r>
            <a:r>
              <a:rPr lang="en-US" sz="3600" dirty="0">
                <a:latin typeface="+mn-lt"/>
                <a:ea typeface="+mn-ea"/>
                <a:cs typeface="+mn-cs"/>
              </a:rPr>
              <a:t>!</a:t>
            </a:r>
          </a:p>
        </p:txBody>
      </p:sp>
      <p:sp>
        <p:nvSpPr>
          <p:cNvPr id="3" name="Footer Placeholder 2"/>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23</a:t>
            </a:fld>
            <a:endParaRPr lang="de-DE" dirty="0">
              <a:latin typeface="+mn-lt"/>
              <a:ea typeface="+mn-ea"/>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s-ES" sz="1800" spc="-5">
                <a:solidFill>
                  <a:srgbClr val="333333"/>
                </a:solidFill>
                <a:latin typeface="+mn-lt"/>
                <a:ea typeface="+mn-ea"/>
                <a:cs typeface="+mn-cs"/>
              </a:rPr>
              <a:t>Magnífic! El teu gol va decidir el partit!</a:t>
            </a:r>
            <a:endParaRPr lang="en-US" sz="1800" dirty="0">
              <a:solidFill>
                <a:srgbClr val="333333"/>
              </a:solidFill>
              <a:latin typeface="+mn-lt"/>
              <a:ea typeface="+mn-ea"/>
              <a:cs typeface="+mn-cs"/>
            </a:endParaRPr>
          </a:p>
        </p:txBody>
      </p:sp>
      <p:graphicFrame>
        <p:nvGraphicFramePr>
          <p:cNvPr id="15" name="Group 2"/>
          <p:cNvGraphicFramePr>
            <a:graphicFrameLocks noGrp="1"/>
          </p:cNvGraphicFramePr>
          <p:nvPr>
            <p:extLst>
              <p:ext uri="{D42A27DB-BD31-4B8C-83A1-F6EECF244321}">
                <p14:modId xmlns:p14="http://schemas.microsoft.com/office/powerpoint/2010/main" val="2866117873"/>
              </p:ext>
            </p:extLst>
          </p:nvPr>
        </p:nvGraphicFramePr>
        <p:xfrm>
          <a:off x="408955" y="434340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mn-lt"/>
                          <a:ea typeface="+mn-ea"/>
                          <a:cs typeface="+mn-cs"/>
                        </a:rPr>
                        <a:t>Respostes més equilibrades (combina les influències de “jo”, “altres persones/situació”; busca diferents raons):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mn-lt"/>
                          <a:ea typeface="+mn-ea"/>
                          <a:cs typeface="+mn-cs"/>
                        </a:rPr>
                        <a:t>“Estic </a:t>
                      </a:r>
                      <a:r>
                        <a:rPr kumimoji="0" lang="es-ES" sz="2000" b="0" i="0" u="none" strike="noStrike" cap="none" normalizeH="0" baseline="0" dirty="0">
                          <a:ln>
                            <a:noFill/>
                          </a:ln>
                          <a:solidFill>
                            <a:srgbClr val="333333"/>
                          </a:solidFill>
                          <a:effectLst/>
                          <a:latin typeface="+mn-lt"/>
                          <a:ea typeface="+mn-ea"/>
                          <a:cs typeface="+mn-cs"/>
                        </a:rPr>
                        <a:t>muy </a:t>
                      </a:r>
                      <a:r>
                        <a:rPr kumimoji="0" lang="es-ES" sz="2000" b="0" i="0" u="none" strike="noStrike" cap="none" normalizeH="0" baseline="0" dirty="0" err="1">
                          <a:ln>
                            <a:noFill/>
                          </a:ln>
                          <a:solidFill>
                            <a:srgbClr val="333333"/>
                          </a:solidFill>
                          <a:effectLst/>
                          <a:latin typeface="+mn-lt"/>
                          <a:ea typeface="+mn-ea"/>
                          <a:cs typeface="+mn-cs"/>
                        </a:rPr>
                        <a:t>orgullós</a:t>
                      </a:r>
                      <a:r>
                        <a:rPr kumimoji="0" lang="es-ES" sz="2000" b="0" i="0" u="none" strike="noStrike" cap="none" normalizeH="0" baseline="0" dirty="0">
                          <a:ln>
                            <a:noFill/>
                          </a:ln>
                          <a:solidFill>
                            <a:srgbClr val="333333"/>
                          </a:solidFill>
                          <a:effectLst/>
                          <a:latin typeface="+mn-lt"/>
                          <a:ea typeface="+mn-ea"/>
                          <a:cs typeface="+mn-cs"/>
                        </a:rPr>
                        <a:t>, </a:t>
                      </a:r>
                      <a:r>
                        <a:rPr kumimoji="0" lang="es-ES" sz="2000" b="0" i="0" u="none" strike="noStrike" cap="none" normalizeH="0" baseline="0" dirty="0" err="1">
                          <a:ln>
                            <a:noFill/>
                          </a:ln>
                          <a:solidFill>
                            <a:srgbClr val="333333"/>
                          </a:solidFill>
                          <a:effectLst/>
                          <a:latin typeface="+mn-lt"/>
                          <a:ea typeface="+mn-ea"/>
                          <a:cs typeface="+mn-cs"/>
                        </a:rPr>
                        <a:t>però</a:t>
                      </a:r>
                      <a:r>
                        <a:rPr kumimoji="0" lang="es-ES" sz="2000" b="0" i="0" u="none" strike="noStrike" cap="none" normalizeH="0" baseline="0" dirty="0">
                          <a:ln>
                            <a:noFill/>
                          </a:ln>
                          <a:solidFill>
                            <a:srgbClr val="333333"/>
                          </a:solidFill>
                          <a:effectLst/>
                          <a:latin typeface="+mn-lt"/>
                          <a:ea typeface="+mn-ea"/>
                          <a:cs typeface="+mn-cs"/>
                        </a:rPr>
                        <a:t> la </a:t>
                      </a:r>
                      <a:r>
                        <a:rPr kumimoji="0" lang="es-ES" sz="2000" b="0" i="0" u="none" strike="noStrike" cap="none" normalizeH="0" baseline="0" dirty="0" err="1">
                          <a:ln>
                            <a:noFill/>
                          </a:ln>
                          <a:solidFill>
                            <a:srgbClr val="333333"/>
                          </a:solidFill>
                          <a:effectLst/>
                          <a:latin typeface="+mn-lt"/>
                          <a:ea typeface="+mn-ea"/>
                          <a:cs typeface="+mn-cs"/>
                        </a:rPr>
                        <a:t>contribució</a:t>
                      </a:r>
                      <a:r>
                        <a:rPr kumimoji="0" lang="es-ES" sz="2000" b="0" i="0" u="none" strike="noStrike" cap="none" normalizeH="0" baseline="0" dirty="0">
                          <a:ln>
                            <a:noFill/>
                          </a:ln>
                          <a:solidFill>
                            <a:srgbClr val="333333"/>
                          </a:solidFill>
                          <a:effectLst/>
                          <a:latin typeface="+mn-lt"/>
                          <a:ea typeface="+mn-ea"/>
                          <a:cs typeface="+mn-cs"/>
                        </a:rPr>
                        <a:t> de Rafa va ser </a:t>
                      </a:r>
                      <a:r>
                        <a:rPr kumimoji="0" lang="es-ES" sz="2000" b="0" i="0" u="none" strike="noStrike" cap="none" normalizeH="0" baseline="0" err="1">
                          <a:ln>
                            <a:noFill/>
                          </a:ln>
                          <a:solidFill>
                            <a:srgbClr val="333333"/>
                          </a:solidFill>
                          <a:effectLst/>
                          <a:latin typeface="+mn-lt"/>
                          <a:ea typeface="+mn-ea"/>
                          <a:cs typeface="+mn-cs"/>
                        </a:rPr>
                        <a:t>impressionant</a:t>
                      </a:r>
                      <a:r>
                        <a:rPr kumimoji="0" lang="es-ES" sz="2000" b="0" i="0" u="none" strike="noStrike" cap="none" normalizeH="0" baseline="0">
                          <a:ln>
                            <a:noFill/>
                          </a:ln>
                          <a:solidFill>
                            <a:srgbClr val="333333"/>
                          </a:solidFill>
                          <a:effectLst/>
                          <a:latin typeface="+mn-lt"/>
                          <a:ea typeface="+mn-ea"/>
                          <a:cs typeface="+mn-cs"/>
                        </a:rPr>
                        <a:t>.”</a:t>
                      </a:r>
                      <a:endParaRPr kumimoji="0" lang="es-ES"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mn-lt"/>
                          <a:ea typeface="+mn-ea"/>
                          <a:cs typeface="+mn-cs"/>
                        </a:rPr>
                        <a:t>“Bé</a:t>
                      </a:r>
                      <a:r>
                        <a:rPr kumimoji="0" lang="es-ES" sz="2000" b="0" i="0" u="none" strike="noStrike" cap="none" normalizeH="0" baseline="0" dirty="0">
                          <a:ln>
                            <a:noFill/>
                          </a:ln>
                          <a:solidFill>
                            <a:srgbClr val="333333"/>
                          </a:solidFill>
                          <a:effectLst/>
                          <a:latin typeface="+mn-lt"/>
                          <a:ea typeface="+mn-ea"/>
                          <a:cs typeface="+mn-cs"/>
                        </a:rPr>
                        <a:t>, </a:t>
                      </a:r>
                      <a:r>
                        <a:rPr kumimoji="0" lang="es-ES" sz="2000" b="0" i="0" u="none" strike="noStrike" cap="none" normalizeH="0" baseline="0" dirty="0" err="1">
                          <a:ln>
                            <a:noFill/>
                          </a:ln>
                          <a:solidFill>
                            <a:srgbClr val="333333"/>
                          </a:solidFill>
                          <a:effectLst/>
                          <a:latin typeface="+mn-lt"/>
                          <a:ea typeface="+mn-ea"/>
                          <a:cs typeface="+mn-cs"/>
                        </a:rPr>
                        <a:t>és</a:t>
                      </a:r>
                      <a:r>
                        <a:rPr kumimoji="0" lang="es-ES" sz="2000" b="0" i="0" u="none" strike="noStrike" cap="none" normalizeH="0" baseline="0" dirty="0">
                          <a:ln>
                            <a:noFill/>
                          </a:ln>
                          <a:solidFill>
                            <a:srgbClr val="333333"/>
                          </a:solidFill>
                          <a:effectLst/>
                          <a:latin typeface="+mn-lt"/>
                          <a:ea typeface="+mn-ea"/>
                          <a:cs typeface="+mn-cs"/>
                        </a:rPr>
                        <a:t> la </a:t>
                      </a:r>
                      <a:r>
                        <a:rPr kumimoji="0" lang="es-ES" sz="2000" b="0" i="0" u="none" strike="noStrike" cap="none" normalizeH="0" baseline="0" dirty="0" err="1">
                          <a:ln>
                            <a:noFill/>
                          </a:ln>
                          <a:solidFill>
                            <a:srgbClr val="333333"/>
                          </a:solidFill>
                          <a:effectLst/>
                          <a:latin typeface="+mn-lt"/>
                          <a:ea typeface="+mn-ea"/>
                          <a:cs typeface="+mn-cs"/>
                        </a:rPr>
                        <a:t>meva</a:t>
                      </a:r>
                      <a:r>
                        <a:rPr kumimoji="0" lang="es-ES" sz="2000" b="0" i="0" u="none" strike="noStrike" cap="none" normalizeH="0" baseline="0" dirty="0">
                          <a:ln>
                            <a:noFill/>
                          </a:ln>
                          <a:solidFill>
                            <a:srgbClr val="333333"/>
                          </a:solidFill>
                          <a:effectLst/>
                          <a:latin typeface="+mn-lt"/>
                          <a:ea typeface="+mn-ea"/>
                          <a:cs typeface="+mn-cs"/>
                        </a:rPr>
                        <a:t> </a:t>
                      </a:r>
                      <a:r>
                        <a:rPr kumimoji="0" lang="es-ES" sz="2000" b="0" i="0" u="none" strike="noStrike" cap="none" normalizeH="0" baseline="0" dirty="0" err="1">
                          <a:ln>
                            <a:noFill/>
                          </a:ln>
                          <a:solidFill>
                            <a:srgbClr val="333333"/>
                          </a:solidFill>
                          <a:effectLst/>
                          <a:latin typeface="+mn-lt"/>
                          <a:ea typeface="+mn-ea"/>
                          <a:cs typeface="+mn-cs"/>
                        </a:rPr>
                        <a:t>feina</a:t>
                      </a:r>
                      <a:r>
                        <a:rPr kumimoji="0" lang="es-ES" sz="2000" b="0" i="0" u="none" strike="noStrike" cap="none" normalizeH="0" baseline="0" dirty="0">
                          <a:ln>
                            <a:noFill/>
                          </a:ln>
                          <a:solidFill>
                            <a:srgbClr val="333333"/>
                          </a:solidFill>
                          <a:effectLst/>
                          <a:latin typeface="+mn-lt"/>
                          <a:ea typeface="+mn-ea"/>
                          <a:cs typeface="+mn-cs"/>
                        </a:rPr>
                        <a:t>, </a:t>
                      </a:r>
                      <a:r>
                        <a:rPr kumimoji="0" lang="es-ES" sz="2000" b="0" i="0" u="none" strike="noStrike" cap="none" normalizeH="0" baseline="0" dirty="0" err="1">
                          <a:ln>
                            <a:noFill/>
                          </a:ln>
                          <a:solidFill>
                            <a:srgbClr val="333333"/>
                          </a:solidFill>
                          <a:effectLst/>
                          <a:latin typeface="+mn-lt"/>
                          <a:ea typeface="+mn-ea"/>
                          <a:cs typeface="+mn-cs"/>
                        </a:rPr>
                        <a:t>però</a:t>
                      </a:r>
                      <a:r>
                        <a:rPr kumimoji="0" lang="es-ES" sz="2000" b="0" i="0" u="none" strike="noStrike" cap="none" normalizeH="0" baseline="0" dirty="0">
                          <a:ln>
                            <a:noFill/>
                          </a:ln>
                          <a:solidFill>
                            <a:srgbClr val="333333"/>
                          </a:solidFill>
                          <a:effectLst/>
                          <a:latin typeface="+mn-lt"/>
                          <a:ea typeface="+mn-ea"/>
                          <a:cs typeface="+mn-cs"/>
                        </a:rPr>
                        <a:t> de </a:t>
                      </a:r>
                      <a:r>
                        <a:rPr kumimoji="0" lang="es-ES" sz="2000" b="0" i="0" u="none" strike="noStrike" cap="none" normalizeH="0" baseline="0" dirty="0" err="1">
                          <a:ln>
                            <a:noFill/>
                          </a:ln>
                          <a:solidFill>
                            <a:srgbClr val="333333"/>
                          </a:solidFill>
                          <a:effectLst/>
                          <a:latin typeface="+mn-lt"/>
                          <a:ea typeface="+mn-ea"/>
                          <a:cs typeface="+mn-cs"/>
                        </a:rPr>
                        <a:t>fet</a:t>
                      </a:r>
                      <a:r>
                        <a:rPr kumimoji="0" lang="es-ES" sz="2000" b="0" i="0" u="none" strike="noStrike" cap="none" normalizeH="0" baseline="0" dirty="0">
                          <a:ln>
                            <a:noFill/>
                          </a:ln>
                          <a:solidFill>
                            <a:srgbClr val="333333"/>
                          </a:solidFill>
                          <a:effectLst/>
                          <a:latin typeface="+mn-lt"/>
                          <a:ea typeface="+mn-ea"/>
                          <a:cs typeface="+mn-cs"/>
                        </a:rPr>
                        <a:t>, era difícil marcar desde </a:t>
                      </a:r>
                      <a:r>
                        <a:rPr kumimoji="0" lang="es-ES" sz="2000" b="0" i="0" u="none" strike="noStrike" cap="none" normalizeH="0" baseline="0" dirty="0" err="1">
                          <a:ln>
                            <a:noFill/>
                          </a:ln>
                          <a:solidFill>
                            <a:srgbClr val="333333"/>
                          </a:solidFill>
                          <a:effectLst/>
                          <a:latin typeface="+mn-lt"/>
                          <a:ea typeface="+mn-ea"/>
                          <a:cs typeface="+mn-cs"/>
                        </a:rPr>
                        <a:t>aquest</a:t>
                      </a:r>
                      <a:r>
                        <a:rPr kumimoji="0" lang="es-ES" sz="2000" b="0" i="0" u="none" strike="noStrike" cap="none" normalizeH="0" baseline="0" dirty="0">
                          <a:ln>
                            <a:noFill/>
                          </a:ln>
                          <a:solidFill>
                            <a:srgbClr val="333333"/>
                          </a:solidFill>
                          <a:effectLst/>
                          <a:latin typeface="+mn-lt"/>
                          <a:ea typeface="+mn-ea"/>
                          <a:cs typeface="+mn-cs"/>
                        </a:rPr>
                        <a:t> </a:t>
                      </a:r>
                      <a:r>
                        <a:rPr kumimoji="0" lang="es-ES" sz="2000" b="0" i="0" u="none" strike="noStrike" cap="none" normalizeH="0" baseline="0" err="1">
                          <a:ln>
                            <a:noFill/>
                          </a:ln>
                          <a:solidFill>
                            <a:srgbClr val="333333"/>
                          </a:solidFill>
                          <a:effectLst/>
                          <a:latin typeface="+mn-lt"/>
                          <a:ea typeface="+mn-ea"/>
                          <a:cs typeface="+mn-cs"/>
                        </a:rPr>
                        <a:t>angle</a:t>
                      </a:r>
                      <a:r>
                        <a:rPr kumimoji="0" lang="es-ES" sz="2000" b="0" i="0" u="none" strike="noStrike" cap="none" normalizeH="0" baseline="0">
                          <a:ln>
                            <a:noFill/>
                          </a:ln>
                          <a:solidFill>
                            <a:srgbClr val="333333"/>
                          </a:solidFill>
                          <a:effectLst/>
                          <a:latin typeface="+mn-lt"/>
                          <a:ea typeface="+mn-ea"/>
                          <a:cs typeface="+mn-cs"/>
                        </a:rPr>
                        <a:t>.”</a:t>
                      </a:r>
                      <a:endParaRPr kumimoji="0" lang="es-ES"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a:ln>
                            <a:noFill/>
                          </a:ln>
                          <a:solidFill>
                            <a:srgbClr val="333333"/>
                          </a:solidFill>
                          <a:effectLst/>
                          <a:latin typeface="+mn-lt"/>
                          <a:ea typeface="+mn-ea"/>
                          <a:cs typeface="+mn-cs"/>
                        </a:rPr>
                        <a:t>“Moltes </a:t>
                      </a:r>
                      <a:r>
                        <a:rPr kumimoji="0" lang="es-ES" sz="2000" b="0" i="0" u="none" strike="noStrike" cap="none" normalizeH="0" baseline="0" dirty="0" err="1">
                          <a:ln>
                            <a:noFill/>
                          </a:ln>
                          <a:solidFill>
                            <a:srgbClr val="333333"/>
                          </a:solidFill>
                          <a:effectLst/>
                          <a:latin typeface="+mn-lt"/>
                          <a:ea typeface="+mn-ea"/>
                          <a:cs typeface="+mn-cs"/>
                        </a:rPr>
                        <a:t>gràcies</a:t>
                      </a:r>
                      <a:r>
                        <a:rPr kumimoji="0" lang="es-ES" sz="2000" b="0" i="0" u="none" strike="noStrike" cap="none" normalizeH="0" baseline="0" dirty="0">
                          <a:ln>
                            <a:noFill/>
                          </a:ln>
                          <a:solidFill>
                            <a:srgbClr val="333333"/>
                          </a:solidFill>
                          <a:effectLst/>
                          <a:latin typeface="+mn-lt"/>
                          <a:ea typeface="+mn-ea"/>
                          <a:cs typeface="+mn-cs"/>
                        </a:rPr>
                        <a:t>. De </a:t>
                      </a:r>
                      <a:r>
                        <a:rPr kumimoji="0" lang="es-ES" sz="2000" b="0" i="0" u="none" strike="noStrike" cap="none" normalizeH="0" baseline="0" dirty="0" err="1">
                          <a:ln>
                            <a:noFill/>
                          </a:ln>
                          <a:solidFill>
                            <a:srgbClr val="333333"/>
                          </a:solidFill>
                          <a:effectLst/>
                          <a:latin typeface="+mn-lt"/>
                          <a:ea typeface="+mn-ea"/>
                          <a:cs typeface="+mn-cs"/>
                        </a:rPr>
                        <a:t>moment</a:t>
                      </a:r>
                      <a:r>
                        <a:rPr kumimoji="0" lang="es-ES" sz="2000" b="0" i="0" u="none" strike="noStrike" cap="none" normalizeH="0" baseline="0" dirty="0">
                          <a:ln>
                            <a:noFill/>
                          </a:ln>
                          <a:solidFill>
                            <a:srgbClr val="333333"/>
                          </a:solidFill>
                          <a:effectLst/>
                          <a:latin typeface="+mn-lt"/>
                          <a:ea typeface="+mn-ea"/>
                          <a:cs typeface="+mn-cs"/>
                        </a:rPr>
                        <a:t> </a:t>
                      </a:r>
                      <a:r>
                        <a:rPr kumimoji="0" lang="es-ES" sz="2000" b="0" i="0" u="none" strike="noStrike" cap="none" normalizeH="0" baseline="0" dirty="0" err="1">
                          <a:ln>
                            <a:noFill/>
                          </a:ln>
                          <a:solidFill>
                            <a:srgbClr val="333333"/>
                          </a:solidFill>
                          <a:effectLst/>
                          <a:latin typeface="+mn-lt"/>
                          <a:ea typeface="+mn-ea"/>
                          <a:cs typeface="+mn-cs"/>
                        </a:rPr>
                        <a:t>tot</a:t>
                      </a:r>
                      <a:r>
                        <a:rPr kumimoji="0" lang="es-ES" sz="2000" b="0" i="0" u="none" strike="noStrike" cap="none" normalizeH="0" baseline="0" dirty="0">
                          <a:ln>
                            <a:noFill/>
                          </a:ln>
                          <a:solidFill>
                            <a:srgbClr val="333333"/>
                          </a:solidFill>
                          <a:effectLst/>
                          <a:latin typeface="+mn-lt"/>
                          <a:ea typeface="+mn-ea"/>
                          <a:cs typeface="+mn-cs"/>
                        </a:rPr>
                        <a:t> va </a:t>
                      </a:r>
                      <a:r>
                        <a:rPr kumimoji="0" lang="es-ES" sz="2000" b="0" i="0" u="none" strike="noStrike" cap="none" normalizeH="0" baseline="0" err="1">
                          <a:ln>
                            <a:noFill/>
                          </a:ln>
                          <a:solidFill>
                            <a:srgbClr val="333333"/>
                          </a:solidFill>
                          <a:effectLst/>
                          <a:latin typeface="+mn-lt"/>
                          <a:ea typeface="+mn-ea"/>
                          <a:cs typeface="+mn-cs"/>
                        </a:rPr>
                        <a:t>bé</a:t>
                      </a:r>
                      <a:r>
                        <a:rPr kumimoji="0" lang="es-ES"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lvl="0" defTabSz="914400" fontAlgn="base"/>
            <a:r>
              <a:rPr lang="es-ES" altLang="de-DE" sz="2400" dirty="0">
                <a:solidFill>
                  <a:srgbClr val="333333"/>
                </a:solidFill>
              </a:rPr>
              <a:t>Hi ha </a:t>
            </a:r>
            <a:r>
              <a:rPr lang="es-ES" altLang="de-DE" sz="2400" dirty="0" err="1">
                <a:solidFill>
                  <a:srgbClr val="333333"/>
                </a:solidFill>
              </a:rPr>
              <a:t>estudis</a:t>
            </a:r>
            <a:r>
              <a:rPr lang="es-ES" altLang="de-DE" sz="2400" dirty="0">
                <a:solidFill>
                  <a:srgbClr val="333333"/>
                </a:solidFill>
              </a:rPr>
              <a:t> que </a:t>
            </a:r>
            <a:r>
              <a:rPr lang="es-ES" altLang="de-DE" sz="2400" dirty="0" err="1">
                <a:solidFill>
                  <a:srgbClr val="333333"/>
                </a:solidFill>
              </a:rPr>
              <a:t>demostren</a:t>
            </a:r>
            <a:r>
              <a:rPr lang="es-ES" altLang="de-DE" sz="2400" dirty="0">
                <a:solidFill>
                  <a:srgbClr val="333333"/>
                </a:solidFill>
              </a:rPr>
              <a:t> que </a:t>
            </a:r>
            <a:r>
              <a:rPr lang="es-ES" altLang="de-DE" sz="2400" dirty="0" err="1">
                <a:solidFill>
                  <a:srgbClr val="333333"/>
                </a:solidFill>
              </a:rPr>
              <a:t>moltes</a:t>
            </a:r>
            <a:r>
              <a:rPr lang="es-ES" altLang="de-DE" sz="2400" dirty="0">
                <a:solidFill>
                  <a:srgbClr val="333333"/>
                </a:solidFill>
              </a:rPr>
              <a:t> de les persones </a:t>
            </a:r>
            <a:r>
              <a:rPr lang="es-ES" altLang="de-DE" sz="2400" dirty="0" err="1">
                <a:solidFill>
                  <a:srgbClr val="333333"/>
                </a:solidFill>
              </a:rPr>
              <a:t>amb</a:t>
            </a:r>
            <a:r>
              <a:rPr lang="es-ES" altLang="de-DE" sz="2400" dirty="0">
                <a:solidFill>
                  <a:srgbClr val="333333"/>
                </a:solidFill>
              </a:rPr>
              <a:t> </a:t>
            </a:r>
            <a:r>
              <a:rPr lang="es-ES" altLang="de-DE" sz="2400" b="1" dirty="0" err="1">
                <a:solidFill>
                  <a:srgbClr val="333333"/>
                </a:solidFill>
              </a:rPr>
              <a:t>depressió</a:t>
            </a:r>
            <a:r>
              <a:rPr lang="es-ES" altLang="de-DE" sz="2400" b="1" dirty="0">
                <a:solidFill>
                  <a:srgbClr val="333333"/>
                </a:solidFill>
              </a:rPr>
              <a:t> </a:t>
            </a:r>
            <a:r>
              <a:rPr lang="es-ES" altLang="de-DE" sz="2400" dirty="0">
                <a:solidFill>
                  <a:srgbClr val="333333"/>
                </a:solidFill>
              </a:rPr>
              <a:t>(</a:t>
            </a:r>
            <a:r>
              <a:rPr lang="es-ES" altLang="de-DE" sz="2400" dirty="0" err="1">
                <a:solidFill>
                  <a:srgbClr val="333333"/>
                </a:solidFill>
              </a:rPr>
              <a:t>però</a:t>
            </a:r>
            <a:r>
              <a:rPr lang="es-ES" altLang="de-DE" sz="2400" dirty="0">
                <a:solidFill>
                  <a:srgbClr val="333333"/>
                </a:solidFill>
              </a:rPr>
              <a:t> no totes!):</a:t>
            </a:r>
          </a:p>
          <a:p>
            <a:pPr marL="342900" lvl="0" indent="-342900" defTabSz="914400" fontAlgn="base">
              <a:buClr>
                <a:srgbClr val="333333"/>
              </a:buClr>
              <a:buFont typeface="WingDings"/>
              <a:buChar char=""/>
            </a:pPr>
            <a:r>
              <a:rPr lang="es-ES" altLang="de-DE" sz="2400" dirty="0" err="1">
                <a:solidFill>
                  <a:srgbClr val="333333"/>
                </a:solidFill>
              </a:rPr>
              <a:t>Tendeixen</a:t>
            </a:r>
            <a:r>
              <a:rPr lang="es-ES" altLang="de-DE" sz="2400" dirty="0">
                <a:solidFill>
                  <a:srgbClr val="333333"/>
                </a:solidFill>
              </a:rPr>
              <a:t> a atribuir-se les causes </a:t>
            </a:r>
            <a:r>
              <a:rPr lang="es-ES" altLang="de-DE" sz="2400" dirty="0" err="1">
                <a:solidFill>
                  <a:srgbClr val="333333"/>
                </a:solidFill>
              </a:rPr>
              <a:t>dels</a:t>
            </a:r>
            <a:r>
              <a:rPr lang="es-ES" altLang="de-DE" sz="2400" dirty="0">
                <a:solidFill>
                  <a:srgbClr val="333333"/>
                </a:solidFill>
              </a:rPr>
              <a:t> </a:t>
            </a:r>
            <a:r>
              <a:rPr lang="es-ES" altLang="de-DE" sz="2400" dirty="0" err="1">
                <a:solidFill>
                  <a:srgbClr val="333333"/>
                </a:solidFill>
              </a:rPr>
              <a:t>fracassos</a:t>
            </a:r>
            <a:r>
              <a:rPr lang="es-ES" altLang="de-DE" sz="2400" dirty="0">
                <a:solidFill>
                  <a:srgbClr val="333333"/>
                </a:solidFill>
              </a:rPr>
              <a:t> i </a:t>
            </a:r>
            <a:r>
              <a:rPr lang="es-ES" altLang="de-DE" sz="2400" dirty="0" err="1">
                <a:solidFill>
                  <a:srgbClr val="333333"/>
                </a:solidFill>
              </a:rPr>
              <a:t>esdeveniments</a:t>
            </a:r>
            <a:r>
              <a:rPr lang="es-ES" altLang="de-DE" sz="2400" dirty="0">
                <a:solidFill>
                  <a:srgbClr val="333333"/>
                </a:solidFill>
              </a:rPr>
              <a:t> </a:t>
            </a:r>
            <a:r>
              <a:rPr lang="es-ES" altLang="de-DE" sz="2400" dirty="0" err="1">
                <a:solidFill>
                  <a:srgbClr val="333333"/>
                </a:solidFill>
              </a:rPr>
              <a:t>negatius</a:t>
            </a:r>
            <a:r>
              <a:rPr lang="es-ES" altLang="de-DE" sz="2400" dirty="0">
                <a:solidFill>
                  <a:srgbClr val="333333"/>
                </a:solidFill>
              </a:rPr>
              <a:t> a elles o </a:t>
            </a:r>
            <a:r>
              <a:rPr lang="es-ES" altLang="de-DE" sz="2400" dirty="0" err="1">
                <a:solidFill>
                  <a:srgbClr val="333333"/>
                </a:solidFill>
              </a:rPr>
              <a:t>ells</a:t>
            </a:r>
            <a:r>
              <a:rPr lang="es-ES" altLang="de-DE" sz="2400" dirty="0">
                <a:solidFill>
                  <a:srgbClr val="333333"/>
                </a:solidFill>
              </a:rPr>
              <a:t> </a:t>
            </a:r>
            <a:r>
              <a:rPr lang="es-ES" altLang="de-DE" sz="2400" dirty="0" err="1">
                <a:solidFill>
                  <a:srgbClr val="333333"/>
                </a:solidFill>
              </a:rPr>
              <a:t>mateixos</a:t>
            </a:r>
            <a:r>
              <a:rPr lang="es-ES" altLang="de-DE" sz="2400" dirty="0">
                <a:solidFill>
                  <a:srgbClr val="333333"/>
                </a:solidFill>
              </a:rPr>
              <a:t> (en </a:t>
            </a:r>
            <a:r>
              <a:rPr lang="es-ES" altLang="de-DE" sz="2400" dirty="0" err="1">
                <a:solidFill>
                  <a:srgbClr val="333333"/>
                </a:solidFill>
              </a:rPr>
              <a:t>altres</a:t>
            </a:r>
            <a:r>
              <a:rPr lang="es-ES" altLang="de-DE" sz="2400" dirty="0">
                <a:solidFill>
                  <a:srgbClr val="333333"/>
                </a:solidFill>
              </a:rPr>
              <a:t> </a:t>
            </a:r>
            <a:r>
              <a:rPr lang="es-ES" altLang="de-DE" sz="2400" dirty="0" err="1">
                <a:solidFill>
                  <a:srgbClr val="333333"/>
                </a:solidFill>
              </a:rPr>
              <a:t>paraules</a:t>
            </a:r>
            <a:r>
              <a:rPr lang="es-ES" altLang="de-DE" sz="2400" dirty="0">
                <a:solidFill>
                  <a:srgbClr val="333333"/>
                </a:solidFill>
              </a:rPr>
              <a:t>, es culpen a elles o </a:t>
            </a:r>
            <a:r>
              <a:rPr lang="es-ES" altLang="de-DE" sz="2400" dirty="0" err="1">
                <a:solidFill>
                  <a:srgbClr val="333333"/>
                </a:solidFill>
              </a:rPr>
              <a:t>ells</a:t>
            </a:r>
            <a:r>
              <a:rPr lang="es-ES" altLang="de-DE" sz="2400" dirty="0">
                <a:solidFill>
                  <a:srgbClr val="333333"/>
                </a:solidFill>
              </a:rPr>
              <a:t> </a:t>
            </a:r>
            <a:r>
              <a:rPr lang="es-ES" altLang="de-DE" sz="2400" dirty="0" err="1">
                <a:solidFill>
                  <a:srgbClr val="333333"/>
                </a:solidFill>
              </a:rPr>
              <a:t>mateixos</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Solen atribuir l'èxit (alguna cosa bona) a les circumstàncies, a la bona sort, o a l'atzar en lloc de </a:t>
            </a:r>
            <a:r>
              <a:rPr lang="es-ES_tradnl" altLang="de-DE" sz="2400" dirty="0">
                <a:solidFill>
                  <a:srgbClr val="333333"/>
                </a:solidFill>
              </a:rPr>
              <a:t>a </a:t>
            </a:r>
            <a:r>
              <a:rPr lang="pt-BR" altLang="de-DE" sz="2400" dirty="0">
                <a:solidFill>
                  <a:srgbClr val="333333"/>
                </a:solidFill>
              </a:rPr>
              <a:t>elles o ells mateixos</a:t>
            </a:r>
            <a:r>
              <a:rPr lang="es-ES" altLang="de-DE" sz="2400" dirty="0">
                <a:solidFill>
                  <a:srgbClr val="333333"/>
                </a:solidFill>
              </a:rPr>
              <a:t>.</a:t>
            </a:r>
          </a:p>
          <a:p>
            <a:pPr lvl="0" algn="ctr" defTabSz="914400" fontAlgn="base"/>
            <a:r>
              <a:rPr lang="es-ES" altLang="de-DE" sz="2400" dirty="0" err="1">
                <a:solidFill>
                  <a:srgbClr val="004992"/>
                </a:solidFill>
              </a:rPr>
              <a:t>Això</a:t>
            </a:r>
            <a:r>
              <a:rPr lang="es-ES" altLang="de-DE" sz="2400" dirty="0">
                <a:solidFill>
                  <a:srgbClr val="004992"/>
                </a:solidFill>
              </a:rPr>
              <a:t> </a:t>
            </a:r>
            <a:r>
              <a:rPr lang="es-ES" altLang="de-DE" sz="2400" dirty="0" err="1">
                <a:solidFill>
                  <a:srgbClr val="004992"/>
                </a:solidFill>
              </a:rPr>
              <a:t>pot</a:t>
            </a:r>
            <a:r>
              <a:rPr lang="es-ES" altLang="de-DE" sz="2400" dirty="0">
                <a:solidFill>
                  <a:srgbClr val="004992"/>
                </a:solidFill>
              </a:rPr>
              <a:t> portar a </a:t>
            </a:r>
            <a:r>
              <a:rPr lang="es-ES" altLang="de-DE" sz="2400" dirty="0" err="1">
                <a:solidFill>
                  <a:srgbClr val="004992"/>
                </a:solidFill>
              </a:rPr>
              <a:t>baixa</a:t>
            </a:r>
            <a:r>
              <a:rPr lang="es-ES" altLang="de-DE" sz="2400" dirty="0">
                <a:solidFill>
                  <a:srgbClr val="004992"/>
                </a:solidFill>
              </a:rPr>
              <a:t> autoestima!</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24</a:t>
            </a:fld>
            <a:endParaRPr lang="de-DE" dirty="0">
              <a:latin typeface="+mn-lt"/>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lvl="0" defTabSz="914400" fontAlgn="base"/>
            <a:r>
              <a:rPr lang="es-ES" altLang="de-DE" sz="2400" dirty="0">
                <a:solidFill>
                  <a:srgbClr val="333333"/>
                </a:solidFill>
              </a:rPr>
              <a:t>Hi ha </a:t>
            </a:r>
            <a:r>
              <a:rPr lang="es-ES" altLang="de-DE" sz="2400" dirty="0" err="1">
                <a:solidFill>
                  <a:srgbClr val="333333"/>
                </a:solidFill>
              </a:rPr>
              <a:t>estudis</a:t>
            </a:r>
            <a:r>
              <a:rPr lang="es-ES" altLang="de-DE" sz="2400" dirty="0">
                <a:solidFill>
                  <a:srgbClr val="333333"/>
                </a:solidFill>
              </a:rPr>
              <a:t> que </a:t>
            </a:r>
            <a:r>
              <a:rPr lang="es-ES" altLang="de-DE" sz="2400" dirty="0" err="1">
                <a:solidFill>
                  <a:srgbClr val="333333"/>
                </a:solidFill>
              </a:rPr>
              <a:t>demostren</a:t>
            </a:r>
            <a:r>
              <a:rPr lang="es-ES" altLang="de-DE" sz="2400" dirty="0">
                <a:solidFill>
                  <a:srgbClr val="333333"/>
                </a:solidFill>
              </a:rPr>
              <a:t> que </a:t>
            </a:r>
            <a:r>
              <a:rPr lang="es-ES" altLang="de-DE" sz="2400" dirty="0" err="1">
                <a:solidFill>
                  <a:srgbClr val="333333"/>
                </a:solidFill>
              </a:rPr>
              <a:t>moltes</a:t>
            </a:r>
            <a:r>
              <a:rPr lang="es-ES" altLang="de-DE" sz="2400" dirty="0">
                <a:solidFill>
                  <a:srgbClr val="333333"/>
                </a:solidFill>
              </a:rPr>
              <a:t> de les persones </a:t>
            </a:r>
            <a:r>
              <a:rPr lang="es-ES" altLang="de-DE" sz="2400" dirty="0" err="1">
                <a:solidFill>
                  <a:srgbClr val="333333"/>
                </a:solidFill>
              </a:rPr>
              <a:t>amb</a:t>
            </a:r>
            <a:r>
              <a:rPr lang="es-ES" altLang="de-DE" sz="2400" dirty="0">
                <a:solidFill>
                  <a:srgbClr val="333333"/>
                </a:solidFill>
              </a:rPr>
              <a:t> </a:t>
            </a:r>
            <a:r>
              <a:rPr lang="es-ES" altLang="de-DE" sz="2400" b="1" dirty="0" err="1">
                <a:solidFill>
                  <a:srgbClr val="333333"/>
                </a:solidFill>
              </a:rPr>
              <a:t>psicosi</a:t>
            </a:r>
            <a:r>
              <a:rPr lang="es-ES" altLang="de-DE" sz="2400" b="1" dirty="0">
                <a:solidFill>
                  <a:srgbClr val="333333"/>
                </a:solidFill>
              </a:rPr>
              <a:t> </a:t>
            </a:r>
            <a:r>
              <a:rPr lang="es-ES" altLang="de-DE" sz="2400" dirty="0">
                <a:solidFill>
                  <a:srgbClr val="333333"/>
                </a:solidFill>
              </a:rPr>
              <a:t>(</a:t>
            </a:r>
            <a:r>
              <a:rPr lang="es-ES" altLang="de-DE" sz="2400" dirty="0" err="1">
                <a:solidFill>
                  <a:srgbClr val="333333"/>
                </a:solidFill>
              </a:rPr>
              <a:t>però</a:t>
            </a:r>
            <a:r>
              <a:rPr lang="es-ES" altLang="de-DE" sz="2400" dirty="0">
                <a:solidFill>
                  <a:srgbClr val="333333"/>
                </a:solidFill>
              </a:rPr>
              <a:t> no totes!):</a:t>
            </a:r>
          </a:p>
          <a:p>
            <a:pPr marL="342900" lvl="0" indent="-342900" defTabSz="914400" fontAlgn="base">
              <a:buClr>
                <a:srgbClr val="333333"/>
              </a:buClr>
              <a:buFont typeface="WingDings"/>
              <a:buChar char=""/>
            </a:pPr>
            <a:r>
              <a:rPr lang="es-ES" altLang="de-DE" sz="2400" dirty="0" err="1">
                <a:solidFill>
                  <a:srgbClr val="333333"/>
                </a:solidFill>
              </a:rPr>
              <a:t>Tendeixen</a:t>
            </a:r>
            <a:r>
              <a:rPr lang="es-ES" altLang="de-DE" sz="2400" dirty="0">
                <a:solidFill>
                  <a:srgbClr val="333333"/>
                </a:solidFill>
              </a:rPr>
              <a:t> a culpar a </a:t>
            </a:r>
            <a:r>
              <a:rPr lang="es-ES" altLang="de-DE" sz="2400" dirty="0" err="1">
                <a:solidFill>
                  <a:srgbClr val="333333"/>
                </a:solidFill>
              </a:rPr>
              <a:t>altres</a:t>
            </a:r>
            <a:r>
              <a:rPr lang="es-ES" altLang="de-DE" sz="2400" dirty="0">
                <a:solidFill>
                  <a:srgbClr val="333333"/>
                </a:solidFill>
              </a:rPr>
              <a:t> persones </a:t>
            </a:r>
            <a:r>
              <a:rPr lang="es-ES" altLang="de-DE" sz="2400" dirty="0" err="1">
                <a:solidFill>
                  <a:srgbClr val="333333"/>
                </a:solidFill>
              </a:rPr>
              <a:t>quan</a:t>
            </a:r>
            <a:r>
              <a:rPr lang="es-ES" altLang="de-DE" sz="2400" dirty="0">
                <a:solidFill>
                  <a:srgbClr val="333333"/>
                </a:solidFill>
              </a:rPr>
              <a:t> </a:t>
            </a:r>
            <a:r>
              <a:rPr lang="es-ES" altLang="de-DE" sz="2400" dirty="0" err="1">
                <a:solidFill>
                  <a:srgbClr val="333333"/>
                </a:solidFill>
              </a:rPr>
              <a:t>succeixen</a:t>
            </a:r>
            <a:r>
              <a:rPr lang="es-ES" altLang="de-DE" sz="2400" dirty="0">
                <a:solidFill>
                  <a:srgbClr val="333333"/>
                </a:solidFill>
              </a:rPr>
              <a:t> coses </a:t>
            </a:r>
            <a:r>
              <a:rPr lang="es-ES" altLang="de-DE" sz="2400" dirty="0" err="1">
                <a:solidFill>
                  <a:srgbClr val="333333"/>
                </a:solidFill>
              </a:rPr>
              <a:t>dolentes</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err="1">
                <a:solidFill>
                  <a:srgbClr val="333333"/>
                </a:solidFill>
              </a:rPr>
              <a:t>Tendeixen</a:t>
            </a:r>
            <a:r>
              <a:rPr lang="es-ES" altLang="de-DE" sz="2400" dirty="0">
                <a:solidFill>
                  <a:srgbClr val="333333"/>
                </a:solidFill>
              </a:rPr>
              <a:t> a pensar que totes les coses que </a:t>
            </a:r>
            <a:r>
              <a:rPr lang="es-ES" altLang="de-DE" sz="2400" dirty="0" err="1">
                <a:solidFill>
                  <a:srgbClr val="333333"/>
                </a:solidFill>
              </a:rPr>
              <a:t>passen</a:t>
            </a:r>
            <a:r>
              <a:rPr lang="es-ES" altLang="de-DE" sz="2400" dirty="0">
                <a:solidFill>
                  <a:srgbClr val="333333"/>
                </a:solidFill>
              </a:rPr>
              <a:t> </a:t>
            </a:r>
            <a:r>
              <a:rPr lang="es-ES" altLang="de-DE" sz="2400" dirty="0" err="1">
                <a:solidFill>
                  <a:srgbClr val="333333"/>
                </a:solidFill>
              </a:rPr>
              <a:t>estan</a:t>
            </a:r>
            <a:r>
              <a:rPr lang="es-ES" altLang="de-DE" sz="2400" dirty="0">
                <a:solidFill>
                  <a:srgbClr val="333333"/>
                </a:solidFill>
              </a:rPr>
              <a:t> </a:t>
            </a:r>
            <a:r>
              <a:rPr lang="es-ES" altLang="de-DE" sz="2400" dirty="0" err="1">
                <a:solidFill>
                  <a:srgbClr val="333333"/>
                </a:solidFill>
              </a:rPr>
              <a:t>fora</a:t>
            </a:r>
            <a:r>
              <a:rPr lang="es-ES" altLang="de-DE" sz="2400" dirty="0">
                <a:solidFill>
                  <a:srgbClr val="333333"/>
                </a:solidFill>
              </a:rPr>
              <a:t> del </a:t>
            </a:r>
            <a:r>
              <a:rPr lang="es-ES" altLang="de-DE" sz="2400" dirty="0" err="1">
                <a:solidFill>
                  <a:srgbClr val="333333"/>
                </a:solidFill>
              </a:rPr>
              <a:t>seu</a:t>
            </a:r>
            <a:r>
              <a:rPr lang="es-ES" altLang="de-DE" sz="2400" dirty="0">
                <a:solidFill>
                  <a:srgbClr val="333333"/>
                </a:solidFill>
              </a:rPr>
              <a:t> control.</a:t>
            </a:r>
          </a:p>
          <a:p>
            <a:pPr lvl="0" algn="ctr" defTabSz="914400" fontAlgn="base"/>
            <a:r>
              <a:rPr lang="es-ES" altLang="de-DE" sz="2400" dirty="0">
                <a:solidFill>
                  <a:srgbClr val="004992"/>
                </a:solidFill>
              </a:rPr>
              <a:t>En especial, el primer estil d'atribució pot portar a problemes interpersonals.</a:t>
            </a:r>
            <a:endParaRPr lang="en-US" sz="2400" dirty="0"/>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25</a:t>
            </a:fld>
            <a:endParaRPr lang="de-DE" dirty="0">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21"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altLang="de-DE" sz="3600">
                <a:latin typeface="+mn-lt"/>
                <a:ea typeface="+mn-ea"/>
                <a:cs typeface="+mn-cs"/>
              </a:rPr>
              <a:t>Com les atribucions inadequades promouen la malinterpretació durant la psicosi. Exemples:</a:t>
            </a: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26</a:t>
            </a:fld>
            <a:endParaRPr lang="de-DE" dirty="0">
              <a:latin typeface="+mn-lt"/>
              <a:ea typeface="+mn-ea"/>
            </a:endParaRPr>
          </a:p>
        </p:txBody>
      </p:sp>
      <p:sp>
        <p:nvSpPr>
          <p:cNvPr id="55322" name="Rechteck 1"/>
          <p:cNvSpPr>
            <a:spLocks noChangeArrowheads="1"/>
          </p:cNvSpPr>
          <p:nvPr/>
        </p:nvSpPr>
        <p:spPr bwMode="auto">
          <a:xfrm>
            <a:off x="408955" y="590927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itchFamily="34" charset="0"/>
                <a:ea typeface="MS PGothic" pitchFamily="34" charset="-128"/>
                <a:cs typeface="Times New Roman" pitchFamily="18" charset="0"/>
              </a:defRPr>
            </a:lvl1pPr>
            <a:lvl2pPr marL="742950" indent="-28575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algn="ctr" eaLnBrk="1" hangingPunct="1">
              <a:spcBef>
                <a:spcPct val="0"/>
              </a:spcBef>
              <a:buClrTx/>
              <a:buFontTx/>
              <a:buNone/>
            </a:pPr>
            <a:r>
              <a:rPr lang="en-US" altLang="de-DE" sz="2000">
                <a:solidFill>
                  <a:srgbClr val="004992"/>
                </a:solidFill>
                <a:latin typeface="+mn-lt"/>
                <a:ea typeface="+mn-ea"/>
                <a:cs typeface="+mn-cs"/>
              </a:rPr>
              <a:t>Vol contribuir algú amb alguna experiència personal breu? </a:t>
            </a:r>
            <a:endParaRPr lang="de-DE" altLang="de-DE" sz="2000">
              <a:solidFill>
                <a:srgbClr val="004992"/>
              </a:solidFill>
              <a:latin typeface="+mn-lt"/>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172572291"/>
              </p:ext>
            </p:extLst>
          </p:nvPr>
        </p:nvGraphicFramePr>
        <p:xfrm>
          <a:off x="408955" y="2420888"/>
          <a:ext cx="11376000" cy="3230862"/>
        </p:xfrm>
        <a:graphic>
          <a:graphicData uri="http://schemas.openxmlformats.org/drawingml/2006/table">
            <a:tbl>
              <a:tblPr firstRow="1" bandRow="1">
                <a:tableStyleId>{21E4AEA4-8DFA-4A89-87EB-49C32662AFE0}</a:tableStyleId>
              </a:tblPr>
              <a:tblGrid>
                <a:gridCol w="2880320">
                  <a:extLst>
                    <a:ext uri="{9D8B030D-6E8A-4147-A177-3AD203B41FA5}">
                      <a16:colId xmlns:a16="http://schemas.microsoft.com/office/drawing/2014/main" val="20000"/>
                    </a:ext>
                  </a:extLst>
                </a:gridCol>
                <a:gridCol w="4104456">
                  <a:extLst>
                    <a:ext uri="{9D8B030D-6E8A-4147-A177-3AD203B41FA5}">
                      <a16:colId xmlns:a16="http://schemas.microsoft.com/office/drawing/2014/main" val="20001"/>
                    </a:ext>
                  </a:extLst>
                </a:gridCol>
                <a:gridCol w="439122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Esdeveniment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mn-lt"/>
                          <a:ea typeface="+mn-ea"/>
                          <a:cs typeface="+mn-cs"/>
                        </a:rPr>
                        <a:t>Explicació durant la psicosi</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mn-lt"/>
                          <a:ea typeface="+mn-ea"/>
                          <a:cs typeface="+mn-cs"/>
                        </a:rPr>
                        <a:t>Altres explicacions</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91440" marR="579755" algn="l">
                        <a:lnSpc>
                          <a:spcPct val="100000"/>
                        </a:lnSpc>
                        <a:spcBef>
                          <a:spcPts val="350"/>
                        </a:spcBef>
                      </a:pPr>
                      <a:r>
                        <a:rPr lang="en-US" sz="2000" b="0" i="0" u="none" spc="-5" dirty="0" err="1">
                          <a:solidFill>
                            <a:srgbClr val="333333"/>
                          </a:solidFill>
                          <a:latin typeface="+mn-lt"/>
                          <a:ea typeface="+mn-ea"/>
                          <a:cs typeface="+mn-cs"/>
                        </a:rPr>
                        <a:t>Es</a:t>
                      </a:r>
                      <a:r>
                        <a:rPr lang="en-US" sz="2000" b="0" i="0" u="none" spc="-5" dirty="0">
                          <a:solidFill>
                            <a:srgbClr val="333333"/>
                          </a:solidFill>
                          <a:latin typeface="+mn-lt"/>
                          <a:ea typeface="+mn-ea"/>
                          <a:cs typeface="+mn-cs"/>
                        </a:rPr>
                        <a:t> </a:t>
                      </a:r>
                      <a:r>
                        <a:rPr lang="en-US" sz="2000" b="0" i="0" u="none" spc="-5" dirty="0" err="1">
                          <a:solidFill>
                            <a:srgbClr val="333333"/>
                          </a:solidFill>
                          <a:latin typeface="+mn-lt"/>
                          <a:ea typeface="+mn-ea"/>
                          <a:cs typeface="+mn-cs"/>
                        </a:rPr>
                        <a:t>perden</a:t>
                      </a:r>
                      <a:r>
                        <a:rPr lang="en-US" sz="2000" b="0" i="0" u="none" spc="-5" baseline="0" dirty="0">
                          <a:solidFill>
                            <a:srgbClr val="333333"/>
                          </a:solidFill>
                          <a:latin typeface="+mn-lt"/>
                          <a:ea typeface="+mn-ea"/>
                          <a:cs typeface="+mn-cs"/>
                        </a:rPr>
                        <a:t> </a:t>
                      </a:r>
                      <a:r>
                        <a:rPr lang="en-US" sz="2000" b="0" i="0" u="none" spc="-5" dirty="0">
                          <a:solidFill>
                            <a:srgbClr val="333333"/>
                          </a:solidFill>
                          <a:latin typeface="+mn-lt"/>
                          <a:ea typeface="+mn-ea"/>
                          <a:cs typeface="+mn-cs"/>
                        </a:rPr>
                        <a:t>documents</a:t>
                      </a:r>
                      <a:r>
                        <a:rPr lang="en-US" sz="2000" b="0" i="0" u="none" spc="-5" baseline="0" dirty="0">
                          <a:solidFill>
                            <a:srgbClr val="333333"/>
                          </a:solidFill>
                          <a:latin typeface="+mn-lt"/>
                          <a:ea typeface="+mn-ea"/>
                          <a:cs typeface="+mn-cs"/>
                        </a:rPr>
                        <a:t> </a:t>
                      </a:r>
                      <a:r>
                        <a:rPr lang="en-US" sz="2000" b="0" i="0" u="none" spc="-5" dirty="0" err="1">
                          <a:solidFill>
                            <a:srgbClr val="333333"/>
                          </a:solidFill>
                          <a:latin typeface="+mn-lt"/>
                          <a:ea typeface="+mn-ea"/>
                          <a:cs typeface="+mn-cs"/>
                        </a:rPr>
                        <a:t>importants</a:t>
                      </a:r>
                      <a:r>
                        <a:rPr lang="en-US" sz="2000" b="0" i="0" u="none" spc="-5" dirty="0">
                          <a:solidFill>
                            <a:srgbClr val="333333"/>
                          </a:solidFill>
                          <a:latin typeface="+mn-lt"/>
                          <a:ea typeface="+mn-ea"/>
                          <a:cs typeface="+mn-cs"/>
                        </a:rPr>
                        <a:t> al </a:t>
                      </a:r>
                      <a:r>
                        <a:rPr lang="en-US" sz="2000" b="0" i="0" u="none" spc="-5" dirty="0" err="1">
                          <a:solidFill>
                            <a:srgbClr val="333333"/>
                          </a:solidFill>
                          <a:latin typeface="+mn-lt"/>
                          <a:ea typeface="+mn-ea"/>
                          <a:cs typeface="+mn-cs"/>
                        </a:rPr>
                        <a:t>teu</a:t>
                      </a:r>
                      <a:r>
                        <a:rPr lang="en-US" sz="2000" b="0" i="0" u="none" spc="-5" dirty="0">
                          <a:solidFill>
                            <a:srgbClr val="333333"/>
                          </a:solidFill>
                          <a:latin typeface="+mn-lt"/>
                          <a:ea typeface="+mn-ea"/>
                          <a:cs typeface="+mn-cs"/>
                        </a:rPr>
                        <a:t> </a:t>
                      </a:r>
                      <a:r>
                        <a:rPr lang="en-US" sz="2000" b="0" i="0" u="none" spc="-5" dirty="0" err="1">
                          <a:solidFill>
                            <a:srgbClr val="333333"/>
                          </a:solidFill>
                          <a:latin typeface="+mn-lt"/>
                          <a:ea typeface="+mn-ea"/>
                          <a:cs typeface="+mn-cs"/>
                        </a:rPr>
                        <a:t>pis</a:t>
                      </a:r>
                      <a:r>
                        <a:rPr lang="en-US" sz="2000" b="0" i="0" u="none" spc="-5" dirty="0">
                          <a:solidFill>
                            <a:srgbClr val="333333"/>
                          </a:solidFill>
                          <a:latin typeface="+mn-lt"/>
                          <a:ea typeface="+mn-ea"/>
                          <a:cs typeface="+mn-cs"/>
                        </a:rPr>
                        <a:t>.</a:t>
                      </a:r>
                      <a:endParaRPr sz="2000" b="0" i="0" u="none" dirty="0">
                        <a:solidFill>
                          <a:srgbClr val="333333"/>
                        </a:solidFill>
                        <a:latin typeface="+mn-lt"/>
                        <a:ea typeface="+mn-ea"/>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l">
                        <a:lnSpc>
                          <a:spcPct val="100000"/>
                        </a:lnSpc>
                        <a:spcBef>
                          <a:spcPts val="350"/>
                        </a:spcBef>
                      </a:pPr>
                      <a:r>
                        <a:rPr lang="it-IT" sz="2000" b="0" i="0" u="none" dirty="0">
                          <a:solidFill>
                            <a:srgbClr val="333333"/>
                          </a:solidFill>
                          <a:latin typeface="+mn-lt"/>
                          <a:ea typeface="+mn-ea"/>
                          <a:cs typeface="+mn-cs"/>
                        </a:rPr>
                        <a:t>Algú ha entrat a casa teva i ha robat els documents per a perjudicar-te.</a:t>
                      </a:r>
                      <a:endParaRPr sz="2000" b="0" i="0" u="none" dirty="0">
                        <a:solidFill>
                          <a:srgbClr val="333333"/>
                        </a:solidFill>
                        <a:latin typeface="+mn-lt"/>
                        <a:ea typeface="+mn-ea"/>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gn="l">
                        <a:lnSpc>
                          <a:spcPct val="100000"/>
                        </a:lnSpc>
                        <a:spcBef>
                          <a:spcPts val="350"/>
                        </a:spcBef>
                      </a:pPr>
                      <a:r>
                        <a:rPr lang="en-US" sz="2000" b="0" i="0" u="none" spc="-5" dirty="0">
                          <a:solidFill>
                            <a:srgbClr val="333333"/>
                          </a:solidFill>
                          <a:latin typeface="+mn-lt"/>
                          <a:ea typeface="+mn-ea"/>
                          <a:cs typeface="+mn-cs"/>
                        </a:rPr>
                        <a:t>Vas </a:t>
                      </a:r>
                      <a:r>
                        <a:rPr lang="en-US" sz="2000" b="0" i="0" u="none" spc="-5" dirty="0" err="1">
                          <a:solidFill>
                            <a:srgbClr val="333333"/>
                          </a:solidFill>
                          <a:latin typeface="+mn-lt"/>
                          <a:ea typeface="+mn-ea"/>
                          <a:cs typeface="+mn-cs"/>
                        </a:rPr>
                        <a:t>canviar</a:t>
                      </a:r>
                      <a:r>
                        <a:rPr lang="en-US" sz="2000" b="0" i="0" u="none" spc="-5" dirty="0">
                          <a:solidFill>
                            <a:srgbClr val="333333"/>
                          </a:solidFill>
                          <a:latin typeface="+mn-lt"/>
                          <a:ea typeface="+mn-ea"/>
                          <a:cs typeface="+mn-cs"/>
                        </a:rPr>
                        <a:t> </a:t>
                      </a:r>
                      <a:r>
                        <a:rPr lang="en-US" sz="2000" b="0" i="0" u="none" spc="-5" dirty="0" err="1">
                          <a:solidFill>
                            <a:srgbClr val="333333"/>
                          </a:solidFill>
                          <a:latin typeface="+mn-lt"/>
                          <a:ea typeface="+mn-ea"/>
                          <a:cs typeface="+mn-cs"/>
                        </a:rPr>
                        <a:t>els</a:t>
                      </a:r>
                      <a:r>
                        <a:rPr lang="en-US" sz="2000" b="0" i="0" u="none" spc="-5" dirty="0">
                          <a:solidFill>
                            <a:srgbClr val="333333"/>
                          </a:solidFill>
                          <a:latin typeface="+mn-lt"/>
                          <a:ea typeface="+mn-ea"/>
                          <a:cs typeface="+mn-cs"/>
                        </a:rPr>
                        <a:t> documents de </a:t>
                      </a:r>
                      <a:r>
                        <a:rPr lang="en-US" sz="2000" b="0" i="0" u="none" spc="-5" dirty="0" err="1">
                          <a:solidFill>
                            <a:srgbClr val="333333"/>
                          </a:solidFill>
                          <a:latin typeface="+mn-lt"/>
                          <a:ea typeface="+mn-ea"/>
                          <a:cs typeface="+mn-cs"/>
                        </a:rPr>
                        <a:t>lloc</a:t>
                      </a:r>
                      <a:r>
                        <a:rPr lang="en-US" sz="2000" b="0" i="0" u="none" spc="-5" dirty="0">
                          <a:solidFill>
                            <a:srgbClr val="333333"/>
                          </a:solidFill>
                          <a:latin typeface="+mn-lt"/>
                          <a:ea typeface="+mn-ea"/>
                          <a:cs typeface="+mn-cs"/>
                        </a:rPr>
                        <a:t> </a:t>
                      </a:r>
                      <a:r>
                        <a:rPr lang="en-US" sz="2000" b="0" i="0" u="none" spc="-5" dirty="0" err="1">
                          <a:solidFill>
                            <a:srgbClr val="333333"/>
                          </a:solidFill>
                          <a:latin typeface="+mn-lt"/>
                          <a:ea typeface="+mn-ea"/>
                          <a:cs typeface="+mn-cs"/>
                        </a:rPr>
                        <a:t>accidentalment</a:t>
                      </a:r>
                      <a:r>
                        <a:rPr lang="en-US" sz="2000" b="0" i="0" u="none" spc="-5" dirty="0">
                          <a:solidFill>
                            <a:srgbClr val="333333"/>
                          </a:solidFill>
                          <a:latin typeface="+mn-lt"/>
                          <a:ea typeface="+mn-ea"/>
                          <a:cs typeface="+mn-cs"/>
                        </a:rPr>
                        <a:t>. </a:t>
                      </a:r>
                      <a:endParaRPr sz="2000" b="0" i="0" u="none" dirty="0">
                        <a:solidFill>
                          <a:srgbClr val="333333"/>
                        </a:solidFill>
                        <a:latin typeface="+mn-lt"/>
                        <a:ea typeface="+mn-ea"/>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91440" marR="208279" algn="l">
                        <a:lnSpc>
                          <a:spcPct val="100000"/>
                        </a:lnSpc>
                        <a:spcBef>
                          <a:spcPts val="355"/>
                        </a:spcBef>
                      </a:pPr>
                      <a:r>
                        <a:rPr lang="en-US" sz="2000" b="0" i="0" u="none" spc="-45">
                          <a:solidFill>
                            <a:srgbClr val="333333"/>
                          </a:solidFill>
                          <a:latin typeface="+mn-lt"/>
                          <a:ea typeface="+mn-ea"/>
                          <a:cs typeface="+mn-cs"/>
                        </a:rPr>
                        <a:t>Suspens un examen.</a:t>
                      </a:r>
                      <a:endParaRPr sz="2000" b="0" i="0" u="none"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gn="l">
                        <a:lnSpc>
                          <a:spcPct val="100000"/>
                        </a:lnSpc>
                        <a:spcBef>
                          <a:spcPts val="355"/>
                        </a:spcBef>
                      </a:pPr>
                      <a:r>
                        <a:rPr lang="es-ES" sz="2000" b="0" i="0" u="none" spc="-5" dirty="0">
                          <a:solidFill>
                            <a:srgbClr val="333333"/>
                          </a:solidFill>
                          <a:latin typeface="+mn-lt"/>
                          <a:ea typeface="+mn-ea"/>
                          <a:cs typeface="+mn-cs"/>
                        </a:rPr>
                        <a:t>L'examinador vol arruinar la teva carrera.</a:t>
                      </a:r>
                      <a:endParaRPr sz="2000" b="0" i="0" u="none"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gn="l">
                        <a:lnSpc>
                          <a:spcPct val="100000"/>
                        </a:lnSpc>
                        <a:spcBef>
                          <a:spcPts val="355"/>
                        </a:spcBef>
                      </a:pPr>
                      <a:r>
                        <a:rPr lang="es-ES" sz="2000" b="0" i="0" u="none" spc="-10" dirty="0">
                          <a:solidFill>
                            <a:srgbClr val="333333"/>
                          </a:solidFill>
                          <a:latin typeface="+mn-lt"/>
                          <a:ea typeface="+mn-ea"/>
                          <a:cs typeface="+mn-cs"/>
                        </a:rPr>
                        <a:t>Potser l'examinador va ser estricte, però la teva preparació insuficient i la falta de son són altres possibles causes.</a:t>
                      </a:r>
                      <a:endParaRPr sz="2000" b="0" i="0" u="none"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91440" marR="99695" algn="l">
                        <a:lnSpc>
                          <a:spcPct val="100000"/>
                        </a:lnSpc>
                        <a:spcBef>
                          <a:spcPts val="355"/>
                        </a:spcBef>
                      </a:pPr>
                      <a:r>
                        <a:rPr lang="es-ES" sz="2000" b="0" i="0" u="none">
                          <a:solidFill>
                            <a:srgbClr val="333333"/>
                          </a:solidFill>
                          <a:latin typeface="+mn-lt"/>
                          <a:ea typeface="+mn-ea"/>
                          <a:cs typeface="+mn-cs"/>
                        </a:rPr>
                        <a:t>Un amic no et saluda.</a:t>
                      </a:r>
                      <a:endParaRPr sz="2000" b="0" i="0" u="none"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gn="l">
                        <a:lnSpc>
                          <a:spcPct val="100000"/>
                        </a:lnSpc>
                        <a:spcBef>
                          <a:spcPts val="355"/>
                        </a:spcBef>
                      </a:pPr>
                      <a:r>
                        <a:rPr lang="en-US" sz="2000" b="0" i="0" u="none" spc="-35" dirty="0">
                          <a:solidFill>
                            <a:srgbClr val="333333"/>
                          </a:solidFill>
                          <a:latin typeface="+mn-lt"/>
                          <a:ea typeface="+mn-ea"/>
                          <a:cs typeface="+mn-cs"/>
                        </a:rPr>
                        <a:t>El </a:t>
                      </a:r>
                      <a:r>
                        <a:rPr lang="en-US" sz="2000" b="0" i="0" u="none" spc="-35" dirty="0" err="1">
                          <a:solidFill>
                            <a:srgbClr val="333333"/>
                          </a:solidFill>
                          <a:latin typeface="+mn-lt"/>
                          <a:ea typeface="+mn-ea"/>
                          <a:cs typeface="+mn-cs"/>
                        </a:rPr>
                        <a:t>teu</a:t>
                      </a:r>
                      <a:r>
                        <a:rPr lang="en-US" sz="2000" b="0" i="0" u="none" spc="-35" dirty="0">
                          <a:solidFill>
                            <a:srgbClr val="333333"/>
                          </a:solidFill>
                          <a:latin typeface="+mn-lt"/>
                          <a:ea typeface="+mn-ea"/>
                          <a:cs typeface="+mn-cs"/>
                        </a:rPr>
                        <a:t> </a:t>
                      </a:r>
                      <a:r>
                        <a:rPr lang="en-US" sz="2000" b="0" i="0" u="none" spc="-35" dirty="0" err="1">
                          <a:solidFill>
                            <a:srgbClr val="333333"/>
                          </a:solidFill>
                          <a:latin typeface="+mn-lt"/>
                          <a:ea typeface="+mn-ea"/>
                          <a:cs typeface="+mn-cs"/>
                        </a:rPr>
                        <a:t>amic</a:t>
                      </a:r>
                      <a:r>
                        <a:rPr lang="en-US" sz="2000" b="0" i="0" u="none" spc="-35" dirty="0">
                          <a:solidFill>
                            <a:srgbClr val="333333"/>
                          </a:solidFill>
                          <a:latin typeface="+mn-lt"/>
                          <a:ea typeface="+mn-ea"/>
                          <a:cs typeface="+mn-cs"/>
                        </a:rPr>
                        <a:t> </a:t>
                      </a:r>
                      <a:r>
                        <a:rPr lang="en-US" sz="2000" b="0" i="0" u="none" spc="-35" dirty="0" err="1">
                          <a:solidFill>
                            <a:srgbClr val="333333"/>
                          </a:solidFill>
                          <a:latin typeface="+mn-lt"/>
                          <a:ea typeface="+mn-ea"/>
                          <a:cs typeface="+mn-cs"/>
                        </a:rPr>
                        <a:t>s'avergonyeix</a:t>
                      </a:r>
                      <a:r>
                        <a:rPr lang="en-US" sz="2000" b="0" i="0" u="none" spc="-35" dirty="0">
                          <a:solidFill>
                            <a:srgbClr val="333333"/>
                          </a:solidFill>
                          <a:latin typeface="+mn-lt"/>
                          <a:ea typeface="+mn-ea"/>
                          <a:cs typeface="+mn-cs"/>
                        </a:rPr>
                        <a:t> de </a:t>
                      </a:r>
                      <a:r>
                        <a:rPr lang="en-US" sz="2000" b="0" i="0" u="none" spc="-35" dirty="0" err="1">
                          <a:solidFill>
                            <a:srgbClr val="333333"/>
                          </a:solidFill>
                          <a:latin typeface="+mn-lt"/>
                          <a:ea typeface="+mn-ea"/>
                          <a:cs typeface="+mn-cs"/>
                        </a:rPr>
                        <a:t>tu</a:t>
                      </a:r>
                      <a:r>
                        <a:rPr lang="en-US" sz="2000" b="0" i="0" u="none" spc="-35" dirty="0">
                          <a:solidFill>
                            <a:srgbClr val="333333"/>
                          </a:solidFill>
                          <a:latin typeface="+mn-lt"/>
                          <a:ea typeface="+mn-ea"/>
                          <a:cs typeface="+mn-cs"/>
                        </a:rPr>
                        <a:t> </a:t>
                      </a:r>
                      <a:r>
                        <a:rPr lang="en-US" sz="2000" b="0" i="0" u="none" spc="-35" dirty="0" err="1">
                          <a:solidFill>
                            <a:srgbClr val="333333"/>
                          </a:solidFill>
                          <a:latin typeface="+mn-lt"/>
                          <a:ea typeface="+mn-ea"/>
                          <a:cs typeface="+mn-cs"/>
                        </a:rPr>
                        <a:t>i</a:t>
                      </a:r>
                      <a:r>
                        <a:rPr lang="en-US" sz="2000" b="0" i="0" u="none" spc="-35" dirty="0">
                          <a:solidFill>
                            <a:srgbClr val="333333"/>
                          </a:solidFill>
                          <a:latin typeface="+mn-lt"/>
                          <a:ea typeface="+mn-ea"/>
                          <a:cs typeface="+mn-cs"/>
                        </a:rPr>
                        <a:t> no vol saber res </a:t>
                      </a:r>
                      <a:r>
                        <a:rPr lang="en-US" sz="2000" b="0" i="0" u="none" spc="-35" dirty="0" err="1">
                          <a:solidFill>
                            <a:srgbClr val="333333"/>
                          </a:solidFill>
                          <a:latin typeface="+mn-lt"/>
                          <a:ea typeface="+mn-ea"/>
                          <a:cs typeface="+mn-cs"/>
                        </a:rPr>
                        <a:t>més</a:t>
                      </a:r>
                      <a:r>
                        <a:rPr lang="en-US" sz="2000" b="0" i="0" u="none" spc="-35" dirty="0">
                          <a:solidFill>
                            <a:srgbClr val="333333"/>
                          </a:solidFill>
                          <a:latin typeface="+mn-lt"/>
                          <a:ea typeface="+mn-ea"/>
                          <a:cs typeface="+mn-cs"/>
                        </a:rPr>
                        <a:t> de </a:t>
                      </a:r>
                      <a:r>
                        <a:rPr lang="en-US" sz="2000" b="0" i="0" u="none" spc="-35" dirty="0" err="1">
                          <a:solidFill>
                            <a:srgbClr val="333333"/>
                          </a:solidFill>
                          <a:latin typeface="+mn-lt"/>
                          <a:ea typeface="+mn-ea"/>
                          <a:cs typeface="+mn-cs"/>
                        </a:rPr>
                        <a:t>tu.</a:t>
                      </a:r>
                      <a:r>
                        <a:rPr lang="en-US" sz="2000" b="0" i="0" u="none" spc="-35" dirty="0">
                          <a:solidFill>
                            <a:srgbClr val="333333"/>
                          </a:solidFill>
                          <a:latin typeface="+mn-lt"/>
                          <a:ea typeface="+mn-ea"/>
                          <a:cs typeface="+mn-cs"/>
                        </a:rPr>
                        <a:t> </a:t>
                      </a:r>
                      <a:endParaRPr sz="2000" b="0" i="0" u="none"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gn="l">
                        <a:lnSpc>
                          <a:spcPct val="100000"/>
                        </a:lnSpc>
                        <a:spcBef>
                          <a:spcPts val="355"/>
                        </a:spcBef>
                      </a:pPr>
                      <a:r>
                        <a:rPr lang="en-US" sz="2000" b="0" i="0" u="none" spc="-35" dirty="0">
                          <a:solidFill>
                            <a:srgbClr val="333333"/>
                          </a:solidFill>
                          <a:latin typeface="+mn-lt"/>
                          <a:ea typeface="+mn-ea"/>
                          <a:cs typeface="+mn-cs"/>
                        </a:rPr>
                        <a:t>El </a:t>
                      </a:r>
                      <a:r>
                        <a:rPr lang="en-US" sz="2000" b="0" i="0" u="none" spc="-35" dirty="0" err="1">
                          <a:solidFill>
                            <a:srgbClr val="333333"/>
                          </a:solidFill>
                          <a:latin typeface="+mn-lt"/>
                          <a:ea typeface="+mn-ea"/>
                          <a:cs typeface="+mn-cs"/>
                        </a:rPr>
                        <a:t>teu</a:t>
                      </a:r>
                      <a:r>
                        <a:rPr lang="en-US" sz="2000" b="0" i="0" u="none" spc="-35" dirty="0">
                          <a:solidFill>
                            <a:srgbClr val="333333"/>
                          </a:solidFill>
                          <a:latin typeface="+mn-lt"/>
                          <a:ea typeface="+mn-ea"/>
                          <a:cs typeface="+mn-cs"/>
                        </a:rPr>
                        <a:t> </a:t>
                      </a:r>
                      <a:r>
                        <a:rPr lang="en-US" sz="2000" b="0" i="0" u="none" spc="-35" dirty="0" err="1">
                          <a:solidFill>
                            <a:srgbClr val="333333"/>
                          </a:solidFill>
                          <a:latin typeface="+mn-lt"/>
                          <a:ea typeface="+mn-ea"/>
                          <a:cs typeface="+mn-cs"/>
                        </a:rPr>
                        <a:t>amic</a:t>
                      </a:r>
                      <a:r>
                        <a:rPr lang="en-US" sz="2000" b="0" i="0" u="none" spc="-35" dirty="0">
                          <a:solidFill>
                            <a:srgbClr val="333333"/>
                          </a:solidFill>
                          <a:latin typeface="+mn-lt"/>
                          <a:ea typeface="+mn-ea"/>
                          <a:cs typeface="+mn-cs"/>
                        </a:rPr>
                        <a:t> </a:t>
                      </a:r>
                      <a:r>
                        <a:rPr lang="en-US" sz="2000" b="0" i="0" u="none" spc="-35" dirty="0" err="1">
                          <a:solidFill>
                            <a:srgbClr val="333333"/>
                          </a:solidFill>
                          <a:latin typeface="+mn-lt"/>
                          <a:ea typeface="+mn-ea"/>
                          <a:cs typeface="+mn-cs"/>
                        </a:rPr>
                        <a:t>està</a:t>
                      </a:r>
                      <a:r>
                        <a:rPr lang="en-US" sz="2000" b="0" i="0" u="none" spc="-35" dirty="0">
                          <a:solidFill>
                            <a:srgbClr val="333333"/>
                          </a:solidFill>
                          <a:latin typeface="+mn-lt"/>
                          <a:ea typeface="+mn-ea"/>
                          <a:cs typeface="+mn-cs"/>
                        </a:rPr>
                        <a:t> </a:t>
                      </a:r>
                      <a:r>
                        <a:rPr lang="en-US" sz="2000" b="0" i="0" u="none" spc="-35" dirty="0" err="1">
                          <a:solidFill>
                            <a:srgbClr val="333333"/>
                          </a:solidFill>
                          <a:latin typeface="+mn-lt"/>
                          <a:ea typeface="+mn-ea"/>
                          <a:cs typeface="+mn-cs"/>
                        </a:rPr>
                        <a:t>preocupat</a:t>
                      </a:r>
                      <a:r>
                        <a:rPr lang="en-US" sz="2000" b="0" i="0" u="none" spc="-35" dirty="0">
                          <a:solidFill>
                            <a:srgbClr val="333333"/>
                          </a:solidFill>
                          <a:latin typeface="+mn-lt"/>
                          <a:ea typeface="+mn-ea"/>
                          <a:cs typeface="+mn-cs"/>
                        </a:rPr>
                        <a:t>; no et </a:t>
                      </a:r>
                      <a:r>
                        <a:rPr lang="en-US" sz="2000" b="0" i="0" u="none" spc="-35" dirty="0" err="1">
                          <a:solidFill>
                            <a:srgbClr val="333333"/>
                          </a:solidFill>
                          <a:latin typeface="+mn-lt"/>
                          <a:ea typeface="+mn-ea"/>
                          <a:cs typeface="+mn-cs"/>
                        </a:rPr>
                        <a:t>va</a:t>
                      </a:r>
                      <a:r>
                        <a:rPr lang="en-US" sz="2000" b="0" i="0" u="none" spc="-35" dirty="0">
                          <a:solidFill>
                            <a:srgbClr val="333333"/>
                          </a:solidFill>
                          <a:latin typeface="+mn-lt"/>
                          <a:ea typeface="+mn-ea"/>
                          <a:cs typeface="+mn-cs"/>
                        </a:rPr>
                        <a:t> </a:t>
                      </a:r>
                      <a:r>
                        <a:rPr lang="en-US" sz="2000" b="0" i="0" u="none" spc="-35" dirty="0" err="1">
                          <a:solidFill>
                            <a:srgbClr val="333333"/>
                          </a:solidFill>
                          <a:latin typeface="+mn-lt"/>
                          <a:ea typeface="+mn-ea"/>
                          <a:cs typeface="+mn-cs"/>
                        </a:rPr>
                        <a:t>veure</a:t>
                      </a:r>
                      <a:r>
                        <a:rPr lang="en-US" sz="2000" b="0" i="0" u="none" spc="-35" dirty="0">
                          <a:solidFill>
                            <a:srgbClr val="333333"/>
                          </a:solidFill>
                          <a:latin typeface="+mn-lt"/>
                          <a:ea typeface="+mn-ea"/>
                          <a:cs typeface="+mn-cs"/>
                        </a:rPr>
                        <a:t>. </a:t>
                      </a:r>
                      <a:endParaRPr sz="2000" b="0" i="0" u="none"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altLang="de-DE" sz="3600" dirty="0">
                <a:solidFill>
                  <a:srgbClr val="004992"/>
                </a:solidFill>
                <a:latin typeface="+mn-lt"/>
                <a:ea typeface="+mn-ea"/>
                <a:cs typeface="+mn-cs"/>
              </a:rPr>
              <a:t>Estils d'Atribució</a:t>
            </a:r>
            <a:br>
              <a:rPr lang="es-ES" altLang="de-DE" sz="3600" dirty="0">
                <a:solidFill>
                  <a:srgbClr val="004992"/>
                </a:solidFill>
                <a:latin typeface="+mn-lt"/>
                <a:ea typeface="+mn-ea"/>
                <a:cs typeface="+mn-cs"/>
              </a:rPr>
            </a:br>
            <a:r>
              <a:rPr lang="es-ES" altLang="de-DE" dirty="0">
                <a:solidFill>
                  <a:srgbClr val="004992"/>
                </a:solidFill>
                <a:latin typeface="+mn-lt"/>
                <a:ea typeface="+mn-ea"/>
                <a:cs typeface="+mn-cs"/>
              </a:rPr>
              <a:t>La tasca d'avui és...</a:t>
            </a:r>
          </a:p>
        </p:txBody>
      </p:sp>
      <p:sp>
        <p:nvSpPr>
          <p:cNvPr id="57347"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fr-FR" altLang="de-DE" sz="2400" dirty="0" err="1">
                <a:solidFill>
                  <a:srgbClr val="333333"/>
                </a:solidFill>
              </a:rPr>
              <a:t>Considerar</a:t>
            </a:r>
            <a:r>
              <a:rPr lang="fr-FR" altLang="de-DE" sz="2400" dirty="0">
                <a:solidFill>
                  <a:srgbClr val="333333"/>
                </a:solidFill>
              </a:rPr>
              <a:t> possibles causes d'</a:t>
            </a:r>
            <a:r>
              <a:rPr lang="fr-FR" altLang="de-DE" sz="2400" dirty="0" err="1">
                <a:solidFill>
                  <a:srgbClr val="333333"/>
                </a:solidFill>
              </a:rPr>
              <a:t>esdeveniments</a:t>
            </a:r>
            <a:endParaRPr lang="fr-FR" altLang="de-DE" sz="2400" dirty="0">
              <a:solidFill>
                <a:srgbClr val="333333"/>
              </a:solidFill>
            </a:endParaRPr>
          </a:p>
          <a:p>
            <a:pPr marL="342900" indent="-342900" eaLnBrk="1" hangingPunct="1">
              <a:buClr>
                <a:srgbClr val="333333"/>
              </a:buClr>
              <a:buFont typeface="WingDings"/>
              <a:buChar char=""/>
            </a:pPr>
            <a:r>
              <a:rPr lang="es-ES" altLang="de-DE" sz="2400" dirty="0">
                <a:solidFill>
                  <a:srgbClr val="333333"/>
                </a:solidFill>
              </a:rPr>
              <a:t>No </a:t>
            </a:r>
            <a:r>
              <a:rPr lang="es-ES" altLang="de-DE" sz="2400" dirty="0" err="1">
                <a:solidFill>
                  <a:srgbClr val="333333"/>
                </a:solidFill>
              </a:rPr>
              <a:t>córrer</a:t>
            </a:r>
            <a:r>
              <a:rPr lang="es-ES" altLang="de-DE" sz="2400" dirty="0">
                <a:solidFill>
                  <a:srgbClr val="333333"/>
                </a:solidFill>
              </a:rPr>
              <a:t> a </a:t>
            </a:r>
            <a:r>
              <a:rPr lang="es-ES" altLang="de-DE" sz="2400" dirty="0" err="1">
                <a:solidFill>
                  <a:srgbClr val="333333"/>
                </a:solidFill>
              </a:rPr>
              <a:t>assumir</a:t>
            </a:r>
            <a:r>
              <a:rPr lang="es-ES" altLang="de-DE" sz="2400" dirty="0">
                <a:solidFill>
                  <a:srgbClr val="333333"/>
                </a:solidFill>
              </a:rPr>
              <a:t> una sola </a:t>
            </a:r>
            <a:r>
              <a:rPr lang="es-ES" altLang="de-DE" sz="2400" dirty="0" err="1">
                <a:solidFill>
                  <a:srgbClr val="333333"/>
                </a:solidFill>
              </a:rPr>
              <a:t>explicació</a:t>
            </a:r>
            <a:endParaRPr lang="es-ES" altLang="de-DE" sz="2400" dirty="0">
              <a:solidFill>
                <a:srgbClr val="333333"/>
              </a:solidFill>
            </a:endParaRPr>
          </a:p>
          <a:p>
            <a:pPr marL="342900" indent="-342900" eaLnBrk="1" hangingPunct="1">
              <a:buClr>
                <a:srgbClr val="333333"/>
              </a:buClr>
              <a:buFont typeface="WingDings"/>
              <a:buChar char=""/>
            </a:pPr>
            <a:r>
              <a:rPr lang="es-ES" altLang="de-DE" sz="2400" dirty="0">
                <a:solidFill>
                  <a:srgbClr val="333333"/>
                </a:solidFill>
              </a:rPr>
              <a:t>Discutir les conseqüències d'algunes atribucions</a:t>
            </a:r>
          </a:p>
          <a:p>
            <a:pPr lvl="1" defTabSz="914400" fontAlgn="base">
              <a:spcBef>
                <a:spcPts val="1999"/>
              </a:spcBef>
              <a:spcAft>
                <a:spcPts val="0"/>
              </a:spcAft>
            </a:pPr>
            <a:r>
              <a:rPr lang="es-ES" altLang="de-DE" sz="2400" dirty="0">
                <a:solidFill>
                  <a:srgbClr val="004992"/>
                </a:solidFill>
                <a:latin typeface="+mn-lt"/>
              </a:rPr>
              <a:t>Hem de ser objectius en el moment d'avaluar una situació.</a:t>
            </a:r>
          </a:p>
          <a:p>
            <a:pPr lvl="1" defTabSz="914400" fontAlgn="base">
              <a:spcBef>
                <a:spcPts val="1999"/>
              </a:spcBef>
              <a:spcAft>
                <a:spcPts val="0"/>
              </a:spcAft>
            </a:pPr>
            <a:r>
              <a:rPr lang="es-ES" altLang="de-DE" sz="2400" dirty="0">
                <a:solidFill>
                  <a:srgbClr val="004992"/>
                </a:solidFill>
                <a:latin typeface="+mn-lt"/>
              </a:rPr>
              <a:t>No </a:t>
            </a:r>
            <a:r>
              <a:rPr lang="es-ES" altLang="de-DE" sz="2400" dirty="0" err="1">
                <a:solidFill>
                  <a:srgbClr val="004992"/>
                </a:solidFill>
                <a:latin typeface="+mn-lt"/>
              </a:rPr>
              <a:t>hem</a:t>
            </a:r>
            <a:r>
              <a:rPr lang="es-ES" altLang="de-DE" sz="2400" dirty="0">
                <a:solidFill>
                  <a:srgbClr val="004992"/>
                </a:solidFill>
                <a:latin typeface="+mn-lt"/>
              </a:rPr>
              <a:t> de culpar </a:t>
            </a:r>
            <a:r>
              <a:rPr lang="es-ES" altLang="de-DE" sz="2400" dirty="0" err="1">
                <a:solidFill>
                  <a:srgbClr val="004992"/>
                </a:solidFill>
                <a:latin typeface="+mn-lt"/>
              </a:rPr>
              <a:t>sempre</a:t>
            </a:r>
            <a:r>
              <a:rPr lang="es-ES" altLang="de-DE" sz="2400" dirty="0">
                <a:solidFill>
                  <a:srgbClr val="004992"/>
                </a:solidFill>
                <a:latin typeface="+mn-lt"/>
              </a:rPr>
              <a:t> a </a:t>
            </a:r>
            <a:r>
              <a:rPr lang="es-ES" altLang="de-DE" sz="2400" dirty="0" err="1">
                <a:solidFill>
                  <a:srgbClr val="004992"/>
                </a:solidFill>
                <a:latin typeface="+mn-lt"/>
              </a:rPr>
              <a:t>altres</a:t>
            </a:r>
            <a:r>
              <a:rPr lang="es-ES" altLang="de-DE" sz="2400" dirty="0">
                <a:solidFill>
                  <a:srgbClr val="004992"/>
                </a:solidFill>
                <a:latin typeface="+mn-lt"/>
              </a:rPr>
              <a:t> persones </a:t>
            </a:r>
            <a:r>
              <a:rPr lang="es-ES" altLang="de-DE" sz="2400" dirty="0" err="1">
                <a:solidFill>
                  <a:srgbClr val="004992"/>
                </a:solidFill>
                <a:latin typeface="+mn-lt"/>
              </a:rPr>
              <a:t>pels</a:t>
            </a:r>
            <a:r>
              <a:rPr lang="es-ES" altLang="de-DE" sz="2400" dirty="0">
                <a:solidFill>
                  <a:srgbClr val="004992"/>
                </a:solidFill>
                <a:latin typeface="+mn-lt"/>
              </a:rPr>
              <a:t> </a:t>
            </a:r>
            <a:r>
              <a:rPr lang="es-ES" altLang="de-DE" sz="2400" dirty="0" err="1">
                <a:solidFill>
                  <a:srgbClr val="004992"/>
                </a:solidFill>
                <a:latin typeface="+mn-lt"/>
              </a:rPr>
              <a:t>nostres</a:t>
            </a:r>
            <a:r>
              <a:rPr lang="es-ES" altLang="de-DE" sz="2400" dirty="0">
                <a:solidFill>
                  <a:srgbClr val="004992"/>
                </a:solidFill>
                <a:latin typeface="+mn-lt"/>
              </a:rPr>
              <a:t> </a:t>
            </a:r>
            <a:r>
              <a:rPr lang="es-ES" altLang="de-DE" sz="2400" dirty="0" err="1">
                <a:solidFill>
                  <a:srgbClr val="004992"/>
                </a:solidFill>
                <a:latin typeface="+mn-lt"/>
              </a:rPr>
              <a:t>errors</a:t>
            </a:r>
            <a:r>
              <a:rPr lang="es-ES" altLang="de-DE" sz="2400" dirty="0">
                <a:solidFill>
                  <a:srgbClr val="004992"/>
                </a:solidFill>
                <a:latin typeface="+mn-lt"/>
              </a:rPr>
              <a:t>, o les coses </a:t>
            </a:r>
            <a:r>
              <a:rPr lang="es-ES" altLang="de-DE" sz="2400" dirty="0" err="1">
                <a:solidFill>
                  <a:srgbClr val="004992"/>
                </a:solidFill>
                <a:latin typeface="+mn-lt"/>
              </a:rPr>
              <a:t>dolentes</a:t>
            </a:r>
            <a:r>
              <a:rPr lang="es-ES" altLang="de-DE" sz="2400" dirty="0">
                <a:solidFill>
                  <a:srgbClr val="004992"/>
                </a:solidFill>
                <a:latin typeface="+mn-lt"/>
              </a:rPr>
              <a:t> que poden </a:t>
            </a:r>
            <a:r>
              <a:rPr lang="es-ES" altLang="de-DE" sz="2400" dirty="0" err="1">
                <a:solidFill>
                  <a:srgbClr val="004992"/>
                </a:solidFill>
                <a:latin typeface="+mn-lt"/>
              </a:rPr>
              <a:t>passar</a:t>
            </a:r>
            <a:r>
              <a:rPr lang="es-ES" altLang="de-DE" sz="2400" dirty="0">
                <a:solidFill>
                  <a:srgbClr val="004992"/>
                </a:solidFill>
                <a:latin typeface="+mn-lt"/>
              </a:rPr>
              <a:t>. </a:t>
            </a:r>
            <a:r>
              <a:rPr lang="es-ES" altLang="de-DE" sz="2400" dirty="0" err="1">
                <a:solidFill>
                  <a:srgbClr val="004992"/>
                </a:solidFill>
                <a:latin typeface="+mn-lt"/>
              </a:rPr>
              <a:t>Igualment</a:t>
            </a:r>
            <a:r>
              <a:rPr lang="es-ES" altLang="de-DE" sz="2400" dirty="0">
                <a:solidFill>
                  <a:srgbClr val="004992"/>
                </a:solidFill>
                <a:latin typeface="+mn-lt"/>
              </a:rPr>
              <a:t>, no </a:t>
            </a:r>
            <a:r>
              <a:rPr lang="es-ES" altLang="de-DE" sz="2400" dirty="0" err="1">
                <a:solidFill>
                  <a:srgbClr val="004992"/>
                </a:solidFill>
                <a:latin typeface="+mn-lt"/>
              </a:rPr>
              <a:t>ens</a:t>
            </a:r>
            <a:r>
              <a:rPr lang="es-ES" altLang="de-DE" sz="2400" dirty="0">
                <a:solidFill>
                  <a:srgbClr val="004992"/>
                </a:solidFill>
                <a:latin typeface="+mn-lt"/>
              </a:rPr>
              <a:t> </a:t>
            </a:r>
            <a:r>
              <a:rPr lang="es-ES" altLang="de-DE" sz="2400" dirty="0" err="1">
                <a:solidFill>
                  <a:srgbClr val="004992"/>
                </a:solidFill>
                <a:latin typeface="+mn-lt"/>
              </a:rPr>
              <a:t>hem</a:t>
            </a:r>
            <a:r>
              <a:rPr lang="es-ES" altLang="de-DE" sz="2400" dirty="0">
                <a:solidFill>
                  <a:srgbClr val="004992"/>
                </a:solidFill>
                <a:latin typeface="+mn-lt"/>
              </a:rPr>
              <a:t> de culpar a </a:t>
            </a:r>
            <a:r>
              <a:rPr lang="es-ES" altLang="de-DE" sz="2400" dirty="0" err="1">
                <a:solidFill>
                  <a:srgbClr val="004992"/>
                </a:solidFill>
                <a:latin typeface="+mn-lt"/>
              </a:rPr>
              <a:t>nosaltres</a:t>
            </a:r>
            <a:r>
              <a:rPr lang="es-ES" altLang="de-DE" sz="2400" dirty="0">
                <a:solidFill>
                  <a:srgbClr val="004992"/>
                </a:solidFill>
                <a:latin typeface="+mn-lt"/>
              </a:rPr>
              <a:t> </a:t>
            </a:r>
            <a:r>
              <a:rPr lang="es-ES" altLang="de-DE" sz="2400" dirty="0" err="1">
                <a:solidFill>
                  <a:srgbClr val="004992"/>
                </a:solidFill>
                <a:latin typeface="+mn-lt"/>
              </a:rPr>
              <a:t>mateixes</a:t>
            </a:r>
            <a:r>
              <a:rPr lang="es-ES" altLang="de-DE" sz="2400" dirty="0">
                <a:solidFill>
                  <a:srgbClr val="004992"/>
                </a:solidFill>
                <a:latin typeface="+mn-lt"/>
              </a:rPr>
              <a:t> o </a:t>
            </a:r>
            <a:r>
              <a:rPr lang="es-ES" altLang="de-DE" sz="2400" dirty="0" err="1">
                <a:solidFill>
                  <a:srgbClr val="004992"/>
                </a:solidFill>
                <a:latin typeface="+mn-lt"/>
              </a:rPr>
              <a:t>mateixos</a:t>
            </a:r>
            <a:r>
              <a:rPr lang="es-ES" altLang="de-DE" sz="2400" dirty="0">
                <a:solidFill>
                  <a:srgbClr val="004992"/>
                </a:solidFill>
                <a:latin typeface="+mn-lt"/>
              </a:rPr>
              <a:t> </a:t>
            </a:r>
            <a:r>
              <a:rPr lang="es-ES" altLang="de-DE" sz="2400" dirty="0" err="1">
                <a:solidFill>
                  <a:srgbClr val="004992"/>
                </a:solidFill>
                <a:latin typeface="+mn-lt"/>
              </a:rPr>
              <a:t>sempre</a:t>
            </a:r>
            <a:r>
              <a:rPr lang="es-ES" altLang="de-DE" sz="2400" dirty="0">
                <a:solidFill>
                  <a:srgbClr val="004992"/>
                </a:solidFill>
                <a:latin typeface="+mn-lt"/>
              </a:rPr>
              <a:t> que </a:t>
            </a:r>
            <a:r>
              <a:rPr lang="es-ES" altLang="de-DE" sz="2400" dirty="0" err="1">
                <a:solidFill>
                  <a:srgbClr val="004992"/>
                </a:solidFill>
                <a:latin typeface="+mn-lt"/>
              </a:rPr>
              <a:t>passi</a:t>
            </a:r>
            <a:r>
              <a:rPr lang="es-ES" altLang="de-DE" sz="2400" dirty="0">
                <a:solidFill>
                  <a:srgbClr val="004992"/>
                </a:solidFill>
                <a:latin typeface="+mn-lt"/>
              </a:rPr>
              <a:t> alguna cosa </a:t>
            </a:r>
            <a:r>
              <a:rPr lang="es-ES" altLang="de-DE" sz="2400" dirty="0" err="1">
                <a:solidFill>
                  <a:srgbClr val="004992"/>
                </a:solidFill>
                <a:latin typeface="+mn-lt"/>
              </a:rPr>
              <a:t>dolenta</a:t>
            </a:r>
            <a:r>
              <a:rPr lang="es-ES" altLang="de-DE" sz="2400" dirty="0">
                <a:solidFill>
                  <a:srgbClr val="004992"/>
                </a:solidFill>
                <a:latin typeface="+mn-lt"/>
              </a:rPr>
              <a:t>!</a:t>
            </a:r>
            <a:endParaRPr lang="es-ES" altLang="de-DE" sz="2400" dirty="0">
              <a:solidFill>
                <a:srgbClr val="333333"/>
              </a:solidFill>
              <a:latin typeface="+mn-lt"/>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27</a:t>
            </a:fld>
            <a:endParaRPr lang="de-DE" dirty="0">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Un amic està parlant a la teva esquena</a:t>
            </a:r>
            <a:endParaRPr lang="de-DE" altLang="de-DE" sz="3600">
              <a:latin typeface="+mn-lt"/>
              <a:ea typeface="+mn-ea"/>
              <a:cs typeface="+mn-cs"/>
            </a:endParaRPr>
          </a:p>
        </p:txBody>
      </p:sp>
      <p:sp>
        <p:nvSpPr>
          <p:cNvPr id="59395" name="Rectangle 3"/>
          <p:cNvSpPr>
            <a:spLocks noGrp="1" noChangeArrowheads="1"/>
          </p:cNvSpPr>
          <p:nvPr>
            <p:ph idx="1"/>
          </p:nvPr>
        </p:nvSpPr>
        <p:spPr/>
        <p:txBody>
          <a:bodyPr>
            <a:noAutofit/>
          </a:bodyPr>
          <a:lstStyle/>
          <a:p>
            <a:pPr eaLnBrk="1" hangingPunct="1"/>
            <a:r>
              <a:rPr lang="de-DE" altLang="de-DE" sz="2400" dirty="0">
                <a:solidFill>
                  <a:srgbClr val="333333"/>
                </a:solidFill>
              </a:rPr>
              <a:t>Què va provocar que el teu amic parli a la teva </a:t>
            </a:r>
            <a:r>
              <a:rPr lang="de-DE" altLang="de-DE" sz="2400" dirty="0" err="1">
                <a:solidFill>
                  <a:srgbClr val="333333"/>
                </a:solidFill>
              </a:rPr>
              <a:t>esquena</a:t>
            </a:r>
            <a:r>
              <a:rPr lang="de-DE" altLang="de-DE" sz="2400" dirty="0">
                <a:solidFill>
                  <a:srgbClr val="333333"/>
                </a:solidFill>
              </a:rPr>
              <a:t>?</a:t>
            </a:r>
          </a:p>
          <a:p>
            <a:pPr lvl="0" defTabSz="914400" fontAlgn="base"/>
            <a:r>
              <a:rPr lang="es-ES" altLang="de-DE" sz="2400" dirty="0">
                <a:solidFill>
                  <a:srgbClr val="333333"/>
                </a:solidFill>
              </a:rPr>
              <a:t>Quina és l'explicació principal d'aquest esdeveniment?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28</a:t>
            </a:fld>
            <a:endParaRPr lang="de-DE" dirty="0">
              <a:latin typeface="+mn-lt"/>
              <a:ea typeface="+mn-ea"/>
            </a:endParaRPr>
          </a:p>
        </p:txBody>
      </p:sp>
      <p:pic>
        <p:nvPicPr>
          <p:cNvPr id="10"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o un </a:t>
            </a:r>
            <a:r>
              <a:rPr lang="en-US" altLang="de-DE" sz="2400" dirty="0" err="1">
                <a:solidFill>
                  <a:srgbClr val="004992"/>
                </a:solidFill>
                <a:latin typeface="+mn-lt"/>
                <a:ea typeface="+mn-ea"/>
                <a:cs typeface="+mn-cs"/>
              </a:rPr>
              <a:t>mateix</a:t>
            </a:r>
            <a:r>
              <a:rPr lang="en-US" altLang="de-DE" sz="2400" dirty="0">
                <a:solidFill>
                  <a:srgbClr val="004992"/>
                </a:solidFill>
                <a:latin typeface="+mn-lt"/>
                <a:ea typeface="+mn-ea"/>
                <a:cs typeface="+mn-cs"/>
              </a:rPr>
              <a:t>? </a:t>
            </a:r>
          </a:p>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a:t>
            </a:r>
            <a:r>
              <a:rPr lang="en-US" altLang="de-DE" sz="2400" dirty="0" err="1">
                <a:solidFill>
                  <a:srgbClr val="004992"/>
                </a:solidFill>
                <a:latin typeface="+mn-lt"/>
                <a:ea typeface="+mn-ea"/>
                <a:cs typeface="+mn-cs"/>
              </a:rPr>
              <a:t>altra</a:t>
            </a:r>
            <a:r>
              <a:rPr lang="en-US" altLang="de-DE" sz="2400" dirty="0">
                <a:solidFill>
                  <a:srgbClr val="004992"/>
                </a:solidFill>
                <a:latin typeface="+mn-lt"/>
                <a:ea typeface="+mn-ea"/>
                <a:cs typeface="+mn-cs"/>
              </a:rPr>
              <a:t> persona o </a:t>
            </a:r>
            <a:r>
              <a:rPr lang="en-US" altLang="de-DE" sz="2400" dirty="0" err="1">
                <a:solidFill>
                  <a:srgbClr val="004992"/>
                </a:solidFill>
                <a:latin typeface="+mn-lt"/>
                <a:ea typeface="+mn-ea"/>
                <a:cs typeface="+mn-cs"/>
              </a:rPr>
              <a:t>persones</a:t>
            </a:r>
            <a:r>
              <a:rPr lang="en-US" altLang="de-DE" sz="2400" dirty="0">
                <a:solidFill>
                  <a:srgbClr val="004992"/>
                </a:solidFill>
                <a:latin typeface="+mn-lt"/>
                <a:ea typeface="+mn-ea"/>
                <a:cs typeface="+mn-cs"/>
              </a:rPr>
              <a:t>?</a:t>
            </a:r>
          </a:p>
          <a:p>
            <a:pPr eaLnBrk="1" hangingPunct="1">
              <a:lnSpc>
                <a:spcPct val="105000"/>
              </a:lnSpc>
              <a:spcBef>
                <a:spcPts val="1999"/>
              </a:spcBef>
              <a:spcAft>
                <a:spcPts val="0"/>
              </a:spcAft>
              <a:buClrTx/>
              <a:buNone/>
            </a:pPr>
            <a:r>
              <a:rPr lang="en-US" altLang="de-DE" sz="2400" dirty="0" err="1">
                <a:solidFill>
                  <a:srgbClr val="004992"/>
                </a:solidFill>
                <a:latin typeface="+mn-lt"/>
                <a:ea typeface="+mn-ea"/>
                <a:cs typeface="+mn-cs"/>
              </a:rPr>
              <a:t>Circumstàncies</a:t>
            </a:r>
            <a:r>
              <a:rPr lang="en-US" altLang="de-DE" sz="2400" dirty="0">
                <a:solidFill>
                  <a:srgbClr val="004992"/>
                </a:solidFill>
                <a:latin typeface="+mn-lt"/>
                <a:ea typeface="+mn-ea"/>
                <a:cs typeface="+mn-cs"/>
              </a:rPr>
              <a:t> o </a:t>
            </a:r>
            <a:r>
              <a:rPr lang="en-US" altLang="de-DE" sz="2400" dirty="0" err="1">
                <a:solidFill>
                  <a:srgbClr val="004992"/>
                </a:solidFill>
                <a:latin typeface="+mn-lt"/>
                <a:ea typeface="+mn-ea"/>
                <a:cs typeface="+mn-cs"/>
              </a:rPr>
              <a:t>l'atzar</a:t>
            </a:r>
            <a:r>
              <a:rPr lang="en-US" altLang="de-DE" sz="2400" dirty="0">
                <a:solidFill>
                  <a:srgbClr val="004992"/>
                </a:solidFill>
                <a:latin typeface="+mn-lt"/>
                <a:ea typeface="+mn-ea"/>
                <a:cs typeface="+mn-cs"/>
              </a:rPr>
              <a:t>?</a:t>
            </a:r>
            <a:endParaRPr lang="fr-CH" altLang="de-DE" sz="2400" dirty="0">
              <a:solidFill>
                <a:srgbClr val="004992"/>
              </a:solidFill>
              <a:latin typeface="+mn-lt"/>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Et truquen per a una entrevista de feina</a:t>
            </a:r>
          </a:p>
        </p:txBody>
      </p:sp>
      <p:sp>
        <p:nvSpPr>
          <p:cNvPr id="61443" name="Rectangle 1027"/>
          <p:cNvSpPr>
            <a:spLocks noGrp="1" noChangeArrowheads="1"/>
          </p:cNvSpPr>
          <p:nvPr>
            <p:ph idx="1"/>
          </p:nvPr>
        </p:nvSpPr>
        <p:spPr/>
        <p:txBody>
          <a:bodyPr>
            <a:noAutofit/>
          </a:bodyPr>
          <a:lstStyle/>
          <a:p>
            <a:pPr eaLnBrk="1" hangingPunct="1"/>
            <a:r>
              <a:rPr lang="de-DE" altLang="de-DE" sz="2400" dirty="0">
                <a:solidFill>
                  <a:srgbClr val="333333"/>
                </a:solidFill>
              </a:rPr>
              <a:t>Per </a:t>
            </a:r>
            <a:r>
              <a:rPr lang="de-DE" altLang="de-DE" sz="2400" dirty="0" err="1">
                <a:solidFill>
                  <a:srgbClr val="333333"/>
                </a:solidFill>
              </a:rPr>
              <a:t>què</a:t>
            </a:r>
            <a:r>
              <a:rPr lang="de-DE" altLang="de-DE" sz="2400" dirty="0">
                <a:solidFill>
                  <a:srgbClr val="333333"/>
                </a:solidFill>
              </a:rPr>
              <a:t> </a:t>
            </a:r>
            <a:r>
              <a:rPr lang="de-DE" altLang="de-DE" sz="2400" dirty="0" err="1">
                <a:solidFill>
                  <a:srgbClr val="333333"/>
                </a:solidFill>
              </a:rPr>
              <a:t>t'han</a:t>
            </a:r>
            <a:r>
              <a:rPr lang="de-DE" altLang="de-DE" sz="2400" dirty="0">
                <a:solidFill>
                  <a:srgbClr val="333333"/>
                </a:solidFill>
              </a:rPr>
              <a:t> trucat per a aquesta </a:t>
            </a:r>
            <a:r>
              <a:rPr lang="de-DE" altLang="de-DE" sz="2400" dirty="0" err="1">
                <a:solidFill>
                  <a:srgbClr val="333333"/>
                </a:solidFill>
              </a:rPr>
              <a:t>entrevista</a:t>
            </a:r>
            <a:r>
              <a:rPr lang="de-DE" altLang="de-DE" sz="2400" dirty="0">
                <a:solidFill>
                  <a:srgbClr val="333333"/>
                </a:solidFill>
              </a:rPr>
              <a:t>?</a:t>
            </a:r>
          </a:p>
          <a:p>
            <a:pPr lvl="0" defTabSz="914400" fontAlgn="base"/>
            <a:r>
              <a:rPr lang="es-ES_tradnl" altLang="de-DE" sz="2400" dirty="0">
                <a:solidFill>
                  <a:srgbClr val="333333"/>
                </a:solidFill>
              </a:rPr>
              <a:t>Quina és </a:t>
            </a:r>
            <a:r>
              <a:rPr lang="es-ES" altLang="de-DE" sz="2400" dirty="0">
                <a:solidFill>
                  <a:srgbClr val="333333"/>
                </a:solidFill>
              </a:rPr>
              <a:t>l'explicació principal d'aquest esdeveniment?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29</a:t>
            </a:fld>
            <a:endParaRPr lang="de-DE" dirty="0">
              <a:latin typeface="+mn-lt"/>
              <a:ea typeface="+mn-ea"/>
            </a:endParaRPr>
          </a:p>
        </p:txBody>
      </p:sp>
      <p:pic>
        <p:nvPicPr>
          <p:cNvPr id="10"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o un </a:t>
            </a:r>
            <a:r>
              <a:rPr lang="en-US" altLang="de-DE" sz="2400" dirty="0" err="1">
                <a:solidFill>
                  <a:srgbClr val="004992"/>
                </a:solidFill>
                <a:latin typeface="+mn-lt"/>
                <a:ea typeface="+mn-ea"/>
                <a:cs typeface="+mn-cs"/>
              </a:rPr>
              <a:t>mateix</a:t>
            </a:r>
            <a:r>
              <a:rPr lang="en-US" altLang="de-DE" sz="2400" dirty="0">
                <a:solidFill>
                  <a:srgbClr val="004992"/>
                </a:solidFill>
                <a:latin typeface="+mn-lt"/>
                <a:ea typeface="+mn-ea"/>
                <a:cs typeface="+mn-cs"/>
              </a:rPr>
              <a:t>? </a:t>
            </a:r>
          </a:p>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a:t>
            </a:r>
            <a:r>
              <a:rPr lang="en-US" altLang="de-DE" sz="2400" dirty="0" err="1">
                <a:solidFill>
                  <a:srgbClr val="004992"/>
                </a:solidFill>
                <a:latin typeface="+mn-lt"/>
                <a:ea typeface="+mn-ea"/>
                <a:cs typeface="+mn-cs"/>
              </a:rPr>
              <a:t>altra</a:t>
            </a:r>
            <a:r>
              <a:rPr lang="en-US" altLang="de-DE" sz="2400" dirty="0">
                <a:solidFill>
                  <a:srgbClr val="004992"/>
                </a:solidFill>
                <a:latin typeface="+mn-lt"/>
                <a:ea typeface="+mn-ea"/>
                <a:cs typeface="+mn-cs"/>
              </a:rPr>
              <a:t> persona o </a:t>
            </a:r>
            <a:r>
              <a:rPr lang="en-US" altLang="de-DE" sz="2400" dirty="0" err="1">
                <a:solidFill>
                  <a:srgbClr val="004992"/>
                </a:solidFill>
                <a:latin typeface="+mn-lt"/>
                <a:ea typeface="+mn-ea"/>
                <a:cs typeface="+mn-cs"/>
              </a:rPr>
              <a:t>persones</a:t>
            </a:r>
            <a:r>
              <a:rPr lang="en-US" altLang="de-DE" sz="2400" dirty="0">
                <a:solidFill>
                  <a:srgbClr val="004992"/>
                </a:solidFill>
                <a:latin typeface="+mn-lt"/>
                <a:ea typeface="+mn-ea"/>
                <a:cs typeface="+mn-cs"/>
              </a:rPr>
              <a:t>?</a:t>
            </a:r>
          </a:p>
          <a:p>
            <a:pPr eaLnBrk="1" hangingPunct="1">
              <a:lnSpc>
                <a:spcPct val="105000"/>
              </a:lnSpc>
              <a:spcBef>
                <a:spcPts val="1999"/>
              </a:spcBef>
              <a:spcAft>
                <a:spcPts val="0"/>
              </a:spcAft>
              <a:buClrTx/>
              <a:buNone/>
            </a:pPr>
            <a:r>
              <a:rPr lang="en-US" altLang="de-DE" sz="2400" dirty="0" err="1">
                <a:solidFill>
                  <a:srgbClr val="004992"/>
                </a:solidFill>
                <a:latin typeface="+mn-lt"/>
                <a:ea typeface="+mn-ea"/>
                <a:cs typeface="+mn-cs"/>
              </a:rPr>
              <a:t>Circumstàncies</a:t>
            </a:r>
            <a:r>
              <a:rPr lang="en-US" altLang="de-DE" sz="2400" dirty="0">
                <a:solidFill>
                  <a:srgbClr val="004992"/>
                </a:solidFill>
                <a:latin typeface="+mn-lt"/>
                <a:ea typeface="+mn-ea"/>
                <a:cs typeface="+mn-cs"/>
              </a:rPr>
              <a:t> o </a:t>
            </a:r>
            <a:r>
              <a:rPr lang="en-US" altLang="de-DE" sz="2400" dirty="0" err="1">
                <a:solidFill>
                  <a:srgbClr val="004992"/>
                </a:solidFill>
                <a:latin typeface="+mn-lt"/>
                <a:ea typeface="+mn-ea"/>
                <a:cs typeface="+mn-cs"/>
              </a:rPr>
              <a:t>l'atzar</a:t>
            </a:r>
            <a:r>
              <a:rPr lang="en-US" altLang="de-DE" sz="2400" dirty="0">
                <a:solidFill>
                  <a:srgbClr val="004992"/>
                </a:solidFill>
                <a:latin typeface="+mn-lt"/>
                <a:ea typeface="+mn-ea"/>
                <a:cs typeface="+mn-cs"/>
              </a:rPr>
              <a:t>?</a:t>
            </a:r>
            <a:endParaRPr lang="fr-CH" altLang="de-DE" sz="2400" dirty="0">
              <a:solidFill>
                <a:srgbClr val="004992"/>
              </a:solidFill>
              <a:latin typeface="+mn-lt"/>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La teva visita sense avisar molesta al teu amic</a:t>
            </a:r>
            <a:endParaRPr lang="de-DE" altLang="de-DE" sz="3600">
              <a:latin typeface="+mn-lt"/>
              <a:ea typeface="+mn-ea"/>
              <a:cs typeface="+mn-cs"/>
            </a:endParaRPr>
          </a:p>
        </p:txBody>
      </p:sp>
      <p:sp>
        <p:nvSpPr>
          <p:cNvPr id="63491" name="Rectangle 3"/>
          <p:cNvSpPr>
            <a:spLocks noGrp="1" noChangeArrowheads="1"/>
          </p:cNvSpPr>
          <p:nvPr>
            <p:ph idx="1"/>
          </p:nvPr>
        </p:nvSpPr>
        <p:spPr/>
        <p:txBody>
          <a:bodyPr>
            <a:noAutofit/>
          </a:bodyPr>
          <a:lstStyle/>
          <a:p>
            <a:pPr eaLnBrk="1" hangingPunct="1"/>
            <a:r>
              <a:rPr lang="de-DE" altLang="de-DE" sz="2400" dirty="0">
                <a:solidFill>
                  <a:srgbClr val="333333"/>
                </a:solidFill>
              </a:rPr>
              <a:t>Què va fer que al teu amic el molestés la teva </a:t>
            </a:r>
            <a:r>
              <a:rPr lang="de-DE" altLang="de-DE" sz="2400">
                <a:solidFill>
                  <a:srgbClr val="333333"/>
                </a:solidFill>
              </a:rPr>
              <a:t>visita?</a:t>
            </a:r>
          </a:p>
          <a:p>
            <a:pPr lvl="0" defTabSz="914400" fontAlgn="base"/>
            <a:r>
              <a:rPr lang="de-DE" altLang="de-DE" sz="2400" dirty="0">
                <a:solidFill>
                  <a:srgbClr val="333333"/>
                </a:solidFill>
              </a:rPr>
              <a:t>Quina és l’ explicació principal d’aquest esdeveniment?</a:t>
            </a: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30</a:t>
            </a:fld>
            <a:endParaRPr lang="de-DE" dirty="0">
              <a:latin typeface="+mn-lt"/>
              <a:ea typeface="+mn-ea"/>
            </a:endParaRPr>
          </a:p>
        </p:txBody>
      </p:sp>
      <p:pic>
        <p:nvPicPr>
          <p:cNvPr id="10"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o un </a:t>
            </a:r>
            <a:r>
              <a:rPr lang="en-US" altLang="de-DE" sz="2400" dirty="0" err="1">
                <a:solidFill>
                  <a:srgbClr val="004992"/>
                </a:solidFill>
                <a:latin typeface="+mn-lt"/>
                <a:ea typeface="+mn-ea"/>
                <a:cs typeface="+mn-cs"/>
              </a:rPr>
              <a:t>mateix</a:t>
            </a:r>
            <a:r>
              <a:rPr lang="en-US" altLang="de-DE" sz="2400" dirty="0">
                <a:solidFill>
                  <a:srgbClr val="004992"/>
                </a:solidFill>
                <a:latin typeface="+mn-lt"/>
                <a:ea typeface="+mn-ea"/>
                <a:cs typeface="+mn-cs"/>
              </a:rPr>
              <a:t>? </a:t>
            </a:r>
          </a:p>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a:t>
            </a:r>
            <a:r>
              <a:rPr lang="en-US" altLang="de-DE" sz="2400" dirty="0" err="1">
                <a:solidFill>
                  <a:srgbClr val="004992"/>
                </a:solidFill>
                <a:latin typeface="+mn-lt"/>
                <a:ea typeface="+mn-ea"/>
                <a:cs typeface="+mn-cs"/>
              </a:rPr>
              <a:t>altra</a:t>
            </a:r>
            <a:r>
              <a:rPr lang="en-US" altLang="de-DE" sz="2400" dirty="0">
                <a:solidFill>
                  <a:srgbClr val="004992"/>
                </a:solidFill>
                <a:latin typeface="+mn-lt"/>
                <a:ea typeface="+mn-ea"/>
                <a:cs typeface="+mn-cs"/>
              </a:rPr>
              <a:t> persona o </a:t>
            </a:r>
            <a:r>
              <a:rPr lang="en-US" altLang="de-DE" sz="2400" dirty="0" err="1">
                <a:solidFill>
                  <a:srgbClr val="004992"/>
                </a:solidFill>
                <a:latin typeface="+mn-lt"/>
                <a:ea typeface="+mn-ea"/>
                <a:cs typeface="+mn-cs"/>
              </a:rPr>
              <a:t>persones</a:t>
            </a:r>
            <a:r>
              <a:rPr lang="en-US" altLang="de-DE" sz="2400" dirty="0">
                <a:solidFill>
                  <a:srgbClr val="004992"/>
                </a:solidFill>
                <a:latin typeface="+mn-lt"/>
                <a:ea typeface="+mn-ea"/>
                <a:cs typeface="+mn-cs"/>
              </a:rPr>
              <a:t>?</a:t>
            </a:r>
          </a:p>
          <a:p>
            <a:pPr eaLnBrk="1" hangingPunct="1">
              <a:lnSpc>
                <a:spcPct val="105000"/>
              </a:lnSpc>
              <a:spcBef>
                <a:spcPts val="1999"/>
              </a:spcBef>
              <a:spcAft>
                <a:spcPts val="0"/>
              </a:spcAft>
              <a:buClrTx/>
              <a:buNone/>
            </a:pPr>
            <a:r>
              <a:rPr lang="en-US" altLang="de-DE" sz="2400" dirty="0" err="1">
                <a:solidFill>
                  <a:srgbClr val="004992"/>
                </a:solidFill>
                <a:latin typeface="+mn-lt"/>
                <a:ea typeface="+mn-ea"/>
                <a:cs typeface="+mn-cs"/>
              </a:rPr>
              <a:t>Circumstàncies</a:t>
            </a:r>
            <a:r>
              <a:rPr lang="en-US" altLang="de-DE" sz="2400" dirty="0">
                <a:solidFill>
                  <a:srgbClr val="004992"/>
                </a:solidFill>
                <a:latin typeface="+mn-lt"/>
                <a:ea typeface="+mn-ea"/>
                <a:cs typeface="+mn-cs"/>
              </a:rPr>
              <a:t> o </a:t>
            </a:r>
            <a:r>
              <a:rPr lang="en-US" altLang="de-DE" sz="2400" dirty="0" err="1">
                <a:solidFill>
                  <a:srgbClr val="004992"/>
                </a:solidFill>
                <a:latin typeface="+mn-lt"/>
                <a:ea typeface="+mn-ea"/>
                <a:cs typeface="+mn-cs"/>
              </a:rPr>
              <a:t>l'atzar</a:t>
            </a:r>
            <a:r>
              <a:rPr lang="en-US" altLang="de-DE" sz="2400" dirty="0">
                <a:solidFill>
                  <a:srgbClr val="004992"/>
                </a:solidFill>
                <a:latin typeface="+mn-lt"/>
                <a:ea typeface="+mn-ea"/>
                <a:cs typeface="+mn-cs"/>
              </a:rPr>
              <a:t>?</a:t>
            </a:r>
            <a:endParaRPr lang="fr-CH" altLang="de-DE" sz="2400" dirty="0">
              <a:solidFill>
                <a:srgbClr val="004992"/>
              </a:solidFill>
              <a:latin typeface="+mn-lt"/>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latin typeface="+mn-lt"/>
                <a:ea typeface="+mn-ea"/>
                <a:cs typeface="+mn-cs"/>
              </a:rPr>
              <a:t>Altres persones riuen mentre tu estaves parlant</a:t>
            </a:r>
            <a:endParaRPr lang="de-DE" altLang="de-DE" sz="3600">
              <a:latin typeface="+mn-lt"/>
              <a:ea typeface="+mn-ea"/>
              <a:cs typeface="+mn-cs"/>
            </a:endParaRPr>
          </a:p>
        </p:txBody>
      </p:sp>
      <p:sp>
        <p:nvSpPr>
          <p:cNvPr id="65539" name="Rectangle 3"/>
          <p:cNvSpPr>
            <a:spLocks noGrp="1" noChangeArrowheads="1"/>
          </p:cNvSpPr>
          <p:nvPr>
            <p:ph idx="1"/>
          </p:nvPr>
        </p:nvSpPr>
        <p:spPr/>
        <p:txBody>
          <a:bodyPr>
            <a:noAutofit/>
          </a:bodyPr>
          <a:lstStyle/>
          <a:p>
            <a:pPr eaLnBrk="1" hangingPunct="1"/>
            <a:r>
              <a:rPr lang="de-DE" altLang="de-DE" sz="2400" dirty="0">
                <a:solidFill>
                  <a:srgbClr val="333333"/>
                </a:solidFill>
              </a:rPr>
              <a:t>Què va provocar que altres persones riguessin mentre tu estaves </a:t>
            </a:r>
            <a:r>
              <a:rPr lang="de-DE" altLang="de-DE" sz="2400">
                <a:solidFill>
                  <a:srgbClr val="333333"/>
                </a:solidFill>
              </a:rPr>
              <a:t>parlant?</a:t>
            </a:r>
          </a:p>
          <a:p>
            <a:pPr lvl="0" defTabSz="914400" fontAlgn="base"/>
            <a:r>
              <a:rPr lang="de-DE" altLang="de-DE" sz="2400" dirty="0">
                <a:solidFill>
                  <a:srgbClr val="333333"/>
                </a:solidFill>
              </a:rPr>
              <a:t>Quina és l’ explicació principal d’aquest esdeveniment?</a:t>
            </a: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31</a:t>
            </a:fld>
            <a:endParaRPr lang="de-DE" dirty="0">
              <a:latin typeface="+mn-lt"/>
              <a:ea typeface="+mn-ea"/>
            </a:endParaRPr>
          </a:p>
        </p:txBody>
      </p:sp>
      <p:pic>
        <p:nvPicPr>
          <p:cNvPr id="10"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o un </a:t>
            </a:r>
            <a:r>
              <a:rPr lang="en-US" altLang="de-DE" sz="2400" dirty="0" err="1">
                <a:solidFill>
                  <a:srgbClr val="004992"/>
                </a:solidFill>
                <a:latin typeface="+mn-lt"/>
                <a:ea typeface="+mn-ea"/>
                <a:cs typeface="+mn-cs"/>
              </a:rPr>
              <a:t>mateix</a:t>
            </a:r>
            <a:r>
              <a:rPr lang="en-US" altLang="de-DE" sz="2400" dirty="0">
                <a:solidFill>
                  <a:srgbClr val="004992"/>
                </a:solidFill>
                <a:latin typeface="+mn-lt"/>
                <a:ea typeface="+mn-ea"/>
                <a:cs typeface="+mn-cs"/>
              </a:rPr>
              <a:t>? </a:t>
            </a:r>
          </a:p>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a:t>
            </a:r>
            <a:r>
              <a:rPr lang="en-US" altLang="de-DE" sz="2400" dirty="0" err="1">
                <a:solidFill>
                  <a:srgbClr val="004992"/>
                </a:solidFill>
                <a:latin typeface="+mn-lt"/>
                <a:ea typeface="+mn-ea"/>
                <a:cs typeface="+mn-cs"/>
              </a:rPr>
              <a:t>altra</a:t>
            </a:r>
            <a:r>
              <a:rPr lang="en-US" altLang="de-DE" sz="2400" dirty="0">
                <a:solidFill>
                  <a:srgbClr val="004992"/>
                </a:solidFill>
                <a:latin typeface="+mn-lt"/>
                <a:ea typeface="+mn-ea"/>
                <a:cs typeface="+mn-cs"/>
              </a:rPr>
              <a:t> persona o </a:t>
            </a:r>
            <a:r>
              <a:rPr lang="en-US" altLang="de-DE" sz="2400" dirty="0" err="1">
                <a:solidFill>
                  <a:srgbClr val="004992"/>
                </a:solidFill>
                <a:latin typeface="+mn-lt"/>
                <a:ea typeface="+mn-ea"/>
                <a:cs typeface="+mn-cs"/>
              </a:rPr>
              <a:t>persones</a:t>
            </a:r>
            <a:r>
              <a:rPr lang="en-US" altLang="de-DE" sz="2400" dirty="0">
                <a:solidFill>
                  <a:srgbClr val="004992"/>
                </a:solidFill>
                <a:latin typeface="+mn-lt"/>
                <a:ea typeface="+mn-ea"/>
                <a:cs typeface="+mn-cs"/>
              </a:rPr>
              <a:t>?</a:t>
            </a:r>
          </a:p>
          <a:p>
            <a:pPr eaLnBrk="1" hangingPunct="1">
              <a:lnSpc>
                <a:spcPct val="105000"/>
              </a:lnSpc>
              <a:spcBef>
                <a:spcPts val="1999"/>
              </a:spcBef>
              <a:spcAft>
                <a:spcPts val="0"/>
              </a:spcAft>
              <a:buClrTx/>
              <a:buNone/>
            </a:pPr>
            <a:r>
              <a:rPr lang="en-US" altLang="de-DE" sz="2400" dirty="0" err="1">
                <a:solidFill>
                  <a:srgbClr val="004992"/>
                </a:solidFill>
                <a:latin typeface="+mn-lt"/>
                <a:ea typeface="+mn-ea"/>
                <a:cs typeface="+mn-cs"/>
              </a:rPr>
              <a:t>Circumstàncies</a:t>
            </a:r>
            <a:r>
              <a:rPr lang="en-US" altLang="de-DE" sz="2400" dirty="0">
                <a:solidFill>
                  <a:srgbClr val="004992"/>
                </a:solidFill>
                <a:latin typeface="+mn-lt"/>
                <a:ea typeface="+mn-ea"/>
                <a:cs typeface="+mn-cs"/>
              </a:rPr>
              <a:t> o </a:t>
            </a:r>
            <a:r>
              <a:rPr lang="en-US" altLang="de-DE" sz="2400" dirty="0" err="1">
                <a:solidFill>
                  <a:srgbClr val="004992"/>
                </a:solidFill>
                <a:latin typeface="+mn-lt"/>
                <a:ea typeface="+mn-ea"/>
                <a:cs typeface="+mn-cs"/>
              </a:rPr>
              <a:t>l'atzar</a:t>
            </a:r>
            <a:r>
              <a:rPr lang="en-US" altLang="de-DE" sz="2400" dirty="0">
                <a:solidFill>
                  <a:srgbClr val="004992"/>
                </a:solidFill>
                <a:latin typeface="+mn-lt"/>
                <a:ea typeface="+mn-ea"/>
                <a:cs typeface="+mn-cs"/>
              </a:rPr>
              <a:t>?</a:t>
            </a:r>
            <a:endParaRPr lang="fr-CH" altLang="de-DE" sz="2400" dirty="0">
              <a:solidFill>
                <a:srgbClr val="004992"/>
              </a:solidFill>
              <a:latin typeface="+mn-lt"/>
              <a:ea typeface="+mn-ea"/>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solidFill>
                  <a:srgbClr val="004992"/>
                </a:solidFill>
                <a:latin typeface="+mn-lt"/>
                <a:ea typeface="+mn-ea"/>
                <a:cs typeface="+mn-cs"/>
              </a:rPr>
              <a:t>Proposeu els vostres propis exemples!</a:t>
            </a:r>
            <a:endParaRPr lang="de-DE"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s-ES" altLang="de-DE" sz="2400" kern="0">
                <a:solidFill>
                  <a:srgbClr val="333333"/>
                </a:solidFill>
              </a:rPr>
              <a:t>Què</a:t>
            </a:r>
            <a:r>
              <a:rPr lang="es-ES" altLang="de-DE" sz="2400" kern="0" dirty="0">
                <a:solidFill>
                  <a:srgbClr val="333333"/>
                </a:solidFill>
              </a:rPr>
              <a:t> va poder </a:t>
            </a:r>
            <a:r>
              <a:rPr lang="es-ES" altLang="de-DE" sz="2400" kern="0" dirty="0" err="1">
                <a:solidFill>
                  <a:srgbClr val="333333"/>
                </a:solidFill>
              </a:rPr>
              <a:t>haver</a:t>
            </a:r>
            <a:r>
              <a:rPr lang="es-ES" altLang="de-DE" sz="2400" kern="0" dirty="0">
                <a:solidFill>
                  <a:srgbClr val="333333"/>
                </a:solidFill>
              </a:rPr>
              <a:t> </a:t>
            </a:r>
            <a:r>
              <a:rPr lang="es-ES" altLang="de-DE" sz="2400" kern="0" dirty="0" err="1">
                <a:solidFill>
                  <a:srgbClr val="333333"/>
                </a:solidFill>
              </a:rPr>
              <a:t>provocat</a:t>
            </a:r>
            <a:r>
              <a:rPr lang="es-ES" altLang="de-DE" sz="2400" kern="0" dirty="0">
                <a:solidFill>
                  <a:srgbClr val="333333"/>
                </a:solidFill>
              </a:rPr>
              <a:t> la </a:t>
            </a:r>
            <a:r>
              <a:rPr lang="es-ES" altLang="de-DE" sz="2400" kern="0" dirty="0" err="1">
                <a:solidFill>
                  <a:srgbClr val="333333"/>
                </a:solidFill>
              </a:rPr>
              <a:t>situació</a:t>
            </a:r>
            <a:r>
              <a:rPr lang="es-ES" altLang="de-DE" sz="2400" kern="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32</a:t>
            </a:fld>
            <a:endParaRPr lang="de-DE" dirty="0">
              <a:latin typeface="+mn-lt"/>
              <a:ea typeface="+mn-ea"/>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0"/>
          <p:cNvSpPr>
            <a:spLocks noChangeArrowheads="1"/>
          </p:cNvSpPr>
          <p:nvPr/>
        </p:nvSpPr>
        <p:spPr bwMode="auto">
          <a:xfrm>
            <a:off x="10121912" y="6654552"/>
            <a:ext cx="16482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900">
                <a:solidFill>
                  <a:srgbClr val="000000"/>
                </a:solidFill>
                <a:latin typeface="+mn-lt"/>
                <a:ea typeface="+mn-ea"/>
                <a:cs typeface="+mn-cs"/>
              </a:rPr>
              <a:t>“Interrogante” </a:t>
            </a:r>
            <a:r>
              <a:rPr lang="de-DE" altLang="de-DE" sz="900" dirty="0">
                <a:solidFill>
                  <a:srgbClr val="000000"/>
                </a:solidFill>
                <a:latin typeface="+mn-lt"/>
                <a:ea typeface="+mn-ea"/>
                <a:cs typeface="+mn-cs"/>
              </a:rPr>
              <a:t>(Marco Bellucci)</a:t>
            </a:r>
          </a:p>
        </p:txBody>
      </p:sp>
      <p:sp>
        <p:nvSpPr>
          <p:cNvPr id="13"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lang="en-US" sz="900" spc="-5">
                <a:solidFill>
                  <a:srgbClr val="333333"/>
                </a:solidFill>
                <a:latin typeface="+mn-lt"/>
                <a:ea typeface="+mn-ea"/>
              </a:rPr>
              <a:t>“</a:t>
            </a:r>
            <a:r>
              <a:rPr sz="900" spc="-5">
                <a:solidFill>
                  <a:srgbClr val="333333"/>
                </a:solidFill>
                <a:latin typeface="+mn-lt"/>
                <a:ea typeface="+mn-ea"/>
              </a:rPr>
              <a:t>Question mark</a:t>
            </a:r>
            <a:r>
              <a:rPr lang="en-US" sz="900" spc="-5">
                <a:solidFill>
                  <a:srgbClr val="333333"/>
                </a:solidFill>
                <a:latin typeface="+mn-lt"/>
                <a:ea typeface="+mn-ea"/>
              </a:rPr>
              <a:t>”</a:t>
            </a:r>
            <a:r>
              <a:rPr sz="900" spc="-5">
                <a:solidFill>
                  <a:srgbClr val="333333"/>
                </a:solidFill>
                <a:latin typeface="+mn-lt"/>
                <a:ea typeface="+mn-ea"/>
              </a:rPr>
              <a:t> </a:t>
            </a:r>
            <a:r>
              <a:rPr sz="900" spc="-5" dirty="0">
                <a:solidFill>
                  <a:srgbClr val="333333"/>
                </a:solidFill>
                <a:latin typeface="+mn-lt"/>
                <a:ea typeface="+mn-ea"/>
              </a:rPr>
              <a:t>(Marco</a:t>
            </a:r>
            <a:r>
              <a:rPr sz="900" spc="25" dirty="0">
                <a:solidFill>
                  <a:srgbClr val="333333"/>
                </a:solidFill>
                <a:latin typeface="+mn-lt"/>
                <a:ea typeface="+mn-ea"/>
              </a:rPr>
              <a:t> </a:t>
            </a:r>
            <a:r>
              <a:rPr sz="900" spc="-5" dirty="0">
                <a:solidFill>
                  <a:srgbClr val="333333"/>
                </a:solidFill>
                <a:latin typeface="+mn-lt"/>
                <a:ea typeface="+mn-ea"/>
              </a:rPr>
              <a:t>Bellucci)</a:t>
            </a:r>
            <a:endParaRPr sz="900" dirty="0">
              <a:solidFill>
                <a:srgbClr val="333333"/>
              </a:solidFill>
              <a:latin typeface="+mn-lt"/>
              <a:ea typeface="+mn-ea"/>
            </a:endParaRPr>
          </a:p>
        </p:txBody>
      </p:sp>
      <p:sp>
        <p:nvSpPr>
          <p:cNvPr id="14"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o un </a:t>
            </a:r>
            <a:r>
              <a:rPr lang="en-US" altLang="de-DE" sz="2400" dirty="0" err="1">
                <a:solidFill>
                  <a:srgbClr val="004992"/>
                </a:solidFill>
                <a:latin typeface="+mn-lt"/>
                <a:ea typeface="+mn-ea"/>
                <a:cs typeface="+mn-cs"/>
              </a:rPr>
              <a:t>mateix</a:t>
            </a:r>
            <a:r>
              <a:rPr lang="en-US" altLang="de-DE" sz="2400" dirty="0">
                <a:solidFill>
                  <a:srgbClr val="004992"/>
                </a:solidFill>
                <a:latin typeface="+mn-lt"/>
                <a:ea typeface="+mn-ea"/>
                <a:cs typeface="+mn-cs"/>
              </a:rPr>
              <a:t>? </a:t>
            </a:r>
          </a:p>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a:t>
            </a:r>
            <a:r>
              <a:rPr lang="en-US" altLang="de-DE" sz="2400" dirty="0" err="1">
                <a:solidFill>
                  <a:srgbClr val="004992"/>
                </a:solidFill>
                <a:latin typeface="+mn-lt"/>
                <a:ea typeface="+mn-ea"/>
                <a:cs typeface="+mn-cs"/>
              </a:rPr>
              <a:t>altra</a:t>
            </a:r>
            <a:r>
              <a:rPr lang="en-US" altLang="de-DE" sz="2400" dirty="0">
                <a:solidFill>
                  <a:srgbClr val="004992"/>
                </a:solidFill>
                <a:latin typeface="+mn-lt"/>
                <a:ea typeface="+mn-ea"/>
                <a:cs typeface="+mn-cs"/>
              </a:rPr>
              <a:t> persona o </a:t>
            </a:r>
            <a:r>
              <a:rPr lang="en-US" altLang="de-DE" sz="2400" dirty="0" err="1">
                <a:solidFill>
                  <a:srgbClr val="004992"/>
                </a:solidFill>
                <a:latin typeface="+mn-lt"/>
                <a:ea typeface="+mn-ea"/>
                <a:cs typeface="+mn-cs"/>
              </a:rPr>
              <a:t>persones</a:t>
            </a:r>
            <a:r>
              <a:rPr lang="en-US" altLang="de-DE" sz="2400" dirty="0">
                <a:solidFill>
                  <a:srgbClr val="004992"/>
                </a:solidFill>
                <a:latin typeface="+mn-lt"/>
                <a:ea typeface="+mn-ea"/>
                <a:cs typeface="+mn-cs"/>
              </a:rPr>
              <a:t>?</a:t>
            </a:r>
          </a:p>
          <a:p>
            <a:pPr eaLnBrk="1" hangingPunct="1">
              <a:lnSpc>
                <a:spcPct val="105000"/>
              </a:lnSpc>
              <a:spcBef>
                <a:spcPts val="1999"/>
              </a:spcBef>
              <a:spcAft>
                <a:spcPts val="0"/>
              </a:spcAft>
              <a:buClrTx/>
              <a:buNone/>
            </a:pPr>
            <a:r>
              <a:rPr lang="en-US" altLang="de-DE" sz="2400" dirty="0" err="1">
                <a:solidFill>
                  <a:srgbClr val="004992"/>
                </a:solidFill>
                <a:latin typeface="+mn-lt"/>
                <a:ea typeface="+mn-ea"/>
                <a:cs typeface="+mn-cs"/>
              </a:rPr>
              <a:t>Circumstàncies</a:t>
            </a:r>
            <a:r>
              <a:rPr lang="en-US" altLang="de-DE" sz="2400" dirty="0">
                <a:solidFill>
                  <a:srgbClr val="004992"/>
                </a:solidFill>
                <a:latin typeface="+mn-lt"/>
                <a:ea typeface="+mn-ea"/>
                <a:cs typeface="+mn-cs"/>
              </a:rPr>
              <a:t> o </a:t>
            </a:r>
            <a:r>
              <a:rPr lang="en-US" altLang="de-DE" sz="2400" dirty="0" err="1">
                <a:solidFill>
                  <a:srgbClr val="004992"/>
                </a:solidFill>
                <a:latin typeface="+mn-lt"/>
                <a:ea typeface="+mn-ea"/>
                <a:cs typeface="+mn-cs"/>
              </a:rPr>
              <a:t>l'atzar</a:t>
            </a:r>
            <a:r>
              <a:rPr lang="en-US" altLang="de-DE" sz="2400" dirty="0">
                <a:solidFill>
                  <a:srgbClr val="004992"/>
                </a:solidFill>
                <a:latin typeface="+mn-lt"/>
                <a:ea typeface="+mn-ea"/>
                <a:cs typeface="+mn-cs"/>
              </a:rPr>
              <a:t>?</a:t>
            </a:r>
            <a:endParaRPr lang="fr-CH" altLang="de-DE" sz="2400" dirty="0">
              <a:solidFill>
                <a:srgbClr val="004992"/>
              </a:solidFill>
              <a:latin typeface="+mn-lt"/>
              <a:ea typeface="+mn-ea"/>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mn-lt"/>
                <a:ea typeface="+mn-ea"/>
                <a:cs typeface="+mn-cs"/>
              </a:rPr>
              <a:t>Una veu interna et diu que ets una mala persona.</a:t>
            </a:r>
            <a:endParaRPr lang="es-ES" altLang="de-DE" sz="3600" dirty="0">
              <a:latin typeface="+mn-lt"/>
              <a:ea typeface="+mn-ea"/>
              <a:cs typeface="+mn-cs"/>
            </a:endParaRPr>
          </a:p>
        </p:txBody>
      </p:sp>
      <p:sp>
        <p:nvSpPr>
          <p:cNvPr id="69634" name="Rectangle 2"/>
          <p:cNvSpPr>
            <a:spLocks noGrp="1" noChangeArrowheads="1"/>
          </p:cNvSpPr>
          <p:nvPr>
            <p:ph idx="1"/>
          </p:nvPr>
        </p:nvSpPr>
        <p:spPr/>
        <p:txBody>
          <a:bodyPr>
            <a:noAutofit/>
          </a:bodyPr>
          <a:lstStyle/>
          <a:p>
            <a:pPr eaLnBrk="1" hangingPunct="1">
              <a:lnSpc>
                <a:spcPct val="90000"/>
              </a:lnSpc>
              <a:buFontTx/>
              <a:buNone/>
            </a:pPr>
            <a:r>
              <a:rPr lang="es-ES" altLang="de-DE" sz="2400" b="1" dirty="0" err="1">
                <a:solidFill>
                  <a:srgbClr val="004992"/>
                </a:solidFill>
              </a:rPr>
              <a:t>Raons</a:t>
            </a:r>
            <a:r>
              <a:rPr lang="es-ES" altLang="de-DE" sz="2400" b="1" dirty="0">
                <a:solidFill>
                  <a:srgbClr val="004992"/>
                </a:solidFill>
              </a:rPr>
              <a:t>...</a:t>
            </a:r>
          </a:p>
          <a:p>
            <a:pPr eaLnBrk="1" hangingPunct="1">
              <a:lnSpc>
                <a:spcPct val="90000"/>
              </a:lnSpc>
              <a:buFontTx/>
              <a:buNone/>
            </a:pPr>
            <a:r>
              <a:rPr lang="es-ES" altLang="de-DE" sz="2400" dirty="0">
                <a:solidFill>
                  <a:srgbClr val="333333"/>
                </a:solidFill>
              </a:rPr>
              <a:t>...</a:t>
            </a:r>
            <a:r>
              <a:rPr lang="es-ES" altLang="de-DE" sz="2400" dirty="0" err="1">
                <a:solidFill>
                  <a:srgbClr val="333333"/>
                </a:solidFill>
              </a:rPr>
              <a:t>jo</a:t>
            </a:r>
            <a:endParaRPr lang="es-ES" altLang="de-DE" sz="2400" dirty="0">
              <a:solidFill>
                <a:srgbClr val="333333"/>
              </a:solidFill>
            </a:endParaRPr>
          </a:p>
          <a:p>
            <a:pPr eaLnBrk="1" hangingPunct="1">
              <a:lnSpc>
                <a:spcPct val="90000"/>
              </a:lnSpc>
              <a:buFontTx/>
              <a:buNone/>
            </a:pPr>
            <a:r>
              <a:rPr lang="es-ES" altLang="de-DE" sz="2400" dirty="0">
                <a:solidFill>
                  <a:srgbClr val="333333"/>
                </a:solidFill>
              </a:rPr>
              <a:t>...</a:t>
            </a:r>
            <a:r>
              <a:rPr lang="es-ES" altLang="de-DE" sz="2400" dirty="0" err="1">
                <a:solidFill>
                  <a:srgbClr val="333333"/>
                </a:solidFill>
              </a:rPr>
              <a:t>altres</a:t>
            </a:r>
            <a:r>
              <a:rPr lang="es-ES" altLang="de-DE" sz="2400" dirty="0">
                <a:solidFill>
                  <a:srgbClr val="333333"/>
                </a:solidFill>
              </a:rPr>
              <a:t> persones	</a:t>
            </a:r>
          </a:p>
          <a:p>
            <a:pPr eaLnBrk="1" hangingPunct="1">
              <a:lnSpc>
                <a:spcPct val="90000"/>
              </a:lnSpc>
              <a:buFontTx/>
              <a:buNone/>
            </a:pPr>
            <a:r>
              <a:rPr lang="es-ES" altLang="de-DE" sz="2400" dirty="0">
                <a:solidFill>
                  <a:srgbClr val="333333"/>
                </a:solidFill>
              </a:rPr>
              <a:t>...la </a:t>
            </a:r>
            <a:r>
              <a:rPr lang="es-ES" altLang="de-DE" sz="2400" dirty="0" err="1">
                <a:solidFill>
                  <a:srgbClr val="333333"/>
                </a:solidFill>
              </a:rPr>
              <a:t>situació</a:t>
            </a:r>
            <a:endParaRPr lang="es-ES" altLang="de-DE" sz="2400" dirty="0">
              <a:solidFill>
                <a:srgbClr val="333333"/>
              </a:solidFill>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33</a:t>
            </a:fld>
            <a:endParaRPr lang="de-DE" dirty="0">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mn-lt"/>
                <a:ea typeface="+mn-ea"/>
                <a:cs typeface="+mn-cs"/>
              </a:rPr>
              <a:t>Una veu interna et diu que ets una mala persona.</a:t>
            </a:r>
            <a:endParaRPr lang="es-ES"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hangingPunct="0">
              <a:lnSpc>
                <a:spcPct val="100000"/>
              </a:lnSpc>
              <a:spcBef>
                <a:spcPts val="1200"/>
              </a:spcBef>
            </a:pPr>
            <a:r>
              <a:rPr lang="es-ES" altLang="de-DE" b="1" dirty="0" err="1">
                <a:solidFill>
                  <a:srgbClr val="004992"/>
                </a:solidFill>
              </a:rPr>
              <a:t>Raons</a:t>
            </a:r>
            <a:r>
              <a:rPr lang="es-ES" altLang="de-DE" b="1" dirty="0">
                <a:solidFill>
                  <a:srgbClr val="004992"/>
                </a:solidFill>
              </a:rPr>
              <a:t>...</a:t>
            </a:r>
          </a:p>
          <a:p>
            <a:pPr lvl="0" defTabSz="914400" eaLnBrk="0" hangingPunct="0">
              <a:lnSpc>
                <a:spcPct val="100000"/>
              </a:lnSpc>
              <a:spcBef>
                <a:spcPts val="1200"/>
              </a:spcBef>
            </a:pPr>
            <a:r>
              <a:rPr lang="es-ES" altLang="de-DE" b="1" dirty="0">
                <a:solidFill>
                  <a:srgbClr val="004992"/>
                </a:solidFill>
              </a:rPr>
              <a:t>... </a:t>
            </a:r>
            <a:r>
              <a:rPr lang="es-ES" altLang="de-DE" b="1" dirty="0" err="1">
                <a:solidFill>
                  <a:srgbClr val="004992"/>
                </a:solidFill>
              </a:rPr>
              <a:t>jo</a:t>
            </a:r>
            <a:r>
              <a:rPr lang="es-ES" altLang="de-DE" b="1" dirty="0">
                <a:solidFill>
                  <a:srgbClr val="004992"/>
                </a:solidFill>
              </a:rPr>
              <a:t>:</a:t>
            </a:r>
          </a:p>
          <a:p>
            <a:pPr marL="285750" lvl="0" indent="-285750" defTabSz="914400" eaLnBrk="0" hangingPunct="0">
              <a:lnSpc>
                <a:spcPct val="100000"/>
              </a:lnSpc>
              <a:spcBef>
                <a:spcPts val="0"/>
              </a:spcBef>
              <a:buClr>
                <a:srgbClr val="333333"/>
              </a:buClr>
              <a:buFont typeface="WingDings"/>
              <a:buChar char=""/>
            </a:pPr>
            <a:r>
              <a:rPr lang="es-ES" altLang="de-DE" dirty="0">
                <a:solidFill>
                  <a:srgbClr val="333333"/>
                </a:solidFill>
              </a:rPr>
              <a:t>“Malauradament, sempre em culpo a mi mateix/a. Sembla que és una espècie d'odi encobert cap a mi mateix/a.”</a:t>
            </a:r>
          </a:p>
          <a:p>
            <a:pPr marL="285750" lvl="0" indent="-285750" defTabSz="914400" eaLnBrk="0" hangingPunct="0">
              <a:lnSpc>
                <a:spcPct val="100000"/>
              </a:lnSpc>
              <a:spcBef>
                <a:spcPts val="0"/>
              </a:spcBef>
              <a:buClr>
                <a:srgbClr val="333333"/>
              </a:buClr>
              <a:buFont typeface="WingDings"/>
              <a:buChar char=""/>
            </a:pPr>
            <a:r>
              <a:rPr lang="es-ES" altLang="de-DE" dirty="0">
                <a:solidFill>
                  <a:srgbClr val="333333"/>
                </a:solidFill>
              </a:rPr>
              <a:t>“M'estic tornant boig/ja.”</a:t>
            </a:r>
          </a:p>
          <a:p>
            <a:pPr marL="285750" lvl="0" indent="-285750" defTabSz="914400" eaLnBrk="0" hangingPunct="0">
              <a:lnSpc>
                <a:spcPct val="100000"/>
              </a:lnSpc>
              <a:spcBef>
                <a:spcPts val="0"/>
              </a:spcBef>
              <a:buClr>
                <a:srgbClr val="333333"/>
              </a:buClr>
              <a:buFont typeface="WingDings"/>
              <a:buChar char=""/>
            </a:pPr>
            <a:r>
              <a:rPr lang="es-ES" altLang="de-DE" dirty="0">
                <a:solidFill>
                  <a:srgbClr val="333333"/>
                </a:solidFill>
              </a:rPr>
              <a:t>“Sembla com si hi hagués una altra otra persona pensant. Però sé que són els meus propis pensaments.”</a:t>
            </a:r>
          </a:p>
          <a:p>
            <a:pPr lvl="0" defTabSz="914400" eaLnBrk="0" hangingPunct="0">
              <a:lnSpc>
                <a:spcPct val="100000"/>
              </a:lnSpc>
              <a:spcBef>
                <a:spcPts val="1200"/>
              </a:spcBef>
              <a:buClr>
                <a:srgbClr val="333333"/>
              </a:buClr>
            </a:pPr>
            <a:r>
              <a:rPr lang="es-ES" altLang="de-DE" b="1" dirty="0">
                <a:solidFill>
                  <a:srgbClr val="004992"/>
                </a:solidFill>
              </a:rPr>
              <a:t>... </a:t>
            </a:r>
            <a:r>
              <a:rPr lang="es-ES" altLang="de-DE" b="1" dirty="0" err="1">
                <a:solidFill>
                  <a:srgbClr val="004992"/>
                </a:solidFill>
              </a:rPr>
              <a:t>altres</a:t>
            </a:r>
            <a:r>
              <a:rPr lang="es-ES" altLang="de-DE" b="1" dirty="0">
                <a:solidFill>
                  <a:srgbClr val="004992"/>
                </a:solidFill>
              </a:rPr>
              <a:t> persones :</a:t>
            </a:r>
          </a:p>
          <a:p>
            <a:pPr marL="285750" lvl="0" indent="-285750" defTabSz="914400" eaLnBrk="0" hangingPunct="0">
              <a:lnSpc>
                <a:spcPct val="100000"/>
              </a:lnSpc>
              <a:spcBef>
                <a:spcPts val="0"/>
              </a:spcBef>
              <a:buClr>
                <a:srgbClr val="333333"/>
              </a:buClr>
              <a:buFont typeface="WingDings"/>
              <a:buChar char=""/>
            </a:pPr>
            <a:r>
              <a:rPr lang="es-ES" altLang="de-DE" dirty="0">
                <a:solidFill>
                  <a:srgbClr val="333333"/>
                </a:solidFill>
              </a:rPr>
              <a:t>“Alguna cosa va ser implantada al meu cervell.”</a:t>
            </a:r>
          </a:p>
          <a:p>
            <a:pPr marL="285750" lvl="0" indent="-285750" defTabSz="914400" eaLnBrk="0" hangingPunct="0">
              <a:lnSpc>
                <a:spcPct val="100000"/>
              </a:lnSpc>
              <a:spcBef>
                <a:spcPts val="0"/>
              </a:spcBef>
              <a:buClr>
                <a:srgbClr val="333333"/>
              </a:buClr>
              <a:buFont typeface="WingDings"/>
              <a:buChar char=""/>
            </a:pPr>
            <a:r>
              <a:rPr lang="es-ES" altLang="de-DE" dirty="0">
                <a:solidFill>
                  <a:srgbClr val="333333"/>
                </a:solidFill>
              </a:rPr>
              <a:t>“No sé com ha pogut passar, però algú està controlant els meus pensaments.”</a:t>
            </a:r>
          </a:p>
          <a:p>
            <a:pPr lvl="0" defTabSz="914400" eaLnBrk="0" hangingPunct="0">
              <a:lnSpc>
                <a:spcPct val="100000"/>
              </a:lnSpc>
              <a:spcBef>
                <a:spcPts val="1200"/>
              </a:spcBef>
              <a:buClr>
                <a:srgbClr val="333333"/>
              </a:buClr>
            </a:pPr>
            <a:r>
              <a:rPr lang="es-ES" altLang="de-DE" b="1" dirty="0">
                <a:solidFill>
                  <a:srgbClr val="004992"/>
                </a:solidFill>
              </a:rPr>
              <a:t>... la </a:t>
            </a:r>
            <a:r>
              <a:rPr lang="es-ES" altLang="de-DE" b="1" dirty="0" err="1">
                <a:solidFill>
                  <a:srgbClr val="004992"/>
                </a:solidFill>
              </a:rPr>
              <a:t>situació</a:t>
            </a:r>
            <a:r>
              <a:rPr lang="es-ES" altLang="de-DE" b="1" dirty="0">
                <a:solidFill>
                  <a:srgbClr val="004992"/>
                </a:solidFill>
              </a:rPr>
              <a:t> o </a:t>
            </a:r>
            <a:r>
              <a:rPr lang="es-ES" altLang="de-DE" b="1" dirty="0" err="1">
                <a:solidFill>
                  <a:srgbClr val="004992"/>
                </a:solidFill>
              </a:rPr>
              <a:t>circumstàncies</a:t>
            </a:r>
            <a:r>
              <a:rPr lang="es-ES" altLang="de-DE" b="1" dirty="0">
                <a:solidFill>
                  <a:srgbClr val="004992"/>
                </a:solidFill>
              </a:rPr>
              <a:t>:</a:t>
            </a:r>
          </a:p>
          <a:p>
            <a:pPr marL="285750" lvl="0" indent="-285750" defTabSz="914400" eaLnBrk="0" hangingPunct="0">
              <a:lnSpc>
                <a:spcPct val="100000"/>
              </a:lnSpc>
              <a:spcBef>
                <a:spcPts val="0"/>
              </a:spcBef>
              <a:buClr>
                <a:srgbClr val="333333"/>
              </a:buClr>
              <a:buFont typeface="WingDings"/>
              <a:buChar char=""/>
            </a:pPr>
            <a:r>
              <a:rPr lang="es-ES" altLang="de-DE" dirty="0">
                <a:solidFill>
                  <a:srgbClr val="333333"/>
                </a:solidFill>
              </a:rPr>
              <a:t>“He estat sota molt d'estrès aquests dies. Per aquesta raó sento les coses amb més intensitat, fins i tot els meus pensaments.”</a:t>
            </a:r>
          </a:p>
          <a:p>
            <a:pPr marL="285750" lvl="0" indent="-285750" defTabSz="914400" eaLnBrk="0" hangingPunct="0">
              <a:lnSpc>
                <a:spcPct val="100000"/>
              </a:lnSpc>
              <a:spcBef>
                <a:spcPts val="0"/>
              </a:spcBef>
              <a:buClr>
                <a:srgbClr val="333333"/>
              </a:buClr>
              <a:buFont typeface="WingDings"/>
              <a:buChar char=""/>
            </a:pPr>
            <a:r>
              <a:rPr lang="es-ES" altLang="de-DE" dirty="0">
                <a:solidFill>
                  <a:srgbClr val="333333"/>
                </a:solidFill>
              </a:rPr>
              <a:t>“Sento un brunzeig d'escoltar rock dur.”</a:t>
            </a:r>
            <a:endParaRPr lang="en-US" dirty="0">
              <a:solidFill>
                <a:srgbClr val="333333"/>
              </a:solidFill>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34</a:t>
            </a:fld>
            <a:endParaRPr lang="de-DE" dirty="0">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mn-lt"/>
                <a:ea typeface="+mn-ea"/>
                <a:cs typeface="+mn-cs"/>
              </a:rPr>
              <a:t>Una veu interna et diu que ets una mala persona.</a:t>
            </a:r>
            <a:endParaRPr lang="es-ES" altLang="de-DE" sz="3600" dirty="0">
              <a:latin typeface="+mn-lt"/>
              <a:ea typeface="+mn-ea"/>
              <a:cs typeface="+mn-cs"/>
            </a:endParaRPr>
          </a:p>
        </p:txBody>
      </p:sp>
      <p:sp>
        <p:nvSpPr>
          <p:cNvPr id="73730" name="Rectangle 2"/>
          <p:cNvSpPr>
            <a:spLocks noGrp="1" noChangeArrowheads="1"/>
          </p:cNvSpPr>
          <p:nvPr>
            <p:ph idx="1"/>
          </p:nvPr>
        </p:nvSpPr>
        <p:spPr/>
        <p:txBody>
          <a:bodyPr>
            <a:noAutofit/>
          </a:bodyPr>
          <a:lstStyle/>
          <a:p>
            <a:pPr eaLnBrk="1" hangingPunct="1"/>
            <a:r>
              <a:rPr lang="es-ES" altLang="de-DE" sz="2400" b="1" dirty="0" err="1">
                <a:solidFill>
                  <a:srgbClr val="004992"/>
                </a:solidFill>
              </a:rPr>
              <a:t>Psicosi</a:t>
            </a:r>
            <a:r>
              <a:rPr lang="es-ES" altLang="de-DE" sz="2400" b="1" dirty="0">
                <a:solidFill>
                  <a:srgbClr val="004992"/>
                </a:solidFill>
              </a:rPr>
              <a:t>: la </a:t>
            </a:r>
            <a:r>
              <a:rPr lang="es-ES" altLang="de-DE" sz="2400" b="1" dirty="0" err="1">
                <a:solidFill>
                  <a:srgbClr val="004992"/>
                </a:solidFill>
              </a:rPr>
              <a:t>veu</a:t>
            </a:r>
            <a:r>
              <a:rPr lang="es-ES" altLang="de-DE" sz="2400" b="1" dirty="0">
                <a:solidFill>
                  <a:srgbClr val="004992"/>
                </a:solidFill>
              </a:rPr>
              <a:t> interior </a:t>
            </a:r>
            <a:r>
              <a:rPr lang="es-ES" altLang="de-DE" sz="2400" b="1" dirty="0" err="1">
                <a:solidFill>
                  <a:srgbClr val="004992"/>
                </a:solidFill>
              </a:rPr>
              <a:t>és</a:t>
            </a:r>
            <a:r>
              <a:rPr lang="es-ES" altLang="de-DE" sz="2400" b="1" dirty="0">
                <a:solidFill>
                  <a:srgbClr val="004992"/>
                </a:solidFill>
              </a:rPr>
              <a:t> </a:t>
            </a:r>
            <a:r>
              <a:rPr lang="es-ES" altLang="de-DE" sz="2400" b="1" dirty="0" err="1">
                <a:solidFill>
                  <a:srgbClr val="004992"/>
                </a:solidFill>
              </a:rPr>
              <a:t>atribuïda</a:t>
            </a:r>
            <a:r>
              <a:rPr lang="es-ES" altLang="de-DE" sz="2400" b="1" dirty="0">
                <a:solidFill>
                  <a:srgbClr val="004992"/>
                </a:solidFill>
              </a:rPr>
              <a:t> a </a:t>
            </a:r>
            <a:r>
              <a:rPr lang="es-ES" altLang="de-DE" sz="2400" b="1" dirty="0" err="1">
                <a:solidFill>
                  <a:srgbClr val="004992"/>
                </a:solidFill>
              </a:rPr>
              <a:t>altres</a:t>
            </a:r>
            <a:r>
              <a:rPr lang="es-ES" altLang="de-DE" sz="2400" b="1" dirty="0">
                <a:solidFill>
                  <a:srgbClr val="004992"/>
                </a:solidFill>
              </a:rPr>
              <a:t> persones o </a:t>
            </a:r>
            <a:r>
              <a:rPr lang="es-ES" altLang="de-DE" sz="2400" b="1" dirty="0" err="1">
                <a:solidFill>
                  <a:srgbClr val="004992"/>
                </a:solidFill>
              </a:rPr>
              <a:t>poders</a:t>
            </a:r>
            <a:r>
              <a:rPr lang="es-ES" altLang="de-DE" sz="2400" b="1" dirty="0">
                <a:solidFill>
                  <a:srgbClr val="004992"/>
                </a:solidFill>
              </a:rPr>
              <a:t>:</a:t>
            </a:r>
          </a:p>
          <a:p>
            <a:pPr marL="342900" indent="-342900" eaLnBrk="1" hangingPunct="1">
              <a:buClr>
                <a:srgbClr val="333333"/>
              </a:buClr>
              <a:buFont typeface="WingDings"/>
              <a:buChar char=""/>
            </a:pPr>
            <a:r>
              <a:rPr lang="es-ES" altLang="de-DE" sz="2400">
                <a:solidFill>
                  <a:srgbClr val="333333"/>
                </a:solidFill>
              </a:rPr>
              <a:t>“Alguna </a:t>
            </a:r>
            <a:r>
              <a:rPr lang="es-ES" altLang="de-DE" sz="2400" dirty="0">
                <a:solidFill>
                  <a:srgbClr val="333333"/>
                </a:solidFill>
              </a:rPr>
              <a:t>cosa va ser implantada al </a:t>
            </a:r>
            <a:r>
              <a:rPr lang="es-ES" altLang="de-DE" sz="2400" dirty="0" err="1">
                <a:solidFill>
                  <a:srgbClr val="333333"/>
                </a:solidFill>
              </a:rPr>
              <a:t>meu</a:t>
            </a:r>
            <a:r>
              <a:rPr lang="es-ES" altLang="de-DE" sz="2400" dirty="0">
                <a:solidFill>
                  <a:srgbClr val="333333"/>
                </a:solidFill>
              </a:rPr>
              <a:t> </a:t>
            </a:r>
            <a:r>
              <a:rPr lang="es-ES" altLang="de-DE" sz="2400" err="1">
                <a:solidFill>
                  <a:srgbClr val="333333"/>
                </a:solidFill>
              </a:rPr>
              <a:t>cervell</a:t>
            </a:r>
            <a:r>
              <a:rPr lang="es-ES" altLang="de-DE" sz="2400">
                <a:solidFill>
                  <a:srgbClr val="333333"/>
                </a:solidFill>
              </a:rPr>
              <a:t>.”</a:t>
            </a:r>
            <a:endParaRPr lang="es-ES" altLang="de-DE" sz="2400" dirty="0">
              <a:solidFill>
                <a:srgbClr val="333333"/>
              </a:solidFill>
            </a:endParaRPr>
          </a:p>
          <a:p>
            <a:pPr marL="342900" indent="-342900" eaLnBrk="1" hangingPunct="1">
              <a:buClr>
                <a:srgbClr val="333333"/>
              </a:buClr>
              <a:buFont typeface="WingDings"/>
              <a:buChar char=""/>
            </a:pPr>
            <a:r>
              <a:rPr lang="es-ES" altLang="de-DE" sz="2400">
                <a:solidFill>
                  <a:srgbClr val="333333"/>
                </a:solidFill>
              </a:rPr>
              <a:t>“No </a:t>
            </a:r>
            <a:r>
              <a:rPr lang="es-ES" altLang="de-DE" sz="2400" dirty="0">
                <a:solidFill>
                  <a:srgbClr val="333333"/>
                </a:solidFill>
              </a:rPr>
              <a:t>sé </a:t>
            </a:r>
            <a:r>
              <a:rPr lang="es-ES" altLang="de-DE" sz="2400" dirty="0" err="1">
                <a:solidFill>
                  <a:srgbClr val="333333"/>
                </a:solidFill>
              </a:rPr>
              <a:t>com</a:t>
            </a:r>
            <a:r>
              <a:rPr lang="es-ES" altLang="de-DE" sz="2400" dirty="0">
                <a:solidFill>
                  <a:srgbClr val="333333"/>
                </a:solidFill>
              </a:rPr>
              <a:t> ha </a:t>
            </a:r>
            <a:r>
              <a:rPr lang="es-ES" altLang="de-DE" sz="2400" dirty="0" err="1">
                <a:solidFill>
                  <a:srgbClr val="333333"/>
                </a:solidFill>
              </a:rPr>
              <a:t>pogut</a:t>
            </a:r>
            <a:r>
              <a:rPr lang="es-ES" altLang="de-DE" sz="2400" dirty="0">
                <a:solidFill>
                  <a:srgbClr val="333333"/>
                </a:solidFill>
              </a:rPr>
              <a:t> </a:t>
            </a:r>
            <a:r>
              <a:rPr lang="es-ES" altLang="de-DE" sz="2400" dirty="0" err="1">
                <a:solidFill>
                  <a:srgbClr val="333333"/>
                </a:solidFill>
              </a:rPr>
              <a:t>passar</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a:t>
            </a:r>
            <a:r>
              <a:rPr lang="es-ES" altLang="de-DE" sz="2400" dirty="0" err="1">
                <a:solidFill>
                  <a:srgbClr val="333333"/>
                </a:solidFill>
              </a:rPr>
              <a:t>algú</a:t>
            </a:r>
            <a:r>
              <a:rPr lang="es-ES" altLang="de-DE" sz="2400" dirty="0">
                <a:solidFill>
                  <a:srgbClr val="333333"/>
                </a:solidFill>
              </a:rPr>
              <a:t> </a:t>
            </a:r>
            <a:r>
              <a:rPr lang="es-ES" altLang="de-DE" sz="2400" dirty="0" err="1">
                <a:solidFill>
                  <a:srgbClr val="333333"/>
                </a:solidFill>
              </a:rPr>
              <a:t>està</a:t>
            </a:r>
            <a:r>
              <a:rPr lang="es-ES" altLang="de-DE" sz="2400" dirty="0">
                <a:solidFill>
                  <a:srgbClr val="333333"/>
                </a:solidFill>
              </a:rPr>
              <a:t> </a:t>
            </a:r>
            <a:r>
              <a:rPr lang="es-ES" altLang="de-DE" sz="2400" dirty="0" err="1">
                <a:solidFill>
                  <a:srgbClr val="333333"/>
                </a:solidFill>
              </a:rPr>
              <a:t>controlant</a:t>
            </a:r>
            <a:r>
              <a:rPr lang="es-ES" altLang="de-DE" sz="2400" dirty="0">
                <a:solidFill>
                  <a:srgbClr val="333333"/>
                </a:solidFill>
              </a:rPr>
              <a:t> </a:t>
            </a:r>
            <a:r>
              <a:rPr lang="es-ES" altLang="de-DE" sz="2400" dirty="0" err="1">
                <a:solidFill>
                  <a:srgbClr val="333333"/>
                </a:solidFill>
              </a:rPr>
              <a:t>els</a:t>
            </a:r>
            <a:r>
              <a:rPr lang="es-ES" altLang="de-DE" sz="2400" dirty="0">
                <a:solidFill>
                  <a:srgbClr val="333333"/>
                </a:solidFill>
              </a:rPr>
              <a:t> </a:t>
            </a:r>
            <a:r>
              <a:rPr lang="es-ES" altLang="de-DE" sz="2400" dirty="0" err="1">
                <a:solidFill>
                  <a:srgbClr val="333333"/>
                </a:solidFill>
              </a:rPr>
              <a:t>meus</a:t>
            </a:r>
            <a:r>
              <a:rPr lang="es-ES" altLang="de-DE" sz="2400" dirty="0">
                <a:solidFill>
                  <a:srgbClr val="333333"/>
                </a:solidFill>
              </a:rPr>
              <a:t> </a:t>
            </a:r>
            <a:r>
              <a:rPr lang="es-ES" altLang="de-DE" sz="2400" err="1">
                <a:solidFill>
                  <a:srgbClr val="333333"/>
                </a:solidFill>
              </a:rPr>
              <a:t>pensaments</a:t>
            </a:r>
            <a:r>
              <a:rPr lang="es-ES" altLang="de-DE" sz="2400">
                <a:solidFill>
                  <a:srgbClr val="333333"/>
                </a:solidFill>
              </a:rPr>
              <a:t>.”</a:t>
            </a:r>
            <a:endParaRPr lang="es-ES" altLang="de-DE" sz="2400" dirty="0">
              <a:solidFill>
                <a:srgbClr val="333333"/>
              </a:solidFill>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35</a:t>
            </a:fld>
            <a:endParaRPr lang="de-DE" dirty="0">
              <a:latin typeface="+mn-lt"/>
              <a:ea typeface="+mn-ea"/>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1047"/>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t-BR" altLang="de-DE" sz="3600">
                <a:solidFill>
                  <a:srgbClr val="004992"/>
                </a:solidFill>
                <a:latin typeface="+mn-lt"/>
                <a:ea typeface="+mn-ea"/>
                <a:cs typeface="+mn-cs"/>
              </a:rPr>
              <a:t>Sentint Veus</a:t>
            </a:r>
            <a:br>
              <a:rPr lang="pt-BR" altLang="de-DE" sz="3600">
                <a:solidFill>
                  <a:srgbClr val="004992"/>
                </a:solidFill>
                <a:latin typeface="+mn-lt"/>
                <a:ea typeface="+mn-ea"/>
                <a:cs typeface="+mn-cs"/>
              </a:rPr>
            </a:br>
            <a:r>
              <a:rPr lang="pt-BR" altLang="de-DE">
                <a:solidFill>
                  <a:srgbClr val="004992"/>
                </a:solidFill>
                <a:latin typeface="+mn-lt"/>
                <a:ea typeface="+mn-ea"/>
                <a:cs typeface="+mn-cs"/>
              </a:rPr>
              <a:t>Pensaments propis o sota control extern?</a:t>
            </a:r>
            <a:br>
              <a:rPr lang="pt-BR" altLang="de-DE" sz="3600">
                <a:solidFill>
                  <a:srgbClr val="004992"/>
                </a:solidFill>
                <a:latin typeface="+mn-lt"/>
                <a:ea typeface="+mn-ea"/>
                <a:cs typeface="+mn-cs"/>
              </a:rPr>
            </a:br>
            <a:r>
              <a:rPr lang="pt-BR" altLang="de-DE">
                <a:solidFill>
                  <a:srgbClr val="004992"/>
                </a:solidFill>
                <a:latin typeface="+mn-lt"/>
                <a:ea typeface="+mn-ea"/>
                <a:cs typeface="+mn-cs"/>
              </a:rPr>
              <a:t>Pros i contres</a:t>
            </a:r>
            <a:endParaRPr lang="es-E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36</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3789370767"/>
              </p:ext>
            </p:extLst>
          </p:nvPr>
        </p:nvGraphicFramePr>
        <p:xfrm>
          <a:off x="408955" y="2564904"/>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1800" b="0" i="0" u="none" strike="noStrike" cap="none" normalizeH="0" baseline="0" dirty="0">
                          <a:ln>
                            <a:noFill/>
                          </a:ln>
                          <a:solidFill>
                            <a:srgbClr val="333333"/>
                          </a:solidFill>
                          <a:effectLst/>
                          <a:latin typeface="+mn-lt"/>
                          <a:ea typeface="+mn-ea"/>
                          <a:cs typeface="+mn-cs"/>
                        </a:rPr>
                        <a:t>Les </a:t>
                      </a:r>
                      <a:r>
                        <a:rPr kumimoji="0" lang="fr-FR" sz="1800" b="0" i="0" u="none" strike="noStrike" cap="none" normalizeH="0" baseline="0" dirty="0" err="1">
                          <a:ln>
                            <a:noFill/>
                          </a:ln>
                          <a:solidFill>
                            <a:srgbClr val="333333"/>
                          </a:solidFill>
                          <a:effectLst/>
                          <a:latin typeface="+mn-lt"/>
                          <a:ea typeface="+mn-ea"/>
                          <a:cs typeface="+mn-cs"/>
                        </a:rPr>
                        <a:t>veus</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són</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inserides</a:t>
                      </a:r>
                      <a:r>
                        <a:rPr kumimoji="0" lang="fr-FR" sz="1800" b="0" i="0" u="none" strike="noStrike" cap="none" normalizeH="0" baseline="0" dirty="0">
                          <a:ln>
                            <a:noFill/>
                          </a:ln>
                          <a:solidFill>
                            <a:srgbClr val="333333"/>
                          </a:solidFill>
                          <a:effectLst/>
                          <a:latin typeface="+mn-lt"/>
                          <a:ea typeface="+mn-ea"/>
                          <a:cs typeface="+mn-cs"/>
                        </a:rPr>
                        <a:t> des de fora?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mn-lt"/>
                          <a:ea typeface="+mn-ea"/>
                          <a:cs typeface="+mn-cs"/>
                        </a:rPr>
                        <a:t>Pot haver-hi altres explicacions…</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b="0" i="0" u="none">
                          <a:solidFill>
                            <a:srgbClr val="333333"/>
                          </a:solidFill>
                          <a:latin typeface="+mn-lt"/>
                          <a:ea typeface="+mn-ea"/>
                          <a:cs typeface="+mn-cs"/>
                        </a:rPr>
                        <a:t>“Puc sentir-les clarament. En canvi, els meus pensaments estan completament en silenci!”</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mn-lt"/>
                          <a:ea typeface="+mn-ea"/>
                          <a:cs typeface="+mn-cs"/>
                        </a:rPr>
                        <a:t>“Aquests pensaments no estan sota el meu control. Quan intento contrarrestar-los, empitjoren. Això demostra que realment algú vol fer-me mal.”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mn-lt"/>
                          <a:ea typeface="+mn-ea"/>
                          <a:cs typeface="+mn-cs"/>
                        </a:rPr>
                        <a:t>“Mai no tindria aquests mals pensaments. Mai no podria fer-li mal a algú. Tot i així, estic constantment tenint pensaments agressius.” </a:t>
                      </a:r>
                      <a:endParaRPr lang="en-US" sz="1600" b="0" i="0" u="none" dirty="0">
                        <a:solidFill>
                          <a:srgbClr val="333333"/>
                        </a:solidFill>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1047"/>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t-BR" altLang="de-DE" sz="3600">
                <a:solidFill>
                  <a:srgbClr val="004992"/>
                </a:solidFill>
                <a:latin typeface="+mn-lt"/>
                <a:ea typeface="+mn-ea"/>
                <a:cs typeface="+mn-cs"/>
              </a:rPr>
              <a:t>Sentint Veus</a:t>
            </a:r>
            <a:br>
              <a:rPr lang="pt-BR" altLang="de-DE" sz="3600">
                <a:solidFill>
                  <a:srgbClr val="004992"/>
                </a:solidFill>
                <a:latin typeface="+mn-lt"/>
                <a:ea typeface="+mn-ea"/>
                <a:cs typeface="+mn-cs"/>
              </a:rPr>
            </a:br>
            <a:r>
              <a:rPr lang="pt-BR" altLang="de-DE">
                <a:solidFill>
                  <a:srgbClr val="004992"/>
                </a:solidFill>
                <a:latin typeface="+mn-lt"/>
                <a:ea typeface="+mn-ea"/>
                <a:cs typeface="+mn-cs"/>
              </a:rPr>
              <a:t>Pensaments propis o sota control extern?</a:t>
            </a:r>
            <a:br>
              <a:rPr lang="pt-BR" altLang="de-DE" sz="3600">
                <a:solidFill>
                  <a:srgbClr val="004992"/>
                </a:solidFill>
                <a:latin typeface="+mn-lt"/>
                <a:ea typeface="+mn-ea"/>
                <a:cs typeface="+mn-cs"/>
              </a:rPr>
            </a:br>
            <a:r>
              <a:rPr lang="pt-BR" altLang="de-DE">
                <a:solidFill>
                  <a:srgbClr val="004992"/>
                </a:solidFill>
                <a:latin typeface="+mn-lt"/>
                <a:ea typeface="+mn-ea"/>
                <a:cs typeface="+mn-cs"/>
              </a:rPr>
              <a:t>Pros i contres</a:t>
            </a:r>
            <a:endParaRPr lang="es-E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37</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384698346"/>
              </p:ext>
            </p:extLst>
          </p:nvPr>
        </p:nvGraphicFramePr>
        <p:xfrm>
          <a:off x="408955" y="2564904"/>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1800" b="0" i="0" u="none" strike="noStrike" cap="none" normalizeH="0" baseline="0" dirty="0">
                          <a:ln>
                            <a:noFill/>
                          </a:ln>
                          <a:solidFill>
                            <a:srgbClr val="333333"/>
                          </a:solidFill>
                          <a:effectLst/>
                          <a:latin typeface="+mn-lt"/>
                          <a:ea typeface="+mn-ea"/>
                          <a:cs typeface="+mn-cs"/>
                        </a:rPr>
                        <a:t>Les </a:t>
                      </a:r>
                      <a:r>
                        <a:rPr kumimoji="0" lang="fr-FR" sz="1800" b="0" i="0" u="none" strike="noStrike" cap="none" normalizeH="0" baseline="0" dirty="0" err="1">
                          <a:ln>
                            <a:noFill/>
                          </a:ln>
                          <a:solidFill>
                            <a:srgbClr val="333333"/>
                          </a:solidFill>
                          <a:effectLst/>
                          <a:latin typeface="+mn-lt"/>
                          <a:ea typeface="+mn-ea"/>
                          <a:cs typeface="+mn-cs"/>
                        </a:rPr>
                        <a:t>veus</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són</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inserides</a:t>
                      </a:r>
                      <a:r>
                        <a:rPr kumimoji="0" lang="fr-FR" sz="1800" b="0" i="0" u="none" strike="noStrike" cap="none" normalizeH="0" baseline="0" dirty="0">
                          <a:ln>
                            <a:noFill/>
                          </a:ln>
                          <a:solidFill>
                            <a:srgbClr val="333333"/>
                          </a:solidFill>
                          <a:effectLst/>
                          <a:latin typeface="+mn-lt"/>
                          <a:ea typeface="+mn-ea"/>
                          <a:cs typeface="+mn-cs"/>
                        </a:rPr>
                        <a:t> des de fora?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mn-lt"/>
                          <a:ea typeface="+mn-ea"/>
                          <a:cs typeface="+mn-cs"/>
                        </a:rPr>
                        <a:t>Pot haver-hi altres explicacions…</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b="0" i="0" u="none">
                          <a:solidFill>
                            <a:srgbClr val="333333"/>
                          </a:solidFill>
                          <a:latin typeface="+mn-lt"/>
                          <a:ea typeface="+mn-ea"/>
                          <a:cs typeface="+mn-cs"/>
                        </a:rPr>
                        <a:t>“Puc sentir-les clarament. En canvi, els meus pensaments estan completament en silenci!”</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mn-lt"/>
                          <a:ea typeface="+mn-ea"/>
                          <a:cs typeface="+mn-cs"/>
                        </a:rPr>
                        <a:t>Aproximadament</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el</a:t>
                      </a:r>
                      <a:r>
                        <a:rPr kumimoji="0" lang="en-US" sz="1600" b="0" i="0" u="none" strike="noStrike" cap="none" normalizeH="0" baseline="0" dirty="0">
                          <a:ln>
                            <a:noFill/>
                          </a:ln>
                          <a:solidFill>
                            <a:srgbClr val="333333"/>
                          </a:solidFill>
                          <a:effectLst/>
                          <a:latin typeface="+mn-lt"/>
                          <a:ea typeface="+mn-ea"/>
                          <a:cs typeface="+mn-cs"/>
                        </a:rPr>
                        <a:t> 15-20% de la </a:t>
                      </a:r>
                      <a:r>
                        <a:rPr kumimoji="0" lang="en-US" sz="1600" b="0" i="0" u="none" strike="noStrike" cap="none" normalizeH="0" baseline="0" dirty="0" err="1">
                          <a:ln>
                            <a:noFill/>
                          </a:ln>
                          <a:solidFill>
                            <a:srgbClr val="333333"/>
                          </a:solidFill>
                          <a:effectLst/>
                          <a:latin typeface="+mn-lt"/>
                          <a:ea typeface="+mn-ea"/>
                          <a:cs typeface="+mn-cs"/>
                        </a:rPr>
                        <a:t>població</a:t>
                      </a:r>
                      <a:r>
                        <a:rPr kumimoji="0" lang="en-US" sz="1600" b="0" i="0" u="none" strike="noStrike" cap="none" normalizeH="0" baseline="0" dirty="0">
                          <a:ln>
                            <a:noFill/>
                          </a:ln>
                          <a:solidFill>
                            <a:srgbClr val="333333"/>
                          </a:solidFill>
                          <a:effectLst/>
                          <a:latin typeface="+mn-lt"/>
                          <a:ea typeface="+mn-ea"/>
                          <a:cs typeface="+mn-cs"/>
                        </a:rPr>
                        <a:t> normal sent </a:t>
                      </a:r>
                      <a:r>
                        <a:rPr kumimoji="0" lang="en-US" sz="1600" b="0" i="0" u="none" strike="noStrike" cap="none" normalizeH="0" baseline="0" dirty="0" err="1">
                          <a:ln>
                            <a:noFill/>
                          </a:ln>
                          <a:solidFill>
                            <a:srgbClr val="333333"/>
                          </a:solidFill>
                          <a:effectLst/>
                          <a:latin typeface="+mn-lt"/>
                          <a:ea typeface="+mn-ea"/>
                          <a:cs typeface="+mn-cs"/>
                        </a:rPr>
                        <a:t>veus</a:t>
                      </a:r>
                      <a:r>
                        <a:rPr kumimoji="0" lang="en-US" sz="1600" b="0" i="0" u="none" strike="noStrike" cap="none" normalizeH="0" baseline="0" dirty="0">
                          <a:ln>
                            <a:noFill/>
                          </a:ln>
                          <a:solidFill>
                            <a:srgbClr val="333333"/>
                          </a:solidFill>
                          <a:effectLst/>
                          <a:latin typeface="+mn-lt"/>
                          <a:ea typeface="+mn-ea"/>
                          <a:cs typeface="+mn-cs"/>
                        </a:rPr>
                        <a:t> de tant </a:t>
                      </a:r>
                      <a:r>
                        <a:rPr kumimoji="0" lang="en-US" sz="1600" b="0" i="0" u="none" strike="noStrike" cap="none" normalizeH="0" baseline="0" dirty="0" err="1">
                          <a:ln>
                            <a:noFill/>
                          </a:ln>
                          <a:solidFill>
                            <a:srgbClr val="333333"/>
                          </a:solidFill>
                          <a:effectLst/>
                          <a:latin typeface="+mn-lt"/>
                          <a:ea typeface="+mn-ea"/>
                          <a:cs typeface="+mn-cs"/>
                        </a:rPr>
                        <a:t>en</a:t>
                      </a:r>
                      <a:r>
                        <a:rPr kumimoji="0" lang="en-US" sz="1600" b="0" i="0" u="none" strike="noStrike" cap="none" normalizeH="0" baseline="0" dirty="0">
                          <a:ln>
                            <a:noFill/>
                          </a:ln>
                          <a:solidFill>
                            <a:srgbClr val="333333"/>
                          </a:solidFill>
                          <a:effectLst/>
                          <a:latin typeface="+mn-lt"/>
                          <a:ea typeface="+mn-ea"/>
                          <a:cs typeface="+mn-cs"/>
                        </a:rPr>
                        <a:t> tant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mn-lt"/>
                          <a:ea typeface="+mn-ea"/>
                          <a:cs typeface="+mn-cs"/>
                        </a:rPr>
                        <a:t>Els </a:t>
                      </a:r>
                      <a:r>
                        <a:rPr kumimoji="0" lang="en-US" sz="1600" b="0" i="0" u="none" strike="noStrike" cap="none" normalizeH="0" baseline="0" dirty="0" err="1">
                          <a:ln>
                            <a:noFill/>
                          </a:ln>
                          <a:solidFill>
                            <a:srgbClr val="333333"/>
                          </a:solidFill>
                          <a:effectLst/>
                          <a:latin typeface="+mn-lt"/>
                          <a:ea typeface="+mn-ea"/>
                          <a:cs typeface="+mn-cs"/>
                        </a:rPr>
                        <a:t>pensaments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intensos</a:t>
                      </a:r>
                      <a:r>
                        <a:rPr kumimoji="0" lang="en-US" sz="1600" b="0" i="0" u="none" strike="noStrike" cap="none" normalizeH="0" baseline="0" dirty="0">
                          <a:ln>
                            <a:noFill/>
                          </a:ln>
                          <a:solidFill>
                            <a:srgbClr val="333333"/>
                          </a:solidFill>
                          <a:effectLst/>
                          <a:latin typeface="+mn-lt"/>
                          <a:ea typeface="+mn-ea"/>
                          <a:cs typeface="+mn-cs"/>
                        </a:rPr>
                        <a:t> a </a:t>
                      </a:r>
                      <a:r>
                        <a:rPr kumimoji="0" lang="en-US" sz="1600" b="0" i="0" u="none" strike="noStrike" cap="none" normalizeH="0" baseline="0" dirty="0" err="1">
                          <a:ln>
                            <a:noFill/>
                          </a:ln>
                          <a:solidFill>
                            <a:srgbClr val="333333"/>
                          </a:solidFill>
                          <a:effectLst/>
                          <a:latin typeface="+mn-lt"/>
                          <a:ea typeface="+mn-ea"/>
                          <a:cs typeface="+mn-cs"/>
                        </a:rPr>
                        <a:t>vegades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són</a:t>
                      </a:r>
                      <a:r>
                        <a:rPr kumimoji="0" lang="en-US" sz="1600" b="0" i="0" u="none" strike="noStrike" cap="none" normalizeH="0" baseline="0" dirty="0">
                          <a:ln>
                            <a:noFill/>
                          </a:ln>
                          <a:solidFill>
                            <a:srgbClr val="333333"/>
                          </a:solidFill>
                          <a:effectLst/>
                          <a:latin typeface="+mn-lt"/>
                          <a:ea typeface="+mn-ea"/>
                          <a:cs typeface="+mn-cs"/>
                        </a:rPr>
                        <a:t> quasi audibles (ex. </a:t>
                      </a:r>
                      <a:r>
                        <a:rPr kumimoji="0" lang="en-US" sz="1600" b="0" i="0" u="none" strike="noStrike" cap="none" normalizeH="0" baseline="0" dirty="0" err="1">
                          <a:ln>
                            <a:noFill/>
                          </a:ln>
                          <a:solidFill>
                            <a:srgbClr val="333333"/>
                          </a:solidFill>
                          <a:effectLst/>
                          <a:latin typeface="+mn-lt"/>
                          <a:ea typeface="+mn-ea"/>
                          <a:cs typeface="+mn-cs"/>
                        </a:rPr>
                        <a:t>Cançons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rumiar</a:t>
                      </a:r>
                      <a:r>
                        <a:rPr kumimoji="0" lang="en-US" sz="1600" b="0" i="0" u="none" strike="noStrike" cap="none" normalizeH="0" baseline="0" dirty="0">
                          <a:ln>
                            <a:noFill/>
                          </a:ln>
                          <a:solidFill>
                            <a:srgbClr val="333333"/>
                          </a:solidFill>
                          <a:effectLst/>
                          <a:latin typeface="+mn-lt"/>
                          <a:ea typeface="+mn-ea"/>
                          <a:cs typeface="+mn-cs"/>
                        </a:rPr>
                        <a:t>, etc.)</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mn-lt"/>
                          <a:ea typeface="+mn-ea"/>
                          <a:cs typeface="+mn-cs"/>
                        </a:rPr>
                        <a:t>“Aquests pensaments no estan sota el meu control. Quan intento contrarrestar-los, empitjoren. Això demostra que realment algú vol fer-me mal.”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mn-lt"/>
                          <a:ea typeface="+mn-ea"/>
                          <a:cs typeface="+mn-cs"/>
                        </a:rPr>
                        <a:t>“Mai no tindria aquests mals pensaments. Mai no podria fer-li mal a algú. Tot i així, estic constantment tenint pensaments agressius.” </a:t>
                      </a:r>
                      <a:endParaRPr lang="en-US" sz="1600" b="0" i="0" u="none" dirty="0">
                        <a:solidFill>
                          <a:srgbClr val="333333"/>
                        </a:solidFill>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16902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1047"/>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t-BR" altLang="de-DE" sz="3600">
                <a:solidFill>
                  <a:srgbClr val="004992"/>
                </a:solidFill>
                <a:latin typeface="+mn-lt"/>
                <a:ea typeface="+mn-ea"/>
                <a:cs typeface="+mn-cs"/>
              </a:rPr>
              <a:t>Sentint Veus</a:t>
            </a:r>
            <a:br>
              <a:rPr lang="pt-BR" altLang="de-DE" sz="3600">
                <a:solidFill>
                  <a:srgbClr val="004992"/>
                </a:solidFill>
                <a:latin typeface="+mn-lt"/>
                <a:ea typeface="+mn-ea"/>
                <a:cs typeface="+mn-cs"/>
              </a:rPr>
            </a:br>
            <a:r>
              <a:rPr lang="pt-BR" altLang="de-DE">
                <a:solidFill>
                  <a:srgbClr val="004992"/>
                </a:solidFill>
                <a:latin typeface="+mn-lt"/>
                <a:ea typeface="+mn-ea"/>
                <a:cs typeface="+mn-cs"/>
              </a:rPr>
              <a:t>Pensaments propis o sota control extern?</a:t>
            </a:r>
            <a:br>
              <a:rPr lang="pt-BR" altLang="de-DE" sz="3600">
                <a:solidFill>
                  <a:srgbClr val="004992"/>
                </a:solidFill>
                <a:latin typeface="+mn-lt"/>
                <a:ea typeface="+mn-ea"/>
                <a:cs typeface="+mn-cs"/>
              </a:rPr>
            </a:br>
            <a:r>
              <a:rPr lang="pt-BR" altLang="de-DE">
                <a:solidFill>
                  <a:srgbClr val="004992"/>
                </a:solidFill>
                <a:latin typeface="+mn-lt"/>
                <a:ea typeface="+mn-ea"/>
                <a:cs typeface="+mn-cs"/>
              </a:rPr>
              <a:t>Pros i contres</a:t>
            </a:r>
            <a:endParaRPr lang="es-E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38</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4230100190"/>
              </p:ext>
            </p:extLst>
          </p:nvPr>
        </p:nvGraphicFramePr>
        <p:xfrm>
          <a:off x="408955" y="2564904"/>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1800" b="0" i="0" u="none" strike="noStrike" cap="none" normalizeH="0" baseline="0" dirty="0">
                          <a:ln>
                            <a:noFill/>
                          </a:ln>
                          <a:solidFill>
                            <a:srgbClr val="333333"/>
                          </a:solidFill>
                          <a:effectLst/>
                          <a:latin typeface="+mn-lt"/>
                          <a:ea typeface="+mn-ea"/>
                          <a:cs typeface="+mn-cs"/>
                        </a:rPr>
                        <a:t>Les </a:t>
                      </a:r>
                      <a:r>
                        <a:rPr kumimoji="0" lang="fr-FR" sz="1800" b="0" i="0" u="none" strike="noStrike" cap="none" normalizeH="0" baseline="0" dirty="0" err="1">
                          <a:ln>
                            <a:noFill/>
                          </a:ln>
                          <a:solidFill>
                            <a:srgbClr val="333333"/>
                          </a:solidFill>
                          <a:effectLst/>
                          <a:latin typeface="+mn-lt"/>
                          <a:ea typeface="+mn-ea"/>
                          <a:cs typeface="+mn-cs"/>
                        </a:rPr>
                        <a:t>veus</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són</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inserides</a:t>
                      </a:r>
                      <a:r>
                        <a:rPr kumimoji="0" lang="fr-FR" sz="1800" b="0" i="0" u="none" strike="noStrike" cap="none" normalizeH="0" baseline="0" dirty="0">
                          <a:ln>
                            <a:noFill/>
                          </a:ln>
                          <a:solidFill>
                            <a:srgbClr val="333333"/>
                          </a:solidFill>
                          <a:effectLst/>
                          <a:latin typeface="+mn-lt"/>
                          <a:ea typeface="+mn-ea"/>
                          <a:cs typeface="+mn-cs"/>
                        </a:rPr>
                        <a:t> des de fora?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mn-lt"/>
                          <a:ea typeface="+mn-ea"/>
                          <a:cs typeface="+mn-cs"/>
                        </a:rPr>
                        <a:t>Pot haver-hi altres explicacions…</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b="0" i="0" u="none">
                          <a:solidFill>
                            <a:srgbClr val="333333"/>
                          </a:solidFill>
                          <a:latin typeface="+mn-lt"/>
                          <a:ea typeface="+mn-ea"/>
                          <a:cs typeface="+mn-cs"/>
                        </a:rPr>
                        <a:t>“Puc sentir-les clarament. En canvi, els meus pensaments estan completament en silenci!”</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mn-lt"/>
                          <a:ea typeface="+mn-ea"/>
                          <a:cs typeface="+mn-cs"/>
                        </a:rPr>
                        <a:t>Aproximadament</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el</a:t>
                      </a:r>
                      <a:r>
                        <a:rPr kumimoji="0" lang="en-US" sz="1600" b="0" i="0" u="none" strike="noStrike" cap="none" normalizeH="0" baseline="0" dirty="0">
                          <a:ln>
                            <a:noFill/>
                          </a:ln>
                          <a:solidFill>
                            <a:srgbClr val="333333"/>
                          </a:solidFill>
                          <a:effectLst/>
                          <a:latin typeface="+mn-lt"/>
                          <a:ea typeface="+mn-ea"/>
                          <a:cs typeface="+mn-cs"/>
                        </a:rPr>
                        <a:t> 15-20% de la </a:t>
                      </a:r>
                      <a:r>
                        <a:rPr kumimoji="0" lang="en-US" sz="1600" b="0" i="0" u="none" strike="noStrike" cap="none" normalizeH="0" baseline="0" dirty="0" err="1">
                          <a:ln>
                            <a:noFill/>
                          </a:ln>
                          <a:solidFill>
                            <a:srgbClr val="333333"/>
                          </a:solidFill>
                          <a:effectLst/>
                          <a:latin typeface="+mn-lt"/>
                          <a:ea typeface="+mn-ea"/>
                          <a:cs typeface="+mn-cs"/>
                        </a:rPr>
                        <a:t>població</a:t>
                      </a:r>
                      <a:r>
                        <a:rPr kumimoji="0" lang="en-US" sz="1600" b="0" i="0" u="none" strike="noStrike" cap="none" normalizeH="0" baseline="0" dirty="0">
                          <a:ln>
                            <a:noFill/>
                          </a:ln>
                          <a:solidFill>
                            <a:srgbClr val="333333"/>
                          </a:solidFill>
                          <a:effectLst/>
                          <a:latin typeface="+mn-lt"/>
                          <a:ea typeface="+mn-ea"/>
                          <a:cs typeface="+mn-cs"/>
                        </a:rPr>
                        <a:t> normal sent </a:t>
                      </a:r>
                      <a:r>
                        <a:rPr kumimoji="0" lang="en-US" sz="1600" b="0" i="0" u="none" strike="noStrike" cap="none" normalizeH="0" baseline="0" dirty="0" err="1">
                          <a:ln>
                            <a:noFill/>
                          </a:ln>
                          <a:solidFill>
                            <a:srgbClr val="333333"/>
                          </a:solidFill>
                          <a:effectLst/>
                          <a:latin typeface="+mn-lt"/>
                          <a:ea typeface="+mn-ea"/>
                          <a:cs typeface="+mn-cs"/>
                        </a:rPr>
                        <a:t>veus</a:t>
                      </a:r>
                      <a:r>
                        <a:rPr kumimoji="0" lang="en-US" sz="1600" b="0" i="0" u="none" strike="noStrike" cap="none" normalizeH="0" baseline="0" dirty="0">
                          <a:ln>
                            <a:noFill/>
                          </a:ln>
                          <a:solidFill>
                            <a:srgbClr val="333333"/>
                          </a:solidFill>
                          <a:effectLst/>
                          <a:latin typeface="+mn-lt"/>
                          <a:ea typeface="+mn-ea"/>
                          <a:cs typeface="+mn-cs"/>
                        </a:rPr>
                        <a:t> de tant </a:t>
                      </a:r>
                      <a:r>
                        <a:rPr kumimoji="0" lang="en-US" sz="1600" b="0" i="0" u="none" strike="noStrike" cap="none" normalizeH="0" baseline="0" dirty="0" err="1">
                          <a:ln>
                            <a:noFill/>
                          </a:ln>
                          <a:solidFill>
                            <a:srgbClr val="333333"/>
                          </a:solidFill>
                          <a:effectLst/>
                          <a:latin typeface="+mn-lt"/>
                          <a:ea typeface="+mn-ea"/>
                          <a:cs typeface="+mn-cs"/>
                        </a:rPr>
                        <a:t>en</a:t>
                      </a:r>
                      <a:r>
                        <a:rPr kumimoji="0" lang="en-US" sz="1600" b="0" i="0" u="none" strike="noStrike" cap="none" normalizeH="0" baseline="0" dirty="0">
                          <a:ln>
                            <a:noFill/>
                          </a:ln>
                          <a:solidFill>
                            <a:srgbClr val="333333"/>
                          </a:solidFill>
                          <a:effectLst/>
                          <a:latin typeface="+mn-lt"/>
                          <a:ea typeface="+mn-ea"/>
                          <a:cs typeface="+mn-cs"/>
                        </a:rPr>
                        <a:t> tant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mn-lt"/>
                          <a:ea typeface="+mn-ea"/>
                          <a:cs typeface="+mn-cs"/>
                        </a:rPr>
                        <a:t>Els </a:t>
                      </a:r>
                      <a:r>
                        <a:rPr kumimoji="0" lang="en-US" sz="1600" b="0" i="0" u="none" strike="noStrike" cap="none" normalizeH="0" baseline="0" dirty="0" err="1">
                          <a:ln>
                            <a:noFill/>
                          </a:ln>
                          <a:solidFill>
                            <a:srgbClr val="333333"/>
                          </a:solidFill>
                          <a:effectLst/>
                          <a:latin typeface="+mn-lt"/>
                          <a:ea typeface="+mn-ea"/>
                          <a:cs typeface="+mn-cs"/>
                        </a:rPr>
                        <a:t>pensaments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intensos</a:t>
                      </a:r>
                      <a:r>
                        <a:rPr kumimoji="0" lang="en-US" sz="1600" b="0" i="0" u="none" strike="noStrike" cap="none" normalizeH="0" baseline="0" dirty="0">
                          <a:ln>
                            <a:noFill/>
                          </a:ln>
                          <a:solidFill>
                            <a:srgbClr val="333333"/>
                          </a:solidFill>
                          <a:effectLst/>
                          <a:latin typeface="+mn-lt"/>
                          <a:ea typeface="+mn-ea"/>
                          <a:cs typeface="+mn-cs"/>
                        </a:rPr>
                        <a:t> a </a:t>
                      </a:r>
                      <a:r>
                        <a:rPr kumimoji="0" lang="en-US" sz="1600" b="0" i="0" u="none" strike="noStrike" cap="none" normalizeH="0" baseline="0" dirty="0" err="1">
                          <a:ln>
                            <a:noFill/>
                          </a:ln>
                          <a:solidFill>
                            <a:srgbClr val="333333"/>
                          </a:solidFill>
                          <a:effectLst/>
                          <a:latin typeface="+mn-lt"/>
                          <a:ea typeface="+mn-ea"/>
                          <a:cs typeface="+mn-cs"/>
                        </a:rPr>
                        <a:t>vegades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són</a:t>
                      </a:r>
                      <a:r>
                        <a:rPr kumimoji="0" lang="en-US" sz="1600" b="0" i="0" u="none" strike="noStrike" cap="none" normalizeH="0" baseline="0" dirty="0">
                          <a:ln>
                            <a:noFill/>
                          </a:ln>
                          <a:solidFill>
                            <a:srgbClr val="333333"/>
                          </a:solidFill>
                          <a:effectLst/>
                          <a:latin typeface="+mn-lt"/>
                          <a:ea typeface="+mn-ea"/>
                          <a:cs typeface="+mn-cs"/>
                        </a:rPr>
                        <a:t> quasi audibles (ex. </a:t>
                      </a:r>
                      <a:r>
                        <a:rPr kumimoji="0" lang="en-US" sz="1600" b="0" i="0" u="none" strike="noStrike" cap="none" normalizeH="0" baseline="0" dirty="0" err="1">
                          <a:ln>
                            <a:noFill/>
                          </a:ln>
                          <a:solidFill>
                            <a:srgbClr val="333333"/>
                          </a:solidFill>
                          <a:effectLst/>
                          <a:latin typeface="+mn-lt"/>
                          <a:ea typeface="+mn-ea"/>
                          <a:cs typeface="+mn-cs"/>
                        </a:rPr>
                        <a:t>Cançons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rumiar</a:t>
                      </a:r>
                      <a:r>
                        <a:rPr kumimoji="0" lang="en-US" sz="1600" b="0" i="0" u="none" strike="noStrike" cap="none" normalizeH="0" baseline="0" dirty="0">
                          <a:ln>
                            <a:noFill/>
                          </a:ln>
                          <a:solidFill>
                            <a:srgbClr val="333333"/>
                          </a:solidFill>
                          <a:effectLst/>
                          <a:latin typeface="+mn-lt"/>
                          <a:ea typeface="+mn-ea"/>
                          <a:cs typeface="+mn-cs"/>
                        </a:rPr>
                        <a:t>, etc.)</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mn-lt"/>
                          <a:ea typeface="+mn-ea"/>
                          <a:cs typeface="+mn-cs"/>
                        </a:rPr>
                        <a:t>“Aquests pensaments no estan sota el meu control. Quan intento contrarrestar-los, empitjoren. Això demostra que realment algú vol fer-me mal.”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mn-lt"/>
                          <a:ea typeface="+mn-ea"/>
                          <a:cs typeface="+mn-cs"/>
                        </a:rPr>
                        <a:t>Els </a:t>
                      </a:r>
                      <a:r>
                        <a:rPr kumimoji="0" lang="en-US" sz="1600" b="0" i="0" u="none" strike="noStrike" cap="none" normalizeH="0" baseline="0" dirty="0" err="1">
                          <a:ln>
                            <a:noFill/>
                          </a:ln>
                          <a:solidFill>
                            <a:srgbClr val="333333"/>
                          </a:solidFill>
                          <a:effectLst/>
                          <a:latin typeface="+mn-lt"/>
                          <a:ea typeface="+mn-ea"/>
                          <a:cs typeface="+mn-cs"/>
                        </a:rPr>
                        <a:t>nostres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pensaments</a:t>
                      </a:r>
                      <a:r>
                        <a:rPr kumimoji="0" lang="en-US" sz="1600" b="0" i="0" u="none" strike="noStrike" cap="none" normalizeH="0" baseline="0" dirty="0">
                          <a:ln>
                            <a:noFill/>
                          </a:ln>
                          <a:solidFill>
                            <a:srgbClr val="333333"/>
                          </a:solidFill>
                          <a:effectLst/>
                          <a:latin typeface="+mn-lt"/>
                          <a:ea typeface="+mn-ea"/>
                          <a:cs typeface="+mn-cs"/>
                        </a:rPr>
                        <a:t> no </a:t>
                      </a:r>
                      <a:r>
                        <a:rPr kumimoji="0" lang="en-US" sz="1600" b="0" i="0" u="none" strike="noStrike" cap="none" normalizeH="0" baseline="0" dirty="0" err="1">
                          <a:ln>
                            <a:noFill/>
                          </a:ln>
                          <a:solidFill>
                            <a:srgbClr val="333333"/>
                          </a:solidFill>
                          <a:effectLst/>
                          <a:latin typeface="+mn-lt"/>
                          <a:ea typeface="+mn-ea"/>
                          <a:cs typeface="+mn-cs"/>
                        </a:rPr>
                        <a:t>són</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totalment</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controlables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sinó</a:t>
                      </a:r>
                      <a:r>
                        <a:rPr kumimoji="0" lang="en-US" sz="1600" b="0" i="0" u="none" strike="noStrike" cap="none" normalizeH="0" baseline="0" dirty="0">
                          <a:ln>
                            <a:noFill/>
                          </a:ln>
                          <a:solidFill>
                            <a:srgbClr val="333333"/>
                          </a:solidFill>
                          <a:effectLst/>
                          <a:latin typeface="+mn-lt"/>
                          <a:ea typeface="+mn-ea"/>
                          <a:cs typeface="+mn-cs"/>
                        </a:rPr>
                        <a:t> no hi </a:t>
                      </a:r>
                      <a:r>
                        <a:rPr kumimoji="0" lang="en-US" sz="1600" b="0" i="0" u="none" strike="noStrike" cap="none" normalizeH="0" baseline="0" dirty="0" err="1">
                          <a:ln>
                            <a:noFill/>
                          </a:ln>
                          <a:solidFill>
                            <a:srgbClr val="333333"/>
                          </a:solidFill>
                          <a:effectLst/>
                          <a:latin typeface="+mn-lt"/>
                          <a:ea typeface="+mn-ea"/>
                          <a:cs typeface="+mn-cs"/>
                        </a:rPr>
                        <a:t>hauria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esdeveniments</a:t>
                      </a:r>
                      <a:r>
                        <a:rPr kumimoji="0" lang="en-US" sz="1600" b="0" i="0" u="none" strike="noStrike" cap="none" normalizeH="0" baseline="0" dirty="0">
                          <a:ln>
                            <a:noFill/>
                          </a:ln>
                          <a:solidFill>
                            <a:srgbClr val="333333"/>
                          </a:solidFill>
                          <a:effectLst/>
                          <a:latin typeface="+mn-lt"/>
                          <a:ea typeface="+mn-ea"/>
                          <a:cs typeface="+mn-cs"/>
                        </a:rPr>
                        <a:t> com ho </a:t>
                      </a:r>
                      <a:r>
                        <a:rPr kumimoji="0" lang="en-US" sz="1600" b="0" i="0" u="none" strike="noStrike" cap="none" normalizeH="0" baseline="0" dirty="0" err="1">
                          <a:ln>
                            <a:noFill/>
                          </a:ln>
                          <a:solidFill>
                            <a:srgbClr val="333333"/>
                          </a:solidFill>
                          <a:effectLst/>
                          <a:latin typeface="+mn-lt"/>
                          <a:ea typeface="+mn-ea"/>
                          <a:cs typeface="+mn-cs"/>
                        </a:rPr>
                        <a:t>són</a:t>
                      </a:r>
                      <a:r>
                        <a:rPr kumimoji="0" lang="en-US" sz="1600" b="0" i="0" u="none" strike="noStrike" cap="none" normalizeH="0" baseline="0" dirty="0">
                          <a:ln>
                            <a:noFill/>
                          </a:ln>
                          <a:solidFill>
                            <a:srgbClr val="333333"/>
                          </a:solidFill>
                          <a:effectLst/>
                          <a:latin typeface="+mn-lt"/>
                          <a:ea typeface="+mn-ea"/>
                          <a:cs typeface="+mn-cs"/>
                        </a:rPr>
                        <a:t> les </a:t>
                      </a:r>
                      <a:r>
                        <a:rPr kumimoji="0" lang="en-US" sz="1600" b="0" i="0" u="none" strike="noStrike" cap="none" normalizeH="0" baseline="0" dirty="0" err="1">
                          <a:ln>
                            <a:noFill/>
                          </a:ln>
                          <a:solidFill>
                            <a:srgbClr val="333333"/>
                          </a:solidFill>
                          <a:effectLst/>
                          <a:latin typeface="+mn-lt"/>
                          <a:ea typeface="+mn-ea"/>
                          <a:cs typeface="+mn-cs"/>
                        </a:rPr>
                        <a:t>inspiracions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sobtades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pluja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d'idees</a:t>
                      </a:r>
                      <a:r>
                        <a:rPr kumimoji="0" lang="en-US" sz="1600" b="0" i="0" u="none" strike="noStrike" cap="none" normalizeH="0" baseline="0" dirty="0">
                          <a:ln>
                            <a:noFill/>
                          </a:ln>
                          <a:solidFill>
                            <a:srgbClr val="333333"/>
                          </a:solidFill>
                          <a:effectLst/>
                          <a:latin typeface="+mn-lt"/>
                          <a:ea typeface="+mn-ea"/>
                          <a:cs typeface="+mn-cs"/>
                        </a:rPr>
                        <a:t> o </a:t>
                      </a:r>
                      <a:r>
                        <a:rPr kumimoji="0" lang="en-US" sz="1600" b="0" i="0" u="none" strike="noStrike" cap="none" normalizeH="0" baseline="0" dirty="0" err="1">
                          <a:ln>
                            <a:noFill/>
                          </a:ln>
                          <a:solidFill>
                            <a:srgbClr val="333333"/>
                          </a:solidFill>
                          <a:effectLst/>
                          <a:latin typeface="+mn-lt"/>
                          <a:ea typeface="+mn-ea"/>
                          <a:cs typeface="+mn-cs"/>
                        </a:rPr>
                        <a:t>rumiacions</a:t>
                      </a:r>
                      <a:r>
                        <a:rPr kumimoji="0" lang="en-US" sz="1600" b="0" i="0" u="none" strike="noStrike" cap="none" normalizeH="0" baseline="0" dirty="0">
                          <a:ln>
                            <a:noFill/>
                          </a:ln>
                          <a:solidFill>
                            <a:srgbClr val="333333"/>
                          </a:solidFill>
                          <a:effectLst/>
                          <a:latin typeface="+mn-lt"/>
                          <a:ea typeface="+mn-ea"/>
                          <a:cs typeface="+mn-cs"/>
                        </a:rPr>
                        <a:t>. Si </a:t>
                      </a:r>
                      <a:r>
                        <a:rPr kumimoji="0" lang="en-US" sz="1600" b="0" i="0" u="none" strike="noStrike" cap="none" normalizeH="0" baseline="0" dirty="0" err="1">
                          <a:ln>
                            <a:noFill/>
                          </a:ln>
                          <a:solidFill>
                            <a:srgbClr val="333333"/>
                          </a:solidFill>
                          <a:effectLst/>
                          <a:latin typeface="+mn-lt"/>
                          <a:ea typeface="+mn-ea"/>
                          <a:cs typeface="+mn-cs"/>
                        </a:rPr>
                        <a:t>tractem</a:t>
                      </a:r>
                      <a:r>
                        <a:rPr kumimoji="0" lang="en-US" sz="1600" b="0" i="0" u="none" strike="noStrike" cap="none" normalizeH="0" baseline="0" dirty="0">
                          <a:ln>
                            <a:noFill/>
                          </a:ln>
                          <a:solidFill>
                            <a:srgbClr val="333333"/>
                          </a:solidFill>
                          <a:effectLst/>
                          <a:latin typeface="+mn-lt"/>
                          <a:ea typeface="+mn-ea"/>
                          <a:cs typeface="+mn-cs"/>
                        </a:rPr>
                        <a:t> de </a:t>
                      </a:r>
                      <a:r>
                        <a:rPr kumimoji="0" lang="en-US" sz="1600" b="0" i="0" u="none" strike="noStrike" cap="none" normalizeH="0" baseline="0" dirty="0" err="1">
                          <a:ln>
                            <a:noFill/>
                          </a:ln>
                          <a:solidFill>
                            <a:srgbClr val="333333"/>
                          </a:solidFill>
                          <a:effectLst/>
                          <a:latin typeface="+mn-lt"/>
                          <a:ea typeface="+mn-ea"/>
                          <a:cs typeface="+mn-cs"/>
                        </a:rPr>
                        <a:t>contrarestar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aquests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pensaments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automàticament</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es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tornen</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més</a:t>
                      </a:r>
                      <a:r>
                        <a:rPr kumimoji="0" lang="en-US" sz="1600" b="0" i="0" u="none" strike="noStrike" cap="none" normalizeH="0" baseline="0" dirty="0">
                          <a:ln>
                            <a:noFill/>
                          </a:ln>
                          <a:solidFill>
                            <a:srgbClr val="333333"/>
                          </a:solidFill>
                          <a:effectLst/>
                          <a:latin typeface="+mn-lt"/>
                          <a:ea typeface="+mn-ea"/>
                          <a:cs typeface="+mn-cs"/>
                        </a:rPr>
                        <a:t> forts. Experiment: No </a:t>
                      </a:r>
                      <a:r>
                        <a:rPr kumimoji="0" lang="en-US" sz="1600" b="0" i="0" u="none" strike="noStrike" cap="none" normalizeH="0" baseline="0" dirty="0" err="1">
                          <a:ln>
                            <a:noFill/>
                          </a:ln>
                          <a:solidFill>
                            <a:srgbClr val="333333"/>
                          </a:solidFill>
                          <a:effectLst/>
                          <a:latin typeface="+mn-lt"/>
                          <a:ea typeface="+mn-ea"/>
                          <a:cs typeface="+mn-cs"/>
                        </a:rPr>
                        <a:t>pensar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en</a:t>
                      </a:r>
                      <a:r>
                        <a:rPr kumimoji="0" lang="en-US" sz="1600" b="0" i="0" u="none" strike="noStrike" cap="none" normalizeH="0" baseline="0" dirty="0">
                          <a:ln>
                            <a:noFill/>
                          </a:ln>
                          <a:solidFill>
                            <a:srgbClr val="333333"/>
                          </a:solidFill>
                          <a:effectLst/>
                          <a:latin typeface="+mn-lt"/>
                          <a:ea typeface="+mn-ea"/>
                          <a:cs typeface="+mn-cs"/>
                        </a:rPr>
                        <a:t> el </a:t>
                      </a:r>
                      <a:r>
                        <a:rPr kumimoji="0" lang="en-US" sz="1600" b="0" i="0" u="none" strike="noStrike" cap="none" normalizeH="0" baseline="0" dirty="0" err="1">
                          <a:ln>
                            <a:noFill/>
                          </a:ln>
                          <a:solidFill>
                            <a:srgbClr val="333333"/>
                          </a:solidFill>
                          <a:effectLst/>
                          <a:latin typeface="+mn-lt"/>
                          <a:ea typeface="+mn-ea"/>
                          <a:cs typeface="+mn-cs"/>
                        </a:rPr>
                        <a:t>número</a:t>
                      </a:r>
                      <a:r>
                        <a:rPr kumimoji="0" lang="en-US" sz="1600" b="0" i="0" u="none" strike="noStrike" cap="none" normalizeH="0" baseline="0" dirty="0">
                          <a:ln>
                            <a:noFill/>
                          </a:ln>
                          <a:solidFill>
                            <a:srgbClr val="333333"/>
                          </a:solidFill>
                          <a:effectLst/>
                          <a:latin typeface="+mn-lt"/>
                          <a:ea typeface="+mn-ea"/>
                          <a:cs typeface="+mn-cs"/>
                        </a:rPr>
                        <a:t> 8! </a:t>
                      </a:r>
                      <a:r>
                        <a:rPr kumimoji="0" lang="en-US" sz="1600" b="0" i="0" u="none" strike="noStrike" cap="none" normalizeH="0" baseline="0" dirty="0" err="1">
                          <a:ln>
                            <a:noFill/>
                          </a:ln>
                          <a:solidFill>
                            <a:srgbClr val="333333"/>
                          </a:solidFill>
                          <a:effectLst/>
                          <a:latin typeface="+mn-lt"/>
                          <a:ea typeface="+mn-ea"/>
                          <a:cs typeface="+mn-cs"/>
                        </a:rPr>
                        <a:t>Intenta</a:t>
                      </a:r>
                      <a:r>
                        <a:rPr kumimoji="0" lang="en-US" sz="1600" b="0" i="0" u="none" strike="noStrike" cap="none" normalizeH="0" baseline="0" dirty="0">
                          <a:ln>
                            <a:noFill/>
                          </a:ln>
                          <a:solidFill>
                            <a:srgbClr val="333333"/>
                          </a:solidFill>
                          <a:effectLst/>
                          <a:latin typeface="+mn-lt"/>
                          <a:ea typeface="+mn-ea"/>
                          <a:cs typeface="+mn-cs"/>
                        </a:rPr>
                        <a:t>-ho </a:t>
                      </a:r>
                      <a:r>
                        <a:rPr kumimoji="0" lang="en-US" sz="1600" b="0" i="0" u="none" strike="noStrike" cap="none" normalizeH="0" baseline="0" dirty="0" err="1">
                          <a:ln>
                            <a:noFill/>
                          </a:ln>
                          <a:solidFill>
                            <a:srgbClr val="333333"/>
                          </a:solidFill>
                          <a:effectLst/>
                          <a:latin typeface="+mn-lt"/>
                          <a:ea typeface="+mn-ea"/>
                          <a:cs typeface="+mn-cs"/>
                        </a:rPr>
                        <a:t>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veuràs</a:t>
                      </a:r>
                      <a:r>
                        <a:rPr kumimoji="0" lang="en-US" sz="1600" b="0" i="0" u="none" strike="noStrike" cap="none" normalizeH="0" baseline="0" dirty="0">
                          <a:ln>
                            <a:noFill/>
                          </a:ln>
                          <a:solidFill>
                            <a:srgbClr val="333333"/>
                          </a:solidFill>
                          <a:effectLst/>
                          <a:latin typeface="+mn-lt"/>
                          <a:ea typeface="+mn-ea"/>
                          <a:cs typeface="+mn-cs"/>
                        </a:rPr>
                        <a:t> que no ho pots </a:t>
                      </a:r>
                      <a:r>
                        <a:rPr kumimoji="0" lang="en-US" sz="1600" b="0" i="0" u="none" strike="noStrike" cap="none" normalizeH="0" baseline="0" dirty="0" err="1">
                          <a:ln>
                            <a:noFill/>
                          </a:ln>
                          <a:solidFill>
                            <a:srgbClr val="333333"/>
                          </a:solidFill>
                          <a:effectLst/>
                          <a:latin typeface="+mn-lt"/>
                          <a:ea typeface="+mn-ea"/>
                          <a:cs typeface="+mn-cs"/>
                        </a:rPr>
                        <a:t>evitar</a:t>
                      </a:r>
                      <a:r>
                        <a:rPr kumimoji="0" lang="en-US" sz="1600" b="0" i="0" u="none" strike="noStrike" cap="none" normalizeH="0" baseline="0" dirty="0">
                          <a:ln>
                            <a:noFill/>
                          </a:ln>
                          <a:solidFill>
                            <a:srgbClr val="333333"/>
                          </a:solidFill>
                          <a:effectLst/>
                          <a:latin typeface="+mn-lt"/>
                          <a:ea typeface="+mn-ea"/>
                          <a:cs typeface="+mn-cs"/>
                        </a:rPr>
                        <a:t>!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mn-lt"/>
                          <a:ea typeface="+mn-ea"/>
                          <a:cs typeface="+mn-cs"/>
                        </a:rPr>
                        <a:t>“Mai no tindria aquests mals pensaments. Mai no podria fer-li mal a algú. Tot i així, estic constantment tenint pensaments agressius.” </a:t>
                      </a:r>
                      <a:endParaRPr lang="en-US" sz="1600" b="0" i="0" u="none" dirty="0">
                        <a:solidFill>
                          <a:srgbClr val="333333"/>
                        </a:solidFill>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8156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1047"/>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t-BR" altLang="de-DE" sz="3600">
                <a:solidFill>
                  <a:srgbClr val="004992"/>
                </a:solidFill>
                <a:latin typeface="+mn-lt"/>
                <a:ea typeface="+mn-ea"/>
                <a:cs typeface="+mn-cs"/>
              </a:rPr>
              <a:t>Sentint Veus</a:t>
            </a:r>
            <a:br>
              <a:rPr lang="pt-BR" altLang="de-DE" sz="3600">
                <a:solidFill>
                  <a:srgbClr val="004992"/>
                </a:solidFill>
                <a:latin typeface="+mn-lt"/>
                <a:ea typeface="+mn-ea"/>
                <a:cs typeface="+mn-cs"/>
              </a:rPr>
            </a:br>
            <a:r>
              <a:rPr lang="pt-BR" altLang="de-DE">
                <a:solidFill>
                  <a:srgbClr val="004992"/>
                </a:solidFill>
                <a:latin typeface="+mn-lt"/>
                <a:ea typeface="+mn-ea"/>
                <a:cs typeface="+mn-cs"/>
              </a:rPr>
              <a:t>Pensaments propis o sota control extern?</a:t>
            </a:r>
            <a:br>
              <a:rPr lang="pt-BR" altLang="de-DE" sz="3600">
                <a:solidFill>
                  <a:srgbClr val="004992"/>
                </a:solidFill>
                <a:latin typeface="+mn-lt"/>
                <a:ea typeface="+mn-ea"/>
                <a:cs typeface="+mn-cs"/>
              </a:rPr>
            </a:br>
            <a:r>
              <a:rPr lang="pt-BR" altLang="de-DE">
                <a:solidFill>
                  <a:srgbClr val="004992"/>
                </a:solidFill>
                <a:latin typeface="+mn-lt"/>
                <a:ea typeface="+mn-ea"/>
                <a:cs typeface="+mn-cs"/>
              </a:rPr>
              <a:t>Pros i contres</a:t>
            </a:r>
            <a:endParaRPr lang="es-E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39</a:t>
            </a:fld>
            <a:endParaRPr lang="de-DE" dirty="0">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2917100822"/>
              </p:ext>
            </p:extLst>
          </p:nvPr>
        </p:nvGraphicFramePr>
        <p:xfrm>
          <a:off x="408955" y="2564904"/>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1800" b="0" i="0" u="none" strike="noStrike" cap="none" normalizeH="0" baseline="0" dirty="0">
                          <a:ln>
                            <a:noFill/>
                          </a:ln>
                          <a:solidFill>
                            <a:srgbClr val="333333"/>
                          </a:solidFill>
                          <a:effectLst/>
                          <a:latin typeface="+mn-lt"/>
                          <a:ea typeface="+mn-ea"/>
                          <a:cs typeface="+mn-cs"/>
                        </a:rPr>
                        <a:t>Les </a:t>
                      </a:r>
                      <a:r>
                        <a:rPr kumimoji="0" lang="fr-FR" sz="1800" b="0" i="0" u="none" strike="noStrike" cap="none" normalizeH="0" baseline="0" dirty="0" err="1">
                          <a:ln>
                            <a:noFill/>
                          </a:ln>
                          <a:solidFill>
                            <a:srgbClr val="333333"/>
                          </a:solidFill>
                          <a:effectLst/>
                          <a:latin typeface="+mn-lt"/>
                          <a:ea typeface="+mn-ea"/>
                          <a:cs typeface="+mn-cs"/>
                        </a:rPr>
                        <a:t>veus</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són</a:t>
                      </a:r>
                      <a:r>
                        <a:rPr kumimoji="0" lang="fr-FR" sz="1800" b="0" i="0" u="none" strike="noStrike" cap="none" normalizeH="0" baseline="0" dirty="0">
                          <a:ln>
                            <a:noFill/>
                          </a:ln>
                          <a:solidFill>
                            <a:srgbClr val="333333"/>
                          </a:solidFill>
                          <a:effectLst/>
                          <a:latin typeface="+mn-lt"/>
                          <a:ea typeface="+mn-ea"/>
                          <a:cs typeface="+mn-cs"/>
                        </a:rPr>
                        <a:t> </a:t>
                      </a:r>
                      <a:r>
                        <a:rPr kumimoji="0" lang="fr-FR" sz="1800" b="0" i="0" u="none" strike="noStrike" cap="none" normalizeH="0" baseline="0" dirty="0" err="1">
                          <a:ln>
                            <a:noFill/>
                          </a:ln>
                          <a:solidFill>
                            <a:srgbClr val="333333"/>
                          </a:solidFill>
                          <a:effectLst/>
                          <a:latin typeface="+mn-lt"/>
                          <a:ea typeface="+mn-ea"/>
                          <a:cs typeface="+mn-cs"/>
                        </a:rPr>
                        <a:t>inserides</a:t>
                      </a:r>
                      <a:r>
                        <a:rPr kumimoji="0" lang="fr-FR" sz="1800" b="0" i="0" u="none" strike="noStrike" cap="none" normalizeH="0" baseline="0" dirty="0">
                          <a:ln>
                            <a:noFill/>
                          </a:ln>
                          <a:solidFill>
                            <a:srgbClr val="333333"/>
                          </a:solidFill>
                          <a:effectLst/>
                          <a:latin typeface="+mn-lt"/>
                          <a:ea typeface="+mn-ea"/>
                          <a:cs typeface="+mn-cs"/>
                        </a:rPr>
                        <a:t> des de fora?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mn-lt"/>
                          <a:ea typeface="+mn-ea"/>
                          <a:cs typeface="+mn-cs"/>
                        </a:rPr>
                        <a:t>Pot haver-hi altres explicacions…</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fr-FR" sz="1600" b="0" i="0" u="none">
                          <a:solidFill>
                            <a:srgbClr val="333333"/>
                          </a:solidFill>
                          <a:latin typeface="+mn-lt"/>
                          <a:ea typeface="+mn-ea"/>
                          <a:cs typeface="+mn-cs"/>
                        </a:rPr>
                        <a:t>“Puc sentir-les clarament. En canvi, els meus pensaments estan completament en silenci!”</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mn-lt"/>
                          <a:ea typeface="+mn-ea"/>
                          <a:cs typeface="+mn-cs"/>
                        </a:rPr>
                        <a:t>Aproximadament</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el</a:t>
                      </a:r>
                      <a:r>
                        <a:rPr kumimoji="0" lang="en-US" sz="1600" b="0" i="0" u="none" strike="noStrike" cap="none" normalizeH="0" baseline="0" dirty="0">
                          <a:ln>
                            <a:noFill/>
                          </a:ln>
                          <a:solidFill>
                            <a:srgbClr val="333333"/>
                          </a:solidFill>
                          <a:effectLst/>
                          <a:latin typeface="+mn-lt"/>
                          <a:ea typeface="+mn-ea"/>
                          <a:cs typeface="+mn-cs"/>
                        </a:rPr>
                        <a:t> 15-20% de la </a:t>
                      </a:r>
                      <a:r>
                        <a:rPr kumimoji="0" lang="en-US" sz="1600" b="0" i="0" u="none" strike="noStrike" cap="none" normalizeH="0" baseline="0" dirty="0" err="1">
                          <a:ln>
                            <a:noFill/>
                          </a:ln>
                          <a:solidFill>
                            <a:srgbClr val="333333"/>
                          </a:solidFill>
                          <a:effectLst/>
                          <a:latin typeface="+mn-lt"/>
                          <a:ea typeface="+mn-ea"/>
                          <a:cs typeface="+mn-cs"/>
                        </a:rPr>
                        <a:t>població</a:t>
                      </a:r>
                      <a:r>
                        <a:rPr kumimoji="0" lang="en-US" sz="1600" b="0" i="0" u="none" strike="noStrike" cap="none" normalizeH="0" baseline="0" dirty="0">
                          <a:ln>
                            <a:noFill/>
                          </a:ln>
                          <a:solidFill>
                            <a:srgbClr val="333333"/>
                          </a:solidFill>
                          <a:effectLst/>
                          <a:latin typeface="+mn-lt"/>
                          <a:ea typeface="+mn-ea"/>
                          <a:cs typeface="+mn-cs"/>
                        </a:rPr>
                        <a:t> normal sent </a:t>
                      </a:r>
                      <a:r>
                        <a:rPr kumimoji="0" lang="en-US" sz="1600" b="0" i="0" u="none" strike="noStrike" cap="none" normalizeH="0" baseline="0" dirty="0" err="1">
                          <a:ln>
                            <a:noFill/>
                          </a:ln>
                          <a:solidFill>
                            <a:srgbClr val="333333"/>
                          </a:solidFill>
                          <a:effectLst/>
                          <a:latin typeface="+mn-lt"/>
                          <a:ea typeface="+mn-ea"/>
                          <a:cs typeface="+mn-cs"/>
                        </a:rPr>
                        <a:t>veus</a:t>
                      </a:r>
                      <a:r>
                        <a:rPr kumimoji="0" lang="en-US" sz="1600" b="0" i="0" u="none" strike="noStrike" cap="none" normalizeH="0" baseline="0" dirty="0">
                          <a:ln>
                            <a:noFill/>
                          </a:ln>
                          <a:solidFill>
                            <a:srgbClr val="333333"/>
                          </a:solidFill>
                          <a:effectLst/>
                          <a:latin typeface="+mn-lt"/>
                          <a:ea typeface="+mn-ea"/>
                          <a:cs typeface="+mn-cs"/>
                        </a:rPr>
                        <a:t> de tant </a:t>
                      </a:r>
                      <a:r>
                        <a:rPr kumimoji="0" lang="en-US" sz="1600" b="0" i="0" u="none" strike="noStrike" cap="none" normalizeH="0" baseline="0" dirty="0" err="1">
                          <a:ln>
                            <a:noFill/>
                          </a:ln>
                          <a:solidFill>
                            <a:srgbClr val="333333"/>
                          </a:solidFill>
                          <a:effectLst/>
                          <a:latin typeface="+mn-lt"/>
                          <a:ea typeface="+mn-ea"/>
                          <a:cs typeface="+mn-cs"/>
                        </a:rPr>
                        <a:t>en</a:t>
                      </a:r>
                      <a:r>
                        <a:rPr kumimoji="0" lang="en-US" sz="1600" b="0" i="0" u="none" strike="noStrike" cap="none" normalizeH="0" baseline="0" dirty="0">
                          <a:ln>
                            <a:noFill/>
                          </a:ln>
                          <a:solidFill>
                            <a:srgbClr val="333333"/>
                          </a:solidFill>
                          <a:effectLst/>
                          <a:latin typeface="+mn-lt"/>
                          <a:ea typeface="+mn-ea"/>
                          <a:cs typeface="+mn-cs"/>
                        </a:rPr>
                        <a:t> tant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mn-lt"/>
                          <a:ea typeface="+mn-ea"/>
                          <a:cs typeface="+mn-cs"/>
                        </a:rPr>
                        <a:t>Els </a:t>
                      </a:r>
                      <a:r>
                        <a:rPr kumimoji="0" lang="en-US" sz="1600" b="0" i="0" u="none" strike="noStrike" cap="none" normalizeH="0" baseline="0" dirty="0" err="1">
                          <a:ln>
                            <a:noFill/>
                          </a:ln>
                          <a:solidFill>
                            <a:srgbClr val="333333"/>
                          </a:solidFill>
                          <a:effectLst/>
                          <a:latin typeface="+mn-lt"/>
                          <a:ea typeface="+mn-ea"/>
                          <a:cs typeface="+mn-cs"/>
                        </a:rPr>
                        <a:t>pensaments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intensos</a:t>
                      </a:r>
                      <a:r>
                        <a:rPr kumimoji="0" lang="en-US" sz="1600" b="0" i="0" u="none" strike="noStrike" cap="none" normalizeH="0" baseline="0" dirty="0">
                          <a:ln>
                            <a:noFill/>
                          </a:ln>
                          <a:solidFill>
                            <a:srgbClr val="333333"/>
                          </a:solidFill>
                          <a:effectLst/>
                          <a:latin typeface="+mn-lt"/>
                          <a:ea typeface="+mn-ea"/>
                          <a:cs typeface="+mn-cs"/>
                        </a:rPr>
                        <a:t> a </a:t>
                      </a:r>
                      <a:r>
                        <a:rPr kumimoji="0" lang="en-US" sz="1600" b="0" i="0" u="none" strike="noStrike" cap="none" normalizeH="0" baseline="0" dirty="0" err="1">
                          <a:ln>
                            <a:noFill/>
                          </a:ln>
                          <a:solidFill>
                            <a:srgbClr val="333333"/>
                          </a:solidFill>
                          <a:effectLst/>
                          <a:latin typeface="+mn-lt"/>
                          <a:ea typeface="+mn-ea"/>
                          <a:cs typeface="+mn-cs"/>
                        </a:rPr>
                        <a:t>vegades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són</a:t>
                      </a:r>
                      <a:r>
                        <a:rPr kumimoji="0" lang="en-US" sz="1600" b="0" i="0" u="none" strike="noStrike" cap="none" normalizeH="0" baseline="0" dirty="0">
                          <a:ln>
                            <a:noFill/>
                          </a:ln>
                          <a:solidFill>
                            <a:srgbClr val="333333"/>
                          </a:solidFill>
                          <a:effectLst/>
                          <a:latin typeface="+mn-lt"/>
                          <a:ea typeface="+mn-ea"/>
                          <a:cs typeface="+mn-cs"/>
                        </a:rPr>
                        <a:t> quasi audibles (ex. </a:t>
                      </a:r>
                      <a:r>
                        <a:rPr kumimoji="0" lang="en-US" sz="1600" b="0" i="0" u="none" strike="noStrike" cap="none" normalizeH="0" baseline="0" dirty="0" err="1">
                          <a:ln>
                            <a:noFill/>
                          </a:ln>
                          <a:solidFill>
                            <a:srgbClr val="333333"/>
                          </a:solidFill>
                          <a:effectLst/>
                          <a:latin typeface="+mn-lt"/>
                          <a:ea typeface="+mn-ea"/>
                          <a:cs typeface="+mn-cs"/>
                        </a:rPr>
                        <a:t>Cançons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rumiar</a:t>
                      </a:r>
                      <a:r>
                        <a:rPr kumimoji="0" lang="en-US" sz="1600" b="0" i="0" u="none" strike="noStrike" cap="none" normalizeH="0" baseline="0" dirty="0">
                          <a:ln>
                            <a:noFill/>
                          </a:ln>
                          <a:solidFill>
                            <a:srgbClr val="333333"/>
                          </a:solidFill>
                          <a:effectLst/>
                          <a:latin typeface="+mn-lt"/>
                          <a:ea typeface="+mn-ea"/>
                          <a:cs typeface="+mn-cs"/>
                        </a:rPr>
                        <a:t>, etc.)</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mn-lt"/>
                          <a:ea typeface="+mn-ea"/>
                          <a:cs typeface="+mn-cs"/>
                        </a:rPr>
                        <a:t>“Aquests pensaments no estan sota el meu control. Quan intento contrarrestar-los, empitjoren. Això demostra que realment algú vol fer-me mal.”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mn-lt"/>
                          <a:ea typeface="+mn-ea"/>
                          <a:cs typeface="+mn-cs"/>
                        </a:rPr>
                        <a:t>Els </a:t>
                      </a:r>
                      <a:r>
                        <a:rPr kumimoji="0" lang="en-US" sz="1600" b="0" i="0" u="none" strike="noStrike" cap="none" normalizeH="0" baseline="0" dirty="0" err="1">
                          <a:ln>
                            <a:noFill/>
                          </a:ln>
                          <a:solidFill>
                            <a:srgbClr val="333333"/>
                          </a:solidFill>
                          <a:effectLst/>
                          <a:latin typeface="+mn-lt"/>
                          <a:ea typeface="+mn-ea"/>
                          <a:cs typeface="+mn-cs"/>
                        </a:rPr>
                        <a:t>nostres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pensaments</a:t>
                      </a:r>
                      <a:r>
                        <a:rPr kumimoji="0" lang="en-US" sz="1600" b="0" i="0" u="none" strike="noStrike" cap="none" normalizeH="0" baseline="0" dirty="0">
                          <a:ln>
                            <a:noFill/>
                          </a:ln>
                          <a:solidFill>
                            <a:srgbClr val="333333"/>
                          </a:solidFill>
                          <a:effectLst/>
                          <a:latin typeface="+mn-lt"/>
                          <a:ea typeface="+mn-ea"/>
                          <a:cs typeface="+mn-cs"/>
                        </a:rPr>
                        <a:t> no </a:t>
                      </a:r>
                      <a:r>
                        <a:rPr kumimoji="0" lang="en-US" sz="1600" b="0" i="0" u="none" strike="noStrike" cap="none" normalizeH="0" baseline="0" dirty="0" err="1">
                          <a:ln>
                            <a:noFill/>
                          </a:ln>
                          <a:solidFill>
                            <a:srgbClr val="333333"/>
                          </a:solidFill>
                          <a:effectLst/>
                          <a:latin typeface="+mn-lt"/>
                          <a:ea typeface="+mn-ea"/>
                          <a:cs typeface="+mn-cs"/>
                        </a:rPr>
                        <a:t>són</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totalment</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controlables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sinó</a:t>
                      </a:r>
                      <a:r>
                        <a:rPr kumimoji="0" lang="en-US" sz="1600" b="0" i="0" u="none" strike="noStrike" cap="none" normalizeH="0" baseline="0" dirty="0">
                          <a:ln>
                            <a:noFill/>
                          </a:ln>
                          <a:solidFill>
                            <a:srgbClr val="333333"/>
                          </a:solidFill>
                          <a:effectLst/>
                          <a:latin typeface="+mn-lt"/>
                          <a:ea typeface="+mn-ea"/>
                          <a:cs typeface="+mn-cs"/>
                        </a:rPr>
                        <a:t> no hi </a:t>
                      </a:r>
                      <a:r>
                        <a:rPr kumimoji="0" lang="en-US" sz="1600" b="0" i="0" u="none" strike="noStrike" cap="none" normalizeH="0" baseline="0" dirty="0" err="1">
                          <a:ln>
                            <a:noFill/>
                          </a:ln>
                          <a:solidFill>
                            <a:srgbClr val="333333"/>
                          </a:solidFill>
                          <a:effectLst/>
                          <a:latin typeface="+mn-lt"/>
                          <a:ea typeface="+mn-ea"/>
                          <a:cs typeface="+mn-cs"/>
                        </a:rPr>
                        <a:t>hauria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esdeveniments</a:t>
                      </a:r>
                      <a:r>
                        <a:rPr kumimoji="0" lang="en-US" sz="1600" b="0" i="0" u="none" strike="noStrike" cap="none" normalizeH="0" baseline="0" dirty="0">
                          <a:ln>
                            <a:noFill/>
                          </a:ln>
                          <a:solidFill>
                            <a:srgbClr val="333333"/>
                          </a:solidFill>
                          <a:effectLst/>
                          <a:latin typeface="+mn-lt"/>
                          <a:ea typeface="+mn-ea"/>
                          <a:cs typeface="+mn-cs"/>
                        </a:rPr>
                        <a:t> com ho </a:t>
                      </a:r>
                      <a:r>
                        <a:rPr kumimoji="0" lang="en-US" sz="1600" b="0" i="0" u="none" strike="noStrike" cap="none" normalizeH="0" baseline="0" dirty="0" err="1">
                          <a:ln>
                            <a:noFill/>
                          </a:ln>
                          <a:solidFill>
                            <a:srgbClr val="333333"/>
                          </a:solidFill>
                          <a:effectLst/>
                          <a:latin typeface="+mn-lt"/>
                          <a:ea typeface="+mn-ea"/>
                          <a:cs typeface="+mn-cs"/>
                        </a:rPr>
                        <a:t>són</a:t>
                      </a:r>
                      <a:r>
                        <a:rPr kumimoji="0" lang="en-US" sz="1600" b="0" i="0" u="none" strike="noStrike" cap="none" normalizeH="0" baseline="0" dirty="0">
                          <a:ln>
                            <a:noFill/>
                          </a:ln>
                          <a:solidFill>
                            <a:srgbClr val="333333"/>
                          </a:solidFill>
                          <a:effectLst/>
                          <a:latin typeface="+mn-lt"/>
                          <a:ea typeface="+mn-ea"/>
                          <a:cs typeface="+mn-cs"/>
                        </a:rPr>
                        <a:t> les </a:t>
                      </a:r>
                      <a:r>
                        <a:rPr kumimoji="0" lang="en-US" sz="1600" b="0" i="0" u="none" strike="noStrike" cap="none" normalizeH="0" baseline="0" dirty="0" err="1">
                          <a:ln>
                            <a:noFill/>
                          </a:ln>
                          <a:solidFill>
                            <a:srgbClr val="333333"/>
                          </a:solidFill>
                          <a:effectLst/>
                          <a:latin typeface="+mn-lt"/>
                          <a:ea typeface="+mn-ea"/>
                          <a:cs typeface="+mn-cs"/>
                        </a:rPr>
                        <a:t>inspiracions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sobtades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pluja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d'idees</a:t>
                      </a:r>
                      <a:r>
                        <a:rPr kumimoji="0" lang="en-US" sz="1600" b="0" i="0" u="none" strike="noStrike" cap="none" normalizeH="0" baseline="0" dirty="0">
                          <a:ln>
                            <a:noFill/>
                          </a:ln>
                          <a:solidFill>
                            <a:srgbClr val="333333"/>
                          </a:solidFill>
                          <a:effectLst/>
                          <a:latin typeface="+mn-lt"/>
                          <a:ea typeface="+mn-ea"/>
                          <a:cs typeface="+mn-cs"/>
                        </a:rPr>
                        <a:t> o </a:t>
                      </a:r>
                      <a:r>
                        <a:rPr kumimoji="0" lang="en-US" sz="1600" b="0" i="0" u="none" strike="noStrike" cap="none" normalizeH="0" baseline="0" dirty="0" err="1">
                          <a:ln>
                            <a:noFill/>
                          </a:ln>
                          <a:solidFill>
                            <a:srgbClr val="333333"/>
                          </a:solidFill>
                          <a:effectLst/>
                          <a:latin typeface="+mn-lt"/>
                          <a:ea typeface="+mn-ea"/>
                          <a:cs typeface="+mn-cs"/>
                        </a:rPr>
                        <a:t>rumiacions</a:t>
                      </a:r>
                      <a:r>
                        <a:rPr kumimoji="0" lang="en-US" sz="1600" b="0" i="0" u="none" strike="noStrike" cap="none" normalizeH="0" baseline="0" dirty="0">
                          <a:ln>
                            <a:noFill/>
                          </a:ln>
                          <a:solidFill>
                            <a:srgbClr val="333333"/>
                          </a:solidFill>
                          <a:effectLst/>
                          <a:latin typeface="+mn-lt"/>
                          <a:ea typeface="+mn-ea"/>
                          <a:cs typeface="+mn-cs"/>
                        </a:rPr>
                        <a:t>. Si </a:t>
                      </a:r>
                      <a:r>
                        <a:rPr kumimoji="0" lang="en-US" sz="1600" b="0" i="0" u="none" strike="noStrike" cap="none" normalizeH="0" baseline="0" dirty="0" err="1">
                          <a:ln>
                            <a:noFill/>
                          </a:ln>
                          <a:solidFill>
                            <a:srgbClr val="333333"/>
                          </a:solidFill>
                          <a:effectLst/>
                          <a:latin typeface="+mn-lt"/>
                          <a:ea typeface="+mn-ea"/>
                          <a:cs typeface="+mn-cs"/>
                        </a:rPr>
                        <a:t>tractem</a:t>
                      </a:r>
                      <a:r>
                        <a:rPr kumimoji="0" lang="en-US" sz="1600" b="0" i="0" u="none" strike="noStrike" cap="none" normalizeH="0" baseline="0" dirty="0">
                          <a:ln>
                            <a:noFill/>
                          </a:ln>
                          <a:solidFill>
                            <a:srgbClr val="333333"/>
                          </a:solidFill>
                          <a:effectLst/>
                          <a:latin typeface="+mn-lt"/>
                          <a:ea typeface="+mn-ea"/>
                          <a:cs typeface="+mn-cs"/>
                        </a:rPr>
                        <a:t> de </a:t>
                      </a:r>
                      <a:r>
                        <a:rPr kumimoji="0" lang="en-US" sz="1600" b="0" i="0" u="none" strike="noStrike" cap="none" normalizeH="0" baseline="0" dirty="0" err="1">
                          <a:ln>
                            <a:noFill/>
                          </a:ln>
                          <a:solidFill>
                            <a:srgbClr val="333333"/>
                          </a:solidFill>
                          <a:effectLst/>
                          <a:latin typeface="+mn-lt"/>
                          <a:ea typeface="+mn-ea"/>
                          <a:cs typeface="+mn-cs"/>
                        </a:rPr>
                        <a:t>contrarestar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aquests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pensaments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automàticament</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es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tornen</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més</a:t>
                      </a:r>
                      <a:r>
                        <a:rPr kumimoji="0" lang="en-US" sz="1600" b="0" i="0" u="none" strike="noStrike" cap="none" normalizeH="0" baseline="0" dirty="0">
                          <a:ln>
                            <a:noFill/>
                          </a:ln>
                          <a:solidFill>
                            <a:srgbClr val="333333"/>
                          </a:solidFill>
                          <a:effectLst/>
                          <a:latin typeface="+mn-lt"/>
                          <a:ea typeface="+mn-ea"/>
                          <a:cs typeface="+mn-cs"/>
                        </a:rPr>
                        <a:t> forts. Experiment: No </a:t>
                      </a:r>
                      <a:r>
                        <a:rPr kumimoji="0" lang="en-US" sz="1600" b="0" i="0" u="none" strike="noStrike" cap="none" normalizeH="0" baseline="0" dirty="0" err="1">
                          <a:ln>
                            <a:noFill/>
                          </a:ln>
                          <a:solidFill>
                            <a:srgbClr val="333333"/>
                          </a:solidFill>
                          <a:effectLst/>
                          <a:latin typeface="+mn-lt"/>
                          <a:ea typeface="+mn-ea"/>
                          <a:cs typeface="+mn-cs"/>
                        </a:rPr>
                        <a:t>pensar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en</a:t>
                      </a:r>
                      <a:r>
                        <a:rPr kumimoji="0" lang="en-US" sz="1600" b="0" i="0" u="none" strike="noStrike" cap="none" normalizeH="0" baseline="0" dirty="0">
                          <a:ln>
                            <a:noFill/>
                          </a:ln>
                          <a:solidFill>
                            <a:srgbClr val="333333"/>
                          </a:solidFill>
                          <a:effectLst/>
                          <a:latin typeface="+mn-lt"/>
                          <a:ea typeface="+mn-ea"/>
                          <a:cs typeface="+mn-cs"/>
                        </a:rPr>
                        <a:t> el </a:t>
                      </a:r>
                      <a:r>
                        <a:rPr kumimoji="0" lang="en-US" sz="1600" b="0" i="0" u="none" strike="noStrike" cap="none" normalizeH="0" baseline="0" dirty="0" err="1">
                          <a:ln>
                            <a:noFill/>
                          </a:ln>
                          <a:solidFill>
                            <a:srgbClr val="333333"/>
                          </a:solidFill>
                          <a:effectLst/>
                          <a:latin typeface="+mn-lt"/>
                          <a:ea typeface="+mn-ea"/>
                          <a:cs typeface="+mn-cs"/>
                        </a:rPr>
                        <a:t>número</a:t>
                      </a:r>
                      <a:r>
                        <a:rPr kumimoji="0" lang="en-US" sz="1600" b="0" i="0" u="none" strike="noStrike" cap="none" normalizeH="0" baseline="0" dirty="0">
                          <a:ln>
                            <a:noFill/>
                          </a:ln>
                          <a:solidFill>
                            <a:srgbClr val="333333"/>
                          </a:solidFill>
                          <a:effectLst/>
                          <a:latin typeface="+mn-lt"/>
                          <a:ea typeface="+mn-ea"/>
                          <a:cs typeface="+mn-cs"/>
                        </a:rPr>
                        <a:t> 8! </a:t>
                      </a:r>
                      <a:r>
                        <a:rPr kumimoji="0" lang="en-US" sz="1600" b="0" i="0" u="none" strike="noStrike" cap="none" normalizeH="0" baseline="0" dirty="0" err="1">
                          <a:ln>
                            <a:noFill/>
                          </a:ln>
                          <a:solidFill>
                            <a:srgbClr val="333333"/>
                          </a:solidFill>
                          <a:effectLst/>
                          <a:latin typeface="+mn-lt"/>
                          <a:ea typeface="+mn-ea"/>
                          <a:cs typeface="+mn-cs"/>
                        </a:rPr>
                        <a:t>Intenta</a:t>
                      </a:r>
                      <a:r>
                        <a:rPr kumimoji="0" lang="en-US" sz="1600" b="0" i="0" u="none" strike="noStrike" cap="none" normalizeH="0" baseline="0" dirty="0">
                          <a:ln>
                            <a:noFill/>
                          </a:ln>
                          <a:solidFill>
                            <a:srgbClr val="333333"/>
                          </a:solidFill>
                          <a:effectLst/>
                          <a:latin typeface="+mn-lt"/>
                          <a:ea typeface="+mn-ea"/>
                          <a:cs typeface="+mn-cs"/>
                        </a:rPr>
                        <a:t>-ho </a:t>
                      </a:r>
                      <a:r>
                        <a:rPr kumimoji="0" lang="en-US" sz="1600" b="0" i="0" u="none" strike="noStrike" cap="none" normalizeH="0" baseline="0" dirty="0" err="1">
                          <a:ln>
                            <a:noFill/>
                          </a:ln>
                          <a:solidFill>
                            <a:srgbClr val="333333"/>
                          </a:solidFill>
                          <a:effectLst/>
                          <a:latin typeface="+mn-lt"/>
                          <a:ea typeface="+mn-ea"/>
                          <a:cs typeface="+mn-cs"/>
                        </a:rPr>
                        <a:t>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veuràs</a:t>
                      </a:r>
                      <a:r>
                        <a:rPr kumimoji="0" lang="en-US" sz="1600" b="0" i="0" u="none" strike="noStrike" cap="none" normalizeH="0" baseline="0" dirty="0">
                          <a:ln>
                            <a:noFill/>
                          </a:ln>
                          <a:solidFill>
                            <a:srgbClr val="333333"/>
                          </a:solidFill>
                          <a:effectLst/>
                          <a:latin typeface="+mn-lt"/>
                          <a:ea typeface="+mn-ea"/>
                          <a:cs typeface="+mn-cs"/>
                        </a:rPr>
                        <a:t> que no ho pots </a:t>
                      </a:r>
                      <a:r>
                        <a:rPr kumimoji="0" lang="en-US" sz="1600" b="0" i="0" u="none" strike="noStrike" cap="none" normalizeH="0" baseline="0" dirty="0" err="1">
                          <a:ln>
                            <a:noFill/>
                          </a:ln>
                          <a:solidFill>
                            <a:srgbClr val="333333"/>
                          </a:solidFill>
                          <a:effectLst/>
                          <a:latin typeface="+mn-lt"/>
                          <a:ea typeface="+mn-ea"/>
                          <a:cs typeface="+mn-cs"/>
                        </a:rPr>
                        <a:t>evitar</a:t>
                      </a:r>
                      <a:r>
                        <a:rPr kumimoji="0" lang="en-US" sz="1600" b="0" i="0" u="none" strike="noStrike" cap="none" normalizeH="0" baseline="0" dirty="0">
                          <a:ln>
                            <a:noFill/>
                          </a:ln>
                          <a:solidFill>
                            <a:srgbClr val="333333"/>
                          </a:solidFill>
                          <a:effectLst/>
                          <a:latin typeface="+mn-lt"/>
                          <a:ea typeface="+mn-ea"/>
                          <a:cs typeface="+mn-cs"/>
                        </a:rPr>
                        <a:t>!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mn-lt"/>
                          <a:ea typeface="+mn-ea"/>
                          <a:cs typeface="+mn-cs"/>
                        </a:rPr>
                        <a:t>“Mai no tindria aquests mals pensaments. Mai no podria fer-li mal a algú. Tot i així, estic constantment tenint pensaments agressius.” </a:t>
                      </a:r>
                      <a:endParaRPr lang="en-US" sz="1600" b="0" i="0" u="none" dirty="0">
                        <a:solidFill>
                          <a:srgbClr val="333333"/>
                        </a:solidFill>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mn-lt"/>
                          <a:ea typeface="+mn-ea"/>
                          <a:cs typeface="+mn-cs"/>
                        </a:rPr>
                        <a:t>Els </a:t>
                      </a:r>
                      <a:r>
                        <a:rPr kumimoji="0" lang="en-US" sz="1600" b="0" i="0" u="none" strike="noStrike" cap="none" normalizeH="0" baseline="0" dirty="0" err="1">
                          <a:ln>
                            <a:noFill/>
                          </a:ln>
                          <a:solidFill>
                            <a:srgbClr val="333333"/>
                          </a:solidFill>
                          <a:effectLst/>
                          <a:latin typeface="+mn-lt"/>
                          <a:ea typeface="+mn-ea"/>
                          <a:cs typeface="+mn-cs"/>
                        </a:rPr>
                        <a:t>pensaments</a:t>
                      </a:r>
                      <a:r>
                        <a:rPr kumimoji="0" lang="en-US" sz="1600" b="0" i="0" u="none" strike="noStrike" cap="none" normalizeH="0" baseline="0" dirty="0">
                          <a:ln>
                            <a:noFill/>
                          </a:ln>
                          <a:solidFill>
                            <a:srgbClr val="333333"/>
                          </a:solidFill>
                          <a:effectLst/>
                          <a:latin typeface="+mn-lt"/>
                          <a:ea typeface="+mn-ea"/>
                          <a:cs typeface="+mn-cs"/>
                        </a:rPr>
                        <a:t> que </a:t>
                      </a:r>
                      <a:r>
                        <a:rPr kumimoji="0" lang="en-US" sz="1600" b="0" i="0" u="none" strike="noStrike" cap="none" normalizeH="0" baseline="0" dirty="0" err="1">
                          <a:ln>
                            <a:noFill/>
                          </a:ln>
                          <a:solidFill>
                            <a:srgbClr val="333333"/>
                          </a:solidFill>
                          <a:effectLst/>
                          <a:latin typeface="+mn-lt"/>
                          <a:ea typeface="+mn-ea"/>
                          <a:cs typeface="+mn-cs"/>
                        </a:rPr>
                        <a:t>s'oposen</a:t>
                      </a:r>
                      <a:r>
                        <a:rPr kumimoji="0" lang="en-US" sz="1600" b="0" i="0" u="none" strike="noStrike" cap="none" normalizeH="0" baseline="0" dirty="0">
                          <a:ln>
                            <a:noFill/>
                          </a:ln>
                          <a:solidFill>
                            <a:srgbClr val="333333"/>
                          </a:solidFill>
                          <a:effectLst/>
                          <a:latin typeface="+mn-lt"/>
                          <a:ea typeface="+mn-ea"/>
                          <a:cs typeface="+mn-cs"/>
                        </a:rPr>
                        <a:t> a la nostra forma habitual de </a:t>
                      </a:r>
                      <a:r>
                        <a:rPr kumimoji="0" lang="en-US" sz="1600" b="0" i="0" u="none" strike="noStrike" cap="none" normalizeH="0" baseline="0" dirty="0" err="1">
                          <a:ln>
                            <a:noFill/>
                          </a:ln>
                          <a:solidFill>
                            <a:srgbClr val="333333"/>
                          </a:solidFill>
                          <a:effectLst/>
                          <a:latin typeface="+mn-lt"/>
                          <a:ea typeface="+mn-ea"/>
                          <a:cs typeface="+mn-cs"/>
                        </a:rPr>
                        <a:t>pensar</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són</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comuns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Pensaments</a:t>
                      </a:r>
                      <a:r>
                        <a:rPr kumimoji="0" lang="en-US" sz="1600" b="0" i="0" u="none" strike="noStrike" cap="none" normalizeH="0" baseline="0" dirty="0">
                          <a:ln>
                            <a:noFill/>
                          </a:ln>
                          <a:solidFill>
                            <a:srgbClr val="333333"/>
                          </a:solidFill>
                          <a:effectLst/>
                          <a:latin typeface="+mn-lt"/>
                          <a:ea typeface="+mn-ea"/>
                          <a:cs typeface="+mn-cs"/>
                        </a:rPr>
                        <a:t> ≠ </a:t>
                      </a:r>
                      <a:r>
                        <a:rPr kumimoji="0" lang="en-US" sz="1600" b="0" i="0" u="none" strike="noStrike" cap="none" normalizeH="0" baseline="0" dirty="0" err="1">
                          <a:ln>
                            <a:noFill/>
                          </a:ln>
                          <a:solidFill>
                            <a:srgbClr val="333333"/>
                          </a:solidFill>
                          <a:effectLst/>
                          <a:latin typeface="+mn-lt"/>
                          <a:ea typeface="+mn-ea"/>
                          <a:cs typeface="+mn-cs"/>
                        </a:rPr>
                        <a:t>Acció</a:t>
                      </a:r>
                      <a:r>
                        <a:rPr kumimoji="0" lang="en-US" sz="1600" b="0" i="0" u="none" strike="noStrike" cap="none" normalizeH="0" baseline="0" dirty="0">
                          <a:ln>
                            <a:noFill/>
                          </a:ln>
                          <a:solidFill>
                            <a:srgbClr val="333333"/>
                          </a:solidFill>
                          <a:effectLst/>
                          <a:latin typeface="+mn-lt"/>
                          <a:ea typeface="+mn-ea"/>
                          <a:cs typeface="+mn-cs"/>
                        </a:rPr>
                        <a:t>. El 20% de la </a:t>
                      </a:r>
                      <a:r>
                        <a:rPr kumimoji="0" lang="en-US" sz="1600" b="0" i="0" u="none" strike="noStrike" cap="none" normalizeH="0" baseline="0" dirty="0" err="1">
                          <a:ln>
                            <a:noFill/>
                          </a:ln>
                          <a:solidFill>
                            <a:srgbClr val="333333"/>
                          </a:solidFill>
                          <a:effectLst/>
                          <a:latin typeface="+mn-lt"/>
                          <a:ea typeface="+mn-ea"/>
                          <a:cs typeface="+mn-cs"/>
                        </a:rPr>
                        <a:t>població</a:t>
                      </a:r>
                      <a:r>
                        <a:rPr kumimoji="0" lang="en-US" sz="1600" b="0" i="0" u="none" strike="noStrike" cap="none" normalizeH="0" baseline="0" dirty="0">
                          <a:ln>
                            <a:noFill/>
                          </a:ln>
                          <a:solidFill>
                            <a:srgbClr val="333333"/>
                          </a:solidFill>
                          <a:effectLst/>
                          <a:latin typeface="+mn-lt"/>
                          <a:ea typeface="+mn-ea"/>
                          <a:cs typeface="+mn-cs"/>
                        </a:rPr>
                        <a:t> normal ha </a:t>
                      </a:r>
                      <a:r>
                        <a:rPr kumimoji="0" lang="en-US" sz="1600" b="0" i="0" u="none" strike="noStrike" cap="none" normalizeH="0" baseline="0" dirty="0" err="1">
                          <a:ln>
                            <a:noFill/>
                          </a:ln>
                          <a:solidFill>
                            <a:srgbClr val="333333"/>
                          </a:solidFill>
                          <a:effectLst/>
                          <a:latin typeface="+mn-lt"/>
                          <a:ea typeface="+mn-ea"/>
                          <a:cs typeface="+mn-cs"/>
                        </a:rPr>
                        <a:t>tingut</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pensaments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sobre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cometre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suïcidi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tanmateix</a:t>
                      </a:r>
                      <a:r>
                        <a:rPr kumimoji="0" lang="en-US" sz="1600" b="0" i="0" u="none" strike="noStrike" cap="none" normalizeH="0" baseline="0" dirty="0">
                          <a:ln>
                            <a:noFill/>
                          </a:ln>
                          <a:solidFill>
                            <a:srgbClr val="333333"/>
                          </a:solidFill>
                          <a:effectLst/>
                          <a:latin typeface="+mn-lt"/>
                          <a:ea typeface="+mn-ea"/>
                          <a:cs typeface="+mn-cs"/>
                        </a:rPr>
                        <a:t>, no ho fa. Fins </a:t>
                      </a:r>
                      <a:r>
                        <a:rPr kumimoji="0" lang="en-US" sz="1600" b="0" i="0" u="none" strike="noStrike" cap="none" normalizeH="0" baseline="0" dirty="0" err="1">
                          <a:ln>
                            <a:noFill/>
                          </a:ln>
                          <a:solidFill>
                            <a:srgbClr val="333333"/>
                          </a:solidFill>
                          <a:effectLst/>
                          <a:latin typeface="+mn-lt"/>
                          <a:ea typeface="+mn-ea"/>
                          <a:cs typeface="+mn-cs"/>
                        </a:rPr>
                        <a:t>i</a:t>
                      </a:r>
                      <a:r>
                        <a:rPr kumimoji="0" lang="en-US" sz="1600" b="0" i="0" u="none" strike="noStrike" cap="none" normalizeH="0" baseline="0" dirty="0">
                          <a:ln>
                            <a:noFill/>
                          </a:ln>
                          <a:solidFill>
                            <a:srgbClr val="333333"/>
                          </a:solidFill>
                          <a:effectLst/>
                          <a:latin typeface="+mn-lt"/>
                          <a:ea typeface="+mn-ea"/>
                          <a:cs typeface="+mn-cs"/>
                        </a:rPr>
                        <a:t> tot </a:t>
                      </a:r>
                      <a:r>
                        <a:rPr kumimoji="0" lang="en-US" sz="1600" b="0" i="0" u="none" strike="noStrike" cap="none" normalizeH="0" baseline="0" dirty="0" err="1">
                          <a:ln>
                            <a:noFill/>
                          </a:ln>
                          <a:solidFill>
                            <a:srgbClr val="333333"/>
                          </a:solidFill>
                          <a:effectLst/>
                          <a:latin typeface="+mn-lt"/>
                          <a:ea typeface="+mn-ea"/>
                          <a:cs typeface="+mn-cs"/>
                        </a:rPr>
                        <a:t>si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es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tracta</a:t>
                      </a:r>
                      <a:r>
                        <a:rPr kumimoji="0" lang="en-US" sz="1600" b="0" i="0" u="none" strike="noStrike" cap="none" normalizeH="0" baseline="0" dirty="0">
                          <a:ln>
                            <a:noFill/>
                          </a:ln>
                          <a:solidFill>
                            <a:srgbClr val="333333"/>
                          </a:solidFill>
                          <a:effectLst/>
                          <a:latin typeface="+mn-lt"/>
                          <a:ea typeface="+mn-ea"/>
                          <a:cs typeface="+mn-cs"/>
                        </a:rPr>
                        <a:t> de la gent que </a:t>
                      </a:r>
                      <a:r>
                        <a:rPr kumimoji="0" lang="en-US" sz="1600" b="0" i="0" u="none" strike="noStrike" cap="none" normalizeH="0" baseline="0" dirty="0" err="1">
                          <a:ln>
                            <a:noFill/>
                          </a:ln>
                          <a:solidFill>
                            <a:srgbClr val="333333"/>
                          </a:solidFill>
                          <a:effectLst/>
                          <a:latin typeface="+mn-lt"/>
                          <a:ea typeface="+mn-ea"/>
                          <a:cs typeface="+mn-cs"/>
                        </a:rPr>
                        <a:t>estimem</a:t>
                      </a:r>
                      <a:r>
                        <a:rPr kumimoji="0" lang="en-US" sz="1600" b="0" i="0" u="none" strike="noStrike" cap="none" normalizeH="0" baseline="0" dirty="0">
                          <a:ln>
                            <a:noFill/>
                          </a:ln>
                          <a:solidFill>
                            <a:srgbClr val="333333"/>
                          </a:solidFill>
                          <a:effectLst/>
                          <a:latin typeface="+mn-lt"/>
                          <a:ea typeface="+mn-ea"/>
                          <a:cs typeface="+mn-cs"/>
                        </a:rPr>
                        <a:t>, a </a:t>
                      </a:r>
                      <a:r>
                        <a:rPr kumimoji="0" lang="en-US" sz="1600" b="0" i="0" u="none" strike="noStrike" cap="none" normalizeH="0" baseline="0" dirty="0" err="1">
                          <a:ln>
                            <a:noFill/>
                          </a:ln>
                          <a:solidFill>
                            <a:srgbClr val="333333"/>
                          </a:solidFill>
                          <a:effectLst/>
                          <a:latin typeface="+mn-lt"/>
                          <a:ea typeface="+mn-ea"/>
                          <a:cs typeface="+mn-cs"/>
                        </a:rPr>
                        <a:t>vegades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sentim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agressivitat</a:t>
                      </a:r>
                      <a:r>
                        <a:rPr kumimoji="0" lang="en-US" sz="1600" b="0" i="0" u="none" strike="noStrike" cap="none" normalizeH="0" baseline="0" dirty="0">
                          <a:ln>
                            <a:noFill/>
                          </a:ln>
                          <a:solidFill>
                            <a:srgbClr val="333333"/>
                          </a:solidFill>
                          <a:effectLst/>
                          <a:latin typeface="+mn-lt"/>
                          <a:ea typeface="+mn-ea"/>
                          <a:cs typeface="+mn-cs"/>
                        </a:rPr>
                        <a:t> cap a </a:t>
                      </a:r>
                      <a:r>
                        <a:rPr kumimoji="0" lang="en-US" sz="1600" b="0" i="0" u="none" strike="noStrike" cap="none" normalizeH="0" baseline="0" dirty="0" err="1">
                          <a:ln>
                            <a:noFill/>
                          </a:ln>
                          <a:solidFill>
                            <a:srgbClr val="333333"/>
                          </a:solidFill>
                          <a:effectLst/>
                          <a:latin typeface="+mn-lt"/>
                          <a:ea typeface="+mn-ea"/>
                          <a:cs typeface="+mn-cs"/>
                        </a:rPr>
                        <a:t>aquestes</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persones</a:t>
                      </a:r>
                      <a:r>
                        <a:rPr kumimoji="0" lang="en-US" sz="1600" b="0" i="0" u="none" strike="noStrike" cap="none" normalizeH="0" baseline="0" dirty="0">
                          <a:ln>
                            <a:noFill/>
                          </a:ln>
                          <a:solidFill>
                            <a:srgbClr val="333333"/>
                          </a:solidFill>
                          <a:effectLst/>
                          <a:latin typeface="+mn-lt"/>
                          <a:ea typeface="+mn-ea"/>
                          <a:cs typeface="+mn-cs"/>
                        </a:rPr>
                        <a:t>(ex. </a:t>
                      </a:r>
                      <a:r>
                        <a:rPr kumimoji="0" lang="en-US" sz="1600" b="0" i="0" u="none" strike="noStrike" cap="none" normalizeH="0" baseline="0" dirty="0" err="1">
                          <a:ln>
                            <a:noFill/>
                          </a:ln>
                          <a:solidFill>
                            <a:srgbClr val="333333"/>
                          </a:solidFill>
                          <a:effectLst/>
                          <a:latin typeface="+mn-lt"/>
                          <a:ea typeface="+mn-ea"/>
                          <a:cs typeface="+mn-cs"/>
                        </a:rPr>
                        <a:t>una</a:t>
                      </a:r>
                      <a:r>
                        <a:rPr kumimoji="0" lang="en-US" sz="1600" b="0" i="0" u="none" strike="noStrike" cap="none" normalizeH="0" baseline="0" dirty="0">
                          <a:ln>
                            <a:noFill/>
                          </a:ln>
                          <a:solidFill>
                            <a:srgbClr val="333333"/>
                          </a:solidFill>
                          <a:effectLst/>
                          <a:latin typeface="+mn-lt"/>
                          <a:ea typeface="+mn-ea"/>
                          <a:cs typeface="+mn-cs"/>
                        </a:rPr>
                        <a:t> mare cap al fill que </a:t>
                      </a:r>
                      <a:r>
                        <a:rPr kumimoji="0" lang="en-US" sz="1600" b="0" i="0" u="none" strike="noStrike" cap="none" normalizeH="0" baseline="0" dirty="0" err="1">
                          <a:ln>
                            <a:noFill/>
                          </a:ln>
                          <a:solidFill>
                            <a:srgbClr val="333333"/>
                          </a:solidFill>
                          <a:effectLst/>
                          <a:latin typeface="+mn-lt"/>
                          <a:ea typeface="+mn-ea"/>
                          <a:cs typeface="+mn-cs"/>
                        </a:rPr>
                        <a:t>plora</a:t>
                      </a:r>
                      <a:r>
                        <a:rPr kumimoji="0" lang="en-US" sz="1600" b="0" i="0" u="none" strike="noStrike" cap="none" normalizeH="0" baseline="0" dirty="0">
                          <a:ln>
                            <a:noFill/>
                          </a:ln>
                          <a:solidFill>
                            <a:srgbClr val="333333"/>
                          </a:solidFill>
                          <a:effectLst/>
                          <a:latin typeface="+mn-lt"/>
                          <a:ea typeface="+mn-ea"/>
                          <a:cs typeface="+mn-cs"/>
                        </a:rPr>
                        <a:t>).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56771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3" name="Rectangle 1047"/>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pt-BR" altLang="de-DE" sz="3600">
                <a:solidFill>
                  <a:srgbClr val="004992"/>
                </a:solidFill>
                <a:latin typeface="+mn-lt"/>
                <a:ea typeface="+mn-ea"/>
                <a:cs typeface="+mn-cs"/>
              </a:rPr>
              <a:t>Sentint Veus</a:t>
            </a:r>
            <a:br>
              <a:rPr lang="pt-BR" altLang="de-DE" sz="3600">
                <a:solidFill>
                  <a:srgbClr val="004992"/>
                </a:solidFill>
                <a:latin typeface="+mn-lt"/>
                <a:ea typeface="+mn-ea"/>
                <a:cs typeface="+mn-cs"/>
              </a:rPr>
            </a:br>
            <a:r>
              <a:rPr lang="pt-BR" altLang="de-DE">
                <a:solidFill>
                  <a:srgbClr val="004992"/>
                </a:solidFill>
                <a:latin typeface="+mn-lt"/>
                <a:ea typeface="+mn-ea"/>
                <a:cs typeface="+mn-cs"/>
              </a:rPr>
              <a:t>Pensaments propis o sota control extern?</a:t>
            </a:r>
            <a:br>
              <a:rPr lang="pt-BR" altLang="de-DE" sz="3600">
                <a:solidFill>
                  <a:srgbClr val="004992"/>
                </a:solidFill>
                <a:latin typeface="+mn-lt"/>
                <a:ea typeface="+mn-ea"/>
                <a:cs typeface="+mn-cs"/>
              </a:rPr>
            </a:br>
            <a:r>
              <a:rPr lang="pt-BR" altLang="de-DE">
                <a:solidFill>
                  <a:srgbClr val="004992"/>
                </a:solidFill>
                <a:latin typeface="+mn-lt"/>
                <a:ea typeface="+mn-ea"/>
                <a:cs typeface="+mn-cs"/>
              </a:rPr>
              <a:t>Pros i contres</a:t>
            </a:r>
            <a:endParaRPr lang="es-ES" altLang="de-DE">
              <a:solidFill>
                <a:srgbClr val="004992"/>
              </a:solidFill>
              <a:latin typeface="+mn-lt"/>
              <a:ea typeface="+mn-ea"/>
              <a:cs typeface="+mn-cs"/>
            </a:endParaRPr>
          </a:p>
        </p:txBody>
      </p:sp>
      <p:sp>
        <p:nvSpPr>
          <p:cNvPr id="4" name="Content Placeholder 3"/>
          <p:cNvSpPr>
            <a:spLocks noGrp="1"/>
          </p:cNvSpPr>
          <p:nvPr>
            <p:ph idx="1"/>
          </p:nvPr>
        </p:nvSpPr>
        <p:spPr>
          <a:xfrm>
            <a:off x="408955" y="2564904"/>
            <a:ext cx="11340000" cy="3887960"/>
          </a:xfrm>
        </p:spPr>
        <p:txBody>
          <a:bodyPr/>
          <a:lstStyle/>
          <a:p>
            <a:pPr lvl="0" defTabSz="914400" fontAlgn="base">
              <a:buClr>
                <a:srgbClr val="333333"/>
              </a:buClr>
            </a:pPr>
            <a:r>
              <a:rPr lang="es-ES" altLang="de-DE" sz="2400" dirty="0">
                <a:solidFill>
                  <a:srgbClr val="004992"/>
                </a:solidFill>
              </a:rPr>
              <a:t>L'explicació que els pensaments estranys són controlats a distància planteja molts més interrogants que respostes, per exemple:</a:t>
            </a:r>
          </a:p>
          <a:p>
            <a:pPr marL="342900" lvl="0" indent="-342900" defTabSz="914400" fontAlgn="base">
              <a:buClr>
                <a:srgbClr val="333333"/>
              </a:buClr>
              <a:buFont typeface="WingDings"/>
              <a:buChar char=""/>
            </a:pPr>
            <a:r>
              <a:rPr lang="es-ES" altLang="de-DE" sz="2400" dirty="0" err="1">
                <a:solidFill>
                  <a:srgbClr val="333333"/>
                </a:solidFill>
              </a:rPr>
              <a:t>És</a:t>
            </a:r>
            <a:r>
              <a:rPr lang="es-ES" altLang="de-DE" sz="2400" dirty="0">
                <a:solidFill>
                  <a:srgbClr val="333333"/>
                </a:solidFill>
              </a:rPr>
              <a:t> </a:t>
            </a:r>
            <a:r>
              <a:rPr lang="es-ES" altLang="de-DE" sz="2400" dirty="0" err="1">
                <a:solidFill>
                  <a:srgbClr val="333333"/>
                </a:solidFill>
              </a:rPr>
              <a:t>tècnicament</a:t>
            </a:r>
            <a:r>
              <a:rPr lang="es-ES" altLang="de-DE" sz="2400" dirty="0">
                <a:solidFill>
                  <a:srgbClr val="333333"/>
                </a:solidFill>
              </a:rPr>
              <a:t> factible?</a:t>
            </a:r>
          </a:p>
          <a:p>
            <a:pPr marL="342900" lvl="0" indent="-342900" defTabSz="914400" fontAlgn="base">
              <a:buClr>
                <a:srgbClr val="333333"/>
              </a:buClr>
              <a:buFont typeface="WingDings"/>
              <a:buChar char=""/>
            </a:pPr>
            <a:r>
              <a:rPr lang="es-ES" altLang="de-DE" sz="2400" dirty="0" err="1">
                <a:solidFill>
                  <a:srgbClr val="333333"/>
                </a:solidFill>
              </a:rPr>
              <a:t>Quan</a:t>
            </a:r>
            <a:r>
              <a:rPr lang="es-ES" altLang="de-DE" sz="2400" dirty="0">
                <a:solidFill>
                  <a:srgbClr val="333333"/>
                </a:solidFill>
              </a:rPr>
              <a:t> i </a:t>
            </a:r>
            <a:r>
              <a:rPr lang="es-ES" altLang="de-DE" sz="2400" dirty="0" err="1">
                <a:solidFill>
                  <a:srgbClr val="333333"/>
                </a:solidFill>
              </a:rPr>
              <a:t>on</a:t>
            </a:r>
            <a:r>
              <a:rPr lang="es-ES" altLang="de-DE" sz="2400" dirty="0">
                <a:solidFill>
                  <a:srgbClr val="333333"/>
                </a:solidFill>
              </a:rPr>
              <a:t> va </a:t>
            </a:r>
            <a:r>
              <a:rPr lang="es-ES" altLang="de-DE" sz="2400" dirty="0" err="1">
                <a:solidFill>
                  <a:srgbClr val="333333"/>
                </a:solidFill>
              </a:rPr>
              <a:t>tenir</a:t>
            </a:r>
            <a:r>
              <a:rPr lang="es-ES" altLang="de-DE" sz="2400" dirty="0">
                <a:solidFill>
                  <a:srgbClr val="333333"/>
                </a:solidFill>
              </a:rPr>
              <a:t> </a:t>
            </a:r>
            <a:r>
              <a:rPr lang="es-ES" altLang="de-DE" sz="2400" dirty="0" err="1">
                <a:solidFill>
                  <a:srgbClr val="333333"/>
                </a:solidFill>
              </a:rPr>
              <a:t>lloc</a:t>
            </a:r>
            <a:r>
              <a:rPr lang="es-ES" altLang="de-DE" sz="2400" dirty="0">
                <a:solidFill>
                  <a:srgbClr val="333333"/>
                </a:solidFill>
              </a:rPr>
              <a:t> la </a:t>
            </a:r>
            <a:r>
              <a:rPr lang="es-ES" altLang="de-DE" sz="2400" dirty="0" err="1">
                <a:solidFill>
                  <a:srgbClr val="333333"/>
                </a:solidFill>
              </a:rPr>
              <a:t>implantació</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err="1">
                <a:solidFill>
                  <a:srgbClr val="333333"/>
                </a:solidFill>
              </a:rPr>
              <a:t>Qui</a:t>
            </a:r>
            <a:r>
              <a:rPr lang="es-ES" altLang="de-DE" sz="2400" dirty="0">
                <a:solidFill>
                  <a:srgbClr val="333333"/>
                </a:solidFill>
              </a:rPr>
              <a:t> </a:t>
            </a:r>
            <a:r>
              <a:rPr lang="es-ES" altLang="de-DE" sz="2400" dirty="0" err="1">
                <a:solidFill>
                  <a:srgbClr val="333333"/>
                </a:solidFill>
              </a:rPr>
              <a:t>estaria</a:t>
            </a:r>
            <a:r>
              <a:rPr lang="es-ES" altLang="de-DE" sz="2400" dirty="0">
                <a:solidFill>
                  <a:srgbClr val="333333"/>
                </a:solidFill>
              </a:rPr>
              <a:t> </a:t>
            </a:r>
            <a:r>
              <a:rPr lang="es-ES" altLang="de-DE" sz="2400" dirty="0" err="1">
                <a:solidFill>
                  <a:srgbClr val="333333"/>
                </a:solidFill>
              </a:rPr>
              <a:t>interesat</a:t>
            </a:r>
            <a:r>
              <a:rPr lang="es-ES" altLang="de-DE" sz="2400" dirty="0">
                <a:solidFill>
                  <a:srgbClr val="333333"/>
                </a:solidFill>
              </a:rPr>
              <a:t>/da en perjudicar-te? </a:t>
            </a:r>
            <a:r>
              <a:rPr lang="es-ES" altLang="de-DE" sz="2400" dirty="0" err="1">
                <a:solidFill>
                  <a:srgbClr val="333333"/>
                </a:solidFill>
              </a:rPr>
              <a:t>Qui</a:t>
            </a:r>
            <a:r>
              <a:rPr lang="es-ES" altLang="de-DE" sz="2400" dirty="0">
                <a:solidFill>
                  <a:srgbClr val="333333"/>
                </a:solidFill>
              </a:rPr>
              <a:t> té </a:t>
            </a:r>
            <a:r>
              <a:rPr lang="es-ES" altLang="de-DE" sz="2400" dirty="0" err="1">
                <a:solidFill>
                  <a:srgbClr val="333333"/>
                </a:solidFill>
              </a:rPr>
              <a:t>temps</a:t>
            </a:r>
            <a:r>
              <a:rPr lang="es-ES" altLang="de-DE" sz="2400" dirty="0">
                <a:solidFill>
                  <a:srgbClr val="333333"/>
                </a:solidFill>
              </a:rPr>
              <a:t> i </a:t>
            </a:r>
            <a:r>
              <a:rPr lang="es-ES" altLang="de-DE" sz="2400" dirty="0" err="1">
                <a:solidFill>
                  <a:srgbClr val="333333"/>
                </a:solidFill>
              </a:rPr>
              <a:t>diners</a:t>
            </a:r>
            <a:r>
              <a:rPr lang="es-ES" altLang="de-DE" sz="2400" dirty="0">
                <a:solidFill>
                  <a:srgbClr val="333333"/>
                </a:solidFill>
              </a:rPr>
              <a:t> per a </a:t>
            </a:r>
            <a:r>
              <a:rPr lang="es-ES" altLang="de-DE" sz="2400" dirty="0" err="1">
                <a:solidFill>
                  <a:srgbClr val="333333"/>
                </a:solidFill>
              </a:rPr>
              <a:t>fer-ho</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Hi ha </a:t>
            </a:r>
            <a:r>
              <a:rPr lang="es-ES" altLang="de-DE" sz="2400" dirty="0" err="1">
                <a:solidFill>
                  <a:srgbClr val="333333"/>
                </a:solidFill>
              </a:rPr>
              <a:t>maneres</a:t>
            </a:r>
            <a:r>
              <a:rPr lang="es-ES" altLang="de-DE" sz="2400" dirty="0">
                <a:solidFill>
                  <a:srgbClr val="333333"/>
                </a:solidFill>
              </a:rPr>
              <a:t> </a:t>
            </a:r>
            <a:r>
              <a:rPr lang="es-ES" altLang="de-DE" sz="2400" dirty="0" err="1">
                <a:solidFill>
                  <a:srgbClr val="333333"/>
                </a:solidFill>
              </a:rPr>
              <a:t>més</a:t>
            </a:r>
            <a:r>
              <a:rPr lang="es-ES" altLang="de-DE" sz="2400" dirty="0">
                <a:solidFill>
                  <a:srgbClr val="333333"/>
                </a:solidFill>
              </a:rPr>
              <a:t> </a:t>
            </a:r>
            <a:r>
              <a:rPr lang="es-ES" altLang="de-DE" sz="2400" dirty="0" err="1">
                <a:solidFill>
                  <a:srgbClr val="333333"/>
                </a:solidFill>
              </a:rPr>
              <a:t>fàcils</a:t>
            </a:r>
            <a:r>
              <a:rPr lang="es-ES" altLang="de-DE" sz="2400" dirty="0">
                <a:solidFill>
                  <a:srgbClr val="333333"/>
                </a:solidFill>
              </a:rPr>
              <a:t> de </a:t>
            </a:r>
            <a:r>
              <a:rPr lang="es-ES" altLang="de-DE" sz="2400" dirty="0" err="1">
                <a:solidFill>
                  <a:srgbClr val="333333"/>
                </a:solidFill>
              </a:rPr>
              <a:t>fer</a:t>
            </a:r>
            <a:r>
              <a:rPr lang="es-ES" altLang="de-DE" sz="2400" dirty="0">
                <a:solidFill>
                  <a:srgbClr val="333333"/>
                </a:solidFill>
              </a:rPr>
              <a:t> mal a </a:t>
            </a:r>
            <a:r>
              <a:rPr lang="es-ES" altLang="de-DE" sz="2400" dirty="0" err="1">
                <a:solidFill>
                  <a:srgbClr val="333333"/>
                </a:solidFill>
              </a:rPr>
              <a:t>algú</a:t>
            </a:r>
            <a:r>
              <a:rPr lang="es-ES" altLang="de-DE" sz="2400" dirty="0">
                <a:solidFill>
                  <a:srgbClr val="333333"/>
                </a:solidFill>
              </a:rPr>
              <a:t>. Per què s'hauria triat un mètode tan complex (potser </a:t>
            </a:r>
            <a:r>
              <a:rPr lang="es-ES_tradnl" altLang="de-DE" sz="2400" dirty="0" err="1">
                <a:solidFill>
                  <a:srgbClr val="333333"/>
                </a:solidFill>
              </a:rPr>
              <a:t>impossible</a:t>
            </a:r>
            <a:r>
              <a:rPr lang="es-ES_tradnl"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40</a:t>
            </a:fld>
            <a:endParaRPr lang="de-DE" dirty="0">
              <a:latin typeface="+mn-lt"/>
              <a:ea typeface="+mn-ea"/>
            </a:endParaRPr>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Un amic et porta a casa en cotxe</a:t>
            </a:r>
          </a:p>
        </p:txBody>
      </p:sp>
      <p:sp>
        <p:nvSpPr>
          <p:cNvPr id="86019" name="Rectangle 3"/>
          <p:cNvSpPr>
            <a:spLocks noGrp="1" noChangeArrowheads="1"/>
          </p:cNvSpPr>
          <p:nvPr>
            <p:ph idx="1"/>
          </p:nvPr>
        </p:nvSpPr>
        <p:spPr/>
        <p:txBody>
          <a:bodyPr>
            <a:noAutofit/>
          </a:bodyPr>
          <a:lstStyle/>
          <a:p>
            <a:pPr eaLnBrk="1" hangingPunct="1"/>
            <a:r>
              <a:rPr lang="de-DE" altLang="de-DE" sz="2400" dirty="0">
                <a:solidFill>
                  <a:srgbClr val="333333"/>
                </a:solidFill>
              </a:rPr>
              <a:t>Per què el teu amic et porta a casa en </a:t>
            </a:r>
            <a:r>
              <a:rPr lang="de-DE" altLang="de-DE" sz="2400" dirty="0" err="1">
                <a:solidFill>
                  <a:srgbClr val="333333"/>
                </a:solidFill>
              </a:rPr>
              <a:t>cotxe</a:t>
            </a:r>
            <a:r>
              <a:rPr lang="de-DE" altLang="de-DE" sz="2400" dirty="0">
                <a:solidFill>
                  <a:srgbClr val="333333"/>
                </a:solidFill>
              </a:rPr>
              <a:t>?</a:t>
            </a:r>
          </a:p>
          <a:p>
            <a:pPr lvl="0" defTabSz="914400" fontAlgn="base"/>
            <a:r>
              <a:rPr lang="de-DE" altLang="de-DE" sz="2400" dirty="0">
                <a:solidFill>
                  <a:srgbClr val="333333"/>
                </a:solidFill>
              </a:rPr>
              <a:t>Quina </a:t>
            </a:r>
            <a:r>
              <a:rPr lang="de-DE" altLang="de-DE" sz="2400" dirty="0" err="1">
                <a:solidFill>
                  <a:srgbClr val="333333"/>
                </a:solidFill>
              </a:rPr>
              <a:t>és</a:t>
            </a:r>
            <a:r>
              <a:rPr lang="de-DE" altLang="de-DE" sz="2400" dirty="0">
                <a:solidFill>
                  <a:srgbClr val="333333"/>
                </a:solidFill>
              </a:rPr>
              <a:t> </a:t>
            </a:r>
            <a:r>
              <a:rPr lang="de-DE" altLang="de-DE" sz="2400" dirty="0" err="1">
                <a:solidFill>
                  <a:srgbClr val="333333"/>
                </a:solidFill>
              </a:rPr>
              <a:t>l’explicació</a:t>
            </a:r>
            <a:r>
              <a:rPr lang="de-DE" altLang="de-DE" sz="2400" dirty="0">
                <a:solidFill>
                  <a:srgbClr val="333333"/>
                </a:solidFill>
              </a:rPr>
              <a:t> principal d’aquest esdeveniment?</a:t>
            </a: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41</a:t>
            </a:fld>
            <a:endParaRPr lang="de-DE" dirty="0">
              <a:latin typeface="+mn-lt"/>
              <a:ea typeface="+mn-ea"/>
            </a:endParaRPr>
          </a:p>
        </p:txBody>
      </p:sp>
      <p:pic>
        <p:nvPicPr>
          <p:cNvPr id="10"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o un </a:t>
            </a:r>
            <a:r>
              <a:rPr lang="en-US" altLang="de-DE" sz="2400" dirty="0" err="1">
                <a:solidFill>
                  <a:srgbClr val="004992"/>
                </a:solidFill>
                <a:latin typeface="+mn-lt"/>
                <a:ea typeface="+mn-ea"/>
                <a:cs typeface="+mn-cs"/>
              </a:rPr>
              <a:t>mateix</a:t>
            </a:r>
            <a:r>
              <a:rPr lang="en-US" altLang="de-DE" sz="2400" dirty="0">
                <a:solidFill>
                  <a:srgbClr val="004992"/>
                </a:solidFill>
                <a:latin typeface="+mn-lt"/>
                <a:ea typeface="+mn-ea"/>
                <a:cs typeface="+mn-cs"/>
              </a:rPr>
              <a:t>? </a:t>
            </a:r>
          </a:p>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a:t>
            </a:r>
            <a:r>
              <a:rPr lang="en-US" altLang="de-DE" sz="2400" dirty="0" err="1">
                <a:solidFill>
                  <a:srgbClr val="004992"/>
                </a:solidFill>
                <a:latin typeface="+mn-lt"/>
                <a:ea typeface="+mn-ea"/>
                <a:cs typeface="+mn-cs"/>
              </a:rPr>
              <a:t>altra</a:t>
            </a:r>
            <a:r>
              <a:rPr lang="en-US" altLang="de-DE" sz="2400" dirty="0">
                <a:solidFill>
                  <a:srgbClr val="004992"/>
                </a:solidFill>
                <a:latin typeface="+mn-lt"/>
                <a:ea typeface="+mn-ea"/>
                <a:cs typeface="+mn-cs"/>
              </a:rPr>
              <a:t> persona o </a:t>
            </a:r>
            <a:r>
              <a:rPr lang="en-US" altLang="de-DE" sz="2400" dirty="0" err="1">
                <a:solidFill>
                  <a:srgbClr val="004992"/>
                </a:solidFill>
                <a:latin typeface="+mn-lt"/>
                <a:ea typeface="+mn-ea"/>
                <a:cs typeface="+mn-cs"/>
              </a:rPr>
              <a:t>persones</a:t>
            </a:r>
            <a:r>
              <a:rPr lang="en-US" altLang="de-DE" sz="2400" dirty="0">
                <a:solidFill>
                  <a:srgbClr val="004992"/>
                </a:solidFill>
                <a:latin typeface="+mn-lt"/>
                <a:ea typeface="+mn-ea"/>
                <a:cs typeface="+mn-cs"/>
              </a:rPr>
              <a:t>?</a:t>
            </a:r>
          </a:p>
          <a:p>
            <a:pPr eaLnBrk="1" hangingPunct="1">
              <a:lnSpc>
                <a:spcPct val="105000"/>
              </a:lnSpc>
              <a:spcBef>
                <a:spcPts val="1999"/>
              </a:spcBef>
              <a:spcAft>
                <a:spcPts val="0"/>
              </a:spcAft>
              <a:buClrTx/>
              <a:buNone/>
            </a:pPr>
            <a:r>
              <a:rPr lang="en-US" altLang="de-DE" sz="2400" dirty="0" err="1">
                <a:solidFill>
                  <a:srgbClr val="004992"/>
                </a:solidFill>
                <a:latin typeface="+mn-lt"/>
                <a:ea typeface="+mn-ea"/>
                <a:cs typeface="+mn-cs"/>
              </a:rPr>
              <a:t>Circumstàncies</a:t>
            </a:r>
            <a:r>
              <a:rPr lang="en-US" altLang="de-DE" sz="2400" dirty="0">
                <a:solidFill>
                  <a:srgbClr val="004992"/>
                </a:solidFill>
                <a:latin typeface="+mn-lt"/>
                <a:ea typeface="+mn-ea"/>
                <a:cs typeface="+mn-cs"/>
              </a:rPr>
              <a:t> o </a:t>
            </a:r>
            <a:r>
              <a:rPr lang="en-US" altLang="de-DE" sz="2400" dirty="0" err="1">
                <a:solidFill>
                  <a:srgbClr val="004992"/>
                </a:solidFill>
                <a:latin typeface="+mn-lt"/>
                <a:ea typeface="+mn-ea"/>
                <a:cs typeface="+mn-cs"/>
              </a:rPr>
              <a:t>l'atzar</a:t>
            </a:r>
            <a:r>
              <a:rPr lang="en-US" altLang="de-DE" sz="2400" dirty="0">
                <a:solidFill>
                  <a:srgbClr val="004992"/>
                </a:solidFill>
                <a:latin typeface="+mn-lt"/>
                <a:ea typeface="+mn-ea"/>
                <a:cs typeface="+mn-cs"/>
              </a:rPr>
              <a:t>?</a:t>
            </a:r>
            <a:endParaRPr lang="fr-CH" altLang="de-DE" sz="2400" dirty="0">
              <a:solidFill>
                <a:srgbClr val="004992"/>
              </a:solidFill>
              <a:latin typeface="+mn-lt"/>
              <a:ea typeface="+mn-ea"/>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mn-lt"/>
                <a:ea typeface="+mn-ea"/>
                <a:cs typeface="+mn-cs"/>
              </a:rPr>
              <a:t>Quedes amb un amic i no es presenta</a:t>
            </a:r>
            <a:endParaRPr lang="de-DE" altLang="de-DE" sz="3600">
              <a:latin typeface="+mn-lt"/>
              <a:ea typeface="+mn-ea"/>
              <a:cs typeface="+mn-cs"/>
            </a:endParaRPr>
          </a:p>
        </p:txBody>
      </p:sp>
      <p:sp>
        <p:nvSpPr>
          <p:cNvPr id="88067" name="Rectangle 3"/>
          <p:cNvSpPr>
            <a:spLocks noGrp="1" noChangeArrowheads="1"/>
          </p:cNvSpPr>
          <p:nvPr>
            <p:ph idx="1"/>
          </p:nvPr>
        </p:nvSpPr>
        <p:spPr/>
        <p:txBody>
          <a:bodyPr>
            <a:noAutofit/>
          </a:bodyPr>
          <a:lstStyle/>
          <a:p>
            <a:pPr eaLnBrk="1" hangingPunct="1"/>
            <a:r>
              <a:rPr lang="de-DE" altLang="de-DE" sz="2400" dirty="0" err="1">
                <a:solidFill>
                  <a:srgbClr val="333333"/>
                </a:solidFill>
              </a:rPr>
              <a:t>Què</a:t>
            </a:r>
            <a:r>
              <a:rPr lang="de-DE" altLang="de-DE" sz="2400" dirty="0">
                <a:solidFill>
                  <a:srgbClr val="333333"/>
                </a:solidFill>
              </a:rPr>
              <a:t> </a:t>
            </a:r>
            <a:r>
              <a:rPr lang="de-DE" altLang="de-DE" sz="2400" dirty="0" err="1">
                <a:solidFill>
                  <a:srgbClr val="333333"/>
                </a:solidFill>
              </a:rPr>
              <a:t>va</a:t>
            </a:r>
            <a:r>
              <a:rPr lang="de-DE" altLang="de-DE" sz="2400" dirty="0">
                <a:solidFill>
                  <a:srgbClr val="333333"/>
                </a:solidFill>
              </a:rPr>
              <a:t> </a:t>
            </a:r>
            <a:r>
              <a:rPr lang="de-DE" altLang="de-DE" sz="2400" dirty="0" err="1">
                <a:solidFill>
                  <a:srgbClr val="333333"/>
                </a:solidFill>
              </a:rPr>
              <a:t>provocar</a:t>
            </a:r>
            <a:r>
              <a:rPr lang="de-DE" altLang="de-DE" sz="2400" dirty="0">
                <a:solidFill>
                  <a:srgbClr val="333333"/>
                </a:solidFill>
              </a:rPr>
              <a:t> </a:t>
            </a:r>
            <a:r>
              <a:rPr lang="de-DE" altLang="de-DE" sz="2400" dirty="0" err="1">
                <a:solidFill>
                  <a:srgbClr val="333333"/>
                </a:solidFill>
              </a:rPr>
              <a:t>que</a:t>
            </a:r>
            <a:r>
              <a:rPr lang="de-DE" altLang="de-DE" sz="2400" dirty="0">
                <a:solidFill>
                  <a:srgbClr val="333333"/>
                </a:solidFill>
              </a:rPr>
              <a:t> </a:t>
            </a:r>
            <a:r>
              <a:rPr lang="de-DE" altLang="de-DE" sz="2400" dirty="0" err="1">
                <a:solidFill>
                  <a:srgbClr val="333333"/>
                </a:solidFill>
              </a:rPr>
              <a:t>el</a:t>
            </a:r>
            <a:r>
              <a:rPr lang="de-DE" altLang="de-DE" sz="2400" dirty="0">
                <a:solidFill>
                  <a:srgbClr val="333333"/>
                </a:solidFill>
              </a:rPr>
              <a:t> </a:t>
            </a:r>
            <a:r>
              <a:rPr lang="de-DE" altLang="de-DE" sz="2400" dirty="0" err="1">
                <a:solidFill>
                  <a:srgbClr val="333333"/>
                </a:solidFill>
              </a:rPr>
              <a:t>seu</a:t>
            </a:r>
            <a:r>
              <a:rPr lang="de-DE" altLang="de-DE" sz="2400" dirty="0">
                <a:solidFill>
                  <a:srgbClr val="333333"/>
                </a:solidFill>
              </a:rPr>
              <a:t> </a:t>
            </a:r>
            <a:r>
              <a:rPr lang="de-DE" altLang="de-DE" sz="2400" dirty="0" err="1">
                <a:solidFill>
                  <a:srgbClr val="333333"/>
                </a:solidFill>
              </a:rPr>
              <a:t>amic</a:t>
            </a:r>
            <a:r>
              <a:rPr lang="de-DE" altLang="de-DE" sz="2400" dirty="0">
                <a:solidFill>
                  <a:srgbClr val="333333"/>
                </a:solidFill>
              </a:rPr>
              <a:t> </a:t>
            </a:r>
            <a:r>
              <a:rPr lang="de-DE" altLang="de-DE" sz="2400" dirty="0" err="1">
                <a:solidFill>
                  <a:srgbClr val="333333"/>
                </a:solidFill>
              </a:rPr>
              <a:t>no</a:t>
            </a:r>
            <a:r>
              <a:rPr lang="de-DE" altLang="de-DE" sz="2400" dirty="0">
                <a:solidFill>
                  <a:srgbClr val="333333"/>
                </a:solidFill>
              </a:rPr>
              <a:t> es </a:t>
            </a:r>
            <a:r>
              <a:rPr lang="de-DE" altLang="de-DE" sz="2400" dirty="0" err="1">
                <a:solidFill>
                  <a:srgbClr val="333333"/>
                </a:solidFill>
              </a:rPr>
              <a:t>presentés</a:t>
            </a:r>
            <a:r>
              <a:rPr lang="de-DE" altLang="de-DE" sz="2400" dirty="0">
                <a:solidFill>
                  <a:srgbClr val="333333"/>
                </a:solidFill>
              </a:rPr>
              <a:t>?</a:t>
            </a:r>
          </a:p>
          <a:p>
            <a:pPr lvl="0" defTabSz="914400" fontAlgn="base"/>
            <a:r>
              <a:rPr lang="de-DE" altLang="de-DE" sz="2400" dirty="0">
                <a:solidFill>
                  <a:srgbClr val="333333"/>
                </a:solidFill>
              </a:rPr>
              <a:t>Quina </a:t>
            </a:r>
            <a:r>
              <a:rPr lang="de-DE" altLang="de-DE" sz="2400" dirty="0" err="1">
                <a:solidFill>
                  <a:srgbClr val="333333"/>
                </a:solidFill>
              </a:rPr>
              <a:t>és</a:t>
            </a:r>
            <a:r>
              <a:rPr lang="de-DE" altLang="de-DE" sz="2400" dirty="0">
                <a:solidFill>
                  <a:srgbClr val="333333"/>
                </a:solidFill>
              </a:rPr>
              <a:t> </a:t>
            </a:r>
            <a:r>
              <a:rPr lang="de-DE" altLang="de-DE" sz="2400" dirty="0" err="1">
                <a:solidFill>
                  <a:srgbClr val="333333"/>
                </a:solidFill>
              </a:rPr>
              <a:t>l’explicació</a:t>
            </a:r>
            <a:r>
              <a:rPr lang="de-DE" altLang="de-DE" sz="2400" dirty="0">
                <a:solidFill>
                  <a:srgbClr val="333333"/>
                </a:solidFill>
              </a:rPr>
              <a:t> principal d’aquest esdeveniment?</a:t>
            </a: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42</a:t>
            </a:fld>
            <a:endParaRPr lang="de-DE" dirty="0">
              <a:latin typeface="+mn-lt"/>
              <a:ea typeface="+mn-ea"/>
            </a:endParaRPr>
          </a:p>
        </p:txBody>
      </p:sp>
      <p:pic>
        <p:nvPicPr>
          <p:cNvPr id="10"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o un </a:t>
            </a:r>
            <a:r>
              <a:rPr lang="en-US" altLang="de-DE" sz="2400" dirty="0" err="1">
                <a:solidFill>
                  <a:srgbClr val="004992"/>
                </a:solidFill>
                <a:latin typeface="+mn-lt"/>
                <a:ea typeface="+mn-ea"/>
                <a:cs typeface="+mn-cs"/>
              </a:rPr>
              <a:t>mateix</a:t>
            </a:r>
            <a:r>
              <a:rPr lang="en-US" altLang="de-DE" sz="2400" dirty="0">
                <a:solidFill>
                  <a:srgbClr val="004992"/>
                </a:solidFill>
                <a:latin typeface="+mn-lt"/>
                <a:ea typeface="+mn-ea"/>
                <a:cs typeface="+mn-cs"/>
              </a:rPr>
              <a:t>? </a:t>
            </a:r>
          </a:p>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a:t>
            </a:r>
            <a:r>
              <a:rPr lang="en-US" altLang="de-DE" sz="2400" dirty="0" err="1">
                <a:solidFill>
                  <a:srgbClr val="004992"/>
                </a:solidFill>
                <a:latin typeface="+mn-lt"/>
                <a:ea typeface="+mn-ea"/>
                <a:cs typeface="+mn-cs"/>
              </a:rPr>
              <a:t>altra</a:t>
            </a:r>
            <a:r>
              <a:rPr lang="en-US" altLang="de-DE" sz="2400" dirty="0">
                <a:solidFill>
                  <a:srgbClr val="004992"/>
                </a:solidFill>
                <a:latin typeface="+mn-lt"/>
                <a:ea typeface="+mn-ea"/>
                <a:cs typeface="+mn-cs"/>
              </a:rPr>
              <a:t> persona o </a:t>
            </a:r>
            <a:r>
              <a:rPr lang="en-US" altLang="de-DE" sz="2400" dirty="0" err="1">
                <a:solidFill>
                  <a:srgbClr val="004992"/>
                </a:solidFill>
                <a:latin typeface="+mn-lt"/>
                <a:ea typeface="+mn-ea"/>
                <a:cs typeface="+mn-cs"/>
              </a:rPr>
              <a:t>persones</a:t>
            </a:r>
            <a:r>
              <a:rPr lang="en-US" altLang="de-DE" sz="2400" dirty="0">
                <a:solidFill>
                  <a:srgbClr val="004992"/>
                </a:solidFill>
                <a:latin typeface="+mn-lt"/>
                <a:ea typeface="+mn-ea"/>
                <a:cs typeface="+mn-cs"/>
              </a:rPr>
              <a:t>?</a:t>
            </a:r>
          </a:p>
          <a:p>
            <a:pPr eaLnBrk="1" hangingPunct="1">
              <a:lnSpc>
                <a:spcPct val="105000"/>
              </a:lnSpc>
              <a:spcBef>
                <a:spcPts val="1999"/>
              </a:spcBef>
              <a:spcAft>
                <a:spcPts val="0"/>
              </a:spcAft>
              <a:buClrTx/>
              <a:buNone/>
            </a:pPr>
            <a:r>
              <a:rPr lang="en-US" altLang="de-DE" sz="2400" dirty="0" err="1">
                <a:solidFill>
                  <a:srgbClr val="004992"/>
                </a:solidFill>
                <a:latin typeface="+mn-lt"/>
                <a:ea typeface="+mn-ea"/>
                <a:cs typeface="+mn-cs"/>
              </a:rPr>
              <a:t>Circumstàncies</a:t>
            </a:r>
            <a:r>
              <a:rPr lang="en-US" altLang="de-DE" sz="2400" dirty="0">
                <a:solidFill>
                  <a:srgbClr val="004992"/>
                </a:solidFill>
                <a:latin typeface="+mn-lt"/>
                <a:ea typeface="+mn-ea"/>
                <a:cs typeface="+mn-cs"/>
              </a:rPr>
              <a:t> o </a:t>
            </a:r>
            <a:r>
              <a:rPr lang="en-US" altLang="de-DE" sz="2400" dirty="0" err="1">
                <a:solidFill>
                  <a:srgbClr val="004992"/>
                </a:solidFill>
                <a:latin typeface="+mn-lt"/>
                <a:ea typeface="+mn-ea"/>
                <a:cs typeface="+mn-cs"/>
              </a:rPr>
              <a:t>l'atzar</a:t>
            </a:r>
            <a:r>
              <a:rPr lang="en-US" altLang="de-DE" sz="2400" dirty="0">
                <a:solidFill>
                  <a:srgbClr val="004992"/>
                </a:solidFill>
                <a:latin typeface="+mn-lt"/>
                <a:ea typeface="+mn-ea"/>
                <a:cs typeface="+mn-cs"/>
              </a:rPr>
              <a:t>?</a:t>
            </a:r>
            <a:endParaRPr lang="fr-CH" altLang="de-DE" sz="2400" dirty="0">
              <a:solidFill>
                <a:srgbClr val="004992"/>
              </a:solidFill>
              <a:latin typeface="+mn-lt"/>
              <a:ea typeface="+mn-ea"/>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mn-lt"/>
                <a:ea typeface="+mn-ea"/>
                <a:cs typeface="+mn-cs"/>
              </a:rPr>
              <a:t>Un amic no et va enviar una postal</a:t>
            </a:r>
            <a:endParaRPr lang="de-DE" altLang="de-DE" sz="3600">
              <a:latin typeface="+mn-lt"/>
              <a:ea typeface="+mn-ea"/>
              <a:cs typeface="+mn-cs"/>
            </a:endParaRPr>
          </a:p>
        </p:txBody>
      </p:sp>
      <p:sp>
        <p:nvSpPr>
          <p:cNvPr id="90115" name="Rectangle 3"/>
          <p:cNvSpPr>
            <a:spLocks noGrp="1" noChangeArrowheads="1"/>
          </p:cNvSpPr>
          <p:nvPr>
            <p:ph idx="1"/>
          </p:nvPr>
        </p:nvSpPr>
        <p:spPr/>
        <p:txBody>
          <a:bodyPr>
            <a:noAutofit/>
          </a:bodyPr>
          <a:lstStyle/>
          <a:p>
            <a:pPr eaLnBrk="1" hangingPunct="1"/>
            <a:r>
              <a:rPr lang="de-DE" altLang="de-DE" sz="2400" dirty="0">
                <a:solidFill>
                  <a:srgbClr val="333333"/>
                </a:solidFill>
              </a:rPr>
              <a:t>Per què el teu amic no et va enviar una </a:t>
            </a:r>
            <a:r>
              <a:rPr lang="de-DE" altLang="de-DE" sz="2400">
                <a:solidFill>
                  <a:srgbClr val="333333"/>
                </a:solidFill>
              </a:rPr>
              <a:t>postal?</a:t>
            </a:r>
          </a:p>
          <a:p>
            <a:pPr lvl="0" defTabSz="914400" fontAlgn="base"/>
            <a:r>
              <a:rPr lang="de-DE" altLang="de-DE" sz="2400" dirty="0">
                <a:solidFill>
                  <a:srgbClr val="333333"/>
                </a:solidFill>
              </a:rPr>
              <a:t>Quina és l’ explicació principal d’aquest esdeveniment?</a:t>
            </a: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43</a:t>
            </a:fld>
            <a:endParaRPr lang="de-DE" dirty="0">
              <a:latin typeface="+mn-lt"/>
              <a:ea typeface="+mn-ea"/>
            </a:endParaRPr>
          </a:p>
        </p:txBody>
      </p:sp>
      <p:pic>
        <p:nvPicPr>
          <p:cNvPr id="10"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o un </a:t>
            </a:r>
            <a:r>
              <a:rPr lang="en-US" altLang="de-DE" sz="2400" dirty="0" err="1">
                <a:solidFill>
                  <a:srgbClr val="004992"/>
                </a:solidFill>
                <a:latin typeface="+mn-lt"/>
                <a:ea typeface="+mn-ea"/>
                <a:cs typeface="+mn-cs"/>
              </a:rPr>
              <a:t>mateix</a:t>
            </a:r>
            <a:r>
              <a:rPr lang="en-US" altLang="de-DE" sz="2400" dirty="0">
                <a:solidFill>
                  <a:srgbClr val="004992"/>
                </a:solidFill>
                <a:latin typeface="+mn-lt"/>
                <a:ea typeface="+mn-ea"/>
                <a:cs typeface="+mn-cs"/>
              </a:rPr>
              <a:t>? </a:t>
            </a:r>
          </a:p>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a:t>
            </a:r>
            <a:r>
              <a:rPr lang="en-US" altLang="de-DE" sz="2400" dirty="0" err="1">
                <a:solidFill>
                  <a:srgbClr val="004992"/>
                </a:solidFill>
                <a:latin typeface="+mn-lt"/>
                <a:ea typeface="+mn-ea"/>
                <a:cs typeface="+mn-cs"/>
              </a:rPr>
              <a:t>altra</a:t>
            </a:r>
            <a:r>
              <a:rPr lang="en-US" altLang="de-DE" sz="2400" dirty="0">
                <a:solidFill>
                  <a:srgbClr val="004992"/>
                </a:solidFill>
                <a:latin typeface="+mn-lt"/>
                <a:ea typeface="+mn-ea"/>
                <a:cs typeface="+mn-cs"/>
              </a:rPr>
              <a:t> persona o </a:t>
            </a:r>
            <a:r>
              <a:rPr lang="en-US" altLang="de-DE" sz="2400" dirty="0" err="1">
                <a:solidFill>
                  <a:srgbClr val="004992"/>
                </a:solidFill>
                <a:latin typeface="+mn-lt"/>
                <a:ea typeface="+mn-ea"/>
                <a:cs typeface="+mn-cs"/>
              </a:rPr>
              <a:t>persones</a:t>
            </a:r>
            <a:r>
              <a:rPr lang="en-US" altLang="de-DE" sz="2400" dirty="0">
                <a:solidFill>
                  <a:srgbClr val="004992"/>
                </a:solidFill>
                <a:latin typeface="+mn-lt"/>
                <a:ea typeface="+mn-ea"/>
                <a:cs typeface="+mn-cs"/>
              </a:rPr>
              <a:t>?</a:t>
            </a:r>
          </a:p>
          <a:p>
            <a:pPr eaLnBrk="1" hangingPunct="1">
              <a:lnSpc>
                <a:spcPct val="105000"/>
              </a:lnSpc>
              <a:spcBef>
                <a:spcPts val="1999"/>
              </a:spcBef>
              <a:spcAft>
                <a:spcPts val="0"/>
              </a:spcAft>
              <a:buClrTx/>
              <a:buNone/>
            </a:pPr>
            <a:r>
              <a:rPr lang="en-US" altLang="de-DE" sz="2400" dirty="0" err="1">
                <a:solidFill>
                  <a:srgbClr val="004992"/>
                </a:solidFill>
                <a:latin typeface="+mn-lt"/>
                <a:ea typeface="+mn-ea"/>
                <a:cs typeface="+mn-cs"/>
              </a:rPr>
              <a:t>Circumstàncies</a:t>
            </a:r>
            <a:r>
              <a:rPr lang="en-US" altLang="de-DE" sz="2400" dirty="0">
                <a:solidFill>
                  <a:srgbClr val="004992"/>
                </a:solidFill>
                <a:latin typeface="+mn-lt"/>
                <a:ea typeface="+mn-ea"/>
                <a:cs typeface="+mn-cs"/>
              </a:rPr>
              <a:t> o </a:t>
            </a:r>
            <a:r>
              <a:rPr lang="en-US" altLang="de-DE" sz="2400" dirty="0" err="1">
                <a:solidFill>
                  <a:srgbClr val="004992"/>
                </a:solidFill>
                <a:latin typeface="+mn-lt"/>
                <a:ea typeface="+mn-ea"/>
                <a:cs typeface="+mn-cs"/>
              </a:rPr>
              <a:t>l'atzar</a:t>
            </a:r>
            <a:r>
              <a:rPr lang="en-US" altLang="de-DE" sz="2400" dirty="0">
                <a:solidFill>
                  <a:srgbClr val="004992"/>
                </a:solidFill>
                <a:latin typeface="+mn-lt"/>
                <a:ea typeface="+mn-ea"/>
                <a:cs typeface="+mn-cs"/>
              </a:rPr>
              <a:t>?</a:t>
            </a:r>
            <a:endParaRPr lang="fr-CH" altLang="de-DE" sz="2400" dirty="0">
              <a:solidFill>
                <a:srgbClr val="004992"/>
              </a:solidFill>
              <a:latin typeface="+mn-lt"/>
              <a:ea typeface="+mn-ea"/>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Un cotxe ha estat conduint darrere del teu durant mitja hora</a:t>
            </a:r>
          </a:p>
        </p:txBody>
      </p:sp>
      <p:sp>
        <p:nvSpPr>
          <p:cNvPr id="92163" name="Rectangle 3"/>
          <p:cNvSpPr>
            <a:spLocks noGrp="1" noChangeArrowheads="1"/>
          </p:cNvSpPr>
          <p:nvPr>
            <p:ph idx="1"/>
          </p:nvPr>
        </p:nvSpPr>
        <p:spPr/>
        <p:txBody>
          <a:bodyPr>
            <a:noAutofit/>
          </a:bodyPr>
          <a:lstStyle/>
          <a:p>
            <a:pPr eaLnBrk="1" hangingPunct="1"/>
            <a:r>
              <a:rPr lang="de-DE" altLang="de-DE" sz="2400" dirty="0">
                <a:solidFill>
                  <a:srgbClr val="333333"/>
                </a:solidFill>
              </a:rPr>
              <a:t>Quina és la causa </a:t>
            </a:r>
            <a:r>
              <a:rPr lang="de-DE" altLang="de-DE" sz="2400" dirty="0" err="1">
                <a:solidFill>
                  <a:srgbClr val="333333"/>
                </a:solidFill>
              </a:rPr>
              <a:t>que</a:t>
            </a:r>
            <a:r>
              <a:rPr lang="de-DE" altLang="de-DE" sz="2400" dirty="0">
                <a:solidFill>
                  <a:srgbClr val="333333"/>
                </a:solidFill>
              </a:rPr>
              <a:t> </a:t>
            </a:r>
            <a:r>
              <a:rPr lang="de-DE" altLang="de-DE" sz="2400" dirty="0" err="1">
                <a:solidFill>
                  <a:srgbClr val="333333"/>
                </a:solidFill>
              </a:rPr>
              <a:t>l'altre</a:t>
            </a:r>
            <a:r>
              <a:rPr lang="de-DE" altLang="de-DE" sz="2400" dirty="0">
                <a:solidFill>
                  <a:srgbClr val="333333"/>
                </a:solidFill>
              </a:rPr>
              <a:t> cotxe condueixi darrere del teu?</a:t>
            </a:r>
          </a:p>
          <a:p>
            <a:pPr lvl="0" defTabSz="914400" fontAlgn="base"/>
            <a:r>
              <a:rPr lang="de-DE" altLang="de-DE" sz="2400" dirty="0">
                <a:solidFill>
                  <a:srgbClr val="333333"/>
                </a:solidFill>
              </a:rPr>
              <a:t>Quina és l’ explicació principal d’aquest esdeveniment?</a:t>
            </a: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44</a:t>
            </a:fld>
            <a:endParaRPr lang="de-DE" dirty="0">
              <a:latin typeface="+mn-lt"/>
              <a:ea typeface="+mn-ea"/>
            </a:endParaRPr>
          </a:p>
        </p:txBody>
      </p:sp>
      <p:pic>
        <p:nvPicPr>
          <p:cNvPr id="10" name="Picture 9" descr="trekguy - flickr - rear view side mirror - cclicense"/>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o un </a:t>
            </a:r>
            <a:r>
              <a:rPr lang="en-US" altLang="de-DE" sz="2400" dirty="0" err="1">
                <a:solidFill>
                  <a:srgbClr val="004992"/>
                </a:solidFill>
                <a:latin typeface="+mn-lt"/>
                <a:ea typeface="+mn-ea"/>
                <a:cs typeface="+mn-cs"/>
              </a:rPr>
              <a:t>mateix</a:t>
            </a:r>
            <a:r>
              <a:rPr lang="en-US" altLang="de-DE" sz="2400" dirty="0">
                <a:solidFill>
                  <a:srgbClr val="004992"/>
                </a:solidFill>
                <a:latin typeface="+mn-lt"/>
                <a:ea typeface="+mn-ea"/>
                <a:cs typeface="+mn-cs"/>
              </a:rPr>
              <a:t>? </a:t>
            </a:r>
          </a:p>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a:t>
            </a:r>
            <a:r>
              <a:rPr lang="en-US" altLang="de-DE" sz="2400" dirty="0" err="1">
                <a:solidFill>
                  <a:srgbClr val="004992"/>
                </a:solidFill>
                <a:latin typeface="+mn-lt"/>
                <a:ea typeface="+mn-ea"/>
                <a:cs typeface="+mn-cs"/>
              </a:rPr>
              <a:t>altra</a:t>
            </a:r>
            <a:r>
              <a:rPr lang="en-US" altLang="de-DE" sz="2400" dirty="0">
                <a:solidFill>
                  <a:srgbClr val="004992"/>
                </a:solidFill>
                <a:latin typeface="+mn-lt"/>
                <a:ea typeface="+mn-ea"/>
                <a:cs typeface="+mn-cs"/>
              </a:rPr>
              <a:t> persona o </a:t>
            </a:r>
            <a:r>
              <a:rPr lang="en-US" altLang="de-DE" sz="2400" dirty="0" err="1">
                <a:solidFill>
                  <a:srgbClr val="004992"/>
                </a:solidFill>
                <a:latin typeface="+mn-lt"/>
                <a:ea typeface="+mn-ea"/>
                <a:cs typeface="+mn-cs"/>
              </a:rPr>
              <a:t>persones</a:t>
            </a:r>
            <a:r>
              <a:rPr lang="en-US" altLang="de-DE" sz="2400" dirty="0">
                <a:solidFill>
                  <a:srgbClr val="004992"/>
                </a:solidFill>
                <a:latin typeface="+mn-lt"/>
                <a:ea typeface="+mn-ea"/>
                <a:cs typeface="+mn-cs"/>
              </a:rPr>
              <a:t>?</a:t>
            </a:r>
          </a:p>
          <a:p>
            <a:pPr eaLnBrk="1" hangingPunct="1">
              <a:lnSpc>
                <a:spcPct val="105000"/>
              </a:lnSpc>
              <a:spcBef>
                <a:spcPts val="1999"/>
              </a:spcBef>
              <a:spcAft>
                <a:spcPts val="0"/>
              </a:spcAft>
              <a:buClrTx/>
              <a:buNone/>
            </a:pPr>
            <a:r>
              <a:rPr lang="en-US" altLang="de-DE" sz="2400" dirty="0" err="1">
                <a:solidFill>
                  <a:srgbClr val="004992"/>
                </a:solidFill>
                <a:latin typeface="+mn-lt"/>
                <a:ea typeface="+mn-ea"/>
                <a:cs typeface="+mn-cs"/>
              </a:rPr>
              <a:t>Circumstàncies</a:t>
            </a:r>
            <a:r>
              <a:rPr lang="en-US" altLang="de-DE" sz="2400" dirty="0">
                <a:solidFill>
                  <a:srgbClr val="004992"/>
                </a:solidFill>
                <a:latin typeface="+mn-lt"/>
                <a:ea typeface="+mn-ea"/>
                <a:cs typeface="+mn-cs"/>
              </a:rPr>
              <a:t> o </a:t>
            </a:r>
            <a:r>
              <a:rPr lang="en-US" altLang="de-DE" sz="2400" dirty="0" err="1">
                <a:solidFill>
                  <a:srgbClr val="004992"/>
                </a:solidFill>
                <a:latin typeface="+mn-lt"/>
                <a:ea typeface="+mn-ea"/>
                <a:cs typeface="+mn-cs"/>
              </a:rPr>
              <a:t>l'atzar</a:t>
            </a:r>
            <a:r>
              <a:rPr lang="en-US" altLang="de-DE" sz="2400" dirty="0">
                <a:solidFill>
                  <a:srgbClr val="004992"/>
                </a:solidFill>
                <a:latin typeface="+mn-lt"/>
                <a:ea typeface="+mn-ea"/>
                <a:cs typeface="+mn-cs"/>
              </a:rPr>
              <a:t>?</a:t>
            </a:r>
            <a:endParaRPr lang="fr-CH" altLang="de-DE" sz="2400" dirty="0">
              <a:solidFill>
                <a:srgbClr val="004992"/>
              </a:solidFill>
              <a:latin typeface="+mn-lt"/>
              <a:ea typeface="+mn-ea"/>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err="1">
                <a:latin typeface="+mn-lt"/>
                <a:ea typeface="+mn-ea"/>
                <a:cs typeface="+mn-cs"/>
              </a:rPr>
              <a:t>L'autobús</a:t>
            </a:r>
            <a:r>
              <a:rPr lang="de-DE" altLang="de-DE" sz="3600" dirty="0">
                <a:latin typeface="+mn-lt"/>
                <a:ea typeface="+mn-ea"/>
                <a:cs typeface="+mn-cs"/>
              </a:rPr>
              <a:t> </a:t>
            </a:r>
            <a:r>
              <a:rPr lang="de-DE" altLang="de-DE" sz="3600" dirty="0" err="1">
                <a:latin typeface="+mn-lt"/>
                <a:ea typeface="+mn-ea"/>
                <a:cs typeface="+mn-cs"/>
              </a:rPr>
              <a:t>que</a:t>
            </a:r>
            <a:r>
              <a:rPr lang="de-DE" altLang="de-DE" sz="3600" dirty="0">
                <a:latin typeface="+mn-lt"/>
                <a:ea typeface="+mn-ea"/>
                <a:cs typeface="+mn-cs"/>
              </a:rPr>
              <a:t> </a:t>
            </a:r>
            <a:r>
              <a:rPr lang="de-DE" altLang="de-DE" sz="3600" dirty="0" err="1">
                <a:latin typeface="+mn-lt"/>
                <a:ea typeface="+mn-ea"/>
                <a:cs typeface="+mn-cs"/>
              </a:rPr>
              <a:t>volies</a:t>
            </a:r>
            <a:r>
              <a:rPr lang="de-DE" altLang="de-DE" sz="3600" dirty="0">
                <a:latin typeface="+mn-lt"/>
                <a:ea typeface="+mn-ea"/>
                <a:cs typeface="+mn-cs"/>
              </a:rPr>
              <a:t> </a:t>
            </a:r>
            <a:r>
              <a:rPr lang="de-DE" altLang="de-DE" sz="3600" dirty="0" err="1">
                <a:latin typeface="+mn-lt"/>
                <a:ea typeface="+mn-ea"/>
                <a:cs typeface="+mn-cs"/>
              </a:rPr>
              <a:t>agafar</a:t>
            </a:r>
            <a:r>
              <a:rPr lang="de-DE" altLang="de-DE" sz="3600" dirty="0">
                <a:latin typeface="+mn-lt"/>
                <a:ea typeface="+mn-ea"/>
                <a:cs typeface="+mn-cs"/>
              </a:rPr>
              <a:t> </a:t>
            </a:r>
            <a:r>
              <a:rPr lang="de-DE" altLang="de-DE" sz="3600" dirty="0" err="1">
                <a:latin typeface="+mn-lt"/>
                <a:ea typeface="+mn-ea"/>
                <a:cs typeface="+mn-cs"/>
              </a:rPr>
              <a:t>marxa</a:t>
            </a:r>
            <a:r>
              <a:rPr lang="de-DE" altLang="de-DE" sz="3600" dirty="0">
                <a:latin typeface="+mn-lt"/>
                <a:ea typeface="+mn-ea"/>
                <a:cs typeface="+mn-cs"/>
              </a:rPr>
              <a:t> just </a:t>
            </a:r>
            <a:r>
              <a:rPr lang="de-DE" altLang="de-DE" sz="3600" dirty="0" err="1">
                <a:latin typeface="+mn-lt"/>
                <a:ea typeface="+mn-ea"/>
                <a:cs typeface="+mn-cs"/>
              </a:rPr>
              <a:t>davant</a:t>
            </a:r>
            <a:r>
              <a:rPr lang="de-DE" altLang="de-DE" sz="3600" dirty="0">
                <a:latin typeface="+mn-lt"/>
                <a:ea typeface="+mn-ea"/>
                <a:cs typeface="+mn-cs"/>
              </a:rPr>
              <a:t> </a:t>
            </a:r>
            <a:r>
              <a:rPr lang="de-DE" altLang="de-DE" sz="3600" dirty="0" err="1">
                <a:latin typeface="+mn-lt"/>
                <a:ea typeface="+mn-ea"/>
                <a:cs typeface="+mn-cs"/>
              </a:rPr>
              <a:t>teu</a:t>
            </a:r>
            <a:endParaRPr lang="de-DE" altLang="de-DE" sz="3600" dirty="0">
              <a:latin typeface="+mn-lt"/>
              <a:ea typeface="+mn-ea"/>
              <a:cs typeface="+mn-cs"/>
            </a:endParaRPr>
          </a:p>
        </p:txBody>
      </p:sp>
      <p:sp>
        <p:nvSpPr>
          <p:cNvPr id="94211" name="Rectangle 3"/>
          <p:cNvSpPr>
            <a:spLocks noGrp="1" noChangeArrowheads="1"/>
          </p:cNvSpPr>
          <p:nvPr>
            <p:ph idx="1"/>
          </p:nvPr>
        </p:nvSpPr>
        <p:spPr/>
        <p:txBody>
          <a:bodyPr>
            <a:noAutofit/>
          </a:bodyPr>
          <a:lstStyle/>
          <a:p>
            <a:pPr eaLnBrk="1" hangingPunct="1"/>
            <a:r>
              <a:rPr lang="de-DE" altLang="de-DE" sz="2400" dirty="0">
                <a:solidFill>
                  <a:srgbClr val="333333"/>
                </a:solidFill>
              </a:rPr>
              <a:t>Per </a:t>
            </a:r>
            <a:r>
              <a:rPr lang="de-DE" altLang="de-DE" sz="2400" dirty="0" err="1">
                <a:solidFill>
                  <a:srgbClr val="333333"/>
                </a:solidFill>
              </a:rPr>
              <a:t>què</a:t>
            </a:r>
            <a:r>
              <a:rPr lang="de-DE" altLang="de-DE" sz="2400" dirty="0">
                <a:solidFill>
                  <a:srgbClr val="333333"/>
                </a:solidFill>
              </a:rPr>
              <a:t> </a:t>
            </a:r>
            <a:r>
              <a:rPr lang="de-DE" altLang="de-DE" sz="2400" dirty="0" err="1">
                <a:solidFill>
                  <a:srgbClr val="333333"/>
                </a:solidFill>
              </a:rPr>
              <a:t>no</a:t>
            </a:r>
            <a:r>
              <a:rPr lang="de-DE" altLang="de-DE" sz="2400" dirty="0">
                <a:solidFill>
                  <a:srgbClr val="333333"/>
                </a:solidFill>
              </a:rPr>
              <a:t> </a:t>
            </a:r>
            <a:r>
              <a:rPr lang="de-DE" altLang="de-DE" sz="2400" dirty="0" err="1">
                <a:solidFill>
                  <a:srgbClr val="333333"/>
                </a:solidFill>
              </a:rPr>
              <a:t>vas</a:t>
            </a:r>
            <a:r>
              <a:rPr lang="de-DE" altLang="de-DE" sz="2400" dirty="0">
                <a:solidFill>
                  <a:srgbClr val="333333"/>
                </a:solidFill>
              </a:rPr>
              <a:t> </a:t>
            </a:r>
            <a:r>
              <a:rPr lang="de-DE" altLang="de-DE" sz="2400" dirty="0" err="1">
                <a:solidFill>
                  <a:srgbClr val="333333"/>
                </a:solidFill>
              </a:rPr>
              <a:t>arribar</a:t>
            </a:r>
            <a:r>
              <a:rPr lang="de-DE" altLang="de-DE" sz="2400" dirty="0">
                <a:solidFill>
                  <a:srgbClr val="333333"/>
                </a:solidFill>
              </a:rPr>
              <a:t> a </a:t>
            </a:r>
            <a:r>
              <a:rPr lang="de-DE" altLang="de-DE" sz="2400" dirty="0" err="1">
                <a:solidFill>
                  <a:srgbClr val="333333"/>
                </a:solidFill>
              </a:rPr>
              <a:t>agafar</a:t>
            </a:r>
            <a:r>
              <a:rPr lang="de-DE" altLang="de-DE" sz="2400" dirty="0">
                <a:solidFill>
                  <a:srgbClr val="333333"/>
                </a:solidFill>
              </a:rPr>
              <a:t> </a:t>
            </a:r>
            <a:r>
              <a:rPr lang="de-DE" altLang="de-DE" sz="2400" dirty="0" err="1">
                <a:solidFill>
                  <a:srgbClr val="333333"/>
                </a:solidFill>
              </a:rPr>
              <a:t>l'autobús</a:t>
            </a:r>
            <a:r>
              <a:rPr lang="de-DE" altLang="de-DE" sz="2400" dirty="0">
                <a:solidFill>
                  <a:srgbClr val="333333"/>
                </a:solidFill>
              </a:rPr>
              <a:t>?</a:t>
            </a:r>
          </a:p>
          <a:p>
            <a:pPr lvl="0" defTabSz="914400" fontAlgn="base"/>
            <a:r>
              <a:rPr lang="de-DE" altLang="de-DE" sz="2400" dirty="0">
                <a:solidFill>
                  <a:srgbClr val="333333"/>
                </a:solidFill>
              </a:rPr>
              <a:t>Quina és l’ explicació principal d’aquest esdeveniment?</a:t>
            </a: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45</a:t>
            </a:fld>
            <a:endParaRPr lang="de-DE" dirty="0">
              <a:latin typeface="+mn-lt"/>
              <a:ea typeface="+mn-ea"/>
            </a:endParaRPr>
          </a:p>
        </p:txBody>
      </p:sp>
      <p:pic>
        <p:nvPicPr>
          <p:cNvPr id="10"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o un </a:t>
            </a:r>
            <a:r>
              <a:rPr lang="en-US" altLang="de-DE" sz="2400" dirty="0" err="1">
                <a:solidFill>
                  <a:srgbClr val="004992"/>
                </a:solidFill>
                <a:latin typeface="+mn-lt"/>
                <a:ea typeface="+mn-ea"/>
                <a:cs typeface="+mn-cs"/>
              </a:rPr>
              <a:t>mateix</a:t>
            </a:r>
            <a:r>
              <a:rPr lang="en-US" altLang="de-DE" sz="2400" dirty="0">
                <a:solidFill>
                  <a:srgbClr val="004992"/>
                </a:solidFill>
                <a:latin typeface="+mn-lt"/>
                <a:ea typeface="+mn-ea"/>
                <a:cs typeface="+mn-cs"/>
              </a:rPr>
              <a:t>? </a:t>
            </a:r>
          </a:p>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a:t>
            </a:r>
            <a:r>
              <a:rPr lang="en-US" altLang="de-DE" sz="2400" dirty="0" err="1">
                <a:solidFill>
                  <a:srgbClr val="004992"/>
                </a:solidFill>
                <a:latin typeface="+mn-lt"/>
                <a:ea typeface="+mn-ea"/>
                <a:cs typeface="+mn-cs"/>
              </a:rPr>
              <a:t>altra</a:t>
            </a:r>
            <a:r>
              <a:rPr lang="en-US" altLang="de-DE" sz="2400" dirty="0">
                <a:solidFill>
                  <a:srgbClr val="004992"/>
                </a:solidFill>
                <a:latin typeface="+mn-lt"/>
                <a:ea typeface="+mn-ea"/>
                <a:cs typeface="+mn-cs"/>
              </a:rPr>
              <a:t> persona o </a:t>
            </a:r>
            <a:r>
              <a:rPr lang="en-US" altLang="de-DE" sz="2400" dirty="0" err="1">
                <a:solidFill>
                  <a:srgbClr val="004992"/>
                </a:solidFill>
                <a:latin typeface="+mn-lt"/>
                <a:ea typeface="+mn-ea"/>
                <a:cs typeface="+mn-cs"/>
              </a:rPr>
              <a:t>persones</a:t>
            </a:r>
            <a:r>
              <a:rPr lang="en-US" altLang="de-DE" sz="2400" dirty="0">
                <a:solidFill>
                  <a:srgbClr val="004992"/>
                </a:solidFill>
                <a:latin typeface="+mn-lt"/>
                <a:ea typeface="+mn-ea"/>
                <a:cs typeface="+mn-cs"/>
              </a:rPr>
              <a:t>?</a:t>
            </a:r>
          </a:p>
          <a:p>
            <a:pPr eaLnBrk="1" hangingPunct="1">
              <a:lnSpc>
                <a:spcPct val="105000"/>
              </a:lnSpc>
              <a:spcBef>
                <a:spcPts val="1999"/>
              </a:spcBef>
              <a:spcAft>
                <a:spcPts val="0"/>
              </a:spcAft>
              <a:buClrTx/>
              <a:buNone/>
            </a:pPr>
            <a:r>
              <a:rPr lang="en-US" altLang="de-DE" sz="2400" dirty="0" err="1">
                <a:solidFill>
                  <a:srgbClr val="004992"/>
                </a:solidFill>
                <a:latin typeface="+mn-lt"/>
                <a:ea typeface="+mn-ea"/>
                <a:cs typeface="+mn-cs"/>
              </a:rPr>
              <a:t>Circumstàncies</a:t>
            </a:r>
            <a:r>
              <a:rPr lang="en-US" altLang="de-DE" sz="2400" dirty="0">
                <a:solidFill>
                  <a:srgbClr val="004992"/>
                </a:solidFill>
                <a:latin typeface="+mn-lt"/>
                <a:ea typeface="+mn-ea"/>
                <a:cs typeface="+mn-cs"/>
              </a:rPr>
              <a:t> o </a:t>
            </a:r>
            <a:r>
              <a:rPr lang="en-US" altLang="de-DE" sz="2400" dirty="0" err="1">
                <a:solidFill>
                  <a:srgbClr val="004992"/>
                </a:solidFill>
                <a:latin typeface="+mn-lt"/>
                <a:ea typeface="+mn-ea"/>
                <a:cs typeface="+mn-cs"/>
              </a:rPr>
              <a:t>l'atzar</a:t>
            </a:r>
            <a:r>
              <a:rPr lang="en-US" altLang="de-DE" sz="2400" dirty="0">
                <a:solidFill>
                  <a:srgbClr val="004992"/>
                </a:solidFill>
                <a:latin typeface="+mn-lt"/>
                <a:ea typeface="+mn-ea"/>
                <a:cs typeface="+mn-cs"/>
              </a:rPr>
              <a:t>?</a:t>
            </a:r>
            <a:endParaRPr lang="fr-CH" altLang="de-DE" sz="2400" dirty="0">
              <a:solidFill>
                <a:srgbClr val="004992"/>
              </a:solidFill>
              <a:latin typeface="+mn-lt"/>
              <a:ea typeface="+mn-ea"/>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err="1">
                <a:latin typeface="+mn-lt"/>
                <a:ea typeface="+mn-ea"/>
                <a:cs typeface="+mn-cs"/>
              </a:rPr>
              <a:t>Un</a:t>
            </a:r>
            <a:r>
              <a:rPr lang="de-DE" altLang="de-DE" sz="3600" dirty="0">
                <a:latin typeface="+mn-lt"/>
                <a:ea typeface="+mn-ea"/>
                <a:cs typeface="+mn-cs"/>
              </a:rPr>
              <a:t> </a:t>
            </a:r>
            <a:r>
              <a:rPr lang="de-DE" altLang="de-DE" sz="3600" dirty="0" err="1">
                <a:latin typeface="+mn-lt"/>
                <a:ea typeface="+mn-ea"/>
                <a:cs typeface="+mn-cs"/>
              </a:rPr>
              <a:t>veí</a:t>
            </a:r>
            <a:r>
              <a:rPr lang="de-DE" altLang="de-DE" sz="3600" dirty="0">
                <a:latin typeface="+mn-lt"/>
                <a:ea typeface="+mn-ea"/>
                <a:cs typeface="+mn-cs"/>
              </a:rPr>
              <a:t> </a:t>
            </a:r>
            <a:r>
              <a:rPr lang="de-DE" altLang="de-DE" sz="3600" dirty="0" err="1">
                <a:latin typeface="+mn-lt"/>
                <a:ea typeface="+mn-ea"/>
                <a:cs typeface="+mn-cs"/>
              </a:rPr>
              <a:t>t'invita</a:t>
            </a:r>
            <a:r>
              <a:rPr lang="de-DE" altLang="de-DE" sz="3600" dirty="0">
                <a:latin typeface="+mn-lt"/>
                <a:ea typeface="+mn-ea"/>
                <a:cs typeface="+mn-cs"/>
              </a:rPr>
              <a:t> a </a:t>
            </a:r>
            <a:r>
              <a:rPr lang="de-DE" altLang="de-DE" sz="3600" dirty="0" err="1">
                <a:latin typeface="+mn-lt"/>
                <a:ea typeface="+mn-ea"/>
                <a:cs typeface="+mn-cs"/>
              </a:rPr>
              <a:t>prendre</a:t>
            </a:r>
            <a:r>
              <a:rPr lang="de-DE" altLang="de-DE" sz="3600" dirty="0">
                <a:latin typeface="+mn-lt"/>
                <a:ea typeface="+mn-ea"/>
                <a:cs typeface="+mn-cs"/>
              </a:rPr>
              <a:t> </a:t>
            </a:r>
            <a:r>
              <a:rPr lang="de-DE" altLang="de-DE" sz="3600" dirty="0" err="1">
                <a:latin typeface="+mn-lt"/>
                <a:ea typeface="+mn-ea"/>
                <a:cs typeface="+mn-cs"/>
              </a:rPr>
              <a:t>alguna</a:t>
            </a:r>
            <a:r>
              <a:rPr lang="de-DE" altLang="de-DE" sz="3600" dirty="0">
                <a:latin typeface="+mn-lt"/>
                <a:ea typeface="+mn-ea"/>
                <a:cs typeface="+mn-cs"/>
              </a:rPr>
              <a:t> </a:t>
            </a:r>
            <a:r>
              <a:rPr lang="de-DE" altLang="de-DE" sz="3600" dirty="0" err="1">
                <a:latin typeface="+mn-lt"/>
                <a:ea typeface="+mn-ea"/>
                <a:cs typeface="+mn-cs"/>
              </a:rPr>
              <a:t>cosa</a:t>
            </a:r>
            <a:endParaRPr lang="de-DE" altLang="de-DE" sz="3600" dirty="0">
              <a:latin typeface="+mn-lt"/>
              <a:ea typeface="+mn-ea"/>
              <a:cs typeface="+mn-cs"/>
            </a:endParaRPr>
          </a:p>
        </p:txBody>
      </p:sp>
      <p:sp>
        <p:nvSpPr>
          <p:cNvPr id="96259" name="Rectangle 3"/>
          <p:cNvSpPr>
            <a:spLocks noGrp="1" noChangeArrowheads="1"/>
          </p:cNvSpPr>
          <p:nvPr>
            <p:ph idx="1"/>
          </p:nvPr>
        </p:nvSpPr>
        <p:spPr/>
        <p:txBody>
          <a:bodyPr>
            <a:noAutofit/>
          </a:bodyPr>
          <a:lstStyle/>
          <a:p>
            <a:pPr eaLnBrk="1" hangingPunct="1"/>
            <a:r>
              <a:rPr lang="de-DE" altLang="de-DE" sz="2400" dirty="0">
                <a:solidFill>
                  <a:srgbClr val="333333"/>
                </a:solidFill>
              </a:rPr>
              <a:t>Per què et va invitar el seu </a:t>
            </a:r>
            <a:r>
              <a:rPr lang="de-DE" altLang="de-DE" sz="2400">
                <a:solidFill>
                  <a:srgbClr val="333333"/>
                </a:solidFill>
              </a:rPr>
              <a:t>veí?</a:t>
            </a:r>
          </a:p>
          <a:p>
            <a:pPr lvl="0" defTabSz="914400" fontAlgn="base"/>
            <a:r>
              <a:rPr lang="de-DE" altLang="de-DE" sz="2400" dirty="0">
                <a:solidFill>
                  <a:srgbClr val="333333"/>
                </a:solidFill>
              </a:rPr>
              <a:t>Quina és l’ explicació principal d’aquest esdeveniment?</a:t>
            </a: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46</a:t>
            </a:fld>
            <a:endParaRPr lang="de-DE" dirty="0">
              <a:latin typeface="+mn-lt"/>
              <a:ea typeface="+mn-ea"/>
            </a:endParaRPr>
          </a:p>
        </p:txBody>
      </p:sp>
      <p:pic>
        <p:nvPicPr>
          <p:cNvPr id="10"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o un </a:t>
            </a:r>
            <a:r>
              <a:rPr lang="en-US" altLang="de-DE" sz="2400" dirty="0" err="1">
                <a:solidFill>
                  <a:srgbClr val="004992"/>
                </a:solidFill>
                <a:latin typeface="+mn-lt"/>
                <a:ea typeface="+mn-ea"/>
                <a:cs typeface="+mn-cs"/>
              </a:rPr>
              <a:t>mateix</a:t>
            </a:r>
            <a:r>
              <a:rPr lang="en-US" altLang="de-DE" sz="2400" dirty="0">
                <a:solidFill>
                  <a:srgbClr val="004992"/>
                </a:solidFill>
                <a:latin typeface="+mn-lt"/>
                <a:ea typeface="+mn-ea"/>
                <a:cs typeface="+mn-cs"/>
              </a:rPr>
              <a:t>? </a:t>
            </a:r>
          </a:p>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a:t>
            </a:r>
            <a:r>
              <a:rPr lang="en-US" altLang="de-DE" sz="2400" dirty="0" err="1">
                <a:solidFill>
                  <a:srgbClr val="004992"/>
                </a:solidFill>
                <a:latin typeface="+mn-lt"/>
                <a:ea typeface="+mn-ea"/>
                <a:cs typeface="+mn-cs"/>
              </a:rPr>
              <a:t>altra</a:t>
            </a:r>
            <a:r>
              <a:rPr lang="en-US" altLang="de-DE" sz="2400" dirty="0">
                <a:solidFill>
                  <a:srgbClr val="004992"/>
                </a:solidFill>
                <a:latin typeface="+mn-lt"/>
                <a:ea typeface="+mn-ea"/>
                <a:cs typeface="+mn-cs"/>
              </a:rPr>
              <a:t> persona o </a:t>
            </a:r>
            <a:r>
              <a:rPr lang="en-US" altLang="de-DE" sz="2400" dirty="0" err="1">
                <a:solidFill>
                  <a:srgbClr val="004992"/>
                </a:solidFill>
                <a:latin typeface="+mn-lt"/>
                <a:ea typeface="+mn-ea"/>
                <a:cs typeface="+mn-cs"/>
              </a:rPr>
              <a:t>persones</a:t>
            </a:r>
            <a:r>
              <a:rPr lang="en-US" altLang="de-DE" sz="2400" dirty="0">
                <a:solidFill>
                  <a:srgbClr val="004992"/>
                </a:solidFill>
                <a:latin typeface="+mn-lt"/>
                <a:ea typeface="+mn-ea"/>
                <a:cs typeface="+mn-cs"/>
              </a:rPr>
              <a:t>?</a:t>
            </a:r>
          </a:p>
          <a:p>
            <a:pPr eaLnBrk="1" hangingPunct="1">
              <a:lnSpc>
                <a:spcPct val="105000"/>
              </a:lnSpc>
              <a:spcBef>
                <a:spcPts val="1999"/>
              </a:spcBef>
              <a:spcAft>
                <a:spcPts val="0"/>
              </a:spcAft>
              <a:buClrTx/>
              <a:buNone/>
            </a:pPr>
            <a:r>
              <a:rPr lang="en-US" altLang="de-DE" sz="2400" dirty="0" err="1">
                <a:solidFill>
                  <a:srgbClr val="004992"/>
                </a:solidFill>
                <a:latin typeface="+mn-lt"/>
                <a:ea typeface="+mn-ea"/>
                <a:cs typeface="+mn-cs"/>
              </a:rPr>
              <a:t>Circumstàncies</a:t>
            </a:r>
            <a:r>
              <a:rPr lang="en-US" altLang="de-DE" sz="2400" dirty="0">
                <a:solidFill>
                  <a:srgbClr val="004992"/>
                </a:solidFill>
                <a:latin typeface="+mn-lt"/>
                <a:ea typeface="+mn-ea"/>
                <a:cs typeface="+mn-cs"/>
              </a:rPr>
              <a:t> o </a:t>
            </a:r>
            <a:r>
              <a:rPr lang="en-US" altLang="de-DE" sz="2400" dirty="0" err="1">
                <a:solidFill>
                  <a:srgbClr val="004992"/>
                </a:solidFill>
                <a:latin typeface="+mn-lt"/>
                <a:ea typeface="+mn-ea"/>
                <a:cs typeface="+mn-cs"/>
              </a:rPr>
              <a:t>l'atzar</a:t>
            </a:r>
            <a:r>
              <a:rPr lang="en-US" altLang="de-DE" sz="2400" dirty="0">
                <a:solidFill>
                  <a:srgbClr val="004992"/>
                </a:solidFill>
                <a:latin typeface="+mn-lt"/>
                <a:ea typeface="+mn-ea"/>
                <a:cs typeface="+mn-cs"/>
              </a:rPr>
              <a:t>?</a:t>
            </a:r>
            <a:endParaRPr lang="fr-CH" altLang="de-DE" sz="2400" dirty="0">
              <a:solidFill>
                <a:srgbClr val="004992"/>
              </a:solidFill>
              <a:latin typeface="+mn-lt"/>
              <a:ea typeface="+mn-ea"/>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it-IT" altLang="de-DE" sz="3600">
                <a:latin typeface="+mn-lt"/>
                <a:ea typeface="+mn-ea"/>
                <a:cs typeface="+mn-cs"/>
              </a:rPr>
              <a:t>Un home està llegint el diari davant de la teva porta durant una bona estona</a:t>
            </a:r>
            <a:endParaRPr lang="de-DE" altLang="de-DE" sz="3600">
              <a:latin typeface="+mn-lt"/>
              <a:ea typeface="+mn-ea"/>
              <a:cs typeface="+mn-cs"/>
            </a:endParaRPr>
          </a:p>
        </p:txBody>
      </p:sp>
      <p:sp>
        <p:nvSpPr>
          <p:cNvPr id="98307" name="Rectangle 3"/>
          <p:cNvSpPr>
            <a:spLocks noGrp="1" noChangeArrowheads="1"/>
          </p:cNvSpPr>
          <p:nvPr>
            <p:ph idx="1"/>
          </p:nvPr>
        </p:nvSpPr>
        <p:spPr/>
        <p:txBody>
          <a:bodyPr>
            <a:noAutofit/>
          </a:bodyPr>
          <a:lstStyle/>
          <a:p>
            <a:pPr eaLnBrk="1" hangingPunct="1"/>
            <a:r>
              <a:rPr lang="de-DE" altLang="de-DE" sz="2400" dirty="0">
                <a:solidFill>
                  <a:srgbClr val="333333"/>
                </a:solidFill>
              </a:rPr>
              <a:t>Per què aquest home ha estat llegint el diari davant de la teva </a:t>
            </a:r>
            <a:r>
              <a:rPr lang="de-DE" altLang="de-DE" sz="2400">
                <a:solidFill>
                  <a:srgbClr val="333333"/>
                </a:solidFill>
              </a:rPr>
              <a:t>porta?</a:t>
            </a:r>
          </a:p>
          <a:p>
            <a:pPr lvl="0" defTabSz="914400" fontAlgn="base"/>
            <a:r>
              <a:rPr lang="de-DE" altLang="de-DE" sz="2400" dirty="0">
                <a:solidFill>
                  <a:srgbClr val="333333"/>
                </a:solidFill>
              </a:rPr>
              <a:t>Quina és l’ explicació principal d’aquest esdeveniment?</a:t>
            </a: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47</a:t>
            </a:fld>
            <a:endParaRPr lang="de-DE" dirty="0">
              <a:latin typeface="+mn-lt"/>
              <a:ea typeface="+mn-ea"/>
            </a:endParaRPr>
          </a:p>
        </p:txBody>
      </p:sp>
      <p:pic>
        <p:nvPicPr>
          <p:cNvPr id="10"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o un </a:t>
            </a:r>
            <a:r>
              <a:rPr lang="en-US" altLang="de-DE" sz="2400" dirty="0" err="1">
                <a:solidFill>
                  <a:srgbClr val="004992"/>
                </a:solidFill>
                <a:latin typeface="+mn-lt"/>
                <a:ea typeface="+mn-ea"/>
                <a:cs typeface="+mn-cs"/>
              </a:rPr>
              <a:t>mateix</a:t>
            </a:r>
            <a:r>
              <a:rPr lang="en-US" altLang="de-DE" sz="2400" dirty="0">
                <a:solidFill>
                  <a:srgbClr val="004992"/>
                </a:solidFill>
                <a:latin typeface="+mn-lt"/>
                <a:ea typeface="+mn-ea"/>
                <a:cs typeface="+mn-cs"/>
              </a:rPr>
              <a:t>? </a:t>
            </a:r>
          </a:p>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a:t>
            </a:r>
            <a:r>
              <a:rPr lang="en-US" altLang="de-DE" sz="2400" dirty="0" err="1">
                <a:solidFill>
                  <a:srgbClr val="004992"/>
                </a:solidFill>
                <a:latin typeface="+mn-lt"/>
                <a:ea typeface="+mn-ea"/>
                <a:cs typeface="+mn-cs"/>
              </a:rPr>
              <a:t>altra</a:t>
            </a:r>
            <a:r>
              <a:rPr lang="en-US" altLang="de-DE" sz="2400" dirty="0">
                <a:solidFill>
                  <a:srgbClr val="004992"/>
                </a:solidFill>
                <a:latin typeface="+mn-lt"/>
                <a:ea typeface="+mn-ea"/>
                <a:cs typeface="+mn-cs"/>
              </a:rPr>
              <a:t> persona o </a:t>
            </a:r>
            <a:r>
              <a:rPr lang="en-US" altLang="de-DE" sz="2400" dirty="0" err="1">
                <a:solidFill>
                  <a:srgbClr val="004992"/>
                </a:solidFill>
                <a:latin typeface="+mn-lt"/>
                <a:ea typeface="+mn-ea"/>
                <a:cs typeface="+mn-cs"/>
              </a:rPr>
              <a:t>persones</a:t>
            </a:r>
            <a:r>
              <a:rPr lang="en-US" altLang="de-DE" sz="2400" dirty="0">
                <a:solidFill>
                  <a:srgbClr val="004992"/>
                </a:solidFill>
                <a:latin typeface="+mn-lt"/>
                <a:ea typeface="+mn-ea"/>
                <a:cs typeface="+mn-cs"/>
              </a:rPr>
              <a:t>?</a:t>
            </a:r>
          </a:p>
          <a:p>
            <a:pPr eaLnBrk="1" hangingPunct="1">
              <a:lnSpc>
                <a:spcPct val="105000"/>
              </a:lnSpc>
              <a:spcBef>
                <a:spcPts val="1999"/>
              </a:spcBef>
              <a:spcAft>
                <a:spcPts val="0"/>
              </a:spcAft>
              <a:buClrTx/>
              <a:buNone/>
            </a:pPr>
            <a:r>
              <a:rPr lang="en-US" altLang="de-DE" sz="2400" dirty="0" err="1">
                <a:solidFill>
                  <a:srgbClr val="004992"/>
                </a:solidFill>
                <a:latin typeface="+mn-lt"/>
                <a:ea typeface="+mn-ea"/>
                <a:cs typeface="+mn-cs"/>
              </a:rPr>
              <a:t>Circumstàncies</a:t>
            </a:r>
            <a:r>
              <a:rPr lang="en-US" altLang="de-DE" sz="2400" dirty="0">
                <a:solidFill>
                  <a:srgbClr val="004992"/>
                </a:solidFill>
                <a:latin typeface="+mn-lt"/>
                <a:ea typeface="+mn-ea"/>
                <a:cs typeface="+mn-cs"/>
              </a:rPr>
              <a:t> o </a:t>
            </a:r>
            <a:r>
              <a:rPr lang="en-US" altLang="de-DE" sz="2400" dirty="0" err="1">
                <a:solidFill>
                  <a:srgbClr val="004992"/>
                </a:solidFill>
                <a:latin typeface="+mn-lt"/>
                <a:ea typeface="+mn-ea"/>
                <a:cs typeface="+mn-cs"/>
              </a:rPr>
              <a:t>l'atzar</a:t>
            </a:r>
            <a:r>
              <a:rPr lang="en-US" altLang="de-DE" sz="2400" dirty="0">
                <a:solidFill>
                  <a:srgbClr val="004992"/>
                </a:solidFill>
                <a:latin typeface="+mn-lt"/>
                <a:ea typeface="+mn-ea"/>
                <a:cs typeface="+mn-cs"/>
              </a:rPr>
              <a:t>?</a:t>
            </a:r>
            <a:endParaRPr lang="fr-CH" altLang="de-DE" sz="2400" dirty="0">
              <a:solidFill>
                <a:srgbClr val="004992"/>
              </a:solidFill>
              <a:latin typeface="+mn-lt"/>
              <a:ea typeface="+mn-ea"/>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Un amic creu que tu no ets de fiar</a:t>
            </a:r>
          </a:p>
        </p:txBody>
      </p:sp>
      <p:sp>
        <p:nvSpPr>
          <p:cNvPr id="100355" name="Rectangle 3"/>
          <p:cNvSpPr>
            <a:spLocks noGrp="1" noChangeArrowheads="1"/>
          </p:cNvSpPr>
          <p:nvPr>
            <p:ph idx="1"/>
          </p:nvPr>
        </p:nvSpPr>
        <p:spPr/>
        <p:txBody>
          <a:bodyPr>
            <a:noAutofit/>
          </a:bodyPr>
          <a:lstStyle/>
          <a:p>
            <a:pPr eaLnBrk="1" hangingPunct="1"/>
            <a:r>
              <a:rPr lang="de-DE" altLang="de-DE" sz="2400" dirty="0">
                <a:solidFill>
                  <a:srgbClr val="333333"/>
                </a:solidFill>
              </a:rPr>
              <a:t>Què ha causat que el teu amic cregui que no ets de fiar?</a:t>
            </a:r>
          </a:p>
          <a:p>
            <a:pPr lvl="0" defTabSz="914400" fontAlgn="base"/>
            <a:r>
              <a:rPr lang="de-DE" altLang="de-DE" sz="2400" dirty="0">
                <a:solidFill>
                  <a:srgbClr val="333333"/>
                </a:solidFill>
              </a:rPr>
              <a:t>Quina és l’ explicació principal d’aquest esdeveniment?</a:t>
            </a: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48</a:t>
            </a:fld>
            <a:endParaRPr lang="de-DE" dirty="0">
              <a:latin typeface="+mn-lt"/>
              <a:ea typeface="+mn-ea"/>
            </a:endParaRPr>
          </a:p>
        </p:txBody>
      </p:sp>
      <p:pic>
        <p:nvPicPr>
          <p:cNvPr id="10" name="Picture 9"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o un </a:t>
            </a:r>
            <a:r>
              <a:rPr lang="en-US" altLang="de-DE" sz="2400" dirty="0" err="1">
                <a:solidFill>
                  <a:srgbClr val="004992"/>
                </a:solidFill>
                <a:latin typeface="+mn-lt"/>
                <a:ea typeface="+mn-ea"/>
                <a:cs typeface="+mn-cs"/>
              </a:rPr>
              <a:t>mateix</a:t>
            </a:r>
            <a:r>
              <a:rPr lang="en-US" altLang="de-DE" sz="2400" dirty="0">
                <a:solidFill>
                  <a:srgbClr val="004992"/>
                </a:solidFill>
                <a:latin typeface="+mn-lt"/>
                <a:ea typeface="+mn-ea"/>
                <a:cs typeface="+mn-cs"/>
              </a:rPr>
              <a:t>? </a:t>
            </a:r>
          </a:p>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a:t>
            </a:r>
            <a:r>
              <a:rPr lang="en-US" altLang="de-DE" sz="2400" dirty="0" err="1">
                <a:solidFill>
                  <a:srgbClr val="004992"/>
                </a:solidFill>
                <a:latin typeface="+mn-lt"/>
                <a:ea typeface="+mn-ea"/>
                <a:cs typeface="+mn-cs"/>
              </a:rPr>
              <a:t>altra</a:t>
            </a:r>
            <a:r>
              <a:rPr lang="en-US" altLang="de-DE" sz="2400" dirty="0">
                <a:solidFill>
                  <a:srgbClr val="004992"/>
                </a:solidFill>
                <a:latin typeface="+mn-lt"/>
                <a:ea typeface="+mn-ea"/>
                <a:cs typeface="+mn-cs"/>
              </a:rPr>
              <a:t> persona o </a:t>
            </a:r>
            <a:r>
              <a:rPr lang="en-US" altLang="de-DE" sz="2400" dirty="0" err="1">
                <a:solidFill>
                  <a:srgbClr val="004992"/>
                </a:solidFill>
                <a:latin typeface="+mn-lt"/>
                <a:ea typeface="+mn-ea"/>
                <a:cs typeface="+mn-cs"/>
              </a:rPr>
              <a:t>persones</a:t>
            </a:r>
            <a:r>
              <a:rPr lang="en-US" altLang="de-DE" sz="2400" dirty="0">
                <a:solidFill>
                  <a:srgbClr val="004992"/>
                </a:solidFill>
                <a:latin typeface="+mn-lt"/>
                <a:ea typeface="+mn-ea"/>
                <a:cs typeface="+mn-cs"/>
              </a:rPr>
              <a:t>?</a:t>
            </a:r>
          </a:p>
          <a:p>
            <a:pPr eaLnBrk="1" hangingPunct="1">
              <a:lnSpc>
                <a:spcPct val="105000"/>
              </a:lnSpc>
              <a:spcBef>
                <a:spcPts val="1999"/>
              </a:spcBef>
              <a:spcAft>
                <a:spcPts val="0"/>
              </a:spcAft>
              <a:buClrTx/>
              <a:buNone/>
            </a:pPr>
            <a:r>
              <a:rPr lang="en-US" altLang="de-DE" sz="2400" dirty="0" err="1">
                <a:solidFill>
                  <a:srgbClr val="004992"/>
                </a:solidFill>
                <a:latin typeface="+mn-lt"/>
                <a:ea typeface="+mn-ea"/>
                <a:cs typeface="+mn-cs"/>
              </a:rPr>
              <a:t>Circumstàncies</a:t>
            </a:r>
            <a:r>
              <a:rPr lang="en-US" altLang="de-DE" sz="2400" dirty="0">
                <a:solidFill>
                  <a:srgbClr val="004992"/>
                </a:solidFill>
                <a:latin typeface="+mn-lt"/>
                <a:ea typeface="+mn-ea"/>
                <a:cs typeface="+mn-cs"/>
              </a:rPr>
              <a:t> o </a:t>
            </a:r>
            <a:r>
              <a:rPr lang="en-US" altLang="de-DE" sz="2400" dirty="0" err="1">
                <a:solidFill>
                  <a:srgbClr val="004992"/>
                </a:solidFill>
                <a:latin typeface="+mn-lt"/>
                <a:ea typeface="+mn-ea"/>
                <a:cs typeface="+mn-cs"/>
              </a:rPr>
              <a:t>l'atzar</a:t>
            </a:r>
            <a:r>
              <a:rPr lang="en-US" altLang="de-DE" sz="2400" dirty="0">
                <a:solidFill>
                  <a:srgbClr val="004992"/>
                </a:solidFill>
                <a:latin typeface="+mn-lt"/>
                <a:ea typeface="+mn-ea"/>
                <a:cs typeface="+mn-cs"/>
              </a:rPr>
              <a:t>?</a:t>
            </a:r>
            <a:endParaRPr lang="fr-CH" altLang="de-DE" sz="2400" dirty="0">
              <a:solidFill>
                <a:srgbClr val="004992"/>
              </a:solidFill>
              <a:latin typeface="+mn-lt"/>
              <a:ea typeface="+mn-ea"/>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Una amiga creu que ets llest/a</a:t>
            </a:r>
          </a:p>
        </p:txBody>
      </p:sp>
      <p:sp>
        <p:nvSpPr>
          <p:cNvPr id="102403" name="Rectangle 3"/>
          <p:cNvSpPr>
            <a:spLocks noGrp="1" noChangeArrowheads="1"/>
          </p:cNvSpPr>
          <p:nvPr>
            <p:ph idx="1"/>
          </p:nvPr>
        </p:nvSpPr>
        <p:spPr/>
        <p:txBody>
          <a:bodyPr>
            <a:noAutofit/>
          </a:bodyPr>
          <a:lstStyle/>
          <a:p>
            <a:pPr eaLnBrk="1" hangingPunct="1"/>
            <a:r>
              <a:rPr lang="de-DE" altLang="de-DE" sz="2400" dirty="0">
                <a:solidFill>
                  <a:srgbClr val="333333"/>
                </a:solidFill>
              </a:rPr>
              <a:t>Quina és la causa que la teva amiga tingui aquesta </a:t>
            </a:r>
            <a:r>
              <a:rPr lang="de-DE" altLang="de-DE" sz="2400">
                <a:solidFill>
                  <a:srgbClr val="333333"/>
                </a:solidFill>
              </a:rPr>
              <a:t>opinió?</a:t>
            </a:r>
          </a:p>
          <a:p>
            <a:pPr lvl="0" defTabSz="914400" fontAlgn="base"/>
            <a:r>
              <a:rPr lang="de-DE" altLang="de-DE" sz="2400" dirty="0">
                <a:solidFill>
                  <a:srgbClr val="333333"/>
                </a:solidFill>
              </a:rPr>
              <a:t>Quina és l’ explicació principal d’aquest esdeveniment?</a:t>
            </a: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49</a:t>
            </a:fld>
            <a:endParaRPr lang="de-DE" dirty="0">
              <a:latin typeface="+mn-lt"/>
              <a:ea typeface="+mn-ea"/>
            </a:endParaRPr>
          </a:p>
        </p:txBody>
      </p:sp>
      <p:pic>
        <p:nvPicPr>
          <p:cNvPr id="10"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o un </a:t>
            </a:r>
            <a:r>
              <a:rPr lang="en-US" altLang="de-DE" sz="2400" dirty="0" err="1">
                <a:solidFill>
                  <a:srgbClr val="004992"/>
                </a:solidFill>
                <a:latin typeface="+mn-lt"/>
                <a:ea typeface="+mn-ea"/>
                <a:cs typeface="+mn-cs"/>
              </a:rPr>
              <a:t>mateix</a:t>
            </a:r>
            <a:r>
              <a:rPr lang="en-US" altLang="de-DE" sz="2400" dirty="0">
                <a:solidFill>
                  <a:srgbClr val="004992"/>
                </a:solidFill>
                <a:latin typeface="+mn-lt"/>
                <a:ea typeface="+mn-ea"/>
                <a:cs typeface="+mn-cs"/>
              </a:rPr>
              <a:t>? </a:t>
            </a:r>
          </a:p>
          <a:p>
            <a:pPr eaLnBrk="1" hangingPunct="1">
              <a:lnSpc>
                <a:spcPct val="105000"/>
              </a:lnSpc>
              <a:spcBef>
                <a:spcPts val="1999"/>
              </a:spcBef>
              <a:spcAft>
                <a:spcPts val="0"/>
              </a:spcAft>
              <a:buClrTx/>
              <a:buNone/>
            </a:pPr>
            <a:r>
              <a:rPr lang="en-US" altLang="de-DE" sz="2400" dirty="0">
                <a:solidFill>
                  <a:srgbClr val="004992"/>
                </a:solidFill>
                <a:latin typeface="+mn-lt"/>
                <a:ea typeface="+mn-ea"/>
                <a:cs typeface="+mn-cs"/>
              </a:rPr>
              <a:t>Una </a:t>
            </a:r>
            <a:r>
              <a:rPr lang="en-US" altLang="de-DE" sz="2400" dirty="0" err="1">
                <a:solidFill>
                  <a:srgbClr val="004992"/>
                </a:solidFill>
                <a:latin typeface="+mn-lt"/>
                <a:ea typeface="+mn-ea"/>
                <a:cs typeface="+mn-cs"/>
              </a:rPr>
              <a:t>altra</a:t>
            </a:r>
            <a:r>
              <a:rPr lang="en-US" altLang="de-DE" sz="2400" dirty="0">
                <a:solidFill>
                  <a:srgbClr val="004992"/>
                </a:solidFill>
                <a:latin typeface="+mn-lt"/>
                <a:ea typeface="+mn-ea"/>
                <a:cs typeface="+mn-cs"/>
              </a:rPr>
              <a:t> persona o </a:t>
            </a:r>
            <a:r>
              <a:rPr lang="en-US" altLang="de-DE" sz="2400" dirty="0" err="1">
                <a:solidFill>
                  <a:srgbClr val="004992"/>
                </a:solidFill>
                <a:latin typeface="+mn-lt"/>
                <a:ea typeface="+mn-ea"/>
                <a:cs typeface="+mn-cs"/>
              </a:rPr>
              <a:t>persones</a:t>
            </a:r>
            <a:r>
              <a:rPr lang="en-US" altLang="de-DE" sz="2400" dirty="0">
                <a:solidFill>
                  <a:srgbClr val="004992"/>
                </a:solidFill>
                <a:latin typeface="+mn-lt"/>
                <a:ea typeface="+mn-ea"/>
                <a:cs typeface="+mn-cs"/>
              </a:rPr>
              <a:t>?</a:t>
            </a:r>
          </a:p>
          <a:p>
            <a:pPr eaLnBrk="1" hangingPunct="1">
              <a:lnSpc>
                <a:spcPct val="105000"/>
              </a:lnSpc>
              <a:spcBef>
                <a:spcPts val="1999"/>
              </a:spcBef>
              <a:spcAft>
                <a:spcPts val="0"/>
              </a:spcAft>
              <a:buClrTx/>
              <a:buNone/>
            </a:pPr>
            <a:r>
              <a:rPr lang="en-US" altLang="de-DE" sz="2400" dirty="0" err="1">
                <a:solidFill>
                  <a:srgbClr val="004992"/>
                </a:solidFill>
                <a:latin typeface="+mn-lt"/>
                <a:ea typeface="+mn-ea"/>
                <a:cs typeface="+mn-cs"/>
              </a:rPr>
              <a:t>Circumstàncies</a:t>
            </a:r>
            <a:r>
              <a:rPr lang="en-US" altLang="de-DE" sz="2400" dirty="0">
                <a:solidFill>
                  <a:srgbClr val="004992"/>
                </a:solidFill>
                <a:latin typeface="+mn-lt"/>
                <a:ea typeface="+mn-ea"/>
                <a:cs typeface="+mn-cs"/>
              </a:rPr>
              <a:t> o </a:t>
            </a:r>
            <a:r>
              <a:rPr lang="en-US" altLang="de-DE" sz="2400" dirty="0" err="1">
                <a:solidFill>
                  <a:srgbClr val="004992"/>
                </a:solidFill>
                <a:latin typeface="+mn-lt"/>
                <a:ea typeface="+mn-ea"/>
                <a:cs typeface="+mn-cs"/>
              </a:rPr>
              <a:t>l'atzar</a:t>
            </a:r>
            <a:r>
              <a:rPr lang="en-US" altLang="de-DE" sz="2400" dirty="0">
                <a:solidFill>
                  <a:srgbClr val="004992"/>
                </a:solidFill>
                <a:latin typeface="+mn-lt"/>
                <a:ea typeface="+mn-ea"/>
                <a:cs typeface="+mn-cs"/>
              </a:rPr>
              <a:t>?</a:t>
            </a:r>
            <a:endParaRPr lang="fr-CH" altLang="de-DE" sz="2400" dirty="0">
              <a:solidFill>
                <a:srgbClr val="004992"/>
              </a:solidFill>
              <a:latin typeface="+mn-lt"/>
              <a:ea typeface="+mn-ea"/>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b="1" dirty="0">
                <a:solidFill>
                  <a:srgbClr val="333333"/>
                </a:solidFill>
              </a:rPr>
              <a:t>Metes d'Aprenentatge:</a:t>
            </a:r>
          </a:p>
          <a:p>
            <a:pPr marL="342900" lvl="0" indent="-342900" defTabSz="914400" fontAlgn="base">
              <a:buClr>
                <a:srgbClr val="333333"/>
              </a:buClr>
              <a:buFont typeface="WingDings"/>
              <a:buChar char=""/>
            </a:pPr>
            <a:r>
              <a:rPr lang="es-ES" altLang="de-DE" sz="2400" dirty="0">
                <a:solidFill>
                  <a:srgbClr val="333333"/>
                </a:solidFill>
              </a:rPr>
              <a:t>Considera sempre múltiples factors que poden haver contribuït a l'esdeveniment. </a:t>
            </a:r>
            <a:r>
              <a:rPr lang="es-ES" altLang="de-DE" sz="2400" dirty="0" err="1">
                <a:solidFill>
                  <a:srgbClr val="333333"/>
                </a:solidFill>
              </a:rPr>
              <a:t>És</a:t>
            </a:r>
            <a:r>
              <a:rPr lang="es-ES" altLang="de-DE" sz="2400" dirty="0">
                <a:solidFill>
                  <a:srgbClr val="333333"/>
                </a:solidFill>
              </a:rPr>
              <a:t> a </a:t>
            </a:r>
            <a:r>
              <a:rPr lang="es-ES" altLang="de-DE" sz="2400" dirty="0" err="1">
                <a:solidFill>
                  <a:srgbClr val="333333"/>
                </a:solidFill>
              </a:rPr>
              <a:t>dir</a:t>
            </a:r>
            <a:r>
              <a:rPr lang="es-ES" altLang="de-DE" sz="2400" dirty="0">
                <a:solidFill>
                  <a:srgbClr val="333333"/>
                </a:solidFill>
              </a:rPr>
              <a:t>: </a:t>
            </a:r>
            <a:r>
              <a:rPr lang="es-ES" altLang="de-DE" sz="2400" dirty="0" err="1">
                <a:solidFill>
                  <a:srgbClr val="333333"/>
                </a:solidFill>
              </a:rPr>
              <a:t>jo</a:t>
            </a:r>
            <a:r>
              <a:rPr lang="es-ES" altLang="de-DE" sz="2400" dirty="0">
                <a:solidFill>
                  <a:srgbClr val="333333"/>
                </a:solidFill>
              </a:rPr>
              <a:t>, </a:t>
            </a:r>
            <a:r>
              <a:rPr lang="es-ES" altLang="de-DE" sz="2400" dirty="0" err="1">
                <a:solidFill>
                  <a:srgbClr val="333333"/>
                </a:solidFill>
              </a:rPr>
              <a:t>altres</a:t>
            </a:r>
            <a:r>
              <a:rPr lang="es-ES" altLang="de-DE" sz="2400" dirty="0">
                <a:solidFill>
                  <a:srgbClr val="333333"/>
                </a:solidFill>
              </a:rPr>
              <a:t> persones, o la </a:t>
            </a:r>
            <a:r>
              <a:rPr lang="es-ES" altLang="de-DE" sz="2400" dirty="0" err="1">
                <a:solidFill>
                  <a:srgbClr val="333333"/>
                </a:solidFill>
              </a:rPr>
              <a:t>situació</a:t>
            </a:r>
            <a:r>
              <a:rPr lang="es-ES" altLang="de-DE" sz="2400" dirty="0">
                <a:solidFill>
                  <a:srgbClr val="333333"/>
                </a:solidFill>
              </a:rPr>
              <a:t> o </a:t>
            </a:r>
            <a:r>
              <a:rPr lang="es-ES" altLang="de-DE" sz="2400" dirty="0" err="1">
                <a:solidFill>
                  <a:srgbClr val="333333"/>
                </a:solidFill>
              </a:rPr>
              <a:t>circumstàncies</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50</a:t>
            </a:fld>
            <a:endParaRPr lang="de-DE" dirty="0">
              <a:latin typeface="+mn-lt"/>
              <a:ea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b="1" dirty="0">
                <a:solidFill>
                  <a:srgbClr val="333333"/>
                </a:solidFill>
              </a:rPr>
              <a:t>Metes d'Aprenentatge:</a:t>
            </a:r>
          </a:p>
          <a:p>
            <a:pPr marL="342900" lvl="0" indent="-342900" defTabSz="914400" fontAlgn="base">
              <a:buClr>
                <a:srgbClr val="333333"/>
              </a:buClr>
              <a:buFont typeface="WingDings"/>
              <a:buChar char=""/>
            </a:pPr>
            <a:r>
              <a:rPr lang="es-ES" altLang="de-DE" sz="2400" dirty="0">
                <a:solidFill>
                  <a:srgbClr val="333333"/>
                </a:solidFill>
              </a:rPr>
              <a:t>Considera sempre múltiples factors que poden haver contribuït a l'esdeveniment. </a:t>
            </a:r>
            <a:r>
              <a:rPr lang="es-ES" altLang="de-DE" sz="2400" dirty="0" err="1">
                <a:solidFill>
                  <a:srgbClr val="333333"/>
                </a:solidFill>
              </a:rPr>
              <a:t>És</a:t>
            </a:r>
            <a:r>
              <a:rPr lang="es-ES" altLang="de-DE" sz="2400" dirty="0">
                <a:solidFill>
                  <a:srgbClr val="333333"/>
                </a:solidFill>
              </a:rPr>
              <a:t> a </a:t>
            </a:r>
            <a:r>
              <a:rPr lang="es-ES" altLang="de-DE" sz="2400" dirty="0" err="1">
                <a:solidFill>
                  <a:srgbClr val="333333"/>
                </a:solidFill>
              </a:rPr>
              <a:t>dir</a:t>
            </a:r>
            <a:r>
              <a:rPr lang="es-ES" altLang="de-DE" sz="2400" dirty="0">
                <a:solidFill>
                  <a:srgbClr val="333333"/>
                </a:solidFill>
              </a:rPr>
              <a:t>: </a:t>
            </a:r>
            <a:r>
              <a:rPr lang="es-ES" altLang="de-DE" sz="2400" dirty="0" err="1">
                <a:solidFill>
                  <a:srgbClr val="333333"/>
                </a:solidFill>
              </a:rPr>
              <a:t>jo</a:t>
            </a:r>
            <a:r>
              <a:rPr lang="es-ES" altLang="de-DE" sz="2400" dirty="0">
                <a:solidFill>
                  <a:srgbClr val="333333"/>
                </a:solidFill>
              </a:rPr>
              <a:t>, </a:t>
            </a:r>
            <a:r>
              <a:rPr lang="es-ES" altLang="de-DE" sz="2400" dirty="0" err="1">
                <a:solidFill>
                  <a:srgbClr val="333333"/>
                </a:solidFill>
              </a:rPr>
              <a:t>altres</a:t>
            </a:r>
            <a:r>
              <a:rPr lang="es-ES" altLang="de-DE" sz="2400" dirty="0">
                <a:solidFill>
                  <a:srgbClr val="333333"/>
                </a:solidFill>
              </a:rPr>
              <a:t> persones, o la </a:t>
            </a:r>
            <a:r>
              <a:rPr lang="es-ES" altLang="de-DE" sz="2400" dirty="0" err="1">
                <a:solidFill>
                  <a:srgbClr val="333333"/>
                </a:solidFill>
              </a:rPr>
              <a:t>situació</a:t>
            </a:r>
            <a:r>
              <a:rPr lang="es-ES" altLang="de-DE" sz="2400" dirty="0">
                <a:solidFill>
                  <a:srgbClr val="333333"/>
                </a:solidFill>
              </a:rPr>
              <a:t> o </a:t>
            </a:r>
            <a:r>
              <a:rPr lang="es-ES" altLang="de-DE" sz="2400" dirty="0" err="1">
                <a:solidFill>
                  <a:srgbClr val="333333"/>
                </a:solidFill>
              </a:rPr>
              <a:t>circumstàncies</a:t>
            </a:r>
            <a:r>
              <a:rPr lang="de-DE"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Hem de tractar de ser el més realistes possible en la vida quotidiana: No està justificat culpar sempre les altres persones, així com tampoc sempre és culpa nostra quan les coses surten malament.</a:t>
            </a:r>
            <a:endParaRPr lang="en-US" sz="2400" dirty="0"/>
          </a:p>
        </p:txBody>
      </p:sp>
      <p:sp>
        <p:nvSpPr>
          <p:cNvPr id="3" name="Footer Placeholder 2"/>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51</a:t>
            </a:fld>
            <a:endParaRPr lang="de-DE" dirty="0">
              <a:latin typeface="+mn-lt"/>
              <a:ea typeface="+mn-ea"/>
            </a:endParaRPr>
          </a:p>
        </p:txBody>
      </p:sp>
    </p:spTree>
    <p:extLst>
      <p:ext uri="{BB962C8B-B14F-4D97-AF65-F5344CB8AC3E}">
        <p14:creationId xmlns:p14="http://schemas.microsoft.com/office/powerpoint/2010/main" val="9659528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b="1" dirty="0">
                <a:solidFill>
                  <a:srgbClr val="333333"/>
                </a:solidFill>
              </a:rPr>
              <a:t>Metes d'Aprenentatge:</a:t>
            </a:r>
          </a:p>
          <a:p>
            <a:pPr marL="342900" lvl="0" indent="-342900" defTabSz="914400" fontAlgn="base">
              <a:buClr>
                <a:srgbClr val="333333"/>
              </a:buClr>
              <a:buFont typeface="WingDings"/>
              <a:buChar char=""/>
            </a:pPr>
            <a:r>
              <a:rPr lang="es-ES" altLang="de-DE" sz="2400" dirty="0">
                <a:solidFill>
                  <a:srgbClr val="333333"/>
                </a:solidFill>
              </a:rPr>
              <a:t>Considera sempre múltiples factors que poden haver contribuït a l'esdeveniment. </a:t>
            </a:r>
            <a:r>
              <a:rPr lang="es-ES" altLang="de-DE" sz="2400" dirty="0" err="1">
                <a:solidFill>
                  <a:srgbClr val="333333"/>
                </a:solidFill>
              </a:rPr>
              <a:t>És</a:t>
            </a:r>
            <a:r>
              <a:rPr lang="es-ES" altLang="de-DE" sz="2400" dirty="0">
                <a:solidFill>
                  <a:srgbClr val="333333"/>
                </a:solidFill>
              </a:rPr>
              <a:t> a </a:t>
            </a:r>
            <a:r>
              <a:rPr lang="es-ES" altLang="de-DE" sz="2400" dirty="0" err="1">
                <a:solidFill>
                  <a:srgbClr val="333333"/>
                </a:solidFill>
              </a:rPr>
              <a:t>dir</a:t>
            </a:r>
            <a:r>
              <a:rPr lang="es-ES" altLang="de-DE" sz="2400" dirty="0">
                <a:solidFill>
                  <a:srgbClr val="333333"/>
                </a:solidFill>
              </a:rPr>
              <a:t>: </a:t>
            </a:r>
            <a:r>
              <a:rPr lang="es-ES" altLang="de-DE" sz="2400" dirty="0" err="1">
                <a:solidFill>
                  <a:srgbClr val="333333"/>
                </a:solidFill>
              </a:rPr>
              <a:t>jo</a:t>
            </a:r>
            <a:r>
              <a:rPr lang="es-ES" altLang="de-DE" sz="2400" dirty="0">
                <a:solidFill>
                  <a:srgbClr val="333333"/>
                </a:solidFill>
              </a:rPr>
              <a:t>, </a:t>
            </a:r>
            <a:r>
              <a:rPr lang="es-ES" altLang="de-DE" sz="2400" dirty="0" err="1">
                <a:solidFill>
                  <a:srgbClr val="333333"/>
                </a:solidFill>
              </a:rPr>
              <a:t>altres</a:t>
            </a:r>
            <a:r>
              <a:rPr lang="es-ES" altLang="de-DE" sz="2400" dirty="0">
                <a:solidFill>
                  <a:srgbClr val="333333"/>
                </a:solidFill>
              </a:rPr>
              <a:t> persones, o la </a:t>
            </a:r>
            <a:r>
              <a:rPr lang="es-ES" altLang="de-DE" sz="2400" dirty="0" err="1">
                <a:solidFill>
                  <a:srgbClr val="333333"/>
                </a:solidFill>
              </a:rPr>
              <a:t>situació</a:t>
            </a:r>
            <a:r>
              <a:rPr lang="es-ES" altLang="de-DE" sz="2400" dirty="0">
                <a:solidFill>
                  <a:srgbClr val="333333"/>
                </a:solidFill>
              </a:rPr>
              <a:t> o </a:t>
            </a:r>
            <a:r>
              <a:rPr lang="es-ES" altLang="de-DE" sz="2400" dirty="0" err="1">
                <a:solidFill>
                  <a:srgbClr val="333333"/>
                </a:solidFill>
              </a:rPr>
              <a:t>circumstàncies</a:t>
            </a:r>
            <a:r>
              <a:rPr lang="de-DE" altLang="de-DE" sz="2400" dirty="0">
                <a:solidFill>
                  <a:srgbClr val="333333"/>
                </a:solidFill>
              </a:rPr>
              <a:t>.</a:t>
            </a:r>
          </a:p>
          <a:p>
            <a:pPr marL="342900" lvl="0" indent="-342900" defTabSz="914400" fontAlgn="base">
              <a:buClr>
                <a:srgbClr val="333333"/>
              </a:buClr>
              <a:buFont typeface="WingDings"/>
              <a:buChar char=""/>
            </a:pPr>
            <a:r>
              <a:rPr lang="es-ES" altLang="de-DE" sz="2400" dirty="0" err="1">
                <a:solidFill>
                  <a:srgbClr val="333333"/>
                </a:solidFill>
              </a:rPr>
              <a:t>Hem</a:t>
            </a:r>
            <a:r>
              <a:rPr lang="es-ES" altLang="de-DE" sz="2400" dirty="0">
                <a:solidFill>
                  <a:srgbClr val="333333"/>
                </a:solidFill>
              </a:rPr>
              <a:t> de </a:t>
            </a:r>
            <a:r>
              <a:rPr lang="es-ES" altLang="de-DE" sz="2400" dirty="0" err="1">
                <a:solidFill>
                  <a:srgbClr val="333333"/>
                </a:solidFill>
              </a:rPr>
              <a:t>tractar</a:t>
            </a:r>
            <a:r>
              <a:rPr lang="es-ES" altLang="de-DE" sz="2400" dirty="0">
                <a:solidFill>
                  <a:srgbClr val="333333"/>
                </a:solidFill>
              </a:rPr>
              <a:t> de ser el </a:t>
            </a:r>
            <a:r>
              <a:rPr lang="es-ES" altLang="de-DE" sz="2400" dirty="0" err="1">
                <a:solidFill>
                  <a:srgbClr val="333333"/>
                </a:solidFill>
              </a:rPr>
              <a:t>més</a:t>
            </a:r>
            <a:r>
              <a:rPr lang="es-ES" altLang="de-DE" sz="2400" dirty="0">
                <a:solidFill>
                  <a:srgbClr val="333333"/>
                </a:solidFill>
              </a:rPr>
              <a:t> </a:t>
            </a:r>
            <a:r>
              <a:rPr lang="es-ES" altLang="de-DE" sz="2400" dirty="0" err="1">
                <a:solidFill>
                  <a:srgbClr val="333333"/>
                </a:solidFill>
              </a:rPr>
              <a:t>realistes</a:t>
            </a:r>
            <a:r>
              <a:rPr lang="es-ES" altLang="de-DE" sz="2400" dirty="0">
                <a:solidFill>
                  <a:srgbClr val="333333"/>
                </a:solidFill>
              </a:rPr>
              <a:t> </a:t>
            </a:r>
            <a:r>
              <a:rPr lang="es-ES" altLang="de-DE" sz="2400" dirty="0" err="1">
                <a:solidFill>
                  <a:srgbClr val="333333"/>
                </a:solidFill>
              </a:rPr>
              <a:t>possible</a:t>
            </a:r>
            <a:r>
              <a:rPr lang="es-ES" altLang="de-DE" sz="2400" dirty="0">
                <a:solidFill>
                  <a:srgbClr val="333333"/>
                </a:solidFill>
              </a:rPr>
              <a:t> en la vida </a:t>
            </a:r>
            <a:r>
              <a:rPr lang="es-ES" altLang="de-DE" sz="2400" dirty="0" err="1">
                <a:solidFill>
                  <a:srgbClr val="333333"/>
                </a:solidFill>
              </a:rPr>
              <a:t>quotidiana</a:t>
            </a:r>
            <a:r>
              <a:rPr lang="es-ES" altLang="de-DE" sz="2400" dirty="0">
                <a:solidFill>
                  <a:srgbClr val="333333"/>
                </a:solidFill>
              </a:rPr>
              <a:t>: No </a:t>
            </a:r>
            <a:r>
              <a:rPr lang="es-ES" altLang="de-DE" sz="2400" dirty="0" err="1">
                <a:solidFill>
                  <a:srgbClr val="333333"/>
                </a:solidFill>
              </a:rPr>
              <a:t>està</a:t>
            </a:r>
            <a:r>
              <a:rPr lang="es-ES" altLang="de-DE" sz="2400" dirty="0">
                <a:solidFill>
                  <a:srgbClr val="333333"/>
                </a:solidFill>
              </a:rPr>
              <a:t> </a:t>
            </a:r>
            <a:r>
              <a:rPr lang="es-ES" altLang="de-DE" sz="2400" dirty="0" err="1">
                <a:solidFill>
                  <a:srgbClr val="333333"/>
                </a:solidFill>
              </a:rPr>
              <a:t>justificat</a:t>
            </a:r>
            <a:r>
              <a:rPr lang="es-ES" altLang="de-DE" sz="2400" dirty="0">
                <a:solidFill>
                  <a:srgbClr val="333333"/>
                </a:solidFill>
              </a:rPr>
              <a:t> culpar </a:t>
            </a:r>
            <a:r>
              <a:rPr lang="es-ES" altLang="de-DE" sz="2400" dirty="0" err="1">
                <a:solidFill>
                  <a:srgbClr val="333333"/>
                </a:solidFill>
              </a:rPr>
              <a:t>sempre</a:t>
            </a:r>
            <a:r>
              <a:rPr lang="es-ES" altLang="de-DE" sz="2400" dirty="0">
                <a:solidFill>
                  <a:srgbClr val="333333"/>
                </a:solidFill>
              </a:rPr>
              <a:t> les </a:t>
            </a:r>
            <a:r>
              <a:rPr lang="es-ES" altLang="de-DE" sz="2400" dirty="0" err="1">
                <a:solidFill>
                  <a:srgbClr val="333333"/>
                </a:solidFill>
              </a:rPr>
              <a:t>altres</a:t>
            </a:r>
            <a:r>
              <a:rPr lang="es-ES" altLang="de-DE" sz="2400" dirty="0">
                <a:solidFill>
                  <a:srgbClr val="333333"/>
                </a:solidFill>
              </a:rPr>
              <a:t> persones, </a:t>
            </a:r>
            <a:r>
              <a:rPr lang="es-ES" altLang="de-DE" sz="2400" dirty="0" err="1">
                <a:solidFill>
                  <a:srgbClr val="333333"/>
                </a:solidFill>
              </a:rPr>
              <a:t>així</a:t>
            </a:r>
            <a:r>
              <a:rPr lang="es-ES" altLang="de-DE" sz="2400" dirty="0">
                <a:solidFill>
                  <a:srgbClr val="333333"/>
                </a:solidFill>
              </a:rPr>
              <a:t> </a:t>
            </a:r>
            <a:r>
              <a:rPr lang="es-ES" altLang="de-DE" sz="2400" dirty="0" err="1">
                <a:solidFill>
                  <a:srgbClr val="333333"/>
                </a:solidFill>
              </a:rPr>
              <a:t>com</a:t>
            </a:r>
            <a:r>
              <a:rPr lang="es-ES" altLang="de-DE" sz="2400" dirty="0">
                <a:solidFill>
                  <a:srgbClr val="333333"/>
                </a:solidFill>
              </a:rPr>
              <a:t> </a:t>
            </a:r>
            <a:r>
              <a:rPr lang="es-ES" altLang="de-DE" sz="2400" dirty="0" err="1">
                <a:solidFill>
                  <a:srgbClr val="333333"/>
                </a:solidFill>
              </a:rPr>
              <a:t>tampoc</a:t>
            </a:r>
            <a:r>
              <a:rPr lang="es-ES" altLang="de-DE" sz="2400" dirty="0">
                <a:solidFill>
                  <a:srgbClr val="333333"/>
                </a:solidFill>
              </a:rPr>
              <a:t> </a:t>
            </a:r>
            <a:r>
              <a:rPr lang="es-ES" altLang="de-DE" sz="2400" dirty="0" err="1">
                <a:solidFill>
                  <a:srgbClr val="333333"/>
                </a:solidFill>
              </a:rPr>
              <a:t>sempre</a:t>
            </a:r>
            <a:r>
              <a:rPr lang="es-ES" altLang="de-DE" sz="2400" dirty="0">
                <a:solidFill>
                  <a:srgbClr val="333333"/>
                </a:solidFill>
              </a:rPr>
              <a:t> </a:t>
            </a:r>
            <a:r>
              <a:rPr lang="es-ES" altLang="de-DE" sz="2400" dirty="0" err="1">
                <a:solidFill>
                  <a:srgbClr val="333333"/>
                </a:solidFill>
              </a:rPr>
              <a:t>és</a:t>
            </a:r>
            <a:r>
              <a:rPr lang="es-ES" altLang="de-DE" sz="2400" dirty="0">
                <a:solidFill>
                  <a:srgbClr val="333333"/>
                </a:solidFill>
              </a:rPr>
              <a:t> culpa </a:t>
            </a:r>
            <a:r>
              <a:rPr lang="es-ES" altLang="de-DE" sz="2400" dirty="0" err="1">
                <a:solidFill>
                  <a:srgbClr val="333333"/>
                </a:solidFill>
              </a:rPr>
              <a:t>nostra</a:t>
            </a:r>
            <a:r>
              <a:rPr lang="es-ES" altLang="de-DE" sz="2400" dirty="0">
                <a:solidFill>
                  <a:srgbClr val="333333"/>
                </a:solidFill>
              </a:rPr>
              <a:t> </a:t>
            </a:r>
            <a:r>
              <a:rPr lang="es-ES" altLang="de-DE" sz="2400" dirty="0" err="1">
                <a:solidFill>
                  <a:srgbClr val="333333"/>
                </a:solidFill>
              </a:rPr>
              <a:t>quan</a:t>
            </a:r>
            <a:r>
              <a:rPr lang="es-ES" altLang="de-DE" sz="2400" dirty="0">
                <a:solidFill>
                  <a:srgbClr val="333333"/>
                </a:solidFill>
              </a:rPr>
              <a:t> les coses surten </a:t>
            </a:r>
            <a:r>
              <a:rPr lang="es-ES" altLang="de-DE" sz="2400" dirty="0" err="1">
                <a:solidFill>
                  <a:srgbClr val="333333"/>
                </a:solidFill>
              </a:rPr>
              <a:t>malament</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En general, </a:t>
            </a:r>
            <a:r>
              <a:rPr lang="es-ES" altLang="de-DE" sz="2400" dirty="0" err="1">
                <a:solidFill>
                  <a:srgbClr val="333333"/>
                </a:solidFill>
              </a:rPr>
              <a:t>existeixen</a:t>
            </a:r>
            <a:r>
              <a:rPr lang="es-ES" altLang="de-DE" sz="2400" dirty="0">
                <a:solidFill>
                  <a:srgbClr val="333333"/>
                </a:solidFill>
              </a:rPr>
              <a:t> diversos </a:t>
            </a:r>
            <a:r>
              <a:rPr lang="es-ES" altLang="de-DE" sz="2400" dirty="0" err="1">
                <a:solidFill>
                  <a:srgbClr val="333333"/>
                </a:solidFill>
              </a:rPr>
              <a:t>factors</a:t>
            </a:r>
            <a:r>
              <a:rPr lang="es-ES" altLang="de-DE" sz="2400" dirty="0">
                <a:solidFill>
                  <a:srgbClr val="333333"/>
                </a:solidFill>
              </a:rPr>
              <a:t> que </a:t>
            </a:r>
            <a:r>
              <a:rPr lang="es-ES" altLang="de-DE" sz="2400" dirty="0" err="1">
                <a:solidFill>
                  <a:srgbClr val="333333"/>
                </a:solidFill>
              </a:rPr>
              <a:t>contribueixen</a:t>
            </a:r>
            <a:r>
              <a:rPr lang="es-ES" altLang="de-DE" sz="2400" dirty="0">
                <a:solidFill>
                  <a:srgbClr val="333333"/>
                </a:solidFill>
              </a:rPr>
              <a:t> a un </a:t>
            </a:r>
            <a:r>
              <a:rPr lang="es-ES" altLang="de-DE" sz="2400" dirty="0" err="1">
                <a:solidFill>
                  <a:srgbClr val="333333"/>
                </a:solidFill>
              </a:rPr>
              <a:t>esdeveniment</a:t>
            </a:r>
            <a:r>
              <a:rPr lang="es-E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52</a:t>
            </a:fld>
            <a:endParaRPr lang="de-DE" dirty="0">
              <a:latin typeface="+mn-lt"/>
              <a:ea typeface="+mn-ea"/>
            </a:endParaRPr>
          </a:p>
        </p:txBody>
      </p:sp>
    </p:spTree>
    <p:extLst>
      <p:ext uri="{BB962C8B-B14F-4D97-AF65-F5344CB8AC3E}">
        <p14:creationId xmlns:p14="http://schemas.microsoft.com/office/powerpoint/2010/main" val="3628837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400" dirty="0" err="1">
                <a:solidFill>
                  <a:srgbClr val="333333"/>
                </a:solidFill>
              </a:rPr>
              <a:t>Moltes</a:t>
            </a:r>
            <a:r>
              <a:rPr lang="en-AU" altLang="de-DE" sz="2400" dirty="0">
                <a:solidFill>
                  <a:srgbClr val="333333"/>
                </a:solidFill>
              </a:rPr>
              <a:t> </a:t>
            </a:r>
            <a:r>
              <a:rPr lang="en-AU" altLang="de-DE" sz="2400" dirty="0" err="1">
                <a:solidFill>
                  <a:srgbClr val="333333"/>
                </a:solidFill>
              </a:rPr>
              <a:t>persones</a:t>
            </a:r>
            <a:r>
              <a:rPr lang="en-AU" altLang="de-DE" sz="2400" dirty="0">
                <a:solidFill>
                  <a:srgbClr val="333333"/>
                </a:solidFill>
              </a:rPr>
              <a:t> </a:t>
            </a:r>
            <a:r>
              <a:rPr lang="en-AU" altLang="de-DE" sz="2400" dirty="0" err="1">
                <a:solidFill>
                  <a:srgbClr val="333333"/>
                </a:solidFill>
              </a:rPr>
              <a:t>amb</a:t>
            </a:r>
            <a:r>
              <a:rPr lang="en-AU" altLang="de-DE" sz="2400" dirty="0">
                <a:solidFill>
                  <a:srgbClr val="333333"/>
                </a:solidFill>
              </a:rPr>
              <a:t> </a:t>
            </a:r>
            <a:r>
              <a:rPr lang="en-AU" altLang="de-DE" sz="2400" dirty="0" err="1">
                <a:solidFill>
                  <a:srgbClr val="333333"/>
                </a:solidFill>
              </a:rPr>
              <a:t>psicosi</a:t>
            </a:r>
            <a:r>
              <a:rPr lang="en-AU" altLang="de-DE" sz="2400" dirty="0">
                <a:solidFill>
                  <a:srgbClr val="333333"/>
                </a:solidFill>
              </a:rPr>
              <a:t> </a:t>
            </a:r>
            <a:r>
              <a:rPr lang="en-AU" altLang="de-DE" sz="2400" dirty="0" err="1">
                <a:solidFill>
                  <a:srgbClr val="333333"/>
                </a:solidFill>
              </a:rPr>
              <a:t>tendeixen</a:t>
            </a:r>
            <a:r>
              <a:rPr lang="en-AU" altLang="de-DE" sz="2400" dirty="0">
                <a:solidFill>
                  <a:srgbClr val="333333"/>
                </a:solidFill>
              </a:rPr>
              <a:t> a </a:t>
            </a:r>
            <a:r>
              <a:rPr lang="en-AU" altLang="de-DE" sz="2400" dirty="0" err="1">
                <a:solidFill>
                  <a:srgbClr val="333333"/>
                </a:solidFill>
              </a:rPr>
              <a:t>explicar</a:t>
            </a:r>
            <a:r>
              <a:rPr lang="en-AU" altLang="de-DE" sz="2400" dirty="0">
                <a:solidFill>
                  <a:srgbClr val="333333"/>
                </a:solidFill>
              </a:rPr>
              <a:t> </a:t>
            </a:r>
            <a:r>
              <a:rPr lang="en-AU" altLang="de-DE" sz="2400" dirty="0" err="1">
                <a:solidFill>
                  <a:srgbClr val="333333"/>
                </a:solidFill>
              </a:rPr>
              <a:t>esdeveniments</a:t>
            </a:r>
            <a:r>
              <a:rPr lang="en-AU" altLang="de-DE" sz="2400" dirty="0">
                <a:solidFill>
                  <a:srgbClr val="333333"/>
                </a:solidFill>
              </a:rPr>
              <a:t> </a:t>
            </a:r>
            <a:r>
              <a:rPr lang="en-AU" altLang="de-DE" sz="2400" dirty="0" err="1">
                <a:solidFill>
                  <a:srgbClr val="333333"/>
                </a:solidFill>
              </a:rPr>
              <a:t>complexos</a:t>
            </a:r>
            <a:r>
              <a:rPr lang="en-AU" altLang="de-DE" sz="2400" dirty="0">
                <a:solidFill>
                  <a:srgbClr val="333333"/>
                </a:solidFill>
              </a:rPr>
              <a:t> </a:t>
            </a:r>
            <a:r>
              <a:rPr lang="en-AU" altLang="de-DE" sz="2400" dirty="0" err="1">
                <a:solidFill>
                  <a:srgbClr val="333333"/>
                </a:solidFill>
              </a:rPr>
              <a:t>amb</a:t>
            </a:r>
            <a:r>
              <a:rPr lang="en-AU" altLang="de-DE" sz="2400" dirty="0">
                <a:solidFill>
                  <a:srgbClr val="333333"/>
                </a:solidFill>
              </a:rPr>
              <a:t> </a:t>
            </a:r>
            <a:r>
              <a:rPr lang="en-AU" altLang="de-DE" sz="2400" dirty="0" err="1">
                <a:solidFill>
                  <a:srgbClr val="333333"/>
                </a:solidFill>
              </a:rPr>
              <a:t>una</a:t>
            </a:r>
            <a:r>
              <a:rPr lang="en-AU" altLang="de-DE" sz="2400" dirty="0">
                <a:solidFill>
                  <a:srgbClr val="333333"/>
                </a:solidFill>
              </a:rPr>
              <a:t> sola </a:t>
            </a:r>
            <a:r>
              <a:rPr lang="en-AU" altLang="de-DE" sz="2400" dirty="0" err="1">
                <a:solidFill>
                  <a:srgbClr val="333333"/>
                </a:solidFill>
              </a:rPr>
              <a:t>raó</a:t>
            </a:r>
            <a:r>
              <a:rPr lang="en-AU" altLang="de-DE" sz="2400" dirty="0">
                <a:solidFill>
                  <a:srgbClr val="333333"/>
                </a:solidFill>
              </a:rPr>
              <a:t>. A </a:t>
            </a:r>
            <a:r>
              <a:rPr lang="en-AU" altLang="de-DE" sz="2400" dirty="0" err="1">
                <a:solidFill>
                  <a:srgbClr val="333333"/>
                </a:solidFill>
              </a:rPr>
              <a:t>vegades</a:t>
            </a:r>
            <a:r>
              <a:rPr lang="en-AU" altLang="de-DE" sz="2400" dirty="0">
                <a:solidFill>
                  <a:srgbClr val="333333"/>
                </a:solidFill>
              </a:rPr>
              <a:t>, </a:t>
            </a:r>
            <a:r>
              <a:rPr lang="en-AU" altLang="de-DE" sz="2400" dirty="0" err="1">
                <a:solidFill>
                  <a:srgbClr val="333333"/>
                </a:solidFill>
              </a:rPr>
              <a:t>altres</a:t>
            </a:r>
            <a:r>
              <a:rPr lang="en-AU" altLang="de-DE" sz="2400" dirty="0">
                <a:solidFill>
                  <a:srgbClr val="333333"/>
                </a:solidFill>
              </a:rPr>
              <a:t> </a:t>
            </a:r>
            <a:r>
              <a:rPr lang="en-AU" altLang="de-DE" sz="2400" dirty="0" err="1">
                <a:solidFill>
                  <a:srgbClr val="333333"/>
                </a:solidFill>
              </a:rPr>
              <a:t>persones</a:t>
            </a:r>
            <a:r>
              <a:rPr lang="en-AU" altLang="de-DE" sz="2400" dirty="0">
                <a:solidFill>
                  <a:srgbClr val="333333"/>
                </a:solidFill>
              </a:rPr>
              <a:t> </a:t>
            </a:r>
            <a:r>
              <a:rPr lang="en-AU" altLang="de-DE" sz="2400" dirty="0" err="1">
                <a:solidFill>
                  <a:srgbClr val="333333"/>
                </a:solidFill>
              </a:rPr>
              <a:t>són</a:t>
            </a:r>
            <a:r>
              <a:rPr lang="en-AU" altLang="de-DE" sz="2400" dirty="0">
                <a:solidFill>
                  <a:srgbClr val="333333"/>
                </a:solidFill>
              </a:rPr>
              <a:t> </a:t>
            </a:r>
            <a:r>
              <a:rPr lang="en-AU" altLang="de-DE" sz="2400" dirty="0" err="1">
                <a:solidFill>
                  <a:srgbClr val="333333"/>
                </a:solidFill>
              </a:rPr>
              <a:t>acusades</a:t>
            </a:r>
            <a:r>
              <a:rPr lang="en-AU" altLang="de-DE" sz="2400" dirty="0">
                <a:solidFill>
                  <a:srgbClr val="333333"/>
                </a:solidFill>
              </a:rPr>
              <a:t> </a:t>
            </a:r>
            <a:r>
              <a:rPr lang="en-AU" altLang="de-DE" sz="2400" dirty="0" err="1">
                <a:solidFill>
                  <a:srgbClr val="333333"/>
                </a:solidFill>
              </a:rPr>
              <a:t>pels</a:t>
            </a:r>
            <a:r>
              <a:rPr lang="en-AU" altLang="de-DE" sz="2400" dirty="0">
                <a:solidFill>
                  <a:srgbClr val="333333"/>
                </a:solidFill>
              </a:rPr>
              <a:t> errors que </a:t>
            </a:r>
            <a:r>
              <a:rPr lang="en-AU" altLang="de-DE" sz="2400" dirty="0" err="1">
                <a:solidFill>
                  <a:srgbClr val="333333"/>
                </a:solidFill>
              </a:rPr>
              <a:t>una</a:t>
            </a:r>
            <a:r>
              <a:rPr lang="en-AU" altLang="de-DE" sz="2400" dirty="0">
                <a:solidFill>
                  <a:srgbClr val="333333"/>
                </a:solidFill>
              </a:rPr>
              <a:t> persona comet.</a:t>
            </a:r>
          </a:p>
          <a:p>
            <a:pPr lvl="0" defTabSz="914400" fontAlgn="base"/>
            <a:r>
              <a:rPr lang="en-AU" altLang="de-DE" sz="2400" dirty="0" err="1">
                <a:solidFill>
                  <a:srgbClr val="004992"/>
                </a:solidFill>
              </a:rPr>
              <a:t>Exemple</a:t>
            </a:r>
            <a:r>
              <a:rPr lang="en-AU" altLang="de-DE" sz="2400" dirty="0">
                <a:solidFill>
                  <a:srgbClr val="004992"/>
                </a:solidFill>
              </a:rPr>
              <a:t> I: </a:t>
            </a:r>
            <a:r>
              <a:rPr lang="en-AU" altLang="de-DE" sz="2400" dirty="0">
                <a:solidFill>
                  <a:srgbClr val="333333"/>
                </a:solidFill>
              </a:rPr>
              <a:t>Eduard rep </a:t>
            </a:r>
            <a:r>
              <a:rPr lang="en-AU" altLang="de-DE" sz="2400" dirty="0" err="1">
                <a:solidFill>
                  <a:srgbClr val="333333"/>
                </a:solidFill>
              </a:rPr>
              <a:t>una</a:t>
            </a:r>
            <a:r>
              <a:rPr lang="en-AU" altLang="de-DE" sz="2400" dirty="0">
                <a:solidFill>
                  <a:srgbClr val="333333"/>
                </a:solidFill>
              </a:rPr>
              <a:t> </a:t>
            </a:r>
            <a:r>
              <a:rPr lang="en-AU" altLang="de-DE" sz="2400" dirty="0" err="1">
                <a:solidFill>
                  <a:srgbClr val="333333"/>
                </a:solidFill>
              </a:rPr>
              <a:t>trucada</a:t>
            </a:r>
            <a:r>
              <a:rPr lang="en-AU" altLang="de-DE" sz="2400" dirty="0">
                <a:solidFill>
                  <a:srgbClr val="333333"/>
                </a:solidFill>
              </a:rPr>
              <a:t> de </a:t>
            </a:r>
            <a:r>
              <a:rPr lang="en-AU" altLang="de-DE" sz="2400" dirty="0" err="1">
                <a:solidFill>
                  <a:srgbClr val="333333"/>
                </a:solidFill>
              </a:rPr>
              <a:t>telèfon</a:t>
            </a:r>
            <a:r>
              <a:rPr lang="en-AU" altLang="de-DE" sz="2400" dirty="0">
                <a:solidFill>
                  <a:srgbClr val="333333"/>
                </a:solidFill>
              </a:rPr>
              <a:t>. Un </a:t>
            </a:r>
            <a:r>
              <a:rPr lang="en-AU" altLang="de-DE" sz="2400" dirty="0" err="1">
                <a:solidFill>
                  <a:srgbClr val="333333"/>
                </a:solidFill>
              </a:rPr>
              <a:t>enquestador</a:t>
            </a:r>
            <a:r>
              <a:rPr lang="en-AU" altLang="de-DE" sz="2400" dirty="0">
                <a:solidFill>
                  <a:srgbClr val="333333"/>
                </a:solidFill>
              </a:rPr>
              <a:t> </a:t>
            </a:r>
            <a:r>
              <a:rPr lang="en-AU" altLang="de-DE" sz="2400" dirty="0" err="1">
                <a:solidFill>
                  <a:srgbClr val="333333"/>
                </a:solidFill>
              </a:rPr>
              <a:t>automàtic</a:t>
            </a:r>
            <a:r>
              <a:rPr lang="en-AU" altLang="de-DE" sz="2400" dirty="0">
                <a:solidFill>
                  <a:srgbClr val="333333"/>
                </a:solidFill>
              </a:rPr>
              <a:t> li </a:t>
            </a:r>
            <a:r>
              <a:rPr lang="en-AU" altLang="de-DE" sz="2400" dirty="0" err="1">
                <a:solidFill>
                  <a:srgbClr val="333333"/>
                </a:solidFill>
              </a:rPr>
              <a:t>pregunta</a:t>
            </a:r>
            <a:r>
              <a:rPr lang="en-AU" altLang="de-DE" sz="2400" dirty="0">
                <a:solidFill>
                  <a:srgbClr val="333333"/>
                </a:solidFill>
              </a:rPr>
              <a:t> </a:t>
            </a:r>
            <a:r>
              <a:rPr lang="en-AU" altLang="de-DE" sz="2400" dirty="0" err="1">
                <a:solidFill>
                  <a:srgbClr val="333333"/>
                </a:solidFill>
              </a:rPr>
              <a:t>sobre</a:t>
            </a:r>
            <a:r>
              <a:rPr lang="en-AU" altLang="de-DE" sz="2400" dirty="0">
                <a:solidFill>
                  <a:srgbClr val="333333"/>
                </a:solidFill>
              </a:rPr>
              <a:t> </a:t>
            </a:r>
            <a:r>
              <a:rPr lang="en-AU" altLang="de-DE" sz="2400" dirty="0" err="1">
                <a:solidFill>
                  <a:srgbClr val="333333"/>
                </a:solidFill>
              </a:rPr>
              <a:t>els</a:t>
            </a:r>
            <a:r>
              <a:rPr lang="en-AU" altLang="de-DE" sz="2400" dirty="0">
                <a:solidFill>
                  <a:srgbClr val="333333"/>
                </a:solidFill>
              </a:rPr>
              <a:t> </a:t>
            </a:r>
            <a:r>
              <a:rPr lang="en-AU" altLang="de-DE" sz="2400" dirty="0" err="1">
                <a:solidFill>
                  <a:srgbClr val="333333"/>
                </a:solidFill>
              </a:rPr>
              <a:t>seus</a:t>
            </a:r>
            <a:r>
              <a:rPr lang="en-AU" altLang="de-DE" sz="2400" dirty="0">
                <a:solidFill>
                  <a:srgbClr val="333333"/>
                </a:solidFill>
              </a:rPr>
              <a:t> </a:t>
            </a:r>
            <a:r>
              <a:rPr lang="en-AU" altLang="de-DE" sz="2400" dirty="0" err="1">
                <a:solidFill>
                  <a:srgbClr val="333333"/>
                </a:solidFill>
              </a:rPr>
              <a:t>hàbits</a:t>
            </a:r>
            <a:r>
              <a:rPr lang="en-AU" altLang="de-DE" sz="2400" dirty="0">
                <a:solidFill>
                  <a:srgbClr val="333333"/>
                </a:solidFill>
              </a:rPr>
              <a:t> de </a:t>
            </a:r>
            <a:r>
              <a:rPr lang="en-AU" altLang="de-DE" sz="2400" dirty="0" err="1">
                <a:solidFill>
                  <a:srgbClr val="333333"/>
                </a:solidFill>
              </a:rPr>
              <a:t>consum</a:t>
            </a:r>
            <a:r>
              <a:rPr lang="en-AU" altLang="de-DE" sz="2400" dirty="0">
                <a:solidFill>
                  <a:srgbClr val="333333"/>
                </a:solidFill>
              </a:rPr>
              <a:t>.</a:t>
            </a:r>
          </a:p>
          <a:p>
            <a:pPr lvl="0" defTabSz="914400" fontAlgn="base"/>
            <a:r>
              <a:rPr lang="en-AU" altLang="de-DE" sz="2400" dirty="0" err="1">
                <a:solidFill>
                  <a:srgbClr val="004992"/>
                </a:solidFill>
              </a:rPr>
              <a:t>Creença</a:t>
            </a:r>
            <a:r>
              <a:rPr lang="en-AU" altLang="de-DE" sz="2400" dirty="0">
                <a:solidFill>
                  <a:srgbClr val="004992"/>
                </a:solidFill>
              </a:rPr>
              <a:t> </a:t>
            </a:r>
            <a:r>
              <a:rPr lang="en-AU" altLang="de-DE" sz="2400" dirty="0" err="1">
                <a:solidFill>
                  <a:srgbClr val="004992"/>
                </a:solidFill>
              </a:rPr>
              <a:t>pròpia</a:t>
            </a:r>
            <a:r>
              <a:rPr lang="en-AU" altLang="de-DE" sz="2400" dirty="0">
                <a:solidFill>
                  <a:srgbClr val="004992"/>
                </a:solidFill>
              </a:rPr>
              <a:t>: </a:t>
            </a:r>
            <a:r>
              <a:rPr lang="en-AU" altLang="de-DE" sz="2400" dirty="0">
                <a:solidFill>
                  <a:srgbClr val="333333"/>
                </a:solidFill>
              </a:rPr>
              <a:t>El </a:t>
            </a:r>
            <a:r>
              <a:rPr lang="en-AU" altLang="de-DE" sz="2400" dirty="0" err="1">
                <a:solidFill>
                  <a:srgbClr val="333333"/>
                </a:solidFill>
              </a:rPr>
              <a:t>llogater</a:t>
            </a:r>
            <a:r>
              <a:rPr lang="en-AU" altLang="de-DE" sz="2400" dirty="0">
                <a:solidFill>
                  <a:srgbClr val="333333"/>
                </a:solidFill>
              </a:rPr>
              <a:t> </a:t>
            </a:r>
            <a:r>
              <a:rPr lang="en-AU" altLang="de-DE" sz="2400" dirty="0" err="1">
                <a:solidFill>
                  <a:srgbClr val="333333"/>
                </a:solidFill>
              </a:rPr>
              <a:t>l'està</a:t>
            </a:r>
            <a:r>
              <a:rPr lang="en-AU" altLang="de-DE" sz="2400" dirty="0">
                <a:solidFill>
                  <a:srgbClr val="333333"/>
                </a:solidFill>
              </a:rPr>
              <a:t> </a:t>
            </a:r>
            <a:r>
              <a:rPr lang="en-AU" altLang="de-DE" sz="2400" dirty="0" err="1">
                <a:solidFill>
                  <a:srgbClr val="333333"/>
                </a:solidFill>
              </a:rPr>
              <a:t>espiant</a:t>
            </a:r>
            <a:r>
              <a:rPr lang="en-AU" altLang="de-DE" sz="2400" dirty="0">
                <a:solidFill>
                  <a:srgbClr val="333333"/>
                </a:solidFill>
              </a:rPr>
              <a:t> per fer-lo fora de </a:t>
            </a:r>
            <a:r>
              <a:rPr lang="en-AU" altLang="de-DE" sz="2400" dirty="0" err="1">
                <a:solidFill>
                  <a:srgbClr val="333333"/>
                </a:solidFill>
              </a:rPr>
              <a:t>l'apartament</a:t>
            </a:r>
            <a:r>
              <a:rPr lang="en-AU" altLang="de-DE" sz="2400" dirty="0">
                <a:solidFill>
                  <a:srgbClr val="333333"/>
                </a:solidFill>
              </a:rPr>
              <a:t>.</a:t>
            </a:r>
          </a:p>
          <a:p>
            <a:pPr lvl="0" defTabSz="914400" fontAlgn="base"/>
            <a:r>
              <a:rPr lang="en-AU" altLang="de-DE" sz="2400" dirty="0" err="1">
                <a:solidFill>
                  <a:srgbClr val="004992"/>
                </a:solidFill>
              </a:rPr>
              <a:t>Explicació</a:t>
            </a:r>
            <a:r>
              <a:rPr lang="en-AU" altLang="de-DE" sz="2400" dirty="0">
                <a:solidFill>
                  <a:srgbClr val="004992"/>
                </a:solidFill>
              </a:rPr>
              <a:t> </a:t>
            </a:r>
            <a:r>
              <a:rPr lang="en-AU" altLang="de-DE" sz="2400" dirty="0" err="1">
                <a:solidFill>
                  <a:srgbClr val="004992"/>
                </a:solidFill>
              </a:rPr>
              <a:t>alternativa</a:t>
            </a:r>
            <a:r>
              <a:rPr lang="en-AU" altLang="de-DE" sz="2400" dirty="0">
                <a:solidFill>
                  <a:srgbClr val="004992"/>
                </a:solidFill>
              </a:rPr>
              <a:t>: </a:t>
            </a:r>
            <a:r>
              <a:rPr lang="en-AU" altLang="de-DE" sz="2400" dirty="0">
                <a:solidFill>
                  <a:srgbClr val="333333"/>
                </a:solidFill>
              </a:rPr>
              <a:t>La </a:t>
            </a:r>
            <a:r>
              <a:rPr lang="en-AU" altLang="de-DE" sz="2400" dirty="0" err="1">
                <a:solidFill>
                  <a:srgbClr val="333333"/>
                </a:solidFill>
              </a:rPr>
              <a:t>trucada</a:t>
            </a:r>
            <a:r>
              <a:rPr lang="en-AU" altLang="de-DE" sz="2400" dirty="0">
                <a:solidFill>
                  <a:srgbClr val="333333"/>
                </a:solidFill>
              </a:rPr>
              <a:t> </a:t>
            </a:r>
            <a:r>
              <a:rPr lang="en-AU" altLang="de-DE" sz="2400" dirty="0" err="1">
                <a:solidFill>
                  <a:srgbClr val="333333"/>
                </a:solidFill>
              </a:rPr>
              <a:t>és</a:t>
            </a:r>
            <a:r>
              <a:rPr lang="en-AU" altLang="de-DE" sz="2400" dirty="0">
                <a:solidFill>
                  <a:srgbClr val="333333"/>
                </a:solidFill>
              </a:rPr>
              <a:t> per un </a:t>
            </a:r>
            <a:r>
              <a:rPr lang="en-AU" altLang="de-DE" sz="2400" dirty="0" err="1">
                <a:solidFill>
                  <a:srgbClr val="333333"/>
                </a:solidFill>
              </a:rPr>
              <a:t>estudi</a:t>
            </a:r>
            <a:r>
              <a:rPr lang="en-AU" altLang="de-DE" sz="2400" dirty="0">
                <a:solidFill>
                  <a:srgbClr val="333333"/>
                </a:solidFill>
              </a:rPr>
              <a:t> de </a:t>
            </a:r>
            <a:r>
              <a:rPr lang="en-AU" altLang="de-DE" sz="2400" dirty="0" err="1">
                <a:solidFill>
                  <a:srgbClr val="333333"/>
                </a:solidFill>
              </a:rPr>
              <a:t>mercat</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l'han</a:t>
            </a:r>
            <a:r>
              <a:rPr lang="en-AU" altLang="de-DE" sz="2400" dirty="0">
                <a:solidFill>
                  <a:srgbClr val="333333"/>
                </a:solidFill>
              </a:rPr>
              <a:t> </a:t>
            </a:r>
            <a:r>
              <a:rPr lang="en-AU" altLang="de-DE" sz="2400" dirty="0" err="1">
                <a:solidFill>
                  <a:srgbClr val="333333"/>
                </a:solidFill>
              </a:rPr>
              <a:t>seleccionat</a:t>
            </a:r>
            <a:r>
              <a:rPr lang="en-AU" altLang="de-DE" sz="2400" dirty="0">
                <a:solidFill>
                  <a:srgbClr val="333333"/>
                </a:solidFill>
              </a:rPr>
              <a:t> </a:t>
            </a:r>
            <a:r>
              <a:rPr lang="en-AU" altLang="de-DE" sz="2400" dirty="0" err="1">
                <a:solidFill>
                  <a:srgbClr val="333333"/>
                </a:solidFill>
              </a:rPr>
              <a:t>aleatoriament</a:t>
            </a:r>
            <a:r>
              <a:rPr lang="en-AU" altLang="de-DE" sz="2400" dirty="0">
                <a:solidFill>
                  <a:srgbClr val="333333"/>
                </a:solidFill>
              </a:rPr>
              <a:t>. </a:t>
            </a:r>
            <a:r>
              <a:rPr lang="de-DE" altLang="de-DE" sz="2400" dirty="0">
                <a:solidFill>
                  <a:srgbClr val="333333"/>
                </a:solidFill>
              </a:rPr>
              <a:t>Eduard mai no ha tingut cap conflicte amb el llogater. </a:t>
            </a:r>
            <a:r>
              <a:rPr lang="en-AU" altLang="de-DE" sz="2400" dirty="0">
                <a:solidFill>
                  <a:srgbClr val="333333"/>
                </a:solidFill>
              </a:rPr>
              <a:t>No hi ha cap </a:t>
            </a:r>
            <a:r>
              <a:rPr lang="en-AU" altLang="de-DE" sz="2400" dirty="0" err="1">
                <a:solidFill>
                  <a:srgbClr val="333333"/>
                </a:solidFill>
              </a:rPr>
              <a:t>motiu</a:t>
            </a:r>
            <a:r>
              <a:rPr lang="en-AU" altLang="de-DE" sz="2400" dirty="0">
                <a:solidFill>
                  <a:srgbClr val="333333"/>
                </a:solidFill>
              </a:rPr>
              <a:t> per a </a:t>
            </a:r>
            <a:r>
              <a:rPr lang="en-AU" altLang="de-DE" sz="2400" dirty="0" err="1">
                <a:solidFill>
                  <a:srgbClr val="333333"/>
                </a:solidFill>
              </a:rPr>
              <a:t>aquesta</a:t>
            </a:r>
            <a:r>
              <a:rPr lang="en-AU" altLang="de-DE" sz="2400" dirty="0">
                <a:solidFill>
                  <a:srgbClr val="333333"/>
                </a:solidFill>
              </a:rPr>
              <a:t> </a:t>
            </a:r>
            <a:r>
              <a:rPr lang="en-AU" altLang="de-DE" sz="2400" dirty="0" err="1">
                <a:solidFill>
                  <a:srgbClr val="333333"/>
                </a:solidFill>
              </a:rPr>
              <a:t>especulació</a:t>
            </a:r>
            <a:r>
              <a:rPr lang="en-AU" altLang="de-DE" sz="2400" dirty="0">
                <a:solidFill>
                  <a:srgbClr val="333333"/>
                </a:solidFill>
              </a:rPr>
              <a:t>, </a:t>
            </a:r>
            <a:r>
              <a:rPr lang="en-AU" altLang="de-DE" sz="2400" dirty="0" err="1">
                <a:solidFill>
                  <a:srgbClr val="333333"/>
                </a:solidFill>
              </a:rPr>
              <a:t>ja</a:t>
            </a:r>
            <a:r>
              <a:rPr lang="en-AU" altLang="de-DE" sz="2400" dirty="0">
                <a:solidFill>
                  <a:srgbClr val="333333"/>
                </a:solidFill>
              </a:rPr>
              <a:t> que Eduard </a:t>
            </a:r>
            <a:r>
              <a:rPr lang="en-AU" altLang="de-DE" sz="2400" dirty="0" err="1">
                <a:solidFill>
                  <a:srgbClr val="333333"/>
                </a:solidFill>
              </a:rPr>
              <a:t>és</a:t>
            </a:r>
            <a:r>
              <a:rPr lang="en-AU" altLang="de-DE" sz="2400" dirty="0">
                <a:solidFill>
                  <a:srgbClr val="333333"/>
                </a:solidFill>
              </a:rPr>
              <a:t> </a:t>
            </a:r>
            <a:r>
              <a:rPr lang="en-AU" altLang="de-DE" sz="2400" dirty="0" err="1">
                <a:solidFill>
                  <a:srgbClr val="333333"/>
                </a:solidFill>
              </a:rPr>
              <a:t>una</a:t>
            </a:r>
            <a:r>
              <a:rPr lang="en-AU" altLang="de-DE" sz="2400" dirty="0">
                <a:solidFill>
                  <a:srgbClr val="333333"/>
                </a:solidFill>
              </a:rPr>
              <a:t> persona que </a:t>
            </a:r>
            <a:r>
              <a:rPr lang="en-AU" altLang="de-DE" sz="2400" dirty="0" err="1">
                <a:solidFill>
                  <a:srgbClr val="333333"/>
                </a:solidFill>
              </a:rPr>
              <a:t>paga</a:t>
            </a:r>
            <a:r>
              <a:rPr lang="en-AU" altLang="de-DE" sz="2400" dirty="0">
                <a:solidFill>
                  <a:srgbClr val="333333"/>
                </a:solidFill>
              </a:rPr>
              <a:t> sempre el </a:t>
            </a:r>
            <a:r>
              <a:rPr lang="en-AU" altLang="de-DE" sz="2400" dirty="0" err="1">
                <a:solidFill>
                  <a:srgbClr val="333333"/>
                </a:solidFill>
              </a:rPr>
              <a:t>lloguer</a:t>
            </a:r>
            <a:r>
              <a:rPr lang="en-AU" altLang="de-DE" sz="2400" dirty="0">
                <a:solidFill>
                  <a:srgbClr val="333333"/>
                </a:solidFill>
              </a:rPr>
              <a:t> a temps.</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53</a:t>
            </a:fld>
            <a:endParaRPr lang="de-DE" dirty="0">
              <a:latin typeface="+mn-lt"/>
              <a:ea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dirty="0">
                <a:solidFill>
                  <a:srgbClr val="333333"/>
                </a:solidFill>
              </a:rPr>
              <a:t>A </a:t>
            </a:r>
            <a:r>
              <a:rPr lang="es-ES" altLang="de-DE" sz="2400" dirty="0" err="1">
                <a:solidFill>
                  <a:srgbClr val="333333"/>
                </a:solidFill>
              </a:rPr>
              <a:t>vegades</a:t>
            </a:r>
            <a:r>
              <a:rPr lang="es-ES" altLang="de-DE" sz="2400" dirty="0">
                <a:solidFill>
                  <a:srgbClr val="333333"/>
                </a:solidFill>
              </a:rPr>
              <a:t>, </a:t>
            </a:r>
            <a:r>
              <a:rPr lang="es-ES" altLang="de-DE" sz="2400" dirty="0" err="1">
                <a:solidFill>
                  <a:srgbClr val="333333"/>
                </a:solidFill>
              </a:rPr>
              <a:t>altres</a:t>
            </a:r>
            <a:r>
              <a:rPr lang="es-ES" altLang="de-DE" sz="2400" dirty="0">
                <a:solidFill>
                  <a:srgbClr val="333333"/>
                </a:solidFill>
              </a:rPr>
              <a:t> persones </a:t>
            </a:r>
            <a:r>
              <a:rPr lang="es-ES" altLang="de-DE" sz="2400" dirty="0" err="1">
                <a:solidFill>
                  <a:srgbClr val="333333"/>
                </a:solidFill>
              </a:rPr>
              <a:t>tenen</a:t>
            </a:r>
            <a:r>
              <a:rPr lang="es-ES" altLang="de-DE" sz="2400" dirty="0">
                <a:solidFill>
                  <a:srgbClr val="333333"/>
                </a:solidFill>
              </a:rPr>
              <a:t> la </a:t>
            </a:r>
            <a:r>
              <a:rPr lang="es-ES" altLang="de-DE" sz="2400" dirty="0" err="1">
                <a:solidFill>
                  <a:srgbClr val="333333"/>
                </a:solidFill>
              </a:rPr>
              <a:t>responsabilitat</a:t>
            </a:r>
            <a:r>
              <a:rPr lang="es-ES" altLang="de-DE" sz="2400" dirty="0">
                <a:solidFill>
                  <a:srgbClr val="333333"/>
                </a:solidFill>
              </a:rPr>
              <a:t> </a:t>
            </a:r>
            <a:r>
              <a:rPr lang="es-ES" altLang="de-DE" sz="2400" i="1" dirty="0">
                <a:solidFill>
                  <a:srgbClr val="333333"/>
                </a:solidFill>
              </a:rPr>
              <a:t>parcial</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també han de </a:t>
            </a:r>
            <a:r>
              <a:rPr lang="es-ES" altLang="de-DE" sz="2400" dirty="0" err="1">
                <a:solidFill>
                  <a:srgbClr val="333333"/>
                </a:solidFill>
              </a:rPr>
              <a:t>tenir</a:t>
            </a:r>
            <a:r>
              <a:rPr lang="es-ES" altLang="de-DE" sz="2400" dirty="0">
                <a:solidFill>
                  <a:srgbClr val="333333"/>
                </a:solidFill>
              </a:rPr>
              <a:t>-se en </a:t>
            </a:r>
            <a:r>
              <a:rPr lang="es-ES" altLang="de-DE" sz="2400" dirty="0" err="1">
                <a:solidFill>
                  <a:srgbClr val="333333"/>
                </a:solidFill>
              </a:rPr>
              <a:t>compte</a:t>
            </a:r>
            <a:r>
              <a:rPr lang="es-ES" altLang="de-DE" sz="2400" dirty="0">
                <a:solidFill>
                  <a:srgbClr val="333333"/>
                </a:solidFill>
              </a:rPr>
              <a:t> </a:t>
            </a:r>
            <a:r>
              <a:rPr lang="es-ES" altLang="de-DE" sz="2400" dirty="0" err="1">
                <a:solidFill>
                  <a:srgbClr val="333333"/>
                </a:solidFill>
              </a:rPr>
              <a:t>altres</a:t>
            </a:r>
            <a:r>
              <a:rPr lang="es-ES" altLang="de-DE" sz="2400" dirty="0">
                <a:solidFill>
                  <a:srgbClr val="333333"/>
                </a:solidFill>
              </a:rPr>
              <a:t> </a:t>
            </a:r>
            <a:r>
              <a:rPr lang="es-ES" altLang="de-DE" sz="2400" dirty="0" err="1">
                <a:solidFill>
                  <a:srgbClr val="333333"/>
                </a:solidFill>
              </a:rPr>
              <a:t>factors</a:t>
            </a:r>
            <a:r>
              <a:rPr lang="es-ES" altLang="de-DE" sz="2400" dirty="0">
                <a:solidFill>
                  <a:srgbClr val="333333"/>
                </a:solidFill>
              </a:rPr>
              <a:t>.</a:t>
            </a:r>
          </a:p>
          <a:p>
            <a:pPr lvl="0" defTabSz="914400" fontAlgn="base"/>
            <a:r>
              <a:rPr lang="en-AU" altLang="de-DE" sz="2400" dirty="0" err="1">
                <a:solidFill>
                  <a:srgbClr val="004992"/>
                </a:solidFill>
              </a:rPr>
              <a:t>Exemple</a:t>
            </a:r>
            <a:r>
              <a:rPr lang="en-AU" altLang="de-DE" sz="2400" dirty="0">
                <a:solidFill>
                  <a:srgbClr val="004992"/>
                </a:solidFill>
              </a:rPr>
              <a:t> II: </a:t>
            </a:r>
            <a:r>
              <a:rPr lang="en-AU" altLang="de-DE" sz="2400" dirty="0">
                <a:solidFill>
                  <a:srgbClr val="333333"/>
                </a:solidFill>
              </a:rPr>
              <a:t>Anna </a:t>
            </a:r>
            <a:r>
              <a:rPr lang="en-AU" altLang="de-DE" sz="2400" dirty="0" err="1">
                <a:solidFill>
                  <a:srgbClr val="333333"/>
                </a:solidFill>
              </a:rPr>
              <a:t>pateix</a:t>
            </a:r>
            <a:r>
              <a:rPr lang="en-AU" altLang="de-DE" sz="2400" dirty="0">
                <a:solidFill>
                  <a:srgbClr val="333333"/>
                </a:solidFill>
              </a:rPr>
              <a:t> </a:t>
            </a:r>
            <a:r>
              <a:rPr lang="en-AU" altLang="de-DE" sz="2400" dirty="0" err="1">
                <a:solidFill>
                  <a:srgbClr val="333333"/>
                </a:solidFill>
              </a:rPr>
              <a:t>una</a:t>
            </a:r>
            <a:r>
              <a:rPr lang="en-AU" altLang="de-DE" sz="2400" dirty="0">
                <a:solidFill>
                  <a:srgbClr val="333333"/>
                </a:solidFill>
              </a:rPr>
              <a:t> </a:t>
            </a:r>
            <a:r>
              <a:rPr lang="en-AU" altLang="de-DE" sz="2400" dirty="0" err="1">
                <a:solidFill>
                  <a:srgbClr val="333333"/>
                </a:solidFill>
              </a:rPr>
              <a:t>recaiguda</a:t>
            </a:r>
            <a:r>
              <a:rPr lang="en-AU" altLang="de-DE" sz="2400" dirty="0">
                <a:solidFill>
                  <a:srgbClr val="333333"/>
                </a:solidFill>
              </a:rPr>
              <a:t> de la </a:t>
            </a:r>
            <a:r>
              <a:rPr lang="en-AU" altLang="de-DE" sz="2400" dirty="0" err="1">
                <a:solidFill>
                  <a:srgbClr val="333333"/>
                </a:solidFill>
              </a:rPr>
              <a:t>psicosi</a:t>
            </a:r>
            <a:r>
              <a:rPr lang="en-AU" altLang="de-DE" sz="2400" dirty="0">
                <a:solidFill>
                  <a:srgbClr val="333333"/>
                </a:solidFill>
              </a:rPr>
              <a:t>!</a:t>
            </a:r>
          </a:p>
          <a:p>
            <a:pPr lvl="0" defTabSz="914400" fontAlgn="base"/>
            <a:r>
              <a:rPr lang="en-AU" altLang="de-DE" sz="2400" dirty="0" err="1">
                <a:solidFill>
                  <a:srgbClr val="004992"/>
                </a:solidFill>
              </a:rPr>
              <a:t>Creença</a:t>
            </a:r>
            <a:r>
              <a:rPr lang="en-AU" altLang="de-DE" sz="2400" dirty="0">
                <a:solidFill>
                  <a:srgbClr val="004992"/>
                </a:solidFill>
              </a:rPr>
              <a:t> </a:t>
            </a:r>
            <a:r>
              <a:rPr lang="en-AU" altLang="de-DE" sz="2400" dirty="0" err="1">
                <a:solidFill>
                  <a:srgbClr val="004992"/>
                </a:solidFill>
              </a:rPr>
              <a:t>pròpia</a:t>
            </a:r>
            <a:r>
              <a:rPr lang="en-AU" altLang="de-DE" sz="2400" dirty="0">
                <a:solidFill>
                  <a:srgbClr val="004992"/>
                </a:solidFill>
              </a:rPr>
              <a:t>: </a:t>
            </a:r>
            <a:r>
              <a:rPr lang="es-ES" altLang="de-DE" sz="2400" dirty="0">
                <a:solidFill>
                  <a:srgbClr val="333333"/>
                </a:solidFill>
              </a:rPr>
              <a:t>La recaiguda va ser causada pel record d'experiències terribles passades que van sorgir quan es va trobar amb el seu ex-marit al carrer. Es </a:t>
            </a:r>
            <a:r>
              <a:rPr lang="es-ES" altLang="de-DE" sz="2400" dirty="0" err="1">
                <a:solidFill>
                  <a:srgbClr val="333333"/>
                </a:solidFill>
              </a:rPr>
              <a:t>solien</a:t>
            </a:r>
            <a:r>
              <a:rPr lang="es-ES" altLang="de-DE" sz="2400" dirty="0">
                <a:solidFill>
                  <a:srgbClr val="333333"/>
                </a:solidFill>
              </a:rPr>
              <a:t> </a:t>
            </a:r>
            <a:r>
              <a:rPr lang="es-ES" altLang="de-DE" sz="2400" dirty="0" err="1">
                <a:solidFill>
                  <a:srgbClr val="333333"/>
                </a:solidFill>
              </a:rPr>
              <a:t>barallar</a:t>
            </a:r>
            <a:r>
              <a:rPr lang="es-ES" altLang="de-DE" sz="2400" dirty="0">
                <a:solidFill>
                  <a:srgbClr val="333333"/>
                </a:solidFill>
              </a:rPr>
              <a:t> </a:t>
            </a:r>
            <a:r>
              <a:rPr lang="es-ES" altLang="de-DE" sz="2400" dirty="0" err="1">
                <a:solidFill>
                  <a:srgbClr val="333333"/>
                </a:solidFill>
              </a:rPr>
              <a:t>molt</a:t>
            </a:r>
            <a:r>
              <a:rPr lang="es-ES" altLang="de-DE" sz="2400" dirty="0">
                <a:solidFill>
                  <a:srgbClr val="333333"/>
                </a:solidFill>
              </a:rPr>
              <a:t> </a:t>
            </a:r>
            <a:r>
              <a:rPr lang="es-ES" altLang="de-DE" sz="2400" dirty="0" err="1">
                <a:solidFill>
                  <a:srgbClr val="333333"/>
                </a:solidFill>
              </a:rPr>
              <a:t>durant</a:t>
            </a:r>
            <a:r>
              <a:rPr lang="es-ES" altLang="de-DE" sz="2400" dirty="0">
                <a:solidFill>
                  <a:srgbClr val="333333"/>
                </a:solidFill>
              </a:rPr>
              <a:t> el </a:t>
            </a:r>
            <a:r>
              <a:rPr lang="es-ES" altLang="de-DE" sz="2400" dirty="0" err="1">
                <a:solidFill>
                  <a:srgbClr val="333333"/>
                </a:solidFill>
              </a:rPr>
              <a:t>seu</a:t>
            </a:r>
            <a:r>
              <a:rPr lang="es-ES" altLang="de-DE" sz="2400" dirty="0">
                <a:solidFill>
                  <a:srgbClr val="333333"/>
                </a:solidFill>
              </a:rPr>
              <a:t> </a:t>
            </a:r>
            <a:r>
              <a:rPr lang="es-ES" altLang="de-DE" sz="2400" dirty="0" err="1">
                <a:solidFill>
                  <a:srgbClr val="333333"/>
                </a:solidFill>
              </a:rPr>
              <a:t>matrimoni</a:t>
            </a:r>
            <a:r>
              <a:rPr lang="es-ES" altLang="de-DE" sz="2400" dirty="0">
                <a:solidFill>
                  <a:srgbClr val="333333"/>
                </a:solidFill>
              </a:rPr>
              <a:t>.</a:t>
            </a:r>
            <a:endParaRPr lang="en-GB" altLang="de-DE" sz="2400" dirty="0">
              <a:solidFill>
                <a:srgbClr val="333333"/>
              </a:solidFill>
            </a:endParaRPr>
          </a:p>
          <a:p>
            <a:pPr lvl="0" defTabSz="914400" fontAlgn="base"/>
            <a:r>
              <a:rPr lang="en-AU" altLang="de-DE" sz="2400" dirty="0" err="1">
                <a:solidFill>
                  <a:srgbClr val="004992"/>
                </a:solidFill>
              </a:rPr>
              <a:t>Factores</a:t>
            </a:r>
            <a:r>
              <a:rPr lang="en-AU" altLang="de-DE" sz="2400" dirty="0">
                <a:solidFill>
                  <a:srgbClr val="004992"/>
                </a:solidFill>
              </a:rPr>
              <a:t> </a:t>
            </a:r>
            <a:r>
              <a:rPr lang="en-AU" altLang="de-DE" sz="2400" dirty="0" err="1">
                <a:solidFill>
                  <a:srgbClr val="004992"/>
                </a:solidFill>
              </a:rPr>
              <a:t>addicionals</a:t>
            </a:r>
            <a:r>
              <a:rPr lang="en-AU" altLang="de-DE" sz="2400" dirty="0">
                <a:solidFill>
                  <a:srgbClr val="004992"/>
                </a:solidFill>
              </a:rPr>
              <a:t>: </a:t>
            </a:r>
            <a:r>
              <a:rPr lang="es-ES" altLang="de-DE" sz="2400" dirty="0">
                <a:solidFill>
                  <a:srgbClr val="333333"/>
                </a:solidFill>
              </a:rPr>
              <a:t>Aquest podria ser un factor, però segurament n'hi ha d'altres també importants: Anna havia deixat de prendre la medicació i havia tingut una discussió a la feina i tenia por de perdre'l.</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54</a:t>
            </a:fld>
            <a:endParaRPr lang="de-DE" dirty="0">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55</a:t>
            </a:fld>
            <a:endParaRPr lang="de-DE" dirty="0">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rPr>
              <a:t>www.uke.de/mct_app</a:t>
            </a:r>
            <a:endParaRPr lang="de-DE" sz="1800" dirty="0">
              <a:solidFill>
                <a:srgbClr val="333333"/>
              </a:solidFill>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7747884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56</a:t>
            </a:fld>
            <a:endParaRPr lang="de-DE" dirty="0">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89986380"/>
              </p:ext>
            </p:extLst>
          </p:nvPr>
        </p:nvGraphicFramePr>
        <p:xfrm>
          <a:off x="408954" y="2011680"/>
          <a:ext cx="11375999" cy="4744085"/>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des </a:t>
                      </a:r>
                      <a:r>
                        <a:rPr kumimoji="0" lang="en-GB" sz="1000" b="0" i="0" u="none" strike="noStrike" cap="none" normalizeH="0" baseline="0" dirty="0" err="1">
                          <a:ln>
                            <a:noFill/>
                          </a:ln>
                          <a:solidFill>
                            <a:srgbClr val="333333"/>
                          </a:solidFill>
                          <a:effectLst/>
                          <a:latin typeface="+mn-lt"/>
                          <a:ea typeface="+mn-ea"/>
                          <a:cs typeface="+mn-cs"/>
                        </a:rPr>
                        <a:t>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a:t>
                      </a:r>
                      <a:r>
                        <a:rPr kumimoji="0" lang="en-GB" sz="1000" b="0" i="0" u="none" strike="noStrike" cap="none" normalizeH="0" baseline="0" dirty="0" err="1">
                          <a:ln>
                            <a:noFill/>
                          </a:ln>
                          <a:solidFill>
                            <a:srgbClr val="333333"/>
                          </a:solidFill>
                          <a:effectLst/>
                          <a:latin typeface="+mn-lt"/>
                          <a:ea typeface="+mn-ea"/>
                          <a:cs typeface="+mn-cs"/>
                        </a:rPr>
                        <a:t>genutzt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unter</a:t>
                      </a:r>
                      <a:r>
                        <a:rPr kumimoji="0" lang="en-GB" sz="1000" b="0" i="0" u="none" strike="noStrike" cap="none" normalizeH="0" baseline="0" dirty="0">
                          <a:ln>
                            <a:noFill/>
                          </a:ln>
                          <a:solidFill>
                            <a:srgbClr val="333333"/>
                          </a:solidFill>
                          <a:effectLst/>
                          <a:latin typeface="+mn-lt"/>
                          <a:ea typeface="+mn-ea"/>
                          <a:cs typeface="+mn-cs"/>
                        </a:rPr>
                        <a:t> creative commons </a:t>
                      </a:r>
                      <a:r>
                        <a:rPr kumimoji="0" lang="en-GB" sz="1000" b="0" i="0" u="none" strike="noStrike" cap="none" normalizeH="0" baseline="0" dirty="0" err="1">
                          <a:ln>
                            <a:noFill/>
                          </a:ln>
                          <a:solidFill>
                            <a:srgbClr val="333333"/>
                          </a:solidFill>
                          <a:effectLst/>
                          <a:latin typeface="+mn-lt"/>
                          <a:ea typeface="+mn-ea"/>
                          <a:cs typeface="+mn-cs"/>
                        </a:rPr>
                        <a:t>Lizenz</a:t>
                      </a:r>
                      <a:r>
                        <a:rPr kumimoji="0" lang="en-GB" sz="1000" b="0" i="0" u="none" strike="noStrike" cap="none" normalizeH="0" baseline="0" dirty="0">
                          <a:ln>
                            <a:noFill/>
                          </a:ln>
                          <a:solidFill>
                            <a:srgbClr val="333333"/>
                          </a:solidFill>
                          <a:effectLst/>
                          <a:latin typeface="+mn-lt"/>
                          <a:ea typeface="+mn-ea"/>
                          <a:cs typeface="+mn-cs"/>
                        </a:rPr>
                        <a:t>, PP = </a:t>
                      </a:r>
                      <a:r>
                        <a:rPr kumimoji="0" lang="en-GB" sz="1000" b="0" i="0" u="none" strike="noStrike" cap="none" normalizeH="0" baseline="0" dirty="0" err="1">
                          <a:ln>
                            <a:noFill/>
                          </a:ln>
                          <a:solidFill>
                            <a:srgbClr val="333333"/>
                          </a:solidFill>
                          <a:effectLst/>
                          <a:latin typeface="+mn-lt"/>
                          <a:ea typeface="+mn-ea"/>
                          <a:cs typeface="+mn-cs"/>
                        </a:rPr>
                        <a:t>verwendet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mit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persönlicher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Zustimmung</a:t>
                      </a:r>
                      <a:r>
                        <a:rPr kumimoji="0" lang="en-GB" sz="1000" b="0" i="0" u="none" strike="noStrike" cap="none" normalizeH="0" baseline="0" dirty="0">
                          <a:ln>
                            <a:noFill/>
                          </a:ln>
                          <a:solidFill>
                            <a:srgbClr val="333333"/>
                          </a:solidFill>
                          <a:effectLst/>
                          <a:latin typeface="+mn-lt"/>
                          <a:ea typeface="+mn-ea"/>
                          <a:cs typeface="+mn-cs"/>
                        </a:rPr>
                        <a:t> des </a:t>
                      </a:r>
                      <a:r>
                        <a:rPr kumimoji="0" lang="en-GB" sz="1000" b="0" i="0" u="none" strike="noStrike" cap="none" normalizeH="0" baseline="0" dirty="0" err="1">
                          <a:ln>
                            <a:noFill/>
                          </a:ln>
                          <a:solidFill>
                            <a:srgbClr val="333333"/>
                          </a:solidFill>
                          <a:effectLst/>
                          <a:latin typeface="+mn-lt"/>
                          <a:ea typeface="+mn-ea"/>
                          <a:cs typeface="+mn-cs"/>
                        </a:rPr>
                        <a:t>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b="0" i="0" u="none">
                          <a:solidFill>
                            <a:srgbClr val="333333"/>
                          </a:solidFill>
                          <a:latin typeface="+mn-lt"/>
                          <a:ea typeface="+mn-ea"/>
                          <a:cs typeface="+mn-cs"/>
                        </a:rPr>
                        <a:t>Vic</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mn-lt"/>
                          <a:ea typeface="+mn-ea"/>
                          <a:cs typeface="+mn-cs"/>
                        </a:rPr>
                        <a:t>flickr</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mn-lt"/>
                          <a:ea typeface="+mn-ea"/>
                          <a:cs typeface="+mn-cs"/>
                        </a:rPr>
                        <a:t>Doctor greating patient [sic]</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mn-lt"/>
                          <a:ea typeface="+mn-ea"/>
                          <a:cs typeface="+mn-cs"/>
                        </a:rPr>
                        <a:t>CC</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lang="de-DE" sz="1000" b="0" i="0" u="none">
                          <a:solidFill>
                            <a:srgbClr val="333333"/>
                          </a:solidFill>
                          <a:latin typeface="+mn-lt"/>
                          <a:ea typeface="+mn-ea"/>
                          <a:cs typeface="+mn-cs"/>
                        </a:rPr>
                        <a:t>A doctor is shaking a patient’s hand/Ein Arzt schüttelt einem Patienten die Hand </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b="0" i="0" u="none" spc="-5">
                          <a:solidFill>
                            <a:srgbClr val="333333"/>
                          </a:solidFill>
                          <a:latin typeface="+mn-lt"/>
                          <a:ea typeface="+mn-ea"/>
                          <a:cs typeface="+mn-cs"/>
                        </a:rPr>
                        <a:t>Benny-Kristin Fischer</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mn-lt"/>
                          <a:ea typeface="+mn-ea"/>
                          <a:cs typeface="+mn-cs"/>
                        </a:rPr>
                        <a:t>- - -</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mn-lt"/>
                          <a:ea typeface="+mn-ea"/>
                          <a:cs typeface="+mn-cs"/>
                        </a:rPr>
                        <a:t>- - -</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lang="de-DE" sz="1000" b="0" i="0" u="none">
                          <a:solidFill>
                            <a:srgbClr val="333333"/>
                          </a:solidFill>
                          <a:latin typeface="+mn-lt"/>
                          <a:ea typeface="+mn-ea"/>
                          <a:cs typeface="+mn-cs"/>
                        </a:rPr>
                        <a:t>Produced for the MCT/Anfertigung für das MKT; © Arbeitsgruppe Neuropsychologie</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mn-lt"/>
                          <a:ea typeface="+mn-ea"/>
                          <a:cs typeface="+mn-cs"/>
                        </a:rPr>
                        <a:t>Various motives: pupil, ice hockey player/ Verschiedene Motive: Schüler, Eishockeyspieler</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b="0" i="0" u="none" spc="-5">
                          <a:solidFill>
                            <a:srgbClr val="333333"/>
                          </a:solidFill>
                          <a:latin typeface="+mn-lt"/>
                          <a:ea typeface="+mn-ea"/>
                          <a:cs typeface="+mn-cs"/>
                        </a:rPr>
                        <a:t>Bdunnette</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mn-lt"/>
                          <a:ea typeface="+mn-ea"/>
                          <a:cs typeface="+mn-cs"/>
                        </a:rPr>
                        <a:t>flickr</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mn-lt"/>
                          <a:ea typeface="+mn-ea"/>
                          <a:cs typeface="+mn-cs"/>
                        </a:rPr>
                        <a:t>DSCF0486</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mn-lt"/>
                          <a:ea typeface="+mn-ea"/>
                          <a:cs typeface="+mn-cs"/>
                        </a:rPr>
                        <a:t>CC</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lang="de-DE" sz="1000" b="0" i="0" u="none">
                          <a:solidFill>
                            <a:srgbClr val="333333"/>
                          </a:solidFill>
                          <a:latin typeface="+mn-lt"/>
                          <a:ea typeface="+mn-ea"/>
                          <a:cs typeface="+mn-cs"/>
                        </a:rPr>
                        <a:t>A friend is talking behind your back (wispering)/Freundin hat hinter Ihrem Rücken geredet (flüstern)</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b="0" i="0" u="none">
                          <a:solidFill>
                            <a:srgbClr val="333333"/>
                          </a:solidFill>
                          <a:latin typeface="+mn-lt"/>
                          <a:ea typeface="+mn-ea"/>
                          <a:cs typeface="+mn-cs"/>
                        </a:rPr>
                        <a:t>rileyroxx</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mn-lt"/>
                          <a:ea typeface="+mn-ea"/>
                          <a:cs typeface="+mn-cs"/>
                        </a:rPr>
                        <a:t>flickr</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mn-lt"/>
                          <a:ea typeface="+mn-ea"/>
                          <a:cs typeface="+mn-cs"/>
                        </a:rPr>
                        <a:t>Job Interview #2</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mn-lt"/>
                          <a:ea typeface="+mn-ea"/>
                          <a:cs typeface="+mn-cs"/>
                        </a:rPr>
                        <a:t>CC</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lang="en-US" sz="1000" b="0" i="0" u="none">
                          <a:solidFill>
                            <a:srgbClr val="333333"/>
                          </a:solidFill>
                          <a:latin typeface="+mn-lt"/>
                          <a:ea typeface="+mn-ea"/>
                          <a:cs typeface="+mn-cs"/>
                        </a:rPr>
                        <a:t>You are invited for a job interview (man dressed in grey shirt + tie)/Vorstellungsgespräch (Mann in schwarzem Hemd u. Krawatte)</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b="0" i="0" u="none">
                          <a:solidFill>
                            <a:srgbClr val="333333"/>
                          </a:solidFill>
                          <a:latin typeface="+mn-lt"/>
                          <a:ea typeface="+mn-ea"/>
                          <a:cs typeface="+mn-cs"/>
                        </a:rPr>
                        <a:t>bre pettis</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mn-lt"/>
                          <a:ea typeface="+mn-ea"/>
                          <a:cs typeface="+mn-cs"/>
                        </a:rPr>
                        <a:t>flickr</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lang="en-US" sz="1000" b="0" i="0" u="none" spc="-5">
                          <a:solidFill>
                            <a:srgbClr val="333333"/>
                          </a:solidFill>
                          <a:latin typeface="+mn-lt"/>
                          <a:ea typeface="+mn-ea"/>
                          <a:cs typeface="+mn-cs"/>
                        </a:rPr>
                        <a:t>This is what the webcam sees through a peephole </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mn-lt"/>
                          <a:ea typeface="+mn-ea"/>
                          <a:cs typeface="+mn-cs"/>
                        </a:rPr>
                        <a:t>CC</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lang="en-US" sz="1000" b="0" i="0" u="none">
                          <a:solidFill>
                            <a:srgbClr val="333333"/>
                          </a:solidFill>
                          <a:latin typeface="+mn-lt"/>
                          <a:ea typeface="+mn-ea"/>
                          <a:cs typeface="+mn-cs"/>
                        </a:rPr>
                        <a:t>A friend is unpleasantly surprised by your spontaneous visit (man in a spyhole)/Eine Freundin ist von ihrem Besuch unangenehm überrascht (Mann im Spion)</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b="0" i="0" u="none">
                          <a:solidFill>
                            <a:srgbClr val="333333"/>
                          </a:solidFill>
                          <a:latin typeface="+mn-lt"/>
                          <a:ea typeface="+mn-ea"/>
                          <a:cs typeface="+mn-cs"/>
                        </a:rPr>
                        <a:t>yanec</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mn-lt"/>
                          <a:ea typeface="+mn-ea"/>
                          <a:cs typeface="+mn-cs"/>
                        </a:rPr>
                        <a:t>flickr</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mn-lt"/>
                          <a:ea typeface="+mn-ea"/>
                          <a:cs typeface="+mn-cs"/>
                        </a:rPr>
                        <a:t>laughter workshop</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mn-lt"/>
                          <a:ea typeface="+mn-ea"/>
                          <a:cs typeface="+mn-cs"/>
                        </a:rPr>
                        <a:t>CC</a:t>
                      </a:r>
                      <a:endParaRPr sz="1000" b="0" i="0" u="none">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lang="en-US" sz="1000" b="0" i="0" u="none">
                          <a:solidFill>
                            <a:srgbClr val="333333"/>
                          </a:solidFill>
                          <a:latin typeface="+mn-lt"/>
                          <a:ea typeface="+mn-ea"/>
                          <a:cs typeface="+mn-cs"/>
                        </a:rPr>
                        <a:t>Other people laugh while you are talking (celebration)/Andere fangen an zu lachen, während Sie reden (Feier) </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20040">
                <a:tc>
                  <a:txBody>
                    <a:bodyPr/>
                    <a:lstStyle/>
                    <a:p>
                      <a:pPr marL="91440">
                        <a:lnSpc>
                          <a:spcPct val="100000"/>
                        </a:lnSpc>
                        <a:spcBef>
                          <a:spcPts val="360"/>
                        </a:spcBef>
                      </a:pPr>
                      <a:r>
                        <a:rPr lang="en-US" sz="1000" b="0" i="0" u="none">
                          <a:solidFill>
                            <a:srgbClr val="333333"/>
                          </a:solidFill>
                          <a:latin typeface="+mn-lt"/>
                          <a:ea typeface="+mn-ea"/>
                          <a:cs typeface="+mn-cs"/>
                        </a:rPr>
                        <a:t>Heidi Wittwer</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b="0" i="0" u="none">
                          <a:solidFill>
                            <a:srgbClr val="333333"/>
                          </a:solidFill>
                          <a:latin typeface="+mn-lt"/>
                          <a:ea typeface="+mn-ea"/>
                          <a:cs typeface="+mn-cs"/>
                        </a:rPr>
                        <a:t>fotocommunity</a:t>
                      </a:r>
                      <a:endParaRPr sz="1000" b="0" i="0" u="none">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mn-lt"/>
                          <a:ea typeface="+mn-ea"/>
                          <a:cs typeface="+mn-cs"/>
                        </a:rPr>
                        <a:t>schreiende Hand</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spc="-5">
                          <a:solidFill>
                            <a:srgbClr val="333333"/>
                          </a:solidFill>
                          <a:latin typeface="+mn-lt"/>
                          <a:ea typeface="+mn-ea"/>
                          <a:cs typeface="+mn-cs"/>
                        </a:rPr>
                        <a:t>PP</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mn-lt"/>
                          <a:ea typeface="+mn-ea"/>
                          <a:cs typeface="+mn-cs"/>
                        </a:rPr>
                        <a:t>Screaming hand/Schreiende Hand </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lang="en-US" sz="1000" b="0" i="0" u="none" spc="-5">
                          <a:solidFill>
                            <a:srgbClr val="333333"/>
                          </a:solidFill>
                          <a:latin typeface="+mn-lt"/>
                          <a:ea typeface="+mn-ea"/>
                          <a:cs typeface="+mn-cs"/>
                        </a:rPr>
                        <a:t>zen</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mn-lt"/>
                          <a:ea typeface="+mn-ea"/>
                          <a:cs typeface="+mn-cs"/>
                        </a:rPr>
                        <a:t>flickr</a:t>
                      </a:r>
                      <a:endParaRPr sz="1000" b="0" i="0" u="none">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mn-lt"/>
                          <a:ea typeface="+mn-ea"/>
                          <a:cs typeface="+mn-cs"/>
                        </a:rPr>
                        <a:t>zen driving home - day 14</a:t>
                      </a:r>
                      <a:endParaRPr sz="1000" b="0" i="0" u="none">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mn-lt"/>
                          <a:ea typeface="+mn-ea"/>
                          <a:cs typeface="+mn-cs"/>
                        </a:rPr>
                        <a:t>CC</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lang="de-DE" sz="1000" b="0" i="0" u="none">
                          <a:solidFill>
                            <a:srgbClr val="333333"/>
                          </a:solidFill>
                          <a:latin typeface="+mn-lt"/>
                          <a:ea typeface="+mn-ea"/>
                          <a:cs typeface="+mn-cs"/>
                        </a:rPr>
                        <a:t>A friend gives you a lift home (man in the car)/ </a:t>
                      </a:r>
                    </a:p>
                    <a:p>
                      <a:pPr marL="92075" marR="100965">
                        <a:lnSpc>
                          <a:spcPct val="100000"/>
                        </a:lnSpc>
                        <a:spcBef>
                          <a:spcPts val="360"/>
                        </a:spcBef>
                      </a:pPr>
                      <a:r>
                        <a:rPr lang="de-DE" sz="1000" b="0" i="0" u="none">
                          <a:solidFill>
                            <a:srgbClr val="333333"/>
                          </a:solidFill>
                          <a:latin typeface="+mn-lt"/>
                          <a:ea typeface="+mn-ea"/>
                          <a:cs typeface="+mn-cs"/>
                        </a:rPr>
                        <a:t>Ein Freund hat sie nach Hause gefahren (Mann im Auto) </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lang="en-US" sz="1000" b="0" i="0" u="none">
                          <a:solidFill>
                            <a:srgbClr val="333333"/>
                          </a:solidFill>
                          <a:latin typeface="+mn-lt"/>
                          <a:ea typeface="+mn-ea"/>
                          <a:cs typeface="+mn-cs"/>
                        </a:rPr>
                        <a:t>Jswieringa</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b="0" i="0" u="none">
                          <a:solidFill>
                            <a:srgbClr val="333333"/>
                          </a:solidFill>
                          <a:latin typeface="+mn-lt"/>
                          <a:ea typeface="+mn-ea"/>
                          <a:cs typeface="+mn-cs"/>
                        </a:rPr>
                        <a:t>Flickr</a:t>
                      </a:r>
                      <a:endParaRPr sz="1000" b="0" i="0" u="none">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mn-lt"/>
                          <a:ea typeface="+mn-ea"/>
                          <a:cs typeface="+mn-cs"/>
                        </a:rPr>
                        <a:t>Quarter Past three</a:t>
                      </a:r>
                      <a:endParaRPr sz="1000" b="0" i="0" u="none">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mn-lt"/>
                          <a:ea typeface="+mn-ea"/>
                          <a:cs typeface="+mn-cs"/>
                        </a:rPr>
                        <a:t>CC</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lang="en-US" sz="1000" b="0" i="0" u="none">
                          <a:solidFill>
                            <a:srgbClr val="333333"/>
                          </a:solidFill>
                          <a:latin typeface="+mn-lt"/>
                          <a:ea typeface="+mn-ea"/>
                          <a:cs typeface="+mn-cs"/>
                        </a:rPr>
                        <a:t>A friend did not show up for a meeting with you (clock)/Ein Freund versetzt sie (Wanduhr)</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91440">
                        <a:lnSpc>
                          <a:spcPct val="100000"/>
                        </a:lnSpc>
                        <a:spcBef>
                          <a:spcPts val="360"/>
                        </a:spcBef>
                      </a:pPr>
                      <a:r>
                        <a:rPr lang="en-US" sz="1000" b="0" i="0" u="none">
                          <a:solidFill>
                            <a:srgbClr val="333333"/>
                          </a:solidFill>
                          <a:latin typeface="+mn-lt"/>
                          <a:ea typeface="+mn-ea"/>
                          <a:cs typeface="+mn-cs"/>
                        </a:rPr>
                        <a:t>Rocketjim54</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mn-lt"/>
                          <a:ea typeface="+mn-ea"/>
                          <a:cs typeface="+mn-cs"/>
                        </a:rPr>
                        <a:t>Flickr</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mn-lt"/>
                          <a:ea typeface="+mn-ea"/>
                          <a:cs typeface="+mn-cs"/>
                        </a:rPr>
                        <a:t>mail box</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mn-lt"/>
                          <a:ea typeface="+mn-ea"/>
                          <a:cs typeface="+mn-cs"/>
                        </a:rPr>
                        <a:t>CC</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dirty="0">
                          <a:solidFill>
                            <a:srgbClr val="333333"/>
                          </a:solidFill>
                          <a:latin typeface="+mn-lt"/>
                          <a:ea typeface="+mn-ea"/>
                          <a:cs typeface="+mn-cs"/>
                        </a:rPr>
                        <a:t>Postcard (mailbox)/</a:t>
                      </a:r>
                      <a:r>
                        <a:rPr lang="en-US" sz="1000" b="0" i="0" u="none" dirty="0" err="1">
                          <a:solidFill>
                            <a:srgbClr val="333333"/>
                          </a:solidFill>
                          <a:latin typeface="+mn-lt"/>
                          <a:ea typeface="+mn-ea"/>
                          <a:cs typeface="+mn-cs"/>
                        </a:rPr>
                        <a:t>Postkarte</a:t>
                      </a:r>
                      <a:r>
                        <a:rPr lang="en-US" sz="1000" b="0" i="0" u="none" dirty="0">
                          <a:solidFill>
                            <a:srgbClr val="333333"/>
                          </a:solidFill>
                          <a:latin typeface="+mn-lt"/>
                          <a:ea typeface="+mn-ea"/>
                          <a:cs typeface="+mn-cs"/>
                        </a:rPr>
                        <a:t> (</a:t>
                      </a:r>
                      <a:r>
                        <a:rPr lang="en-US" sz="1000" b="0" i="0" u="none" dirty="0" err="1">
                          <a:solidFill>
                            <a:srgbClr val="333333"/>
                          </a:solidFill>
                          <a:latin typeface="+mn-lt"/>
                          <a:ea typeface="+mn-ea"/>
                          <a:cs typeface="+mn-cs"/>
                        </a:rPr>
                        <a:t>Briefkasten</a:t>
                      </a:r>
                      <a:r>
                        <a:rPr lang="en-US" sz="1000" b="0" i="0" u="none" dirty="0">
                          <a:solidFill>
                            <a:srgbClr val="333333"/>
                          </a:solidFill>
                          <a:latin typeface="+mn-lt"/>
                          <a:ea typeface="+mn-ea"/>
                          <a:cs typeface="+mn-cs"/>
                        </a:rPr>
                        <a:t>)</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pt-BR">
                <a:latin typeface="+mn-lt"/>
                <a:ea typeface="+mn-ea"/>
              </a:rPr>
              <a:t>Entrenament Metacognitiu 1 – Acusar I Atribuir-se el Mèrit</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57</a:t>
            </a:fld>
            <a:endParaRPr lang="de-DE" dirty="0">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617062004"/>
              </p:ext>
            </p:extLst>
          </p:nvPr>
        </p:nvGraphicFramePr>
        <p:xfrm>
          <a:off x="408954" y="2011680"/>
          <a:ext cx="11375999" cy="330885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des </a:t>
                      </a:r>
                      <a:r>
                        <a:rPr kumimoji="0" lang="en-GB" sz="1000" b="0" i="0" u="none" strike="noStrike" cap="none" normalizeH="0" baseline="0" dirty="0" err="1">
                          <a:ln>
                            <a:noFill/>
                          </a:ln>
                          <a:solidFill>
                            <a:srgbClr val="333333"/>
                          </a:solidFill>
                          <a:effectLst/>
                          <a:latin typeface="+mn-lt"/>
                          <a:ea typeface="+mn-ea"/>
                          <a:cs typeface="+mn-cs"/>
                        </a:rPr>
                        <a:t>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a:t>
                      </a:r>
                      <a:r>
                        <a:rPr kumimoji="0" lang="en-GB" sz="1000" b="0" i="0" u="none" strike="noStrike" cap="none" normalizeH="0" baseline="0" dirty="0" err="1">
                          <a:ln>
                            <a:noFill/>
                          </a:ln>
                          <a:solidFill>
                            <a:srgbClr val="333333"/>
                          </a:solidFill>
                          <a:effectLst/>
                          <a:latin typeface="+mn-lt"/>
                          <a:ea typeface="+mn-ea"/>
                          <a:cs typeface="+mn-cs"/>
                        </a:rPr>
                        <a:t>genutzt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unter</a:t>
                      </a:r>
                      <a:r>
                        <a:rPr kumimoji="0" lang="en-GB" sz="1000" b="0" i="0" u="none" strike="noStrike" cap="none" normalizeH="0" baseline="0" dirty="0">
                          <a:ln>
                            <a:noFill/>
                          </a:ln>
                          <a:solidFill>
                            <a:srgbClr val="333333"/>
                          </a:solidFill>
                          <a:effectLst/>
                          <a:latin typeface="+mn-lt"/>
                          <a:ea typeface="+mn-ea"/>
                          <a:cs typeface="+mn-cs"/>
                        </a:rPr>
                        <a:t> creative commons </a:t>
                      </a:r>
                      <a:r>
                        <a:rPr kumimoji="0" lang="en-GB" sz="1000" b="0" i="0" u="none" strike="noStrike" cap="none" normalizeH="0" baseline="0" dirty="0" err="1">
                          <a:ln>
                            <a:noFill/>
                          </a:ln>
                          <a:solidFill>
                            <a:srgbClr val="333333"/>
                          </a:solidFill>
                          <a:effectLst/>
                          <a:latin typeface="+mn-lt"/>
                          <a:ea typeface="+mn-ea"/>
                          <a:cs typeface="+mn-cs"/>
                        </a:rPr>
                        <a:t>Lizenz</a:t>
                      </a:r>
                      <a:r>
                        <a:rPr kumimoji="0" lang="en-GB" sz="1000" b="0" i="0" u="none" strike="noStrike" cap="none" normalizeH="0" baseline="0" dirty="0">
                          <a:ln>
                            <a:noFill/>
                          </a:ln>
                          <a:solidFill>
                            <a:srgbClr val="333333"/>
                          </a:solidFill>
                          <a:effectLst/>
                          <a:latin typeface="+mn-lt"/>
                          <a:ea typeface="+mn-ea"/>
                          <a:cs typeface="+mn-cs"/>
                        </a:rPr>
                        <a:t>, PP = </a:t>
                      </a:r>
                      <a:r>
                        <a:rPr kumimoji="0" lang="en-GB" sz="1000" b="0" i="0" u="none" strike="noStrike" cap="none" normalizeH="0" baseline="0" dirty="0" err="1">
                          <a:ln>
                            <a:noFill/>
                          </a:ln>
                          <a:solidFill>
                            <a:srgbClr val="333333"/>
                          </a:solidFill>
                          <a:effectLst/>
                          <a:latin typeface="+mn-lt"/>
                          <a:ea typeface="+mn-ea"/>
                          <a:cs typeface="+mn-cs"/>
                        </a:rPr>
                        <a:t>verwendet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mit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persönlicher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Zustimmung</a:t>
                      </a:r>
                      <a:r>
                        <a:rPr kumimoji="0" lang="en-GB" sz="1000" b="0" i="0" u="none" strike="noStrike" cap="none" normalizeH="0" baseline="0" dirty="0">
                          <a:ln>
                            <a:noFill/>
                          </a:ln>
                          <a:solidFill>
                            <a:srgbClr val="333333"/>
                          </a:solidFill>
                          <a:effectLst/>
                          <a:latin typeface="+mn-lt"/>
                          <a:ea typeface="+mn-ea"/>
                          <a:cs typeface="+mn-cs"/>
                        </a:rPr>
                        <a:t> des </a:t>
                      </a:r>
                      <a:r>
                        <a:rPr kumimoji="0" lang="en-GB" sz="1000" b="0" i="0" u="none" strike="noStrike" cap="none" normalizeH="0" baseline="0" dirty="0" err="1">
                          <a:ln>
                            <a:noFill/>
                          </a:ln>
                          <a:solidFill>
                            <a:srgbClr val="333333"/>
                          </a:solidFill>
                          <a:effectLst/>
                          <a:latin typeface="+mn-lt"/>
                          <a:ea typeface="+mn-ea"/>
                          <a:cs typeface="+mn-cs"/>
                        </a:rPr>
                        <a:t>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b="0" i="0" u="none">
                          <a:solidFill>
                            <a:srgbClr val="333333"/>
                          </a:solidFill>
                          <a:latin typeface="+mn-lt"/>
                          <a:ea typeface="+mn-ea"/>
                          <a:cs typeface="+mn-cs"/>
                        </a:rPr>
                        <a:t>trekguy</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mn-lt"/>
                          <a:ea typeface="+mn-ea"/>
                          <a:cs typeface="+mn-cs"/>
                        </a:rPr>
                        <a:t>flickr</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mn-lt"/>
                          <a:ea typeface="+mn-ea"/>
                          <a:cs typeface="+mn-cs"/>
                        </a:rPr>
                        <a:t>rear view side mirror</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mn-lt"/>
                          <a:ea typeface="+mn-ea"/>
                          <a:cs typeface="+mn-cs"/>
                        </a:rPr>
                        <a:t>CC</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lang="en-US" sz="1000" b="0" i="0" u="none">
                          <a:solidFill>
                            <a:srgbClr val="333333"/>
                          </a:solidFill>
                          <a:latin typeface="+mn-lt"/>
                          <a:ea typeface="+mn-ea"/>
                          <a:cs typeface="+mn-cs"/>
                        </a:rPr>
                        <a:t>A car has been driving behind you for some time (rearview mirror of the car)/Ein Wagen fährt längere Zeit hinter ihnen her (Rückspiegel e. Autos)</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b="0" i="0" u="none" spc="-5">
                          <a:solidFill>
                            <a:srgbClr val="333333"/>
                          </a:solidFill>
                          <a:latin typeface="+mn-lt"/>
                          <a:ea typeface="+mn-ea"/>
                          <a:cs typeface="+mn-cs"/>
                        </a:rPr>
                        <a:t>The Jamoker</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mn-lt"/>
                          <a:ea typeface="+mn-ea"/>
                          <a:cs typeface="+mn-cs"/>
                        </a:rPr>
                        <a:t>flickr</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mn-lt"/>
                          <a:ea typeface="+mn-ea"/>
                          <a:cs typeface="+mn-cs"/>
                        </a:rPr>
                        <a:t>Missed The Bus</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mn-lt"/>
                          <a:ea typeface="+mn-ea"/>
                          <a:cs typeface="+mn-cs"/>
                        </a:rPr>
                        <a:t>CC</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mn-lt"/>
                          <a:ea typeface="+mn-ea"/>
                          <a:cs typeface="+mn-cs"/>
                        </a:rPr>
                        <a:t>Bus passing by/Der Bus fährt weg</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b="0" i="0" u="none" spc="-5">
                          <a:solidFill>
                            <a:srgbClr val="333333"/>
                          </a:solidFill>
                          <a:latin typeface="+mn-lt"/>
                          <a:ea typeface="+mn-ea"/>
                          <a:cs typeface="+mn-cs"/>
                        </a:rPr>
                        <a:t>*MarS</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mn-lt"/>
                          <a:ea typeface="+mn-ea"/>
                          <a:cs typeface="+mn-cs"/>
                        </a:rPr>
                        <a:t>flickr</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spc="-5">
                          <a:solidFill>
                            <a:srgbClr val="333333"/>
                          </a:solidFill>
                          <a:latin typeface="+mn-lt"/>
                          <a:ea typeface="+mn-ea"/>
                          <a:cs typeface="+mn-cs"/>
                        </a:rPr>
                        <a:t>wine II</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mn-lt"/>
                          <a:ea typeface="+mn-ea"/>
                          <a:cs typeface="+mn-cs"/>
                        </a:rPr>
                        <a:t>CC</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lang="de-DE" sz="1000" b="0" i="0" u="none">
                          <a:solidFill>
                            <a:srgbClr val="333333"/>
                          </a:solidFill>
                          <a:latin typeface="+mn-lt"/>
                          <a:ea typeface="+mn-ea"/>
                          <a:cs typeface="+mn-cs"/>
                        </a:rPr>
                        <a:t>A neighbour invited you for a drink (Glass of white wine)/Nachbar hat sie auf ein Gläschen eingeladen (Glas m. Weiswein)</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b="0" i="0" u="none" spc="-5">
                          <a:solidFill>
                            <a:srgbClr val="333333"/>
                          </a:solidFill>
                          <a:latin typeface="+mn-lt"/>
                          <a:ea typeface="+mn-ea"/>
                          <a:cs typeface="+mn-cs"/>
                        </a:rPr>
                        <a:t>heater</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mn-lt"/>
                          <a:ea typeface="+mn-ea"/>
                          <a:cs typeface="+mn-cs"/>
                        </a:rPr>
                        <a:t>flickr</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mn-lt"/>
                          <a:ea typeface="+mn-ea"/>
                          <a:cs typeface="+mn-cs"/>
                        </a:rPr>
                        <a:t>Commute (reading gang signs)</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mn-lt"/>
                          <a:ea typeface="+mn-ea"/>
                          <a:cs typeface="+mn-cs"/>
                        </a:rPr>
                        <a:t>CC</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mn-lt"/>
                          <a:ea typeface="+mn-ea"/>
                          <a:cs typeface="+mn-cs"/>
                        </a:rPr>
                        <a:t>Reading the newspaper/Zeitungsleser</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b="0" i="0" u="none" spc="-5">
                          <a:solidFill>
                            <a:srgbClr val="333333"/>
                          </a:solidFill>
                          <a:latin typeface="+mn-lt"/>
                          <a:ea typeface="+mn-ea"/>
                          <a:cs typeface="+mn-cs"/>
                        </a:rPr>
                        <a:t>Katrin Ze.</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spc="-5">
                          <a:solidFill>
                            <a:srgbClr val="333333"/>
                          </a:solidFill>
                          <a:latin typeface="+mn-lt"/>
                          <a:ea typeface="+mn-ea"/>
                          <a:cs typeface="+mn-cs"/>
                        </a:rPr>
                        <a:t>fotocommunity</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spc="-5">
                          <a:solidFill>
                            <a:srgbClr val="333333"/>
                          </a:solidFill>
                          <a:latin typeface="+mn-lt"/>
                          <a:ea typeface="+mn-ea"/>
                          <a:cs typeface="+mn-cs"/>
                        </a:rPr>
                        <a:t>enttäuscht</a:t>
                      </a:r>
                      <a:endParaRPr sz="1000" b="0" i="0" u="none">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mn-lt"/>
                          <a:ea typeface="+mn-ea"/>
                          <a:cs typeface="+mn-cs"/>
                        </a:rPr>
                        <a:t>CC</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de-DE" sz="1000" b="0" i="0" u="none">
                          <a:solidFill>
                            <a:srgbClr val="333333"/>
                          </a:solidFill>
                          <a:latin typeface="+mn-lt"/>
                          <a:ea typeface="+mn-ea"/>
                          <a:cs typeface="+mn-cs"/>
                        </a:rPr>
                        <a:t>A friend thinks you are unfair/Ein Freund findet sie unfair (in der Ecke kauernde Frau)</a:t>
                      </a:r>
                      <a:endParaRPr sz="1000" b="0" i="0" u="none"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b="0" i="0" u="none" spc="-5">
                          <a:solidFill>
                            <a:srgbClr val="333333"/>
                          </a:solidFill>
                          <a:latin typeface="+mn-lt"/>
                          <a:ea typeface="+mn-ea"/>
                          <a:cs typeface="+mn-cs"/>
                        </a:rPr>
                        <a:t>judge mental</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mn-lt"/>
                          <a:ea typeface="+mn-ea"/>
                          <a:cs typeface="+mn-cs"/>
                        </a:rPr>
                        <a:t>flickr</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lang="en-US" sz="1000" b="0" i="0" u="none" spc="-5">
                          <a:solidFill>
                            <a:srgbClr val="333333"/>
                          </a:solidFill>
                          <a:latin typeface="+mn-lt"/>
                          <a:ea typeface="+mn-ea"/>
                          <a:cs typeface="+mn-cs"/>
                        </a:rPr>
                        <a:t>The Fluoride uncertainty Theory</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mn-lt"/>
                          <a:ea typeface="+mn-ea"/>
                          <a:cs typeface="+mn-cs"/>
                        </a:rPr>
                        <a:t>CC</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lang="de-DE" sz="1000" b="0" i="0" u="none" dirty="0">
                          <a:solidFill>
                            <a:srgbClr val="333333"/>
                          </a:solidFill>
                          <a:latin typeface="+mn-lt"/>
                          <a:ea typeface="+mn-ea"/>
                          <a:cs typeface="+mn-cs"/>
                        </a:rPr>
                        <a:t>A friend thinks you are smart (Albert Einstein)/ Ein Freund findet sie klug (Einstein)</a:t>
                      </a:r>
                      <a:endParaRPr sz="1000" b="0" i="0" u="none"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5394</Words>
  <Application>Microsoft Office PowerPoint</Application>
  <PresentationFormat>Benutzerdefiniert</PresentationFormat>
  <Paragraphs>638</Paragraphs>
  <Slides>57</Slides>
  <Notes>57</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57</vt:i4>
      </vt:variant>
    </vt:vector>
  </HeadingPairs>
  <TitlesOfParts>
    <vt:vector size="66" baseType="lpstr">
      <vt:lpstr>Verdana</vt:lpstr>
      <vt:lpstr>Arial</vt:lpstr>
      <vt:lpstr>WingDings</vt:lpstr>
      <vt:lpstr>Times New Roman</vt:lpstr>
      <vt:lpstr>Calibri Light</vt:lpstr>
      <vt:lpstr>Symbol</vt:lpstr>
      <vt:lpstr>WingDings</vt:lpstr>
      <vt:lpstr>Calibri</vt:lpstr>
      <vt:lpstr>UKE_PPT-Vorlage_16zu9</vt:lpstr>
      <vt:lpstr>EMC 1 B – Acusar i Atribuir-se el Mèrit</vt:lpstr>
      <vt:lpstr>Atribució: Acusar i Atribuir-se el Mèrit</vt:lpstr>
      <vt:lpstr>Atribució: Acusar i Atribuir-se el Mèrit</vt:lpstr>
      <vt:lpstr>Atribució: Acusar i Atribuir-se el Mèrit</vt:lpstr>
      <vt:lpstr>Explicacions</vt:lpstr>
      <vt:lpstr>Explicacions</vt:lpstr>
      <vt:lpstr>Explicacions</vt:lpstr>
      <vt:lpstr>Atribució: Acusar i Atribuir-se el Mèrit</vt:lpstr>
      <vt:lpstr>Li donen d'alta de l'hospital pràcticament recuperat.</vt:lpstr>
      <vt:lpstr>Li donen d'alta de l'hospital pràcticament recuperat.</vt:lpstr>
      <vt:lpstr>Li donen d'alta de l'hospital pràcticament recuperat.</vt:lpstr>
      <vt:lpstr>Li donen d'alta de l'hospital pràcticament recuperat.</vt:lpstr>
      <vt:lpstr>Li donen d'alta de l'hospital pràcticament recuperat.</vt:lpstr>
      <vt:lpstr>Efectes d'alguns estils d'atribució sobre esdeveniments negatius!</vt:lpstr>
      <vt:lpstr>Efectes d'alguns estils d'atribució sobre esdeveniments negatius!</vt:lpstr>
      <vt:lpstr>Efectes d'alguns estils d'atribució sobre esdeveniments negatius!</vt:lpstr>
      <vt:lpstr>Efectes d'alguns estils d'atribució sobre esdeveniments negatius!</vt:lpstr>
      <vt:lpstr>Efectes d'alguns estils d'atribució sobre esdeveniments negatius!</vt:lpstr>
      <vt:lpstr>Efectes d'alguns estils d'atribució sobre esdeveniments positius!</vt:lpstr>
      <vt:lpstr>Efectes d'alguns estils d'atribució sobre esdeveniments positius!</vt:lpstr>
      <vt:lpstr>Efectes d'alguns estils d'atribució sobre esdeveniments positius!</vt:lpstr>
      <vt:lpstr>Efectes d'alguns estils d'atribució sobre esdeveniments positius!</vt:lpstr>
      <vt:lpstr>Efectes d'alguns estils d'atribució sobre esdeveniments positius!</vt:lpstr>
      <vt:lpstr>Quina rellevància té això?</vt:lpstr>
      <vt:lpstr>Quina rellevància té això?</vt:lpstr>
      <vt:lpstr>Com les atribucions inadequades promouen la malinterpretació durant la psicosi. Exemples:</vt:lpstr>
      <vt:lpstr>Estils d'Atribució La tasca d'avui és...</vt:lpstr>
      <vt:lpstr>Un amic està parlant a la teva esquena</vt:lpstr>
      <vt:lpstr>Et truquen per a una entrevista de feina</vt:lpstr>
      <vt:lpstr>La teva visita sense avisar molesta al teu amic</vt:lpstr>
      <vt:lpstr>Altres persones riuen mentre tu estaves parlant</vt:lpstr>
      <vt:lpstr>Proposeu els vostres propis exemples!</vt:lpstr>
      <vt:lpstr>Una veu interna et diu que ets una mala persona.</vt:lpstr>
      <vt:lpstr>Una veu interna et diu que ets una mala persona.</vt:lpstr>
      <vt:lpstr>Una veu interna et diu que ets una mala persona.</vt:lpstr>
      <vt:lpstr>Sentint Veus Pensaments propis o sota control extern? Pros i contres</vt:lpstr>
      <vt:lpstr>Sentint Veus Pensaments propis o sota control extern? Pros i contres</vt:lpstr>
      <vt:lpstr>Sentint Veus Pensaments propis o sota control extern? Pros i contres</vt:lpstr>
      <vt:lpstr>Sentint Veus Pensaments propis o sota control extern? Pros i contres</vt:lpstr>
      <vt:lpstr>Sentint Veus Pensaments propis o sota control extern? Pros i contres</vt:lpstr>
      <vt:lpstr>Un amic et porta a casa en cotxe</vt:lpstr>
      <vt:lpstr>Quedes amb un amic i no es presenta</vt:lpstr>
      <vt:lpstr>Un amic no et va enviar una postal</vt:lpstr>
      <vt:lpstr>Un cotxe ha estat conduint darrere del teu durant mitja hora</vt:lpstr>
      <vt:lpstr>L'autobús que volies agafar marxa just davant teu</vt:lpstr>
      <vt:lpstr>Un veí t'invita a prendre alguna cosa</vt:lpstr>
      <vt:lpstr>Un home està llegint el diari davant de la teva porta durant una bona estona</vt:lpstr>
      <vt:lpstr>Un amic creu que tu no ets de fiar</vt:lpstr>
      <vt:lpstr>Una amiga creu que ets llest/a</vt:lpstr>
      <vt:lpstr>Traducció a la vida diària</vt:lpstr>
      <vt:lpstr>Traducció a la vida diària</vt:lpstr>
      <vt:lpstr>Traducció a la vida diària</vt:lpstr>
      <vt:lpstr>Quina relació té això amb la psicosi?</vt:lpstr>
      <vt:lpstr>Quina relació té això amb la psicosi?</vt:lpstr>
      <vt:lpstr>Gràcies Per La Vostra Atenció!</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Britt-Marie Larsen</cp:lastModifiedBy>
  <cp:revision>333</cp:revision>
  <dcterms:created xsi:type="dcterms:W3CDTF">2004-10-11T13:21:01Z</dcterms:created>
  <dcterms:modified xsi:type="dcterms:W3CDTF">2023-01-30T12:17:13Z</dcterms:modified>
</cp:coreProperties>
</file>