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01" r:id="rId3"/>
    <p:sldId id="372" r:id="rId4"/>
    <p:sldId id="403" r:id="rId5"/>
    <p:sldId id="402" r:id="rId6"/>
    <p:sldId id="291" r:id="rId7"/>
    <p:sldId id="404" r:id="rId8"/>
    <p:sldId id="292" r:id="rId9"/>
    <p:sldId id="369" r:id="rId10"/>
    <p:sldId id="338" r:id="rId11"/>
    <p:sldId id="375" r:id="rId12"/>
    <p:sldId id="405" r:id="rId13"/>
    <p:sldId id="376" r:id="rId14"/>
    <p:sldId id="406" r:id="rId15"/>
    <p:sldId id="407" r:id="rId16"/>
    <p:sldId id="410" r:id="rId17"/>
    <p:sldId id="409" r:id="rId18"/>
    <p:sldId id="295" r:id="rId19"/>
    <p:sldId id="379" r:id="rId20"/>
    <p:sldId id="381" r:id="rId21"/>
    <p:sldId id="412" r:id="rId22"/>
    <p:sldId id="411" r:id="rId23"/>
    <p:sldId id="299" r:id="rId24"/>
    <p:sldId id="382" r:id="rId25"/>
    <p:sldId id="309" r:id="rId26"/>
    <p:sldId id="310" r:id="rId27"/>
    <p:sldId id="367" r:id="rId28"/>
    <p:sldId id="311" r:id="rId29"/>
    <p:sldId id="320" r:id="rId30"/>
    <p:sldId id="366" r:id="rId31"/>
    <p:sldId id="349" r:id="rId32"/>
    <p:sldId id="315" r:id="rId33"/>
    <p:sldId id="398" r:id="rId34"/>
    <p:sldId id="353" r:id="rId35"/>
    <p:sldId id="354" r:id="rId36"/>
    <p:sldId id="355" r:id="rId37"/>
    <p:sldId id="421" r:id="rId38"/>
    <p:sldId id="426" r:id="rId39"/>
    <p:sldId id="425" r:id="rId40"/>
    <p:sldId id="424" r:id="rId41"/>
    <p:sldId id="395" r:id="rId42"/>
    <p:sldId id="314" r:id="rId43"/>
    <p:sldId id="312" r:id="rId44"/>
    <p:sldId id="361" r:id="rId45"/>
    <p:sldId id="365" r:id="rId46"/>
    <p:sldId id="334" r:id="rId47"/>
    <p:sldId id="330" r:id="rId48"/>
    <p:sldId id="323" r:id="rId49"/>
    <p:sldId id="327" r:id="rId50"/>
    <p:sldId id="336" r:id="rId51"/>
    <p:sldId id="322" r:id="rId52"/>
    <p:sldId id="388" r:id="rId53"/>
    <p:sldId id="420" r:id="rId54"/>
    <p:sldId id="419" r:id="rId55"/>
    <p:sldId id="396" r:id="rId56"/>
    <p:sldId id="397" r:id="rId57"/>
    <p:sldId id="400" r:id="rId58"/>
    <p:sldId id="391" r:id="rId59"/>
    <p:sldId id="392" r:id="rId60"/>
  </p:sldIdLst>
  <p:sldSz cx="12195175" cy="6858000"/>
  <p:notesSz cx="7099300" cy="10234613"/>
  <p:defaultTextStyle>
    <a:defPPr>
      <a:defRPr lang="en-US"/>
    </a:defPPr>
    <a:lvl1pPr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97" autoAdjust="0"/>
    <p:restoredTop sz="94660" autoAdjust="0"/>
  </p:normalViewPr>
  <p:slideViewPr>
    <p:cSldViewPr>
      <p:cViewPr varScale="1">
        <p:scale>
          <a:sx n="92" d="100"/>
          <a:sy n="92" d="100"/>
        </p:scale>
        <p:origin x="528" y="72"/>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80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F5568D6-0309-4451-8059-EE6B8AA596FE}" type="slidenum">
              <a:rPr lang="en-GB" altLang="de-DE"/>
              <a:pPr/>
              <a:t>‹Nr.›</a:t>
            </a:fld>
            <a:endParaRPr lang="en-GB" altLang="de-DE"/>
          </a:p>
        </p:txBody>
      </p:sp>
    </p:spTree>
    <p:extLst>
      <p:ext uri="{BB962C8B-B14F-4D97-AF65-F5344CB8AC3E}">
        <p14:creationId xmlns:p14="http://schemas.microsoft.com/office/powerpoint/2010/main" val="2330224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ltLang="zh-CN"/>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ltLang="zh-CN"/>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zh-CN" noProof="0"/>
              <a:t>Klicken Sie, um die Formate des Vorlagentextes zu bearbeiten</a:t>
            </a:r>
          </a:p>
          <a:p>
            <a:pPr lvl="1"/>
            <a:r>
              <a:rPr lang="en-US" altLang="zh-CN" noProof="0"/>
              <a:t>Zweite Ebene</a:t>
            </a:r>
          </a:p>
          <a:p>
            <a:pPr lvl="2"/>
            <a:r>
              <a:rPr lang="en-US" altLang="zh-CN" noProof="0"/>
              <a:t>Dritte Ebene</a:t>
            </a:r>
          </a:p>
          <a:p>
            <a:pPr lvl="3"/>
            <a:r>
              <a:rPr lang="en-US" altLang="zh-CN" noProof="0"/>
              <a:t>Vierte Ebene</a:t>
            </a:r>
          </a:p>
          <a:p>
            <a:pPr lvl="4"/>
            <a:r>
              <a:rPr lang="en-US" altLang="zh-CN"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ltLang="zh-CN"/>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27EE1BF-FF13-4BCF-ABF1-07B8979919E5}" type="slidenum">
              <a:rPr lang="zh-CN" altLang="en-US"/>
              <a:pPr/>
              <a:t>‹Nr.›</a:t>
            </a:fld>
            <a:endParaRPr lang="en-US" altLang="zh-CN"/>
          </a:p>
        </p:txBody>
      </p:sp>
    </p:spTree>
    <p:extLst>
      <p:ext uri="{BB962C8B-B14F-4D97-AF65-F5344CB8AC3E}">
        <p14:creationId xmlns:p14="http://schemas.microsoft.com/office/powerpoint/2010/main" val="26634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84F562F-FB3A-4F4D-9E7F-29B088CD68E0}" type="slidenum">
              <a:rPr lang="zh-CN" altLang="en-US" sz="1300">
                <a:latin typeface="Verdana" panose="020B0604030504040204" pitchFamily="34" charset="0"/>
              </a:rPr>
              <a:pPr eaLnBrk="1" hangingPunct="1">
                <a:spcBef>
                  <a:spcPct val="0"/>
                </a:spcBef>
              </a:pPr>
              <a:t>2</a:t>
            </a:fld>
            <a:endParaRPr lang="en-US" altLang="zh-CN"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189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84F562F-FB3A-4F4D-9E7F-29B088CD68E0}" type="slidenum">
              <a:rPr lang="zh-CN" altLang="en-US" sz="1300">
                <a:latin typeface="Verdana" panose="020B0604030504040204" pitchFamily="34" charset="0"/>
              </a:rPr>
              <a:pPr eaLnBrk="1" hangingPunct="1">
                <a:spcBef>
                  <a:spcPct val="0"/>
                </a:spcBef>
              </a:pPr>
              <a:t>3</a:t>
            </a:fld>
            <a:endParaRPr lang="en-US" altLang="zh-CN"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189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84F562F-FB3A-4F4D-9E7F-29B088CD68E0}" type="slidenum">
              <a:rPr lang="zh-CN" altLang="en-US" sz="1300">
                <a:latin typeface="Verdana" panose="020B0604030504040204" pitchFamily="34" charset="0"/>
              </a:rPr>
              <a:pPr eaLnBrk="1" hangingPunct="1">
                <a:spcBef>
                  <a:spcPct val="0"/>
                </a:spcBef>
              </a:pPr>
              <a:t>4</a:t>
            </a:fld>
            <a:endParaRPr lang="en-US" altLang="zh-CN"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18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0503E6E-1F17-4EB7-989D-F3BD5F622B0B}" type="slidenum">
              <a:rPr lang="zh-CN" altLang="en-US" sz="1300">
                <a:latin typeface="Verdana" panose="020B0604030504040204" pitchFamily="34" charset="0"/>
              </a:rPr>
              <a:pPr eaLnBrk="1" hangingPunct="1">
                <a:spcBef>
                  <a:spcPct val="0"/>
                </a:spcBef>
              </a:pPr>
              <a:t>5</a:t>
            </a:fld>
            <a:endParaRPr lang="en-US" altLang="zh-CN"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77109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0503E6E-1F17-4EB7-989D-F3BD5F622B0B}" type="slidenum">
              <a:rPr lang="zh-CN" altLang="en-US" sz="1300">
                <a:latin typeface="Verdana" panose="020B0604030504040204" pitchFamily="34" charset="0"/>
              </a:rPr>
              <a:pPr eaLnBrk="1" hangingPunct="1">
                <a:spcBef>
                  <a:spcPct val="0"/>
                </a:spcBef>
              </a:pPr>
              <a:t>6</a:t>
            </a:fld>
            <a:endParaRPr lang="en-US" altLang="zh-CN"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77109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E647AD2-7352-4BE6-904C-DE4FDF81881E}" type="slidenum">
              <a:rPr lang="zh-CN" altLang="en-US" sz="1300">
                <a:latin typeface="Verdana" panose="020B0604030504040204" pitchFamily="34" charset="0"/>
              </a:rPr>
              <a:pPr eaLnBrk="1" hangingPunct="1">
                <a:spcBef>
                  <a:spcPct val="0"/>
                </a:spcBef>
              </a:pPr>
              <a:t>7</a:t>
            </a:fld>
            <a:endParaRPr lang="en-US" altLang="zh-CN"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40716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BF235BE-7589-4375-B3A6-B668157940D0}" type="slidenum">
              <a:rPr lang="zh-CN" altLang="en-US" sz="1300">
                <a:latin typeface="Verdana" panose="020B0604030504040204" pitchFamily="34" charset="0"/>
              </a:rPr>
              <a:pPr eaLnBrk="1" hangingPunct="1">
                <a:spcBef>
                  <a:spcPct val="0"/>
                </a:spcBef>
              </a:pPr>
              <a:t>8</a:t>
            </a:fld>
            <a:endParaRPr lang="en-US" altLang="zh-CN"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133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11EC78A-0D8F-41EE-B363-6EFD92B4BB34}" type="slidenum">
              <a:rPr lang="zh-CN" altLang="en-US" sz="1300">
                <a:latin typeface="Verdana" panose="020B0604030504040204" pitchFamily="34" charset="0"/>
              </a:rPr>
              <a:pPr eaLnBrk="1" hangingPunct="1">
                <a:spcBef>
                  <a:spcPct val="0"/>
                </a:spcBef>
              </a:pPr>
              <a:t>9</a:t>
            </a:fld>
            <a:endParaRPr lang="en-US" altLang="zh-CN"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892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6BDAFC-A95E-4773-84E5-EAC64345C204}" type="slidenum">
              <a:rPr lang="zh-CN" altLang="en-US" sz="1300">
                <a:latin typeface="Verdana" panose="020B0604030504040204" pitchFamily="34" charset="0"/>
              </a:rPr>
              <a:pPr eaLnBrk="1" hangingPunct="1">
                <a:spcBef>
                  <a:spcPct val="0"/>
                </a:spcBef>
              </a:pPr>
              <a:t>10</a:t>
            </a:fld>
            <a:endParaRPr lang="en-US" altLang="zh-CN"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2735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6BDAFC-A95E-4773-84E5-EAC64345C204}" type="slidenum">
              <a:rPr lang="zh-CN" altLang="en-US" sz="1300">
                <a:latin typeface="Verdana" panose="020B0604030504040204" pitchFamily="34" charset="0"/>
              </a:rPr>
              <a:pPr eaLnBrk="1" hangingPunct="1">
                <a:spcBef>
                  <a:spcPct val="0"/>
                </a:spcBef>
              </a:pPr>
              <a:t>11</a:t>
            </a:fld>
            <a:endParaRPr lang="en-US" altLang="zh-CN"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2735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A4782E6-4FD5-45AA-9207-2FE84ACE11B1}" type="slidenum">
              <a:rPr lang="zh-CN" altLang="en-US" sz="1300">
                <a:latin typeface="Verdana" panose="020B0604030504040204" pitchFamily="34" charset="0"/>
              </a:rPr>
              <a:pPr eaLnBrk="1" hangingPunct="1">
                <a:spcBef>
                  <a:spcPct val="0"/>
                </a:spcBef>
              </a:pPr>
              <a:t>12</a:t>
            </a:fld>
            <a:endParaRPr lang="en-US" altLang="zh-CN"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6663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A4782E6-4FD5-45AA-9207-2FE84ACE11B1}" type="slidenum">
              <a:rPr lang="zh-CN" altLang="en-US" sz="1300">
                <a:latin typeface="Verdana" panose="020B0604030504040204" pitchFamily="34" charset="0"/>
              </a:rPr>
              <a:pPr eaLnBrk="1" hangingPunct="1">
                <a:spcBef>
                  <a:spcPct val="0"/>
                </a:spcBef>
              </a:pPr>
              <a:t>13</a:t>
            </a:fld>
            <a:endParaRPr lang="en-US" altLang="zh-CN"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6663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A24064-5AE2-4F0A-A40B-6AC3DAA851DE}" type="slidenum">
              <a:rPr lang="zh-CN" altLang="en-US" sz="1300">
                <a:latin typeface="Verdana" panose="020B0604030504040204" pitchFamily="34" charset="0"/>
              </a:rPr>
              <a:pPr eaLnBrk="1" hangingPunct="1">
                <a:spcBef>
                  <a:spcPct val="0"/>
                </a:spcBef>
              </a:pPr>
              <a:t>14</a:t>
            </a:fld>
            <a:endParaRPr lang="en-US" altLang="zh-CN"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2213993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A24064-5AE2-4F0A-A40B-6AC3DAA851DE}" type="slidenum">
              <a:rPr lang="zh-CN" altLang="en-US" sz="1300">
                <a:latin typeface="Verdana" panose="020B0604030504040204" pitchFamily="34" charset="0"/>
              </a:rPr>
              <a:pPr eaLnBrk="1" hangingPunct="1">
                <a:spcBef>
                  <a:spcPct val="0"/>
                </a:spcBef>
              </a:pPr>
              <a:t>15</a:t>
            </a:fld>
            <a:endParaRPr lang="en-US" altLang="zh-CN"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2213993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A24064-5AE2-4F0A-A40B-6AC3DAA851DE}" type="slidenum">
              <a:rPr lang="zh-CN" altLang="en-US" sz="1300">
                <a:latin typeface="Verdana" panose="020B0604030504040204" pitchFamily="34" charset="0"/>
              </a:rPr>
              <a:pPr eaLnBrk="1" hangingPunct="1">
                <a:spcBef>
                  <a:spcPct val="0"/>
                </a:spcBef>
              </a:pPr>
              <a:t>16</a:t>
            </a:fld>
            <a:endParaRPr lang="en-US" altLang="zh-CN"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CA" altLang="de-DE"/>
          </a:p>
        </p:txBody>
      </p:sp>
    </p:spTree>
    <p:extLst>
      <p:ext uri="{BB962C8B-B14F-4D97-AF65-F5344CB8AC3E}">
        <p14:creationId xmlns:p14="http://schemas.microsoft.com/office/powerpoint/2010/main" val="2213993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3D712C5-DB95-44E4-B79C-38FBEBDCFD61}" type="slidenum">
              <a:rPr lang="zh-CN" altLang="en-US" sz="1300">
                <a:latin typeface="Verdana" panose="020B0604030504040204" pitchFamily="34" charset="0"/>
              </a:rPr>
              <a:pPr eaLnBrk="1" hangingPunct="1">
                <a:spcBef>
                  <a:spcPct val="0"/>
                </a:spcBef>
              </a:pPr>
              <a:t>17</a:t>
            </a:fld>
            <a:endParaRPr lang="en-US" altLang="zh-CN" sz="1300">
              <a:latin typeface="Verdana" panose="020B0604030504040204" pitchFamily="34" charset="0"/>
            </a:endParaRPr>
          </a:p>
        </p:txBody>
      </p:sp>
      <p:sp>
        <p:nvSpPr>
          <p:cNvPr id="78851" name="Rectangle 1026"/>
          <p:cNvSpPr>
            <a:spLocks noGrp="1" noRot="1" noChangeAspect="1" noChangeArrowheads="1" noTextEdit="1"/>
          </p:cNvSpPr>
          <p:nvPr>
            <p:ph type="sldImg"/>
          </p:nvPr>
        </p:nvSpPr>
        <p:spPr>
          <a:xfrm>
            <a:off x="138113" y="768350"/>
            <a:ext cx="6823075" cy="3836988"/>
          </a:xfrm>
          <a:ln/>
        </p:spPr>
      </p:sp>
      <p:sp>
        <p:nvSpPr>
          <p:cNvPr id="78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56095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4520C9A-CB10-4CEF-93C2-CA126BEC27AD}" type="slidenum">
              <a:rPr lang="zh-CN" altLang="en-US" sz="1300">
                <a:latin typeface="Verdana" panose="020B0604030504040204" pitchFamily="34" charset="0"/>
              </a:rPr>
              <a:pPr eaLnBrk="1" hangingPunct="1">
                <a:spcBef>
                  <a:spcPct val="0"/>
                </a:spcBef>
              </a:pPr>
              <a:t>18</a:t>
            </a:fld>
            <a:endParaRPr lang="en-US" altLang="zh-CN"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6137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6BB3E89-C6A7-4157-A5F9-81CE528C1B5A}" type="slidenum">
              <a:rPr lang="zh-CN" altLang="en-US" sz="1300">
                <a:latin typeface="Verdana" panose="020B0604030504040204" pitchFamily="34" charset="0"/>
              </a:rPr>
              <a:pPr eaLnBrk="1" hangingPunct="1">
                <a:spcBef>
                  <a:spcPct val="0"/>
                </a:spcBef>
              </a:pPr>
              <a:t>19</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8702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6BB3E89-C6A7-4157-A5F9-81CE528C1B5A}" type="slidenum">
              <a:rPr lang="zh-CN" altLang="en-US" sz="1300">
                <a:latin typeface="Verdana" panose="020B0604030504040204" pitchFamily="34" charset="0"/>
              </a:rPr>
              <a:pPr eaLnBrk="1" hangingPunct="1">
                <a:spcBef>
                  <a:spcPct val="0"/>
                </a:spcBef>
              </a:pPr>
              <a:t>20</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8702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6BB3E89-C6A7-4157-A5F9-81CE528C1B5A}" type="slidenum">
              <a:rPr lang="zh-CN" altLang="en-US" sz="1300">
                <a:latin typeface="Verdana" panose="020B0604030504040204" pitchFamily="34" charset="0"/>
              </a:rPr>
              <a:pPr eaLnBrk="1" hangingPunct="1">
                <a:spcBef>
                  <a:spcPct val="0"/>
                </a:spcBef>
              </a:pPr>
              <a:t>21</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8702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782077-9BC4-4865-811B-DD0547283647}" type="slidenum">
              <a:rPr lang="zh-CN" altLang="en-US" sz="1300">
                <a:latin typeface="Verdana" panose="020B0604030504040204" pitchFamily="34" charset="0"/>
              </a:rPr>
              <a:pPr eaLnBrk="1" hangingPunct="1">
                <a:spcBef>
                  <a:spcPct val="0"/>
                </a:spcBef>
              </a:pPr>
              <a:t>22</a:t>
            </a:fld>
            <a:endParaRPr lang="en-US" altLang="zh-CN"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18930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5C294D-E8F9-4961-9126-FBF9784EEDAE}" type="slidenum">
              <a:rPr lang="zh-CN" altLang="en-US" sz="1300">
                <a:latin typeface="Verdana" panose="020B0604030504040204" pitchFamily="34" charset="0"/>
              </a:rPr>
              <a:pPr eaLnBrk="1" hangingPunct="1">
                <a:spcBef>
                  <a:spcPct val="0"/>
                </a:spcBef>
              </a:pPr>
              <a:t>23</a:t>
            </a:fld>
            <a:endParaRPr lang="en-US" altLang="zh-CN"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15918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A451784-06FB-4228-A1EC-C5CE8C62E7AF}" type="slidenum">
              <a:rPr lang="zh-CN" altLang="en-US" sz="1300">
                <a:latin typeface="Verdana" panose="020B0604030504040204" pitchFamily="34" charset="0"/>
              </a:rPr>
              <a:pPr eaLnBrk="1" hangingPunct="1">
                <a:spcBef>
                  <a:spcPct val="0"/>
                </a:spcBef>
              </a:pPr>
              <a:t>24</a:t>
            </a:fld>
            <a:endParaRPr lang="en-US" altLang="zh-CN"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95000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401FDCC-6E5F-4BA8-AD62-DB562A25A4C9}" type="slidenum">
              <a:rPr lang="zh-CN" altLang="en-US" sz="1300">
                <a:latin typeface="Verdana" panose="020B0604030504040204" pitchFamily="34" charset="0"/>
              </a:rPr>
              <a:pPr eaLnBrk="1" hangingPunct="1">
                <a:spcBef>
                  <a:spcPct val="0"/>
                </a:spcBef>
              </a:pPr>
              <a:t>25</a:t>
            </a:fld>
            <a:endParaRPr lang="en-US" altLang="zh-CN"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24827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DDE59B-32F6-4661-80DE-97C712C63B1B}" type="slidenum">
              <a:rPr lang="zh-CN" altLang="en-US" sz="1300">
                <a:latin typeface="Verdana" panose="020B0604030504040204" pitchFamily="34" charset="0"/>
              </a:rPr>
              <a:pPr eaLnBrk="1" hangingPunct="1">
                <a:spcBef>
                  <a:spcPct val="0"/>
                </a:spcBef>
              </a:pPr>
              <a:t>26</a:t>
            </a:fld>
            <a:endParaRPr lang="en-US" altLang="zh-CN"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8962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2A9622A-50E7-4604-A52B-543B79534D51}" type="slidenum">
              <a:rPr lang="zh-CN" altLang="en-US" sz="1300">
                <a:latin typeface="Verdana" panose="020B0604030504040204" pitchFamily="34" charset="0"/>
              </a:rPr>
              <a:pPr eaLnBrk="1" hangingPunct="1">
                <a:spcBef>
                  <a:spcPct val="0"/>
                </a:spcBef>
              </a:pPr>
              <a:t>27</a:t>
            </a:fld>
            <a:endParaRPr lang="en-US" altLang="zh-CN"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172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3759E5E-A0C8-4335-B073-C59E4CF0157A}" type="slidenum">
              <a:rPr lang="zh-CN" altLang="en-US" sz="1300">
                <a:latin typeface="Verdana" panose="020B0604030504040204" pitchFamily="34" charset="0"/>
              </a:rPr>
              <a:pPr eaLnBrk="1" hangingPunct="1">
                <a:spcBef>
                  <a:spcPct val="0"/>
                </a:spcBef>
              </a:pPr>
              <a:t>28</a:t>
            </a:fld>
            <a:endParaRPr lang="en-US" altLang="zh-CN"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01222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889B80E-F26A-49BC-B12A-04DC52C65214}" type="slidenum">
              <a:rPr lang="zh-CN" altLang="en-US" sz="1300">
                <a:latin typeface="Verdana" panose="020B0604030504040204" pitchFamily="34" charset="0"/>
              </a:rPr>
              <a:pPr eaLnBrk="1" hangingPunct="1">
                <a:spcBef>
                  <a:spcPct val="0"/>
                </a:spcBef>
              </a:pPr>
              <a:t>29</a:t>
            </a:fld>
            <a:endParaRPr lang="en-US" altLang="zh-CN"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6987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E541206-7AEC-407F-AE1F-DC2FC9B1B603}" type="slidenum">
              <a:rPr lang="zh-CN" altLang="en-US" sz="1300">
                <a:latin typeface="Verdana" panose="020B0604030504040204" pitchFamily="34" charset="0"/>
              </a:rPr>
              <a:pPr eaLnBrk="1" hangingPunct="1">
                <a:spcBef>
                  <a:spcPct val="0"/>
                </a:spcBef>
              </a:pPr>
              <a:t>30</a:t>
            </a:fld>
            <a:endParaRPr lang="en-US" altLang="zh-CN"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557155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6B2FC5-2701-48AE-AA9F-16A1C723D261}" type="slidenum">
              <a:rPr lang="zh-CN" altLang="en-US" sz="1300">
                <a:latin typeface="Verdana" panose="020B0604030504040204" pitchFamily="34" charset="0"/>
              </a:rPr>
              <a:pPr eaLnBrk="1" hangingPunct="1">
                <a:spcBef>
                  <a:spcPct val="0"/>
                </a:spcBef>
              </a:pPr>
              <a:t>31</a:t>
            </a:fld>
            <a:endParaRPr lang="en-US" altLang="zh-CN"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46556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7139FCE-4B3F-4016-9AB3-6000D7144112}" type="slidenum">
              <a:rPr lang="zh-CN" altLang="en-US" sz="1300">
                <a:latin typeface="Verdana" panose="020B0604030504040204" pitchFamily="34" charset="0"/>
              </a:rPr>
              <a:pPr eaLnBrk="1" hangingPunct="1">
                <a:spcBef>
                  <a:spcPct val="0"/>
                </a:spcBef>
              </a:pPr>
              <a:t>32</a:t>
            </a:fld>
            <a:endParaRPr lang="en-US" altLang="zh-CN"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99193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4EED105-6209-42F1-B084-663AE360AF3A}" type="slidenum">
              <a:rPr lang="zh-CN" altLang="en-US" sz="1300">
                <a:latin typeface="Verdana" panose="020B0604030504040204" pitchFamily="34" charset="0"/>
              </a:rPr>
              <a:pPr eaLnBrk="1" hangingPunct="1">
                <a:spcBef>
                  <a:spcPct val="0"/>
                </a:spcBef>
              </a:pPr>
              <a:t>33</a:t>
            </a:fld>
            <a:endParaRPr lang="en-US" altLang="zh-CN"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30776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0AE573F-56B3-4D7E-9F44-BE10E4E6CA3F}" type="slidenum">
              <a:rPr lang="zh-CN" altLang="en-US" sz="1300">
                <a:latin typeface="Verdana" panose="020B0604030504040204" pitchFamily="34" charset="0"/>
              </a:rPr>
              <a:pPr eaLnBrk="1" hangingPunct="1">
                <a:spcBef>
                  <a:spcPct val="0"/>
                </a:spcBef>
              </a:pPr>
              <a:t>34</a:t>
            </a:fld>
            <a:endParaRPr lang="en-US" altLang="zh-CN"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89743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DA119D0-5E6A-4725-8CF6-A2A109564221}" type="slidenum">
              <a:rPr lang="zh-CN" altLang="en-US" sz="1300">
                <a:latin typeface="Verdana" panose="020B0604030504040204" pitchFamily="34" charset="0"/>
              </a:rPr>
              <a:pPr eaLnBrk="1" hangingPunct="1">
                <a:spcBef>
                  <a:spcPct val="0"/>
                </a:spcBef>
              </a:pPr>
              <a:t>35</a:t>
            </a:fld>
            <a:endParaRPr lang="en-US" altLang="zh-CN"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4202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443E90-6094-4FF5-ABCA-B562564E73A7}" type="slidenum">
              <a:rPr lang="zh-CN" altLang="en-US" sz="1300">
                <a:latin typeface="Verdana" panose="020B0604030504040204" pitchFamily="34" charset="0"/>
              </a:rPr>
              <a:pPr eaLnBrk="1" hangingPunct="1">
                <a:spcBef>
                  <a:spcPct val="0"/>
                </a:spcBef>
              </a:pPr>
              <a:t>36</a:t>
            </a:fld>
            <a:endParaRPr lang="en-US" altLang="zh-CN"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368869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443E90-6094-4FF5-ABCA-B562564E73A7}" type="slidenum">
              <a:rPr lang="zh-CN" altLang="en-US" sz="1300">
                <a:latin typeface="Verdana" panose="020B0604030504040204" pitchFamily="34" charset="0"/>
              </a:rPr>
              <a:pPr eaLnBrk="1" hangingPunct="1">
                <a:spcBef>
                  <a:spcPct val="0"/>
                </a:spcBef>
              </a:pPr>
              <a:t>37</a:t>
            </a:fld>
            <a:endParaRPr lang="en-US" altLang="zh-CN"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368869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443E90-6094-4FF5-ABCA-B562564E73A7}" type="slidenum">
              <a:rPr lang="zh-CN" altLang="en-US" sz="1300">
                <a:latin typeface="Verdana" panose="020B0604030504040204" pitchFamily="34" charset="0"/>
              </a:rPr>
              <a:pPr eaLnBrk="1" hangingPunct="1">
                <a:spcBef>
                  <a:spcPct val="0"/>
                </a:spcBef>
              </a:pPr>
              <a:t>38</a:t>
            </a:fld>
            <a:endParaRPr lang="en-US" altLang="zh-CN"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3688699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443E90-6094-4FF5-ABCA-B562564E73A7}" type="slidenum">
              <a:rPr lang="zh-CN" altLang="en-US" sz="1300">
                <a:latin typeface="Verdana" panose="020B0604030504040204" pitchFamily="34" charset="0"/>
              </a:rPr>
              <a:pPr eaLnBrk="1" hangingPunct="1">
                <a:spcBef>
                  <a:spcPct val="0"/>
                </a:spcBef>
              </a:pPr>
              <a:t>39</a:t>
            </a:fld>
            <a:endParaRPr lang="en-US" altLang="zh-CN"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3688699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D0EA102-73A6-4C99-A69A-1D4911106C98}" type="slidenum">
              <a:rPr lang="zh-CN" altLang="en-US" sz="1300">
                <a:latin typeface="Verdana" panose="020B0604030504040204" pitchFamily="34" charset="0"/>
              </a:rPr>
              <a:pPr eaLnBrk="1" hangingPunct="1">
                <a:spcBef>
                  <a:spcPct val="0"/>
                </a:spcBef>
              </a:pPr>
              <a:t>40</a:t>
            </a:fld>
            <a:endParaRPr lang="en-US" altLang="zh-CN"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2144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06829A4-999F-4A28-A27D-5741E8BC34E3}" type="slidenum">
              <a:rPr lang="zh-CN" altLang="en-US" sz="1300">
                <a:latin typeface="Verdana" panose="020B0604030504040204" pitchFamily="34" charset="0"/>
              </a:rPr>
              <a:pPr eaLnBrk="1" hangingPunct="1">
                <a:spcBef>
                  <a:spcPct val="0"/>
                </a:spcBef>
              </a:pPr>
              <a:t>41</a:t>
            </a:fld>
            <a:endParaRPr lang="en-US" altLang="zh-CN"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54144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440CD8-3427-4452-9602-F04ABF5F54B7}" type="slidenum">
              <a:rPr lang="zh-CN" altLang="en-US" sz="1300">
                <a:latin typeface="Verdana" panose="020B0604030504040204" pitchFamily="34" charset="0"/>
              </a:rPr>
              <a:pPr eaLnBrk="1" hangingPunct="1">
                <a:spcBef>
                  <a:spcPct val="0"/>
                </a:spcBef>
              </a:pPr>
              <a:t>42</a:t>
            </a:fld>
            <a:endParaRPr lang="en-US" altLang="zh-CN"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91172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DBDEA4-F159-4C85-8751-BA5D6B75BBF3}" type="slidenum">
              <a:rPr lang="zh-CN" altLang="en-US" sz="1300">
                <a:latin typeface="Verdana" panose="020B0604030504040204" pitchFamily="34" charset="0"/>
              </a:rPr>
              <a:pPr eaLnBrk="1" hangingPunct="1">
                <a:spcBef>
                  <a:spcPct val="0"/>
                </a:spcBef>
              </a:pPr>
              <a:t>43</a:t>
            </a:fld>
            <a:endParaRPr lang="en-US" altLang="zh-CN"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29709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3D68FD4-69C1-41FC-8462-9E079DD47580}" type="slidenum">
              <a:rPr lang="zh-CN" altLang="en-US" sz="1300">
                <a:latin typeface="Verdana" panose="020B0604030504040204" pitchFamily="34" charset="0"/>
              </a:rPr>
              <a:pPr eaLnBrk="1" hangingPunct="1">
                <a:spcBef>
                  <a:spcPct val="0"/>
                </a:spcBef>
              </a:pPr>
              <a:t>44</a:t>
            </a:fld>
            <a:endParaRPr lang="en-US" altLang="zh-CN"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86355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8BAC40-5E93-4177-83BA-8E815487F780}" type="slidenum">
              <a:rPr lang="zh-CN" altLang="en-US" sz="1300">
                <a:latin typeface="Verdana" panose="020B0604030504040204" pitchFamily="34" charset="0"/>
              </a:rPr>
              <a:pPr eaLnBrk="1" hangingPunct="1">
                <a:spcBef>
                  <a:spcPct val="0"/>
                </a:spcBef>
              </a:pPr>
              <a:t>45</a:t>
            </a:fld>
            <a:endParaRPr lang="en-US" altLang="zh-CN"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16823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ED2427C-E886-402E-AD99-8E06FFC35364}" type="slidenum">
              <a:rPr lang="zh-CN" altLang="en-US" sz="1300">
                <a:latin typeface="Verdana" panose="020B0604030504040204" pitchFamily="34" charset="0"/>
              </a:rPr>
              <a:pPr eaLnBrk="1" hangingPunct="1">
                <a:spcBef>
                  <a:spcPct val="0"/>
                </a:spcBef>
              </a:pPr>
              <a:t>46</a:t>
            </a:fld>
            <a:endParaRPr lang="en-US" altLang="zh-CN"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951677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4B13832-691F-444C-B0EE-EB2EA444A454}" type="slidenum">
              <a:rPr lang="zh-CN" altLang="en-US" sz="1300">
                <a:latin typeface="Verdana" panose="020B0604030504040204" pitchFamily="34" charset="0"/>
              </a:rPr>
              <a:pPr eaLnBrk="1" hangingPunct="1">
                <a:spcBef>
                  <a:spcPct val="0"/>
                </a:spcBef>
              </a:pPr>
              <a:t>47</a:t>
            </a:fld>
            <a:endParaRPr lang="en-US" altLang="zh-CN"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938466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A4358EA-3264-4D02-AB10-1ED07788CCC2}" type="slidenum">
              <a:rPr lang="zh-CN" altLang="en-US" sz="1300">
                <a:latin typeface="Verdana" panose="020B0604030504040204" pitchFamily="34" charset="0"/>
              </a:rPr>
              <a:pPr eaLnBrk="1" hangingPunct="1">
                <a:spcBef>
                  <a:spcPct val="0"/>
                </a:spcBef>
              </a:pPr>
              <a:t>48</a:t>
            </a:fld>
            <a:endParaRPr lang="en-US" altLang="zh-CN"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148928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A2732AE-2D30-414D-96D6-26612A9EDB33}" type="slidenum">
              <a:rPr lang="zh-CN" altLang="en-US" sz="1300">
                <a:latin typeface="Verdana" panose="020B0604030504040204" pitchFamily="34" charset="0"/>
              </a:rPr>
              <a:pPr eaLnBrk="1" hangingPunct="1">
                <a:spcBef>
                  <a:spcPct val="0"/>
                </a:spcBef>
              </a:pPr>
              <a:t>49</a:t>
            </a:fld>
            <a:endParaRPr lang="en-US" altLang="zh-CN"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01392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247A2B3-4DC9-4E70-8410-C14719C464A3}" type="slidenum">
              <a:rPr lang="zh-CN" altLang="en-US" sz="1300">
                <a:latin typeface="Verdana" panose="020B0604030504040204" pitchFamily="34" charset="0"/>
              </a:rPr>
              <a:pPr eaLnBrk="1" hangingPunct="1">
                <a:spcBef>
                  <a:spcPct val="0"/>
                </a:spcBef>
              </a:pPr>
              <a:t>50</a:t>
            </a:fld>
            <a:endParaRPr lang="en-US" altLang="zh-CN"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86560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86A971-0255-4EA9-AA03-953D34D66F16}" type="slidenum">
              <a:rPr lang="zh-CN" altLang="en-US" sz="1300">
                <a:latin typeface="Verdana" panose="020B0604030504040204" pitchFamily="34" charset="0"/>
              </a:rPr>
              <a:pPr eaLnBrk="1" hangingPunct="1">
                <a:spcBef>
                  <a:spcPct val="0"/>
                </a:spcBef>
              </a:pPr>
              <a:t>51</a:t>
            </a:fld>
            <a:endParaRPr lang="en-US" altLang="zh-CN"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1304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86A971-0255-4EA9-AA03-953D34D66F16}" type="slidenum">
              <a:rPr lang="zh-CN" altLang="en-US" sz="1300">
                <a:latin typeface="Verdana" panose="020B0604030504040204" pitchFamily="34" charset="0"/>
              </a:rPr>
              <a:pPr eaLnBrk="1" hangingPunct="1">
                <a:spcBef>
                  <a:spcPct val="0"/>
                </a:spcBef>
              </a:pPr>
              <a:t>52</a:t>
            </a:fld>
            <a:endParaRPr lang="en-US" altLang="zh-CN"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130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86A971-0255-4EA9-AA03-953D34D66F16}" type="slidenum">
              <a:rPr lang="zh-CN" altLang="en-US" sz="1300">
                <a:latin typeface="Verdana" panose="020B0604030504040204" pitchFamily="34" charset="0"/>
              </a:rPr>
              <a:pPr eaLnBrk="1" hangingPunct="1">
                <a:spcBef>
                  <a:spcPct val="0"/>
                </a:spcBef>
              </a:pPr>
              <a:t>53</a:t>
            </a:fld>
            <a:endParaRPr lang="en-US" altLang="zh-CN"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1304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E794913-A15C-4008-88ED-5F2C3AD6BEF7}" type="slidenum">
              <a:rPr lang="zh-CN" altLang="en-US" sz="1300">
                <a:latin typeface="Verdana" panose="020B0604030504040204" pitchFamily="34" charset="0"/>
              </a:rPr>
              <a:pPr eaLnBrk="1" hangingPunct="1">
                <a:spcBef>
                  <a:spcPct val="0"/>
                </a:spcBef>
              </a:pPr>
              <a:t>54</a:t>
            </a:fld>
            <a:endParaRPr lang="en-US" altLang="zh-CN"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405712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B5E46E7-64E3-4CA9-B194-7DCBD8E37D9D}" type="slidenum">
              <a:rPr lang="zh-CN" altLang="en-US" sz="1300">
                <a:latin typeface="Verdana" panose="020B0604030504040204" pitchFamily="34" charset="0"/>
              </a:rPr>
              <a:pPr eaLnBrk="1" hangingPunct="1">
                <a:spcBef>
                  <a:spcPct val="0"/>
                </a:spcBef>
              </a:pPr>
              <a:t>55</a:t>
            </a:fld>
            <a:endParaRPr lang="en-US" altLang="zh-CN"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09755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C9F5EE-650A-4981-9FDC-185286AD94A5}" type="slidenum">
              <a:rPr lang="zh-CN" altLang="en-US" sz="1300">
                <a:latin typeface="Verdana" panose="020B0604030504040204" pitchFamily="34" charset="0"/>
              </a:rPr>
              <a:pPr eaLnBrk="1" hangingPunct="1">
                <a:spcBef>
                  <a:spcPct val="0"/>
                </a:spcBef>
              </a:pPr>
              <a:t>57</a:t>
            </a:fld>
            <a:endParaRPr lang="en-US" altLang="zh-CN"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765091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B10D21F-ACE7-4BAF-9815-25A80B8B63EF}" type="slidenum">
              <a:rPr lang="zh-CN" altLang="en-US" sz="1300">
                <a:latin typeface="Verdana" panose="020B0604030504040204" pitchFamily="34" charset="0"/>
              </a:rPr>
              <a:pPr eaLnBrk="1" hangingPunct="1">
                <a:spcBef>
                  <a:spcPct val="0"/>
                </a:spcBef>
              </a:pPr>
              <a:t>58</a:t>
            </a:fld>
            <a:endParaRPr lang="en-US" altLang="zh-CN"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184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zh-CN" altLang="en-US"/>
              <a:t>训练模块 </a:t>
            </a:r>
            <a:r>
              <a:rPr lang="en-US" altLang="zh-CN"/>
              <a:t>1 – </a:t>
            </a:r>
            <a:r>
              <a:rPr lang="zh-CN" altLang="en-US"/>
              <a:t>归因责备与归功</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039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432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48210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85466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44319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80601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58407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06525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2170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16823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73948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65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zh-CN" altLang="en-US"/>
              <a:t>训练模块 </a:t>
            </a:r>
            <a:r>
              <a:rPr lang="en-US" altLang="zh-CN"/>
              <a:t>1 – </a:t>
            </a:r>
            <a:r>
              <a:rPr lang="zh-CN" altLang="en-US"/>
              <a:t>归因责备与归功</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973822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zh-CN" altLang="en-US" dirty="0">
                <a:latin typeface="SimHei" panose="02010609060101010101" pitchFamily="49" charset="-122"/>
                <a:ea typeface="SimHei" panose="02010609060101010101" pitchFamily="49" charset="-122"/>
              </a:rPr>
              <a:t>归因责备与归功</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a:solidFill>
                  <a:srgbClr val="004992"/>
                </a:solidFill>
              </a:rPr>
              <a:t> (12|22)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2787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endParaRPr lang="en-US" altLang="zh-CN" sz="2400" dirty="0">
              <a:solidFill>
                <a:srgbClr val="333333"/>
              </a:solidFill>
            </a:endParaRPr>
          </a:p>
          <a:p>
            <a:pPr lvl="0" defTabSz="914400" fontAlgn="base"/>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a:t>
            </a:fld>
            <a:endParaRPr lang="de-DE" dirty="0">
              <a:latin typeface="SimHei"/>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endParaRPr lang="en-US" altLang="zh-CN" sz="2400" dirty="0">
              <a:solidFill>
                <a:srgbClr val="333333"/>
              </a:solidFill>
            </a:endParaRPr>
          </a:p>
          <a:p>
            <a:pPr>
              <a:tabLst>
                <a:tab pos="0" algn="l"/>
              </a:tabLst>
            </a:pPr>
            <a:r>
              <a:rPr lang="zh-CN" altLang="en-US" sz="2400" dirty="0">
                <a:solidFill>
                  <a:srgbClr val="333333"/>
                </a:solidFill>
              </a:rPr>
              <a:t>我们经常忽视了同样的事件可能有完全不同的原因。</a:t>
            </a:r>
            <a:endParaRPr lang="en-US" altLang="zh-CN" sz="2400" dirty="0">
              <a:solidFill>
                <a:srgbClr val="333333"/>
              </a:solidFill>
            </a:endParaRPr>
          </a:p>
          <a:p>
            <a:pPr lvl="0" defTabSz="914400" fontAlgn="base"/>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a:t>
            </a:fld>
            <a:endParaRPr lang="de-DE" dirty="0">
              <a:latin typeface="SimHei"/>
              <a:cs typeface="+mn-cs"/>
            </a:endParaRPr>
          </a:p>
        </p:txBody>
      </p:sp>
    </p:spTree>
    <p:extLst>
      <p:ext uri="{BB962C8B-B14F-4D97-AF65-F5344CB8AC3E}">
        <p14:creationId xmlns:p14="http://schemas.microsoft.com/office/powerpoint/2010/main" val="1550428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endParaRPr lang="en-US" altLang="zh-CN" sz="2400" dirty="0">
              <a:solidFill>
                <a:srgbClr val="333333"/>
              </a:solidFill>
            </a:endParaRPr>
          </a:p>
          <a:p>
            <a:pPr>
              <a:tabLst>
                <a:tab pos="0" algn="l"/>
              </a:tabLst>
            </a:pPr>
            <a:r>
              <a:rPr lang="zh-CN" altLang="en-US" sz="2400" dirty="0">
                <a:solidFill>
                  <a:srgbClr val="333333"/>
                </a:solidFill>
              </a:rPr>
              <a:t>我们经常忽视了同样的事件可能有完全不同的原因。</a:t>
            </a:r>
            <a:endParaRPr lang="en-US" altLang="zh-CN" sz="2400" dirty="0">
              <a:solidFill>
                <a:srgbClr val="333333"/>
              </a:solidFill>
            </a:endParaRPr>
          </a:p>
          <a:p>
            <a:pPr>
              <a:tabLst>
                <a:tab pos="0" algn="l"/>
              </a:tabLst>
            </a:pPr>
            <a:endParaRPr lang="zh-CN" altLang="en-US" sz="2400" dirty="0">
              <a:solidFill>
                <a:srgbClr val="333333"/>
              </a:solidFill>
            </a:endParaRPr>
          </a:p>
          <a:p>
            <a:pPr lvl="0" defTabSz="914400" fontAlgn="base"/>
            <a:r>
              <a:rPr lang="zh-CN" altLang="de-DE" sz="2400" b="1" dirty="0">
                <a:solidFill>
                  <a:srgbClr val="004992"/>
                </a:solidFill>
              </a:rPr>
              <a:t>哪些原因可能导致了下列情景？</a:t>
            </a:r>
            <a:endParaRPr lang="en-US" altLang="zh-CN" sz="2400" b="1" dirty="0">
              <a:solidFill>
                <a:srgbClr val="004992"/>
              </a:solidFill>
            </a:endParaRPr>
          </a:p>
          <a:p>
            <a:pPr lvl="0" defTabSz="914400" fontAlgn="base"/>
            <a:r>
              <a:rPr lang="zh-CN" altLang="de-DE" sz="2400" dirty="0">
                <a:solidFill>
                  <a:srgbClr val="333333"/>
                </a:solidFill>
              </a:rPr>
              <a:t>一位朋友没有和你一起出席一个联欢会。</a:t>
            </a:r>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a:t>
            </a:fld>
            <a:endParaRPr lang="de-DE" dirty="0">
              <a:latin typeface="SimHei"/>
              <a:cs typeface="+mn-cs"/>
            </a:endParaRPr>
          </a:p>
        </p:txBody>
      </p:sp>
    </p:spTree>
    <p:extLst>
      <p:ext uri="{BB962C8B-B14F-4D97-AF65-F5344CB8AC3E}">
        <p14:creationId xmlns:p14="http://schemas.microsoft.com/office/powerpoint/2010/main" val="108960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4" name="Content Placeholder 3"/>
          <p:cNvSpPr>
            <a:spLocks noGrp="1"/>
          </p:cNvSpPr>
          <p:nvPr>
            <p:ph idx="1"/>
          </p:nvPr>
        </p:nvSpPr>
        <p:spPr/>
        <p:txBody>
          <a:bodyPr/>
          <a:lstStyle/>
          <a:p>
            <a:pPr lvl="0" defTabSz="914377"/>
            <a:r>
              <a:rPr lang="zh-CN" altLang="en-US" sz="2400" dirty="0">
                <a:solidFill>
                  <a:srgbClr val="333333"/>
                </a:solidFill>
              </a:rPr>
              <a:t>为什么你的朋友失约？</a:t>
            </a:r>
          </a:p>
          <a:p>
            <a:pPr lvl="0" defTabSz="914400" fontAlgn="base"/>
            <a:r>
              <a:rPr lang="zh-CN" altLang="en-CA" sz="2400" dirty="0">
                <a:solidFill>
                  <a:srgbClr val="004992"/>
                </a:solidFill>
              </a:rPr>
              <a:t>这种行为可能原因来自于</a:t>
            </a:r>
            <a:r>
              <a:rPr lang="en-CA" altLang="de-DE" sz="2400" dirty="0">
                <a:solidFill>
                  <a:srgbClr val="004992"/>
                </a:solidFill>
              </a:rPr>
              <a:t>…</a:t>
            </a:r>
          </a:p>
          <a:p>
            <a:pPr lvl="0" defTabSz="914400" fontAlgn="base">
              <a:buClr>
                <a:srgbClr val="333333"/>
              </a:buClr>
            </a:pPr>
            <a:r>
              <a:rPr lang="en-US" altLang="zh-CN"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5</a:t>
            </a:fld>
            <a:endParaRPr lang="de-DE" dirty="0">
              <a:latin typeface="SimHei"/>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4" name="Content Placeholder 3"/>
          <p:cNvSpPr>
            <a:spLocks noGrp="1"/>
          </p:cNvSpPr>
          <p:nvPr>
            <p:ph idx="1"/>
          </p:nvPr>
        </p:nvSpPr>
        <p:spPr/>
        <p:txBody>
          <a:bodyPr/>
          <a:lstStyle/>
          <a:p>
            <a:pPr lvl="0" defTabSz="914377"/>
            <a:r>
              <a:rPr lang="zh-CN" altLang="en-US" sz="2400" dirty="0">
                <a:solidFill>
                  <a:srgbClr val="333333"/>
                </a:solidFill>
              </a:rPr>
              <a:t>为什么你的朋友失约？</a:t>
            </a:r>
          </a:p>
          <a:p>
            <a:pPr lvl="0" defTabSz="914400" fontAlgn="base"/>
            <a:r>
              <a:rPr lang="zh-CN" altLang="en-CA" sz="2400" dirty="0">
                <a:solidFill>
                  <a:srgbClr val="004992"/>
                </a:solidFill>
              </a:rPr>
              <a:t>这种行为可能原因来自于</a:t>
            </a:r>
            <a:r>
              <a:rPr lang="en-CA" altLang="de-DE" sz="2400" dirty="0">
                <a:solidFill>
                  <a:srgbClr val="004992"/>
                </a:solidFill>
              </a:rPr>
              <a:t>…</a:t>
            </a:r>
          </a:p>
          <a:p>
            <a:pPr marL="342900" lvl="0" indent="-342900" defTabSz="914400" fontAlgn="base">
              <a:buClr>
                <a:srgbClr val="333333"/>
              </a:buClr>
              <a:buFont typeface="WingDings"/>
              <a:buChar char=""/>
            </a:pPr>
            <a:r>
              <a:rPr lang="zh-CN" altLang="en-CA" sz="2400" dirty="0">
                <a:solidFill>
                  <a:srgbClr val="333333"/>
                </a:solidFill>
              </a:rPr>
              <a:t>我对他并不重要。和别人在一起他也许不会害怕。</a:t>
            </a:r>
          </a:p>
          <a:p>
            <a:pPr marL="342900" lvl="0" indent="-342900" defTabSz="914400" fontAlgn="base">
              <a:buClr>
                <a:srgbClr val="333333"/>
              </a:buClr>
              <a:buFont typeface="WingDings"/>
              <a:buChar char=""/>
            </a:pPr>
            <a:r>
              <a:rPr lang="zh-CN" altLang="en-CA" sz="2400" dirty="0">
                <a:solidFill>
                  <a:srgbClr val="333333"/>
                </a:solidFill>
              </a:rPr>
              <a:t>他很健忘</a:t>
            </a:r>
            <a:r>
              <a:rPr lang="en-CA" altLang="zh-CN" sz="2400" dirty="0">
                <a:solidFill>
                  <a:srgbClr val="333333"/>
                </a:solidFill>
              </a:rPr>
              <a:t>-</a:t>
            </a:r>
            <a:r>
              <a:rPr lang="zh-CN" altLang="en-CA" sz="2400" dirty="0">
                <a:solidFill>
                  <a:srgbClr val="333333"/>
                </a:solidFill>
              </a:rPr>
              <a:t>他忘了约会时间。</a:t>
            </a:r>
          </a:p>
          <a:p>
            <a:pPr marL="342900" lvl="0" indent="-342900" defTabSz="914400" fontAlgn="base">
              <a:buClr>
                <a:srgbClr val="333333"/>
              </a:buClr>
              <a:buFont typeface="WingDings"/>
              <a:buChar char=""/>
            </a:pPr>
            <a:r>
              <a:rPr lang="zh-CN" altLang="en-CA" sz="2400" dirty="0">
                <a:solidFill>
                  <a:srgbClr val="333333"/>
                </a:solidFill>
              </a:rPr>
              <a:t>他的车坏了。</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6</a:t>
            </a:fld>
            <a:endParaRPr lang="de-DE" dirty="0">
              <a:latin typeface="SimHei"/>
              <a:cs typeface="+mn-cs"/>
            </a:endParaRPr>
          </a:p>
        </p:txBody>
      </p:sp>
    </p:spTree>
    <p:extLst>
      <p:ext uri="{BB962C8B-B14F-4D97-AF65-F5344CB8AC3E}">
        <p14:creationId xmlns:p14="http://schemas.microsoft.com/office/powerpoint/2010/main" val="3538973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4" name="Content Placeholder 3"/>
          <p:cNvSpPr>
            <a:spLocks noGrp="1"/>
          </p:cNvSpPr>
          <p:nvPr>
            <p:ph idx="1"/>
          </p:nvPr>
        </p:nvSpPr>
        <p:spPr/>
        <p:txBody>
          <a:bodyPr/>
          <a:lstStyle/>
          <a:p>
            <a:pPr lvl="0" defTabSz="914377"/>
            <a:r>
              <a:rPr lang="zh-CN" altLang="en-US" sz="2400" dirty="0">
                <a:solidFill>
                  <a:srgbClr val="333333"/>
                </a:solidFill>
              </a:rPr>
              <a:t>为什么你的朋友失约？</a:t>
            </a:r>
          </a:p>
          <a:p>
            <a:pPr lvl="0" defTabSz="914400" fontAlgn="base"/>
            <a:r>
              <a:rPr lang="zh-CN" altLang="en-CA" sz="2400" dirty="0">
                <a:solidFill>
                  <a:srgbClr val="004992"/>
                </a:solidFill>
              </a:rPr>
              <a:t>对这一行为的可能归因是</a:t>
            </a:r>
            <a:r>
              <a:rPr lang="en-CA"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7</a:t>
            </a:fld>
            <a:endParaRPr lang="de-DE" dirty="0">
              <a:latin typeface="SimHei"/>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362253404"/>
              </p:ext>
            </p:extLst>
          </p:nvPr>
        </p:nvGraphicFramePr>
        <p:xfrm>
          <a:off x="408955" y="3456432"/>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自已</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我对他并不重要。</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他人</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他很健忘</a:t>
                      </a:r>
                      <a:r>
                        <a:rPr kumimoji="0" lang="en-US" altLang="zh-CN" sz="2400" b="0" i="0" u="none" strike="noStrike" cap="none" normalizeH="0" baseline="0" dirty="0">
                          <a:ln>
                            <a:noFill/>
                          </a:ln>
                          <a:solidFill>
                            <a:srgbClr val="333333"/>
                          </a:solidFill>
                          <a:effectLst/>
                          <a:latin typeface="SimHei"/>
                          <a:ea typeface="SimHei"/>
                          <a:cs typeface="+mn-cs"/>
                        </a:rPr>
                        <a:t>-</a:t>
                      </a:r>
                      <a:r>
                        <a:rPr kumimoji="0" lang="zh-CN" altLang="en-US" sz="2400" b="0" i="0" u="none" strike="noStrike" cap="none" normalizeH="0" baseline="0" dirty="0">
                          <a:ln>
                            <a:noFill/>
                          </a:ln>
                          <a:solidFill>
                            <a:srgbClr val="333333"/>
                          </a:solidFill>
                          <a:effectLst/>
                          <a:latin typeface="SimHei"/>
                          <a:ea typeface="SimHei"/>
                          <a:cs typeface="+mn-cs"/>
                        </a:rPr>
                        <a:t>他忘了约会时间。</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某种情形或偶然事件</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他的车坏了</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责备与归功</a:t>
            </a:r>
            <a:endParaRPr lang="de-DE" altLang="de-DE" sz="3600">
              <a:cs typeface="+mn-cs"/>
            </a:endParaRPr>
          </a:p>
        </p:txBody>
      </p:sp>
      <p:sp>
        <p:nvSpPr>
          <p:cNvPr id="4" name="Content Placeholder 3"/>
          <p:cNvSpPr>
            <a:spLocks noGrp="1"/>
          </p:cNvSpPr>
          <p:nvPr>
            <p:ph idx="1"/>
          </p:nvPr>
        </p:nvSpPr>
        <p:spPr/>
        <p:txBody>
          <a:bodyPr/>
          <a:lstStyle/>
          <a:p>
            <a:pPr lvl="0" defTabSz="914400" fontAlgn="base">
              <a:buClr>
                <a:srgbClr val="333333"/>
              </a:buClr>
            </a:pPr>
            <a:r>
              <a:rPr lang="zh-CN" altLang="en-US" sz="2400">
                <a:solidFill>
                  <a:srgbClr val="333333"/>
                </a:solidFill>
              </a:rPr>
              <a:t>正如前面所显示的，事件可能有完全不同的潜在原因。而且，在大多数情况下</a:t>
            </a:r>
            <a:r>
              <a:rPr lang="zh-CN" altLang="en-US" sz="2400" i="1">
                <a:solidFill>
                  <a:srgbClr val="333333"/>
                </a:solidFill>
              </a:rPr>
              <a:t>几种因素</a:t>
            </a:r>
            <a:r>
              <a:rPr lang="zh-CN" altLang="en-US" sz="2400">
                <a:solidFill>
                  <a:srgbClr val="333333"/>
                </a:solidFill>
              </a:rPr>
              <a:t>会共同导致特定情形。然而，许多人倾向于只将一个方面看作重要因素（例如，责备他人而不是自己，或相反）。</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8</a:t>
            </a:fld>
            <a:endParaRPr lang="de-DE" dirty="0">
              <a:latin typeface="SimHei"/>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你出院了却并没有觉得好些</a:t>
            </a:r>
            <a:endParaRPr lang="en-US" altLang="zh-CN" sz="3600" dirty="0">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zh-CN" altLang="de-DE" sz="2400" dirty="0">
                <a:solidFill>
                  <a:srgbClr val="004992"/>
                </a:solidFill>
              </a:rPr>
              <a:t>解释</a:t>
            </a:r>
            <a:r>
              <a:rPr lang="de-DE" altLang="de-DE" sz="2400" dirty="0">
                <a:solidFill>
                  <a:srgbClr val="004992"/>
                </a:solidFill>
              </a:rPr>
              <a:t>...</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自己</a:t>
            </a:r>
            <a:endParaRPr lang="de-DE" altLang="de-DE" sz="2400" dirty="0">
              <a:solidFill>
                <a:srgbClr val="333333"/>
              </a:solidFill>
            </a:endParaRPr>
          </a:p>
          <a:p>
            <a:pPr eaLnBrk="1" hangingPunct="1">
              <a:lnSpc>
                <a:spcPct val="90000"/>
              </a:lnSpc>
              <a:buFontTx/>
              <a:buNone/>
            </a:pPr>
            <a:r>
              <a:rPr lang="de-DE" altLang="de-DE" sz="2400" dirty="0">
                <a:solidFill>
                  <a:srgbClr val="333333"/>
                </a:solidFill>
              </a:rPr>
              <a:t>...</a:t>
            </a:r>
            <a:r>
              <a:rPr lang="zh-CN" altLang="de-DE" sz="2400" dirty="0">
                <a:solidFill>
                  <a:srgbClr val="333333"/>
                </a:solidFill>
              </a:rPr>
              <a:t>他人</a:t>
            </a:r>
            <a:r>
              <a:rPr lang="de-DE" altLang="de-DE" sz="2400" dirty="0">
                <a:solidFill>
                  <a:srgbClr val="333333"/>
                </a:solidFill>
              </a:rPr>
              <a:t>	</a:t>
            </a:r>
          </a:p>
          <a:p>
            <a:pPr eaLnBrk="1" hangingPunct="1">
              <a:lnSpc>
                <a:spcPct val="90000"/>
              </a:lnSpc>
              <a:buFontTx/>
              <a:buNone/>
            </a:pPr>
            <a:r>
              <a:rPr lang="de-DE" altLang="de-DE" sz="2400" dirty="0">
                <a:solidFill>
                  <a:srgbClr val="333333"/>
                </a:solidFill>
              </a:rPr>
              <a:t>...</a:t>
            </a:r>
            <a:r>
              <a:rPr lang="zh-CN" altLang="en-CA" sz="2400" dirty="0">
                <a:solidFill>
                  <a:srgbClr val="333333"/>
                </a:solidFill>
              </a:rPr>
              <a:t>某种情形或偶然事件</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9</a:t>
            </a:fld>
            <a:endParaRPr lang="de-DE" dirty="0">
              <a:latin typeface="SimHei"/>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200">
                <a:latin typeface="SimHei"/>
                <a:cs typeface="+mn-cs"/>
              </a:rPr>
              <a:t>别跟着我！</a:t>
            </a:r>
            <a:endParaRPr lang="de-DE" altLang="de-DE" sz="1200" dirty="0">
              <a:latin typeface="SimHei"/>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你出院了却并没有觉得好些</a:t>
            </a:r>
            <a:endParaRPr lang="en-US" altLang="zh-CN" sz="3600" dirty="0">
              <a:cs typeface="+mn-cs"/>
            </a:endParaRPr>
          </a:p>
        </p:txBody>
      </p:sp>
      <p:sp>
        <p:nvSpPr>
          <p:cNvPr id="312322" name="Rectangle 2"/>
          <p:cNvSpPr>
            <a:spLocks noGrp="1" noChangeArrowheads="1"/>
          </p:cNvSpPr>
          <p:nvPr>
            <p:ph idx="1"/>
          </p:nvPr>
        </p:nvSpPr>
        <p:spPr/>
        <p:txBody>
          <a:bodyPr>
            <a:noAutofit/>
          </a:bodyPr>
          <a:lstStyle/>
          <a:p>
            <a:pPr eaLnBrk="1" hangingPunct="1">
              <a:lnSpc>
                <a:spcPct val="100000"/>
              </a:lnSpc>
              <a:spcBef>
                <a:spcPts val="0"/>
              </a:spcBef>
              <a:defRPr/>
            </a:pPr>
            <a:r>
              <a:rPr lang="zh-CN" altLang="de-DE" sz="1600" b="1" dirty="0">
                <a:solidFill>
                  <a:srgbClr val="004992"/>
                </a:solidFill>
              </a:rPr>
              <a:t>解释</a:t>
            </a:r>
            <a:r>
              <a:rPr lang="de-DE" sz="1600" b="1" dirty="0">
                <a:solidFill>
                  <a:srgbClr val="004992"/>
                </a:solidFill>
              </a:rPr>
              <a:t>...</a:t>
            </a:r>
          </a:p>
          <a:p>
            <a:pPr eaLnBrk="1" hangingPunct="1">
              <a:lnSpc>
                <a:spcPct val="100000"/>
              </a:lnSpc>
              <a:spcBef>
                <a:spcPts val="1200"/>
              </a:spcBef>
              <a:defRPr/>
            </a:pPr>
            <a:r>
              <a:rPr lang="de-DE" sz="1600" b="1" dirty="0">
                <a:solidFill>
                  <a:srgbClr val="004992"/>
                </a:solidFill>
              </a:rPr>
              <a:t>... </a:t>
            </a:r>
            <a:r>
              <a:rPr lang="zh-CN" altLang="de-DE" sz="1600" b="1" dirty="0">
                <a:solidFill>
                  <a:srgbClr val="004992"/>
                </a:solidFill>
              </a:rPr>
              <a:t>自己</a:t>
            </a:r>
            <a:r>
              <a:rPr lang="de-DE" sz="1600" b="1" dirty="0">
                <a:solidFill>
                  <a:srgbClr val="004992"/>
                </a:solidFill>
              </a:rPr>
              <a:t>:</a:t>
            </a:r>
          </a:p>
          <a:p>
            <a:pPr eaLnBrk="1" hangingPunct="1">
              <a:lnSpc>
                <a:spcPct val="100000"/>
              </a:lnSpc>
              <a:spcBef>
                <a:spcPts val="0"/>
              </a:spcBef>
              <a:defRPr/>
            </a:pPr>
            <a:r>
              <a:rPr lang="de-DE" sz="1600" i="1" dirty="0">
                <a:solidFill>
                  <a:srgbClr val="333333"/>
                </a:solidFill>
              </a:rPr>
              <a:t>(</a:t>
            </a:r>
            <a:r>
              <a:rPr lang="zh-CN" altLang="de-DE" sz="1600" i="1" dirty="0">
                <a:solidFill>
                  <a:srgbClr val="333333"/>
                </a:solidFill>
              </a:rPr>
              <a:t>可影响的</a:t>
            </a:r>
            <a:r>
              <a:rPr lang="de-DE" sz="1600" i="1" dirty="0">
                <a:solidFill>
                  <a:srgbClr val="333333"/>
                </a:solidFill>
              </a:rPr>
              <a:t>)</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我没有足够的动机去改变</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我不相信我康复了</a:t>
            </a:r>
            <a:endParaRPr lang="de-DE" sz="1600" dirty="0">
              <a:solidFill>
                <a:srgbClr val="333333"/>
              </a:solidFill>
            </a:endParaRPr>
          </a:p>
          <a:p>
            <a:pPr eaLnBrk="1" hangingPunct="1">
              <a:lnSpc>
                <a:spcPct val="100000"/>
              </a:lnSpc>
              <a:spcBef>
                <a:spcPts val="1200"/>
              </a:spcBef>
              <a:defRPr/>
            </a:pPr>
            <a:r>
              <a:rPr lang="de-DE" sz="1600" i="1" dirty="0">
                <a:solidFill>
                  <a:srgbClr val="333333"/>
                </a:solidFill>
              </a:rPr>
              <a:t>(</a:t>
            </a:r>
            <a:r>
              <a:rPr lang="zh-CN" altLang="de-DE" sz="1600" i="1" dirty="0">
                <a:solidFill>
                  <a:srgbClr val="333333"/>
                </a:solidFill>
              </a:rPr>
              <a:t>难影响的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我无药可救了</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我有不好的基因</a:t>
            </a:r>
            <a:endParaRPr lang="de-DE" sz="1600" i="1" dirty="0">
              <a:solidFill>
                <a:srgbClr val="333333"/>
              </a:solidFill>
            </a:endParaRPr>
          </a:p>
          <a:p>
            <a:pPr eaLnBrk="1" hangingPunct="1">
              <a:lnSpc>
                <a:spcPct val="100000"/>
              </a:lnSpc>
              <a:spcBef>
                <a:spcPts val="1200"/>
              </a:spcBef>
              <a:buClr>
                <a:schemeClr val="tx1"/>
              </a:buClr>
              <a:defRPr/>
            </a:pPr>
            <a:r>
              <a:rPr lang="de-DE" sz="1600" b="1" dirty="0">
                <a:solidFill>
                  <a:srgbClr val="333333"/>
                </a:solidFill>
              </a:rPr>
              <a:t>.</a:t>
            </a:r>
            <a:r>
              <a:rPr lang="de-DE" sz="1600" b="1" dirty="0">
                <a:solidFill>
                  <a:srgbClr val="004992"/>
                </a:solidFill>
              </a:rPr>
              <a:t>.. </a:t>
            </a:r>
            <a:r>
              <a:rPr lang="zh-CN" altLang="de-DE" sz="1600" b="1" dirty="0">
                <a:solidFill>
                  <a:srgbClr val="004992"/>
                </a:solidFill>
              </a:rPr>
              <a:t>他人</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这家医院的医生声誉不佳</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医务人员本应花更多的时间和精力在我的治疗上</a:t>
            </a:r>
          </a:p>
          <a:p>
            <a:pPr eaLnBrk="1" hangingPunct="1">
              <a:lnSpc>
                <a:spcPct val="100000"/>
              </a:lnSpc>
              <a:spcBef>
                <a:spcPts val="1200"/>
              </a:spcBef>
              <a:defRPr/>
            </a:pPr>
            <a:r>
              <a:rPr lang="de-DE" sz="1600" b="1" dirty="0">
                <a:solidFill>
                  <a:srgbClr val="333333"/>
                </a:solidFill>
              </a:rPr>
              <a:t>.</a:t>
            </a:r>
            <a:r>
              <a:rPr lang="de-DE" sz="1600" b="1" dirty="0">
                <a:solidFill>
                  <a:srgbClr val="004992"/>
                </a:solidFill>
              </a:rPr>
              <a:t>.. </a:t>
            </a:r>
            <a:r>
              <a:rPr lang="zh-CN" altLang="de-DE" sz="1600" b="1" dirty="0">
                <a:solidFill>
                  <a:srgbClr val="004992"/>
                </a:solidFill>
              </a:rPr>
              <a:t>某种情形或偶然事件</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如果我和另外</a:t>
            </a:r>
            <a:r>
              <a:rPr lang="de-DE" altLang="zh-CN" sz="1600" dirty="0">
                <a:solidFill>
                  <a:srgbClr val="333333"/>
                </a:solidFill>
              </a:rPr>
              <a:t>6</a:t>
            </a:r>
            <a:r>
              <a:rPr lang="zh-CN" altLang="de-DE" sz="1600" dirty="0">
                <a:solidFill>
                  <a:srgbClr val="333333"/>
                </a:solidFill>
              </a:rPr>
              <a:t>个病人住一间病房，我一定已经痊愈了</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如果这家医院医疗设备再好些，我将已经痊愈了</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有时康复过程需要花些时间</a:t>
            </a:r>
            <a:endParaRPr lang="en-US" altLang="zh-CN" sz="16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10</a:t>
            </a:fld>
            <a:endParaRPr lang="de-DE" dirty="0">
              <a:latin typeface="SimHei"/>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200">
                <a:latin typeface="SimHei"/>
                <a:cs typeface="+mn-cs"/>
              </a:rPr>
              <a:t>别跟着我！</a:t>
            </a:r>
            <a:endParaRPr lang="de-DE" altLang="de-DE" sz="1200" dirty="0">
              <a:latin typeface="SimHei"/>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你出院了却并没有觉得好些</a:t>
            </a:r>
            <a:endParaRPr lang="en-US" altLang="zh-CN" sz="3600" dirty="0">
              <a:cs typeface="+mn-cs"/>
            </a:endParaRPr>
          </a:p>
        </p:txBody>
      </p:sp>
      <p:sp>
        <p:nvSpPr>
          <p:cNvPr id="312322" name="Rectangle 2"/>
          <p:cNvSpPr>
            <a:spLocks noGrp="1" noChangeArrowheads="1"/>
          </p:cNvSpPr>
          <p:nvPr>
            <p:ph idx="1"/>
          </p:nvPr>
        </p:nvSpPr>
        <p:spPr/>
        <p:txBody>
          <a:bodyPr>
            <a:noAutofit/>
          </a:bodyPr>
          <a:lstStyle/>
          <a:p>
            <a:pPr eaLnBrk="1" hangingPunct="1">
              <a:lnSpc>
                <a:spcPct val="100000"/>
              </a:lnSpc>
              <a:spcBef>
                <a:spcPts val="0"/>
              </a:spcBef>
              <a:defRPr/>
            </a:pPr>
            <a:r>
              <a:rPr lang="zh-CN" altLang="de-DE" sz="1600" b="1" dirty="0">
                <a:solidFill>
                  <a:srgbClr val="004992"/>
                </a:solidFill>
              </a:rPr>
              <a:t>解释</a:t>
            </a:r>
            <a:r>
              <a:rPr lang="de-DE" sz="1600" b="1" dirty="0">
                <a:solidFill>
                  <a:srgbClr val="004992"/>
                </a:solidFill>
              </a:rPr>
              <a:t>...</a:t>
            </a:r>
          </a:p>
          <a:p>
            <a:pPr eaLnBrk="1" hangingPunct="1">
              <a:lnSpc>
                <a:spcPct val="100000"/>
              </a:lnSpc>
              <a:spcBef>
                <a:spcPts val="1200"/>
              </a:spcBef>
              <a:defRPr/>
            </a:pPr>
            <a:r>
              <a:rPr lang="de-DE" sz="1600" b="1" dirty="0">
                <a:solidFill>
                  <a:srgbClr val="004992"/>
                </a:solidFill>
              </a:rPr>
              <a:t>... </a:t>
            </a:r>
            <a:r>
              <a:rPr lang="zh-CN" altLang="de-DE" sz="1600" b="1" dirty="0">
                <a:solidFill>
                  <a:srgbClr val="004992"/>
                </a:solidFill>
              </a:rPr>
              <a:t>自己</a:t>
            </a:r>
            <a:r>
              <a:rPr lang="de-DE" sz="1600" b="1" dirty="0">
                <a:solidFill>
                  <a:srgbClr val="004992"/>
                </a:solidFill>
              </a:rPr>
              <a:t>:</a:t>
            </a:r>
          </a:p>
          <a:p>
            <a:pPr eaLnBrk="1" hangingPunct="1">
              <a:lnSpc>
                <a:spcPct val="100000"/>
              </a:lnSpc>
              <a:spcBef>
                <a:spcPts val="0"/>
              </a:spcBef>
              <a:defRPr/>
            </a:pPr>
            <a:r>
              <a:rPr lang="de-DE" sz="1600" i="1" dirty="0">
                <a:solidFill>
                  <a:srgbClr val="333333"/>
                </a:solidFill>
              </a:rPr>
              <a:t>(</a:t>
            </a:r>
            <a:r>
              <a:rPr lang="zh-CN" altLang="de-DE" sz="1600" i="1" dirty="0">
                <a:solidFill>
                  <a:srgbClr val="333333"/>
                </a:solidFill>
              </a:rPr>
              <a:t>可影响的</a:t>
            </a:r>
            <a:r>
              <a:rPr lang="de-DE" sz="1600" i="1" dirty="0">
                <a:solidFill>
                  <a:srgbClr val="333333"/>
                </a:solidFill>
              </a:rPr>
              <a:t>)</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我没有足够的动机去改变</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我不相信我康复了</a:t>
            </a:r>
            <a:endParaRPr lang="de-DE" sz="1600" dirty="0">
              <a:solidFill>
                <a:srgbClr val="333333"/>
              </a:solidFill>
            </a:endParaRPr>
          </a:p>
          <a:p>
            <a:pPr eaLnBrk="1" hangingPunct="1">
              <a:lnSpc>
                <a:spcPct val="100000"/>
              </a:lnSpc>
              <a:spcBef>
                <a:spcPts val="1200"/>
              </a:spcBef>
              <a:defRPr/>
            </a:pPr>
            <a:r>
              <a:rPr lang="de-DE" sz="1600" i="1" dirty="0">
                <a:solidFill>
                  <a:srgbClr val="333333"/>
                </a:solidFill>
              </a:rPr>
              <a:t>(</a:t>
            </a:r>
            <a:r>
              <a:rPr lang="zh-CN" altLang="de-DE" sz="1600" i="1" dirty="0">
                <a:solidFill>
                  <a:srgbClr val="333333"/>
                </a:solidFill>
              </a:rPr>
              <a:t>难影响的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我无药可救了</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我有不好的基因</a:t>
            </a:r>
            <a:endParaRPr lang="de-DE" sz="1600" i="1" dirty="0">
              <a:solidFill>
                <a:srgbClr val="333333"/>
              </a:solidFill>
            </a:endParaRPr>
          </a:p>
          <a:p>
            <a:pPr eaLnBrk="1" hangingPunct="1">
              <a:lnSpc>
                <a:spcPct val="100000"/>
              </a:lnSpc>
              <a:spcBef>
                <a:spcPts val="1200"/>
              </a:spcBef>
              <a:buClr>
                <a:schemeClr val="tx1"/>
              </a:buClr>
              <a:defRPr/>
            </a:pPr>
            <a:r>
              <a:rPr lang="de-DE" sz="1600" b="1" dirty="0">
                <a:solidFill>
                  <a:srgbClr val="333333"/>
                </a:solidFill>
              </a:rPr>
              <a:t>.</a:t>
            </a:r>
            <a:r>
              <a:rPr lang="de-DE" sz="1600" b="1" dirty="0">
                <a:solidFill>
                  <a:srgbClr val="004992"/>
                </a:solidFill>
              </a:rPr>
              <a:t>.. </a:t>
            </a:r>
            <a:r>
              <a:rPr lang="zh-CN" altLang="de-DE" sz="1600" b="1" dirty="0">
                <a:solidFill>
                  <a:srgbClr val="004992"/>
                </a:solidFill>
              </a:rPr>
              <a:t>他人</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这家医院的医生声誉不佳</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医务人员本应花更多的时间和精力在我的治疗上</a:t>
            </a:r>
          </a:p>
          <a:p>
            <a:pPr eaLnBrk="1" hangingPunct="1">
              <a:lnSpc>
                <a:spcPct val="100000"/>
              </a:lnSpc>
              <a:spcBef>
                <a:spcPts val="1200"/>
              </a:spcBef>
              <a:defRPr/>
            </a:pPr>
            <a:r>
              <a:rPr lang="de-DE" sz="1600" b="1" dirty="0">
                <a:solidFill>
                  <a:srgbClr val="333333"/>
                </a:solidFill>
              </a:rPr>
              <a:t>.</a:t>
            </a:r>
            <a:r>
              <a:rPr lang="de-DE" sz="1600" b="1" dirty="0">
                <a:solidFill>
                  <a:srgbClr val="004992"/>
                </a:solidFill>
              </a:rPr>
              <a:t>.. </a:t>
            </a:r>
            <a:r>
              <a:rPr lang="zh-CN" altLang="de-DE" sz="1600" b="1" dirty="0">
                <a:solidFill>
                  <a:srgbClr val="004992"/>
                </a:solidFill>
              </a:rPr>
              <a:t>某种情形或偶然事件</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如果我和另外</a:t>
            </a:r>
            <a:r>
              <a:rPr lang="de-DE" altLang="zh-CN" sz="1600" dirty="0">
                <a:solidFill>
                  <a:srgbClr val="333333"/>
                </a:solidFill>
              </a:rPr>
              <a:t>6</a:t>
            </a:r>
            <a:r>
              <a:rPr lang="zh-CN" altLang="de-DE" sz="1600" dirty="0">
                <a:solidFill>
                  <a:srgbClr val="333333"/>
                </a:solidFill>
              </a:rPr>
              <a:t>个病人住一间病房，我一定已经痊愈了</a:t>
            </a:r>
            <a:endParaRPr lang="de-DE" sz="1600" dirty="0">
              <a:solidFill>
                <a:srgbClr val="333333"/>
              </a:solidFill>
            </a:endParaRP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如果这家医院医疗设备再好些，我将已经痊愈了</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有时康复过程需要花些时间</a:t>
            </a:r>
            <a:endParaRPr lang="en-US" altLang="zh-CN" sz="16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11</a:t>
            </a:fld>
            <a:endParaRPr lang="de-DE" dirty="0">
              <a:latin typeface="SimHei"/>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200">
                <a:latin typeface="SimHei"/>
                <a:cs typeface="+mn-cs"/>
              </a:rPr>
              <a:t>别跟着我！</a:t>
            </a:r>
            <a:endParaRPr lang="de-DE" altLang="de-DE" sz="1200" dirty="0">
              <a:latin typeface="SimHei"/>
              <a:cs typeface="+mn-cs"/>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zh-CN" altLang="en-US" sz="2800" b="1">
                <a:solidFill>
                  <a:srgbClr val="FF0000"/>
                </a:solidFill>
                <a:latin typeface="SimHei"/>
                <a:cs typeface="+mn-cs"/>
              </a:rPr>
              <a:t>小心</a:t>
            </a:r>
            <a:r>
              <a:rPr lang="en-US" altLang="zh-CN" sz="2800" b="1">
                <a:solidFill>
                  <a:srgbClr val="FF0000"/>
                </a:solidFill>
                <a:latin typeface="SimHei"/>
                <a:cs typeface="+mn-cs"/>
              </a:rPr>
              <a:t>: </a:t>
            </a:r>
            <a:r>
              <a:rPr lang="zh-CN" altLang="en-US" sz="2800" b="1">
                <a:solidFill>
                  <a:srgbClr val="FF0000"/>
                </a:solidFill>
                <a:latin typeface="SimHei"/>
                <a:cs typeface="+mn-cs"/>
              </a:rPr>
              <a:t>片面的解释！</a:t>
            </a:r>
            <a:endParaRPr lang="en-US" altLang="de-DE" sz="2800" b="1" dirty="0">
              <a:solidFill>
                <a:srgbClr val="FF0000"/>
              </a:solidFill>
              <a:latin typeface="SimHei"/>
              <a:cs typeface="+mn-cs"/>
            </a:endParaRPr>
          </a:p>
        </p:txBody>
      </p:sp>
    </p:spTree>
    <p:extLst>
      <p:ext uri="{BB962C8B-B14F-4D97-AF65-F5344CB8AC3E}">
        <p14:creationId xmlns:p14="http://schemas.microsoft.com/office/powerpoint/2010/main" val="316637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你出院了却并没有觉得好些</a:t>
            </a:r>
            <a:endParaRPr lang="en-US" altLang="zh-CN" sz="3600" dirty="0">
              <a:cs typeface="+mn-cs"/>
            </a:endParaRPr>
          </a:p>
        </p:txBody>
      </p:sp>
      <p:sp>
        <p:nvSpPr>
          <p:cNvPr id="4" name="Content Placeholder 3"/>
          <p:cNvSpPr>
            <a:spLocks noGrp="1"/>
          </p:cNvSpPr>
          <p:nvPr>
            <p:ph idx="1"/>
          </p:nvPr>
        </p:nvSpPr>
        <p:spPr>
          <a:xfrm>
            <a:off x="408955" y="2204864"/>
            <a:ext cx="8229600" cy="4248000"/>
          </a:xfrm>
        </p:spPr>
        <p:txBody>
          <a:bodyPr/>
          <a:lstStyle/>
          <a:p>
            <a:pPr lvl="0" defTabSz="914400" fontAlgn="base"/>
            <a:r>
              <a:rPr lang="zh-CN" altLang="en-US" sz="2400" dirty="0">
                <a:solidFill>
                  <a:srgbClr val="333333"/>
                </a:solidFill>
              </a:rPr>
              <a:t>现在，请提出更公</a:t>
            </a:r>
            <a:r>
              <a:rPr lang="zh-CN" altLang="en-US" sz="2400">
                <a:solidFill>
                  <a:srgbClr val="333333"/>
                </a:solidFill>
              </a:rPr>
              <a:t>平的，涉</a:t>
            </a:r>
            <a:r>
              <a:rPr lang="zh-CN" altLang="en-US" sz="2400" dirty="0">
                <a:solidFill>
                  <a:srgbClr val="333333"/>
                </a:solidFill>
              </a:rPr>
              <a:t>及多种因素的答案（如，他人的，情景的和自己的）</a:t>
            </a:r>
          </a:p>
          <a:p>
            <a:pPr lvl="0">
              <a:buClr>
                <a:srgbClr val="333333"/>
              </a:buClr>
            </a:pPr>
            <a:r>
              <a:rPr lang="en-US" altLang="zh-CN" sz="2400" dirty="0">
                <a:solidFill>
                  <a:srgbClr val="333333"/>
                </a:solidFill>
              </a:rPr>
              <a:t>???</a:t>
            </a:r>
          </a:p>
          <a:p>
            <a:pPr lvl="0">
              <a:buClr>
                <a:srgbClr val="333333"/>
              </a:buClr>
            </a:pPr>
            <a:r>
              <a:rPr lang="en-US" altLang="zh-CN" sz="2400" dirty="0">
                <a:solidFill>
                  <a:srgbClr val="333333"/>
                </a:solidFill>
              </a:rPr>
              <a:t>???</a:t>
            </a:r>
          </a:p>
          <a:p>
            <a:pPr lvl="0">
              <a:buClr>
                <a:srgbClr val="333333"/>
              </a:buClr>
            </a:pPr>
            <a:r>
              <a:rPr lang="en-US" altLang="zh-CN"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12</a:t>
            </a:fld>
            <a:endParaRPr lang="de-DE" dirty="0">
              <a:latin typeface="SimHei"/>
              <a:cs typeface="+mn-cs"/>
            </a:endParaRPr>
          </a:p>
        </p:txBody>
      </p:sp>
      <p:sp>
        <p:nvSpPr>
          <p:cNvPr id="14342" name="AutoShape 6"/>
          <p:cNvSpPr>
            <a:spLocks noChangeArrowheads="1"/>
          </p:cNvSpPr>
          <p:nvPr/>
        </p:nvSpPr>
        <p:spPr bwMode="auto">
          <a:xfrm>
            <a:off x="10418830" y="2160786"/>
            <a:ext cx="1441825" cy="692150"/>
          </a:xfrm>
          <a:prstGeom prst="wedgeRoundRectCallout">
            <a:avLst>
              <a:gd name="adj1" fmla="val -90088"/>
              <a:gd name="adj2" fmla="val 27981"/>
              <a:gd name="adj3" fmla="val 16667"/>
            </a:avLst>
          </a:prstGeom>
          <a:solidFill>
            <a:schemeClr val="bg1"/>
          </a:solidFill>
          <a:ln w="9525">
            <a:solidFill>
              <a:schemeClr val="tx1"/>
            </a:solid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1200">
                <a:solidFill>
                  <a:srgbClr val="333333"/>
                </a:solidFill>
                <a:latin typeface="SimHei"/>
                <a:cs typeface="+mn-cs"/>
              </a:rPr>
              <a:t>别跟着我</a:t>
            </a:r>
            <a:r>
              <a:rPr lang="de-DE" altLang="de-DE" sz="1200">
                <a:solidFill>
                  <a:srgbClr val="333333"/>
                </a:solidFill>
                <a:latin typeface="SimHei"/>
                <a:cs typeface="+mn-cs"/>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你出院了却并没有觉得好些</a:t>
            </a:r>
            <a:endParaRPr lang="en-US" altLang="zh-CN" sz="3600" dirty="0">
              <a:cs typeface="+mn-cs"/>
            </a:endParaRPr>
          </a:p>
        </p:txBody>
      </p:sp>
      <p:sp>
        <p:nvSpPr>
          <p:cNvPr id="4" name="Content Placeholder 3"/>
          <p:cNvSpPr>
            <a:spLocks noGrp="1"/>
          </p:cNvSpPr>
          <p:nvPr>
            <p:ph idx="1"/>
          </p:nvPr>
        </p:nvSpPr>
        <p:spPr>
          <a:xfrm>
            <a:off x="408955" y="2204864"/>
            <a:ext cx="8229600" cy="4248000"/>
          </a:xfrm>
        </p:spPr>
        <p:txBody>
          <a:bodyPr/>
          <a:lstStyle/>
          <a:p>
            <a:pPr lvl="0" defTabSz="914400" fontAlgn="base"/>
            <a:r>
              <a:rPr lang="zh-CN" altLang="en-US" sz="2400" dirty="0">
                <a:solidFill>
                  <a:srgbClr val="333333"/>
                </a:solidFill>
              </a:rPr>
              <a:t>现在，请提出更公</a:t>
            </a:r>
            <a:r>
              <a:rPr lang="zh-CN" altLang="en-US" sz="2400">
                <a:solidFill>
                  <a:srgbClr val="333333"/>
                </a:solidFill>
              </a:rPr>
              <a:t>平的，涉</a:t>
            </a:r>
            <a:r>
              <a:rPr lang="zh-CN" altLang="en-US" sz="2400" dirty="0">
                <a:solidFill>
                  <a:srgbClr val="333333"/>
                </a:solidFill>
              </a:rPr>
              <a:t>及多种因素的答案（如，他人的，情景的和自己的）</a:t>
            </a:r>
          </a:p>
          <a:p>
            <a:pPr marL="342900" lvl="0" indent="-342900">
              <a:buClr>
                <a:srgbClr val="333333"/>
              </a:buClr>
              <a:buFont typeface="WingDings"/>
              <a:buChar char=""/>
            </a:pPr>
            <a:r>
              <a:rPr lang="en-CA" altLang="zh-CN" sz="2400">
                <a:solidFill>
                  <a:srgbClr val="333333"/>
                </a:solidFill>
              </a:rPr>
              <a:t>“</a:t>
            </a:r>
            <a:r>
              <a:rPr lang="zh-CN" altLang="en-CA" sz="2400">
                <a:solidFill>
                  <a:srgbClr val="333333"/>
                </a:solidFill>
              </a:rPr>
              <a:t>医</a:t>
            </a:r>
            <a:r>
              <a:rPr lang="zh-CN" altLang="en-CA" sz="2400" dirty="0">
                <a:solidFill>
                  <a:srgbClr val="333333"/>
                </a:solidFill>
              </a:rPr>
              <a:t>护人员没有太多的时间，但是我本可以要求更多的支持，本应该更经常地参加组会。那也许是为什么我的住院治疗并不是如此成功的原</a:t>
            </a:r>
            <a:r>
              <a:rPr lang="zh-CN" altLang="en-CA" sz="2400">
                <a:solidFill>
                  <a:srgbClr val="333333"/>
                </a:solidFill>
              </a:rPr>
              <a:t>因。</a:t>
            </a:r>
            <a:r>
              <a:rPr lang="zh-CN" altLang="en-US"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zh-CN" altLang="en-CA" sz="2400">
                <a:solidFill>
                  <a:srgbClr val="333333"/>
                </a:solidFill>
              </a:rPr>
              <a:t>也</a:t>
            </a:r>
            <a:r>
              <a:rPr lang="zh-CN" altLang="en-CA" sz="2400" dirty="0">
                <a:solidFill>
                  <a:srgbClr val="333333"/>
                </a:solidFill>
              </a:rPr>
              <a:t>许我应该对自己的康复更耐心。我有信心将来我能得到有能力的治疗者的帮</a:t>
            </a:r>
            <a:r>
              <a:rPr lang="zh-CN" altLang="en-CA" sz="2400">
                <a:solidFill>
                  <a:srgbClr val="333333"/>
                </a:solidFill>
              </a:rPr>
              <a:t>助。</a:t>
            </a:r>
            <a:r>
              <a:rPr lang="en-US" altLang="zh-CN"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13</a:t>
            </a:fld>
            <a:endParaRPr lang="de-DE" dirty="0">
              <a:latin typeface="SimHei"/>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6">
            <a:extLst>
              <a:ext uri="{FF2B5EF4-FFF2-40B4-BE49-F238E27FC236}">
                <a16:creationId xmlns:a16="http://schemas.microsoft.com/office/drawing/2014/main" id="{9572FB50-800D-D3D2-B5D6-B869EF395525}"/>
              </a:ext>
            </a:extLst>
          </p:cNvPr>
          <p:cNvSpPr>
            <a:spLocks noChangeArrowheads="1"/>
          </p:cNvSpPr>
          <p:nvPr/>
        </p:nvSpPr>
        <p:spPr bwMode="auto">
          <a:xfrm>
            <a:off x="10418830" y="2160786"/>
            <a:ext cx="1441825" cy="692150"/>
          </a:xfrm>
          <a:prstGeom prst="wedgeRoundRectCallout">
            <a:avLst>
              <a:gd name="adj1" fmla="val -90088"/>
              <a:gd name="adj2" fmla="val 27981"/>
              <a:gd name="adj3" fmla="val 16667"/>
            </a:avLst>
          </a:prstGeom>
          <a:solidFill>
            <a:schemeClr val="bg1"/>
          </a:solidFill>
          <a:ln w="9525">
            <a:solidFill>
              <a:schemeClr val="tx1"/>
            </a:solid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de-DE" sz="1200">
                <a:solidFill>
                  <a:srgbClr val="333333"/>
                </a:solidFill>
                <a:latin typeface="SimHei"/>
                <a:cs typeface="+mn-cs"/>
              </a:rPr>
              <a:t>别跟着我</a:t>
            </a:r>
            <a:r>
              <a:rPr lang="de-DE" altLang="de-DE" sz="1200">
                <a:solidFill>
                  <a:srgbClr val="333333"/>
                </a:solidFill>
                <a:latin typeface="SimHei"/>
                <a:cs typeface="+mn-cs"/>
              </a:rPr>
              <a:t>!</a:t>
            </a:r>
          </a:p>
        </p:txBody>
      </p:sp>
    </p:spTree>
    <p:extLst>
      <p:ext uri="{BB962C8B-B14F-4D97-AF65-F5344CB8AC3E}">
        <p14:creationId xmlns:p14="http://schemas.microsoft.com/office/powerpoint/2010/main" val="2254854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14</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0474627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如，“那确实是我的过错。我应该向球迷道歉！）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a:t>
                      </a:r>
                      <a:r>
                        <a:rPr kumimoji="0" lang="zh-CN" altLang="en-US" sz="2000" b="1" i="0" u="none" strike="noStrike" cap="none" normalizeH="0" baseline="0">
                          <a:ln>
                            <a:noFill/>
                          </a:ln>
                          <a:solidFill>
                            <a:srgbClr val="333333"/>
                          </a:solidFill>
                          <a:effectLst/>
                          <a:latin typeface="SimHei"/>
                          <a:ea typeface="SimHei"/>
                          <a:cs typeface="+mn-cs"/>
                        </a:rPr>
                        <a:t>势</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a:ln>
                            <a:noFill/>
                          </a:ln>
                          <a:solidFill>
                            <a:srgbClr val="004992"/>
                          </a:solidFill>
                          <a:effectLst/>
                          <a:latin typeface="SimHei"/>
                          <a:ea typeface="SimHei"/>
                          <a:cs typeface="+mn-cs"/>
                        </a:rPr>
                        <a:t>???</a:t>
                      </a:r>
                      <a:r>
                        <a:rPr kumimoji="0" lang="en-US" altLang="zh-CN" sz="2000" b="1" i="0" u="none" strike="noStrike" cap="none" normalizeH="0" baseline="0">
                          <a:ln>
                            <a:noFill/>
                          </a:ln>
                          <a:solidFill>
                            <a:srgbClr val="FFFFFF"/>
                          </a:solidFill>
                          <a:effectLst/>
                          <a:latin typeface="SimHei"/>
                          <a:ea typeface="SimHei"/>
                          <a:cs typeface="+mn-cs"/>
                        </a:rPr>
                        <a:t> </a:t>
                      </a:r>
                      <a:r>
                        <a:rPr kumimoji="0" lang="zh-CN" altLang="en-US" sz="2000" b="0" i="0" u="none" strike="noStrike" cap="none" normalizeH="0" baseline="0" dirty="0">
                          <a:ln>
                            <a:noFill/>
                          </a:ln>
                          <a:solidFill>
                            <a:srgbClr val="FFFFFF"/>
                          </a:solidFill>
                          <a:effectLst/>
                          <a:latin typeface="SimHei"/>
                          <a:ea typeface="SimHei"/>
                          <a:cs typeface="+mn-cs"/>
                        </a:rPr>
                        <a:t>减少自信</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a:t>
                      </a:r>
                      <a:r>
                        <a:rPr kumimoji="0" lang="zh-CN" altLang="en-US" sz="2000" b="1" i="0" u="none" strike="noStrike" cap="none" normalizeH="0" baseline="0">
                          <a:ln>
                            <a:noFill/>
                          </a:ln>
                          <a:solidFill>
                            <a:srgbClr val="333333"/>
                          </a:solidFill>
                          <a:effectLst/>
                          <a:latin typeface="SimHei"/>
                          <a:ea typeface="SimHei"/>
                          <a:cs typeface="+mn-cs"/>
                        </a:rPr>
                        <a:t>势</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a:ln>
                            <a:noFill/>
                          </a:ln>
                          <a:solidFill>
                            <a:srgbClr val="004992"/>
                          </a:solidFill>
                          <a:effectLst/>
                          <a:latin typeface="SimHei"/>
                          <a:ea typeface="SimHei"/>
                          <a:cs typeface="+mn-cs"/>
                        </a:rPr>
                        <a:t>???</a:t>
                      </a:r>
                      <a:r>
                        <a:rPr kumimoji="0" lang="en-US" altLang="zh-CN" sz="2000" b="1" i="0" u="none" strike="noStrike" cap="none" normalizeH="0" baseline="0">
                          <a:ln>
                            <a:noFill/>
                          </a:ln>
                          <a:solidFill>
                            <a:srgbClr val="FFFFFF"/>
                          </a:solidFill>
                          <a:effectLst/>
                          <a:latin typeface="SimHei"/>
                          <a:ea typeface="SimHei"/>
                          <a:cs typeface="+mn-cs"/>
                        </a:rPr>
                        <a:t> </a:t>
                      </a:r>
                      <a:r>
                        <a:rPr kumimoji="0" lang="zh-CN" altLang="en-US" sz="2000" b="0" i="0" u="none" strike="noStrike" cap="none" normalizeH="0" baseline="0" dirty="0">
                          <a:ln>
                            <a:noFill/>
                          </a:ln>
                          <a:solidFill>
                            <a:srgbClr val="FFFFFF"/>
                          </a:solidFill>
                          <a:effectLst/>
                          <a:latin typeface="SimHei"/>
                          <a:ea typeface="SimHei"/>
                          <a:cs typeface="+mn-cs"/>
                        </a:rPr>
                        <a:t>值得尊敬并且勇于承担责任</a:t>
                      </a:r>
                      <a:endParaRPr kumimoji="0" lang="en-GB" sz="1800" b="0" i="0" u="none" strike="noStrike" cap="none" normalizeH="0" baseline="0" dirty="0">
                        <a:ln>
                          <a:noFill/>
                        </a:ln>
                        <a:solidFill>
                          <a:srgbClr val="FFFFFF"/>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a:t>
                      </a:r>
                      <a:r>
                        <a:rPr kumimoji="0" lang="zh-CN" altLang="en-US" sz="2000" b="1" i="0" u="none" strike="noStrike" cap="none" normalizeH="0" baseline="0">
                          <a:ln>
                            <a:noFill/>
                          </a:ln>
                          <a:solidFill>
                            <a:srgbClr val="333333"/>
                          </a:solidFill>
                          <a:effectLst/>
                          <a:latin typeface="SimHei"/>
                          <a:ea typeface="SimHei"/>
                          <a:cs typeface="+mn-cs"/>
                        </a:rPr>
                        <a:t>人的，情</a:t>
                      </a:r>
                      <a:r>
                        <a:rPr kumimoji="0" lang="zh-CN" altLang="en-US" sz="2000" b="1" i="0" u="none" strike="noStrike" cap="none" normalizeH="0" baseline="0" dirty="0">
                          <a:ln>
                            <a:noFill/>
                          </a:ln>
                          <a:solidFill>
                            <a:srgbClr val="333333"/>
                          </a:solidFill>
                          <a:effectLst/>
                          <a:latin typeface="SimHei"/>
                          <a:ea typeface="SimHei"/>
                          <a:cs typeface="+mn-cs"/>
                        </a:rPr>
                        <a:t>景的归因</a:t>
                      </a:r>
                      <a:endParaRPr kumimoji="0" lang="en-US" altLang="zh-CN" sz="2000" b="1"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如，“但</a:t>
                      </a:r>
                      <a:r>
                        <a:rPr kumimoji="0" lang="zh-CN" altLang="en-US" sz="2000" b="0" i="0" u="none" strike="noStrike" cap="none" normalizeH="0" baseline="0" dirty="0">
                          <a:ln>
                            <a:noFill/>
                          </a:ln>
                          <a:solidFill>
                            <a:srgbClr val="333333"/>
                          </a:solidFill>
                          <a:effectLst/>
                          <a:latin typeface="SimHei"/>
                          <a:ea typeface="SimHei"/>
                          <a:cs typeface="+mn-cs"/>
                        </a:rPr>
                        <a:t>是守门员在哪儿</a:t>
                      </a:r>
                      <a:r>
                        <a:rPr kumimoji="0" lang="zh-CN" altLang="en-US" sz="2000" b="0" i="0" u="none" strike="noStrike" cap="none" normalizeH="0" baseline="0">
                          <a:ln>
                            <a:noFill/>
                          </a:ln>
                          <a:solidFill>
                            <a:srgbClr val="333333"/>
                          </a:solidFill>
                          <a:effectLst/>
                          <a:latin typeface="SimHei"/>
                          <a:ea typeface="SimHei"/>
                          <a:cs typeface="+mn-cs"/>
                        </a:rPr>
                        <a:t>呢？；”在</a:t>
                      </a:r>
                      <a:r>
                        <a:rPr kumimoji="0" lang="zh-CN" altLang="en-US" sz="2000" b="0" i="0" u="none" strike="noStrike" cap="none" normalizeH="0" baseline="0" dirty="0">
                          <a:ln>
                            <a:noFill/>
                          </a:ln>
                          <a:solidFill>
                            <a:srgbClr val="333333"/>
                          </a:solidFill>
                          <a:effectLst/>
                          <a:latin typeface="SimHei"/>
                          <a:ea typeface="SimHei"/>
                          <a:cs typeface="+mn-cs"/>
                        </a:rPr>
                        <a:t>足球比赛中任何事情都可能</a:t>
                      </a:r>
                      <a:r>
                        <a:rPr kumimoji="0" lang="zh-CN" altLang="en-US" sz="2000" b="0" i="0" u="none" strike="noStrike" cap="none" normalizeH="0" baseline="0">
                          <a:ln>
                            <a:noFill/>
                          </a:ln>
                          <a:solidFill>
                            <a:srgbClr val="333333"/>
                          </a:solidFill>
                          <a:effectLst/>
                          <a:latin typeface="SimHei"/>
                          <a:ea typeface="SimHei"/>
                          <a:cs typeface="+mn-cs"/>
                        </a:rPr>
                        <a:t>发生“） </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zh-CN" altLang="en-US" sz="2000" b="0" i="0" u="none" strike="noStrike" cap="none" normalizeH="0" baseline="0" dirty="0">
                          <a:ln>
                            <a:noFill/>
                          </a:ln>
                          <a:solidFill>
                            <a:srgbClr val="E3EFF8"/>
                          </a:solidFill>
                          <a:effectLst/>
                          <a:latin typeface="SimHei"/>
                          <a:ea typeface="SimHei"/>
                          <a:cs typeface="+mn-cs"/>
                        </a:rPr>
                        <a:t>卸责任被认为是失礼的（只为自己考虑</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自信心没有受到威胁 </a:t>
                      </a:r>
                      <a:endParaRPr kumimoji="0" lang="en-GB" sz="2000" b="0" i="0" u="none" strike="noStrike" cap="none" normalizeH="0" baseline="0" dirty="0">
                        <a:ln>
                          <a:noFill/>
                        </a:ln>
                        <a:solidFill>
                          <a:srgbClr val="E3EFF8"/>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如果我踢得更好，对手也许将不会进球得分了。</a:t>
            </a:r>
            <a:endParaRPr lang="en-CA" altLang="de-DE" sz="1600">
              <a:latin typeface="SimHei"/>
              <a:cs typeface="+mn-cs"/>
            </a:endParaRPr>
          </a:p>
        </p:txBody>
      </p:sp>
    </p:spTree>
    <p:extLst>
      <p:ext uri="{BB962C8B-B14F-4D97-AF65-F5344CB8AC3E}">
        <p14:creationId xmlns:p14="http://schemas.microsoft.com/office/powerpoint/2010/main" val="2629855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15</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09425427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如，“那确实是我的过错。我应该向球迷道歉！）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减少自信</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值得尊敬并且勇于承担责任</a:t>
                      </a:r>
                      <a:endParaRPr kumimoji="0" lang="en-GB"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a:t>
                      </a:r>
                      <a:r>
                        <a:rPr kumimoji="0" lang="zh-CN" altLang="en-US" sz="2000" b="1" i="0" u="none" strike="noStrike" cap="none" normalizeH="0" baseline="0">
                          <a:ln>
                            <a:noFill/>
                          </a:ln>
                          <a:solidFill>
                            <a:srgbClr val="333333"/>
                          </a:solidFill>
                          <a:effectLst/>
                          <a:latin typeface="SimHei"/>
                          <a:ea typeface="SimHei"/>
                          <a:cs typeface="+mn-cs"/>
                        </a:rPr>
                        <a:t>人的，情</a:t>
                      </a:r>
                      <a:r>
                        <a:rPr kumimoji="0" lang="zh-CN" altLang="en-US" sz="2000" b="1" i="0" u="none" strike="noStrike" cap="none" normalizeH="0" baseline="0" dirty="0">
                          <a:ln>
                            <a:noFill/>
                          </a:ln>
                          <a:solidFill>
                            <a:srgbClr val="333333"/>
                          </a:solidFill>
                          <a:effectLst/>
                          <a:latin typeface="SimHei"/>
                          <a:ea typeface="SimHei"/>
                          <a:cs typeface="+mn-cs"/>
                        </a:rPr>
                        <a:t>景的归因</a:t>
                      </a:r>
                      <a:endParaRPr kumimoji="0" lang="en-US" altLang="zh-CN" sz="2000" b="1"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如，“但</a:t>
                      </a:r>
                      <a:r>
                        <a:rPr kumimoji="0" lang="zh-CN" altLang="en-US" sz="2000" b="0" i="0" u="none" strike="noStrike" cap="none" normalizeH="0" baseline="0" dirty="0">
                          <a:ln>
                            <a:noFill/>
                          </a:ln>
                          <a:solidFill>
                            <a:srgbClr val="333333"/>
                          </a:solidFill>
                          <a:effectLst/>
                          <a:latin typeface="SimHei"/>
                          <a:ea typeface="SimHei"/>
                          <a:cs typeface="+mn-cs"/>
                        </a:rPr>
                        <a:t>是守门员在哪儿</a:t>
                      </a:r>
                      <a:r>
                        <a:rPr kumimoji="0" lang="zh-CN" altLang="en-US" sz="2000" b="0" i="0" u="none" strike="noStrike" cap="none" normalizeH="0" baseline="0">
                          <a:ln>
                            <a:noFill/>
                          </a:ln>
                          <a:solidFill>
                            <a:srgbClr val="333333"/>
                          </a:solidFill>
                          <a:effectLst/>
                          <a:latin typeface="SimHei"/>
                          <a:ea typeface="SimHei"/>
                          <a:cs typeface="+mn-cs"/>
                        </a:rPr>
                        <a:t>呢？；”在</a:t>
                      </a:r>
                      <a:r>
                        <a:rPr kumimoji="0" lang="zh-CN" altLang="en-US" sz="2000" b="0" i="0" u="none" strike="noStrike" cap="none" normalizeH="0" baseline="0" dirty="0">
                          <a:ln>
                            <a:noFill/>
                          </a:ln>
                          <a:solidFill>
                            <a:srgbClr val="333333"/>
                          </a:solidFill>
                          <a:effectLst/>
                          <a:latin typeface="SimHei"/>
                          <a:ea typeface="SimHei"/>
                          <a:cs typeface="+mn-cs"/>
                        </a:rPr>
                        <a:t>足球比赛中任何事情都可能</a:t>
                      </a:r>
                      <a:r>
                        <a:rPr kumimoji="0" lang="zh-CN" altLang="en-US" sz="2000" b="0" i="0" u="none" strike="noStrike" cap="none" normalizeH="0" baseline="0">
                          <a:ln>
                            <a:noFill/>
                          </a:ln>
                          <a:solidFill>
                            <a:srgbClr val="333333"/>
                          </a:solidFill>
                          <a:effectLst/>
                          <a:latin typeface="SimHei"/>
                          <a:ea typeface="SimHei"/>
                          <a:cs typeface="+mn-cs"/>
                        </a:rPr>
                        <a:t>发生“） </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zh-CN" altLang="en-US" sz="2000" b="0" i="0" u="none" strike="noStrike" cap="none" normalizeH="0" baseline="0" dirty="0">
                          <a:ln>
                            <a:noFill/>
                          </a:ln>
                          <a:solidFill>
                            <a:srgbClr val="E3EFF8"/>
                          </a:solidFill>
                          <a:effectLst/>
                          <a:latin typeface="SimHei"/>
                          <a:ea typeface="SimHei"/>
                          <a:cs typeface="+mn-cs"/>
                        </a:rPr>
                        <a:t>卸责任被认为是失礼的（只为自己考虑</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自信心没有受到威胁 </a:t>
                      </a:r>
                      <a:endParaRPr kumimoji="0" lang="en-GB" sz="2000" b="0" i="0" u="none" strike="noStrike" cap="none" normalizeH="0" baseline="0" dirty="0">
                        <a:ln>
                          <a:noFill/>
                        </a:ln>
                        <a:solidFill>
                          <a:srgbClr val="E3EFF8"/>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如果我踢得更好，对手也许将不会进球得分了。</a:t>
            </a:r>
            <a:endParaRPr lang="en-CA" altLang="de-DE" sz="1600">
              <a:latin typeface="SimHei"/>
              <a:cs typeface="+mn-cs"/>
            </a:endParaRPr>
          </a:p>
        </p:txBody>
      </p:sp>
    </p:spTree>
    <p:extLst>
      <p:ext uri="{BB962C8B-B14F-4D97-AF65-F5344CB8AC3E}">
        <p14:creationId xmlns:p14="http://schemas.microsoft.com/office/powerpoint/2010/main" val="508212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16</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59039761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如，“那</a:t>
                      </a:r>
                      <a:r>
                        <a:rPr kumimoji="0" lang="zh-CN" altLang="en-US" sz="2000" b="0" i="0" u="none" strike="noStrike" cap="none" normalizeH="0" baseline="0" dirty="0">
                          <a:ln>
                            <a:noFill/>
                          </a:ln>
                          <a:solidFill>
                            <a:srgbClr val="333333"/>
                          </a:solidFill>
                          <a:effectLst/>
                          <a:latin typeface="SimHei"/>
                          <a:ea typeface="SimHei"/>
                          <a:cs typeface="+mn-cs"/>
                        </a:rPr>
                        <a:t>确实是我的过错。我应该向球迷道歉！）</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减少自信</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值得尊敬并且勇于承担责任</a:t>
                      </a:r>
                      <a:endParaRPr kumimoji="0" lang="en-GB" sz="18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a:t>
                      </a:r>
                      <a:r>
                        <a:rPr kumimoji="0" lang="zh-CN" altLang="en-US" sz="2000" b="1" i="0" u="none" strike="noStrike" cap="none" normalizeH="0" baseline="0">
                          <a:ln>
                            <a:noFill/>
                          </a:ln>
                          <a:solidFill>
                            <a:srgbClr val="333333"/>
                          </a:solidFill>
                          <a:effectLst/>
                          <a:latin typeface="SimHei"/>
                          <a:ea typeface="SimHei"/>
                          <a:cs typeface="+mn-cs"/>
                        </a:rPr>
                        <a:t>人的，情</a:t>
                      </a:r>
                      <a:r>
                        <a:rPr kumimoji="0" lang="zh-CN" altLang="en-US" sz="2000" b="1" i="0" u="none" strike="noStrike" cap="none" normalizeH="0" baseline="0" dirty="0">
                          <a:ln>
                            <a:noFill/>
                          </a:ln>
                          <a:solidFill>
                            <a:srgbClr val="333333"/>
                          </a:solidFill>
                          <a:effectLst/>
                          <a:latin typeface="SimHei"/>
                          <a:ea typeface="SimHei"/>
                          <a:cs typeface="+mn-cs"/>
                        </a:rPr>
                        <a:t>景的归因</a:t>
                      </a:r>
                      <a:endParaRPr kumimoji="0" lang="en-US" altLang="zh-CN" sz="2000" b="1"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如，“但</a:t>
                      </a:r>
                      <a:r>
                        <a:rPr kumimoji="0" lang="zh-CN" altLang="en-US" sz="2000" b="0" i="0" u="none" strike="noStrike" cap="none" normalizeH="0" baseline="0" dirty="0">
                          <a:ln>
                            <a:noFill/>
                          </a:ln>
                          <a:solidFill>
                            <a:srgbClr val="333333"/>
                          </a:solidFill>
                          <a:effectLst/>
                          <a:latin typeface="SimHei"/>
                          <a:ea typeface="SimHei"/>
                          <a:cs typeface="+mn-cs"/>
                        </a:rPr>
                        <a:t>是守门员在哪儿</a:t>
                      </a:r>
                      <a:r>
                        <a:rPr kumimoji="0" lang="zh-CN" altLang="en-US" sz="2000" b="0" i="0" u="none" strike="noStrike" cap="none" normalizeH="0" baseline="0">
                          <a:ln>
                            <a:noFill/>
                          </a:ln>
                          <a:solidFill>
                            <a:srgbClr val="333333"/>
                          </a:solidFill>
                          <a:effectLst/>
                          <a:latin typeface="SimHei"/>
                          <a:ea typeface="SimHei"/>
                          <a:cs typeface="+mn-cs"/>
                        </a:rPr>
                        <a:t>呢？；”在</a:t>
                      </a:r>
                      <a:r>
                        <a:rPr kumimoji="0" lang="zh-CN" altLang="en-US" sz="2000" b="0" i="0" u="none" strike="noStrike" cap="none" normalizeH="0" baseline="0" dirty="0">
                          <a:ln>
                            <a:noFill/>
                          </a:ln>
                          <a:solidFill>
                            <a:srgbClr val="333333"/>
                          </a:solidFill>
                          <a:effectLst/>
                          <a:latin typeface="SimHei"/>
                          <a:ea typeface="SimHei"/>
                          <a:cs typeface="+mn-cs"/>
                        </a:rPr>
                        <a:t>足球比赛中任何事情都可能</a:t>
                      </a:r>
                      <a:r>
                        <a:rPr kumimoji="0" lang="zh-CN" altLang="en-US" sz="2000" b="0" i="0" u="none" strike="noStrike" cap="none" normalizeH="0" baseline="0">
                          <a:ln>
                            <a:noFill/>
                          </a:ln>
                          <a:solidFill>
                            <a:srgbClr val="333333"/>
                          </a:solidFill>
                          <a:effectLst/>
                          <a:latin typeface="SimHei"/>
                          <a:ea typeface="SimHei"/>
                          <a:cs typeface="+mn-cs"/>
                        </a:rPr>
                        <a:t>发生“） </a:t>
                      </a:r>
                      <a:r>
                        <a:rPr kumimoji="0" lang="zh-CN" altLang="en-US" sz="2000" b="0" i="0" u="none" strike="noStrike" cap="none" normalizeH="0" baseline="0" dirty="0">
                          <a:ln>
                            <a:noFill/>
                          </a:ln>
                          <a:solidFill>
                            <a:srgbClr val="333333"/>
                          </a:solidFill>
                          <a:effectLst/>
                          <a:latin typeface="SimHei"/>
                          <a:ea typeface="SimHei"/>
                          <a:cs typeface="+mn-cs"/>
                        </a:rPr>
                        <a:t>	</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推卸责任被认为是失礼的（只为自己考虑的）</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自信心没有受到威胁 </a:t>
                      </a:r>
                      <a:endParaRPr kumimoji="0" lang="en-GB" sz="2000" b="0" i="0" u="none" strike="noStrike" cap="none" normalizeH="0" baseline="0" dirty="0">
                        <a:ln>
                          <a:noFill/>
                        </a:ln>
                        <a:solidFill>
                          <a:srgbClr val="E3EFF8"/>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如果我踢得更好，对手也许将不会进球得分了。</a:t>
            </a:r>
            <a:endParaRPr lang="en-CA" altLang="de-DE" sz="1600">
              <a:latin typeface="SimHei"/>
              <a:cs typeface="+mn-cs"/>
            </a:endParaRPr>
          </a:p>
        </p:txBody>
      </p:sp>
    </p:spTree>
    <p:extLst>
      <p:ext uri="{BB962C8B-B14F-4D97-AF65-F5344CB8AC3E}">
        <p14:creationId xmlns:p14="http://schemas.microsoft.com/office/powerpoint/2010/main" val="254690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17</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391424385"/>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pt-BR"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如果我踢得更好，对手也许将不会进球得分了。</a:t>
            </a:r>
            <a:endParaRPr lang="en-CA" altLang="de-DE" sz="1600">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18</a:t>
            </a:fld>
            <a:endParaRPr lang="de-DE" dirty="0">
              <a:latin typeface="SimHei"/>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1011205733"/>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“我</a:t>
                      </a:r>
                      <a:r>
                        <a:rPr kumimoji="0" lang="zh-CN" altLang="en-US" sz="2000" b="0" i="0" u="none" strike="noStrike" cap="none" normalizeH="0" baseline="0" dirty="0">
                          <a:ln>
                            <a:noFill/>
                          </a:ln>
                          <a:solidFill>
                            <a:srgbClr val="333333"/>
                          </a:solidFill>
                          <a:effectLst/>
                          <a:latin typeface="SimHei"/>
                          <a:ea typeface="SimHei"/>
                          <a:cs typeface="+mn-cs"/>
                        </a:rPr>
                        <a:t>的成绩不好但是我一定会改进。我想要补充的是我阻止了对方一些最佳的得分</a:t>
                      </a:r>
                      <a:r>
                        <a:rPr kumimoji="0" lang="zh-CN" altLang="en-US" sz="2000" b="0" i="0" u="none" strike="noStrike" cap="none" normalizeH="0" baseline="0">
                          <a:ln>
                            <a:noFill/>
                          </a:ln>
                          <a:solidFill>
                            <a:srgbClr val="333333"/>
                          </a:solidFill>
                          <a:effectLst/>
                          <a:latin typeface="SimHei"/>
                          <a:ea typeface="SimHei"/>
                          <a:cs typeface="+mn-cs"/>
                        </a:rPr>
                        <a:t>机会”</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“将</a:t>
                      </a:r>
                      <a:r>
                        <a:rPr kumimoji="0" lang="zh-CN" altLang="en-US" sz="2000" b="0" i="0" u="none" strike="noStrike" cap="none" normalizeH="0" baseline="0" dirty="0">
                          <a:ln>
                            <a:noFill/>
                          </a:ln>
                          <a:solidFill>
                            <a:srgbClr val="333333"/>
                          </a:solidFill>
                          <a:effectLst/>
                          <a:latin typeface="SimHei"/>
                          <a:ea typeface="SimHei"/>
                          <a:cs typeface="+mn-cs"/>
                        </a:rPr>
                        <a:t>来我将会踢得更好，我的队友也会踢得更好，未来我们定会大获</a:t>
                      </a:r>
                      <a:r>
                        <a:rPr kumimoji="0" lang="zh-CN" altLang="en-US" sz="2000" b="0" i="0" u="none" strike="noStrike" cap="none" normalizeH="0" baseline="0">
                          <a:ln>
                            <a:noFill/>
                          </a:ln>
                          <a:solidFill>
                            <a:srgbClr val="333333"/>
                          </a:solidFill>
                          <a:effectLst/>
                          <a:latin typeface="SimHei"/>
                          <a:ea typeface="SimHei"/>
                          <a:cs typeface="+mn-cs"/>
                        </a:rPr>
                        <a:t>全胜”</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如果我踢得更好，对手也许将不会进球得分了。</a:t>
            </a:r>
            <a:endParaRPr lang="en-CA" altLang="de-DE" sz="1600">
              <a:latin typeface="SimHei"/>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19</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615938159"/>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如，“如</a:t>
                      </a:r>
                      <a:r>
                        <a:rPr kumimoji="0" lang="zh-CN" altLang="en-US" sz="2000" b="0" i="0" u="none" strike="noStrike" cap="none" normalizeH="0" baseline="0" dirty="0">
                          <a:ln>
                            <a:noFill/>
                          </a:ln>
                          <a:solidFill>
                            <a:srgbClr val="333333"/>
                          </a:solidFill>
                          <a:effectLst/>
                          <a:latin typeface="SimHei"/>
                          <a:ea typeface="SimHei"/>
                          <a:cs typeface="+mn-cs"/>
                        </a:rPr>
                        <a:t>你以前说的，我非常优秀）</a:t>
                      </a:r>
                      <a:endParaRPr kumimoji="0" lang="en-GB" sz="16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劣</a:t>
                      </a:r>
                      <a:r>
                        <a:rPr kumimoji="0" lang="zh-CN" altLang="en-US" sz="2000" b="1" i="0" u="none" strike="noStrike" cap="none" normalizeH="0" baseline="0">
                          <a:ln>
                            <a:noFill/>
                          </a:ln>
                          <a:solidFill>
                            <a:srgbClr val="333333"/>
                          </a:solidFill>
                          <a:effectLst/>
                          <a:latin typeface="SimHei"/>
                          <a:ea typeface="SimHei"/>
                          <a:cs typeface="+mn-cs"/>
                        </a:rPr>
                        <a:t>势</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a:ln>
                            <a:noFill/>
                          </a:ln>
                          <a:solidFill>
                            <a:srgbClr val="004992"/>
                          </a:solidFill>
                          <a:effectLst/>
                          <a:latin typeface="SimHei"/>
                          <a:ea typeface="SimHei"/>
                          <a:cs typeface="+mn-cs"/>
                        </a:rPr>
                        <a:t>???</a:t>
                      </a:r>
                      <a:r>
                        <a:rPr kumimoji="0" lang="en-US" altLang="zh-CN" sz="2000" b="1" i="0" u="none" strike="noStrike" cap="none" normalizeH="0" baseline="0">
                          <a:ln>
                            <a:noFill/>
                          </a:ln>
                          <a:solidFill>
                            <a:srgbClr val="FFFFFF"/>
                          </a:solidFill>
                          <a:effectLst/>
                          <a:latin typeface="SimHei"/>
                          <a:ea typeface="SimHei"/>
                          <a:cs typeface="+mn-cs"/>
                        </a:rPr>
                        <a:t> </a:t>
                      </a:r>
                      <a:r>
                        <a:rPr kumimoji="0" lang="zh-CN" altLang="en-US" sz="2000" b="0" i="0" u="none" strike="noStrike" cap="none" normalizeH="0" baseline="0" dirty="0">
                          <a:ln>
                            <a:noFill/>
                          </a:ln>
                          <a:solidFill>
                            <a:srgbClr val="FFFFFF"/>
                          </a:solidFill>
                          <a:effectLst/>
                          <a:latin typeface="SimHei"/>
                          <a:ea typeface="SimHei"/>
                          <a:cs typeface="+mn-cs"/>
                        </a:rPr>
                        <a:t>自我表扬显得有些傲慢</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优</a:t>
                      </a:r>
                      <a:r>
                        <a:rPr kumimoji="0" lang="zh-CN" altLang="en-US" sz="2000" b="1" i="0" u="none" strike="noStrike" cap="none" normalizeH="0" baseline="0">
                          <a:ln>
                            <a:noFill/>
                          </a:ln>
                          <a:solidFill>
                            <a:srgbClr val="333333"/>
                          </a:solidFill>
                          <a:effectLst/>
                          <a:latin typeface="SimHei"/>
                          <a:ea typeface="SimHei"/>
                          <a:cs typeface="+mn-cs"/>
                        </a:rPr>
                        <a:t>势</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a:ln>
                            <a:noFill/>
                          </a:ln>
                          <a:solidFill>
                            <a:srgbClr val="004992"/>
                          </a:solidFill>
                          <a:effectLst/>
                          <a:latin typeface="SimHei"/>
                          <a:ea typeface="SimHei"/>
                          <a:cs typeface="+mn-cs"/>
                        </a:rPr>
                        <a:t>???</a:t>
                      </a:r>
                      <a:r>
                        <a:rPr kumimoji="0" lang="en-US" altLang="zh-CN" sz="2000" b="1" i="0" u="none" strike="noStrike" cap="none" normalizeH="0" baseline="0">
                          <a:ln>
                            <a:noFill/>
                          </a:ln>
                          <a:solidFill>
                            <a:srgbClr val="FFFFFF"/>
                          </a:solidFill>
                          <a:effectLst/>
                          <a:latin typeface="SimHei"/>
                          <a:ea typeface="SimHei"/>
                          <a:cs typeface="+mn-cs"/>
                        </a:rPr>
                        <a:t> </a:t>
                      </a:r>
                      <a:r>
                        <a:rPr kumimoji="0" lang="zh-CN" altLang="en-US" sz="2000" b="0" i="0" u="none" strike="noStrike" cap="none" normalizeH="0" baseline="0" dirty="0">
                          <a:ln>
                            <a:noFill/>
                          </a:ln>
                          <a:solidFill>
                            <a:srgbClr val="FFFFFF"/>
                          </a:solidFill>
                          <a:effectLst/>
                          <a:latin typeface="SimHei"/>
                          <a:ea typeface="SimHei"/>
                          <a:cs typeface="+mn-cs"/>
                        </a:rPr>
                        <a:t>增加自信</a:t>
                      </a:r>
                      <a:endParaRPr kumimoji="0" lang="en-US" sz="1800" b="0" i="0" u="none" strike="noStrike" cap="none" normalizeH="0" baseline="0" dirty="0">
                        <a:ln>
                          <a:noFill/>
                        </a:ln>
                        <a:solidFill>
                          <a:srgbClr val="FFFFFF"/>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他人</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情景归因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如，“我</a:t>
                      </a:r>
                      <a:r>
                        <a:rPr kumimoji="0" lang="zh-CN" altLang="en-US" sz="2000" b="0" i="0" u="none" strike="noStrike" cap="none" normalizeH="0" baseline="0" dirty="0">
                          <a:ln>
                            <a:noFill/>
                          </a:ln>
                          <a:solidFill>
                            <a:srgbClr val="333333"/>
                          </a:solidFill>
                          <a:effectLst/>
                          <a:latin typeface="SimHei"/>
                          <a:ea typeface="SimHei"/>
                          <a:cs typeface="+mn-cs"/>
                        </a:rPr>
                        <a:t>应该把这一切归功于我的导师和</a:t>
                      </a:r>
                      <a:r>
                        <a:rPr kumimoji="0" lang="zh-CN" altLang="en-US" sz="2000" b="0" i="0" u="none" strike="noStrike" cap="none" normalizeH="0" baseline="0">
                          <a:ln>
                            <a:noFill/>
                          </a:ln>
                          <a:solidFill>
                            <a:srgbClr val="333333"/>
                          </a:solidFill>
                          <a:effectLst/>
                          <a:latin typeface="SimHei"/>
                          <a:ea typeface="SimHei"/>
                          <a:cs typeface="+mn-cs"/>
                        </a:rPr>
                        <a:t>父母”） </a:t>
                      </a:r>
                      <a:endParaRPr kumimoji="0" lang="en-GB"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自信心未得到增强</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你被认为是谦虚的，是适合团队作战的好队员 </a:t>
                      </a:r>
                      <a:endParaRPr kumimoji="0" lang="en-US" sz="1800" b="0" i="0" u="none" strike="noStrike" cap="none" normalizeH="0" baseline="0" dirty="0">
                        <a:ln>
                          <a:noFill/>
                        </a:ln>
                        <a:solidFill>
                          <a:srgbClr val="E3EFF8"/>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400">
                <a:latin typeface="SimHei"/>
                <a:cs typeface="+mn-cs"/>
              </a:rPr>
              <a:t>恭喜你获得了奖励。你是如何做到的？</a:t>
            </a:r>
            <a:endParaRPr lang="en-CA" altLang="de-DE" sz="1400">
              <a:latin typeface="SimHei"/>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20</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651240260"/>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如，“如</a:t>
                      </a:r>
                      <a:r>
                        <a:rPr kumimoji="0" lang="zh-CN" altLang="en-US" sz="2000" b="0" i="0" u="none" strike="noStrike" cap="none" normalizeH="0" baseline="0" dirty="0">
                          <a:ln>
                            <a:noFill/>
                          </a:ln>
                          <a:solidFill>
                            <a:srgbClr val="333333"/>
                          </a:solidFill>
                          <a:effectLst/>
                          <a:latin typeface="SimHei"/>
                          <a:ea typeface="SimHei"/>
                          <a:cs typeface="+mn-cs"/>
                        </a:rPr>
                        <a:t>你以前说的，我非常优秀）</a:t>
                      </a:r>
                      <a:endParaRPr kumimoji="0" lang="en-GB" sz="16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自我表扬显得有些傲慢</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增加自信</a:t>
                      </a: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他人</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情景归因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如，“我</a:t>
                      </a:r>
                      <a:r>
                        <a:rPr kumimoji="0" lang="zh-CN" altLang="en-US" sz="2000" b="0" i="0" u="none" strike="noStrike" cap="none" normalizeH="0" baseline="0" dirty="0">
                          <a:ln>
                            <a:noFill/>
                          </a:ln>
                          <a:solidFill>
                            <a:srgbClr val="333333"/>
                          </a:solidFill>
                          <a:effectLst/>
                          <a:latin typeface="SimHei"/>
                          <a:ea typeface="SimHei"/>
                          <a:cs typeface="+mn-cs"/>
                        </a:rPr>
                        <a:t>应该把这一切归功于我的导师和</a:t>
                      </a:r>
                      <a:r>
                        <a:rPr kumimoji="0" lang="zh-CN" altLang="en-US" sz="2000" b="0" i="0" u="none" strike="noStrike" cap="none" normalizeH="0" baseline="0">
                          <a:ln>
                            <a:noFill/>
                          </a:ln>
                          <a:solidFill>
                            <a:srgbClr val="333333"/>
                          </a:solidFill>
                          <a:effectLst/>
                          <a:latin typeface="SimHei"/>
                          <a:ea typeface="SimHei"/>
                          <a:cs typeface="+mn-cs"/>
                        </a:rPr>
                        <a:t>父母”） </a:t>
                      </a:r>
                      <a:endParaRPr kumimoji="0" lang="en-GB"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自信心未得到增强</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004992"/>
                          </a:solidFill>
                          <a:effectLst/>
                          <a:latin typeface="SimHei"/>
                          <a:ea typeface="SimHei"/>
                          <a:cs typeface="+mn-cs"/>
                        </a:rPr>
                        <a:t>???</a:t>
                      </a:r>
                      <a:r>
                        <a:rPr kumimoji="0" lang="en-US" altLang="zh-CN" sz="2000" b="1" i="0" u="none" strike="noStrike" cap="none" normalizeH="0" baseline="0" dirty="0">
                          <a:ln>
                            <a:noFill/>
                          </a:ln>
                          <a:solidFill>
                            <a:srgbClr val="E3EFF8"/>
                          </a:solidFill>
                          <a:effectLst/>
                          <a:latin typeface="SimHei"/>
                          <a:ea typeface="SimHei"/>
                          <a:cs typeface="+mn-cs"/>
                        </a:rPr>
                        <a:t> </a:t>
                      </a:r>
                      <a:r>
                        <a:rPr kumimoji="0" lang="zh-CN" altLang="en-US" sz="2000" b="0" i="0" u="none" strike="noStrike" cap="none" normalizeH="0" baseline="0" dirty="0">
                          <a:ln>
                            <a:noFill/>
                          </a:ln>
                          <a:solidFill>
                            <a:srgbClr val="E3EFF8"/>
                          </a:solidFill>
                          <a:effectLst/>
                          <a:latin typeface="SimHei"/>
                          <a:ea typeface="SimHei"/>
                          <a:cs typeface="+mn-cs"/>
                        </a:rPr>
                        <a:t>你被认为是谦虚的，是适合团队作战的好队员 </a:t>
                      </a:r>
                      <a:endParaRPr kumimoji="0" lang="en-US" sz="1800" b="0" i="0" u="none" strike="noStrike" cap="none" normalizeH="0" baseline="0" dirty="0">
                        <a:ln>
                          <a:noFill/>
                        </a:ln>
                        <a:solidFill>
                          <a:srgbClr val="E3EFF8"/>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400">
                <a:latin typeface="SimHei"/>
                <a:cs typeface="+mn-cs"/>
              </a:rPr>
              <a:t>恭喜你获得了奖励。你是如何做到的？</a:t>
            </a:r>
            <a:endParaRPr lang="en-CA" altLang="de-DE" sz="1400">
              <a:latin typeface="SimHei"/>
              <a:cs typeface="+mn-cs"/>
            </a:endParaRPr>
          </a:p>
        </p:txBody>
      </p:sp>
    </p:spTree>
    <p:extLst>
      <p:ext uri="{BB962C8B-B14F-4D97-AF65-F5344CB8AC3E}">
        <p14:creationId xmlns:p14="http://schemas.microsoft.com/office/powerpoint/2010/main" val="1078705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21</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566624002"/>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自我归因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如，“如</a:t>
                      </a:r>
                      <a:r>
                        <a:rPr kumimoji="0" lang="zh-CN" altLang="en-US" sz="2000" b="0" i="0" u="none" strike="noStrike" cap="none" normalizeH="0" baseline="0" dirty="0">
                          <a:ln>
                            <a:noFill/>
                          </a:ln>
                          <a:solidFill>
                            <a:srgbClr val="333333"/>
                          </a:solidFill>
                          <a:effectLst/>
                          <a:latin typeface="SimHei"/>
                          <a:ea typeface="SimHei"/>
                          <a:cs typeface="+mn-cs"/>
                        </a:rPr>
                        <a:t>你以前说的，我非常优秀）</a:t>
                      </a:r>
                      <a:endParaRPr kumimoji="0" lang="en-GB" sz="16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自我表扬显得有些傲慢</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增加自信</a:t>
                      </a: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他人</a:t>
                      </a:r>
                      <a:r>
                        <a:rPr kumimoji="0" lang="en-US" altLang="zh-CN" sz="2000" b="1" i="0" u="none" strike="noStrike" cap="none" normalizeH="0" baseline="0" dirty="0">
                          <a:ln>
                            <a:noFill/>
                          </a:ln>
                          <a:solidFill>
                            <a:srgbClr val="333333"/>
                          </a:solidFill>
                          <a:effectLst/>
                          <a:latin typeface="SimHei"/>
                          <a:ea typeface="SimHei"/>
                          <a:cs typeface="+mn-cs"/>
                        </a:rPr>
                        <a:t>/</a:t>
                      </a:r>
                      <a:r>
                        <a:rPr kumimoji="0" lang="zh-CN" altLang="en-US" sz="2000" b="1" i="0" u="none" strike="noStrike" cap="none" normalizeH="0" baseline="0" dirty="0">
                          <a:ln>
                            <a:noFill/>
                          </a:ln>
                          <a:solidFill>
                            <a:srgbClr val="333333"/>
                          </a:solidFill>
                          <a:effectLst/>
                          <a:latin typeface="SimHei"/>
                          <a:ea typeface="SimHei"/>
                          <a:cs typeface="+mn-cs"/>
                        </a:rPr>
                        <a:t>情景归因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如，“我</a:t>
                      </a:r>
                      <a:r>
                        <a:rPr kumimoji="0" lang="zh-CN" altLang="en-US" sz="2000" b="0" i="0" u="none" strike="noStrike" cap="none" normalizeH="0" baseline="0" dirty="0">
                          <a:ln>
                            <a:noFill/>
                          </a:ln>
                          <a:solidFill>
                            <a:srgbClr val="333333"/>
                          </a:solidFill>
                          <a:effectLst/>
                          <a:latin typeface="SimHei"/>
                          <a:ea typeface="SimHei"/>
                          <a:cs typeface="+mn-cs"/>
                        </a:rPr>
                        <a:t>应该把这一切归功于我的导师和</a:t>
                      </a:r>
                      <a:r>
                        <a:rPr kumimoji="0" lang="zh-CN" altLang="en-US" sz="2000" b="0" i="0" u="none" strike="noStrike" cap="none" normalizeH="0" baseline="0">
                          <a:ln>
                            <a:noFill/>
                          </a:ln>
                          <a:solidFill>
                            <a:srgbClr val="333333"/>
                          </a:solidFill>
                          <a:effectLst/>
                          <a:latin typeface="SimHei"/>
                          <a:ea typeface="SimHei"/>
                          <a:cs typeface="+mn-cs"/>
                        </a:rPr>
                        <a:t>父母”） </a:t>
                      </a:r>
                      <a:endParaRPr kumimoji="0" lang="en-GB"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劣势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自信心未得到增强</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1" i="0" u="none" strike="noStrike" cap="none" normalizeH="0" baseline="0" dirty="0">
                          <a:ln>
                            <a:noFill/>
                          </a:ln>
                          <a:solidFill>
                            <a:srgbClr val="333333"/>
                          </a:solidFill>
                          <a:effectLst/>
                          <a:latin typeface="SimHei"/>
                          <a:ea typeface="SimHei"/>
                          <a:cs typeface="+mn-cs"/>
                        </a:rPr>
                        <a:t>优势</a:t>
                      </a:r>
                      <a:r>
                        <a:rPr kumimoji="0" lang="en-US" altLang="zh-CN" sz="2000" b="1"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你被认为是谦虚的，是适合团队作战的好队员 </a:t>
                      </a:r>
                      <a:endParaRPr kumimoji="0" lang="en-US" sz="1800" b="0" i="0" u="none" strike="noStrike" cap="none" normalizeH="0" baseline="0" dirty="0">
                        <a:ln>
                          <a:noFill/>
                        </a:ln>
                        <a:solidFill>
                          <a:srgbClr val="333333"/>
                        </a:solidFill>
                        <a:effectLst/>
                        <a:latin typeface="SimHei"/>
                        <a:ea typeface="SimHei"/>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400">
                <a:latin typeface="SimHei"/>
                <a:cs typeface="+mn-cs"/>
              </a:rPr>
              <a:t>恭喜你获得了奖励。你是如何做到的？</a:t>
            </a:r>
            <a:endParaRPr lang="en-CA" altLang="de-DE" sz="1400">
              <a:latin typeface="SimHei"/>
              <a:cs typeface="+mn-cs"/>
            </a:endParaRPr>
          </a:p>
        </p:txBody>
      </p:sp>
    </p:spTree>
    <p:extLst>
      <p:ext uri="{BB962C8B-B14F-4D97-AF65-F5344CB8AC3E}">
        <p14:creationId xmlns:p14="http://schemas.microsoft.com/office/powerpoint/2010/main" val="3825410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22</a:t>
            </a:fld>
            <a:endParaRPr lang="de-DE" dirty="0">
              <a:latin typeface="SimHei"/>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055367259"/>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pt-BR"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400">
                <a:latin typeface="SimHei"/>
                <a:cs typeface="+mn-cs"/>
              </a:rPr>
              <a:t>恭喜你获得了奖励。你是如何做到的？</a:t>
            </a:r>
            <a:endParaRPr lang="en-CA" altLang="de-DE" sz="1400">
              <a:latin typeface="SimHei"/>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23</a:t>
            </a:fld>
            <a:endParaRPr lang="de-DE" dirty="0">
              <a:latin typeface="SimHei"/>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904035143"/>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pt-BR"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chemeClr val="tx1"/>
                          </a:solidFill>
                          <a:effectLst/>
                          <a:latin typeface="SimHei"/>
                          <a:ea typeface="SimHei"/>
                          <a:cs typeface="+mn-cs"/>
                        </a:rPr>
                        <a:t>“我</a:t>
                      </a:r>
                      <a:r>
                        <a:rPr kumimoji="0" lang="zh-CN" altLang="en-US" sz="2000" b="0" i="0" u="none" strike="noStrike" cap="none" normalizeH="0" baseline="0" dirty="0">
                          <a:ln>
                            <a:noFill/>
                          </a:ln>
                          <a:solidFill>
                            <a:schemeClr val="tx1"/>
                          </a:solidFill>
                          <a:effectLst/>
                          <a:latin typeface="SimHei"/>
                          <a:ea typeface="SimHei"/>
                          <a:cs typeface="+mn-cs"/>
                        </a:rPr>
                        <a:t>非常自豪，但我也想要感谢我的父母和团</a:t>
                      </a:r>
                      <a:r>
                        <a:rPr kumimoji="0" lang="zh-CN" altLang="en-US" sz="2000" b="0" i="0" u="none" strike="noStrike" cap="none" normalizeH="0" baseline="0">
                          <a:ln>
                            <a:noFill/>
                          </a:ln>
                          <a:solidFill>
                            <a:schemeClr val="tx1"/>
                          </a:solidFill>
                          <a:effectLst/>
                          <a:latin typeface="SimHei"/>
                          <a:ea typeface="SimHei"/>
                          <a:cs typeface="+mn-cs"/>
                        </a:rPr>
                        <a:t>队</a:t>
                      </a:r>
                      <a:r>
                        <a:rPr kumimoji="0" lang="en-US" altLang="zh-CN" sz="2000" b="0" i="0" u="none" strike="noStrike" cap="none" normalizeH="0" baseline="0">
                          <a:ln>
                            <a:noFill/>
                          </a:ln>
                          <a:solidFill>
                            <a:schemeClr val="tx1"/>
                          </a:solidFill>
                          <a:effectLst/>
                          <a:latin typeface="SimHei"/>
                          <a:ea typeface="SimHei"/>
                          <a:cs typeface="+mn-cs"/>
                        </a:rPr>
                        <a:t>.”</a:t>
                      </a:r>
                      <a:endParaRPr kumimoji="0" lang="en-US" altLang="zh-CN" sz="2000" b="0" i="0" u="none" strike="noStrike" cap="none" normalizeH="0" baseline="0" dirty="0">
                        <a:ln>
                          <a:noFill/>
                        </a:ln>
                        <a:solidFill>
                          <a:schemeClr val="tx1"/>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zh-CN" sz="2000" b="0" i="0" u="none" strike="noStrike" cap="none" normalizeH="0" baseline="0">
                          <a:ln>
                            <a:noFill/>
                          </a:ln>
                          <a:solidFill>
                            <a:schemeClr val="tx1"/>
                          </a:solidFill>
                          <a:effectLst/>
                          <a:latin typeface="SimHei"/>
                          <a:ea typeface="SimHei"/>
                          <a:cs typeface="+mn-cs"/>
                        </a:rPr>
                        <a:t>“</a:t>
                      </a:r>
                      <a:r>
                        <a:rPr kumimoji="0" lang="zh-CN" altLang="en-US" sz="2000" b="0" i="0" u="none" strike="noStrike" cap="none" normalizeH="0" baseline="0">
                          <a:ln>
                            <a:noFill/>
                          </a:ln>
                          <a:solidFill>
                            <a:schemeClr val="tx1"/>
                          </a:solidFill>
                          <a:effectLst/>
                          <a:latin typeface="SimHei"/>
                          <a:ea typeface="SimHei"/>
                          <a:cs typeface="+mn-cs"/>
                        </a:rPr>
                        <a:t>托</a:t>
                      </a:r>
                      <a:r>
                        <a:rPr kumimoji="0" lang="zh-CN" altLang="en-US" sz="2000" b="0" i="0" u="none" strike="noStrike" cap="none" normalizeH="0" baseline="0" dirty="0">
                          <a:ln>
                            <a:noFill/>
                          </a:ln>
                          <a:solidFill>
                            <a:schemeClr val="tx1"/>
                          </a:solidFill>
                          <a:effectLst/>
                          <a:latin typeface="SimHei"/>
                          <a:ea typeface="SimHei"/>
                          <a:cs typeface="+mn-cs"/>
                        </a:rPr>
                        <a:t>马斯</a:t>
                      </a:r>
                      <a:r>
                        <a:rPr kumimoji="0" lang="en-US" altLang="zh-CN" sz="2000" b="0" i="0" u="none" strike="noStrike" cap="none" normalizeH="0" baseline="0" dirty="0">
                          <a:ln>
                            <a:noFill/>
                          </a:ln>
                          <a:solidFill>
                            <a:schemeClr val="tx1"/>
                          </a:solidFill>
                          <a:effectLst/>
                          <a:latin typeface="SimHei"/>
                          <a:ea typeface="SimHei"/>
                          <a:cs typeface="+mn-cs"/>
                        </a:rPr>
                        <a:t>. </a:t>
                      </a:r>
                      <a:r>
                        <a:rPr kumimoji="0" lang="zh-CN" altLang="en-US" sz="2000" b="0" i="0" u="none" strike="noStrike" cap="none" normalizeH="0" baseline="0" dirty="0">
                          <a:ln>
                            <a:noFill/>
                          </a:ln>
                          <a:solidFill>
                            <a:schemeClr val="tx1"/>
                          </a:solidFill>
                          <a:effectLst/>
                          <a:latin typeface="SimHei"/>
                          <a:ea typeface="SimHei"/>
                          <a:cs typeface="+mn-cs"/>
                        </a:rPr>
                        <a:t>阿尔瓦</a:t>
                      </a:r>
                      <a:r>
                        <a:rPr kumimoji="0" lang="en-US" altLang="zh-CN" sz="2000" b="0" i="0" u="none" strike="noStrike" cap="none" normalizeH="0" baseline="0" dirty="0">
                          <a:ln>
                            <a:noFill/>
                          </a:ln>
                          <a:solidFill>
                            <a:schemeClr val="tx1"/>
                          </a:solidFill>
                          <a:effectLst/>
                          <a:latin typeface="SimHei"/>
                          <a:ea typeface="SimHei"/>
                          <a:cs typeface="+mn-cs"/>
                        </a:rPr>
                        <a:t>. </a:t>
                      </a:r>
                      <a:r>
                        <a:rPr kumimoji="0" lang="zh-CN" altLang="en-US" sz="2000" b="0" i="0" u="none" strike="noStrike" cap="none" normalizeH="0" baseline="0" dirty="0">
                          <a:ln>
                            <a:noFill/>
                          </a:ln>
                          <a:solidFill>
                            <a:schemeClr val="tx1"/>
                          </a:solidFill>
                          <a:effectLst/>
                          <a:latin typeface="SimHei"/>
                          <a:ea typeface="SimHei"/>
                          <a:cs typeface="+mn-cs"/>
                        </a:rPr>
                        <a:t>爱迪生曾经说过：天才是百分之一的灵感加上百分之九十九的努</a:t>
                      </a:r>
                      <a:r>
                        <a:rPr kumimoji="0" lang="zh-CN" altLang="en-US" sz="2000" b="0" i="0" u="none" strike="noStrike" cap="none" normalizeH="0" baseline="0">
                          <a:ln>
                            <a:noFill/>
                          </a:ln>
                          <a:solidFill>
                            <a:schemeClr val="tx1"/>
                          </a:solidFill>
                          <a:effectLst/>
                          <a:latin typeface="SimHei"/>
                          <a:ea typeface="SimHei"/>
                          <a:cs typeface="+mn-cs"/>
                        </a:rPr>
                        <a:t>力</a:t>
                      </a:r>
                      <a:r>
                        <a:rPr kumimoji="0" lang="en-US" altLang="zh-CN" sz="2000" b="0" i="0" u="none" strike="noStrike" cap="none" normalizeH="0" baseline="0">
                          <a:ln>
                            <a:noFill/>
                          </a:ln>
                          <a:solidFill>
                            <a:schemeClr val="tx1"/>
                          </a:solidFill>
                          <a:effectLst/>
                          <a:latin typeface="SimHei"/>
                          <a:ea typeface="SimHei"/>
                          <a:cs typeface="+mn-cs"/>
                        </a:rPr>
                        <a:t>.”</a:t>
                      </a:r>
                      <a:endParaRPr kumimoji="0" lang="en-US" sz="2000" b="0" i="0" u="none" strike="noStrike" cap="none" normalizeH="0" baseline="0" dirty="0">
                        <a:ln>
                          <a:noFill/>
                        </a:ln>
                        <a:solidFill>
                          <a:schemeClr val="tx1"/>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400">
                <a:latin typeface="SimHei"/>
                <a:cs typeface="+mn-cs"/>
              </a:rPr>
              <a:t>恭喜你获得了奖励。你是如何做到的？</a:t>
            </a:r>
            <a:endParaRPr lang="en-CA" altLang="de-DE" sz="1400">
              <a:latin typeface="SimHei"/>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为什么我们这样做？</a:t>
            </a:r>
            <a:endParaRPr lang="de-DE" altLang="de-DE"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有抑郁症的人</a:t>
            </a:r>
            <a:r>
              <a:rPr lang="en-US" altLang="zh-CN" sz="2400" dirty="0">
                <a:solidFill>
                  <a:srgbClr val="333333"/>
                </a:solidFill>
              </a:rPr>
              <a:t>:</a:t>
            </a:r>
          </a:p>
          <a:p>
            <a:pPr marL="342900" lvl="0" indent="-342900" defTabSz="914400" fontAlgn="base">
              <a:buClr>
                <a:srgbClr val="333333"/>
              </a:buClr>
              <a:buFont typeface="WingDings"/>
              <a:buChar char=""/>
            </a:pPr>
            <a:r>
              <a:rPr lang="zh-CN" altLang="de-DE" sz="2400" dirty="0">
                <a:solidFill>
                  <a:srgbClr val="333333"/>
                </a:solidFill>
              </a:rPr>
              <a:t>倾向于因失败而责备他们自己</a:t>
            </a:r>
          </a:p>
          <a:p>
            <a:pPr marL="342900" lvl="0" indent="-342900" defTabSz="914400" fontAlgn="base">
              <a:buClr>
                <a:srgbClr val="333333"/>
              </a:buClr>
              <a:buFont typeface="WingDings"/>
              <a:buChar char=""/>
            </a:pPr>
            <a:r>
              <a:rPr lang="zh-CN" altLang="de-DE" sz="2400" dirty="0">
                <a:solidFill>
                  <a:srgbClr val="333333"/>
                </a:solidFill>
              </a:rPr>
              <a:t>倾向于将成功归功于其它人或环境</a:t>
            </a:r>
            <a:endParaRPr lang="de-DE" altLang="de-DE" sz="2400" dirty="0">
              <a:solidFill>
                <a:srgbClr val="333333"/>
              </a:solidFill>
            </a:endParaRPr>
          </a:p>
          <a:p>
            <a:pPr lvl="0" algn="ctr" defTabSz="914400" fontAlgn="base"/>
            <a:r>
              <a:rPr lang="zh-CN" altLang="en-US" sz="2400" b="1" dirty="0">
                <a:solidFill>
                  <a:srgbClr val="004992"/>
                </a:solidFill>
              </a:rPr>
              <a:t>这可能导致低自尊</a:t>
            </a:r>
            <a:r>
              <a:rPr lang="en-US" altLang="zh-CN"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24</a:t>
            </a:fld>
            <a:endParaRPr lang="de-DE" dirty="0">
              <a:latin typeface="SimHei"/>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为什么我们这样做？</a:t>
            </a:r>
            <a:endParaRPr lang="de-DE" altLang="de-DE"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有妄想症的人</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倾向于将不良事件或失败归因于其它人</a:t>
            </a:r>
            <a:endParaRPr lang="en-US" altLang="zh-CN" sz="2400" dirty="0">
              <a:solidFill>
                <a:srgbClr val="333333"/>
              </a:solidFill>
            </a:endParaRPr>
          </a:p>
          <a:p>
            <a:pPr marL="342900" lvl="0" indent="-342900" defTabSz="914400" fontAlgn="base">
              <a:buClr>
                <a:srgbClr val="333333"/>
              </a:buClr>
              <a:buFont typeface="WingDings"/>
              <a:buChar char=""/>
            </a:pPr>
            <a:r>
              <a:rPr lang="zh-CN" altLang="en-US" sz="2400" dirty="0">
                <a:solidFill>
                  <a:srgbClr val="333333"/>
                </a:solidFill>
              </a:rPr>
              <a:t>倾向于认为所有事情都超出了他们自身的控制范围</a:t>
            </a:r>
            <a:endParaRPr lang="en-US" altLang="zh-CN" sz="2400" dirty="0">
              <a:solidFill>
                <a:srgbClr val="333333"/>
              </a:solidFill>
            </a:endParaRPr>
          </a:p>
          <a:p>
            <a:pPr lvl="0" algn="ctr" defTabSz="914400" fontAlgn="base"/>
            <a:r>
              <a:rPr lang="zh-CN" altLang="de-DE" sz="2400" b="1" dirty="0">
                <a:solidFill>
                  <a:srgbClr val="004992"/>
                </a:solidFill>
              </a:rPr>
              <a:t>尤其是第一种归因模式可能导致人际交往问题</a:t>
            </a:r>
            <a:r>
              <a:rPr lang="en-US" altLang="zh-CN"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25</a:t>
            </a:fld>
            <a:endParaRPr lang="de-DE" dirty="0">
              <a:latin typeface="SimHei"/>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归因偏差如何促使了精神疾病中的误解</a:t>
            </a:r>
            <a:r>
              <a:rPr lang="en-US" altLang="zh-CN" sz="3600" dirty="0">
                <a:cs typeface="+mn-cs"/>
              </a:rPr>
              <a:t>-</a:t>
            </a:r>
            <a:r>
              <a:rPr lang="zh-CN" altLang="en-US" sz="3600" dirty="0">
                <a:cs typeface="+mn-cs"/>
              </a:rPr>
              <a:t>举例</a:t>
            </a:r>
            <a:endParaRPr lang="en-US" altLang="zh-CN" sz="3600" dirty="0">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26</a:t>
            </a:fld>
            <a:endParaRPr lang="de-DE" dirty="0">
              <a:latin typeface="SimHei"/>
              <a:cs typeface="+mn-cs"/>
            </a:endParaRPr>
          </a:p>
        </p:txBody>
      </p:sp>
      <p:sp>
        <p:nvSpPr>
          <p:cNvPr id="27673" name="Rechteck 1"/>
          <p:cNvSpPr>
            <a:spLocks noChangeArrowheads="1"/>
          </p:cNvSpPr>
          <p:nvPr/>
        </p:nvSpPr>
        <p:spPr bwMode="auto">
          <a:xfrm>
            <a:off x="408955" y="530120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800" b="1" dirty="0">
                <a:solidFill>
                  <a:srgbClr val="004992"/>
                </a:solidFill>
                <a:latin typeface="SimHei"/>
                <a:cs typeface="+mn-cs"/>
              </a:rPr>
              <a:t>有人愿意分享一个简短的个人经历吗？</a:t>
            </a:r>
            <a:r>
              <a:rPr lang="en-US" altLang="de-DE" sz="1800" b="1" dirty="0">
                <a:solidFill>
                  <a:srgbClr val="004992"/>
                </a:solidFill>
                <a:latin typeface="SimHei"/>
                <a:cs typeface="+mn-cs"/>
              </a:rPr>
              <a:t> </a:t>
            </a:r>
            <a:endParaRPr lang="de-DE" altLang="de-DE" sz="1800" b="1" dirty="0">
              <a:solidFill>
                <a:srgbClr val="004992"/>
              </a:solidFill>
              <a:latin typeface="SimHei"/>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816055726"/>
              </p:ext>
            </p:extLst>
          </p:nvPr>
        </p:nvGraphicFramePr>
        <p:xfrm>
          <a:off x="408955" y="2391576"/>
          <a:ext cx="11376000" cy="25297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精神病性解释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当你说话时人们大声笑。</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你出丑了，人们开始嘲笑你。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纯粹是偶然</a:t>
                      </a: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当时某人刚好开了个玩笑；人们被你身后的恶作剧逗乐了。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你体重增加了。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一个吝啬的医生给你开了便宜的药。</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药物负反应是可能的原因，但活动少和营养不良也是可能的原因。</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你的车胎瘪了。</a:t>
                      </a:r>
                      <a:endParaRPr kumimoji="0" lang="de-DE" sz="2000" b="0" i="0" u="none" strike="noStrike" cap="none" normalizeH="0" baseline="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破坏；警告；下次你将受伤。</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你忘了给车胎打气；车胎上有钉子。</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dirty="0">
                <a:solidFill>
                  <a:srgbClr val="004992"/>
                </a:solidFill>
                <a:cs typeface="+mn-cs"/>
              </a:rPr>
              <a:t>归因类型</a:t>
            </a:r>
            <a:br>
              <a:rPr lang="zh-CN" altLang="en-US" sz="3600" dirty="0">
                <a:solidFill>
                  <a:srgbClr val="004992"/>
                </a:solidFill>
                <a:cs typeface="+mn-cs"/>
              </a:rPr>
            </a:br>
            <a:r>
              <a:rPr lang="zh-CN" altLang="en-US" dirty="0">
                <a:solidFill>
                  <a:srgbClr val="004992"/>
                </a:solidFill>
                <a:cs typeface="+mn-cs"/>
              </a:rPr>
              <a:t>今日课程的学习目的</a:t>
            </a:r>
            <a:r>
              <a:rPr lang="en-US" altLang="zh-CN" dirty="0">
                <a:solidFill>
                  <a:srgbClr val="004992"/>
                </a:solidFill>
                <a:cs typeface="+mn-cs"/>
              </a:rPr>
              <a:t>:</a:t>
            </a: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zh-CN" altLang="de-DE" sz="2400" dirty="0">
                <a:solidFill>
                  <a:srgbClr val="333333"/>
                </a:solidFill>
              </a:rPr>
              <a:t>考虑事件的可能原因</a:t>
            </a:r>
            <a:endParaRPr lang="en-US" altLang="zh-CN" sz="2400" dirty="0">
              <a:solidFill>
                <a:srgbClr val="333333"/>
              </a:solidFill>
            </a:endParaRPr>
          </a:p>
          <a:p>
            <a:pPr marL="342900" indent="-342900" eaLnBrk="1" hangingPunct="1">
              <a:buClr>
                <a:srgbClr val="333333"/>
              </a:buClr>
              <a:buFont typeface="WingDings"/>
              <a:buChar char=""/>
            </a:pPr>
            <a:r>
              <a:rPr lang="zh-CN" altLang="en-US" sz="2400" dirty="0">
                <a:solidFill>
                  <a:srgbClr val="333333"/>
                </a:solidFill>
              </a:rPr>
              <a:t>不要急于接受唯一的解释</a:t>
            </a:r>
            <a:endParaRPr lang="en-US" altLang="zh-CN" sz="2400" dirty="0">
              <a:solidFill>
                <a:srgbClr val="333333"/>
              </a:solidFill>
            </a:endParaRPr>
          </a:p>
          <a:p>
            <a:pPr marL="342900" indent="-342900" eaLnBrk="1" hangingPunct="1">
              <a:buClr>
                <a:srgbClr val="333333"/>
              </a:buClr>
              <a:buFont typeface="WingDings"/>
              <a:buChar char=""/>
            </a:pPr>
            <a:r>
              <a:rPr lang="zh-CN" altLang="en-US" sz="2400" dirty="0">
                <a:solidFill>
                  <a:srgbClr val="333333"/>
                </a:solidFill>
              </a:rPr>
              <a:t>讨论特定归因的后果</a:t>
            </a:r>
          </a:p>
          <a:p>
            <a:pPr eaLnBrk="1" hangingPunct="1"/>
            <a:r>
              <a:rPr lang="zh-CN" altLang="de-DE" sz="2400" dirty="0">
                <a:solidFill>
                  <a:srgbClr val="004992"/>
                </a:solidFill>
              </a:rPr>
              <a:t>在日常生活中我们应该尝试尽可能地现实些</a:t>
            </a:r>
            <a:r>
              <a:rPr lang="de-DE" altLang="de-DE" sz="2400" dirty="0">
                <a:solidFill>
                  <a:srgbClr val="004992"/>
                </a:solidFill>
              </a:rPr>
              <a:t>:</a:t>
            </a:r>
            <a:r>
              <a:rPr lang="zh-CN" altLang="de-DE" sz="2400" dirty="0">
                <a:solidFill>
                  <a:srgbClr val="004992"/>
                </a:solidFill>
              </a:rPr>
              <a:t>我们不应该总是把失败归因于他人。</a:t>
            </a:r>
          </a:p>
          <a:p>
            <a:pPr eaLnBrk="1" hangingPunct="1"/>
            <a:r>
              <a:rPr lang="zh-CN" altLang="de-DE" sz="2400" dirty="0">
                <a:solidFill>
                  <a:srgbClr val="004992"/>
                </a:solidFill>
              </a:rPr>
              <a:t>同样，当事情出问题时，我们也不应该总是责备自己</a:t>
            </a:r>
            <a:r>
              <a:rPr lang="de-DE" altLang="de-DE" sz="2400" dirty="0">
                <a:solidFill>
                  <a:srgbClr val="004992"/>
                </a:solidFill>
              </a:rPr>
              <a:t>!</a:t>
            </a:r>
            <a:endParaRPr lang="en-US" altLang="zh-CN"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27</a:t>
            </a:fld>
            <a:endParaRPr lang="de-DE" dirty="0">
              <a:latin typeface="SimHei"/>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售货员把你买东西的钱全额退还给你</a:t>
            </a:r>
            <a:endParaRPr lang="de-DE" altLang="de-DE" sz="3600">
              <a:cs typeface="+mn-cs"/>
            </a:endParaRPr>
          </a:p>
        </p:txBody>
      </p:sp>
      <p:sp>
        <p:nvSpPr>
          <p:cNvPr id="29699" name="Rectangle 3"/>
          <p:cNvSpPr>
            <a:spLocks noGrp="1" noChangeArrowheads="1"/>
          </p:cNvSpPr>
          <p:nvPr>
            <p:ph idx="1"/>
          </p:nvPr>
        </p:nvSpPr>
        <p:spPr/>
        <p:txBody>
          <a:bodyPr>
            <a:noAutofit/>
          </a:bodyPr>
          <a:lstStyle/>
          <a:p>
            <a:pPr eaLnBrk="1" hangingPunct="1"/>
            <a:r>
              <a:rPr lang="zh-CN" altLang="en-US" sz="2400" dirty="0">
                <a:solidFill>
                  <a:srgbClr val="333333"/>
                </a:solidFill>
              </a:rPr>
              <a:t>为什么售货员把你买东西的钱全额退还给你</a:t>
            </a:r>
            <a:r>
              <a:rPr lang="zh-CN" altLang="en-US" sz="2400">
                <a:solidFill>
                  <a:srgbClr val="333333"/>
                </a:solidFill>
              </a:rPr>
              <a:t>了</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28</a:t>
            </a:fld>
            <a:endParaRPr lang="de-DE" dirty="0">
              <a:latin typeface="SimHei"/>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当你进入一个房间时，屋内所有人都安静了下来</a:t>
            </a:r>
            <a:endParaRPr lang="de-DE" altLang="de-DE" sz="3600">
              <a:cs typeface="+mn-cs"/>
            </a:endParaRPr>
          </a:p>
        </p:txBody>
      </p:sp>
      <p:sp>
        <p:nvSpPr>
          <p:cNvPr id="30723" name="Rectangle 1027"/>
          <p:cNvSpPr>
            <a:spLocks noGrp="1" noChangeArrowheads="1"/>
          </p:cNvSpPr>
          <p:nvPr>
            <p:ph idx="1"/>
          </p:nvPr>
        </p:nvSpPr>
        <p:spPr/>
        <p:txBody>
          <a:bodyPr>
            <a:noAutofit/>
          </a:bodyPr>
          <a:lstStyle/>
          <a:p>
            <a:pPr eaLnBrk="1" hangingPunct="1"/>
            <a:r>
              <a:rPr lang="zh-CN" altLang="de-DE" sz="2400" dirty="0">
                <a:solidFill>
                  <a:srgbClr val="333333"/>
                </a:solidFill>
              </a:rPr>
              <a:t>当你进入房间时，什么因素可能导致人们停止讲</a:t>
            </a:r>
            <a:r>
              <a:rPr lang="zh-CN" altLang="de-DE" sz="2400">
                <a:solidFill>
                  <a:srgbClr val="333333"/>
                </a:solidFill>
              </a:rPr>
              <a:t>话</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29</a:t>
            </a:fld>
            <a:endParaRPr lang="de-DE" dirty="0">
              <a:latin typeface="SimHei"/>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有人说你看起来情况不佳</a:t>
            </a:r>
            <a:endParaRPr lang="de-DE" altLang="de-DE" sz="3600">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zh-CN" altLang="de-DE" sz="2400" dirty="0">
                <a:solidFill>
                  <a:srgbClr val="333333"/>
                </a:solidFill>
              </a:rPr>
              <a:t>什么原因使得这个人这样说你</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30</a:t>
            </a:fld>
            <a:endParaRPr lang="de-DE" dirty="0">
              <a:latin typeface="SimHei"/>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你考试不及格</a:t>
            </a:r>
            <a:endParaRPr lang="de-DE" altLang="de-DE" sz="3600">
              <a:cs typeface="+mn-cs"/>
            </a:endParaRPr>
          </a:p>
        </p:txBody>
      </p:sp>
      <p:sp>
        <p:nvSpPr>
          <p:cNvPr id="32771" name="Rectangle 3"/>
          <p:cNvSpPr>
            <a:spLocks noGrp="1" noChangeArrowheads="1"/>
          </p:cNvSpPr>
          <p:nvPr>
            <p:ph idx="1"/>
          </p:nvPr>
        </p:nvSpPr>
        <p:spPr>
          <a:noFill/>
        </p:spPr>
        <p:txBody>
          <a:bodyPr>
            <a:noAutofit/>
          </a:bodyPr>
          <a:lstStyle/>
          <a:p>
            <a:pPr eaLnBrk="1" hangingPunct="1"/>
            <a:r>
              <a:rPr lang="zh-CN" altLang="de-DE" sz="2400">
                <a:solidFill>
                  <a:srgbClr val="333333"/>
                </a:solidFill>
              </a:rPr>
              <a:t>为</a:t>
            </a:r>
            <a:r>
              <a:rPr lang="zh-CN" altLang="de-DE" sz="2400" dirty="0">
                <a:solidFill>
                  <a:srgbClr val="333333"/>
                </a:solidFill>
              </a:rPr>
              <a:t>什么你考试不及</a:t>
            </a:r>
            <a:r>
              <a:rPr lang="zh-CN" altLang="de-DE" sz="2400">
                <a:solidFill>
                  <a:srgbClr val="333333"/>
                </a:solidFill>
              </a:rPr>
              <a:t>格</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31</a:t>
            </a:fld>
            <a:endParaRPr lang="de-DE" dirty="0">
              <a:latin typeface="SimHei"/>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提供你自己的例子！ </a:t>
            </a:r>
            <a:endParaRPr lang="de-DE" altLang="de-DE" sz="3600">
              <a:cs typeface="+mn-cs"/>
            </a:endParaRPr>
          </a:p>
        </p:txBody>
      </p:sp>
      <p:sp>
        <p:nvSpPr>
          <p:cNvPr id="4" name="Content Placeholder 3"/>
          <p:cNvSpPr>
            <a:spLocks noGrp="1"/>
          </p:cNvSpPr>
          <p:nvPr>
            <p:ph idx="1"/>
          </p:nvPr>
        </p:nvSpPr>
        <p:spPr/>
        <p:txBody>
          <a:bodyPr/>
          <a:lstStyle/>
          <a:p>
            <a:pPr lvl="0" defTabSz="914400" fontAlgn="base">
              <a:defRPr/>
            </a:pPr>
            <a:r>
              <a:rPr lang="zh-CN" altLang="en-US" sz="2400" kern="0">
                <a:solidFill>
                  <a:srgbClr val="333333"/>
                </a:solidFill>
              </a:rPr>
              <a:t>什么可能导致这种情况</a:t>
            </a:r>
            <a:r>
              <a:rPr lang="en-US" altLang="de-DE"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32</a:t>
            </a:fld>
            <a:endParaRPr lang="de-DE" dirty="0">
              <a:latin typeface="SimHei"/>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34818" name="Rectangle 2"/>
          <p:cNvSpPr>
            <a:spLocks noGrp="1" noChangeArrowheads="1"/>
          </p:cNvSpPr>
          <p:nvPr>
            <p:ph idx="1"/>
          </p:nvPr>
        </p:nvSpPr>
        <p:spPr/>
        <p:txBody>
          <a:bodyPr>
            <a:noAutofit/>
          </a:bodyPr>
          <a:lstStyle/>
          <a:p>
            <a:pPr eaLnBrk="1" hangingPunct="1">
              <a:lnSpc>
                <a:spcPct val="90000"/>
              </a:lnSpc>
              <a:buFontTx/>
              <a:buNone/>
            </a:pPr>
            <a:r>
              <a:rPr lang="zh-CN" altLang="de-DE" sz="2400" b="1" dirty="0">
                <a:solidFill>
                  <a:srgbClr val="004992"/>
                </a:solidFill>
              </a:rPr>
              <a:t>原因</a:t>
            </a:r>
            <a:r>
              <a:rPr lang="de-DE" altLang="de-DE" sz="2400" b="1" dirty="0">
                <a:solidFill>
                  <a:srgbClr val="004992"/>
                </a:solidFill>
              </a:rPr>
              <a:t>...</a:t>
            </a:r>
          </a:p>
          <a:p>
            <a:pPr eaLnBrk="1" hangingPunct="1">
              <a:lnSpc>
                <a:spcPct val="90000"/>
              </a:lnSpc>
              <a:buFontTx/>
              <a:buNone/>
            </a:pPr>
            <a:r>
              <a:rPr lang="de-DE" altLang="de-DE" sz="2400" dirty="0">
                <a:solidFill>
                  <a:srgbClr val="004992"/>
                </a:solidFill>
              </a:rPr>
              <a:t>.</a:t>
            </a:r>
            <a:r>
              <a:rPr lang="de-DE" altLang="de-DE" sz="2400" dirty="0">
                <a:solidFill>
                  <a:srgbClr val="333333"/>
                </a:solidFill>
              </a:rPr>
              <a:t>..</a:t>
            </a:r>
            <a:r>
              <a:rPr lang="zh-CN" altLang="de-DE" sz="2400" dirty="0">
                <a:solidFill>
                  <a:srgbClr val="333333"/>
                </a:solidFill>
              </a:rPr>
              <a:t>你自己</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其它人 	</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情形</a:t>
            </a:r>
            <a:r>
              <a:rPr lang="de-DE" altLang="zh-CN" sz="2400" dirty="0">
                <a:solidFill>
                  <a:srgbClr val="333333"/>
                </a:solidFill>
              </a:rPr>
              <a:t>/</a:t>
            </a:r>
            <a:r>
              <a:rPr lang="zh-CN" altLang="de-DE" sz="2400" dirty="0">
                <a:solidFill>
                  <a:srgbClr val="333333"/>
                </a:solidFill>
              </a:rPr>
              <a:t>环境</a:t>
            </a:r>
            <a:endParaRPr lang="zh-CN" alt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33</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2" name="Content Placeholder 1"/>
          <p:cNvSpPr>
            <a:spLocks noGrp="1"/>
          </p:cNvSpPr>
          <p:nvPr>
            <p:ph idx="1"/>
          </p:nvPr>
        </p:nvSpPr>
        <p:spPr/>
        <p:txBody>
          <a:bodyPr/>
          <a:lstStyle/>
          <a:p>
            <a:pPr lvl="0" defTabSz="914400">
              <a:lnSpc>
                <a:spcPct val="100000"/>
              </a:lnSpc>
              <a:spcBef>
                <a:spcPts val="0"/>
              </a:spcBef>
            </a:pPr>
            <a:r>
              <a:rPr lang="zh-CN" altLang="en-US" sz="2000" b="1" dirty="0">
                <a:solidFill>
                  <a:srgbClr val="004992"/>
                </a:solidFill>
              </a:rPr>
              <a:t>原因</a:t>
            </a:r>
            <a:r>
              <a:rPr lang="en-US" altLang="zh-CN" sz="2000" b="1" dirty="0">
                <a:solidFill>
                  <a:srgbClr val="004992"/>
                </a:solidFill>
              </a:rPr>
              <a:t>...</a:t>
            </a:r>
          </a:p>
          <a:p>
            <a:pPr lvl="0" defTabSz="914400"/>
            <a:r>
              <a:rPr lang="en-US" altLang="zh-CN" sz="2000" b="1" dirty="0">
                <a:solidFill>
                  <a:srgbClr val="004992"/>
                </a:solidFill>
              </a:rPr>
              <a:t>... </a:t>
            </a:r>
            <a:r>
              <a:rPr lang="zh-CN" altLang="en-US" sz="2000" b="1" dirty="0">
                <a:solidFill>
                  <a:srgbClr val="004992"/>
                </a:solidFill>
              </a:rPr>
              <a:t>你自己</a:t>
            </a:r>
            <a:r>
              <a:rPr lang="en-US" altLang="zh-CN"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不</a:t>
            </a:r>
            <a:r>
              <a:rPr lang="zh-CN" altLang="en-US" sz="2000" dirty="0">
                <a:solidFill>
                  <a:srgbClr val="333333"/>
                </a:solidFill>
              </a:rPr>
              <a:t>幸的是，我总是责备自己。这似乎是某种形式的自我憎</a:t>
            </a:r>
            <a:r>
              <a:rPr lang="zh-CN" altLang="en-US" sz="2000">
                <a:solidFill>
                  <a:srgbClr val="333333"/>
                </a:solidFill>
              </a:rPr>
              <a:t>恨。”</a:t>
            </a:r>
            <a:endParaRPr lang="zh-CN" altLang="en-US"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我</a:t>
            </a:r>
            <a:r>
              <a:rPr lang="zh-CN" altLang="en-US" sz="2000" dirty="0">
                <a:solidFill>
                  <a:srgbClr val="333333"/>
                </a:solidFill>
              </a:rPr>
              <a:t>要疯</a:t>
            </a:r>
            <a:r>
              <a:rPr lang="zh-CN" altLang="en-US" sz="2000">
                <a:solidFill>
                  <a:srgbClr val="333333"/>
                </a:solidFill>
              </a:rPr>
              <a:t>了。”</a:t>
            </a:r>
            <a:endParaRPr lang="zh-CN" altLang="en-US"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这</a:t>
            </a:r>
            <a:r>
              <a:rPr lang="zh-CN" altLang="en-US" sz="2000" dirty="0">
                <a:solidFill>
                  <a:srgbClr val="333333"/>
                </a:solidFill>
              </a:rPr>
              <a:t>好像是其它某个人在思考。但是我不知道这些是我的想</a:t>
            </a:r>
            <a:r>
              <a:rPr lang="zh-CN" altLang="en-US" sz="2000">
                <a:solidFill>
                  <a:srgbClr val="333333"/>
                </a:solidFill>
              </a:rPr>
              <a:t>法。”</a:t>
            </a:r>
            <a:endParaRPr lang="zh-CN" altLang="en-US" sz="2000" dirty="0">
              <a:solidFill>
                <a:srgbClr val="333333"/>
              </a:solidFill>
            </a:endParaRPr>
          </a:p>
          <a:p>
            <a:pPr lvl="0" defTabSz="914400">
              <a:buClr>
                <a:srgbClr val="333333"/>
              </a:buClr>
            </a:pPr>
            <a:r>
              <a:rPr lang="en-US" altLang="zh-CN" sz="2000" b="1" dirty="0">
                <a:solidFill>
                  <a:srgbClr val="004992"/>
                </a:solidFill>
              </a:rPr>
              <a:t>... </a:t>
            </a:r>
            <a:r>
              <a:rPr lang="zh-CN" altLang="en-US" sz="2000" b="1" dirty="0">
                <a:solidFill>
                  <a:srgbClr val="004992"/>
                </a:solidFill>
              </a:rPr>
              <a:t>其它人</a:t>
            </a:r>
            <a:r>
              <a:rPr lang="en-US" altLang="zh-CN"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有</a:t>
            </a:r>
            <a:r>
              <a:rPr lang="zh-CN" altLang="en-US" sz="2000" dirty="0">
                <a:solidFill>
                  <a:srgbClr val="333333"/>
                </a:solidFill>
              </a:rPr>
              <a:t>什么东西被植入到我的脑子里</a:t>
            </a:r>
            <a:r>
              <a:rPr lang="zh-CN" altLang="en-US" sz="2000">
                <a:solidFill>
                  <a:srgbClr val="333333"/>
                </a:solidFill>
              </a:rPr>
              <a:t>了。”</a:t>
            </a:r>
            <a:endParaRPr lang="zh-CN" altLang="en-US"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我</a:t>
            </a:r>
            <a:r>
              <a:rPr lang="zh-CN" altLang="en-US" sz="2000" dirty="0">
                <a:solidFill>
                  <a:srgbClr val="333333"/>
                </a:solidFill>
              </a:rPr>
              <a:t>不知道这是如何发生的，但是某人已经控制了我的思</a:t>
            </a:r>
            <a:r>
              <a:rPr lang="zh-CN" altLang="en-US" sz="2000">
                <a:solidFill>
                  <a:srgbClr val="333333"/>
                </a:solidFill>
              </a:rPr>
              <a:t>维。”</a:t>
            </a:r>
            <a:endParaRPr lang="zh-CN" altLang="en-US" sz="2000" dirty="0">
              <a:solidFill>
                <a:srgbClr val="333333"/>
              </a:solidFill>
            </a:endParaRPr>
          </a:p>
          <a:p>
            <a:pPr lvl="0" defTabSz="914400">
              <a:buClr>
                <a:srgbClr val="333333"/>
              </a:buClr>
            </a:pPr>
            <a:r>
              <a:rPr lang="en-US" altLang="zh-CN" sz="2000" b="1" dirty="0">
                <a:solidFill>
                  <a:srgbClr val="333333"/>
                </a:solidFill>
              </a:rPr>
              <a:t>.</a:t>
            </a:r>
            <a:r>
              <a:rPr lang="en-US" altLang="zh-CN" sz="2000" b="1" dirty="0">
                <a:solidFill>
                  <a:srgbClr val="004992"/>
                </a:solidFill>
              </a:rPr>
              <a:t>.. </a:t>
            </a:r>
            <a:r>
              <a:rPr lang="zh-CN" altLang="en-US" sz="2000" b="1" dirty="0">
                <a:solidFill>
                  <a:srgbClr val="004992"/>
                </a:solidFill>
              </a:rPr>
              <a:t>情景</a:t>
            </a:r>
            <a:r>
              <a:rPr lang="en-US" altLang="zh-CN" sz="2000" b="1" dirty="0">
                <a:solidFill>
                  <a:srgbClr val="004992"/>
                </a:solidFill>
              </a:rPr>
              <a:t>/</a:t>
            </a:r>
            <a:r>
              <a:rPr lang="zh-CN" altLang="en-US" sz="2000" b="1" dirty="0">
                <a:solidFill>
                  <a:srgbClr val="004992"/>
                </a:solidFill>
              </a:rPr>
              <a:t>环境</a:t>
            </a:r>
            <a:r>
              <a:rPr lang="en-US" altLang="zh-CN"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这</a:t>
            </a:r>
            <a:r>
              <a:rPr lang="zh-CN" altLang="en-US" sz="2000" dirty="0">
                <a:solidFill>
                  <a:srgbClr val="333333"/>
                </a:solidFill>
              </a:rPr>
              <a:t>几天我觉得很压抑。这就是为什么我更强烈地体验到一切包括我的思维的原</a:t>
            </a:r>
            <a:r>
              <a:rPr lang="zh-CN" altLang="en-US" sz="2000">
                <a:solidFill>
                  <a:srgbClr val="333333"/>
                </a:solidFill>
              </a:rPr>
              <a:t>因。”</a:t>
            </a:r>
            <a:endParaRPr lang="zh-CN" altLang="en-US"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由</a:t>
            </a:r>
            <a:r>
              <a:rPr lang="zh-CN" altLang="en-US" sz="2000" dirty="0">
                <a:solidFill>
                  <a:srgbClr val="333333"/>
                </a:solidFill>
              </a:rPr>
              <a:t>于听重摇滚音乐我耳鸣</a:t>
            </a:r>
            <a:r>
              <a:rPr lang="zh-CN" altLang="en-US" sz="2000">
                <a:solidFill>
                  <a:srgbClr val="333333"/>
                </a:solidFill>
              </a:rPr>
              <a:t>了。”</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34</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36866" name="Rectangle 2"/>
          <p:cNvSpPr>
            <a:spLocks noGrp="1" noChangeArrowheads="1"/>
          </p:cNvSpPr>
          <p:nvPr>
            <p:ph idx="1"/>
          </p:nvPr>
        </p:nvSpPr>
        <p:spPr/>
        <p:txBody>
          <a:bodyPr>
            <a:noAutofit/>
          </a:bodyPr>
          <a:lstStyle/>
          <a:p>
            <a:pPr eaLnBrk="1" hangingPunct="1"/>
            <a:r>
              <a:rPr lang="zh-CN" altLang="de-DE" sz="2400" b="1" dirty="0">
                <a:solidFill>
                  <a:srgbClr val="004992"/>
                </a:solidFill>
              </a:rPr>
              <a:t>精神病：内在的声音被归因于他人</a:t>
            </a:r>
            <a:r>
              <a:rPr lang="de-DE" altLang="zh-CN" sz="2400" b="1" dirty="0">
                <a:solidFill>
                  <a:srgbClr val="004992"/>
                </a:solidFill>
              </a:rPr>
              <a:t>/</a:t>
            </a:r>
            <a:r>
              <a:rPr lang="zh-CN" altLang="de-DE" sz="2400" b="1" dirty="0">
                <a:solidFill>
                  <a:srgbClr val="004992"/>
                </a:solidFill>
              </a:rPr>
              <a:t>外力</a:t>
            </a:r>
            <a:r>
              <a:rPr lang="de-DE" altLang="de-DE" sz="2400" b="1" dirty="0">
                <a:solidFill>
                  <a:srgbClr val="004992"/>
                </a:solidFill>
              </a:rPr>
              <a:t>:</a:t>
            </a:r>
          </a:p>
          <a:p>
            <a:pPr marL="342900" indent="-342900" eaLnBrk="1" hangingPunct="1">
              <a:buClr>
                <a:srgbClr val="333333"/>
              </a:buClr>
              <a:buFont typeface="WingDings"/>
              <a:buChar char=""/>
            </a:pPr>
            <a:r>
              <a:rPr lang="en-US" altLang="zh-CN" sz="2400">
                <a:solidFill>
                  <a:srgbClr val="333333"/>
                </a:solidFill>
              </a:rPr>
              <a:t>“</a:t>
            </a:r>
            <a:r>
              <a:rPr lang="zh-CN" altLang="en-US" sz="2400">
                <a:solidFill>
                  <a:srgbClr val="333333"/>
                </a:solidFill>
              </a:rPr>
              <a:t>某</a:t>
            </a:r>
            <a:r>
              <a:rPr lang="zh-CN" altLang="en-US" sz="2400" dirty="0">
                <a:solidFill>
                  <a:srgbClr val="333333"/>
                </a:solidFill>
              </a:rPr>
              <a:t>个东西被植入到我脑</a:t>
            </a:r>
            <a:r>
              <a:rPr lang="zh-CN" altLang="en-US" sz="2400">
                <a:solidFill>
                  <a:srgbClr val="333333"/>
                </a:solidFill>
              </a:rPr>
              <a:t>内</a:t>
            </a:r>
            <a:r>
              <a:rPr lang="zh-CN" altLang="de-DE" sz="2400">
                <a:solidFill>
                  <a:srgbClr val="333333"/>
                </a:solidFill>
              </a:rPr>
              <a:t>。</a:t>
            </a:r>
            <a:r>
              <a:rPr lang="zh-CN" altLang="en-US" sz="2400">
                <a:solidFill>
                  <a:srgbClr val="333333"/>
                </a:solidFill>
              </a:rPr>
              <a:t>”</a:t>
            </a:r>
            <a:endParaRPr lang="zh-CN" altLang="de-DE" sz="2400" dirty="0">
              <a:solidFill>
                <a:srgbClr val="333333"/>
              </a:solidFill>
            </a:endParaRPr>
          </a:p>
          <a:p>
            <a:pPr marL="342900" indent="-342900" eaLnBrk="1" hangingPunct="1">
              <a:buClr>
                <a:srgbClr val="333333"/>
              </a:buClr>
              <a:buFont typeface="WingDings"/>
              <a:buChar char=""/>
            </a:pPr>
            <a:r>
              <a:rPr lang="en-US" altLang="zh-CN" sz="2400">
                <a:solidFill>
                  <a:srgbClr val="333333"/>
                </a:solidFill>
              </a:rPr>
              <a:t>“</a:t>
            </a:r>
            <a:r>
              <a:rPr lang="zh-CN" altLang="en-US" sz="2400">
                <a:solidFill>
                  <a:srgbClr val="333333"/>
                </a:solidFill>
              </a:rPr>
              <a:t>我</a:t>
            </a:r>
            <a:r>
              <a:rPr lang="zh-CN" altLang="en-US" sz="2400" dirty="0">
                <a:solidFill>
                  <a:srgbClr val="333333"/>
                </a:solidFill>
              </a:rPr>
              <a:t>不知道这是如何发生的，但是其它某个人控制了我的思</a:t>
            </a:r>
            <a:r>
              <a:rPr lang="zh-CN" altLang="en-US" sz="2400">
                <a:solidFill>
                  <a:srgbClr val="333333"/>
                </a:solidFill>
              </a:rPr>
              <a:t>维</a:t>
            </a:r>
            <a:r>
              <a:rPr lang="zh-CN" altLang="de-DE" sz="2400">
                <a:solidFill>
                  <a:srgbClr val="333333"/>
                </a:solidFill>
              </a:rPr>
              <a:t>。</a:t>
            </a:r>
            <a:r>
              <a:rPr lang="zh-CN" altLang="en-US" sz="2400">
                <a:solidFill>
                  <a:srgbClr val="333333"/>
                </a:solidFill>
              </a:rPr>
              <a:t>”</a:t>
            </a:r>
            <a:endParaRPr lang="zh-CN" alt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35</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endParaRPr lang="zh-CN" altLang="en-US" dirty="0">
              <a:solidFill>
                <a:srgbClr val="004992"/>
              </a:solidFill>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36</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752509532"/>
              </p:ext>
            </p:extLst>
          </p:nvPr>
        </p:nvGraphicFramePr>
        <p:xfrm>
          <a:off x="408955" y="2560320"/>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925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endParaRPr lang="zh-CN" altLang="en-US" dirty="0">
              <a:solidFill>
                <a:srgbClr val="004992"/>
              </a:solidFill>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37</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75965307"/>
              </p:ext>
            </p:extLst>
          </p:nvPr>
        </p:nvGraphicFramePr>
        <p:xfrm>
          <a:off x="408955" y="2560320"/>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大约</a:t>
                      </a:r>
                      <a:r>
                        <a:rPr kumimoji="0" lang="en-US" altLang="zh-CN" sz="1600" b="0" i="0" u="none" strike="noStrike" cap="none" normalizeH="0" baseline="0">
                          <a:ln>
                            <a:noFill/>
                          </a:ln>
                          <a:solidFill>
                            <a:srgbClr val="333333"/>
                          </a:solidFill>
                          <a:effectLst/>
                          <a:latin typeface="SimHei"/>
                          <a:ea typeface="SimHei"/>
                          <a:cs typeface="+mn-cs"/>
                        </a:rPr>
                        <a:t>15-20%</a:t>
                      </a:r>
                      <a:r>
                        <a:rPr kumimoji="0" lang="zh-CN" altLang="en-US" sz="1600" b="0" i="0" u="none" strike="noStrike" cap="none" normalizeH="0" baseline="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45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endParaRPr lang="zh-CN" altLang="en-US" dirty="0">
              <a:solidFill>
                <a:srgbClr val="004992"/>
              </a:solidFill>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38</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59305453"/>
              </p:ext>
            </p:extLst>
          </p:nvPr>
        </p:nvGraphicFramePr>
        <p:xfrm>
          <a:off x="408955" y="2560320"/>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大约</a:t>
                      </a:r>
                      <a:r>
                        <a:rPr kumimoji="0" lang="en-US" altLang="zh-CN" sz="1600" b="0" i="0" u="none" strike="noStrike" cap="none" normalizeH="0" baseline="0">
                          <a:ln>
                            <a:noFill/>
                          </a:ln>
                          <a:solidFill>
                            <a:srgbClr val="333333"/>
                          </a:solidFill>
                          <a:effectLst/>
                          <a:latin typeface="SimHei"/>
                          <a:ea typeface="SimHei"/>
                          <a:cs typeface="+mn-cs"/>
                        </a:rPr>
                        <a:t>15-20%</a:t>
                      </a:r>
                      <a:r>
                        <a:rPr kumimoji="0" lang="zh-CN" altLang="en-US" sz="1600" b="0" i="0" u="none" strike="noStrike" cap="none" normalizeH="0" baseline="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我们的思维并不是完全可控制的</a:t>
                      </a:r>
                      <a:r>
                        <a:rPr kumimoji="0" lang="en-US" altLang="zh-CN" sz="1600" b="0" i="0" u="none" strike="noStrike" cap="none" normalizeH="0" baseline="0">
                          <a:ln>
                            <a:noFill/>
                          </a:ln>
                          <a:solidFill>
                            <a:srgbClr val="333333"/>
                          </a:solidFill>
                          <a:effectLst/>
                          <a:latin typeface="SimHei"/>
                          <a:ea typeface="SimHei"/>
                          <a:cs typeface="+mn-cs"/>
                        </a:rPr>
                        <a:t>-</a:t>
                      </a:r>
                      <a:r>
                        <a:rPr kumimoji="0" lang="zh-CN" altLang="en-US" sz="1600" b="0" i="0" u="none" strike="noStrike" cap="none" normalizeH="0" baseline="0">
                          <a:ln>
                            <a:noFill/>
                          </a:ln>
                          <a:solidFill>
                            <a:srgbClr val="333333"/>
                          </a:solidFill>
                          <a:effectLst/>
                          <a:latin typeface="SimHei"/>
                          <a:ea typeface="SimHei"/>
                          <a:cs typeface="+mn-cs"/>
                        </a:rPr>
                        <a:t>否则，将不会有诸如突发灵感，灵机一动或沉思之类的事情了</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如果我们试图去抵抗这些想法，他们会自动变强</a:t>
                      </a:r>
                      <a:br>
                        <a:rPr kumimoji="0" lang="en-US" altLang="zh-CN" sz="1600" b="0" i="0" u="none" strike="noStrike" cap="none" normalizeH="0" baseline="0">
                          <a:ln>
                            <a:noFill/>
                          </a:ln>
                          <a:solidFill>
                            <a:srgbClr val="333333"/>
                          </a:solidFill>
                          <a:effectLst/>
                          <a:latin typeface="SimHei"/>
                          <a:ea typeface="SimHei"/>
                          <a:cs typeface="+mn-cs"/>
                        </a:rPr>
                      </a:br>
                      <a:r>
                        <a:rPr kumimoji="0" lang="en-US" altLang="zh-CN" sz="1600" b="0" i="0" u="none" strike="noStrike" cap="none" normalizeH="0" baseline="0">
                          <a:ln>
                            <a:noFill/>
                          </a:ln>
                          <a:solidFill>
                            <a:srgbClr val="333333"/>
                          </a:solidFill>
                          <a:effectLst/>
                          <a:latin typeface="SimHei"/>
                          <a:ea typeface="SimHei"/>
                          <a:cs typeface="+mn-cs"/>
                          <a:sym typeface="Wingdings" panose="05000000000000000000" pitchFamily="2" charset="2"/>
                        </a:rPr>
                        <a:t>→</a:t>
                      </a:r>
                      <a:r>
                        <a:rPr kumimoji="0" lang="zh-CN" altLang="en-US" sz="1600" b="0" i="0" u="none" strike="noStrike" cap="none" normalizeH="0" baseline="0">
                          <a:ln>
                            <a:noFill/>
                          </a:ln>
                          <a:solidFill>
                            <a:srgbClr val="333333"/>
                          </a:solidFill>
                          <a:effectLst/>
                          <a:latin typeface="SimHei"/>
                          <a:ea typeface="SimHei"/>
                          <a:cs typeface="+mn-cs"/>
                        </a:rPr>
                        <a:t> 实验：不要想数字</a:t>
                      </a:r>
                      <a:r>
                        <a:rPr kumimoji="0" lang="en-US" altLang="zh-CN" sz="1600" b="0" i="0" u="none" strike="noStrike" cap="none" normalizeH="0" baseline="0">
                          <a:ln>
                            <a:noFill/>
                          </a:ln>
                          <a:solidFill>
                            <a:srgbClr val="333333"/>
                          </a:solidFill>
                          <a:effectLst/>
                          <a:latin typeface="SimHei"/>
                          <a:ea typeface="SimHei"/>
                          <a:cs typeface="+mn-cs"/>
                        </a:rPr>
                        <a:t>8-</a:t>
                      </a:r>
                      <a:r>
                        <a:rPr kumimoji="0" lang="zh-CN" altLang="en-US" sz="1600" b="0" i="0" u="none" strike="noStrike" cap="none" normalizeH="0" baseline="0">
                          <a:ln>
                            <a:noFill/>
                          </a:ln>
                          <a:solidFill>
                            <a:srgbClr val="333333"/>
                          </a:solidFill>
                          <a:effectLst/>
                          <a:latin typeface="SimHei"/>
                          <a:ea typeface="SimHei"/>
                          <a:cs typeface="+mn-cs"/>
                        </a:rPr>
                        <a:t>你将不会成功</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zh-CN"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779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endParaRPr lang="zh-CN" altLang="en-US" dirty="0">
              <a:solidFill>
                <a:srgbClr val="004992"/>
              </a:solidFill>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39</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897462645"/>
              </p:ext>
            </p:extLst>
          </p:nvPr>
        </p:nvGraphicFramePr>
        <p:xfrm>
          <a:off x="408955" y="2560320"/>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大约</a:t>
                      </a:r>
                      <a:r>
                        <a:rPr kumimoji="0" lang="en-US" altLang="zh-CN" sz="1600" b="0" i="0" u="none" strike="noStrike" cap="none" normalizeH="0" baseline="0">
                          <a:ln>
                            <a:noFill/>
                          </a:ln>
                          <a:solidFill>
                            <a:srgbClr val="333333"/>
                          </a:solidFill>
                          <a:effectLst/>
                          <a:latin typeface="SimHei"/>
                          <a:ea typeface="SimHei"/>
                          <a:cs typeface="+mn-cs"/>
                        </a:rPr>
                        <a:t>15-20%</a:t>
                      </a:r>
                      <a:r>
                        <a:rPr kumimoji="0" lang="zh-CN" altLang="en-US" sz="1600" b="0" i="0" u="none" strike="noStrike" cap="none" normalizeH="0" baseline="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我们的思维并不是完全可控制的</a:t>
                      </a:r>
                      <a:r>
                        <a:rPr kumimoji="0" lang="en-US" altLang="zh-CN" sz="1600" b="0" i="0" u="none" strike="noStrike" cap="none" normalizeH="0" baseline="0">
                          <a:ln>
                            <a:noFill/>
                          </a:ln>
                          <a:solidFill>
                            <a:srgbClr val="333333"/>
                          </a:solidFill>
                          <a:effectLst/>
                          <a:latin typeface="SimHei"/>
                          <a:ea typeface="SimHei"/>
                          <a:cs typeface="+mn-cs"/>
                        </a:rPr>
                        <a:t>-</a:t>
                      </a:r>
                      <a:r>
                        <a:rPr kumimoji="0" lang="zh-CN" altLang="en-US" sz="1600" b="0" i="0" u="none" strike="noStrike" cap="none" normalizeH="0" baseline="0">
                          <a:ln>
                            <a:noFill/>
                          </a:ln>
                          <a:solidFill>
                            <a:srgbClr val="333333"/>
                          </a:solidFill>
                          <a:effectLst/>
                          <a:latin typeface="SimHei"/>
                          <a:ea typeface="SimHei"/>
                          <a:cs typeface="+mn-cs"/>
                        </a:rPr>
                        <a:t>否则，将不会有诸如突发灵感，灵机一动或沉思之类的事情了</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a:ln>
                            <a:noFill/>
                          </a:ln>
                          <a:solidFill>
                            <a:srgbClr val="333333"/>
                          </a:solidFill>
                          <a:effectLst/>
                          <a:latin typeface="SimHei"/>
                          <a:ea typeface="SimHei"/>
                          <a:cs typeface="+mn-cs"/>
                        </a:rPr>
                        <a:t>如果我们试图去抵抗这些想法，他们会自动变强</a:t>
                      </a:r>
                      <a:br>
                        <a:rPr kumimoji="0" lang="en-US" altLang="zh-CN" sz="1600" b="0" i="0" u="none" strike="noStrike" cap="none" normalizeH="0" baseline="0">
                          <a:ln>
                            <a:noFill/>
                          </a:ln>
                          <a:solidFill>
                            <a:srgbClr val="333333"/>
                          </a:solidFill>
                          <a:effectLst/>
                          <a:latin typeface="SimHei"/>
                          <a:ea typeface="SimHei"/>
                          <a:cs typeface="+mn-cs"/>
                        </a:rPr>
                      </a:br>
                      <a:r>
                        <a:rPr kumimoji="0" lang="en-US" altLang="zh-CN" sz="1600" b="0" i="0" u="none" strike="noStrike" cap="none" normalizeH="0" baseline="0">
                          <a:ln>
                            <a:noFill/>
                          </a:ln>
                          <a:solidFill>
                            <a:srgbClr val="333333"/>
                          </a:solidFill>
                          <a:effectLst/>
                          <a:latin typeface="SimHei"/>
                          <a:ea typeface="SimHei"/>
                          <a:cs typeface="+mn-cs"/>
                          <a:sym typeface="Wingdings" panose="05000000000000000000" pitchFamily="2" charset="2"/>
                        </a:rPr>
                        <a:t>→</a:t>
                      </a:r>
                      <a:r>
                        <a:rPr kumimoji="0" lang="zh-CN" altLang="en-US" sz="1600" b="0" i="0" u="none" strike="noStrike" cap="none" normalizeH="0" baseline="0">
                          <a:ln>
                            <a:noFill/>
                          </a:ln>
                          <a:solidFill>
                            <a:srgbClr val="333333"/>
                          </a:solidFill>
                          <a:effectLst/>
                          <a:latin typeface="SimHei"/>
                          <a:ea typeface="SimHei"/>
                          <a:cs typeface="+mn-cs"/>
                        </a:rPr>
                        <a:t> 实验：不要想数字</a:t>
                      </a:r>
                      <a:r>
                        <a:rPr kumimoji="0" lang="en-US" altLang="zh-CN" sz="1600" b="0" i="0" u="none" strike="noStrike" cap="none" normalizeH="0" baseline="0">
                          <a:ln>
                            <a:noFill/>
                          </a:ln>
                          <a:solidFill>
                            <a:srgbClr val="333333"/>
                          </a:solidFill>
                          <a:effectLst/>
                          <a:latin typeface="SimHei"/>
                          <a:ea typeface="SimHei"/>
                          <a:cs typeface="+mn-cs"/>
                        </a:rPr>
                        <a:t>8-</a:t>
                      </a:r>
                      <a:r>
                        <a:rPr kumimoji="0" lang="zh-CN" altLang="en-US" sz="1600" b="0" i="0" u="none" strike="noStrike" cap="none" normalizeH="0" baseline="0">
                          <a:ln>
                            <a:noFill/>
                          </a:ln>
                          <a:solidFill>
                            <a:srgbClr val="333333"/>
                          </a:solidFill>
                          <a:effectLst/>
                          <a:latin typeface="SimHei"/>
                          <a:ea typeface="SimHei"/>
                          <a:cs typeface="+mn-cs"/>
                        </a:rPr>
                        <a:t>你将不会成功</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出现和我们日常思维方式完全相反的想法是经常的事。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想法≠行动：</a:t>
                      </a:r>
                      <a:r>
                        <a:rPr kumimoji="0" lang="en-US" altLang="zh-CN" sz="1600" b="0" i="0" u="none" strike="noStrike" cap="none" normalizeH="0" baseline="0" dirty="0">
                          <a:ln>
                            <a:noFill/>
                          </a:ln>
                          <a:solidFill>
                            <a:srgbClr val="333333"/>
                          </a:solidFill>
                          <a:effectLst/>
                          <a:latin typeface="SimHei"/>
                          <a:ea typeface="SimHei"/>
                          <a:cs typeface="+mn-cs"/>
                        </a:rPr>
                        <a:t>20%</a:t>
                      </a:r>
                      <a:r>
                        <a:rPr kumimoji="0" lang="zh-CN" altLang="en-US" sz="1600" b="0" i="0" u="none" strike="noStrike" cap="none" normalizeH="0" baseline="0" dirty="0">
                          <a:ln>
                            <a:noFill/>
                          </a:ln>
                          <a:solidFill>
                            <a:srgbClr val="333333"/>
                          </a:solidFill>
                          <a:effectLst/>
                          <a:latin typeface="SimHei"/>
                          <a:ea typeface="SimHei"/>
                          <a:cs typeface="+mn-cs"/>
                        </a:rPr>
                        <a:t>的正常人有过企图自杀的想法，然而，他们并没有这样做。即使对我们所爱的人，我们有时也会产生攻击性的想法（如，母亲和哭闹不停的孩子）</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741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4" name="Content Placeholder 3"/>
          <p:cNvSpPr>
            <a:spLocks noGrp="1"/>
          </p:cNvSpPr>
          <p:nvPr>
            <p:ph idx="1"/>
          </p:nvPr>
        </p:nvSpPr>
        <p:spPr/>
        <p:txBody>
          <a:bodyPr/>
          <a:lstStyle/>
          <a:p>
            <a:pPr lvl="0" defTabSz="914400" fontAlgn="base">
              <a:defRPr/>
            </a:pPr>
            <a:r>
              <a:rPr lang="zh-CN" altLang="de-DE" sz="2400" dirty="0">
                <a:solidFill>
                  <a:srgbClr val="004992"/>
                </a:solidFill>
              </a:rPr>
              <a:t>奇怪的想法是受遥控的这种解释比它所能回答的产生了更多的问题</a:t>
            </a:r>
            <a:r>
              <a:rPr lang="de-DE" sz="2400" dirty="0">
                <a:solidFill>
                  <a:srgbClr val="004992"/>
                </a:solidFill>
              </a:rPr>
              <a:t>， </a:t>
            </a:r>
            <a:r>
              <a:rPr lang="zh-CN" altLang="de-DE" sz="2400" dirty="0">
                <a:solidFill>
                  <a:srgbClr val="004992"/>
                </a:solidFill>
              </a:rPr>
              <a:t>比如</a:t>
            </a:r>
            <a:r>
              <a:rPr lang="de-DE" sz="2400" dirty="0">
                <a:solidFill>
                  <a:srgbClr val="004992"/>
                </a:solidFill>
              </a:rPr>
              <a:t>:</a:t>
            </a:r>
          </a:p>
          <a:p>
            <a:pPr marL="342900" lvl="0" indent="-342900" defTabSz="914400" fontAlgn="base">
              <a:buClr>
                <a:srgbClr val="333333"/>
              </a:buClr>
              <a:buFont typeface="WingDings"/>
              <a:buChar char=""/>
              <a:defRPr/>
            </a:pPr>
            <a:r>
              <a:rPr lang="zh-CN" altLang="de-DE" sz="2400" dirty="0">
                <a:solidFill>
                  <a:srgbClr val="333333"/>
                </a:solidFill>
              </a:rPr>
              <a:t>技术上可行吗</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植入发生在何时何地</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谁有兴趣伤害你？谁有时间和金钱去这样做</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有更容易的方式伤害人。为什么要选这样一种复杂的（似乎不可能的）方法呢</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40</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一位朋友邀请你共进晚餐</a:t>
            </a:r>
            <a:endParaRPr lang="de-DE" altLang="de-DE" sz="3600">
              <a:cs typeface="+mn-cs"/>
            </a:endParaRPr>
          </a:p>
        </p:txBody>
      </p:sp>
      <p:sp>
        <p:nvSpPr>
          <p:cNvPr id="43011"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为何此人邀请你共进晚</a:t>
            </a:r>
            <a:r>
              <a:rPr lang="zh-CN" altLang="de-DE" sz="2400">
                <a:solidFill>
                  <a:srgbClr val="333333"/>
                </a:solidFill>
              </a:rPr>
              <a:t>餐</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41</a:t>
            </a:fld>
            <a:endParaRPr lang="de-DE" dirty="0">
              <a:latin typeface="SimHei"/>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一位警察拦住了你的车</a:t>
            </a:r>
            <a:endParaRPr lang="de-DE" altLang="de-DE" sz="3600">
              <a:cs typeface="+mn-cs"/>
            </a:endParaRPr>
          </a:p>
        </p:txBody>
      </p:sp>
      <p:sp>
        <p:nvSpPr>
          <p:cNvPr id="44035"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什么使得这位警察拦住你的</a:t>
            </a:r>
            <a:r>
              <a:rPr lang="zh-CN" altLang="de-DE" sz="2400">
                <a:solidFill>
                  <a:srgbClr val="333333"/>
                </a:solidFill>
              </a:rPr>
              <a:t>车</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42</a:t>
            </a:fld>
            <a:endParaRPr lang="de-DE" dirty="0">
              <a:latin typeface="SimHei"/>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你赢了一场赌博</a:t>
            </a:r>
            <a:endParaRPr lang="de-DE" altLang="de-DE" sz="3600">
              <a:cs typeface="+mn-cs"/>
            </a:endParaRPr>
          </a:p>
        </p:txBody>
      </p:sp>
      <p:sp>
        <p:nvSpPr>
          <p:cNvPr id="45059"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为什么你会</a:t>
            </a:r>
            <a:r>
              <a:rPr lang="zh-CN" altLang="de-DE" sz="2400">
                <a:solidFill>
                  <a:srgbClr val="333333"/>
                </a:solidFill>
              </a:rPr>
              <a:t>赢</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43</a:t>
            </a:fld>
            <a:endParaRPr lang="de-DE" dirty="0">
              <a:latin typeface="SimHei"/>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当你走近你的车时，你注意到车上的油漆刮痕</a:t>
            </a:r>
            <a:endParaRPr lang="de-DE" altLang="de-DE" sz="3600">
              <a:cs typeface="+mn-cs"/>
            </a:endParaRPr>
          </a:p>
        </p:txBody>
      </p:sp>
      <p:sp>
        <p:nvSpPr>
          <p:cNvPr id="46083"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什么可能导致这道刮</a:t>
            </a:r>
            <a:r>
              <a:rPr lang="zh-CN" altLang="de-DE" sz="2400">
                <a:solidFill>
                  <a:srgbClr val="333333"/>
                </a:solidFill>
              </a:rPr>
              <a:t>痕</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44</a:t>
            </a:fld>
            <a:endParaRPr lang="de-DE" dirty="0">
              <a:latin typeface="SimHei"/>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医生发现你有高血压</a:t>
            </a:r>
            <a:endParaRPr lang="de-DE" altLang="de-DE" sz="3600">
              <a:cs typeface="+mn-cs"/>
            </a:endParaRPr>
          </a:p>
        </p:txBody>
      </p:sp>
      <p:sp>
        <p:nvSpPr>
          <p:cNvPr id="47109"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为什么你有高血</a:t>
            </a:r>
            <a:r>
              <a:rPr lang="zh-CN" altLang="de-DE" sz="2400">
                <a:solidFill>
                  <a:srgbClr val="333333"/>
                </a:solidFill>
              </a:rPr>
              <a:t>压</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45</a:t>
            </a:fld>
            <a:endParaRPr lang="de-DE" dirty="0">
              <a:latin typeface="SimHei"/>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一位朋友拒绝在工作中帮你</a:t>
            </a:r>
            <a:endParaRPr lang="de-DE" altLang="de-DE" sz="3600">
              <a:cs typeface="+mn-cs"/>
            </a:endParaRPr>
          </a:p>
        </p:txBody>
      </p:sp>
      <p:sp>
        <p:nvSpPr>
          <p:cNvPr id="48131"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什么使得你的朋友不帮</a:t>
            </a:r>
            <a:r>
              <a:rPr lang="zh-CN" altLang="de-DE" sz="2400">
                <a:solidFill>
                  <a:srgbClr val="333333"/>
                </a:solidFill>
              </a:rPr>
              <a:t>你</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46</a:t>
            </a:fld>
            <a:endParaRPr lang="de-DE" dirty="0">
              <a:latin typeface="SimHei"/>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一位朋友出乎意料的给了你一件礼物</a:t>
            </a:r>
            <a:endParaRPr lang="de-DE" altLang="de-DE" sz="3600">
              <a:cs typeface="+mn-cs"/>
            </a:endParaRPr>
          </a:p>
        </p:txBody>
      </p:sp>
      <p:sp>
        <p:nvSpPr>
          <p:cNvPr id="49155"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什么使得你的朋友给你礼</a:t>
            </a:r>
            <a:r>
              <a:rPr lang="zh-CN" altLang="de-DE" sz="2400">
                <a:solidFill>
                  <a:srgbClr val="333333"/>
                </a:solidFill>
              </a:rPr>
              <a:t>物</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47</a:t>
            </a:fld>
            <a:endParaRPr lang="de-DE" dirty="0">
              <a:latin typeface="SimHei"/>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一位朋友说你很傻</a:t>
            </a:r>
            <a:endParaRPr lang="de-DE" altLang="de-DE" sz="3600" dirty="0">
              <a:cs typeface="+mn-cs"/>
            </a:endParaRPr>
          </a:p>
        </p:txBody>
      </p:sp>
      <p:sp>
        <p:nvSpPr>
          <p:cNvPr id="50179"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什么使得你的朋友这样说你</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48</a:t>
            </a:fld>
            <a:endParaRPr lang="de-DE" dirty="0">
              <a:latin typeface="SimHei"/>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当你把邻居的孩子抱入怀中时，它开始哭</a:t>
            </a:r>
            <a:endParaRPr lang="de-DE" altLang="de-DE" sz="3600">
              <a:cs typeface="+mn-cs"/>
            </a:endParaRPr>
          </a:p>
        </p:txBody>
      </p:sp>
      <p:sp>
        <p:nvSpPr>
          <p:cNvPr id="51203"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为什么婴儿会</a:t>
            </a:r>
            <a:r>
              <a:rPr lang="zh-CN" altLang="de-DE" sz="2400">
                <a:solidFill>
                  <a:srgbClr val="333333"/>
                </a:solidFill>
              </a:rPr>
              <a:t>哭</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49</a:t>
            </a:fld>
            <a:endParaRPr lang="de-DE" dirty="0">
              <a:latin typeface="SimHei"/>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一位朋友说他不敬重你</a:t>
            </a:r>
            <a:endParaRPr lang="de-DE" altLang="de-DE" sz="3600">
              <a:cs typeface="+mn-cs"/>
            </a:endParaRPr>
          </a:p>
        </p:txBody>
      </p:sp>
      <p:sp>
        <p:nvSpPr>
          <p:cNvPr id="52227" name="Rectangle 3"/>
          <p:cNvSpPr>
            <a:spLocks noGrp="1" noChangeArrowheads="1"/>
          </p:cNvSpPr>
          <p:nvPr>
            <p:ph idx="1"/>
          </p:nvPr>
        </p:nvSpPr>
        <p:spPr>
          <a:noFill/>
        </p:spPr>
        <p:txBody>
          <a:bodyPr>
            <a:noAutofit/>
          </a:bodyPr>
          <a:lstStyle/>
          <a:p>
            <a:pPr eaLnBrk="1" hangingPunct="1"/>
            <a:r>
              <a:rPr lang="zh-CN" altLang="de-DE" sz="2400" dirty="0">
                <a:solidFill>
                  <a:srgbClr val="333333"/>
                </a:solidFill>
              </a:rPr>
              <a:t>什么使得你的朋友这样</a:t>
            </a:r>
            <a:r>
              <a:rPr lang="zh-CN" altLang="de-DE" sz="2400">
                <a:solidFill>
                  <a:srgbClr val="333333"/>
                </a:solidFill>
              </a:rPr>
              <a:t>说</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50</a:t>
            </a:fld>
            <a:endParaRPr lang="de-DE" dirty="0">
              <a:latin typeface="SimHei"/>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6" name="Content Placeholder 5"/>
          <p:cNvSpPr>
            <a:spLocks noGrp="1"/>
          </p:cNvSpPr>
          <p:nvPr>
            <p:ph idx="1"/>
          </p:nvPr>
        </p:nvSpPr>
        <p:spPr/>
        <p:txBody>
          <a:bodyPr/>
          <a:lstStyle/>
          <a:p>
            <a:pPr lvl="0" defTabSz="914400" fontAlgn="base"/>
            <a:r>
              <a:rPr lang="ja-JP" altLang="en-US" sz="2400" b="1" dirty="0">
                <a:solidFill>
                  <a:srgbClr val="333333"/>
                </a:solidFill>
              </a:rPr>
              <a:t>学习目的</a:t>
            </a:r>
            <a:r>
              <a:rPr lang="en-US" altLang="ja-JP" sz="2400" b="1" dirty="0">
                <a:solidFill>
                  <a:srgbClr val="333333"/>
                </a:solidFill>
              </a:rPr>
              <a:t>:</a:t>
            </a:r>
            <a:endParaRPr lang="en-US" altLang="zh-CN" sz="2400" b="1" dirty="0">
              <a:solidFill>
                <a:srgbClr val="333333"/>
              </a:solidFill>
            </a:endParaRP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51</a:t>
            </a:fld>
            <a:endParaRPr lang="de-DE" dirty="0">
              <a:latin typeface="SimHei"/>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6" name="Content Placeholder 5"/>
          <p:cNvSpPr>
            <a:spLocks noGrp="1"/>
          </p:cNvSpPr>
          <p:nvPr>
            <p:ph idx="1"/>
          </p:nvPr>
        </p:nvSpPr>
        <p:spPr/>
        <p:txBody>
          <a:bodyPr/>
          <a:lstStyle/>
          <a:p>
            <a:pPr lvl="0" defTabSz="914400" fontAlgn="base"/>
            <a:r>
              <a:rPr lang="ja-JP" altLang="en-US" sz="2400" b="1" dirty="0">
                <a:solidFill>
                  <a:srgbClr val="333333"/>
                </a:solidFill>
              </a:rPr>
              <a:t>学习目的</a:t>
            </a:r>
            <a:r>
              <a:rPr lang="en-US" altLang="ja-JP" sz="2400" b="1" dirty="0">
                <a:solidFill>
                  <a:srgbClr val="333333"/>
                </a:solidFill>
              </a:rPr>
              <a:t>:</a:t>
            </a:r>
            <a:endParaRPr lang="en-US" altLang="zh-CN" sz="2400" b="1" dirty="0">
              <a:solidFill>
                <a:srgbClr val="333333"/>
              </a:solidFill>
            </a:endParaRP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在日常生活中，我们应该努力去尽可能的现实些：出了问题时，总是责备他人是不公正的，但这也不总是你的错。</a:t>
            </a: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52</a:t>
            </a:fld>
            <a:endParaRPr lang="de-DE" dirty="0">
              <a:latin typeface="SimHei"/>
              <a:cs typeface="+mn-cs"/>
            </a:endParaRPr>
          </a:p>
        </p:txBody>
      </p:sp>
    </p:spTree>
    <p:extLst>
      <p:ext uri="{BB962C8B-B14F-4D97-AF65-F5344CB8AC3E}">
        <p14:creationId xmlns:p14="http://schemas.microsoft.com/office/powerpoint/2010/main" val="2769457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6" name="Content Placeholder 5"/>
          <p:cNvSpPr>
            <a:spLocks noGrp="1"/>
          </p:cNvSpPr>
          <p:nvPr>
            <p:ph idx="1"/>
          </p:nvPr>
        </p:nvSpPr>
        <p:spPr/>
        <p:txBody>
          <a:bodyPr/>
          <a:lstStyle/>
          <a:p>
            <a:pPr lvl="0" defTabSz="914400" fontAlgn="base"/>
            <a:r>
              <a:rPr lang="ja-JP" altLang="en-US" sz="2400" b="1" dirty="0">
                <a:solidFill>
                  <a:srgbClr val="333333"/>
                </a:solidFill>
              </a:rPr>
              <a:t>学习目的</a:t>
            </a:r>
            <a:r>
              <a:rPr lang="en-US" altLang="ja-JP" sz="2400" b="1" dirty="0">
                <a:solidFill>
                  <a:srgbClr val="333333"/>
                </a:solidFill>
              </a:rPr>
              <a:t>:</a:t>
            </a:r>
            <a:endParaRPr lang="en-US" altLang="zh-CN" sz="2400" b="1" dirty="0">
              <a:solidFill>
                <a:srgbClr val="333333"/>
              </a:solidFill>
            </a:endParaRP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在日常生活中，我们应该努力去尽可能的现实些：出了问题时，总是责备他人是不公正的，但这也不总是你的错。</a:t>
            </a:r>
          </a:p>
          <a:p>
            <a:pPr marL="342900" lvl="0" indent="-342900" defTabSz="914400" fontAlgn="base">
              <a:buClr>
                <a:srgbClr val="333333"/>
              </a:buClr>
              <a:buFont typeface="WingDings"/>
              <a:buChar char=""/>
            </a:pPr>
            <a:r>
              <a:rPr lang="zh-CN" altLang="en-US" sz="2400" dirty="0">
                <a:solidFill>
                  <a:srgbClr val="333333"/>
                </a:solidFill>
              </a:rPr>
              <a:t>大多数时候，几种因素共同导致一个事件。</a:t>
            </a:r>
            <a:endParaRPr lang="en-US" sz="2400" dirty="0"/>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53</a:t>
            </a:fld>
            <a:endParaRPr lang="de-DE" dirty="0">
              <a:latin typeface="SimHei"/>
              <a:cs typeface="+mn-cs"/>
            </a:endParaRPr>
          </a:p>
        </p:txBody>
      </p:sp>
    </p:spTree>
    <p:extLst>
      <p:ext uri="{BB962C8B-B14F-4D97-AF65-F5344CB8AC3E}">
        <p14:creationId xmlns:p14="http://schemas.microsoft.com/office/powerpoint/2010/main" val="18148143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对于精神病必须去做什么</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许多有精神疾病的人倾向于用唯一的原因来解释复杂的事。有时，其他人也要因他们的过错受到责备。</a:t>
            </a:r>
            <a:endParaRPr lang="zh-CN" altLang="en-US" sz="2400" dirty="0">
              <a:solidFill>
                <a:srgbClr val="333333"/>
              </a:solidFill>
            </a:endParaRPr>
          </a:p>
          <a:p>
            <a:pPr lvl="0" defTabSz="914400" fontAlgn="base"/>
            <a:r>
              <a:rPr lang="zh-CN" altLang="en-AU" sz="2400" dirty="0">
                <a:solidFill>
                  <a:srgbClr val="004992"/>
                </a:solidFill>
              </a:rPr>
              <a:t>举例 </a:t>
            </a:r>
            <a:r>
              <a:rPr lang="en-AU" altLang="zh-CN" sz="2400" dirty="0">
                <a:solidFill>
                  <a:srgbClr val="004992"/>
                </a:solidFill>
              </a:rPr>
              <a:t>I</a:t>
            </a:r>
            <a:r>
              <a:rPr lang="zh-CN" altLang="en-AU" sz="2400" dirty="0">
                <a:solidFill>
                  <a:srgbClr val="004992"/>
                </a:solidFill>
              </a:rPr>
              <a:t>：</a:t>
            </a:r>
            <a:r>
              <a:rPr lang="zh-CN" altLang="en-AU" sz="2400" dirty="0">
                <a:solidFill>
                  <a:srgbClr val="333333"/>
                </a:solidFill>
              </a:rPr>
              <a:t>娜娜经常摔跤。</a:t>
            </a:r>
          </a:p>
          <a:p>
            <a:pPr lvl="0" defTabSz="914400" fontAlgn="base"/>
            <a:r>
              <a:rPr lang="zh-CN" altLang="en-AU" sz="2400" dirty="0">
                <a:solidFill>
                  <a:srgbClr val="004992"/>
                </a:solidFill>
              </a:rPr>
              <a:t>自己的信念：</a:t>
            </a:r>
            <a:r>
              <a:rPr lang="zh-CN" altLang="en-AU" sz="2400" dirty="0">
                <a:solidFill>
                  <a:srgbClr val="333333"/>
                </a:solidFill>
              </a:rPr>
              <a:t>她的叔叔利用在她头中的电极发射脉冲导致了她摔跤。</a:t>
            </a:r>
          </a:p>
          <a:p>
            <a:pPr lvl="0" defTabSz="914400" fontAlgn="base"/>
            <a:r>
              <a:rPr lang="zh-CN" altLang="en-AU" sz="2400" dirty="0">
                <a:solidFill>
                  <a:srgbClr val="004992"/>
                </a:solidFill>
              </a:rPr>
              <a:t>另一种解释：</a:t>
            </a:r>
            <a:r>
              <a:rPr lang="zh-CN" altLang="de-DE" sz="2400" dirty="0">
                <a:solidFill>
                  <a:srgbClr val="333333"/>
                </a:solidFill>
              </a:rPr>
              <a:t>她患有耳部感染，这影响到了她的平衡感。此外，已经下了几周的雨了，街道路面非常湿滑。</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54</a:t>
            </a:fld>
            <a:endParaRPr lang="de-DE" dirty="0">
              <a:latin typeface="SimHei"/>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对于精神病必须去做什么</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有时，他人要付部分责任，但是其他的重要因素同时也要被考虑。</a:t>
            </a:r>
          </a:p>
          <a:p>
            <a:pPr lvl="0" defTabSz="914400" fontAlgn="base"/>
            <a:r>
              <a:rPr lang="zh-CN" altLang="en-AU" sz="2400" dirty="0">
                <a:solidFill>
                  <a:srgbClr val="004992"/>
                </a:solidFill>
              </a:rPr>
              <a:t>例</a:t>
            </a:r>
            <a:r>
              <a:rPr lang="en-AU" altLang="de-DE" sz="2400" dirty="0">
                <a:solidFill>
                  <a:srgbClr val="004992"/>
                </a:solidFill>
              </a:rPr>
              <a:t> II: </a:t>
            </a:r>
            <a:r>
              <a:rPr lang="zh-CN" altLang="en-AU" sz="2400" dirty="0">
                <a:solidFill>
                  <a:srgbClr val="333333"/>
                </a:solidFill>
              </a:rPr>
              <a:t>小罗的精神病复发了</a:t>
            </a:r>
            <a:r>
              <a:rPr lang="en-AU" altLang="de-DE" sz="2400" dirty="0">
                <a:solidFill>
                  <a:srgbClr val="333333"/>
                </a:solidFill>
              </a:rPr>
              <a:t>!</a:t>
            </a:r>
          </a:p>
          <a:p>
            <a:pPr lvl="0" defTabSz="914400" fontAlgn="base"/>
            <a:r>
              <a:rPr lang="zh-CN" altLang="en-AU" sz="2400" dirty="0">
                <a:solidFill>
                  <a:srgbClr val="004992"/>
                </a:solidFill>
              </a:rPr>
              <a:t>自己的信念</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复发是由于糟糕的童年经历的复现引起的</a:t>
            </a:r>
            <a:r>
              <a:rPr lang="en-AU" altLang="zh-CN" sz="2400" dirty="0">
                <a:solidFill>
                  <a:srgbClr val="333333"/>
                </a:solidFill>
              </a:rPr>
              <a:t>-</a:t>
            </a:r>
            <a:r>
              <a:rPr lang="zh-CN" altLang="en-AU" sz="2400" dirty="0">
                <a:solidFill>
                  <a:srgbClr val="333333"/>
                </a:solidFill>
              </a:rPr>
              <a:t>过去他经常挨打。</a:t>
            </a:r>
            <a:endParaRPr lang="zh-CN" altLang="en-US" sz="2400" dirty="0">
              <a:solidFill>
                <a:srgbClr val="333333"/>
              </a:solidFill>
            </a:endParaRPr>
          </a:p>
          <a:p>
            <a:pPr lvl="0" defTabSz="914400" fontAlgn="base"/>
            <a:r>
              <a:rPr lang="zh-CN" altLang="en-AU" sz="2400" dirty="0">
                <a:solidFill>
                  <a:srgbClr val="004992"/>
                </a:solidFill>
              </a:rPr>
              <a:t>其他因素：</a:t>
            </a:r>
            <a:r>
              <a:rPr lang="zh-CN" altLang="en-AU" sz="2400" dirty="0">
                <a:solidFill>
                  <a:srgbClr val="333333"/>
                </a:solidFill>
              </a:rPr>
              <a:t>这是一个可能原因，但也有其它可能：小罗停止了服药，他在工作时和别人发生了激烈的争吵，这导致他害怕失去工作。</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55</a:t>
            </a:fld>
            <a:endParaRPr lang="de-DE" dirty="0">
              <a:latin typeface="SimHei"/>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latin typeface="+mn-lt"/>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56</a:t>
            </a:fld>
            <a:endParaRPr lang="de-DE" dirty="0">
              <a:latin typeface="SimHei"/>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3078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57</a:t>
            </a:fld>
            <a:endParaRPr lang="de-DE" dirty="0">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63002077"/>
              </p:ext>
            </p:extLst>
          </p:nvPr>
        </p:nvGraphicFramePr>
        <p:xfrm>
          <a:off x="408954" y="2011680"/>
          <a:ext cx="11375999" cy="446261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Name </a:t>
                      </a:r>
                      <a:r>
                        <a:rPr kumimoji="0" lang="en-GB" sz="1000" b="0" i="0" u="none" strike="noStrike" cap="none" normalizeH="0" baseline="0" dirty="0" err="1">
                          <a:ln>
                            <a:noFill/>
                          </a:ln>
                          <a:solidFill>
                            <a:srgbClr val="333333"/>
                          </a:solidFill>
                          <a:effectLst/>
                          <a:latin typeface="+mn-lt"/>
                          <a:ea typeface="SimHei"/>
                          <a:cs typeface="+mn-cs"/>
                        </a:rPr>
                        <a:t>Fotograf</a:t>
                      </a:r>
                      <a:r>
                        <a:rPr kumimoji="0" lang="en-GB" sz="1000" b="0" i="0" u="none" strike="noStrike" cap="none" normalizeH="0" baseline="0" dirty="0">
                          <a:ln>
                            <a:noFill/>
                          </a:ln>
                          <a:solidFill>
                            <a:srgbClr val="333333"/>
                          </a:solidFill>
                          <a:effectLst/>
                          <a:latin typeface="+mn-lt"/>
                          <a:ea typeface="SimHei"/>
                          <a:cs typeface="+mn-cs"/>
                        </a:rPr>
                        <a:t>/</a:t>
                      </a:r>
                      <a:r>
                        <a:rPr kumimoji="0" lang="en-GB" sz="1000" b="0" i="0" u="none" strike="noStrike" cap="none" normalizeH="0" baseline="0" dirty="0" err="1">
                          <a:ln>
                            <a:noFill/>
                          </a:ln>
                          <a:solidFill>
                            <a:srgbClr val="333333"/>
                          </a:solidFill>
                          <a:effectLst/>
                          <a:latin typeface="+mn-lt"/>
                          <a:ea typeface="SimHei"/>
                          <a:cs typeface="+mn-cs"/>
                        </a:rPr>
                        <a:t>Künstler</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Quelle</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Name des Bildes</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CC = </a:t>
                      </a:r>
                      <a:r>
                        <a:rPr kumimoji="0" lang="en-GB" sz="1000" b="0" i="0" u="none" strike="noStrike" cap="none" normalizeH="0" baseline="0" dirty="0" err="1">
                          <a:ln>
                            <a:noFill/>
                          </a:ln>
                          <a:solidFill>
                            <a:srgbClr val="333333"/>
                          </a:solidFill>
                          <a:effectLst/>
                          <a:latin typeface="+mn-lt"/>
                          <a:ea typeface="SimHei"/>
                          <a:cs typeface="+mn-cs"/>
                        </a:rPr>
                        <a:t>genutzt</a:t>
                      </a:r>
                      <a:r>
                        <a:rPr kumimoji="0" lang="en-GB" sz="1000" b="0" i="0" u="none" strike="noStrike" cap="none" normalizeH="0" baseline="0" dirty="0">
                          <a:ln>
                            <a:noFill/>
                          </a:ln>
                          <a:solidFill>
                            <a:srgbClr val="333333"/>
                          </a:solidFill>
                          <a:effectLst/>
                          <a:latin typeface="+mn-lt"/>
                          <a:ea typeface="SimHei"/>
                          <a:cs typeface="+mn-cs"/>
                        </a:rPr>
                        <a:t> </a:t>
                      </a:r>
                      <a:r>
                        <a:rPr kumimoji="0" lang="en-GB" sz="1000" b="0" i="0" u="none" strike="noStrike" cap="none" normalizeH="0" baseline="0" dirty="0" err="1">
                          <a:ln>
                            <a:noFill/>
                          </a:ln>
                          <a:solidFill>
                            <a:srgbClr val="333333"/>
                          </a:solidFill>
                          <a:effectLst/>
                          <a:latin typeface="+mn-lt"/>
                          <a:ea typeface="SimHei"/>
                          <a:cs typeface="+mn-cs"/>
                        </a:rPr>
                        <a:t>unter</a:t>
                      </a:r>
                      <a:r>
                        <a:rPr kumimoji="0" lang="en-GB" sz="1000" b="0" i="0" u="none" strike="noStrike" cap="none" normalizeH="0" baseline="0" dirty="0">
                          <a:ln>
                            <a:noFill/>
                          </a:ln>
                          <a:solidFill>
                            <a:srgbClr val="333333"/>
                          </a:solidFill>
                          <a:effectLst/>
                          <a:latin typeface="+mn-lt"/>
                          <a:ea typeface="SimHei"/>
                          <a:cs typeface="+mn-cs"/>
                        </a:rPr>
                        <a:t> creative commons </a:t>
                      </a:r>
                      <a:r>
                        <a:rPr kumimoji="0" lang="en-GB" sz="1000" b="0" i="0" u="none" strike="noStrike" cap="none" normalizeH="0" baseline="0" dirty="0" err="1">
                          <a:ln>
                            <a:noFill/>
                          </a:ln>
                          <a:solidFill>
                            <a:srgbClr val="333333"/>
                          </a:solidFill>
                          <a:effectLst/>
                          <a:latin typeface="+mn-lt"/>
                          <a:ea typeface="SimHei"/>
                          <a:cs typeface="+mn-cs"/>
                        </a:rPr>
                        <a:t>Lizenz</a:t>
                      </a:r>
                      <a:r>
                        <a:rPr kumimoji="0" lang="en-GB" sz="1000" b="0" i="0" u="none" strike="noStrike" cap="none" normalizeH="0" baseline="0" dirty="0">
                          <a:ln>
                            <a:noFill/>
                          </a:ln>
                          <a:solidFill>
                            <a:srgbClr val="333333"/>
                          </a:solidFill>
                          <a:effectLst/>
                          <a:latin typeface="+mn-lt"/>
                          <a:ea typeface="SimHei"/>
                          <a:cs typeface="+mn-cs"/>
                        </a:rPr>
                        <a:t>, PP = </a:t>
                      </a:r>
                      <a:r>
                        <a:rPr kumimoji="0" lang="en-GB" sz="1000" b="0" i="0" u="none" strike="noStrike" cap="none" normalizeH="0" baseline="0" dirty="0" err="1">
                          <a:ln>
                            <a:noFill/>
                          </a:ln>
                          <a:solidFill>
                            <a:srgbClr val="333333"/>
                          </a:solidFill>
                          <a:effectLst/>
                          <a:latin typeface="+mn-lt"/>
                          <a:ea typeface="SimHei"/>
                          <a:cs typeface="+mn-cs"/>
                        </a:rPr>
                        <a:t>verwendet</a:t>
                      </a:r>
                      <a:r>
                        <a:rPr kumimoji="0" lang="en-GB" sz="1000" b="0" i="0" u="none" strike="noStrike" cap="none" normalizeH="0" baseline="0" dirty="0">
                          <a:ln>
                            <a:noFill/>
                          </a:ln>
                          <a:solidFill>
                            <a:srgbClr val="333333"/>
                          </a:solidFill>
                          <a:effectLst/>
                          <a:latin typeface="+mn-lt"/>
                          <a:ea typeface="SimHei"/>
                          <a:cs typeface="+mn-cs"/>
                        </a:rPr>
                        <a:t> </a:t>
                      </a:r>
                      <a:r>
                        <a:rPr kumimoji="0" lang="en-GB" sz="1000" b="0" i="0" u="none" strike="noStrike" cap="none" normalizeH="0" baseline="0" dirty="0" err="1">
                          <a:ln>
                            <a:noFill/>
                          </a:ln>
                          <a:solidFill>
                            <a:srgbClr val="333333"/>
                          </a:solidFill>
                          <a:effectLst/>
                          <a:latin typeface="+mn-lt"/>
                          <a:ea typeface="SimHei"/>
                          <a:cs typeface="+mn-cs"/>
                        </a:rPr>
                        <a:t>mit</a:t>
                      </a:r>
                      <a:r>
                        <a:rPr kumimoji="0" lang="en-GB" sz="1000" b="0" i="0" u="none" strike="noStrike" cap="none" normalizeH="0" baseline="0" dirty="0">
                          <a:ln>
                            <a:noFill/>
                          </a:ln>
                          <a:solidFill>
                            <a:srgbClr val="333333"/>
                          </a:solidFill>
                          <a:effectLst/>
                          <a:latin typeface="+mn-lt"/>
                          <a:ea typeface="SimHei"/>
                          <a:cs typeface="+mn-cs"/>
                        </a:rPr>
                        <a:t> </a:t>
                      </a:r>
                      <a:r>
                        <a:rPr kumimoji="0" lang="en-GB" sz="1000" b="0" i="0" u="none" strike="noStrike" cap="none" normalizeH="0" baseline="0" dirty="0" err="1">
                          <a:ln>
                            <a:noFill/>
                          </a:ln>
                          <a:solidFill>
                            <a:srgbClr val="333333"/>
                          </a:solidFill>
                          <a:effectLst/>
                          <a:latin typeface="+mn-lt"/>
                          <a:ea typeface="SimHei"/>
                          <a:cs typeface="+mn-cs"/>
                        </a:rPr>
                        <a:t>persönlicher</a:t>
                      </a:r>
                      <a:r>
                        <a:rPr kumimoji="0" lang="en-GB" sz="1000" b="0" i="0" u="none" strike="noStrike" cap="none" normalizeH="0" baseline="0" dirty="0">
                          <a:ln>
                            <a:noFill/>
                          </a:ln>
                          <a:solidFill>
                            <a:srgbClr val="333333"/>
                          </a:solidFill>
                          <a:effectLst/>
                          <a:latin typeface="+mn-lt"/>
                          <a:ea typeface="SimHei"/>
                          <a:cs typeface="+mn-cs"/>
                        </a:rPr>
                        <a:t> </a:t>
                      </a:r>
                      <a:r>
                        <a:rPr kumimoji="0" lang="en-GB" sz="1000" b="0" i="0" u="none" strike="noStrike" cap="none" normalizeH="0" baseline="0" dirty="0" err="1">
                          <a:ln>
                            <a:noFill/>
                          </a:ln>
                          <a:solidFill>
                            <a:srgbClr val="333333"/>
                          </a:solidFill>
                          <a:effectLst/>
                          <a:latin typeface="+mn-lt"/>
                          <a:ea typeface="SimHei"/>
                          <a:cs typeface="+mn-cs"/>
                        </a:rPr>
                        <a:t>Zustimmung</a:t>
                      </a:r>
                      <a:r>
                        <a:rPr kumimoji="0" lang="en-GB" sz="1000" b="0" i="0" u="none" strike="noStrike" cap="none" normalizeH="0" baseline="0" dirty="0">
                          <a:ln>
                            <a:noFill/>
                          </a:ln>
                          <a:solidFill>
                            <a:srgbClr val="333333"/>
                          </a:solidFill>
                          <a:effectLst/>
                          <a:latin typeface="+mn-lt"/>
                          <a:ea typeface="SimHei"/>
                          <a:cs typeface="+mn-cs"/>
                        </a:rPr>
                        <a:t> des </a:t>
                      </a:r>
                      <a:r>
                        <a:rPr kumimoji="0" lang="en-GB" sz="1000" b="0" i="0" u="none" strike="noStrike" cap="none" normalizeH="0" baseline="0" dirty="0" err="1">
                          <a:ln>
                            <a:noFill/>
                          </a:ln>
                          <a:solidFill>
                            <a:srgbClr val="333333"/>
                          </a:solidFill>
                          <a:effectLst/>
                          <a:latin typeface="+mn-lt"/>
                          <a:ea typeface="SimHei"/>
                          <a:cs typeface="+mn-cs"/>
                        </a:rPr>
                        <a:t>Künstlers</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Description/Kurzbeschreibung</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Sabine Sperber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SimHei"/>
                          <a:cs typeface="+mn-cs"/>
                        </a:rPr>
                        <a:t>---</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SimHei"/>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Benny-Kristin Fischer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SimHei"/>
                          <a:cs typeface="+mn-cs"/>
                        </a:rPr>
                        <a:t>- - -</a:t>
                      </a:r>
                      <a:endParaRPr kumimoji="0" lang="en-US"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SimHei"/>
                          <a:cs typeface="+mn-cs"/>
                        </a:rPr>
                        <a:t>- - -</a:t>
                      </a:r>
                      <a:endParaRPr kumimoji="0" lang="en-US"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SimHei"/>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20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Ethnocentrics</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Beijing-Trading</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SimHei"/>
                          <a:cs typeface="+mn-cs"/>
                        </a:rPr>
                        <a:t>Brett L.</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flickr</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SimHei"/>
                          <a:cs typeface="+mn-cs"/>
                        </a:rPr>
                        <a:t>The quiet room - 1 of 3</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Leute verstummen beim Betreten des Raumes</a:t>
                      </a:r>
                      <a:endParaRPr kumimoji="0" lang="de-DE" sz="1000" b="0" i="0" u="none" strike="noStrike" cap="none" normalizeH="0" baseline="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Todd Rieth</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SimHei"/>
                          <a:cs typeface="+mn-cs"/>
                        </a:rPr>
                        <a:t>Lipstick</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PP</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220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avdgaag</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Marking</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Failing an exam/Sie fallen durch eine Prüfung</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20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Heidi Wittwer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schreiende Hand</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PP</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Screaming hand/Schreiende Hand</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Erwyn van der Meer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SimHei"/>
                          <a:cs typeface="+mn-cs"/>
                        </a:rPr>
                        <a:t>Diner at Chateau de Violet</a:t>
                      </a:r>
                      <a:endParaRPr kumimoji="0" lang="fr-FR"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Jemand lädt sie zum Essen ein (Menü)</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Kambiz Kamrani</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SimHei"/>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87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Jochen Schmidt-Oem</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fotocommunity</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Zocker</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PP</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SimHei"/>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SimHei"/>
                          <a:cs typeface="+mn-cs"/>
                        </a:rPr>
                        <a:t>Sie gewinnen im Spiel</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rPr>
              <a:t>A full list can be obtained via </a:t>
            </a:r>
            <a:r>
              <a:rPr lang="de-DE" altLang="de-DE" sz="1200" u="sng" dirty="0">
                <a:solidFill>
                  <a:srgbClr val="333333"/>
                </a:solidFill>
                <a:latin typeface="+mn-lt"/>
              </a:rPr>
              <a:t>www.uke.de/mct</a:t>
            </a:r>
            <a:r>
              <a:rPr lang="de-DE" altLang="de-DE" sz="1200" dirty="0">
                <a:solidFill>
                  <a:srgbClr val="333333"/>
                </a:solidFill>
                <a:latin typeface="+mn-lt"/>
              </a:rPr>
              <a:t>. </a:t>
            </a:r>
            <a:r>
              <a:rPr lang="en-GB" altLang="de-DE" sz="1200" dirty="0">
                <a:solidFill>
                  <a:srgbClr val="333333"/>
                </a:solidFill>
                <a:latin typeface="+mn-lt"/>
              </a:rPr>
              <a:t>If we have involuntarily breached copyright, please</a:t>
            </a:r>
            <a:r>
              <a:rPr lang="de-DE" altLang="de-DE" sz="1200" dirty="0">
                <a:solidFill>
                  <a:srgbClr val="333333"/>
                </a:solidFill>
                <a:latin typeface="+mn-lt"/>
              </a:rPr>
              <a:t> accept our apologies. In this case, we kindly ask creators for their</a:t>
            </a:r>
            <a:r>
              <a:rPr lang="en-GB" altLang="de-DE" sz="1200" dirty="0">
                <a:solidFill>
                  <a:srgbClr val="333333"/>
                </a:solidFill>
                <a:latin typeface="+mn-lt"/>
              </a:rPr>
              <a:t> permission to use their work under the “fair use” policy.</a:t>
            </a:r>
            <a:br>
              <a:rPr lang="de-DE" altLang="de-DE" sz="1200" dirty="0">
                <a:solidFill>
                  <a:srgbClr val="333333"/>
                </a:solidFill>
                <a:latin typeface="+mn-lt"/>
              </a:rPr>
            </a:br>
            <a:r>
              <a:rPr lang="de-DE" altLang="de-DE" sz="1200" dirty="0">
                <a:solidFill>
                  <a:srgbClr val="333333"/>
                </a:solidFill>
                <a:latin typeface="+mn-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rPr>
              <a:t>www.uke.de/mkt</a:t>
            </a:r>
            <a:r>
              <a:rPr lang="de-DE" altLang="de-DE" sz="1200" dirty="0">
                <a:solidFill>
                  <a:srgbClr val="333333"/>
                </a:solidFill>
                <a:latin typeface="+mn-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58</a:t>
            </a:fld>
            <a:endParaRPr lang="de-DE" dirty="0">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12222135"/>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SimHei"/>
                          <a:cs typeface="+mn-cs"/>
                        </a:rPr>
                        <a:t>Name </a:t>
                      </a:r>
                      <a:r>
                        <a:rPr kumimoji="0" lang="en-GB" sz="1000" b="0" i="0" u="none" strike="noStrike" cap="none" normalizeH="0" baseline="0" dirty="0" err="1">
                          <a:ln>
                            <a:noFill/>
                          </a:ln>
                          <a:solidFill>
                            <a:srgbClr val="333333"/>
                          </a:solidFill>
                          <a:effectLst/>
                          <a:latin typeface="+mn-lt"/>
                          <a:ea typeface="SimHei"/>
                          <a:cs typeface="+mn-cs"/>
                        </a:rPr>
                        <a:t>Fotograf</a:t>
                      </a:r>
                      <a:r>
                        <a:rPr kumimoji="0" lang="en-GB" sz="1000" b="0" i="0" u="none" strike="noStrike" cap="none" normalizeH="0" baseline="0" dirty="0">
                          <a:ln>
                            <a:noFill/>
                          </a:ln>
                          <a:solidFill>
                            <a:srgbClr val="333333"/>
                          </a:solidFill>
                          <a:effectLst/>
                          <a:latin typeface="+mn-lt"/>
                          <a:ea typeface="SimHei"/>
                          <a:cs typeface="+mn-cs"/>
                        </a:rPr>
                        <a:t>/</a:t>
                      </a:r>
                      <a:r>
                        <a:rPr kumimoji="0" lang="en-GB" sz="1000" b="0" i="0" u="none" strike="noStrike" cap="none" normalizeH="0" baseline="0">
                          <a:ln>
                            <a:noFill/>
                          </a:ln>
                          <a:solidFill>
                            <a:srgbClr val="333333"/>
                          </a:solidFill>
                          <a:effectLst/>
                          <a:latin typeface="+mn-lt"/>
                          <a:ea typeface="SimHei"/>
                          <a:cs typeface="+mn-cs"/>
                        </a:rPr>
                        <a:t>Künstler</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Quelle</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Name des Bildes</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Description/Kurzbeschreibung</a:t>
                      </a:r>
                      <a:endParaRPr kumimoji="0" lang="de-DE" sz="1000" b="0" i="0" u="none" strike="noStrike" cap="none" normalizeH="0" baseline="0" dirty="0">
                        <a:ln>
                          <a:noFill/>
                        </a:ln>
                        <a:solidFill>
                          <a:srgbClr val="333333"/>
                        </a:solidFill>
                        <a:effectLst/>
                        <a:latin typeface="+mn-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robertrazrblog </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Scratch/Kratzer am Auto</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haysophie</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flickr</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DSCN3940</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Taking the blood pressure/Blutdruckmessung</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Katrin Ze.</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fotocommunity</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enttäuscht</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PP</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Big Presents</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Stupid Me</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SimHei"/>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valentinapowers</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CC</a:t>
                      </a:r>
                      <a:endParaRPr kumimoji="0" lang="de-DE"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Crying baby/Schreiendes Baby</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SimHei"/>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SimHei"/>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SimHei"/>
                          <a:cs typeface="+mn-cs"/>
                        </a:rPr>
                        <a:t>Respect (two fists)/</a:t>
                      </a:r>
                      <a:r>
                        <a:rPr kumimoji="0" lang="en-US" sz="1000" b="0" i="0" u="none" strike="noStrike" cap="none" normalizeH="0" baseline="0" dirty="0" err="1">
                          <a:ln>
                            <a:noFill/>
                          </a:ln>
                          <a:solidFill>
                            <a:srgbClr val="333333"/>
                          </a:solidFill>
                          <a:effectLst/>
                          <a:latin typeface="+mn-lt"/>
                          <a:ea typeface="SimHei"/>
                          <a:cs typeface="+mn-cs"/>
                        </a:rPr>
                        <a:t>Respekt</a:t>
                      </a:r>
                      <a:r>
                        <a:rPr kumimoji="0" lang="en-US" sz="1000" b="0" i="0" u="none" strike="noStrike" cap="none" normalizeH="0" baseline="0" dirty="0">
                          <a:ln>
                            <a:noFill/>
                          </a:ln>
                          <a:solidFill>
                            <a:srgbClr val="333333"/>
                          </a:solidFill>
                          <a:effectLst/>
                          <a:latin typeface="+mn-lt"/>
                          <a:ea typeface="SimHei"/>
                          <a:cs typeface="+mn-cs"/>
                        </a:rPr>
                        <a:t> (</a:t>
                      </a:r>
                      <a:r>
                        <a:rPr kumimoji="0" lang="en-US" sz="1000" b="0" i="0" u="none" strike="noStrike" cap="none" normalizeH="0" baseline="0" dirty="0" err="1">
                          <a:ln>
                            <a:noFill/>
                          </a:ln>
                          <a:solidFill>
                            <a:srgbClr val="333333"/>
                          </a:solidFill>
                          <a:effectLst/>
                          <a:latin typeface="+mn-lt"/>
                          <a:ea typeface="SimHei"/>
                          <a:cs typeface="+mn-cs"/>
                        </a:rPr>
                        <a:t>zwei</a:t>
                      </a:r>
                      <a:r>
                        <a:rPr kumimoji="0" lang="en-US" sz="1000" b="0" i="0" u="none" strike="noStrike" cap="none" normalizeH="0" baseline="0" dirty="0">
                          <a:ln>
                            <a:noFill/>
                          </a:ln>
                          <a:solidFill>
                            <a:srgbClr val="333333"/>
                          </a:solidFill>
                          <a:effectLst/>
                          <a:latin typeface="+mn-lt"/>
                          <a:ea typeface="SimHei"/>
                          <a:cs typeface="+mn-cs"/>
                        </a:rPr>
                        <a:t> </a:t>
                      </a:r>
                      <a:r>
                        <a:rPr kumimoji="0" lang="en-US" sz="1000" b="0" i="0" u="none" strike="noStrike" cap="none" normalizeH="0" baseline="0" dirty="0" err="1">
                          <a:ln>
                            <a:noFill/>
                          </a:ln>
                          <a:solidFill>
                            <a:srgbClr val="333333"/>
                          </a:solidFill>
                          <a:effectLst/>
                          <a:latin typeface="+mn-lt"/>
                          <a:ea typeface="SimHei"/>
                          <a:cs typeface="+mn-cs"/>
                        </a:rPr>
                        <a:t>Fäuste</a:t>
                      </a:r>
                      <a:r>
                        <a:rPr kumimoji="0" lang="en-US" sz="1000" b="0" i="0" u="none" strike="noStrike" cap="none" normalizeH="0" baseline="0" dirty="0">
                          <a:ln>
                            <a:noFill/>
                          </a:ln>
                          <a:solidFill>
                            <a:srgbClr val="333333"/>
                          </a:solidFill>
                          <a:effectLst/>
                          <a:latin typeface="+mn-lt"/>
                          <a:ea typeface="SimHei"/>
                          <a:cs typeface="+mn-cs"/>
                        </a:rPr>
                        <a:t>)</a:t>
                      </a:r>
                      <a:endParaRPr kumimoji="0" lang="en-GB" sz="1000" b="0" i="0" u="none" strike="noStrike" cap="none" normalizeH="0" baseline="0" dirty="0">
                        <a:ln>
                          <a:noFill/>
                        </a:ln>
                        <a:solidFill>
                          <a:srgbClr val="333333"/>
                        </a:solidFill>
                        <a:effectLst/>
                        <a:latin typeface="+mn-lt"/>
                        <a:ea typeface="SimHei"/>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rPr>
              <a:t>A full list can be obtained via </a:t>
            </a:r>
            <a:r>
              <a:rPr lang="de-DE" altLang="de-DE" sz="1200" u="sng" dirty="0">
                <a:solidFill>
                  <a:srgbClr val="333333"/>
                </a:solidFill>
                <a:latin typeface="+mn-lt"/>
              </a:rPr>
              <a:t>www.uke.de/mct</a:t>
            </a:r>
            <a:r>
              <a:rPr lang="de-DE" altLang="de-DE" sz="1200" dirty="0">
                <a:solidFill>
                  <a:srgbClr val="333333"/>
                </a:solidFill>
                <a:latin typeface="+mn-lt"/>
              </a:rPr>
              <a:t>. </a:t>
            </a:r>
            <a:r>
              <a:rPr lang="en-GB" altLang="de-DE" sz="1200" dirty="0">
                <a:solidFill>
                  <a:srgbClr val="333333"/>
                </a:solidFill>
                <a:latin typeface="+mn-lt"/>
              </a:rPr>
              <a:t>If we have involuntarily breached copyright, please</a:t>
            </a:r>
            <a:r>
              <a:rPr lang="de-DE" altLang="de-DE" sz="1200" dirty="0">
                <a:solidFill>
                  <a:srgbClr val="333333"/>
                </a:solidFill>
                <a:latin typeface="+mn-lt"/>
              </a:rPr>
              <a:t> accept our apologies. In this case, we kindly ask creators for their</a:t>
            </a:r>
            <a:r>
              <a:rPr lang="en-GB" altLang="de-DE" sz="1200" dirty="0">
                <a:solidFill>
                  <a:srgbClr val="333333"/>
                </a:solidFill>
                <a:latin typeface="+mn-lt"/>
              </a:rPr>
              <a:t> permission to use their work under the “fair use” policy.</a:t>
            </a:r>
            <a:br>
              <a:rPr lang="de-DE" altLang="de-DE" sz="1200" dirty="0">
                <a:solidFill>
                  <a:srgbClr val="333333"/>
                </a:solidFill>
                <a:latin typeface="+mn-lt"/>
              </a:rPr>
            </a:br>
            <a:r>
              <a:rPr lang="de-DE" altLang="de-DE" sz="1200" dirty="0">
                <a:solidFill>
                  <a:srgbClr val="333333"/>
                </a:solidFill>
                <a:latin typeface="+mn-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rPr>
              <a:t>www.uke.de/mkt</a:t>
            </a:r>
            <a:r>
              <a:rPr lang="de-DE" altLang="de-DE" sz="1200" dirty="0">
                <a:solidFill>
                  <a:srgbClr val="333333"/>
                </a:solidFill>
                <a:latin typeface="+mn-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7374</Words>
  <Application>Microsoft Office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58</vt:i4>
      </vt:variant>
    </vt:vector>
  </HeadingPairs>
  <TitlesOfParts>
    <vt:vector size="68" baseType="lpstr">
      <vt:lpstr>SimHei</vt:lpstr>
      <vt:lpstr>Arial</vt:lpstr>
      <vt:lpstr>Calibri Light</vt:lpstr>
      <vt:lpstr>Symbol</vt:lpstr>
      <vt:lpstr>Times New Roman</vt:lpstr>
      <vt:lpstr>Verdana</vt:lpstr>
      <vt:lpstr>WingDings</vt:lpstr>
      <vt:lpstr>WingDings</vt:lpstr>
      <vt:lpstr>UKE_PPT-Vorlage_16zu9</vt:lpstr>
      <vt:lpstr>1_UKE_PPT-Vorlage_16zu9</vt:lpstr>
      <vt:lpstr>MCT 1 A – 归因责备与归功</vt:lpstr>
      <vt:lpstr>归因: 责备与归功</vt:lpstr>
      <vt:lpstr>归因: 责备与归功</vt:lpstr>
      <vt:lpstr>归因: 责备与归功</vt:lpstr>
      <vt:lpstr>解释</vt:lpstr>
      <vt:lpstr>解释</vt:lpstr>
      <vt:lpstr>解释</vt:lpstr>
      <vt:lpstr>责备与归功</vt:lpstr>
      <vt:lpstr>你出院了却并没有觉得好些</vt:lpstr>
      <vt:lpstr>你出院了却并没有觉得好些</vt:lpstr>
      <vt:lpstr>你出院了却并没有觉得好些</vt:lpstr>
      <vt:lpstr>你出院了却并没有觉得好些</vt:lpstr>
      <vt:lpstr>你出院了却并没有觉得好些</vt:lpstr>
      <vt:lpstr>特定归因类型对负性事件的影响!</vt:lpstr>
      <vt:lpstr>特定归因类型对负性事件的影响!</vt:lpstr>
      <vt:lpstr>特定归因类型对负性事件的影响!</vt:lpstr>
      <vt:lpstr>特定归因类型对负性事件的影响!</vt:lpstr>
      <vt:lpstr>特定归因类型对负性事件的影响!</vt:lpstr>
      <vt:lpstr>特定归因类型对正性事件的影响!</vt:lpstr>
      <vt:lpstr>特定归因类型对正性事件的影响!</vt:lpstr>
      <vt:lpstr>特定归因类型对正性事件的影响!</vt:lpstr>
      <vt:lpstr>特定归因类型对正性事件的影响!</vt:lpstr>
      <vt:lpstr>特定归因类型对正性事件的影响!</vt:lpstr>
      <vt:lpstr>为什么我们这样做？</vt:lpstr>
      <vt:lpstr>为什么我们这样做？</vt:lpstr>
      <vt:lpstr>归因偏差如何促使了精神疾病中的误解-举例</vt:lpstr>
      <vt:lpstr>归因类型 今日课程的学习目的:</vt:lpstr>
      <vt:lpstr>售货员把你买东西的钱全额退还给你</vt:lpstr>
      <vt:lpstr>当你进入一个房间时，屋内所有人都安静了下来</vt:lpstr>
      <vt:lpstr>有人说你看起来情况不佳</vt:lpstr>
      <vt:lpstr>你考试不及格</vt:lpstr>
      <vt:lpstr>提供你自己的例子！ </vt:lpstr>
      <vt:lpstr>一个内在的声音告诉你：你不好。</vt:lpstr>
      <vt:lpstr>一个内在的声音告诉你：你不好。</vt:lpstr>
      <vt:lpstr>一个内在的声音告诉你：你不好。</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一位朋友邀请你共进晚餐</vt:lpstr>
      <vt:lpstr>一位警察拦住了你的车</vt:lpstr>
      <vt:lpstr>你赢了一场赌博</vt:lpstr>
      <vt:lpstr>当你走近你的车时，你注意到车上的油漆刮痕</vt:lpstr>
      <vt:lpstr>医生发现你有高血压</vt:lpstr>
      <vt:lpstr>一位朋友拒绝在工作中帮你</vt:lpstr>
      <vt:lpstr>一位朋友出乎意料的给了你一件礼物</vt:lpstr>
      <vt:lpstr>一位朋友说你很傻</vt:lpstr>
      <vt:lpstr>当你把邻居的孩子抱入怀中时，它开始哭</vt:lpstr>
      <vt:lpstr>一位朋友说他不敬重你</vt:lpstr>
      <vt:lpstr>转向日常生活</vt:lpstr>
      <vt:lpstr>转向日常生活</vt:lpstr>
      <vt:lpstr>转向日常生活</vt:lpstr>
      <vt:lpstr>对于精神病必须去做什么?</vt:lpstr>
      <vt:lpstr>对于精神病必须去做什么?</vt:lpstr>
      <vt:lpstr>感谢您的参与!</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275</cp:revision>
  <dcterms:created xsi:type="dcterms:W3CDTF">2004-10-11T13:21:01Z</dcterms:created>
  <dcterms:modified xsi:type="dcterms:W3CDTF">2022-12-28T15:07:11Z</dcterms:modified>
</cp:coreProperties>
</file>