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 id="2147483727" r:id="rId2"/>
  </p:sldMasterIdLst>
  <p:notesMasterIdLst>
    <p:notesMasterId r:id="rId75"/>
  </p:notesMasterIdLst>
  <p:handoutMasterIdLst>
    <p:handoutMasterId r:id="rId76"/>
  </p:handoutMasterIdLst>
  <p:sldIdLst>
    <p:sldId id="644" r:id="rId3"/>
    <p:sldId id="521" r:id="rId4"/>
    <p:sldId id="634" r:id="rId5"/>
    <p:sldId id="633" r:id="rId6"/>
    <p:sldId id="565" r:id="rId7"/>
    <p:sldId id="566" r:id="rId8"/>
    <p:sldId id="526" r:id="rId9"/>
    <p:sldId id="637" r:id="rId10"/>
    <p:sldId id="636" r:id="rId11"/>
    <p:sldId id="635" r:id="rId12"/>
    <p:sldId id="527" r:id="rId13"/>
    <p:sldId id="528" r:id="rId14"/>
    <p:sldId id="563" r:id="rId15"/>
    <p:sldId id="564" r:id="rId16"/>
    <p:sldId id="532" r:id="rId17"/>
    <p:sldId id="640" r:id="rId18"/>
    <p:sldId id="639" r:id="rId19"/>
    <p:sldId id="638" r:id="rId20"/>
    <p:sldId id="573" r:id="rId21"/>
    <p:sldId id="574" r:id="rId22"/>
    <p:sldId id="575" r:id="rId23"/>
    <p:sldId id="576" r:id="rId24"/>
    <p:sldId id="577" r:id="rId25"/>
    <p:sldId id="578" r:id="rId26"/>
    <p:sldId id="579" r:id="rId27"/>
    <p:sldId id="580" r:id="rId28"/>
    <p:sldId id="581" r:id="rId29"/>
    <p:sldId id="582" r:id="rId30"/>
    <p:sldId id="583" r:id="rId31"/>
    <p:sldId id="584" r:id="rId32"/>
    <p:sldId id="585" r:id="rId33"/>
    <p:sldId id="586" r:id="rId34"/>
    <p:sldId id="587" r:id="rId35"/>
    <p:sldId id="588" r:id="rId36"/>
    <p:sldId id="627" r:id="rId37"/>
    <p:sldId id="590" r:id="rId38"/>
    <p:sldId id="591" r:id="rId39"/>
    <p:sldId id="592" r:id="rId40"/>
    <p:sldId id="593" r:id="rId41"/>
    <p:sldId id="641" r:id="rId42"/>
    <p:sldId id="594" r:id="rId43"/>
    <p:sldId id="595" r:id="rId44"/>
    <p:sldId id="596" r:id="rId45"/>
    <p:sldId id="597" r:id="rId46"/>
    <p:sldId id="598" r:id="rId47"/>
    <p:sldId id="599" r:id="rId48"/>
    <p:sldId id="600" r:id="rId49"/>
    <p:sldId id="601" r:id="rId50"/>
    <p:sldId id="602" r:id="rId51"/>
    <p:sldId id="603" r:id="rId52"/>
    <p:sldId id="604" r:id="rId53"/>
    <p:sldId id="605" r:id="rId54"/>
    <p:sldId id="606" r:id="rId55"/>
    <p:sldId id="607" r:id="rId56"/>
    <p:sldId id="608" r:id="rId57"/>
    <p:sldId id="609" r:id="rId58"/>
    <p:sldId id="610" r:id="rId59"/>
    <p:sldId id="611" r:id="rId60"/>
    <p:sldId id="612" r:id="rId61"/>
    <p:sldId id="613" r:id="rId62"/>
    <p:sldId id="614" r:id="rId63"/>
    <p:sldId id="615" r:id="rId64"/>
    <p:sldId id="616" r:id="rId65"/>
    <p:sldId id="617" r:id="rId66"/>
    <p:sldId id="558" r:id="rId67"/>
    <p:sldId id="643" r:id="rId68"/>
    <p:sldId id="642" r:id="rId69"/>
    <p:sldId id="561" r:id="rId70"/>
    <p:sldId id="646" r:id="rId71"/>
    <p:sldId id="645" r:id="rId72"/>
    <p:sldId id="632" r:id="rId73"/>
    <p:sldId id="562" r:id="rId74"/>
  </p:sldIdLst>
  <p:sldSz cx="12195175" cy="6858000"/>
  <p:notesSz cx="7099300" cy="10234613"/>
  <p:defaultTextStyle>
    <a:defPPr>
      <a:defRPr lang="de-DE"/>
    </a:defPPr>
    <a:lvl1pPr algn="l" rtl="0" fontAlgn="base">
      <a:spcBef>
        <a:spcPct val="0"/>
      </a:spcBef>
      <a:spcAft>
        <a:spcPct val="0"/>
      </a:spcAft>
      <a:defRPr lang="en-US" b="1" kern="1200">
        <a:solidFill>
          <a:schemeClr val="tx1"/>
        </a:solidFill>
        <a:latin typeface="SimHei"/>
        <a:ea typeface="SimHei"/>
        <a:cs typeface="+mn-cs"/>
      </a:defRPr>
    </a:lvl1pPr>
    <a:lvl2pPr marL="457200" algn="l" rtl="0" fontAlgn="base">
      <a:spcBef>
        <a:spcPct val="0"/>
      </a:spcBef>
      <a:spcAft>
        <a:spcPct val="0"/>
      </a:spcAft>
      <a:defRPr lang="en-US" b="1" kern="1200">
        <a:solidFill>
          <a:schemeClr val="tx1"/>
        </a:solidFill>
        <a:latin typeface="SimHei"/>
        <a:ea typeface="SimHei"/>
        <a:cs typeface="+mn-cs"/>
      </a:defRPr>
    </a:lvl2pPr>
    <a:lvl3pPr marL="914400" algn="l" rtl="0" fontAlgn="base">
      <a:spcBef>
        <a:spcPct val="0"/>
      </a:spcBef>
      <a:spcAft>
        <a:spcPct val="0"/>
      </a:spcAft>
      <a:defRPr lang="en-US" b="1" kern="1200">
        <a:solidFill>
          <a:schemeClr val="tx1"/>
        </a:solidFill>
        <a:latin typeface="SimHei"/>
        <a:ea typeface="SimHei"/>
        <a:cs typeface="+mn-cs"/>
      </a:defRPr>
    </a:lvl3pPr>
    <a:lvl4pPr marL="1371600" algn="l" rtl="0" fontAlgn="base">
      <a:spcBef>
        <a:spcPct val="0"/>
      </a:spcBef>
      <a:spcAft>
        <a:spcPct val="0"/>
      </a:spcAft>
      <a:defRPr lang="en-US" b="1" kern="1200">
        <a:solidFill>
          <a:schemeClr val="tx1"/>
        </a:solidFill>
        <a:latin typeface="SimHei"/>
        <a:ea typeface="SimHei"/>
        <a:cs typeface="+mn-cs"/>
      </a:defRPr>
    </a:lvl4pPr>
    <a:lvl5pPr marL="1828800" algn="l" rtl="0" fontAlgn="base">
      <a:spcBef>
        <a:spcPct val="0"/>
      </a:spcBef>
      <a:spcAft>
        <a:spcPct val="0"/>
      </a:spcAft>
      <a:defRPr lang="en-US" b="1" kern="1200">
        <a:solidFill>
          <a:schemeClr val="tx1"/>
        </a:solidFill>
        <a:latin typeface="SimHei"/>
        <a:ea typeface="SimHei"/>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572">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A98EFE"/>
    <a:srgbClr val="FF0066"/>
    <a:srgbClr val="FFFF00"/>
    <a:srgbClr val="FF0000"/>
    <a:srgbClr val="ADC0CB"/>
    <a:srgbClr val="FFCC99"/>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44" autoAdjust="0"/>
    <p:restoredTop sz="99881" autoAdjust="0"/>
  </p:normalViewPr>
  <p:slideViewPr>
    <p:cSldViewPr>
      <p:cViewPr varScale="1">
        <p:scale>
          <a:sx n="67" d="100"/>
          <a:sy n="67" d="100"/>
        </p:scale>
        <p:origin x="872" y="52"/>
      </p:cViewPr>
      <p:guideLst>
        <p:guide orient="horz" pos="572"/>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5A6448B-5D3F-48E2-AF3E-2175ED504B7C}" type="slidenum">
              <a:rPr lang="en-GB" altLang="de-DE"/>
              <a:pPr/>
              <a:t>‹Nr.›</a:t>
            </a:fld>
            <a:endParaRPr lang="en-GB" altLang="de-DE"/>
          </a:p>
        </p:txBody>
      </p:sp>
    </p:spTree>
    <p:extLst>
      <p:ext uri="{BB962C8B-B14F-4D97-AF65-F5344CB8AC3E}">
        <p14:creationId xmlns:p14="http://schemas.microsoft.com/office/powerpoint/2010/main" val="4776068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US"/>
          </a:p>
        </p:txBody>
      </p:sp>
      <p:sp>
        <p:nvSpPr>
          <p:cNvPr id="7578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395A2193-DA63-45B3-8F08-E28D2B78527F}" type="slidenum">
              <a:rPr lang="en-US" altLang="de-DE"/>
              <a:pPr/>
              <a:t>‹Nr.›</a:t>
            </a:fld>
            <a:endParaRPr lang="en-US" altLang="de-DE"/>
          </a:p>
        </p:txBody>
      </p:sp>
    </p:spTree>
    <p:extLst>
      <p:ext uri="{BB962C8B-B14F-4D97-AF65-F5344CB8AC3E}">
        <p14:creationId xmlns:p14="http://schemas.microsoft.com/office/powerpoint/2010/main" val="38065512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A7B0DF-D235-4E30-9165-D1D9FEB9EEDD}" type="slidenum">
              <a:rPr lang="en-US" altLang="de-DE" sz="1300"/>
              <a:pPr eaLnBrk="1" hangingPunct="1">
                <a:spcBef>
                  <a:spcPct val="0"/>
                </a:spcBef>
              </a:pPr>
              <a:t>2</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9338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A7B0DF-D235-4E30-9165-D1D9FEB9EEDD}" type="slidenum">
              <a:rPr lang="en-US" altLang="de-DE" sz="1300"/>
              <a:pPr eaLnBrk="1" hangingPunct="1">
                <a:spcBef>
                  <a:spcPct val="0"/>
                </a:spcBef>
              </a:pPr>
              <a:t>3</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9338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A7B0DF-D235-4E30-9165-D1D9FEB9EEDD}" type="slidenum">
              <a:rPr lang="en-US" altLang="de-DE" sz="1300"/>
              <a:pPr eaLnBrk="1" hangingPunct="1">
                <a:spcBef>
                  <a:spcPct val="0"/>
                </a:spcBef>
              </a:pPr>
              <a:t>4</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9338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5A2193-DA63-45B3-8F08-E28D2B78527F}" type="slidenum">
              <a:rPr lang="en-US" altLang="de-DE" smtClean="0"/>
              <a:pPr/>
              <a:t>5</a:t>
            </a:fld>
            <a:endParaRPr lang="en-US" altLang="de-DE"/>
          </a:p>
        </p:txBody>
      </p:sp>
    </p:spTree>
    <p:extLst>
      <p:ext uri="{BB962C8B-B14F-4D97-AF65-F5344CB8AC3E}">
        <p14:creationId xmlns:p14="http://schemas.microsoft.com/office/powerpoint/2010/main" val="1934589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5A2193-DA63-45B3-8F08-E28D2B78527F}" type="slidenum">
              <a:rPr lang="en-US" altLang="de-DE" smtClean="0"/>
              <a:pPr/>
              <a:t>6</a:t>
            </a:fld>
            <a:endParaRPr lang="en-US" altLang="de-DE"/>
          </a:p>
        </p:txBody>
      </p:sp>
    </p:spTree>
    <p:extLst>
      <p:ext uri="{BB962C8B-B14F-4D97-AF65-F5344CB8AC3E}">
        <p14:creationId xmlns:p14="http://schemas.microsoft.com/office/powerpoint/2010/main" val="783119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5BD58F-7A15-49B4-BDD1-7F9A11F97A61}" type="slidenum">
              <a:rPr lang="en-US" altLang="de-DE" sz="1300"/>
              <a:pPr eaLnBrk="1" hangingPunct="1">
                <a:spcBef>
                  <a:spcPct val="0"/>
                </a:spcBef>
              </a:pPr>
              <a:t>7</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6939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5BD58F-7A15-49B4-BDD1-7F9A11F97A61}" type="slidenum">
              <a:rPr lang="en-US" altLang="de-DE" sz="1300"/>
              <a:pPr eaLnBrk="1" hangingPunct="1">
                <a:spcBef>
                  <a:spcPct val="0"/>
                </a:spcBef>
              </a:pPr>
              <a:t>8</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6939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5BD58F-7A15-49B4-BDD1-7F9A11F97A61}" type="slidenum">
              <a:rPr lang="en-US" altLang="de-DE" sz="1300"/>
              <a:pPr eaLnBrk="1" hangingPunct="1">
                <a:spcBef>
                  <a:spcPct val="0"/>
                </a:spcBef>
              </a:pPr>
              <a:t>9</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6939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5BD58F-7A15-49B4-BDD1-7F9A11F97A61}" type="slidenum">
              <a:rPr lang="en-US" altLang="de-DE" sz="1300"/>
              <a:pPr eaLnBrk="1" hangingPunct="1">
                <a:spcBef>
                  <a:spcPct val="0"/>
                </a:spcBef>
              </a:pPr>
              <a:t>10</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6939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B9F979-80B1-437D-B691-323335D0F9F5}" type="slidenum">
              <a:rPr lang="en-US" altLang="de-DE" sz="1300"/>
              <a:pPr eaLnBrk="1" hangingPunct="1">
                <a:spcBef>
                  <a:spcPct val="0"/>
                </a:spcBef>
              </a:pPr>
              <a:t>11</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84715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C5F13A-C04F-4FD4-989F-B8AECDE7B0E2}" type="slidenum">
              <a:rPr lang="en-US" altLang="de-DE" sz="1300"/>
              <a:pPr eaLnBrk="1" hangingPunct="1">
                <a:spcBef>
                  <a:spcPct val="0"/>
                </a:spcBef>
              </a:pPr>
              <a:t>12</a:t>
            </a:fld>
            <a:endParaRPr lang="en-US"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6985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2D080B-D400-494E-8886-4DBA0FB10EF3}" type="slidenum">
              <a:rPr lang="en-US" altLang="de-DE" sz="1300"/>
              <a:pPr eaLnBrk="1" hangingPunct="1">
                <a:spcBef>
                  <a:spcPct val="0"/>
                </a:spcBef>
              </a:pPr>
              <a:t>13</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38748974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0D4AB4-9B0E-421E-A5E4-BED8BA7D85A3}" type="slidenum">
              <a:rPr lang="en-US" altLang="de-DE" sz="1300"/>
              <a:pPr eaLnBrk="1" hangingPunct="1">
                <a:spcBef>
                  <a:spcPct val="0"/>
                </a:spcBef>
              </a:pPr>
              <a:t>14</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4150133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F9ED64-61AE-4949-BAAF-C97673B4C5D5}" type="slidenum">
              <a:rPr lang="en-US" altLang="de-DE" sz="1300"/>
              <a:pPr eaLnBrk="1" hangingPunct="1">
                <a:spcBef>
                  <a:spcPct val="0"/>
                </a:spcBef>
              </a:pPr>
              <a:t>15</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3784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F9ED64-61AE-4949-BAAF-C97673B4C5D5}" type="slidenum">
              <a:rPr lang="en-US" altLang="de-DE" sz="1300"/>
              <a:pPr eaLnBrk="1" hangingPunct="1">
                <a:spcBef>
                  <a:spcPct val="0"/>
                </a:spcBef>
              </a:pPr>
              <a:t>16</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37842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F9ED64-61AE-4949-BAAF-C97673B4C5D5}" type="slidenum">
              <a:rPr lang="en-US" altLang="de-DE" sz="1300"/>
              <a:pPr eaLnBrk="1" hangingPunct="1">
                <a:spcBef>
                  <a:spcPct val="0"/>
                </a:spcBef>
              </a:pPr>
              <a:t>17</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3784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F9ED64-61AE-4949-BAAF-C97673B4C5D5}" type="slidenum">
              <a:rPr lang="en-US" altLang="de-DE" sz="1300"/>
              <a:pPr eaLnBrk="1" hangingPunct="1">
                <a:spcBef>
                  <a:spcPct val="0"/>
                </a:spcBef>
              </a:pPr>
              <a:t>18</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3784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901463-B5C9-40A1-8BEA-4FD669DC93AB}" type="slidenum">
              <a:rPr lang="en-US" altLang="de-DE" sz="1300">
                <a:solidFill>
                  <a:srgbClr val="000000"/>
                </a:solidFill>
              </a:rPr>
              <a:pPr eaLnBrk="1" hangingPunct="1">
                <a:spcBef>
                  <a:spcPct val="0"/>
                </a:spcBef>
              </a:pPr>
              <a:t>19</a:t>
            </a:fld>
            <a:endParaRPr lang="en-US" altLang="de-DE" sz="1300">
              <a:solidFill>
                <a:srgbClr val="000000"/>
              </a:solidFill>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4273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5097DA-87EC-411A-A572-4D864970D869}"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18783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8C6707-7B11-435D-AE99-99BAFF5FF52C}"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69899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A0CDA2-B0E1-4893-916A-EED6873428CD}"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26259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BFFF22-B013-4E65-B80E-4053D42779DD}"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03702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5A2193-DA63-45B3-8F08-E28D2B78527F}" type="slidenum">
              <a:rPr lang="en-US" altLang="de-DE" smtClean="0"/>
              <a:pPr/>
              <a:t>24</a:t>
            </a:fld>
            <a:endParaRPr lang="en-US" altLang="de-DE"/>
          </a:p>
        </p:txBody>
      </p:sp>
    </p:spTree>
    <p:extLst>
      <p:ext uri="{BB962C8B-B14F-4D97-AF65-F5344CB8AC3E}">
        <p14:creationId xmlns:p14="http://schemas.microsoft.com/office/powerpoint/2010/main" val="14936497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5A2193-DA63-45B3-8F08-E28D2B78527F}" type="slidenum">
              <a:rPr lang="en-US" altLang="de-DE" smtClean="0"/>
              <a:pPr/>
              <a:t>25</a:t>
            </a:fld>
            <a:endParaRPr lang="en-US" altLang="de-DE"/>
          </a:p>
        </p:txBody>
      </p:sp>
    </p:spTree>
    <p:extLst>
      <p:ext uri="{BB962C8B-B14F-4D97-AF65-F5344CB8AC3E}">
        <p14:creationId xmlns:p14="http://schemas.microsoft.com/office/powerpoint/2010/main" val="2818384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5A2193-DA63-45B3-8F08-E28D2B78527F}" type="slidenum">
              <a:rPr lang="en-US" altLang="de-DE" smtClean="0"/>
              <a:pPr/>
              <a:t>26</a:t>
            </a:fld>
            <a:endParaRPr lang="en-US" altLang="de-DE"/>
          </a:p>
        </p:txBody>
      </p:sp>
    </p:spTree>
    <p:extLst>
      <p:ext uri="{BB962C8B-B14F-4D97-AF65-F5344CB8AC3E}">
        <p14:creationId xmlns:p14="http://schemas.microsoft.com/office/powerpoint/2010/main" val="20036330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5A2193-DA63-45B3-8F08-E28D2B78527F}" type="slidenum">
              <a:rPr lang="en-US" altLang="de-DE" smtClean="0"/>
              <a:pPr/>
              <a:t>27</a:t>
            </a:fld>
            <a:endParaRPr lang="en-US" altLang="de-DE"/>
          </a:p>
        </p:txBody>
      </p:sp>
    </p:spTree>
    <p:extLst>
      <p:ext uri="{BB962C8B-B14F-4D97-AF65-F5344CB8AC3E}">
        <p14:creationId xmlns:p14="http://schemas.microsoft.com/office/powerpoint/2010/main" val="38849525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795B3C-DC0B-40DE-BF3E-178FE2918590}" type="slidenum">
              <a:rPr lang="en-US" altLang="de-DE" sz="1300">
                <a:solidFill>
                  <a:srgbClr val="000000"/>
                </a:solidFill>
              </a:rPr>
              <a:pPr eaLnBrk="1" hangingPunct="1">
                <a:spcBef>
                  <a:spcPct val="0"/>
                </a:spcBef>
              </a:pPr>
              <a:t>28</a:t>
            </a:fld>
            <a:endParaRPr lang="en-US" altLang="de-DE" sz="1300">
              <a:solidFill>
                <a:srgbClr val="000000"/>
              </a:solidFill>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33395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8443AA-67B8-42AA-91C9-E8A5051692A0}"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4899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9AC3C9-E85F-4352-A591-04BB61918DB9}"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89679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9B2615-6A57-439D-A83F-1D7BFCD0669D}"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92608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F9054EB-136F-4F3E-9AFE-412D328C0847}" type="slidenum">
              <a:rPr lang="en-US" altLang="de-DE" sz="1300">
                <a:solidFill>
                  <a:srgbClr val="000000"/>
                </a:solidFill>
              </a:rPr>
              <a:pPr eaLnBrk="1" hangingPunct="1">
                <a:spcBef>
                  <a:spcPct val="0"/>
                </a:spcBef>
              </a:pPr>
              <a:t>32</a:t>
            </a:fld>
            <a:endParaRPr lang="en-US" altLang="de-DE" sz="1300">
              <a:solidFill>
                <a:srgbClr val="000000"/>
              </a:solidFill>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65467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B93911-4752-406D-98DF-2C7C3607680E}" type="slidenum">
              <a:rPr lang="en-US" altLang="de-DE" sz="1300">
                <a:solidFill>
                  <a:srgbClr val="000000"/>
                </a:solidFill>
              </a:rPr>
              <a:pPr eaLnBrk="1" hangingPunct="1">
                <a:spcBef>
                  <a:spcPct val="0"/>
                </a:spcBef>
              </a:pPr>
              <a:t>33</a:t>
            </a:fld>
            <a:endParaRPr lang="en-US" altLang="de-DE" sz="1300">
              <a:solidFill>
                <a:srgbClr val="000000"/>
              </a:solidFill>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21400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4D9528-1AAB-4352-B451-1B129FF5CB13}" type="slidenum">
              <a:rPr lang="en-US" altLang="de-DE" sz="1300">
                <a:solidFill>
                  <a:srgbClr val="000000"/>
                </a:solidFill>
              </a:rPr>
              <a:pPr eaLnBrk="1" hangingPunct="1">
                <a:spcBef>
                  <a:spcPct val="0"/>
                </a:spcBef>
              </a:pPr>
              <a:t>34</a:t>
            </a:fld>
            <a:endParaRPr lang="en-US" altLang="de-DE" sz="1300">
              <a:solidFill>
                <a:srgbClr val="000000"/>
              </a:solidFill>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12603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0E484D-3105-4586-B390-7C9C2B890FB3}" type="slidenum">
              <a:rPr lang="en-US" altLang="de-DE" sz="1300">
                <a:solidFill>
                  <a:srgbClr val="000000"/>
                </a:solidFill>
              </a:rPr>
              <a:pPr eaLnBrk="1" hangingPunct="1">
                <a:spcBef>
                  <a:spcPct val="0"/>
                </a:spcBef>
              </a:pPr>
              <a:t>35</a:t>
            </a:fld>
            <a:endParaRPr lang="en-US" altLang="de-DE" sz="1300">
              <a:solidFill>
                <a:srgbClr val="000000"/>
              </a:solidFill>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78959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03A324-FA27-4754-86BA-E206BFFBE038}" type="slidenum">
              <a:rPr lang="en-US" altLang="de-DE" sz="1300">
                <a:solidFill>
                  <a:srgbClr val="000000"/>
                </a:solidFill>
              </a:rPr>
              <a:pPr eaLnBrk="1" hangingPunct="1">
                <a:spcBef>
                  <a:spcPct val="0"/>
                </a:spcBef>
              </a:pPr>
              <a:t>36</a:t>
            </a:fld>
            <a:endParaRPr lang="en-US" altLang="de-DE" sz="1300">
              <a:solidFill>
                <a:srgbClr val="000000"/>
              </a:solidFill>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46092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5FA15B-9412-47F3-AA21-AC3F1209D7B1}" type="slidenum">
              <a:rPr lang="en-US" altLang="de-DE" sz="1300">
                <a:solidFill>
                  <a:srgbClr val="000000"/>
                </a:solidFill>
              </a:rPr>
              <a:pPr eaLnBrk="1" hangingPunct="1">
                <a:spcBef>
                  <a:spcPct val="0"/>
                </a:spcBef>
              </a:pPr>
              <a:t>37</a:t>
            </a:fld>
            <a:endParaRPr lang="en-US" altLang="de-DE" sz="1300">
              <a:solidFill>
                <a:srgbClr val="000000"/>
              </a:solidFill>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20923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BCC5C4-5152-4D5D-B98D-254EC078830E}" type="slidenum">
              <a:rPr lang="en-US" altLang="de-DE" sz="1300">
                <a:solidFill>
                  <a:srgbClr val="000000"/>
                </a:solidFill>
              </a:rPr>
              <a:pPr eaLnBrk="1" hangingPunct="1">
                <a:spcBef>
                  <a:spcPct val="0"/>
                </a:spcBef>
              </a:pPr>
              <a:t>38</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76849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2CFB1A-A042-45C4-9F01-415DB1AB9FB8}" type="slidenum">
              <a:rPr lang="en-US" altLang="de-DE" sz="1300">
                <a:solidFill>
                  <a:srgbClr val="000000"/>
                </a:solidFill>
              </a:rPr>
              <a:pPr eaLnBrk="1" hangingPunct="1">
                <a:spcBef>
                  <a:spcPct val="0"/>
                </a:spcBef>
              </a:pPr>
              <a:t>39</a:t>
            </a:fld>
            <a:endParaRPr lang="en-US" altLang="de-DE" sz="1300">
              <a:solidFill>
                <a:srgbClr val="000000"/>
              </a:solidFill>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83698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C50EAE-0151-4254-BDD0-9C6C6358827C}" type="slidenum">
              <a:rPr lang="en-US" altLang="de-DE" sz="1300">
                <a:solidFill>
                  <a:srgbClr val="000000"/>
                </a:solidFill>
              </a:rPr>
              <a:pPr eaLnBrk="1" hangingPunct="1">
                <a:spcBef>
                  <a:spcPct val="0"/>
                </a:spcBef>
              </a:pPr>
              <a:t>41</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90656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A0CD6B-D4B8-4430-9802-9744EE7B9F00}" type="slidenum">
              <a:rPr lang="en-US" altLang="de-DE" sz="1300">
                <a:solidFill>
                  <a:srgbClr val="000000"/>
                </a:solidFill>
              </a:rPr>
              <a:pPr eaLnBrk="1" hangingPunct="1">
                <a:spcBef>
                  <a:spcPct val="0"/>
                </a:spcBef>
              </a:pPr>
              <a:t>42</a:t>
            </a:fld>
            <a:endParaRPr lang="en-US" altLang="de-DE" sz="1300">
              <a:solidFill>
                <a:srgbClr val="000000"/>
              </a:solidFill>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83431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4E2156-6237-4AA2-BF27-8601B8599035}" type="slidenum">
              <a:rPr lang="en-US" altLang="de-DE" sz="1300">
                <a:solidFill>
                  <a:srgbClr val="000000"/>
                </a:solidFill>
              </a:rPr>
              <a:pPr eaLnBrk="1" hangingPunct="1">
                <a:spcBef>
                  <a:spcPct val="0"/>
                </a:spcBef>
              </a:pPr>
              <a:t>43</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68422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266E0C-3F0A-4F5C-984D-5A81CC7767B3}" type="slidenum">
              <a:rPr lang="en-US" altLang="de-DE" sz="1300">
                <a:solidFill>
                  <a:srgbClr val="000000"/>
                </a:solidFill>
              </a:rPr>
              <a:pPr eaLnBrk="1" hangingPunct="1">
                <a:spcBef>
                  <a:spcPct val="0"/>
                </a:spcBef>
              </a:pPr>
              <a:t>44</a:t>
            </a:fld>
            <a:endParaRPr lang="en-US" altLang="de-DE" sz="1300">
              <a:solidFill>
                <a:srgbClr val="000000"/>
              </a:solidFill>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88869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B75E65-BB79-4A24-A794-D017623F74C2}" type="slidenum">
              <a:rPr lang="en-US" altLang="de-DE" sz="1300">
                <a:solidFill>
                  <a:srgbClr val="000000"/>
                </a:solidFill>
              </a:rPr>
              <a:pPr eaLnBrk="1" hangingPunct="1">
                <a:spcBef>
                  <a:spcPct val="0"/>
                </a:spcBef>
              </a:pPr>
              <a:t>45</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15352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D486EA-4974-4AD8-90C3-1F6A4DBFC686}" type="slidenum">
              <a:rPr lang="en-US" altLang="de-DE" sz="1300">
                <a:solidFill>
                  <a:srgbClr val="000000"/>
                </a:solidFill>
              </a:rPr>
              <a:pPr eaLnBrk="1" hangingPunct="1">
                <a:spcBef>
                  <a:spcPct val="0"/>
                </a:spcBef>
              </a:pPr>
              <a:t>46</a:t>
            </a:fld>
            <a:endParaRPr lang="en-US" altLang="de-DE" sz="1300">
              <a:solidFill>
                <a:srgbClr val="000000"/>
              </a:solidFill>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53389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287406-2AA1-451D-9836-D9FF9054968A}" type="slidenum">
              <a:rPr lang="en-US" altLang="de-DE" sz="1300">
                <a:solidFill>
                  <a:srgbClr val="000000"/>
                </a:solidFill>
              </a:rPr>
              <a:pPr eaLnBrk="1" hangingPunct="1">
                <a:spcBef>
                  <a:spcPct val="0"/>
                </a:spcBef>
              </a:pPr>
              <a:t>47</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49608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F4F4D2-E49D-41D5-BBA2-090F35F18C54}" type="slidenum">
              <a:rPr lang="en-US" altLang="de-DE" sz="1300">
                <a:solidFill>
                  <a:srgbClr val="000000"/>
                </a:solidFill>
              </a:rPr>
              <a:pPr eaLnBrk="1" hangingPunct="1">
                <a:spcBef>
                  <a:spcPct val="0"/>
                </a:spcBef>
              </a:pPr>
              <a:t>48</a:t>
            </a:fld>
            <a:endParaRPr lang="en-US" altLang="de-DE" sz="1300">
              <a:solidFill>
                <a:srgbClr val="000000"/>
              </a:solidFill>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17185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00D020-64EA-495D-BFD4-DA125CE91F99}" type="slidenum">
              <a:rPr lang="en-US" altLang="de-DE" sz="1300">
                <a:solidFill>
                  <a:srgbClr val="000000"/>
                </a:solidFill>
              </a:rPr>
              <a:pPr eaLnBrk="1" hangingPunct="1">
                <a:spcBef>
                  <a:spcPct val="0"/>
                </a:spcBef>
              </a:pPr>
              <a:t>49</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89776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F099F4-2EF0-45C2-B778-C069638AE42C}" type="slidenum">
              <a:rPr lang="en-US" altLang="de-DE" sz="1300">
                <a:solidFill>
                  <a:srgbClr val="000000"/>
                </a:solidFill>
              </a:rPr>
              <a:pPr eaLnBrk="1" hangingPunct="1">
                <a:spcBef>
                  <a:spcPct val="0"/>
                </a:spcBef>
              </a:pPr>
              <a:t>50</a:t>
            </a:fld>
            <a:endParaRPr lang="en-US" altLang="de-DE" sz="1300">
              <a:solidFill>
                <a:srgbClr val="000000"/>
              </a:solidFill>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66302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CAE9F47-ACF2-4AFC-B586-4C4FC23D8488}" type="slidenum">
              <a:rPr lang="en-US" altLang="de-DE" sz="1300">
                <a:solidFill>
                  <a:srgbClr val="000000"/>
                </a:solidFill>
              </a:rPr>
              <a:pPr eaLnBrk="1" hangingPunct="1">
                <a:spcBef>
                  <a:spcPct val="0"/>
                </a:spcBef>
              </a:pPr>
              <a:t>51</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09283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0773A0-4309-447D-89B4-C53287A0324A}" type="slidenum">
              <a:rPr lang="en-US" altLang="de-DE" sz="1300">
                <a:solidFill>
                  <a:srgbClr val="000000"/>
                </a:solidFill>
              </a:rPr>
              <a:pPr eaLnBrk="1" hangingPunct="1">
                <a:spcBef>
                  <a:spcPct val="0"/>
                </a:spcBef>
              </a:pPr>
              <a:t>52</a:t>
            </a:fld>
            <a:endParaRPr lang="en-US" altLang="de-DE" sz="1300">
              <a:solidFill>
                <a:srgbClr val="000000"/>
              </a:solidFill>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44241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4A7B52-6326-45C3-B082-380112E09D79}"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66567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7A8A3A8-2443-4911-962F-B5CD81C49570}"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90846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6ACA08-FFF3-4E36-9CA6-49492AE9CDDD}"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9936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BB362B-4DA5-4ED5-9F49-D8D860F1A0E3}"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36398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350E18-711E-4D6F-90DA-E2AA8938AF4D}" type="slidenum">
              <a:rPr lang="en-US" altLang="de-DE" sz="1300">
                <a:solidFill>
                  <a:srgbClr val="000000"/>
                </a:solidFill>
              </a:rPr>
              <a:pPr eaLnBrk="1" hangingPunct="1">
                <a:spcBef>
                  <a:spcPct val="0"/>
                </a:spcBef>
              </a:pPr>
              <a:t>57</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549676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BD18AE-19F6-47DF-AA55-471B52DBF203}" type="slidenum">
              <a:rPr lang="en-US" altLang="de-DE" sz="1300">
                <a:solidFill>
                  <a:srgbClr val="000000"/>
                </a:solidFill>
              </a:rPr>
              <a:pPr eaLnBrk="1" hangingPunct="1">
                <a:spcBef>
                  <a:spcPct val="0"/>
                </a:spcBef>
              </a:pPr>
              <a:t>58</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942077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227A16-5E21-43C1-B1A8-11FFAB14892C}" type="slidenum">
              <a:rPr lang="en-US" altLang="de-DE" sz="1300">
                <a:solidFill>
                  <a:srgbClr val="000000"/>
                </a:solidFill>
              </a:rPr>
              <a:pPr eaLnBrk="1" hangingPunct="1">
                <a:spcBef>
                  <a:spcPct val="0"/>
                </a:spcBef>
              </a:pPr>
              <a:t>59</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34632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3563D1-7E3A-4A42-BC56-C6BB2EC55F55}" type="slidenum">
              <a:rPr lang="en-US" altLang="de-DE" sz="1300">
                <a:solidFill>
                  <a:srgbClr val="000000"/>
                </a:solidFill>
              </a:rPr>
              <a:pPr eaLnBrk="1" hangingPunct="1">
                <a:spcBef>
                  <a:spcPct val="0"/>
                </a:spcBef>
              </a:pPr>
              <a:t>60</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15763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B6EDA4-0613-408C-A37B-B3BDA767AA87}" type="slidenum">
              <a:rPr lang="en-US" altLang="de-DE" sz="1300">
                <a:solidFill>
                  <a:srgbClr val="000000"/>
                </a:solidFill>
              </a:rPr>
              <a:pPr eaLnBrk="1" hangingPunct="1">
                <a:spcBef>
                  <a:spcPct val="0"/>
                </a:spcBef>
              </a:pPr>
              <a:t>61</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99634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79BA21-7CD7-431C-BC69-EC4DFFC67C02}" type="slidenum">
              <a:rPr lang="en-US" altLang="de-DE" sz="1300">
                <a:solidFill>
                  <a:srgbClr val="000000"/>
                </a:solidFill>
              </a:rPr>
              <a:pPr eaLnBrk="1" hangingPunct="1">
                <a:spcBef>
                  <a:spcPct val="0"/>
                </a:spcBef>
              </a:pPr>
              <a:t>62</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483332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786C5C-64F4-4C4C-81CB-7C23A5A5C153}" type="slidenum">
              <a:rPr lang="en-US" altLang="de-DE" sz="1300">
                <a:solidFill>
                  <a:srgbClr val="000000"/>
                </a:solidFill>
              </a:rPr>
              <a:pPr eaLnBrk="1" hangingPunct="1">
                <a:spcBef>
                  <a:spcPct val="0"/>
                </a:spcBef>
              </a:pPr>
              <a:t>63</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30676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88190F-A039-493E-832B-56DA75D20D4E}" type="slidenum">
              <a:rPr lang="en-US" altLang="de-DE" sz="1300">
                <a:solidFill>
                  <a:srgbClr val="000000"/>
                </a:solidFill>
              </a:rPr>
              <a:pPr eaLnBrk="1" hangingPunct="1">
                <a:spcBef>
                  <a:spcPct val="0"/>
                </a:spcBef>
              </a:pPr>
              <a:t>64</a:t>
            </a:fld>
            <a:endParaRPr lang="en-US" altLang="de-DE" sz="1300">
              <a:solidFill>
                <a:srgbClr val="000000"/>
              </a:solidFill>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26145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1D36E5-1E82-467E-9743-3D21ED6710B6}" type="slidenum">
              <a:rPr lang="en-US" altLang="de-DE" sz="1300"/>
              <a:pPr eaLnBrk="1" hangingPunct="1">
                <a:spcBef>
                  <a:spcPct val="0"/>
                </a:spcBef>
              </a:pPr>
              <a:t>65</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407372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1D36E5-1E82-467E-9743-3D21ED6710B6}" type="slidenum">
              <a:rPr lang="en-US" altLang="de-DE" sz="1300"/>
              <a:pPr eaLnBrk="1" hangingPunct="1">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40737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1D36E5-1E82-467E-9743-3D21ED6710B6}" type="slidenum">
              <a:rPr lang="en-US" altLang="de-DE" sz="1300"/>
              <a:pPr eaLnBrk="1" hangingPunct="1">
                <a:spcBef>
                  <a:spcPct val="0"/>
                </a:spcBef>
              </a:pPr>
              <a:t>67</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407372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03D124-A50B-439A-A334-4F5713410796}" type="slidenum">
              <a:rPr lang="en-US" altLang="de-DE" sz="1300"/>
              <a:pPr eaLnBrk="1" hangingPunct="1">
                <a:spcBef>
                  <a:spcPct val="0"/>
                </a:spcBef>
              </a:pPr>
              <a:t>68</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508565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03D124-A50B-439A-A334-4F5713410796}" type="slidenum">
              <a:rPr lang="en-US" altLang="de-DE" sz="1300"/>
              <a:pPr eaLnBrk="1" hangingPunct="1">
                <a:spcBef>
                  <a:spcPct val="0"/>
                </a:spcBef>
              </a:pPr>
              <a:t>69</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50856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03D124-A50B-439A-A334-4F5713410796}" type="slidenum">
              <a:rPr lang="en-US" altLang="de-DE" sz="1300"/>
              <a:pPr eaLnBrk="1" hangingPunct="1">
                <a:spcBef>
                  <a:spcPct val="0"/>
                </a:spcBef>
              </a:pPr>
              <a:t>70</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50856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4C1B7A-6CF1-42D1-8B4F-965BA3DA18CE}" type="slidenum">
              <a:rPr lang="en-US" altLang="de-DE" sz="1300"/>
              <a:pPr eaLnBrk="1" hangingPunct="1">
                <a:spcBef>
                  <a:spcPct val="0"/>
                </a:spcBef>
              </a:pPr>
              <a:t>72</a:t>
            </a:fld>
            <a:endParaRPr lang="en-US" altLang="de-DE" sz="1300"/>
          </a:p>
        </p:txBody>
      </p:sp>
      <p:sp>
        <p:nvSpPr>
          <p:cNvPr id="142339" name="Rectangle 2"/>
          <p:cNvSpPr>
            <a:spLocks noGrp="1" noRot="1" noChangeAspect="1" noChangeArrowheads="1" noTextEdit="1"/>
          </p:cNvSpPr>
          <p:nvPr>
            <p:ph type="sldImg"/>
          </p:nvPr>
        </p:nvSpPr>
        <p:spPr>
          <a:xfrm>
            <a:off x="139700" y="768350"/>
            <a:ext cx="6821488"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532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3 – </a:t>
            </a:r>
            <a:r>
              <a:rPr lang="zh-CN" altLang="en-US"/>
              <a:t>改变信念</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904FE7B3-A0EF-43BF-B5FC-C657A56D6BBF}" type="slidenum">
              <a:rPr lang="zh-CN" altLang="de-DE" smtClean="0"/>
              <a:pPr/>
              <a:t>‹Nr.›</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3 – </a:t>
            </a:r>
            <a:r>
              <a:rPr lang="zh-CN" altLang="en-US"/>
              <a:t>改变信念</a:t>
            </a:r>
            <a:endParaRPr lang="de-DE" altLang="zh-CN"/>
          </a:p>
        </p:txBody>
      </p:sp>
      <p:sp>
        <p:nvSpPr>
          <p:cNvPr id="6" name="Slide Number Placeholder 5"/>
          <p:cNvSpPr>
            <a:spLocks noGrp="1"/>
          </p:cNvSpPr>
          <p:nvPr>
            <p:ph type="sldNum" sz="quarter" idx="12"/>
          </p:nvPr>
        </p:nvSpPr>
        <p:spPr bwMode="gray"/>
        <p:txBody>
          <a:bodyPr>
            <a:noAutofit/>
          </a:bodyPr>
          <a:lstStyle>
            <a:lvl1pPr>
              <a:defRPr b="0"/>
            </a:lvl1pPr>
          </a:lstStyle>
          <a:p>
            <a:fld id="{DA2F50FA-088B-47DE-91C3-7C2DF1E4D151}" type="slidenum">
              <a:rPr lang="zh-CN" altLang="de-DE" smtClean="0"/>
              <a:pPr/>
              <a:t>‹Nr.›</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3 – </a:t>
            </a:r>
            <a:r>
              <a:rPr lang="zh-CN" altLang="en-US"/>
              <a:t>改变信念</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95168CE7-D446-4FBC-BC19-E2E5C178F606}" type="slidenum">
              <a:rPr lang="zh-CN" altLang="de-DE" smtClean="0"/>
              <a:pPr/>
              <a:t>‹Nr.›</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3 – </a:t>
            </a:r>
            <a:r>
              <a:rPr lang="zh-CN" altLang="en-US"/>
              <a:t>改变信念</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904FE7B3-A0EF-43BF-B5FC-C657A56D6BBF}"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3 – </a:t>
            </a:r>
            <a:r>
              <a:rPr lang="zh-CN" altLang="en-US"/>
              <a:t>改变信念</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904FE7B3-A0EF-43BF-B5FC-C657A56D6BBF}"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3 – </a:t>
            </a:r>
            <a:r>
              <a:rPr lang="zh-CN" altLang="en-US"/>
              <a:t>改变信念</a:t>
            </a:r>
            <a:endParaRPr lang="de-DE" altLang="zh-CN"/>
          </a:p>
        </p:txBody>
      </p:sp>
      <p:sp>
        <p:nvSpPr>
          <p:cNvPr id="5" name="Slide Number Placeholder 4"/>
          <p:cNvSpPr>
            <a:spLocks noGrp="1"/>
          </p:cNvSpPr>
          <p:nvPr>
            <p:ph type="sldNum" sz="quarter" idx="12"/>
          </p:nvPr>
        </p:nvSpPr>
        <p:spPr bwMode="gray"/>
        <p:txBody>
          <a:bodyPr/>
          <a:lstStyle>
            <a:lvl1pPr>
              <a:defRPr b="0"/>
            </a:lvl1pPr>
          </a:lstStyle>
          <a:p>
            <a:fld id="{F396232A-E7B0-4F6B-8057-2C3D502C12E6}" type="slidenum">
              <a:rPr lang="zh-CN" altLang="de-DE" smtClean="0"/>
              <a:pPr/>
              <a:t>‹Nr.›</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3 – </a:t>
            </a:r>
            <a:r>
              <a:rPr lang="zh-CN" altLang="en-US"/>
              <a:t>改变信念</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9637A407-536B-4620-A888-E46494F23D89}" type="slidenum">
              <a:rPr lang="zh-CN" altLang="de-DE" smtClean="0"/>
              <a:pPr/>
              <a:t>‹Nr.›</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37081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553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zh-CN" altLang="en-US" sz="1000" b="0" dirty="0">
                <a:solidFill>
                  <a:srgbClr val="333333"/>
                </a:solidFill>
                <a:latin typeface="Calibri Light"/>
              </a:rPr>
              <a:t>该模块中使用的图片已经得到作者及版权所有 者授权。详细信息（作者名，题目）请参阅本 文件最后一页。</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2944109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4234875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125318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11746012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567918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994384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406211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132440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093857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5398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3 – </a:t>
            </a:r>
            <a:r>
              <a:rPr lang="zh-CN" altLang="en-US"/>
              <a:t>改变信念</a:t>
            </a:r>
            <a:endParaRPr lang="de-DE" altLang="zh-CN"/>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04FE7B3-A0EF-43BF-B5FC-C657A56D6BBF}" type="slidenum">
              <a:rPr lang="zh-CN" altLang="de-DE" smtClean="0"/>
              <a:pPr/>
              <a:t>‹Nr.›</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581097785"/>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4.jpeg"/><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26.jpe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image" Target="../media/image26.jpe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6.jpe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jpeg"/></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6.jpeg"/><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8.jpeg"/></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9.jpeg"/><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9.jpeg"/><Relationship Id="rId4" Type="http://schemas.openxmlformats.org/officeDocument/2006/relationships/image" Target="../media/image38.jpe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0.png"/><Relationship Id="rId4" Type="http://schemas.openxmlformats.org/officeDocument/2006/relationships/image" Target="../media/image41.png"/></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0.pn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3.jpeg"/></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5.jpeg"/><Relationship Id="rId4" Type="http://schemas.openxmlformats.org/officeDocument/2006/relationships/image" Target="../media/image44.jpeg"/></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5.jpeg"/><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6.jpeg"/></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6.jpeg"/></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46.jpeg"/></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50.jpeg"/></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1.jpeg"/><Relationship Id="rId4" Type="http://schemas.openxmlformats.org/officeDocument/2006/relationships/image" Target="../media/image50.jpeg"/></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51.jpeg"/><Relationship Id="rId4" Type="http://schemas.openxmlformats.org/officeDocument/2006/relationships/image" Target="../media/image50.jpeg"/></Relationships>
</file>

<file path=ppt/slides/_rels/slide6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4.png"/><Relationship Id="rId4" Type="http://schemas.openxmlformats.org/officeDocument/2006/relationships/image" Target="../media/image53.png"/></Relationships>
</file>

<file path=ppt/slides/_rels/slide6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4.png"/><Relationship Id="rId4" Type="http://schemas.openxmlformats.org/officeDocument/2006/relationships/image" Target="../media/image53.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3 A – </a:t>
            </a:r>
            <a:r>
              <a:rPr lang="zh-CN" altLang="en-US" dirty="0">
                <a:latin typeface="SimHei" panose="02010609060101010101" pitchFamily="49" charset="-122"/>
                <a:ea typeface="SimHei" panose="02010609060101010101" pitchFamily="49" charset="-122"/>
              </a:rPr>
              <a:t>改变信念</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645659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改变信念</a:t>
            </a:r>
            <a:endParaRPr lang="en-US" sz="3600">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zh-CN" altLang="en-US" sz="2400" dirty="0">
                <a:solidFill>
                  <a:srgbClr val="333333"/>
                </a:solidFill>
              </a:rPr>
              <a:t>人们有先入为主的倾向（如，偏</a:t>
            </a:r>
            <a:r>
              <a:rPr lang="zh-CN" altLang="en-US" sz="2400">
                <a:solidFill>
                  <a:srgbClr val="333333"/>
                </a:solidFill>
              </a:rPr>
              <a:t>见，“第</a:t>
            </a:r>
            <a:r>
              <a:rPr lang="zh-CN" altLang="en-US" sz="2400" dirty="0">
                <a:solidFill>
                  <a:srgbClr val="333333"/>
                </a:solidFill>
              </a:rPr>
              <a:t>一印象</a:t>
            </a:r>
            <a:r>
              <a:rPr lang="en-US" altLang="zh-CN" sz="2400" dirty="0">
                <a:solidFill>
                  <a:srgbClr val="333333"/>
                </a:solidFill>
              </a:rPr>
              <a:t>=</a:t>
            </a:r>
            <a:r>
              <a:rPr lang="zh-CN" altLang="en-US" sz="2400" dirty="0">
                <a:solidFill>
                  <a:srgbClr val="333333"/>
                </a:solidFill>
              </a:rPr>
              <a:t>最佳</a:t>
            </a:r>
            <a:r>
              <a:rPr lang="zh-CN" altLang="en-US" sz="2400">
                <a:solidFill>
                  <a:srgbClr val="333333"/>
                </a:solidFill>
              </a:rPr>
              <a:t>印象”的</a:t>
            </a:r>
            <a:r>
              <a:rPr lang="zh-CN" altLang="en-US" sz="2400" dirty="0">
                <a:solidFill>
                  <a:srgbClr val="333333"/>
                </a:solidFill>
              </a:rPr>
              <a:t>态度）</a:t>
            </a:r>
          </a:p>
          <a:p>
            <a:pPr defTabSz="914400" fontAlgn="base">
              <a:buClr>
                <a:srgbClr val="000000"/>
              </a:buCl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2</a:t>
            </a:fld>
            <a:endParaRPr lang="de-DE" altLang="zh-CN">
              <a:latin typeface="SimHe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zh-CN" altLang="de-DE" sz="1600" b="0" dirty="0">
                <a:solidFill>
                  <a:srgbClr val="333333"/>
                </a:solidFill>
                <a:latin typeface="SimHei"/>
              </a:rPr>
              <a:t>* 你只看见你所想要看见的东西</a:t>
            </a:r>
            <a:endParaRPr lang="de-DE" altLang="zh-CN" sz="1600" b="0" dirty="0">
              <a:solidFill>
                <a:srgbClr val="333333"/>
              </a:solidFill>
              <a:latin typeface="SimHei"/>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改变信念</a:t>
            </a:r>
            <a:endParaRPr lang="en-US" sz="3600">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zh-CN" altLang="en-US" sz="2400" dirty="0">
                <a:solidFill>
                  <a:srgbClr val="333333"/>
                </a:solidFill>
              </a:rPr>
              <a:t>人们有先入为主的倾向（如，偏</a:t>
            </a:r>
            <a:r>
              <a:rPr lang="zh-CN" altLang="en-US" sz="2400">
                <a:solidFill>
                  <a:srgbClr val="333333"/>
                </a:solidFill>
              </a:rPr>
              <a:t>见，“第</a:t>
            </a:r>
            <a:r>
              <a:rPr lang="zh-CN" altLang="en-US" sz="2400" dirty="0">
                <a:solidFill>
                  <a:srgbClr val="333333"/>
                </a:solidFill>
              </a:rPr>
              <a:t>一印象</a:t>
            </a:r>
            <a:r>
              <a:rPr lang="en-US" altLang="zh-CN" sz="2400" dirty="0">
                <a:solidFill>
                  <a:srgbClr val="333333"/>
                </a:solidFill>
              </a:rPr>
              <a:t>=</a:t>
            </a:r>
            <a:r>
              <a:rPr lang="zh-CN" altLang="en-US" sz="2400" dirty="0">
                <a:solidFill>
                  <a:srgbClr val="333333"/>
                </a:solidFill>
              </a:rPr>
              <a:t>最佳</a:t>
            </a:r>
            <a:r>
              <a:rPr lang="zh-CN" altLang="en-US" sz="2400">
                <a:solidFill>
                  <a:srgbClr val="333333"/>
                </a:solidFill>
              </a:rPr>
              <a:t>印象”的</a:t>
            </a:r>
            <a:r>
              <a:rPr lang="zh-CN" altLang="en-US" sz="2400" dirty="0">
                <a:solidFill>
                  <a:srgbClr val="333333"/>
                </a:solidFill>
              </a:rPr>
              <a:t>态度）</a:t>
            </a:r>
          </a:p>
          <a:p>
            <a:pPr marL="342900" lvl="0" indent="-342900" defTabSz="914400" fontAlgn="base">
              <a:buClr>
                <a:srgbClr val="333333"/>
              </a:buClr>
              <a:buFont typeface="WingDings"/>
              <a:buChar char=""/>
            </a:pPr>
            <a:r>
              <a:rPr lang="zh-CN" altLang="en-US" sz="2400" dirty="0">
                <a:solidFill>
                  <a:srgbClr val="004992"/>
                </a:solidFill>
              </a:rPr>
              <a:t>理由</a:t>
            </a:r>
            <a:r>
              <a:rPr lang="en-US" altLang="de-DE" sz="2400" dirty="0">
                <a:solidFill>
                  <a:srgbClr val="004992"/>
                </a:solidFill>
              </a:rPr>
              <a:t>:</a:t>
            </a:r>
            <a:r>
              <a:rPr lang="en-US" altLang="de-DE" sz="2400" dirty="0">
                <a:solidFill>
                  <a:srgbClr val="333333"/>
                </a:solidFill>
              </a:rPr>
              <a:t> </a:t>
            </a:r>
            <a:r>
              <a:rPr lang="zh-CN" altLang="en-US" sz="2400" dirty="0">
                <a:solidFill>
                  <a:srgbClr val="333333"/>
                </a:solidFill>
              </a:rPr>
              <a:t>偷</a:t>
            </a:r>
            <a:r>
              <a:rPr lang="zh-CN" altLang="en-US" sz="2400">
                <a:solidFill>
                  <a:srgbClr val="333333"/>
                </a:solidFill>
              </a:rPr>
              <a:t>懒，“证</a:t>
            </a:r>
            <a:r>
              <a:rPr lang="zh-CN" altLang="en-US" sz="2400" dirty="0">
                <a:solidFill>
                  <a:srgbClr val="333333"/>
                </a:solidFill>
              </a:rPr>
              <a:t>实</a:t>
            </a:r>
            <a:r>
              <a:rPr lang="zh-CN" altLang="en-US" sz="2400">
                <a:solidFill>
                  <a:srgbClr val="333333"/>
                </a:solidFill>
              </a:rPr>
              <a:t>偏见”*，</a:t>
            </a:r>
            <a:r>
              <a:rPr lang="zh-CN" altLang="en-US" sz="2400" dirty="0">
                <a:solidFill>
                  <a:srgbClr val="333333"/>
                </a:solidFill>
              </a:rPr>
              <a:t>欠考虑，易化在复杂世界中的定位，骄傲</a:t>
            </a:r>
            <a:endParaRPr lang="en-US" altLang="de-DE" sz="2400" dirty="0">
              <a:solidFill>
                <a:srgbClr val="333333"/>
              </a:solidFill>
            </a:endParaRPr>
          </a:p>
          <a:p>
            <a:pPr defTabSz="914400" fontAlgn="base">
              <a:buClr>
                <a:srgbClr val="000000"/>
              </a:buCl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3</a:t>
            </a:fld>
            <a:endParaRPr lang="de-DE" altLang="zh-CN">
              <a:latin typeface="SimHei"/>
            </a:endParaRPr>
          </a:p>
        </p:txBody>
      </p:sp>
    </p:spTree>
    <p:extLst>
      <p:ext uri="{BB962C8B-B14F-4D97-AF65-F5344CB8AC3E}">
        <p14:creationId xmlns:p14="http://schemas.microsoft.com/office/powerpoint/2010/main" val="1369946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zh-CN" altLang="de-DE" sz="1600" b="0" dirty="0">
                <a:solidFill>
                  <a:srgbClr val="333333"/>
                </a:solidFill>
                <a:latin typeface="SimHei"/>
              </a:rPr>
              <a:t>* 你只看见你所想要看见的东西</a:t>
            </a:r>
            <a:endParaRPr lang="de-DE" altLang="zh-CN" sz="1600" b="0" dirty="0">
              <a:solidFill>
                <a:srgbClr val="333333"/>
              </a:solidFill>
              <a:latin typeface="SimHei"/>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改变信念</a:t>
            </a:r>
            <a:endParaRPr lang="en-US" sz="3600">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zh-CN" altLang="en-US" sz="2400" dirty="0">
                <a:solidFill>
                  <a:srgbClr val="333333"/>
                </a:solidFill>
              </a:rPr>
              <a:t>人们有先入为主的倾向（如，偏见，“第一印象</a:t>
            </a:r>
            <a:r>
              <a:rPr lang="en-US" altLang="zh-CN" sz="2400" dirty="0">
                <a:solidFill>
                  <a:srgbClr val="333333"/>
                </a:solidFill>
              </a:rPr>
              <a:t>=</a:t>
            </a:r>
            <a:r>
              <a:rPr lang="zh-CN" altLang="en-US" sz="2400" dirty="0">
                <a:solidFill>
                  <a:srgbClr val="333333"/>
                </a:solidFill>
              </a:rPr>
              <a:t>最佳印象”的态度）</a:t>
            </a:r>
          </a:p>
          <a:p>
            <a:pPr marL="342900" lvl="0" indent="-342900" defTabSz="914400" fontAlgn="base">
              <a:buClr>
                <a:srgbClr val="333333"/>
              </a:buClr>
              <a:buFont typeface="WingDings"/>
              <a:buChar char=""/>
            </a:pPr>
            <a:r>
              <a:rPr lang="zh-CN" altLang="en-US" sz="2400" dirty="0">
                <a:solidFill>
                  <a:srgbClr val="004992"/>
                </a:solidFill>
              </a:rPr>
              <a:t>理由</a:t>
            </a:r>
            <a:r>
              <a:rPr lang="en-US" altLang="de-DE" sz="2400" dirty="0">
                <a:solidFill>
                  <a:srgbClr val="004992"/>
                </a:solidFill>
              </a:rPr>
              <a:t>:</a:t>
            </a:r>
            <a:r>
              <a:rPr lang="en-US" altLang="de-DE" sz="2400" dirty="0">
                <a:solidFill>
                  <a:srgbClr val="333333"/>
                </a:solidFill>
              </a:rPr>
              <a:t> </a:t>
            </a:r>
            <a:r>
              <a:rPr lang="zh-CN" altLang="en-US" sz="2400" dirty="0">
                <a:solidFill>
                  <a:srgbClr val="333333"/>
                </a:solidFill>
              </a:rPr>
              <a:t>偷懒，“证实偏见”*，欠考虑，易化在复杂世界中的定位，骄傲</a:t>
            </a:r>
            <a:endParaRPr lang="en-US" altLang="de-DE" sz="2400" dirty="0">
              <a:solidFill>
                <a:srgbClr val="333333"/>
              </a:solidFill>
            </a:endParaRPr>
          </a:p>
          <a:p>
            <a:pPr marL="342900" lvl="0" indent="-342900" defTabSz="914400" fontAlgn="base">
              <a:buClr>
                <a:srgbClr val="000000"/>
              </a:buClr>
              <a:buFont typeface="WingDings"/>
              <a:buChar char=""/>
            </a:pPr>
            <a:r>
              <a:rPr lang="zh-CN" altLang="en-US" sz="2400" dirty="0">
                <a:solidFill>
                  <a:srgbClr val="004992"/>
                </a:solidFill>
              </a:rPr>
              <a:t>问题</a:t>
            </a:r>
            <a:r>
              <a:rPr lang="en-US" altLang="de-DE" sz="2400" dirty="0">
                <a:solidFill>
                  <a:srgbClr val="004992"/>
                </a:solidFill>
              </a:rPr>
              <a:t>:</a:t>
            </a:r>
            <a:r>
              <a:rPr lang="en-US" altLang="de-DE" sz="2400" dirty="0">
                <a:solidFill>
                  <a:srgbClr val="333333"/>
                </a:solidFill>
              </a:rPr>
              <a:t> </a:t>
            </a:r>
            <a:r>
              <a:rPr lang="zh-CN" altLang="en-US" sz="2400" dirty="0">
                <a:solidFill>
                  <a:srgbClr val="333333"/>
                </a:solidFill>
              </a:rPr>
              <a:t>错误的判断（如，种族偏见）被维持，错误的过度泛化（“以偏概全”），有的人可能得不到本应得到的第二次机会</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4</a:t>
            </a:fld>
            <a:endParaRPr lang="de-DE" altLang="zh-CN">
              <a:latin typeface="SimHei"/>
            </a:endParaRPr>
          </a:p>
        </p:txBody>
      </p:sp>
    </p:spTree>
    <p:extLst>
      <p:ext uri="{BB962C8B-B14F-4D97-AF65-F5344CB8AC3E}">
        <p14:creationId xmlns:p14="http://schemas.microsoft.com/office/powerpoint/2010/main" val="2904998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noFill/>
        </p:spPr>
        <p:txBody>
          <a:bodyPr/>
          <a:lstStyle/>
          <a:p>
            <a:pPr eaLnBrk="1" hangingPunct="1"/>
            <a:r>
              <a:rPr lang="zh-CN" altLang="de-DE" sz="3600">
                <a:solidFill>
                  <a:schemeClr val="accent1"/>
                </a:solidFill>
                <a:cs typeface="+mn-cs"/>
              </a:rPr>
              <a:t>当预言并未实现时</a:t>
            </a:r>
          </a:p>
        </p:txBody>
      </p:sp>
      <p:sp>
        <p:nvSpPr>
          <p:cNvPr id="4" name="Content Placeholder 3"/>
          <p:cNvSpPr>
            <a:spLocks noGrp="1"/>
          </p:cNvSpPr>
          <p:nvPr>
            <p:ph idx="1"/>
          </p:nvPr>
        </p:nvSpPr>
        <p:spPr/>
        <p:txBody>
          <a:bodyPr/>
          <a:lstStyle/>
          <a:p>
            <a:pPr lvl="0" defTabSz="914400" fontAlgn="base"/>
            <a:r>
              <a:rPr lang="zh-CN" altLang="de-DE" sz="2400" dirty="0">
                <a:solidFill>
                  <a:srgbClr val="333333"/>
                </a:solidFill>
              </a:rPr>
              <a:t>美国盐湖城的一个教派领袖马里昂基奇声称收到了来自外太空的讯息。该讯息向她透露这个世界将于</a:t>
            </a:r>
            <a:r>
              <a:rPr lang="de-DE" altLang="zh-CN" sz="2400" dirty="0">
                <a:solidFill>
                  <a:srgbClr val="333333"/>
                </a:solidFill>
              </a:rPr>
              <a:t>1954</a:t>
            </a:r>
            <a:r>
              <a:rPr lang="zh-CN" altLang="de-DE" sz="2400" dirty="0">
                <a:solidFill>
                  <a:srgbClr val="333333"/>
                </a:solidFill>
              </a:rPr>
              <a:t>年</a:t>
            </a:r>
            <a:r>
              <a:rPr lang="de-DE" altLang="zh-CN" sz="2400" dirty="0">
                <a:solidFill>
                  <a:srgbClr val="333333"/>
                </a:solidFill>
              </a:rPr>
              <a:t>12</a:t>
            </a:r>
            <a:r>
              <a:rPr lang="zh-CN" altLang="de-DE" sz="2400" dirty="0">
                <a:solidFill>
                  <a:srgbClr val="333333"/>
                </a:solidFill>
              </a:rPr>
              <a:t>月</a:t>
            </a:r>
            <a:r>
              <a:rPr lang="de-DE" altLang="zh-CN" sz="2400" dirty="0">
                <a:solidFill>
                  <a:srgbClr val="333333"/>
                </a:solidFill>
              </a:rPr>
              <a:t>21</a:t>
            </a:r>
            <a:r>
              <a:rPr lang="zh-CN" altLang="de-DE" sz="2400" dirty="0">
                <a:solidFill>
                  <a:srgbClr val="333333"/>
                </a:solidFill>
              </a:rPr>
              <a:t>日拂晓前因一场大洪水而灭亡。但她和她的追随者将被一艘太空船所救而幸存下来。</a:t>
            </a:r>
          </a:p>
          <a:p>
            <a:pPr lvl="0" defTabSz="914400" fontAlgn="base"/>
            <a:r>
              <a:rPr lang="zh-CN" altLang="de-DE" sz="2400" dirty="0">
                <a:solidFill>
                  <a:srgbClr val="333333"/>
                </a:solidFill>
              </a:rPr>
              <a:t>在这一天到来的黄昏，信徒们聚集到基奇的住所，等待着预言的实现。</a:t>
            </a:r>
          </a:p>
          <a:p>
            <a:pPr lvl="0" defTabSz="914400" fontAlgn="base"/>
            <a:r>
              <a:rPr lang="zh-CN" altLang="de-DE" sz="2400" dirty="0">
                <a:solidFill>
                  <a:srgbClr val="333333"/>
                </a:solidFill>
              </a:rPr>
              <a:t>午夜来临</a:t>
            </a:r>
            <a:r>
              <a:rPr lang="de-DE" altLang="zh-CN" sz="2400" dirty="0">
                <a:solidFill>
                  <a:srgbClr val="333333"/>
                </a:solidFill>
              </a:rPr>
              <a:t>... </a:t>
            </a:r>
            <a:r>
              <a:rPr lang="zh-CN" altLang="de-DE" sz="2400" dirty="0">
                <a:solidFill>
                  <a:srgbClr val="333333"/>
                </a:solidFill>
              </a:rPr>
              <a:t>然而什么都没有发生。没有洪水，没有太空船，什么都没有。</a:t>
            </a:r>
          </a:p>
          <a:p>
            <a:pPr lvl="0" algn="ctr" defTabSz="914400" fontAlgn="base"/>
            <a:r>
              <a:rPr lang="zh-CN" altLang="de-DE" sz="2400" dirty="0">
                <a:solidFill>
                  <a:srgbClr val="004992"/>
                </a:solidFill>
              </a:rPr>
              <a:t>这位信徒该如何解释这种情形呢？</a:t>
            </a:r>
          </a:p>
          <a:p>
            <a:pPr lvl="0" algn="ctr" defTabSz="914400" fontAlgn="base"/>
            <a:r>
              <a:rPr lang="zh-CN" altLang="de-DE" sz="2400" dirty="0">
                <a:solidFill>
                  <a:srgbClr val="004992"/>
                </a:solidFill>
              </a:rPr>
              <a:t>他们放弃了他们的信仰吗？你是如何考虑的？</a:t>
            </a:r>
          </a:p>
          <a:p>
            <a:pPr lvl="0" algn="ctr" defTabSz="914400" fontAlgn="base"/>
            <a:r>
              <a:rPr lang="zh-CN"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3" name="Slide Number Placeholder 2"/>
          <p:cNvSpPr>
            <a:spLocks noGrp="1"/>
          </p:cNvSpPr>
          <p:nvPr>
            <p:ph type="sldNum" sz="quarter" idx="12"/>
          </p:nvPr>
        </p:nvSpPr>
        <p:spPr/>
        <p:txBody>
          <a:bodyPr/>
          <a:lstStyle/>
          <a:p>
            <a:fld id="{9637A407-536B-4620-A888-E46494F23D89}" type="slidenum">
              <a:rPr lang="zh-CN" altLang="de-DE" smtClean="0">
                <a:latin typeface="SimHei"/>
              </a:rPr>
              <a:pPr/>
              <a:t>5</a:t>
            </a:fld>
            <a:endParaRPr lang="de-DE" altLang="zh-CN">
              <a:latin typeface="SimHei"/>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6"/>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80000"/>
              </a:lnSpc>
              <a:buFont typeface="Wingdings" panose="05000000000000000000" pitchFamily="2" charset="2"/>
              <a:buNone/>
            </a:pPr>
            <a:r>
              <a:rPr lang="zh-CN" altLang="de-DE" sz="1200" b="0" dirty="0">
                <a:solidFill>
                  <a:srgbClr val="333333"/>
                </a:solidFill>
                <a:latin typeface="+mn-lt"/>
              </a:rPr>
              <a:t>* </a:t>
            </a:r>
            <a:r>
              <a:rPr lang="de-DE" altLang="zh-CN" sz="1200" b="0" dirty="0">
                <a:solidFill>
                  <a:srgbClr val="333333"/>
                </a:solidFill>
                <a:latin typeface="+mn-lt"/>
              </a:rPr>
              <a:t>Source: Festinger et </a:t>
            </a:r>
            <a:r>
              <a:rPr lang="de-DE" altLang="zh-CN" sz="1200" b="0">
                <a:solidFill>
                  <a:srgbClr val="333333"/>
                </a:solidFill>
                <a:latin typeface="+mn-lt"/>
              </a:rPr>
              <a:t>al.</a:t>
            </a:r>
            <a:r>
              <a:rPr lang="zh-CN" altLang="de-DE" sz="1200" b="0">
                <a:solidFill>
                  <a:srgbClr val="333333"/>
                </a:solidFill>
                <a:latin typeface="+mn-lt"/>
              </a:rPr>
              <a:t>，</a:t>
            </a:r>
            <a:r>
              <a:rPr lang="de-DE" altLang="zh-CN" sz="1200" b="0">
                <a:solidFill>
                  <a:srgbClr val="333333"/>
                </a:solidFill>
                <a:latin typeface="+mn-lt"/>
              </a:rPr>
              <a:t> </a:t>
            </a:r>
            <a:r>
              <a:rPr lang="de-DE" altLang="zh-CN" sz="1200" b="0" dirty="0">
                <a:solidFill>
                  <a:srgbClr val="333333"/>
                </a:solidFill>
                <a:latin typeface="+mn-lt"/>
              </a:rPr>
              <a:t>(1956) </a:t>
            </a:r>
            <a:r>
              <a:rPr lang="de-DE" altLang="zh-CN" sz="1200" b="0" i="1" dirty="0">
                <a:solidFill>
                  <a:srgbClr val="333333"/>
                </a:solidFill>
                <a:latin typeface="+mn-lt"/>
              </a:rPr>
              <a:t>When Prophecy Fails</a:t>
            </a:r>
            <a:endParaRPr lang="de-DE" altLang="zh-CN" sz="12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当预言并未实现时</a:t>
            </a:r>
            <a:endParaRPr lang="en-US" sz="3600">
              <a:cs typeface="+mn-cs"/>
            </a:endParaRPr>
          </a:p>
        </p:txBody>
      </p:sp>
      <p:sp>
        <p:nvSpPr>
          <p:cNvPr id="8194" name="Rectangle 3"/>
          <p:cNvSpPr>
            <a:spLocks noGrp="1" noChangeArrowheads="1"/>
          </p:cNvSpPr>
          <p:nvPr>
            <p:ph idx="1"/>
          </p:nvPr>
        </p:nvSpPr>
        <p:spPr>
          <a:xfrm>
            <a:off x="408955" y="2204864"/>
            <a:ext cx="11340000" cy="4248000"/>
          </a:xfrm>
        </p:spPr>
        <p:txBody>
          <a:bodyPr>
            <a:noAutofit/>
          </a:bodyPr>
          <a:lstStyle/>
          <a:p>
            <a:pPr eaLnBrk="1" hangingPunct="1"/>
            <a:r>
              <a:rPr lang="zh-CN" altLang="de-DE" sz="2400" dirty="0">
                <a:solidFill>
                  <a:srgbClr val="333333"/>
                </a:solidFill>
              </a:rPr>
              <a:t>当预言显然已经失败时，基奇，这位教派领袖，首先陷入了深深的怀疑中，并哭泣了。第二天早晨，这群信徒宣称他们这个小小的教派给上帝留下了深刻地印象，以致于上帝取消了洪水，拯救了世界。</a:t>
            </a:r>
          </a:p>
          <a:p>
            <a:pPr algn="ctr" eaLnBrk="1" hangingPunct="1"/>
            <a:r>
              <a:rPr lang="zh-CN" altLang="de-DE" sz="2400" dirty="0">
                <a:solidFill>
                  <a:srgbClr val="004992"/>
                </a:solidFill>
              </a:rPr>
              <a:t>这个解释是一个例子，例示了有些人是如何应对预言并未实现的情形：</a:t>
            </a:r>
          </a:p>
          <a:p>
            <a:pPr algn="ctr" eaLnBrk="1" hangingPunct="1"/>
            <a:r>
              <a:rPr lang="zh-CN" altLang="en-US" sz="2400" dirty="0">
                <a:solidFill>
                  <a:srgbClr val="004992"/>
                </a:solidFill>
              </a:rPr>
              <a:t>“</a:t>
            </a:r>
            <a:r>
              <a:rPr lang="zh-CN" altLang="de-DE" sz="2400" dirty="0">
                <a:solidFill>
                  <a:srgbClr val="004992"/>
                </a:solidFill>
              </a:rPr>
              <a:t>如果它不适合</a:t>
            </a:r>
            <a:r>
              <a:rPr lang="de-DE" altLang="zh-CN" sz="2400" dirty="0">
                <a:solidFill>
                  <a:srgbClr val="004992"/>
                </a:solidFill>
              </a:rPr>
              <a:t>——</a:t>
            </a:r>
            <a:r>
              <a:rPr lang="zh-CN" altLang="de-DE" sz="2400" dirty="0">
                <a:solidFill>
                  <a:srgbClr val="004992"/>
                </a:solidFill>
              </a:rPr>
              <a:t>就用大铁锤</a:t>
            </a:r>
            <a:r>
              <a:rPr lang="zh-CN" altLang="en-US" sz="2400" dirty="0">
                <a:solidFill>
                  <a:srgbClr val="004992"/>
                </a:solidFill>
              </a:rPr>
              <a:t>”</a:t>
            </a:r>
            <a:endParaRPr lang="de-DE" altLang="zh-CN" sz="2400" dirty="0">
              <a:solidFill>
                <a:srgbClr val="004992"/>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6</a:t>
            </a:fld>
            <a:endParaRPr lang="de-DE" altLang="zh-CN">
              <a:latin typeface="SimHei"/>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不能正视现实的例</a:t>
            </a:r>
            <a:r>
              <a:rPr lang="zh-CN" altLang="en-US" sz="3600">
                <a:cs typeface="+mn-cs"/>
              </a:rPr>
              <a:t>子</a:t>
            </a:r>
            <a:r>
              <a:rPr lang="en-US" altLang="zh-CN" sz="3600">
                <a:cs typeface="+mn-cs"/>
              </a:rPr>
              <a:t>(“</a:t>
            </a:r>
            <a:r>
              <a:rPr lang="zh-CN" altLang="en-US" sz="3600">
                <a:cs typeface="+mn-cs"/>
              </a:rPr>
              <a:t>鸵</a:t>
            </a:r>
            <a:r>
              <a:rPr lang="zh-CN" altLang="en-US" sz="3600" dirty="0">
                <a:cs typeface="+mn-cs"/>
              </a:rPr>
              <a:t>鸟</a:t>
            </a:r>
            <a:r>
              <a:rPr lang="zh-CN" altLang="en-US" sz="3600">
                <a:cs typeface="+mn-cs"/>
              </a:rPr>
              <a:t>政策”</a:t>
            </a:r>
            <a:r>
              <a:rPr lang="en-US" altLang="zh-CN" sz="3600">
                <a:cs typeface="+mn-cs"/>
              </a:rPr>
              <a:t>)</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7</a:t>
            </a:fld>
            <a:endParaRPr lang="de-DE" altLang="zh-CN">
              <a:latin typeface="SimHei"/>
            </a:endParaRPr>
          </a:p>
        </p:txBody>
      </p:sp>
      <p:graphicFrame>
        <p:nvGraphicFramePr>
          <p:cNvPr id="6" name="Group 36"/>
          <p:cNvGraphicFramePr>
            <a:graphicFrameLocks noGrp="1"/>
          </p:cNvGraphicFramePr>
          <p:nvPr>
            <p:extLst>
              <p:ext uri="{D42A27DB-BD31-4B8C-83A1-F6EECF244321}">
                <p14:modId xmlns:p14="http://schemas.microsoft.com/office/powerpoint/2010/main" val="696496224"/>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领域</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举例</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地理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社会</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大灾难</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SimHei"/>
                          <a:ea typeface="SimHei"/>
                          <a:cs typeface="+mn-cs"/>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不能正视现实的例</a:t>
            </a:r>
            <a:r>
              <a:rPr lang="zh-CN" altLang="en-US" sz="3600">
                <a:cs typeface="+mn-cs"/>
              </a:rPr>
              <a:t>子</a:t>
            </a:r>
            <a:r>
              <a:rPr lang="en-US" altLang="zh-CN" sz="3600">
                <a:cs typeface="+mn-cs"/>
              </a:rPr>
              <a:t>(“</a:t>
            </a:r>
            <a:r>
              <a:rPr lang="zh-CN" altLang="en-US" sz="3600">
                <a:cs typeface="+mn-cs"/>
              </a:rPr>
              <a:t>鸵</a:t>
            </a:r>
            <a:r>
              <a:rPr lang="zh-CN" altLang="en-US" sz="3600" dirty="0">
                <a:cs typeface="+mn-cs"/>
              </a:rPr>
              <a:t>鸟</a:t>
            </a:r>
            <a:r>
              <a:rPr lang="zh-CN" altLang="en-US" sz="3600">
                <a:cs typeface="+mn-cs"/>
              </a:rPr>
              <a:t>政策”</a:t>
            </a:r>
            <a:r>
              <a:rPr lang="en-US" altLang="zh-CN" sz="3600">
                <a:cs typeface="+mn-cs"/>
              </a:rPr>
              <a:t>)</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8</a:t>
            </a:fld>
            <a:endParaRPr lang="de-DE" altLang="zh-CN">
              <a:latin typeface="SimHei"/>
            </a:endParaRPr>
          </a:p>
        </p:txBody>
      </p:sp>
      <p:graphicFrame>
        <p:nvGraphicFramePr>
          <p:cNvPr id="6" name="Group 36"/>
          <p:cNvGraphicFramePr>
            <a:graphicFrameLocks noGrp="1"/>
          </p:cNvGraphicFramePr>
          <p:nvPr>
            <p:extLst>
              <p:ext uri="{D42A27DB-BD31-4B8C-83A1-F6EECF244321}">
                <p14:modId xmlns:p14="http://schemas.microsoft.com/office/powerpoint/2010/main" val="2164618178"/>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领域</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举例</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地理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cs typeface="+mn-cs"/>
                        </a:rPr>
                        <a:t>世界是平坦的！这种理论即使是在中世纪也是被大多数科学家所拒绝的。然而，直到</a:t>
                      </a:r>
                      <a:r>
                        <a:rPr kumimoji="0" lang="en-US" altLang="zh-CN" sz="2000" b="0" i="0" u="none" strike="noStrike" cap="none" normalizeH="0" baseline="0" dirty="0">
                          <a:ln>
                            <a:noFill/>
                          </a:ln>
                          <a:solidFill>
                            <a:srgbClr val="333333"/>
                          </a:solidFill>
                          <a:effectLst/>
                          <a:latin typeface="SimHei"/>
                          <a:ea typeface="SimHei"/>
                          <a:cs typeface="+mn-cs"/>
                        </a:rPr>
                        <a:t>20</a:t>
                      </a:r>
                      <a:r>
                        <a:rPr kumimoji="0" lang="zh-CN" altLang="en-US" sz="2000" b="0" i="0" u="none" strike="noStrike" cap="none" normalizeH="0" baseline="0" dirty="0">
                          <a:ln>
                            <a:noFill/>
                          </a:ln>
                          <a:solidFill>
                            <a:srgbClr val="333333"/>
                          </a:solidFill>
                          <a:effectLst/>
                          <a:latin typeface="SimHei"/>
                          <a:ea typeface="SimHei"/>
                          <a:cs typeface="+mn-cs"/>
                        </a:rPr>
                        <a:t>世纪平坦地球协会仍然固守着这种错误信仰，并且认为从</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球形</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地球太空拍摄的照片是种阴谋。</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社会</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大灾难</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SimHei"/>
                          <a:ea typeface="SimHei"/>
                          <a:cs typeface="+mn-cs"/>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72363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不能正视现实的例</a:t>
            </a:r>
            <a:r>
              <a:rPr lang="zh-CN" altLang="en-US" sz="3600">
                <a:cs typeface="+mn-cs"/>
              </a:rPr>
              <a:t>子</a:t>
            </a:r>
            <a:r>
              <a:rPr lang="en-US" altLang="zh-CN" sz="3600">
                <a:cs typeface="+mn-cs"/>
              </a:rPr>
              <a:t>(“</a:t>
            </a:r>
            <a:r>
              <a:rPr lang="zh-CN" altLang="en-US" sz="3600">
                <a:cs typeface="+mn-cs"/>
              </a:rPr>
              <a:t>鸵</a:t>
            </a:r>
            <a:r>
              <a:rPr lang="zh-CN" altLang="en-US" sz="3600" dirty="0">
                <a:cs typeface="+mn-cs"/>
              </a:rPr>
              <a:t>鸟</a:t>
            </a:r>
            <a:r>
              <a:rPr lang="zh-CN" altLang="en-US" sz="3600">
                <a:cs typeface="+mn-cs"/>
              </a:rPr>
              <a:t>政策”</a:t>
            </a:r>
            <a:r>
              <a:rPr lang="en-US" altLang="zh-CN" sz="3600">
                <a:cs typeface="+mn-cs"/>
              </a:rPr>
              <a:t>)</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9</a:t>
            </a:fld>
            <a:endParaRPr lang="de-DE" altLang="zh-CN">
              <a:latin typeface="SimHei"/>
            </a:endParaRPr>
          </a:p>
        </p:txBody>
      </p:sp>
      <p:graphicFrame>
        <p:nvGraphicFramePr>
          <p:cNvPr id="6" name="Group 36"/>
          <p:cNvGraphicFramePr>
            <a:graphicFrameLocks noGrp="1"/>
          </p:cNvGraphicFramePr>
          <p:nvPr>
            <p:extLst>
              <p:ext uri="{D42A27DB-BD31-4B8C-83A1-F6EECF244321}">
                <p14:modId xmlns:p14="http://schemas.microsoft.com/office/powerpoint/2010/main" val="547227450"/>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领域</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举例</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地理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cs typeface="+mn-cs"/>
                        </a:rPr>
                        <a:t>世界是平坦的！这种理论即使是在中世纪也是被大多数科学家所拒绝的。然而，直到</a:t>
                      </a:r>
                      <a:r>
                        <a:rPr kumimoji="0" lang="en-US" altLang="zh-CN" sz="2000" b="0" i="0" u="none" strike="noStrike" cap="none" normalizeH="0" baseline="0" dirty="0">
                          <a:ln>
                            <a:noFill/>
                          </a:ln>
                          <a:solidFill>
                            <a:srgbClr val="333333"/>
                          </a:solidFill>
                          <a:effectLst/>
                          <a:latin typeface="SimHei"/>
                          <a:ea typeface="SimHei"/>
                          <a:cs typeface="+mn-cs"/>
                        </a:rPr>
                        <a:t>20</a:t>
                      </a:r>
                      <a:r>
                        <a:rPr kumimoji="0" lang="zh-CN" altLang="en-US" sz="2000" b="0" i="0" u="none" strike="noStrike" cap="none" normalizeH="0" baseline="0" dirty="0">
                          <a:ln>
                            <a:noFill/>
                          </a:ln>
                          <a:solidFill>
                            <a:srgbClr val="333333"/>
                          </a:solidFill>
                          <a:effectLst/>
                          <a:latin typeface="SimHei"/>
                          <a:ea typeface="SimHei"/>
                          <a:cs typeface="+mn-cs"/>
                        </a:rPr>
                        <a:t>世纪平坦地球协会仍然固守着这种错误信仰，并且认为从</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球形</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地球太空拍摄的照片是种阴谋。</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社会</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cs typeface="+mn-cs"/>
                        </a:rPr>
                        <a:t>赞颂一种政治制度尽管有证据显示该制度是邪</a:t>
                      </a:r>
                      <a:r>
                        <a:rPr kumimoji="0" lang="zh-CN" altLang="en-US" sz="2000" b="0" i="0" u="none" strike="noStrike" cap="none" normalizeH="0" baseline="0">
                          <a:ln>
                            <a:noFill/>
                          </a:ln>
                          <a:solidFill>
                            <a:srgbClr val="333333"/>
                          </a:solidFill>
                          <a:effectLst/>
                          <a:latin typeface="SimHei"/>
                          <a:ea typeface="SimHei"/>
                          <a:cs typeface="+mn-cs"/>
                        </a:rPr>
                        <a:t>恶的，残</a:t>
                      </a:r>
                      <a:r>
                        <a:rPr kumimoji="0" lang="zh-CN" altLang="en-US" sz="2000" b="0" i="0" u="none" strike="noStrike" cap="none" normalizeH="0" baseline="0" dirty="0">
                          <a:ln>
                            <a:noFill/>
                          </a:ln>
                          <a:solidFill>
                            <a:srgbClr val="333333"/>
                          </a:solidFill>
                          <a:effectLst/>
                          <a:latin typeface="SimHei"/>
                          <a:ea typeface="SimHei"/>
                          <a:cs typeface="+mn-cs"/>
                        </a:rPr>
                        <a:t>忍的并且是失败的（如，法西斯主义，斯大林主义）</a:t>
                      </a:r>
                      <a:endParaRPr kumimoji="0" lang="de-DE" sz="2000" b="0" i="0" u="none" strike="noStrike" cap="none" normalizeH="0" baseline="0" dirty="0">
                        <a:ln>
                          <a:noFill/>
                        </a:ln>
                        <a:solidFill>
                          <a:srgbClr val="E3EFF8"/>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大灾难</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SimHei"/>
                          <a:ea typeface="SimHei"/>
                          <a:cs typeface="+mn-cs"/>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49764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不能正视现实的例</a:t>
            </a:r>
            <a:r>
              <a:rPr lang="zh-CN" altLang="en-US" sz="3600">
                <a:cs typeface="+mn-cs"/>
              </a:rPr>
              <a:t>子</a:t>
            </a:r>
            <a:r>
              <a:rPr lang="en-US" altLang="zh-CN" sz="3600">
                <a:cs typeface="+mn-cs"/>
              </a:rPr>
              <a:t>(“</a:t>
            </a:r>
            <a:r>
              <a:rPr lang="zh-CN" altLang="en-US" sz="3600">
                <a:cs typeface="+mn-cs"/>
              </a:rPr>
              <a:t>鸵</a:t>
            </a:r>
            <a:r>
              <a:rPr lang="zh-CN" altLang="en-US" sz="3600" dirty="0">
                <a:cs typeface="+mn-cs"/>
              </a:rPr>
              <a:t>鸟</a:t>
            </a:r>
            <a:r>
              <a:rPr lang="zh-CN" altLang="en-US" sz="3600">
                <a:cs typeface="+mn-cs"/>
              </a:rPr>
              <a:t>政策”</a:t>
            </a:r>
            <a:r>
              <a:rPr lang="en-US" altLang="zh-CN" sz="3600">
                <a:cs typeface="+mn-cs"/>
              </a:rPr>
              <a:t>)</a:t>
            </a:r>
            <a:endParaRPr lang="en-US" sz="3600" dirty="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10</a:t>
            </a:fld>
            <a:endParaRPr lang="de-DE" altLang="zh-CN">
              <a:latin typeface="SimHei"/>
            </a:endParaRPr>
          </a:p>
        </p:txBody>
      </p:sp>
      <p:graphicFrame>
        <p:nvGraphicFramePr>
          <p:cNvPr id="6" name="Group 36"/>
          <p:cNvGraphicFramePr>
            <a:graphicFrameLocks noGrp="1"/>
          </p:cNvGraphicFramePr>
          <p:nvPr>
            <p:extLst>
              <p:ext uri="{D42A27DB-BD31-4B8C-83A1-F6EECF244321}">
                <p14:modId xmlns:p14="http://schemas.microsoft.com/office/powerpoint/2010/main" val="2543565216"/>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领域</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举例</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地理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cs typeface="+mn-cs"/>
                        </a:rPr>
                        <a:t>世界是平坦的！这种理论即使是在中世纪也是被大多数科学家所拒绝的。然而，直到</a:t>
                      </a:r>
                      <a:r>
                        <a:rPr kumimoji="0" lang="en-US" altLang="zh-CN" sz="2000" b="0" i="0" u="none" strike="noStrike" cap="none" normalizeH="0" baseline="0" dirty="0">
                          <a:ln>
                            <a:noFill/>
                          </a:ln>
                          <a:solidFill>
                            <a:srgbClr val="333333"/>
                          </a:solidFill>
                          <a:effectLst/>
                          <a:latin typeface="SimHei"/>
                          <a:ea typeface="SimHei"/>
                          <a:cs typeface="+mn-cs"/>
                        </a:rPr>
                        <a:t>20</a:t>
                      </a:r>
                      <a:r>
                        <a:rPr kumimoji="0" lang="zh-CN" altLang="en-US" sz="2000" b="0" i="0" u="none" strike="noStrike" cap="none" normalizeH="0" baseline="0" dirty="0">
                          <a:ln>
                            <a:noFill/>
                          </a:ln>
                          <a:solidFill>
                            <a:srgbClr val="333333"/>
                          </a:solidFill>
                          <a:effectLst/>
                          <a:latin typeface="SimHei"/>
                          <a:ea typeface="SimHei"/>
                          <a:cs typeface="+mn-cs"/>
                        </a:rPr>
                        <a:t>世纪平坦地球协会仍然固守着这种错误信仰，并且认为从</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球形</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地球太空拍摄的照片是种阴谋。</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社会</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cs typeface="+mn-cs"/>
                        </a:rPr>
                        <a:t>赞颂一种政治制度尽管有证据显示该制度是邪</a:t>
                      </a:r>
                      <a:r>
                        <a:rPr kumimoji="0" lang="zh-CN" altLang="en-US" sz="2000" b="0" i="0" u="none" strike="noStrike" cap="none" normalizeH="0" baseline="0">
                          <a:ln>
                            <a:noFill/>
                          </a:ln>
                          <a:solidFill>
                            <a:srgbClr val="333333"/>
                          </a:solidFill>
                          <a:effectLst/>
                          <a:latin typeface="SimHei"/>
                          <a:ea typeface="SimHei"/>
                          <a:cs typeface="+mn-cs"/>
                        </a:rPr>
                        <a:t>恶的，残</a:t>
                      </a:r>
                      <a:r>
                        <a:rPr kumimoji="0" lang="zh-CN" altLang="en-US" sz="2000" b="0" i="0" u="none" strike="noStrike" cap="none" normalizeH="0" baseline="0" dirty="0">
                          <a:ln>
                            <a:noFill/>
                          </a:ln>
                          <a:solidFill>
                            <a:srgbClr val="333333"/>
                          </a:solidFill>
                          <a:effectLst/>
                          <a:latin typeface="SimHei"/>
                          <a:ea typeface="SimHei"/>
                          <a:cs typeface="+mn-cs"/>
                        </a:rPr>
                        <a:t>忍的并且是失败的（如，法西斯主义，斯大林主义）</a:t>
                      </a:r>
                      <a:endParaRPr kumimoji="0" lang="de-DE" sz="2000" b="0" i="0" u="none" strike="noStrike" cap="none" normalizeH="0" baseline="0" dirty="0">
                        <a:ln>
                          <a:noFill/>
                        </a:ln>
                        <a:solidFill>
                          <a:srgbClr val="E3EFF8"/>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333333"/>
                          </a:solidFill>
                          <a:effectLst/>
                          <a:latin typeface="SimHei"/>
                          <a:ea typeface="SimHei"/>
                          <a:cs typeface="+mn-cs"/>
                        </a:rPr>
                        <a:t>大灾难</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cs typeface="+mn-cs"/>
                        </a:rPr>
                        <a:t>忽视警告信号通常是可以避免的意外事件发生的原因（如，雪崩：遇难者通常在危险来临之前就已经得到警告）</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cs typeface="+mn-cs"/>
                        </a:rPr>
                        <a:t>泰坦尼克号悲剧：由于其号称不可沉没，因此没有在意警告</a:t>
                      </a:r>
                      <a:endParaRPr kumimoji="0" lang="de-DE" sz="2000" b="0" i="0" u="none" strike="noStrike" cap="none" normalizeH="0" baseline="0" dirty="0">
                        <a:ln>
                          <a:noFill/>
                        </a:ln>
                        <a:solidFill>
                          <a:srgbClr val="FFFFFF"/>
                        </a:solidFill>
                        <a:effectLst/>
                        <a:latin typeface="SimHei"/>
                        <a:ea typeface="SimHei"/>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86263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为何我们做这个练习</a:t>
            </a:r>
            <a:r>
              <a:rPr lang="en-US" altLang="zh-CN" sz="3600">
                <a:cs typeface="+mn-cs"/>
              </a:rPr>
              <a:t>?</a:t>
            </a:r>
            <a:endParaRPr lang="de-DE" altLang="zh-CN" sz="3600">
              <a:cs typeface="+mn-cs"/>
            </a:endParaRPr>
          </a:p>
        </p:txBody>
      </p:sp>
      <p:sp>
        <p:nvSpPr>
          <p:cNvPr id="4" name="Content Placeholder 3"/>
          <p:cNvSpPr>
            <a:spLocks noGrp="1"/>
          </p:cNvSpPr>
          <p:nvPr>
            <p:ph idx="1"/>
          </p:nvPr>
        </p:nvSpPr>
        <p:spPr/>
        <p:txBody>
          <a:bodyPr/>
          <a:lstStyle/>
          <a:p>
            <a:pPr lvl="0" defTabSz="914400" fontAlgn="base"/>
            <a:r>
              <a:rPr lang="zh-CN" altLang="en-US" sz="2400" dirty="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de-DE" altLang="zh-CN" sz="2400" dirty="0">
                <a:solidFill>
                  <a:srgbClr val="333333"/>
                </a:solidFill>
              </a:rPr>
              <a:t>!</a:t>
            </a:r>
            <a:r>
              <a:rPr lang="en-US" altLang="zh-CN" sz="2400" dirty="0">
                <a:solidFill>
                  <a:srgbClr val="333333"/>
                </a:solidFill>
              </a:rPr>
              <a:t>】</a:t>
            </a:r>
            <a:r>
              <a:rPr lang="zh-CN" altLang="en-US" sz="2400" dirty="0">
                <a:solidFill>
                  <a:srgbClr val="333333"/>
                </a:solidFill>
              </a:rPr>
              <a:t>精神病患者即时面对挑战其信念的信息时，仍继续坚信他们对事件的观点或信念</a:t>
            </a:r>
          </a:p>
          <a:p>
            <a:pPr lvl="0" defTabSz="914400" fontAlgn="base"/>
            <a:r>
              <a:rPr lang="zh-CN" altLang="en-US" sz="2400" dirty="0">
                <a:solidFill>
                  <a:srgbClr val="004992"/>
                </a:solidFill>
              </a:rPr>
              <a:t>这会导致人际交往问题，并会妨碍健</a:t>
            </a:r>
            <a:r>
              <a:rPr lang="zh-CN" altLang="en-US" sz="2400">
                <a:solidFill>
                  <a:srgbClr val="004992"/>
                </a:solidFill>
              </a:rPr>
              <a:t>康的，现</a:t>
            </a:r>
            <a:r>
              <a:rPr lang="zh-CN" altLang="en-US" sz="2400" dirty="0">
                <a:solidFill>
                  <a:srgbClr val="004992"/>
                </a:solidFill>
              </a:rPr>
              <a:t>实的对待周围环境的观点的形成</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3" name="Slide Number Placeholder 2"/>
          <p:cNvSpPr>
            <a:spLocks noGrp="1"/>
          </p:cNvSpPr>
          <p:nvPr>
            <p:ph type="sldNum" sz="quarter" idx="12"/>
          </p:nvPr>
        </p:nvSpPr>
        <p:spPr/>
        <p:txBody>
          <a:bodyPr/>
          <a:lstStyle/>
          <a:p>
            <a:fld id="{DA2F50FA-088B-47DE-91C3-7C2DF1E4D151}" type="slidenum">
              <a:rPr lang="zh-CN" altLang="de-DE" smtClean="0">
                <a:latin typeface="SimHei"/>
              </a:rPr>
              <a:pPr/>
              <a:t>11</a:t>
            </a:fld>
            <a:endParaRPr lang="de-DE" altLang="zh-CN">
              <a:latin typeface="SimHe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a:solidFill>
                  <a:srgbClr val="004992"/>
                </a:solidFill>
                <a:cs typeface="+mn-cs"/>
              </a:rPr>
              <a:t>不能证实现实如何促进精神疾病中误解的产生</a:t>
            </a:r>
            <a:r>
              <a:rPr lang="en-US" altLang="zh-CN" sz="3600">
                <a:solidFill>
                  <a:srgbClr val="004992"/>
                </a:solidFill>
                <a:cs typeface="+mn-cs"/>
              </a:rPr>
              <a:t>-</a:t>
            </a:r>
            <a:r>
              <a:rPr lang="zh-CN" altLang="en-US" sz="3600">
                <a:solidFill>
                  <a:srgbClr val="004992"/>
                </a:solidFill>
                <a:cs typeface="+mn-cs"/>
              </a:rPr>
              <a:t>举例</a:t>
            </a:r>
            <a:endParaRPr lang="en-US" sz="3600" dirty="0">
              <a:solidFill>
                <a:srgbClr val="004992"/>
              </a:solidFill>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zh-CN" altLang="en-US" sz="2400" dirty="0">
                <a:solidFill>
                  <a:srgbClr val="333333"/>
                </a:solidFill>
              </a:rPr>
              <a:t>因为预期</a:t>
            </a:r>
            <a:r>
              <a:rPr lang="en-US" altLang="zh-CN" sz="2400" dirty="0">
                <a:solidFill>
                  <a:srgbClr val="333333"/>
                </a:solidFill>
              </a:rPr>
              <a:t>/</a:t>
            </a:r>
            <a:r>
              <a:rPr lang="zh-CN" altLang="en-US" sz="2400" dirty="0">
                <a:solidFill>
                  <a:srgbClr val="333333"/>
                </a:solidFill>
              </a:rPr>
              <a:t>害怕听到不一致的意见，从而回避和亲朋好友讨论特定的观点，并且不再相信任何人</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将持不同观点的人看作是敌人或迫害者</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只从一种渠道获取信息（如，和阴谋理论有关的网络论坛）。其它严肃媒体（如，出版机构）的信息不被考虑</a:t>
            </a:r>
            <a:r>
              <a:rPr lang="en-US" altLang="de-DE" sz="2400" dirty="0">
                <a:solidFill>
                  <a:srgbClr val="333333"/>
                </a:solidFill>
              </a:rPr>
              <a:t>。</a:t>
            </a:r>
          </a:p>
          <a:p>
            <a:pPr lvl="0" defTabSz="914400" fontAlgn="base">
              <a:buClr>
                <a:srgbClr val="333333"/>
              </a:buClr>
            </a:pPr>
            <a:endParaRPr lang="en-US" altLang="de-DE" sz="2400" dirty="0">
              <a:solidFill>
                <a:srgbClr val="333333"/>
              </a:solidFill>
            </a:endParaRPr>
          </a:p>
          <a:p>
            <a:pPr lvl="0" algn="ctr" defTabSz="914377"/>
            <a:r>
              <a:rPr lang="zh-CN" altLang="en-US" sz="2400" dirty="0">
                <a:solidFill>
                  <a:srgbClr val="004992"/>
                </a:solidFill>
              </a:rPr>
              <a:t>有人愿意分享一个简短的个人经历吗？</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3" name="Slide Number Placeholder 2"/>
          <p:cNvSpPr>
            <a:spLocks noGrp="1"/>
          </p:cNvSpPr>
          <p:nvPr>
            <p:ph type="sldNum" sz="quarter" idx="12"/>
          </p:nvPr>
        </p:nvSpPr>
        <p:spPr/>
        <p:txBody>
          <a:bodyPr/>
          <a:lstStyle/>
          <a:p>
            <a:fld id="{DA2F50FA-088B-47DE-91C3-7C2DF1E4D151}" type="slidenum">
              <a:rPr lang="zh-CN" altLang="de-DE" smtClean="0">
                <a:latin typeface="SimHei"/>
              </a:rPr>
              <a:pPr/>
              <a:t>12</a:t>
            </a:fld>
            <a:endParaRPr lang="de-DE" altLang="zh-CN">
              <a:latin typeface="SimHe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下列图片属于某一特定类别。是哪一类？</a:t>
            </a:r>
            <a:endParaRPr lang="zh-CN" altLang="de-DE" sz="3600">
              <a:cs typeface="+mn-cs"/>
            </a:endParaRPr>
          </a:p>
        </p:txBody>
      </p:sp>
      <p:sp>
        <p:nvSpPr>
          <p:cNvPr id="4" name="Content Placeholder 3"/>
          <p:cNvSpPr>
            <a:spLocks noGrp="1"/>
          </p:cNvSpPr>
          <p:nvPr>
            <p:ph idx="1"/>
          </p:nvPr>
        </p:nvSpPr>
        <p:spPr/>
        <p:txBody>
          <a:bodyPr/>
          <a:lstStyle/>
          <a:p>
            <a:pPr lvl="0" algn="ctr" defTabSz="914400" fontAlgn="base">
              <a:lnSpc>
                <a:spcPct val="100000"/>
              </a:lnSpc>
              <a:spcBef>
                <a:spcPts val="1200"/>
              </a:spcBef>
            </a:pPr>
            <a:endParaRPr lang="en-US" altLang="zh-CN" sz="2400" dirty="0">
              <a:solidFill>
                <a:srgbClr val="333333"/>
              </a:solidFill>
            </a:endParaRPr>
          </a:p>
          <a:p>
            <a:pPr lvl="0" algn="ctr" defTabSz="914400" fontAlgn="base">
              <a:lnSpc>
                <a:spcPct val="100000"/>
              </a:lnSpc>
              <a:spcBef>
                <a:spcPts val="1200"/>
              </a:spcBef>
            </a:pPr>
            <a:endParaRPr lang="en-US" altLang="zh-CN" sz="2400" dirty="0">
              <a:solidFill>
                <a:srgbClr val="333333"/>
              </a:solidFill>
            </a:endParaRPr>
          </a:p>
          <a:p>
            <a:pPr lvl="0" algn="ctr" defTabSz="914400" fontAlgn="base">
              <a:lnSpc>
                <a:spcPct val="100000"/>
              </a:lnSpc>
              <a:spcBef>
                <a:spcPts val="1200"/>
              </a:spcBef>
            </a:pPr>
            <a:endParaRPr lang="en-US" altLang="zh-CN" sz="2400" dirty="0">
              <a:solidFill>
                <a:srgbClr val="333333"/>
              </a:solidFill>
            </a:endParaRPr>
          </a:p>
          <a:p>
            <a:pPr lvl="0" algn="ctr" defTabSz="914400" fontAlgn="base">
              <a:lnSpc>
                <a:spcPct val="100000"/>
              </a:lnSpc>
              <a:spcBef>
                <a:spcPts val="1200"/>
              </a:spcBef>
            </a:pPr>
            <a:endParaRPr lang="en-US" altLang="zh-CN" sz="2400" dirty="0">
              <a:solidFill>
                <a:srgbClr val="333333"/>
              </a:solidFill>
            </a:endParaRPr>
          </a:p>
          <a:p>
            <a:pPr lvl="0" algn="ctr" defTabSz="914400" fontAlgn="base">
              <a:lnSpc>
                <a:spcPct val="100000"/>
              </a:lnSpc>
              <a:spcBef>
                <a:spcPts val="1200"/>
              </a:spcBef>
            </a:pPr>
            <a:r>
              <a:rPr lang="zh-CN" altLang="de-DE" sz="2400" dirty="0">
                <a:solidFill>
                  <a:srgbClr val="333333"/>
                </a:solidFill>
              </a:rPr>
              <a:t>如果你对所认定类别有信心，请给出您的答案。</a:t>
            </a:r>
          </a:p>
          <a:p>
            <a:pPr lvl="0" algn="ctr" defTabSz="914400" fontAlgn="base">
              <a:lnSpc>
                <a:spcPct val="100000"/>
              </a:lnSpc>
              <a:spcBef>
                <a:spcPts val="1200"/>
              </a:spcBef>
            </a:pPr>
            <a:r>
              <a:rPr lang="zh-CN" altLang="de-DE" sz="2400" dirty="0">
                <a:solidFill>
                  <a:srgbClr val="333333"/>
                </a:solidFill>
              </a:rPr>
              <a:t>您将得到反</a:t>
            </a:r>
            <a:r>
              <a:rPr lang="zh-CN" altLang="de-DE" sz="2400">
                <a:solidFill>
                  <a:srgbClr val="333333"/>
                </a:solidFill>
              </a:rPr>
              <a:t>馈（</a:t>
            </a:r>
            <a:r>
              <a:rPr lang="zh-CN" altLang="en-US" sz="2400">
                <a:solidFill>
                  <a:srgbClr val="333333"/>
                </a:solidFill>
              </a:rPr>
              <a:t>“</a:t>
            </a:r>
            <a:r>
              <a:rPr lang="zh-CN" altLang="de-DE" sz="2400">
                <a:solidFill>
                  <a:srgbClr val="333333"/>
                </a:solidFill>
              </a:rPr>
              <a:t>是</a:t>
            </a:r>
            <a:r>
              <a:rPr lang="zh-CN" altLang="en-US" sz="2400">
                <a:solidFill>
                  <a:srgbClr val="333333"/>
                </a:solidFill>
              </a:rPr>
              <a:t>”</a:t>
            </a:r>
            <a:r>
              <a:rPr lang="zh-CN" altLang="de-DE" sz="2400">
                <a:solidFill>
                  <a:srgbClr val="333333"/>
                </a:solidFill>
              </a:rPr>
              <a:t>或</a:t>
            </a:r>
            <a:r>
              <a:rPr lang="zh-CN" altLang="en-US" sz="2400">
                <a:solidFill>
                  <a:srgbClr val="333333"/>
                </a:solidFill>
              </a:rPr>
              <a:t>“</a:t>
            </a:r>
            <a:r>
              <a:rPr lang="zh-CN" altLang="de-DE" sz="2400">
                <a:solidFill>
                  <a:srgbClr val="333333"/>
                </a:solidFill>
              </a:rPr>
              <a:t>否</a:t>
            </a:r>
            <a:r>
              <a:rPr lang="zh-CN" altLang="en-US" sz="2400">
                <a:solidFill>
                  <a:srgbClr val="333333"/>
                </a:solidFill>
              </a:rPr>
              <a:t>”</a:t>
            </a:r>
            <a:r>
              <a:rPr lang="zh-CN" altLang="de-DE" sz="2400">
                <a:solidFill>
                  <a:srgbClr val="333333"/>
                </a:solidFill>
              </a:rPr>
              <a:t>）。</a:t>
            </a:r>
            <a:endParaRPr lang="zh-CN" altLang="de-DE" sz="2400" dirty="0">
              <a:solidFill>
                <a:srgbClr val="333333"/>
              </a:solidFill>
            </a:endParaRPr>
          </a:p>
          <a:p>
            <a:pPr lvl="0" algn="ctr" defTabSz="914400" fontAlgn="base">
              <a:lnSpc>
                <a:spcPct val="100000"/>
              </a:lnSpc>
              <a:spcBef>
                <a:spcPts val="1200"/>
              </a:spcBef>
            </a:pPr>
            <a:r>
              <a:rPr lang="zh-CN" altLang="de-DE" sz="2400" dirty="0">
                <a:solidFill>
                  <a:srgbClr val="333333"/>
                </a:solidFill>
              </a:rPr>
              <a:t>请提出其它条目以检验您的假设。</a:t>
            </a:r>
            <a:endParaRPr lang="en-US" sz="2400" dirty="0"/>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3" name="Slide Number Placeholder 2"/>
          <p:cNvSpPr>
            <a:spLocks noGrp="1"/>
          </p:cNvSpPr>
          <p:nvPr>
            <p:ph type="sldNum" sz="quarter" idx="12"/>
          </p:nvPr>
        </p:nvSpPr>
        <p:spPr/>
        <p:txBody>
          <a:bodyPr/>
          <a:lstStyle/>
          <a:p>
            <a:fld id="{DA2F50FA-088B-47DE-91C3-7C2DF1E4D151}" type="slidenum">
              <a:rPr lang="zh-CN" altLang="de-DE" smtClean="0">
                <a:latin typeface="SimHei"/>
              </a:rPr>
              <a:pPr/>
              <a:t>13</a:t>
            </a:fld>
            <a:endParaRPr lang="de-DE" altLang="zh-CN">
              <a:latin typeface="SimHei"/>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aption_27"/>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SimHei"/>
                <a:ea typeface="SimHei"/>
              </a:rPr>
              <a:t>						</a:t>
            </a:r>
            <a:r>
              <a:rPr lang="ja-JP" altLang="en-US" sz="1800" b="0" dirty="0">
                <a:solidFill>
                  <a:srgbClr val="333333"/>
                </a:solidFill>
                <a:latin typeface="SimHei"/>
                <a:ea typeface="SimHei"/>
              </a:rPr>
              <a:t>其它选项</a:t>
            </a:r>
            <a:r>
              <a:rPr lang="de-DE" altLang="de-DE" sz="1800" b="0" dirty="0">
                <a:solidFill>
                  <a:srgbClr val="333333"/>
                </a:solidFill>
                <a:latin typeface="SimHei"/>
                <a:ea typeface="SimHei"/>
              </a:rPr>
              <a:t>:</a:t>
            </a:r>
          </a:p>
        </p:txBody>
      </p:sp>
      <p:sp>
        <p:nvSpPr>
          <p:cNvPr id="16394"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类别：生物</a:t>
            </a:r>
            <a:endParaRPr lang="zh-CN" altLang="de-DE" sz="3600">
              <a:cs typeface="+mn-cs"/>
            </a:endParaRPr>
          </a:p>
        </p:txBody>
      </p:sp>
      <p:sp>
        <p:nvSpPr>
          <p:cNvPr id="24581" name="Text Box 5"/>
          <p:cNvSpPr>
            <a:spLocks noGrp="1" noChangeArrowheads="1"/>
          </p:cNvSpPr>
          <p:nvPr>
            <p:ph idx="1"/>
          </p:nvPr>
        </p:nvSpPr>
        <p:spPr/>
        <p:txBody>
          <a:bodyPr>
            <a:noAutofit/>
          </a:bodyPr>
          <a:lstStyle/>
          <a:p>
            <a:pPr eaLnBrk="1" hangingPunct="1">
              <a:lnSpc>
                <a:spcPct val="100000"/>
              </a:lnSpc>
              <a:spcBef>
                <a:spcPts val="1200"/>
              </a:spcBef>
              <a:defRPr/>
            </a:pPr>
            <a:endParaRPr lang="en-US" altLang="zh-CN" sz="2000" b="1" dirty="0">
              <a:solidFill>
                <a:srgbClr val="333333"/>
              </a:solidFill>
            </a:endParaRPr>
          </a:p>
          <a:p>
            <a:pPr eaLnBrk="1" hangingPunct="1">
              <a:lnSpc>
                <a:spcPct val="100000"/>
              </a:lnSpc>
              <a:spcBef>
                <a:spcPts val="1200"/>
              </a:spcBef>
              <a:defRPr/>
            </a:pPr>
            <a:endParaRPr lang="en-US" altLang="zh-CN" sz="2000" b="1" dirty="0">
              <a:solidFill>
                <a:srgbClr val="333333"/>
              </a:solidFill>
            </a:endParaRPr>
          </a:p>
          <a:p>
            <a:pPr eaLnBrk="1" hangingPunct="1">
              <a:lnSpc>
                <a:spcPct val="100000"/>
              </a:lnSpc>
              <a:spcBef>
                <a:spcPts val="1200"/>
              </a:spcBef>
              <a:defRPr/>
            </a:pPr>
            <a:endParaRPr lang="en-US" altLang="zh-CN" sz="2000" b="1" dirty="0">
              <a:solidFill>
                <a:srgbClr val="333333"/>
              </a:solidFill>
            </a:endParaRPr>
          </a:p>
          <a:p>
            <a:pPr eaLnBrk="1" hangingPunct="1">
              <a:lnSpc>
                <a:spcPct val="100000"/>
              </a:lnSpc>
              <a:spcBef>
                <a:spcPts val="1200"/>
              </a:spcBef>
              <a:defRPr/>
            </a:pPr>
            <a:endParaRPr lang="en-US" altLang="zh-CN" sz="2000" b="1" dirty="0">
              <a:solidFill>
                <a:srgbClr val="333333"/>
              </a:solidFill>
            </a:endParaRPr>
          </a:p>
          <a:p>
            <a:pPr eaLnBrk="1" hangingPunct="1">
              <a:lnSpc>
                <a:spcPct val="100000"/>
              </a:lnSpc>
              <a:spcBef>
                <a:spcPts val="1200"/>
              </a:spcBef>
              <a:defRPr/>
            </a:pPr>
            <a:r>
              <a:rPr lang="zh-CN" altLang="de-DE" sz="2000" b="1" dirty="0">
                <a:solidFill>
                  <a:srgbClr val="333333"/>
                </a:solidFill>
              </a:rPr>
              <a:t>常见错误</a:t>
            </a:r>
            <a:r>
              <a:rPr lang="de-DE" altLang="zh-CN" sz="2000" b="1" dirty="0">
                <a:solidFill>
                  <a:srgbClr val="333333"/>
                </a:solidFill>
              </a:rPr>
              <a:t>: </a:t>
            </a:r>
            <a:r>
              <a:rPr lang="zh-CN" altLang="de-DE" sz="2000" dirty="0">
                <a:solidFill>
                  <a:srgbClr val="333333"/>
                </a:solidFill>
              </a:rPr>
              <a:t>大多数人只会寻找支持他们的假设的信息，而不去寻找与其观点相悖的信息（证实偏见）。在这个例子中：似乎正确的类别 </a:t>
            </a:r>
            <a:r>
              <a:rPr lang="de-DE" altLang="zh-CN" sz="2000" dirty="0">
                <a:solidFill>
                  <a:srgbClr val="333333"/>
                </a:solidFill>
              </a:rPr>
              <a:t>= </a:t>
            </a:r>
            <a:r>
              <a:rPr lang="zh-CN" altLang="de-DE" sz="2000" dirty="0">
                <a:solidFill>
                  <a:srgbClr val="333333"/>
                </a:solidFill>
              </a:rPr>
              <a:t>植物。通常，没有备选意见</a:t>
            </a:r>
            <a:r>
              <a:rPr lang="de-DE" altLang="zh-CN" sz="2000" dirty="0">
                <a:solidFill>
                  <a:srgbClr val="333333"/>
                </a:solidFill>
              </a:rPr>
              <a:t>/</a:t>
            </a:r>
            <a:r>
              <a:rPr lang="zh-CN" altLang="de-DE" sz="2000" dirty="0">
                <a:solidFill>
                  <a:srgbClr val="333333"/>
                </a:solidFill>
              </a:rPr>
              <a:t>想法被考虑。</a:t>
            </a:r>
          </a:p>
          <a:p>
            <a:pPr eaLnBrk="1" hangingPunct="1">
              <a:lnSpc>
                <a:spcPct val="100000"/>
              </a:lnSpc>
              <a:spcBef>
                <a:spcPts val="1200"/>
              </a:spcBef>
              <a:defRPr/>
            </a:pPr>
            <a:r>
              <a:rPr lang="zh-CN" altLang="de-DE" sz="2000" dirty="0">
                <a:solidFill>
                  <a:srgbClr val="333333"/>
                </a:solidFill>
              </a:rPr>
              <a:t>日常生活：</a:t>
            </a:r>
          </a:p>
          <a:p>
            <a:pPr marL="342900" indent="-342900" eaLnBrk="1" hangingPunct="1">
              <a:lnSpc>
                <a:spcPct val="100000"/>
              </a:lnSpc>
              <a:spcBef>
                <a:spcPts val="1200"/>
              </a:spcBef>
              <a:buClr>
                <a:srgbClr val="333333"/>
              </a:buClr>
              <a:buFont typeface="WingDings"/>
              <a:buChar char=""/>
              <a:defRPr/>
            </a:pPr>
            <a:r>
              <a:rPr lang="zh-CN" altLang="de-DE" sz="2000" dirty="0">
                <a:solidFill>
                  <a:srgbClr val="333333"/>
                </a:solidFill>
              </a:rPr>
              <a:t>人们只阅读与其观点一致的报纸。</a:t>
            </a:r>
          </a:p>
          <a:p>
            <a:pPr marL="342900" indent="-342900" eaLnBrk="1" hangingPunct="1">
              <a:lnSpc>
                <a:spcPct val="100000"/>
              </a:lnSpc>
              <a:spcBef>
                <a:spcPts val="1200"/>
              </a:spcBef>
              <a:buClr>
                <a:srgbClr val="333333"/>
              </a:buClr>
              <a:buFont typeface="WingDings"/>
              <a:buChar char=""/>
              <a:defRPr/>
            </a:pPr>
            <a:r>
              <a:rPr lang="zh-CN" altLang="de-DE" sz="2000" dirty="0">
                <a:solidFill>
                  <a:srgbClr val="333333"/>
                </a:solidFill>
              </a:rPr>
              <a:t>人们避免和持不同观点的人接触，而不是与其讨论对立的观点。</a:t>
            </a:r>
          </a:p>
          <a:p>
            <a:pPr eaLnBrk="1" hangingPunct="1">
              <a:lnSpc>
                <a:spcPct val="100000"/>
              </a:lnSpc>
              <a:spcBef>
                <a:spcPts val="1200"/>
              </a:spcBef>
              <a:defRPr/>
            </a:pPr>
            <a:r>
              <a:rPr lang="zh-CN" altLang="de-DE" sz="2000" dirty="0">
                <a:solidFill>
                  <a:srgbClr val="004992"/>
                </a:solidFill>
              </a:rPr>
              <a:t>这可能导致片面的看法，甚至形成错误的判断。</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3" name="Slide Number Placeholder 2"/>
          <p:cNvSpPr>
            <a:spLocks noGrp="1"/>
          </p:cNvSpPr>
          <p:nvPr>
            <p:ph type="sldNum" sz="quarter" idx="12"/>
          </p:nvPr>
        </p:nvSpPr>
        <p:spPr/>
        <p:txBody>
          <a:bodyPr/>
          <a:lstStyle/>
          <a:p>
            <a:fld id="{DA2F50FA-088B-47DE-91C3-7C2DF1E4D151}" type="slidenum">
              <a:rPr lang="zh-CN" altLang="de-DE" smtClean="0">
                <a:latin typeface="SimHei"/>
              </a:rPr>
              <a:pPr/>
              <a:t>14</a:t>
            </a:fld>
            <a:endParaRPr lang="de-DE" altLang="zh-CN">
              <a:latin typeface="SimHei"/>
            </a:endParaRPr>
          </a:p>
        </p:txBody>
      </p:sp>
      <p:pic>
        <p:nvPicPr>
          <p:cNvPr id="20"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de-DE" sz="2400">
                <a:solidFill>
                  <a:srgbClr val="333333"/>
                </a:solidFill>
              </a:rPr>
              <a:t>下列显示的每一种情景将由三张图片组成，并提供了不同的解释</a:t>
            </a:r>
            <a:r>
              <a:rPr lang="en-US" sz="2400" dirty="0">
                <a:solidFill>
                  <a:srgbClr val="333333"/>
                </a:solidFill>
              </a:rPr>
              <a:t>。</a:t>
            </a:r>
            <a:endParaRPr lang="en-US" altLang="zh-CN" sz="2400" dirty="0">
              <a:solidFill>
                <a:srgbClr val="333333"/>
              </a:solidFill>
            </a:endParaRPr>
          </a:p>
          <a:p>
            <a:pPr defTabSz="914400" fontAlgn="base">
              <a:buClr>
                <a:srgbClr val="333333"/>
              </a:buClr>
              <a:tabLst>
                <a:tab pos="361950" algn="l"/>
              </a:tabLst>
              <a:defRP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15</a:t>
            </a:fld>
            <a:endParaRPr lang="de-DE" altLang="zh-CN">
              <a:latin typeface="SimHe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de-DE" sz="2400">
                <a:solidFill>
                  <a:srgbClr val="333333"/>
                </a:solidFill>
              </a:rPr>
              <a:t>下列显示的每一种情景将由三张图片组成，并提供了不同的解释</a:t>
            </a:r>
            <a:r>
              <a:rPr lang="en-US" sz="2400" dirty="0">
                <a:solidFill>
                  <a:srgbClr val="333333"/>
                </a:solidFill>
              </a:rPr>
              <a:t>。</a:t>
            </a:r>
            <a:endParaRPr lang="en-US" altLang="zh-CN" sz="2400" dirty="0">
              <a:solidFill>
                <a:srgbClr val="333333"/>
              </a:solidFill>
            </a:endParaRP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这些图片将按照逆序显示，即最后发生的事最先显示</a:t>
            </a:r>
            <a:r>
              <a:rPr lang="en-US" sz="2400" dirty="0">
                <a:solidFill>
                  <a:srgbClr val="333333"/>
                </a:solidFill>
              </a:rPr>
              <a:t>。</a:t>
            </a:r>
            <a:endParaRPr lang="en-US" altLang="zh-CN" sz="2400" dirty="0">
              <a:solidFill>
                <a:srgbClr val="333333"/>
              </a:solidFill>
            </a:endParaRPr>
          </a:p>
          <a:p>
            <a:pPr defTabSz="914400" fontAlgn="base">
              <a:buClr>
                <a:srgbClr val="333333"/>
              </a:buClr>
              <a:tabLst>
                <a:tab pos="361950" algn="l"/>
              </a:tabLst>
              <a:defRP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16</a:t>
            </a:fld>
            <a:endParaRPr lang="de-DE" altLang="zh-CN">
              <a:latin typeface="SimHei"/>
            </a:endParaRPr>
          </a:p>
        </p:txBody>
      </p:sp>
    </p:spTree>
    <p:extLst>
      <p:ext uri="{BB962C8B-B14F-4D97-AF65-F5344CB8AC3E}">
        <p14:creationId xmlns:p14="http://schemas.microsoft.com/office/powerpoint/2010/main" val="507279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de-DE" sz="2400">
                <a:solidFill>
                  <a:srgbClr val="333333"/>
                </a:solidFill>
              </a:rPr>
              <a:t>下列显示的每一种情景将由三张图片组成，并提供了不同的解释</a:t>
            </a:r>
            <a:r>
              <a:rPr lang="en-US" sz="2400" dirty="0">
                <a:solidFill>
                  <a:srgbClr val="333333"/>
                </a:solidFill>
              </a:rPr>
              <a:t>。</a:t>
            </a:r>
            <a:endParaRPr lang="en-US" altLang="zh-CN" sz="2400" dirty="0">
              <a:solidFill>
                <a:srgbClr val="333333"/>
              </a:solidFill>
            </a:endParaRP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这些图片将按照逆序显示，即最后发生的事最先显示</a:t>
            </a:r>
            <a:r>
              <a:rPr lang="en-US" sz="2400" dirty="0">
                <a:solidFill>
                  <a:srgbClr val="333333"/>
                </a:solidFill>
              </a:rPr>
              <a:t>。</a:t>
            </a:r>
            <a:endParaRPr lang="en-US" altLang="zh-CN" sz="2400" dirty="0">
              <a:solidFill>
                <a:srgbClr val="333333"/>
              </a:solidFill>
            </a:endParaRP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在图片显示后，要求你对每一种提供的解释的合理性或可能性进行评定。当每一张构成该情景的新图片被加入时，都需要重新评定。</a:t>
            </a:r>
          </a:p>
          <a:p>
            <a:pPr defTabSz="914400" fontAlgn="base">
              <a:buClr>
                <a:srgbClr val="333333"/>
              </a:buClr>
              <a:tabLst>
                <a:tab pos="361950" algn="l"/>
              </a:tabLst>
              <a:defRP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17</a:t>
            </a:fld>
            <a:endParaRPr lang="de-DE" altLang="zh-CN">
              <a:latin typeface="SimHei"/>
            </a:endParaRPr>
          </a:p>
        </p:txBody>
      </p:sp>
    </p:spTree>
    <p:extLst>
      <p:ext uri="{BB962C8B-B14F-4D97-AF65-F5344CB8AC3E}">
        <p14:creationId xmlns:p14="http://schemas.microsoft.com/office/powerpoint/2010/main" val="3461842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de-DE" sz="2400">
                <a:solidFill>
                  <a:srgbClr val="333333"/>
                </a:solidFill>
              </a:rPr>
              <a:t>下列显示的每一种情景将由三张图片组成，并提供了不同的解释</a:t>
            </a:r>
            <a:r>
              <a:rPr lang="en-US" sz="2400" dirty="0">
                <a:solidFill>
                  <a:srgbClr val="333333"/>
                </a:solidFill>
              </a:rPr>
              <a:t>。</a:t>
            </a:r>
            <a:endParaRPr lang="en-US" altLang="zh-CN" sz="2400" dirty="0">
              <a:solidFill>
                <a:srgbClr val="333333"/>
              </a:solidFill>
            </a:endParaRP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这些图片将按照逆序显示，即最后发生的事最先显示</a:t>
            </a:r>
            <a:r>
              <a:rPr lang="en-US" sz="2400" dirty="0">
                <a:solidFill>
                  <a:srgbClr val="333333"/>
                </a:solidFill>
              </a:rPr>
              <a:t>。</a:t>
            </a:r>
            <a:endParaRPr lang="en-US" altLang="zh-CN" sz="2400" dirty="0">
              <a:solidFill>
                <a:srgbClr val="333333"/>
              </a:solidFill>
            </a:endParaRP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在图片显示后，要求你对每一种提供的解释的合理性或可能性进行评定。当每一张构成该情景的新图片被加入时，都需要重新评定。</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请与组员讨论你对你的评分自信程度如何？</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18</a:t>
            </a:fld>
            <a:endParaRPr lang="de-DE" altLang="zh-CN">
              <a:latin typeface="SimHei"/>
            </a:endParaRPr>
          </a:p>
        </p:txBody>
      </p:sp>
    </p:spTree>
    <p:extLst>
      <p:ext uri="{BB962C8B-B14F-4D97-AF65-F5344CB8AC3E}">
        <p14:creationId xmlns:p14="http://schemas.microsoft.com/office/powerpoint/2010/main" val="406020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可能发生了什么事？</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19</a:t>
            </a:fld>
            <a:endParaRPr lang="de-DE" altLang="zh-CN">
              <a:latin typeface="SimHei"/>
            </a:endParaRP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SimHei"/>
              </a:rPr>
              <a:t>3</a:t>
            </a:r>
          </a:p>
        </p:txBody>
      </p:sp>
      <p:sp>
        <p:nvSpPr>
          <p:cNvPr id="1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2"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因为这个男孩终于被领养了，所以他很高兴</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父母在表扬他们的儿子报告了火警，从而使得火灾被及时扑灭了</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这个男孩考试得了高分</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这个男孩放了火却没有被发现</a:t>
            </a:r>
            <a:r>
              <a:rPr lang="en-CA"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20</a:t>
            </a:fld>
            <a:endParaRPr lang="de-DE" altLang="zh-CN">
              <a:latin typeface="SimHei"/>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SimHei"/>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8"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因为这个男孩终于被领养了，所以他很高兴</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父母在表扬他们的儿子报告了火警，从而使得火灾被及时扑灭了</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这个男孩考试得了高分</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这个男孩放了火却没有被发现</a:t>
            </a:r>
            <a:r>
              <a:rPr lang="en-CA"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21</a:t>
            </a:fld>
            <a:endParaRPr lang="de-DE" altLang="zh-CN">
              <a:latin typeface="SimHei"/>
            </a:endParaRP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SimHei"/>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SimHei"/>
              </a:rPr>
              <a:t>2</a:t>
            </a:r>
          </a:p>
        </p:txBody>
      </p:sp>
      <p:sp>
        <p:nvSpPr>
          <p:cNvPr id="1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93"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因为这个男孩终于被领养了，所以他很高兴</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父母在表扬他们的儿子报告了火警，从而使得火灾被及时扑灭了</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这个男孩考试得了高分</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这个男孩放了火却没有被发现</a:t>
            </a:r>
            <a:r>
              <a:rPr lang="en-CA"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22</a:t>
            </a:fld>
            <a:endParaRPr lang="de-DE" altLang="zh-CN">
              <a:latin typeface="SimHei"/>
            </a:endParaRP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SimHei"/>
              </a:rPr>
              <a:t>3</a:t>
            </a:r>
          </a:p>
        </p:txBody>
      </p:sp>
      <p:sp>
        <p:nvSpPr>
          <p:cNvPr id="2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SimHei"/>
              </a:rPr>
              <a:t>2</a:t>
            </a:r>
          </a:p>
        </p:txBody>
      </p:sp>
      <p:sp>
        <p:nvSpPr>
          <p:cNvPr id="2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SimHei"/>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6"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因为这个男孩终于被领养了，所以他很高兴</a:t>
            </a:r>
            <a:r>
              <a:rPr lang="en-CA" altLang="de-DE" sz="2000" b="0">
                <a:solidFill>
                  <a:srgbClr val="333333"/>
                </a:solidFill>
                <a:latin typeface="SimHei"/>
              </a:rPr>
              <a:t>。</a:t>
            </a:r>
          </a:p>
          <a:p>
            <a:pPr eaLnBrk="1" hangingPunct="1">
              <a:spcBef>
                <a:spcPts val="1200"/>
              </a:spcBef>
              <a:spcAft>
                <a:spcPts val="0"/>
              </a:spcAft>
              <a:buClr>
                <a:srgbClr val="004992"/>
              </a:buClr>
              <a:buFont typeface="WingDings"/>
              <a:buAutoNum type="arabicPeriod"/>
            </a:pPr>
            <a:r>
              <a:rPr lang="zh-CN" altLang="en-CA" sz="2000" b="0">
                <a:solidFill>
                  <a:srgbClr val="004992"/>
                </a:solidFill>
                <a:latin typeface="SimHei"/>
              </a:rPr>
              <a:t>父母在表扬他们的儿子报告了火警，从而使得火灾被及时扑灭了</a:t>
            </a:r>
            <a:r>
              <a:rPr lang="en-CA" altLang="de-DE" sz="2000" b="0">
                <a:solidFill>
                  <a:srgbClr val="004992"/>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这个男孩考试得了高分</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这个男孩放了火却没有被发现</a:t>
            </a:r>
            <a:r>
              <a:rPr lang="en-CA" altLang="de-DE" sz="2000" b="0">
                <a:solidFill>
                  <a:srgbClr val="333333"/>
                </a:solidFill>
                <a:latin typeface="SimHei"/>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23</a:t>
            </a:fld>
            <a:endParaRPr lang="de-DE" altLang="zh-CN">
              <a:latin typeface="SimHei"/>
            </a:endParaRP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SimHei"/>
              </a:rPr>
              <a:t>3</a:t>
            </a:r>
          </a:p>
        </p:txBody>
      </p:sp>
      <p:sp>
        <p:nvSpPr>
          <p:cNvPr id="1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SimHei"/>
              </a:rPr>
              <a:t>2</a:t>
            </a:r>
          </a:p>
        </p:txBody>
      </p:sp>
      <p:sp>
        <p:nvSpPr>
          <p:cNvPr id="2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SimHei"/>
              </a:rPr>
              <a:t>1</a:t>
            </a:r>
          </a:p>
        </p:txBody>
      </p:sp>
      <p:sp>
        <p:nvSpPr>
          <p:cNvPr id="2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两个男人在争论谁该拥有树荫下的停车位</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一个男人正在要另一个人离开，因为那个人占据了两个停车位</a:t>
            </a:r>
            <a:r>
              <a:rPr lang="zh-CN"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灰色车的司机受到了无端的指责</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这两个男人在争论这辆车的价格</a:t>
            </a:r>
            <a:r>
              <a:rPr lang="zh-CN"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24</a:t>
            </a:fld>
            <a:endParaRPr lang="de-DE" altLang="zh-CN">
              <a:latin typeface="SimHei"/>
            </a:endParaRP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3</a:t>
            </a:r>
          </a:p>
        </p:txBody>
      </p:sp>
      <p:sp>
        <p:nvSpPr>
          <p:cNvPr id="1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两个男人在争论谁该拥有树荫下的停车位</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一个男人正在要另一个人离开，因为那个人占据了两个停车位</a:t>
            </a:r>
            <a:r>
              <a:rPr lang="zh-CN"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灰色车的司机受到了无端的指责</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这两个男人在争论这辆车的价格</a:t>
            </a:r>
            <a:r>
              <a:rPr lang="zh-CN"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25</a:t>
            </a:fld>
            <a:endParaRPr lang="de-DE" altLang="zh-CN">
              <a:latin typeface="SimHei"/>
            </a:endParaRP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2</a:t>
            </a:r>
          </a:p>
        </p:txBody>
      </p:sp>
      <p:sp>
        <p:nvSpPr>
          <p:cNvPr id="1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3</a:t>
            </a:r>
          </a:p>
        </p:txBody>
      </p:sp>
      <p:sp>
        <p:nvSpPr>
          <p:cNvPr id="1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两个男人在争论谁该拥有树荫下的停车位</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一个男人正在要另一个人离开，因为那个人占据了两个停车位</a:t>
            </a:r>
            <a:r>
              <a:rPr lang="zh-CN"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灰色车的司机受到了无端的指责</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这两个男人在争论这辆车的价格</a:t>
            </a:r>
            <a:r>
              <a:rPr lang="zh-CN"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26</a:t>
            </a:fld>
            <a:endParaRPr lang="de-DE" altLang="zh-CN">
              <a:latin typeface="SimHei"/>
            </a:endParaRP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rPr>
              <a:t>两个男人在争论谁该拥有树荫下的停车位</a:t>
            </a:r>
            <a:r>
              <a:rPr lang="en-US" altLang="de-DE" sz="2000" b="0" dirty="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rPr>
              <a:t>一个男人正在要另一个人离开，因为那个人占据了两个停车位</a:t>
            </a:r>
            <a:r>
              <a:rPr lang="zh-CN" altLang="de-DE" sz="2000" b="0" dirty="0">
                <a:solidFill>
                  <a:srgbClr val="333333"/>
                </a:solidFill>
                <a:latin typeface="SimHei"/>
              </a:rPr>
              <a:t>。</a:t>
            </a:r>
          </a:p>
          <a:p>
            <a:pPr eaLnBrk="1" hangingPunct="1">
              <a:spcBef>
                <a:spcPts val="1200"/>
              </a:spcBef>
              <a:spcAft>
                <a:spcPts val="0"/>
              </a:spcAft>
              <a:buClr>
                <a:srgbClr val="004992"/>
              </a:buClr>
              <a:buFont typeface="WingDings"/>
              <a:buAutoNum type="arabicPeriod"/>
            </a:pPr>
            <a:r>
              <a:rPr lang="zh-CN" altLang="en-US" sz="2000" b="0" dirty="0">
                <a:solidFill>
                  <a:srgbClr val="004992"/>
                </a:solidFill>
                <a:latin typeface="SimHei"/>
              </a:rPr>
              <a:t>灰色车的司机受到了无端的指责</a:t>
            </a:r>
            <a:r>
              <a:rPr lang="en-US" altLang="de-DE" sz="2000" b="0" dirty="0">
                <a:solidFill>
                  <a:srgbClr val="004992"/>
                </a:solidFill>
                <a:latin typeface="SimHei"/>
              </a:rPr>
              <a:t>。</a:t>
            </a:r>
          </a:p>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rPr>
              <a:t>这两个男人在争论这辆车的价格</a:t>
            </a:r>
            <a:r>
              <a:rPr lang="zh-CN" altLang="de-DE" sz="2000" b="0" dirty="0">
                <a:solidFill>
                  <a:srgbClr val="333333"/>
                </a:solidFill>
                <a:latin typeface="SimHei"/>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27</a:t>
            </a:fld>
            <a:endParaRPr lang="de-DE" altLang="zh-CN">
              <a:latin typeface="SimHei"/>
            </a:endParaRP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15"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1</a:t>
            </a:r>
          </a:p>
        </p:txBody>
      </p:sp>
      <p:sp>
        <p:nvSpPr>
          <p:cNvPr id="1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5" name="Content Placeholder 4"/>
          <p:cNvSpPr>
            <a:spLocks noGrp="1"/>
          </p:cNvSpPr>
          <p:nvPr>
            <p:ph idx="1"/>
          </p:nvPr>
        </p:nvSpPr>
        <p:spPr>
          <a:xfrm>
            <a:off x="408955" y="4937760"/>
            <a:ext cx="11376000" cy="1644904"/>
          </a:xfrm>
        </p:spPr>
        <p:txBody>
          <a:bodyPr lIns="0" tIns="0" rIns="0" bIns="0">
            <a:noAutofit/>
          </a:bodyPr>
          <a:lstStyle/>
          <a:p>
            <a:pPr marL="342900" indent="-342900" defTabSz="914400" fontAlgn="base">
              <a:lnSpc>
                <a:spcPct val="100000"/>
              </a:lnSpc>
              <a:spcBef>
                <a:spcPts val="1200"/>
              </a:spcBef>
              <a:buClr>
                <a:srgbClr val="333333"/>
              </a:buClr>
              <a:buFont typeface="WingDings"/>
              <a:buAutoNum type="arabicPeriod"/>
            </a:pPr>
            <a:r>
              <a:rPr lang="zh-CN" altLang="en-US" sz="2000">
                <a:solidFill>
                  <a:srgbClr val="333333"/>
                </a:solidFill>
              </a:rPr>
              <a:t>电话分散了这个男人的注意力，正在甩的披萨面团落到了他的头上</a:t>
            </a:r>
            <a:r>
              <a:rPr lang="en-US" altLang="de-DE" sz="2000" dirty="0">
                <a:solidFill>
                  <a:srgbClr val="333333"/>
                </a:solidFill>
              </a:rPr>
              <a:t>。</a:t>
            </a:r>
          </a:p>
          <a:p>
            <a:pPr marL="342900" indent="-342900" defTabSz="914400" fontAlgn="base">
              <a:lnSpc>
                <a:spcPct val="100000"/>
              </a:lnSpc>
              <a:spcBef>
                <a:spcPts val="1200"/>
              </a:spcBef>
              <a:buClr>
                <a:srgbClr val="333333"/>
              </a:buClr>
              <a:buFont typeface="WingDings"/>
              <a:buAutoNum type="arabicPeriod"/>
            </a:pPr>
            <a:r>
              <a:rPr lang="zh-CN" altLang="en-US" sz="2000" dirty="0">
                <a:solidFill>
                  <a:srgbClr val="333333"/>
                </a:solidFill>
              </a:rPr>
              <a:t>这个男人在打电话求助因为一个不明飞行物落到了他的头上</a:t>
            </a:r>
            <a:r>
              <a:rPr lang="en-US" altLang="de-DE" sz="2000" dirty="0">
                <a:solidFill>
                  <a:srgbClr val="333333"/>
                </a:solidFill>
              </a:rPr>
              <a:t>。</a:t>
            </a:r>
          </a:p>
          <a:p>
            <a:pPr marL="342900" indent="-342900" defTabSz="914400" fontAlgn="base">
              <a:lnSpc>
                <a:spcPct val="100000"/>
              </a:lnSpc>
              <a:spcBef>
                <a:spcPts val="1200"/>
              </a:spcBef>
              <a:buClr>
                <a:srgbClr val="333333"/>
              </a:buClr>
              <a:buFont typeface="WingDings"/>
              <a:buAutoNum type="arabicPeriod"/>
            </a:pPr>
            <a:r>
              <a:rPr lang="zh-CN" altLang="en-US" sz="2000" dirty="0">
                <a:solidFill>
                  <a:srgbClr val="333333"/>
                </a:solidFill>
              </a:rPr>
              <a:t>这个男人戴着滑稽的帽子，正试图逗一个女孩笑</a:t>
            </a:r>
            <a:r>
              <a:rPr lang="en-US" altLang="de-DE" sz="2000" dirty="0">
                <a:solidFill>
                  <a:srgbClr val="333333"/>
                </a:solidFill>
              </a:rPr>
              <a:t>。</a:t>
            </a:r>
          </a:p>
          <a:p>
            <a:pPr marL="342900" indent="-342900" defTabSz="914400" fontAlgn="base">
              <a:lnSpc>
                <a:spcPct val="100000"/>
              </a:lnSpc>
              <a:spcBef>
                <a:spcPts val="1200"/>
              </a:spcBef>
              <a:buClr>
                <a:srgbClr val="333333"/>
              </a:buClr>
              <a:buFont typeface="WingDings"/>
              <a:buAutoNum type="arabicPeriod"/>
            </a:pPr>
            <a:r>
              <a:rPr lang="zh-CN" altLang="en-US" sz="2000" dirty="0">
                <a:solidFill>
                  <a:srgbClr val="333333"/>
                </a:solidFill>
              </a:rPr>
              <a:t>这个男人忘记了该如何烤蛋糕，因此他打电话给她母亲询问秘方</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28</a:t>
            </a:fld>
            <a:endParaRPr lang="de-DE" altLang="zh-CN">
              <a:latin typeface="SimHei"/>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5" name="Content Placeholder 4"/>
          <p:cNvSpPr>
            <a:spLocks noGrp="1"/>
          </p:cNvSpPr>
          <p:nvPr>
            <p:ph idx="1"/>
          </p:nvPr>
        </p:nvSpPr>
        <p:spPr>
          <a:xfrm>
            <a:off x="408955" y="4937760"/>
            <a:ext cx="11376000" cy="1644904"/>
          </a:xfrm>
        </p:spPr>
        <p:txBody>
          <a:bodyPr lIns="0" tIns="0" rIns="0" bIns="0">
            <a:noAutofit/>
          </a:bodyPr>
          <a:lstStyle/>
          <a:p>
            <a:pPr marL="342900" indent="-342900" defTabSz="914400" fontAlgn="base">
              <a:lnSpc>
                <a:spcPct val="100000"/>
              </a:lnSpc>
              <a:spcBef>
                <a:spcPts val="1200"/>
              </a:spcBef>
              <a:buClr>
                <a:srgbClr val="333333"/>
              </a:buClr>
              <a:buFont typeface="WingDings"/>
              <a:buAutoNum type="arabicPeriod"/>
            </a:pPr>
            <a:r>
              <a:rPr lang="zh-CN" altLang="en-US" sz="2000">
                <a:solidFill>
                  <a:srgbClr val="333333"/>
                </a:solidFill>
              </a:rPr>
              <a:t>电话分散了这个男人的注意力，正在甩的披萨面团落到了他的头上</a:t>
            </a:r>
            <a:r>
              <a:rPr lang="en-US" altLang="de-DE" sz="2000" dirty="0">
                <a:solidFill>
                  <a:srgbClr val="333333"/>
                </a:solidFill>
              </a:rPr>
              <a:t>。</a:t>
            </a:r>
          </a:p>
          <a:p>
            <a:pPr marL="342900" indent="-342900" defTabSz="914400" fontAlgn="base">
              <a:lnSpc>
                <a:spcPct val="100000"/>
              </a:lnSpc>
              <a:spcBef>
                <a:spcPts val="1200"/>
              </a:spcBef>
              <a:buClr>
                <a:srgbClr val="333333"/>
              </a:buClr>
              <a:buFont typeface="WingDings"/>
              <a:buAutoNum type="arabicPeriod"/>
            </a:pPr>
            <a:r>
              <a:rPr lang="zh-CN" altLang="en-US" sz="2000" dirty="0">
                <a:solidFill>
                  <a:srgbClr val="333333"/>
                </a:solidFill>
              </a:rPr>
              <a:t>这个男人在打电话求助因为一个不明飞行物落到了他的头上</a:t>
            </a:r>
            <a:r>
              <a:rPr lang="en-US" altLang="de-DE" sz="2000" dirty="0">
                <a:solidFill>
                  <a:srgbClr val="333333"/>
                </a:solidFill>
              </a:rPr>
              <a:t>。</a:t>
            </a:r>
          </a:p>
          <a:p>
            <a:pPr marL="342900" indent="-342900" defTabSz="914400" fontAlgn="base">
              <a:lnSpc>
                <a:spcPct val="100000"/>
              </a:lnSpc>
              <a:spcBef>
                <a:spcPts val="1200"/>
              </a:spcBef>
              <a:buClr>
                <a:srgbClr val="333333"/>
              </a:buClr>
              <a:buFont typeface="WingDings"/>
              <a:buAutoNum type="arabicPeriod"/>
            </a:pPr>
            <a:r>
              <a:rPr lang="zh-CN" altLang="en-US" sz="2000" dirty="0">
                <a:solidFill>
                  <a:srgbClr val="333333"/>
                </a:solidFill>
              </a:rPr>
              <a:t>这个男人戴着滑稽的帽子，正试图逗一个女孩笑</a:t>
            </a:r>
            <a:r>
              <a:rPr lang="en-US" altLang="de-DE" sz="2000" dirty="0">
                <a:solidFill>
                  <a:srgbClr val="333333"/>
                </a:solidFill>
              </a:rPr>
              <a:t>。</a:t>
            </a:r>
          </a:p>
          <a:p>
            <a:pPr marL="342900" indent="-342900" defTabSz="914400" fontAlgn="base">
              <a:lnSpc>
                <a:spcPct val="100000"/>
              </a:lnSpc>
              <a:spcBef>
                <a:spcPts val="1200"/>
              </a:spcBef>
              <a:buClr>
                <a:srgbClr val="333333"/>
              </a:buClr>
              <a:buFont typeface="WingDings"/>
              <a:buAutoNum type="arabicPeriod"/>
            </a:pPr>
            <a:r>
              <a:rPr lang="zh-CN" altLang="en-US" sz="2000" dirty="0">
                <a:solidFill>
                  <a:srgbClr val="333333"/>
                </a:solidFill>
              </a:rPr>
              <a:t>这个男人忘记了该如何烤蛋糕，因此他打电话给她母亲询问秘方</a:t>
            </a:r>
            <a:r>
              <a:rPr lang="en-US"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29</a:t>
            </a:fld>
            <a:endParaRPr lang="de-DE" altLang="zh-CN">
              <a:latin typeface="SimHei"/>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4937760"/>
            <a:ext cx="11376000" cy="1644904"/>
          </a:xfrm>
        </p:spPr>
        <p:txBody>
          <a:bodyPr lIns="0" tIns="0" rIns="0" bIns="0">
            <a:noAutofit/>
          </a:bodyPr>
          <a:lstStyle/>
          <a:p>
            <a:pPr marL="342900" indent="-342900" defTabSz="914400" fontAlgn="base">
              <a:lnSpc>
                <a:spcPct val="100000"/>
              </a:lnSpc>
              <a:spcBef>
                <a:spcPts val="1200"/>
              </a:spcBef>
              <a:buClr>
                <a:srgbClr val="333333"/>
              </a:buClr>
              <a:buFont typeface="WingDings"/>
              <a:buAutoNum type="arabicPeriod"/>
            </a:pPr>
            <a:r>
              <a:rPr lang="zh-CN" altLang="en-US" sz="2000">
                <a:solidFill>
                  <a:srgbClr val="333333"/>
                </a:solidFill>
              </a:rPr>
              <a:t>电话分散了这个男人的注意力，正在甩的披萨面团落到了他的头上</a:t>
            </a:r>
            <a:r>
              <a:rPr lang="en-US" altLang="de-DE" sz="2000" dirty="0">
                <a:solidFill>
                  <a:srgbClr val="333333"/>
                </a:solidFill>
              </a:rPr>
              <a:t>。</a:t>
            </a:r>
          </a:p>
          <a:p>
            <a:pPr marL="342900" indent="-342900" defTabSz="914400" fontAlgn="base">
              <a:lnSpc>
                <a:spcPct val="100000"/>
              </a:lnSpc>
              <a:spcBef>
                <a:spcPts val="1200"/>
              </a:spcBef>
              <a:buClr>
                <a:srgbClr val="333333"/>
              </a:buClr>
              <a:buFont typeface="WingDings"/>
              <a:buAutoNum type="arabicPeriod"/>
            </a:pPr>
            <a:r>
              <a:rPr lang="zh-CN" altLang="en-US" sz="2000" dirty="0">
                <a:solidFill>
                  <a:srgbClr val="333333"/>
                </a:solidFill>
              </a:rPr>
              <a:t>这个男人在打电话求助因为一个不明飞行物落到了他的头上</a:t>
            </a:r>
            <a:r>
              <a:rPr lang="en-US" altLang="de-DE" sz="2000" dirty="0">
                <a:solidFill>
                  <a:srgbClr val="333333"/>
                </a:solidFill>
              </a:rPr>
              <a:t>。</a:t>
            </a:r>
          </a:p>
          <a:p>
            <a:pPr marL="342900" indent="-342900" defTabSz="914400" fontAlgn="base">
              <a:lnSpc>
                <a:spcPct val="100000"/>
              </a:lnSpc>
              <a:spcBef>
                <a:spcPts val="1200"/>
              </a:spcBef>
              <a:buClr>
                <a:srgbClr val="333333"/>
              </a:buClr>
              <a:buFont typeface="WingDings"/>
              <a:buAutoNum type="arabicPeriod"/>
            </a:pPr>
            <a:r>
              <a:rPr lang="zh-CN" altLang="en-US" sz="2000" dirty="0">
                <a:solidFill>
                  <a:srgbClr val="333333"/>
                </a:solidFill>
              </a:rPr>
              <a:t>这个男人戴着滑稽的帽子，正试图逗一个女孩笑</a:t>
            </a:r>
            <a:r>
              <a:rPr lang="en-US" altLang="de-DE" sz="2000" dirty="0">
                <a:solidFill>
                  <a:srgbClr val="333333"/>
                </a:solidFill>
              </a:rPr>
              <a:t>。</a:t>
            </a:r>
          </a:p>
          <a:p>
            <a:pPr marL="342900" indent="-342900" defTabSz="914400" fontAlgn="base">
              <a:lnSpc>
                <a:spcPct val="100000"/>
              </a:lnSpc>
              <a:spcBef>
                <a:spcPts val="1200"/>
              </a:spcBef>
              <a:buClr>
                <a:srgbClr val="333333"/>
              </a:buClr>
              <a:buFont typeface="WingDings"/>
              <a:buAutoNum type="arabicPeriod"/>
            </a:pPr>
            <a:r>
              <a:rPr lang="zh-CN" altLang="en-US" sz="2000" dirty="0">
                <a:solidFill>
                  <a:srgbClr val="333333"/>
                </a:solidFill>
              </a:rPr>
              <a:t>这个男人忘记了该如何烤蛋糕，因此他打电话给她母亲询问秘方</a:t>
            </a:r>
            <a:r>
              <a:rPr lang="en-US" altLang="de-DE" sz="2000" dirty="0">
                <a:solidFill>
                  <a:srgbClr val="333333"/>
                </a:solidFill>
              </a:rPr>
              <a:t>。</a:t>
            </a:r>
            <a:endParaRPr lang="en-US" sz="20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30</a:t>
            </a:fld>
            <a:endParaRPr lang="de-DE" altLang="zh-CN">
              <a:latin typeface="SimHei"/>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31</a:t>
            </a:fld>
            <a:endParaRPr lang="de-DE" altLang="zh-CN">
              <a:latin typeface="SimHei"/>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Content Placeholder 4"/>
          <p:cNvSpPr txBox="1">
            <a:spLocks/>
          </p:cNvSpPr>
          <p:nvPr/>
        </p:nvSpPr>
        <p:spPr>
          <a:xfrm>
            <a:off x="408955" y="4937760"/>
            <a:ext cx="11376000" cy="1644904"/>
          </a:xfrm>
          <a:prstGeom prst="rect">
            <a:avLst/>
          </a:prstGeom>
        </p:spPr>
        <p:txBody>
          <a:bodyPr lIns="0" tIns="0" rIns="0" bIns="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indent="-342900" defTabSz="914400">
              <a:lnSpc>
                <a:spcPct val="100000"/>
              </a:lnSpc>
              <a:spcBef>
                <a:spcPts val="1200"/>
              </a:spcBef>
              <a:buClr>
                <a:srgbClr val="004992"/>
              </a:buClr>
              <a:buFont typeface="WingDings"/>
              <a:buAutoNum type="arabicPeriod"/>
            </a:pPr>
            <a:r>
              <a:rPr lang="zh-CN" altLang="en-US" sz="2000" dirty="0">
                <a:solidFill>
                  <a:srgbClr val="004992"/>
                </a:solidFill>
                <a:latin typeface="SimHei"/>
                <a:ea typeface="SimHei"/>
              </a:rPr>
              <a:t>电话分散了这个男人的注意力，正在甩的披萨面团落到了他的头上</a:t>
            </a:r>
            <a:r>
              <a:rPr lang="en-US" altLang="de-DE" sz="2000" dirty="0">
                <a:solidFill>
                  <a:srgbClr val="004992"/>
                </a:solidFill>
                <a:latin typeface="SimHei"/>
                <a:ea typeface="SimHei"/>
              </a:rPr>
              <a:t>。</a:t>
            </a:r>
          </a:p>
          <a:p>
            <a:pPr marL="342900" indent="-342900" defTabSz="914400">
              <a:lnSpc>
                <a:spcPct val="100000"/>
              </a:lnSpc>
              <a:spcBef>
                <a:spcPts val="1200"/>
              </a:spcBef>
              <a:buClr>
                <a:srgbClr val="333333"/>
              </a:buClr>
              <a:buFont typeface="WingDings"/>
              <a:buAutoNum type="arabicPeriod"/>
            </a:pPr>
            <a:r>
              <a:rPr lang="zh-CN" altLang="en-US" sz="2000" dirty="0">
                <a:solidFill>
                  <a:srgbClr val="333333"/>
                </a:solidFill>
                <a:latin typeface="SimHei"/>
                <a:ea typeface="SimHei"/>
              </a:rPr>
              <a:t>这个男人在打电话求助因为一个不明飞行物落到了他的头上</a:t>
            </a:r>
            <a:r>
              <a:rPr lang="en-US" altLang="de-DE" sz="2000" dirty="0">
                <a:solidFill>
                  <a:srgbClr val="333333"/>
                </a:solidFill>
                <a:latin typeface="SimHei"/>
                <a:ea typeface="SimHei"/>
              </a:rPr>
              <a:t>。</a:t>
            </a:r>
          </a:p>
          <a:p>
            <a:pPr marL="342900" indent="-342900" defTabSz="914400">
              <a:lnSpc>
                <a:spcPct val="100000"/>
              </a:lnSpc>
              <a:spcBef>
                <a:spcPts val="1200"/>
              </a:spcBef>
              <a:buClr>
                <a:srgbClr val="333333"/>
              </a:buClr>
              <a:buFont typeface="WingDings"/>
              <a:buAutoNum type="arabicPeriod"/>
            </a:pPr>
            <a:r>
              <a:rPr lang="zh-CN" altLang="en-US" sz="2000" dirty="0">
                <a:solidFill>
                  <a:srgbClr val="333333"/>
                </a:solidFill>
                <a:latin typeface="SimHei"/>
                <a:ea typeface="SimHei"/>
              </a:rPr>
              <a:t>这个男人戴着滑稽的帽子，正试图逗一个女孩笑</a:t>
            </a:r>
            <a:r>
              <a:rPr lang="en-US" altLang="de-DE" sz="2000" dirty="0">
                <a:solidFill>
                  <a:srgbClr val="333333"/>
                </a:solidFill>
                <a:latin typeface="SimHei"/>
                <a:ea typeface="SimHei"/>
              </a:rPr>
              <a:t>。</a:t>
            </a:r>
          </a:p>
          <a:p>
            <a:pPr marL="342900" indent="-342900" defTabSz="914400">
              <a:lnSpc>
                <a:spcPct val="100000"/>
              </a:lnSpc>
              <a:spcBef>
                <a:spcPts val="1200"/>
              </a:spcBef>
              <a:buClr>
                <a:srgbClr val="333333"/>
              </a:buClr>
              <a:buFont typeface="WingDings"/>
              <a:buAutoNum type="arabicPeriod"/>
            </a:pPr>
            <a:r>
              <a:rPr lang="zh-CN" altLang="en-US" sz="2000" dirty="0">
                <a:solidFill>
                  <a:srgbClr val="333333"/>
                </a:solidFill>
                <a:latin typeface="SimHei"/>
                <a:ea typeface="SimHei"/>
              </a:rPr>
              <a:t>这个男人忘记了该如何烤蛋糕，因此他打电话给她母亲询问秘方</a:t>
            </a:r>
            <a:r>
              <a:rPr lang="en-US" altLang="de-DE" sz="2000" dirty="0">
                <a:solidFill>
                  <a:srgbClr val="333333"/>
                </a:solidFill>
                <a:latin typeface="SimHei"/>
                <a:ea typeface="SimHei"/>
              </a:rPr>
              <a:t>。</a:t>
            </a:r>
            <a:endParaRPr lang="en-US" sz="2000" dirty="0">
              <a:latin typeface="SimHei"/>
              <a:ea typeface="SimHe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rPr>
              <a:t>这位政治家帮助了劣势群体。</a:t>
            </a:r>
            <a:endParaRPr lang="zh-CN" altLang="en-US" sz="2000" b="0">
              <a:solidFill>
                <a:srgbClr val="333333"/>
              </a:solidFill>
              <a:latin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rPr>
              <a:t>这位</a:t>
            </a:r>
            <a:r>
              <a:rPr lang="zh-CN" altLang="en-CA" sz="2000" b="0">
                <a:solidFill>
                  <a:srgbClr val="333333"/>
                </a:solidFill>
                <a:latin typeface="SimHei"/>
              </a:rPr>
              <a:t>共产主义政治家鼓励工人努力工作</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传教士在宣告世界末日的来临</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老板宣称没有钱去加工资，但他自己过着奢侈的生活</a:t>
            </a:r>
            <a:r>
              <a:rPr lang="en-CA" altLang="de-DE" sz="2000" b="0">
                <a:solidFill>
                  <a:srgbClr val="333333"/>
                </a:solidFill>
                <a:latin typeface="SimHei"/>
              </a:rPr>
              <a:t>。</a:t>
            </a:r>
            <a:endParaRPr lang="en-CA" altLang="de-DE" sz="2000">
              <a:solidFill>
                <a:srgbClr val="333333"/>
              </a:solidFill>
              <a:latin typeface="SimHei"/>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32</a:t>
            </a:fld>
            <a:endParaRPr lang="de-DE" altLang="zh-CN">
              <a:latin typeface="SimHei"/>
            </a:endParaRP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rPr>
              <a:t>这位政治家帮助了劣势群体。</a:t>
            </a:r>
            <a:endParaRPr lang="zh-CN" altLang="en-US" sz="2000" b="0">
              <a:solidFill>
                <a:srgbClr val="333333"/>
              </a:solidFill>
              <a:latin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rPr>
              <a:t>这位</a:t>
            </a:r>
            <a:r>
              <a:rPr lang="zh-CN" altLang="en-CA" sz="2000" b="0">
                <a:solidFill>
                  <a:srgbClr val="333333"/>
                </a:solidFill>
                <a:latin typeface="SimHei"/>
              </a:rPr>
              <a:t>共产主义政治家鼓励工人努力工作</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传教士在宣告世界末日的来临</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老板宣称没有钱去加工资，但他自己过着奢侈的生活</a:t>
            </a:r>
            <a:r>
              <a:rPr lang="en-CA" altLang="de-DE" sz="2000" b="0">
                <a:solidFill>
                  <a:srgbClr val="333333"/>
                </a:solidFill>
                <a:latin typeface="SimHei"/>
              </a:rPr>
              <a:t>。</a:t>
            </a:r>
            <a:endParaRPr lang="en-CA" altLang="de-DE" sz="2000">
              <a:solidFill>
                <a:srgbClr val="333333"/>
              </a:solidFill>
              <a:latin typeface="SimHei"/>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5" name="Slide Number Placeholder 4"/>
          <p:cNvSpPr>
            <a:spLocks noGrp="1"/>
          </p:cNvSpPr>
          <p:nvPr>
            <p:ph type="sldNum" sz="quarter" idx="12"/>
          </p:nvPr>
        </p:nvSpPr>
        <p:spPr/>
        <p:txBody>
          <a:bodyPr/>
          <a:lstStyle/>
          <a:p>
            <a:fld id="{F396232A-E7B0-4F6B-8057-2C3D502C12E6}" type="slidenum">
              <a:rPr lang="zh-CN" altLang="de-DE" smtClean="0">
                <a:latin typeface="SimHei"/>
              </a:rPr>
              <a:pPr/>
              <a:t>33</a:t>
            </a:fld>
            <a:endParaRPr lang="de-DE" altLang="zh-CN">
              <a:latin typeface="SimHei"/>
            </a:endParaRPr>
          </a:p>
        </p:txBody>
      </p:sp>
      <p:pic>
        <p:nvPicPr>
          <p:cNvPr id="11"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2</a:t>
            </a:r>
          </a:p>
        </p:txBody>
      </p:sp>
      <p:sp>
        <p:nvSpPr>
          <p:cNvPr id="15"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6"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Caption_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0" rIns="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ja-JP" altLang="en-US" sz="1100" b="0" dirty="0">
                <a:latin typeface="SimHei"/>
              </a:rPr>
              <a:t>  宴会</a:t>
            </a:r>
            <a:endParaRPr lang="de-DE" altLang="de-DE" sz="1100" b="0" dirty="0">
              <a:latin typeface="SimHei"/>
            </a:endParaRPr>
          </a:p>
        </p:txBody>
      </p:sp>
      <p:sp>
        <p:nvSpPr>
          <p:cNvPr id="13"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rPr>
              <a:t>这位政治家帮助了劣势群体。</a:t>
            </a:r>
            <a:endParaRPr lang="zh-CN" altLang="en-US" sz="2000" b="0">
              <a:solidFill>
                <a:srgbClr val="333333"/>
              </a:solidFill>
              <a:latin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rPr>
              <a:t>这位</a:t>
            </a:r>
            <a:r>
              <a:rPr lang="zh-CN" altLang="en-CA" sz="2000" b="0">
                <a:solidFill>
                  <a:srgbClr val="333333"/>
                </a:solidFill>
                <a:latin typeface="SimHei"/>
              </a:rPr>
              <a:t>共产主义政治家鼓励工人努力工作</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传教士在宣告世界末日的来临</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老板宣称没有钱去加工资，但他自己过着奢侈的生活</a:t>
            </a:r>
            <a:r>
              <a:rPr lang="en-CA" altLang="de-DE" sz="2000" b="0">
                <a:solidFill>
                  <a:srgbClr val="333333"/>
                </a:solidFill>
                <a:latin typeface="SimHei"/>
              </a:rPr>
              <a:t>。</a:t>
            </a:r>
            <a:endParaRPr lang="en-CA" altLang="de-DE" sz="2000">
              <a:solidFill>
                <a:srgbClr val="333333"/>
              </a:solidFill>
              <a:latin typeface="SimHei"/>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34</a:t>
            </a:fld>
            <a:endParaRPr lang="de-DE" altLang="zh-CN">
              <a:latin typeface="SimHei"/>
            </a:endParaRPr>
          </a:p>
        </p:txBody>
      </p:sp>
      <p:pic>
        <p:nvPicPr>
          <p:cNvPr id="14" name="Picture 13"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20"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21"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SimHei"/>
                <a:ea typeface="SimHei"/>
              </a:rPr>
              <a:t>1</a:t>
            </a:r>
          </a:p>
        </p:txBody>
      </p:sp>
      <p:sp>
        <p:nvSpPr>
          <p:cNvPr id="22"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Caption_13"/>
          <p:cNvSpPr>
            <a:spLocks noChangeArrowheads="1"/>
          </p:cNvSpPr>
          <p:nvPr/>
        </p:nvSpPr>
        <p:spPr bwMode="auto">
          <a:xfrm>
            <a:off x="1057027" y="2103120"/>
            <a:ext cx="1051560" cy="283464"/>
          </a:xfrm>
          <a:prstGeom prst="rect">
            <a:avLst/>
          </a:prstGeom>
          <a:solidFill>
            <a:schemeClr val="bg1"/>
          </a:solidFill>
          <a:ln w="9525" algn="ctr">
            <a:solidFill>
              <a:schemeClr val="tx1"/>
            </a:solidFill>
            <a:round/>
            <a:headEnd/>
            <a:tailEnd/>
          </a:ln>
          <a:effectLst/>
        </p:spPr>
        <p:txBody>
          <a:bodyPr lIns="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ja-JP" altLang="en-US" sz="1100" b="0" dirty="0">
                <a:latin typeface="SimHei"/>
              </a:rPr>
              <a:t>慈善宴会</a:t>
            </a:r>
            <a:endParaRPr lang="de-DE" altLang="de-DE" sz="1100" b="0" dirty="0">
              <a:latin typeface="SimHei"/>
            </a:endParaRPr>
          </a:p>
        </p:txBody>
      </p:sp>
      <p:sp>
        <p:nvSpPr>
          <p:cNvPr id="34"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0" rIns="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ja-JP" altLang="en-US" sz="1100" b="0" dirty="0">
                <a:latin typeface="SimHei"/>
              </a:rPr>
              <a:t>  宴会</a:t>
            </a:r>
            <a:endParaRPr lang="de-DE" altLang="de-DE" sz="1100" b="0" dirty="0">
              <a:latin typeface="SimHei"/>
            </a:endParaRPr>
          </a:p>
        </p:txBody>
      </p:sp>
      <p:sp>
        <p:nvSpPr>
          <p:cNvPr id="18"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zh-CN" altLang="de-DE" sz="2000" b="0">
                <a:solidFill>
                  <a:srgbClr val="004992"/>
                </a:solidFill>
                <a:latin typeface="SimHei"/>
              </a:rPr>
              <a:t>这位政治家帮助了劣势群体。</a:t>
            </a:r>
            <a:endParaRPr lang="zh-CN" altLang="en-US" sz="2000" b="0">
              <a:solidFill>
                <a:srgbClr val="004992"/>
              </a:solidFill>
              <a:latin typeface="SimHei"/>
            </a:endParaRPr>
          </a:p>
          <a:p>
            <a:pPr eaLnBrk="1" hangingPunct="1">
              <a:spcBef>
                <a:spcPts val="1200"/>
              </a:spcBef>
              <a:spcAft>
                <a:spcPts val="0"/>
              </a:spcAft>
              <a:buClr>
                <a:srgbClr val="333333"/>
              </a:buClr>
              <a:buFont typeface="WingDings"/>
              <a:buAutoNum type="arabicPeriod"/>
            </a:pPr>
            <a:r>
              <a:rPr lang="zh-CN" altLang="de-DE" sz="2000" b="0">
                <a:solidFill>
                  <a:srgbClr val="333333"/>
                </a:solidFill>
                <a:latin typeface="SimHei"/>
              </a:rPr>
              <a:t>这位</a:t>
            </a:r>
            <a:r>
              <a:rPr lang="zh-CN" altLang="en-CA" sz="2000" b="0">
                <a:solidFill>
                  <a:srgbClr val="333333"/>
                </a:solidFill>
                <a:latin typeface="SimHei"/>
              </a:rPr>
              <a:t>共产主义政治家鼓励工人努力工作</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传教士在宣告世界末日的来临</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老板宣称没有钱去加工资，但他自己过着奢侈的生活</a:t>
            </a:r>
            <a:r>
              <a:rPr lang="en-CA" altLang="de-DE" sz="2000" b="0">
                <a:solidFill>
                  <a:srgbClr val="333333"/>
                </a:solidFill>
                <a:latin typeface="SimHei"/>
              </a:rPr>
              <a:t>。</a:t>
            </a:r>
            <a:endParaRPr lang="en-CA" altLang="de-DE" sz="2000">
              <a:solidFill>
                <a:srgbClr val="333333"/>
              </a:solidFill>
              <a:latin typeface="SimHei"/>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35</a:t>
            </a:fld>
            <a:endParaRPr lang="de-DE" altLang="zh-CN">
              <a:latin typeface="SimHei"/>
            </a:endParaRPr>
          </a:p>
        </p:txBody>
      </p:sp>
      <p:pic>
        <p:nvPicPr>
          <p:cNvPr id="13" name="Picture 12"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9"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20"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SimHei"/>
                <a:ea typeface="SimHei"/>
              </a:rPr>
              <a:t>1</a:t>
            </a:r>
          </a:p>
        </p:txBody>
      </p:sp>
      <p:sp>
        <p:nvSpPr>
          <p:cNvPr id="21"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13"/>
          <p:cNvSpPr>
            <a:spLocks noChangeArrowheads="1"/>
          </p:cNvSpPr>
          <p:nvPr/>
        </p:nvSpPr>
        <p:spPr bwMode="auto">
          <a:xfrm>
            <a:off x="1057027" y="2103120"/>
            <a:ext cx="1051560" cy="283464"/>
          </a:xfrm>
          <a:prstGeom prst="rect">
            <a:avLst/>
          </a:prstGeom>
          <a:solidFill>
            <a:schemeClr val="bg1"/>
          </a:solidFill>
          <a:ln w="9525" algn="ctr">
            <a:solidFill>
              <a:schemeClr val="tx1"/>
            </a:solidFill>
            <a:round/>
            <a:headEnd/>
            <a:tailEnd/>
          </a:ln>
          <a:effectLst/>
        </p:spPr>
        <p:txBody>
          <a:bodyPr lIns="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ja-JP" altLang="en-US" sz="1100" b="0" dirty="0">
                <a:latin typeface="SimHei"/>
              </a:rPr>
              <a:t>慈善宴会</a:t>
            </a:r>
            <a:endParaRPr lang="de-DE" altLang="de-DE" sz="1100" b="0" dirty="0">
              <a:latin typeface="SimHei"/>
            </a:endParaRPr>
          </a:p>
        </p:txBody>
      </p:sp>
      <p:sp>
        <p:nvSpPr>
          <p:cNvPr id="32"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0" rIns="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ja-JP" altLang="en-US" sz="1100" b="0" dirty="0">
                <a:latin typeface="SimHei"/>
              </a:rPr>
              <a:t>  宴会</a:t>
            </a:r>
            <a:endParaRPr lang="de-DE" altLang="de-DE" sz="1100" b="0" dirty="0">
              <a:latin typeface="SimHei"/>
            </a:endParaRPr>
          </a:p>
        </p:txBody>
      </p:sp>
      <p:sp>
        <p:nvSpPr>
          <p:cNvPr id="16"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9"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rPr>
              <a:t>这位男子正企图欺骗追赶他的警</a:t>
            </a:r>
            <a:r>
              <a:rPr lang="zh-CN" altLang="en-US" sz="2000" b="0">
                <a:solidFill>
                  <a:srgbClr val="333333"/>
                </a:solidFill>
                <a:latin typeface="SimHei"/>
              </a:rPr>
              <a:t>察</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a:t>
            </a:r>
            <a:r>
              <a:rPr lang="zh-CN" altLang="en-US" sz="2000" b="0" dirty="0">
                <a:solidFill>
                  <a:srgbClr val="333333"/>
                </a:solidFill>
                <a:latin typeface="SimHei"/>
              </a:rPr>
              <a:t>个男子正穿着水中女人的游泳衣取</a:t>
            </a:r>
            <a:r>
              <a:rPr lang="zh-CN" altLang="en-US" sz="2000" b="0">
                <a:solidFill>
                  <a:srgbClr val="333333"/>
                </a:solidFill>
                <a:latin typeface="SimHei"/>
              </a:rPr>
              <a:t>乐</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a:t>
            </a:r>
            <a:r>
              <a:rPr lang="zh-CN" altLang="en-US" sz="2000" b="0" dirty="0">
                <a:solidFill>
                  <a:srgbClr val="333333"/>
                </a:solidFill>
                <a:latin typeface="SimHei"/>
              </a:rPr>
              <a:t>个男子是这个女人的私人保</a:t>
            </a:r>
            <a:r>
              <a:rPr lang="zh-CN" altLang="en-US" sz="2000" b="0">
                <a:solidFill>
                  <a:srgbClr val="333333"/>
                </a:solidFill>
                <a:latin typeface="SimHei"/>
              </a:rPr>
              <a:t>镖</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a:t>
            </a:r>
            <a:r>
              <a:rPr lang="zh-CN" altLang="en-US" sz="2000" b="0" dirty="0">
                <a:solidFill>
                  <a:srgbClr val="333333"/>
                </a:solidFill>
                <a:latin typeface="SimHei"/>
              </a:rPr>
              <a:t>个男人的衣服湿了，因此他偷了这个女人的衣</a:t>
            </a:r>
            <a:r>
              <a:rPr lang="zh-CN" altLang="en-US" sz="2000" b="0">
                <a:solidFill>
                  <a:srgbClr val="333333"/>
                </a:solidFill>
                <a:latin typeface="SimHei"/>
              </a:rPr>
              <a:t>服</a:t>
            </a:r>
            <a:r>
              <a:rPr lang="en-US" altLang="de-DE" sz="2000" b="0">
                <a:solidFill>
                  <a:srgbClr val="333333"/>
                </a:solidFill>
                <a:latin typeface="SimHei"/>
              </a:rPr>
              <a:t>。</a:t>
            </a:r>
            <a:endParaRPr lang="de-DE" altLang="zh-CN" sz="2000" b="0" dirty="0">
              <a:solidFill>
                <a:srgbClr val="333333"/>
              </a:solidFill>
              <a:latin typeface="SimHei"/>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36</a:t>
            </a:fld>
            <a:endParaRPr lang="de-DE" altLang="zh-CN">
              <a:latin typeface="SimHei"/>
            </a:endParaRP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37</a:t>
            </a:fld>
            <a:endParaRPr lang="de-DE" altLang="zh-CN">
              <a:latin typeface="SimHei"/>
            </a:endParaRPr>
          </a:p>
        </p:txBody>
      </p:sp>
      <p:sp>
        <p:nvSpPr>
          <p:cNvPr id="39946"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这位男子正企图欺骗追赶他的警察</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这个男子正穿着水中女人的游泳衣取乐</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这个男子是这个女人的私人保镖</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这个男人的衣服湿了，因此他偷了这个女人的衣服</a:t>
            </a:r>
            <a:r>
              <a:rPr lang="en-US" altLang="de-DE" sz="2000" b="0">
                <a:solidFill>
                  <a:srgbClr val="333333"/>
                </a:solidFill>
                <a:latin typeface="SimHei"/>
              </a:rPr>
              <a:t>。</a:t>
            </a:r>
            <a:endParaRPr lang="de-DE" altLang="zh-CN" sz="2000" b="0">
              <a:solidFill>
                <a:srgbClr val="333333"/>
              </a:solidFill>
              <a:latin typeface="SimHei"/>
            </a:endParaRP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2</a:t>
            </a:r>
          </a:p>
        </p:txBody>
      </p:sp>
      <p:sp>
        <p:nvSpPr>
          <p:cNvPr id="1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38</a:t>
            </a:fld>
            <a:endParaRPr lang="de-DE" altLang="zh-CN">
              <a:latin typeface="SimHei"/>
            </a:endParaRPr>
          </a:p>
        </p:txBody>
      </p:sp>
      <p:sp>
        <p:nvSpPr>
          <p:cNvPr id="40972"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这位男子正企图欺骗追赶他的警察</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这个男子正穿着水中女人的游泳衣取乐</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这个男子是这个女人的私人保镖</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这个男人的衣服湿了，因此他偷了这个女人的衣服</a:t>
            </a:r>
            <a:r>
              <a:rPr lang="en-US" altLang="de-DE" sz="2000" b="0">
                <a:solidFill>
                  <a:srgbClr val="333333"/>
                </a:solidFill>
                <a:latin typeface="SimHei"/>
              </a:rPr>
              <a:t>。</a:t>
            </a:r>
            <a:endParaRPr lang="de-DE" altLang="zh-CN" sz="2000" b="0">
              <a:solidFill>
                <a:srgbClr val="333333"/>
              </a:solidFill>
              <a:latin typeface="SimHei"/>
            </a:endParaRP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1</a:t>
            </a:r>
          </a:p>
        </p:txBody>
      </p:sp>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5"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zh-CN" altLang="en-US" sz="2000" b="0">
                <a:solidFill>
                  <a:srgbClr val="004992"/>
                </a:solidFill>
                <a:latin typeface="SimHei"/>
              </a:rPr>
              <a:t>这位男子正企图欺骗追赶他的警察</a:t>
            </a:r>
            <a:r>
              <a:rPr lang="en-US" altLang="de-DE" sz="2000" b="0">
                <a:solidFill>
                  <a:srgbClr val="004992"/>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这个男子正穿着水中女人的游泳衣取乐</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这个男子是这个女人的私人保镖</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这个男人的衣服湿了，因此他偷了这个女人的衣服</a:t>
            </a:r>
            <a:r>
              <a:rPr lang="en-US" altLang="de-DE" sz="2000" b="0">
                <a:solidFill>
                  <a:srgbClr val="333333"/>
                </a:solidFill>
                <a:latin typeface="SimHei"/>
              </a:rPr>
              <a:t>。</a:t>
            </a:r>
            <a:endParaRPr lang="de-DE" altLang="zh-CN" sz="2000" b="0">
              <a:solidFill>
                <a:srgbClr val="333333"/>
              </a:solidFill>
              <a:latin typeface="SimHei"/>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39</a:t>
            </a:fld>
            <a:endParaRPr lang="de-DE" altLang="zh-CN">
              <a:latin typeface="SimHei"/>
            </a:endParaRP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5"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1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1</a:t>
            </a:r>
          </a:p>
        </p:txBody>
      </p:sp>
      <p:sp>
        <p:nvSpPr>
          <p:cNvPr id="1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t>可選修的：影片</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mn-lt"/>
                <a:hlinkClick r:id="rId3"/>
              </a:rPr>
              <a:t>http://www.uke.de/mct_videos</a:t>
            </a:r>
            <a:endParaRPr lang="de-DE" dirty="0">
              <a:solidFill>
                <a:srgbClr val="004992"/>
              </a:solidFill>
              <a:latin typeface="+mn-lt"/>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7" name="Fußzeilenplatzhalter 6"/>
          <p:cNvSpPr>
            <a:spLocks noGrp="1"/>
          </p:cNvSpPr>
          <p:nvPr>
            <p:ph type="ftr" sz="quarter" idx="11"/>
          </p:nvPr>
        </p:nvSpPr>
        <p:spPr bwMode="gray"/>
        <p:txBody>
          <a:bodyPr>
            <a:noAutofit/>
          </a:bodyPr>
          <a:lstStyle/>
          <a:p>
            <a:r>
              <a:rPr lang="de-DE">
                <a:solidFill>
                  <a:srgbClr val="333333"/>
                </a:solidFill>
                <a:latin typeface="SimHei"/>
              </a:rPr>
              <a:t>Entrenamiento Metacognitivo 8 – Stimmung</a:t>
            </a:r>
            <a:endParaRPr lang="de-DE" dirty="0">
              <a:solidFill>
                <a:srgbClr val="333333"/>
              </a:solidFill>
              <a:latin typeface="SimHei"/>
            </a:endParaRPr>
          </a:p>
        </p:txBody>
      </p:sp>
      <p:sp>
        <p:nvSpPr>
          <p:cNvPr id="8" name="Foliennummernplatzhalter 7"/>
          <p:cNvSpPr>
            <a:spLocks noGrp="1"/>
          </p:cNvSpPr>
          <p:nvPr>
            <p:ph type="sldNum" sz="quarter" idx="12"/>
          </p:nvPr>
        </p:nvSpPr>
        <p:spPr bwMode="gray"/>
        <p:txBody>
          <a:bodyPr>
            <a:noAutofit/>
          </a:bodyPr>
          <a:lstStyle/>
          <a:p>
            <a:fld id="{9B00EF49-7894-4F53-A8DD-F7DB3BFC5032}" type="slidenum">
              <a:rPr lang="de-DE" smtClean="0">
                <a:solidFill>
                  <a:srgbClr val="333333"/>
                </a:solidFill>
                <a:latin typeface="SimHei"/>
              </a:rPr>
              <a:pPr/>
              <a:t>40</a:t>
            </a:fld>
            <a:endParaRPr lang="de-DE" dirty="0">
              <a:solidFill>
                <a:srgbClr val="333333"/>
              </a:solidFill>
              <a:latin typeface="SimHei"/>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cs typeface="Verdana"/>
              </a:rPr>
              <a:t>[</a:t>
            </a:r>
            <a:r>
              <a:rPr lang="zh-TW" altLang="en-US" b="0" i="1" spc="-5" dirty="0">
                <a:solidFill>
                  <a:srgbClr val="333333"/>
                </a:solidFill>
                <a:cs typeface="Verdana"/>
              </a:rPr>
              <a:t>給訓練員：</a:t>
            </a:r>
          </a:p>
          <a:p>
            <a:pPr marL="635" defTabSz="914400" eaLnBrk="0" fontAlgn="base" hangingPunct="0">
              <a:spcBef>
                <a:spcPts val="894"/>
              </a:spcBef>
              <a:spcAft>
                <a:spcPct val="0"/>
              </a:spcAft>
            </a:pPr>
            <a:r>
              <a:rPr lang="zh-TW" altLang="en-US" b="0" spc="-5" dirty="0">
                <a:solidFill>
                  <a:srgbClr val="333333"/>
                </a:solidFill>
                <a:cs typeface="Verdana"/>
              </a:rPr>
              <a:t>有些影片內容所包含的語言，並不能適用於所有文化背景，因此對某些觀眾可能有不恰當的成份。放映前請小心檢查。</a:t>
            </a:r>
            <a:r>
              <a:rPr lang="de-DE" b="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9344268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这个男孩正在享受美好的一天</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这个男孩偷偷从园林作业中溜出来钓鱼</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这个男孩想抓条鱼回去取悦他的妈妈</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这个男孩偷了鱼虫来钓鱼</a:t>
            </a:r>
            <a:r>
              <a:rPr lang="en-CA"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41</a:t>
            </a:fld>
            <a:endParaRPr lang="de-DE" altLang="zh-CN">
              <a:latin typeface="SimHei"/>
            </a:endParaRP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这个男孩正在享受美好的一天</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这个男孩偷偷从园林作业中溜出来钓鱼</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这个男孩想抓条鱼回去取悦他的妈妈</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这个男孩偷了鱼虫来钓鱼</a:t>
            </a:r>
            <a:r>
              <a:rPr lang="en-CA"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42</a:t>
            </a:fld>
            <a:endParaRPr lang="de-DE" altLang="zh-CN">
              <a:latin typeface="SimHei"/>
            </a:endParaRP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1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7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这个男孩正在享受美好的一天</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这个男孩偷偷从园林作业中溜出来钓鱼</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这个男孩想抓条鱼回去取悦他的妈妈</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这个男孩偷了鱼虫来钓鱼</a:t>
            </a:r>
            <a:r>
              <a:rPr lang="en-CA"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43</a:t>
            </a:fld>
            <a:endParaRPr lang="de-DE" altLang="zh-CN">
              <a:latin typeface="SimHei"/>
            </a:endParaRP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18"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dirty="0">
                <a:solidFill>
                  <a:srgbClr val="333333"/>
                </a:solidFill>
                <a:latin typeface="SimHei"/>
              </a:rPr>
              <a:t>这个男孩正在享受美好的一天</a:t>
            </a:r>
            <a:r>
              <a:rPr lang="en-CA" altLang="de-DE" sz="2000" b="0" dirty="0">
                <a:solidFill>
                  <a:srgbClr val="333333"/>
                </a:solidFill>
                <a:latin typeface="SimHei"/>
              </a:rPr>
              <a:t>。</a:t>
            </a:r>
          </a:p>
          <a:p>
            <a:pPr eaLnBrk="1" hangingPunct="1">
              <a:spcBef>
                <a:spcPts val="1200"/>
              </a:spcBef>
              <a:spcAft>
                <a:spcPts val="0"/>
              </a:spcAft>
              <a:buClr>
                <a:srgbClr val="004992"/>
              </a:buClr>
              <a:buFont typeface="WingDings"/>
              <a:buAutoNum type="arabicPeriod"/>
            </a:pPr>
            <a:r>
              <a:rPr lang="zh-CN" altLang="en-CA" sz="2000" b="0" dirty="0">
                <a:solidFill>
                  <a:srgbClr val="004992"/>
                </a:solidFill>
                <a:latin typeface="SimHei"/>
              </a:rPr>
              <a:t>这个男孩偷偷从园林作业中溜出来钓鱼</a:t>
            </a:r>
            <a:r>
              <a:rPr lang="en-CA" altLang="de-DE" sz="2000" b="0" dirty="0">
                <a:solidFill>
                  <a:srgbClr val="004992"/>
                </a:solidFill>
                <a:latin typeface="SimHei"/>
              </a:rPr>
              <a:t>。</a:t>
            </a:r>
          </a:p>
          <a:p>
            <a:pPr eaLnBrk="1" hangingPunct="1">
              <a:spcBef>
                <a:spcPts val="1200"/>
              </a:spcBef>
              <a:spcAft>
                <a:spcPts val="0"/>
              </a:spcAft>
              <a:buClr>
                <a:srgbClr val="333333"/>
              </a:buClr>
              <a:buFont typeface="WingDings"/>
              <a:buAutoNum type="arabicPeriod"/>
            </a:pPr>
            <a:r>
              <a:rPr lang="zh-CN" altLang="en-CA" sz="2000" b="0" dirty="0">
                <a:solidFill>
                  <a:srgbClr val="333333"/>
                </a:solidFill>
                <a:latin typeface="SimHei"/>
              </a:rPr>
              <a:t>这个男孩想抓条鱼回去取悦他的妈妈</a:t>
            </a:r>
            <a:r>
              <a:rPr lang="en-CA" altLang="de-DE" sz="2000" b="0" dirty="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dirty="0">
                <a:solidFill>
                  <a:srgbClr val="333333"/>
                </a:solidFill>
                <a:latin typeface="SimHei"/>
              </a:rPr>
              <a:t>这个男孩偷了鱼虫来钓鱼</a:t>
            </a:r>
            <a:r>
              <a:rPr lang="en-CA" altLang="de-DE" sz="2000" b="0" dirty="0">
                <a:solidFill>
                  <a:srgbClr val="333333"/>
                </a:solidFill>
                <a:latin typeface="SimHei"/>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44</a:t>
            </a:fld>
            <a:endParaRPr lang="de-DE" altLang="zh-CN">
              <a:latin typeface="SimHei"/>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1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1</a:t>
            </a:r>
          </a:p>
        </p:txBody>
      </p:sp>
      <p:sp>
        <p:nvSpPr>
          <p:cNvPr id="1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这两个男人在通过超感知知觉即心灵感应交流</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这个男人惊讶的看见另一个男人竟然打开了门</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因为另一个男人看起来眼熟所以这个男人转身看了看</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因为另一个男人粗鲁地评论，这个男人目瞪口呆地转了身</a:t>
            </a:r>
            <a:r>
              <a:rPr lang="en-US"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45</a:t>
            </a:fld>
            <a:endParaRPr lang="de-DE" altLang="zh-CN">
              <a:latin typeface="SimHei"/>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SimHei"/>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这两个男人在通过超感知知觉即心灵感应交流</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这个男人惊讶的看见另一个男人竟然打开了门</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因为另一个男人看起来眼熟所以这个男人转身看了看</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因为另一个男人粗鲁地评论，这个男人目瞪口呆地转了身</a:t>
            </a:r>
            <a:r>
              <a:rPr lang="en-US"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46</a:t>
            </a:fld>
            <a:endParaRPr lang="de-DE" altLang="zh-CN">
              <a:latin typeface="SimHei"/>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SimHei"/>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SimHei"/>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这两个男人在通过超感知知觉即心灵感应交流</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这个男人惊讶的看见另一个男人竟然打开了门</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因为另一个男人看起来眼熟所以这个男人转身看了看</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因为另一个男人粗鲁地评论，这个男人目瞪口呆地转了身</a:t>
            </a:r>
            <a:r>
              <a:rPr lang="en-US"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47</a:t>
            </a:fld>
            <a:endParaRPr lang="de-DE" altLang="zh-CN">
              <a:latin typeface="SimHei"/>
            </a:endParaRP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SimHei"/>
              </a:rPr>
              <a:t>1</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SimHei"/>
              </a:rPr>
              <a:t>2</a:t>
            </a:r>
          </a:p>
        </p:txBody>
      </p:sp>
      <p:sp>
        <p:nvSpPr>
          <p:cNvPr id="1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SimHei"/>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rPr>
              <a:t>这两个男人在通过超感知知觉即心灵感应交流</a:t>
            </a:r>
            <a:r>
              <a:rPr lang="en-US" altLang="de-DE" sz="2000" b="0" dirty="0">
                <a:solidFill>
                  <a:srgbClr val="333333"/>
                </a:solidFill>
                <a:latin typeface="SimHei"/>
              </a:rPr>
              <a:t>。</a:t>
            </a:r>
          </a:p>
          <a:p>
            <a:pPr eaLnBrk="1" hangingPunct="1">
              <a:spcBef>
                <a:spcPts val="1200"/>
              </a:spcBef>
              <a:spcAft>
                <a:spcPts val="0"/>
              </a:spcAft>
              <a:buClr>
                <a:srgbClr val="004992"/>
              </a:buClr>
              <a:buFont typeface="WingDings"/>
              <a:buAutoNum type="arabicPeriod"/>
            </a:pPr>
            <a:r>
              <a:rPr lang="zh-CN" altLang="en-US" sz="2000" b="0" dirty="0">
                <a:solidFill>
                  <a:srgbClr val="004992"/>
                </a:solidFill>
                <a:latin typeface="SimHei"/>
              </a:rPr>
              <a:t>这个男人惊讶的看见另一个男人竟然打开了门</a:t>
            </a:r>
            <a:r>
              <a:rPr lang="en-US" altLang="de-DE" sz="2000" b="0" dirty="0">
                <a:solidFill>
                  <a:srgbClr val="004992"/>
                </a:solidFill>
                <a:latin typeface="SimHei"/>
              </a:rPr>
              <a:t>。</a:t>
            </a:r>
          </a:p>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rPr>
              <a:t>因为另一个男人看起来眼熟所以这个男人转身看了看</a:t>
            </a:r>
            <a:r>
              <a:rPr lang="en-US" altLang="de-DE" sz="2000" b="0" dirty="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rPr>
              <a:t>因为另一个男人粗鲁地评论，这个男人目瞪口呆地转了身</a:t>
            </a:r>
            <a:r>
              <a:rPr lang="en-US" altLang="de-DE" sz="2000" b="0" dirty="0">
                <a:solidFill>
                  <a:srgbClr val="333333"/>
                </a:solidFill>
                <a:latin typeface="SimHei"/>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48</a:t>
            </a:fld>
            <a:endParaRPr lang="de-DE" altLang="zh-CN">
              <a:latin typeface="SimHei"/>
            </a:endParaRP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SimHei"/>
              </a:rPr>
              <a:t>1</a:t>
            </a:r>
          </a:p>
        </p:txBody>
      </p:sp>
      <p:sp>
        <p:nvSpPr>
          <p:cNvPr id="15"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SimHei"/>
              </a:rPr>
              <a:t>2</a:t>
            </a:r>
          </a:p>
        </p:txBody>
      </p:sp>
      <p:sp>
        <p:nvSpPr>
          <p:cNvPr id="1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SimHei"/>
              </a:rPr>
              <a:t>3</a:t>
            </a:r>
          </a:p>
        </p:txBody>
      </p:sp>
      <p:sp>
        <p:nvSpPr>
          <p:cNvPr id="1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为了给奔牛节做准备，这两个男人正在练习套绳技巧</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这个牛仔想要买套索</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这个牛仔用商店里的绳索捆住了售货员并拿走了钱</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这个男子想要买一顶新帽子</a:t>
            </a:r>
            <a:r>
              <a:rPr lang="en-CA"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49</a:t>
            </a:fld>
            <a:endParaRPr lang="de-DE" altLang="zh-CN">
              <a:latin typeface="SimHei"/>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为了给奔牛节做准备，这两个男人正在练习套绳技巧</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这个牛仔想要买套索</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这个牛仔用商店里的绳索捆住了售货员并拿走了钱</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这个男子想要买一顶新帽子</a:t>
            </a:r>
            <a:r>
              <a:rPr lang="en-CA"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50</a:t>
            </a:fld>
            <a:endParaRPr lang="de-DE" altLang="zh-CN">
              <a:latin typeface="SimHei"/>
            </a:endParaRP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1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6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为了给奔牛节做准备，这两个男人正在练习套绳技巧</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这个牛仔想要买套索</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这个牛仔用商店里的绳索捆住了售货员并拿走了钱</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这个男子想要买一顶新帽子</a:t>
            </a:r>
            <a:r>
              <a:rPr lang="en-CA"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51</a:t>
            </a:fld>
            <a:endParaRPr lang="de-DE" altLang="zh-CN">
              <a:latin typeface="SimHei"/>
            </a:endParaRP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dirty="0">
                <a:solidFill>
                  <a:srgbClr val="333333"/>
                </a:solidFill>
                <a:latin typeface="SimHei"/>
              </a:rPr>
              <a:t>为了给奔牛节做准备，这两个男人正在练习套绳技巧</a:t>
            </a:r>
            <a:r>
              <a:rPr lang="en-CA" altLang="de-DE" sz="2000" b="0" dirty="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dirty="0">
                <a:solidFill>
                  <a:srgbClr val="333333"/>
                </a:solidFill>
                <a:latin typeface="SimHei"/>
              </a:rPr>
              <a:t>这个牛仔想要买套索</a:t>
            </a:r>
            <a:r>
              <a:rPr lang="en-CA" altLang="de-DE" sz="2000" b="0" dirty="0">
                <a:solidFill>
                  <a:srgbClr val="333333"/>
                </a:solidFill>
                <a:latin typeface="SimHei"/>
              </a:rPr>
              <a:t>。</a:t>
            </a:r>
          </a:p>
          <a:p>
            <a:pPr eaLnBrk="1" hangingPunct="1">
              <a:spcBef>
                <a:spcPts val="1200"/>
              </a:spcBef>
              <a:spcAft>
                <a:spcPts val="0"/>
              </a:spcAft>
              <a:buClr>
                <a:srgbClr val="004992"/>
              </a:buClr>
              <a:buFont typeface="WingDings"/>
              <a:buAutoNum type="arabicPeriod"/>
            </a:pPr>
            <a:r>
              <a:rPr lang="zh-CN" altLang="en-CA" sz="2000" b="0" dirty="0">
                <a:solidFill>
                  <a:srgbClr val="004992"/>
                </a:solidFill>
                <a:latin typeface="SimHei"/>
              </a:rPr>
              <a:t>这个牛仔用商店里的绳索捆住了售货员并拿走了钱</a:t>
            </a:r>
            <a:r>
              <a:rPr lang="en-CA" altLang="de-DE" sz="2000" b="0" dirty="0">
                <a:solidFill>
                  <a:srgbClr val="004992"/>
                </a:solidFill>
                <a:latin typeface="SimHei"/>
              </a:rPr>
              <a:t>。</a:t>
            </a:r>
          </a:p>
          <a:p>
            <a:pPr eaLnBrk="1" hangingPunct="1">
              <a:spcBef>
                <a:spcPts val="1200"/>
              </a:spcBef>
              <a:spcAft>
                <a:spcPts val="0"/>
              </a:spcAft>
              <a:buClr>
                <a:srgbClr val="333333"/>
              </a:buClr>
              <a:buFont typeface="WingDings"/>
              <a:buAutoNum type="arabicPeriod"/>
            </a:pPr>
            <a:r>
              <a:rPr lang="zh-CN" altLang="en-CA" sz="2000" b="0" dirty="0">
                <a:solidFill>
                  <a:srgbClr val="333333"/>
                </a:solidFill>
                <a:latin typeface="SimHei"/>
              </a:rPr>
              <a:t>这个男子想要买一顶新帽子</a:t>
            </a:r>
            <a:r>
              <a:rPr lang="en-CA" altLang="de-DE" sz="2000" b="0" dirty="0">
                <a:solidFill>
                  <a:srgbClr val="333333"/>
                </a:solidFill>
                <a:latin typeface="SimHei"/>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52</a:t>
            </a:fld>
            <a:endParaRPr lang="de-DE" altLang="zh-CN">
              <a:latin typeface="SimHei"/>
            </a:endParaRP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15"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1</a:t>
            </a:r>
          </a:p>
        </p:txBody>
      </p:sp>
      <p:sp>
        <p:nvSpPr>
          <p:cNvPr id="1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警犬正试图阻止偷船贼</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这个女孩落入水中是因为有几只狗在追逐一只小猫</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这个女孩试图救这只猫以免它随船越飘越远</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为摆脱狗的追赶女孩跳入水中</a:t>
            </a:r>
            <a:r>
              <a:rPr lang="en-CA"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53</a:t>
            </a:fld>
            <a:endParaRPr lang="de-DE" altLang="zh-CN">
              <a:latin typeface="SimHei"/>
            </a:endParaRP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警犬正试图阻止偷船贼</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这个女孩落入水中是因为有几只狗在追逐一只小猫</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这个女孩试图救这只猫以免它随船越飘越远</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为摆脱狗的追赶女孩跳入水中</a:t>
            </a:r>
            <a:r>
              <a:rPr lang="en-CA"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54</a:t>
            </a:fld>
            <a:endParaRPr lang="de-DE" altLang="zh-CN">
              <a:latin typeface="SimHei"/>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25"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6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警犬正试图阻止偷船贼</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这个女孩落入水中是因为有几只狗在追逐一只小猫</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这个女孩试图救这只猫以免它随船越飘越远</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为摆脱狗的追赶女孩跳入水中</a:t>
            </a:r>
            <a:r>
              <a:rPr lang="en-CA"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55</a:t>
            </a:fld>
            <a:endParaRPr lang="de-DE" altLang="zh-CN">
              <a:latin typeface="SimHei"/>
            </a:endParaRP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33"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1</a:t>
            </a:r>
          </a:p>
        </p:txBody>
      </p:sp>
      <p:sp>
        <p:nvSpPr>
          <p:cNvPr id="34"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8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警犬正试图阻止偷船贼</a:t>
            </a:r>
            <a:r>
              <a:rPr lang="en-CA" altLang="de-DE" sz="2000" b="0">
                <a:solidFill>
                  <a:srgbClr val="333333"/>
                </a:solidFill>
                <a:latin typeface="SimHei"/>
              </a:rPr>
              <a:t>。</a:t>
            </a:r>
          </a:p>
          <a:p>
            <a:pPr eaLnBrk="1" hangingPunct="1">
              <a:spcBef>
                <a:spcPts val="1200"/>
              </a:spcBef>
              <a:spcAft>
                <a:spcPts val="0"/>
              </a:spcAft>
              <a:buClr>
                <a:srgbClr val="004992"/>
              </a:buClr>
              <a:buFont typeface="WingDings"/>
              <a:buAutoNum type="arabicPeriod"/>
            </a:pPr>
            <a:r>
              <a:rPr lang="zh-CN" altLang="en-CA" sz="2000" b="0">
                <a:solidFill>
                  <a:srgbClr val="004992"/>
                </a:solidFill>
                <a:latin typeface="SimHei"/>
              </a:rPr>
              <a:t>这个女孩落入水中是因为有几只狗在追逐一只小猫</a:t>
            </a:r>
            <a:r>
              <a:rPr lang="en-CA" altLang="de-DE" sz="2000" b="0">
                <a:solidFill>
                  <a:srgbClr val="004992"/>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这个女孩试图救这只猫以免它随船越飘越远</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为摆脱狗的追赶女孩跳入水中</a:t>
            </a:r>
            <a:r>
              <a:rPr lang="en-CA" altLang="de-DE" sz="2000" b="0">
                <a:solidFill>
                  <a:srgbClr val="333333"/>
                </a:solidFill>
                <a:latin typeface="SimHei"/>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56</a:t>
            </a:fld>
            <a:endParaRPr lang="de-DE" altLang="zh-CN">
              <a:latin typeface="SimHei"/>
            </a:endParaRP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3</a:t>
            </a:r>
          </a:p>
        </p:txBody>
      </p:sp>
      <p:sp>
        <p:nvSpPr>
          <p:cNvPr id="32"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1</a:t>
            </a:r>
          </a:p>
        </p:txBody>
      </p:sp>
      <p:sp>
        <p:nvSpPr>
          <p:cNvPr id="33"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男孩救了这个男子使他免遭抢劫</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男孩帮助了醉酒的男子</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男孩不小心用桌子撞到了这个男人的头</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两个老朋友在街上相遇</a:t>
            </a:r>
            <a:r>
              <a:rPr lang="en-CA"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57</a:t>
            </a:fld>
            <a:endParaRPr lang="de-DE" altLang="zh-CN">
              <a:latin typeface="SimHei"/>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男孩救了这个男子使他免遭抢劫</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男孩帮助了醉酒的男子</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男孩不小心用桌子撞到了这个男人的头</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两个老朋友在街上相遇</a:t>
            </a:r>
            <a:r>
              <a:rPr lang="en-CA"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58</a:t>
            </a:fld>
            <a:endParaRPr lang="de-DE" altLang="zh-CN">
              <a:latin typeface="SimHei"/>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男孩救了这个男子使他免遭抢劫</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男孩帮助了醉酒的男子</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男孩不小心用桌子撞到了这个男人的头</a:t>
            </a:r>
            <a:r>
              <a:rPr lang="en-CA"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a:solidFill>
                  <a:srgbClr val="333333"/>
                </a:solidFill>
                <a:latin typeface="SimHei"/>
              </a:rPr>
              <a:t>两个老朋友在街上相遇</a:t>
            </a:r>
            <a:r>
              <a:rPr lang="en-CA" altLang="de-DE" sz="2000" b="0">
                <a:solidFill>
                  <a:srgbClr val="333333"/>
                </a:solidFill>
                <a:latin typeface="SimHei"/>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59</a:t>
            </a:fld>
            <a:endParaRPr lang="de-DE" altLang="zh-CN">
              <a:latin typeface="SimHei"/>
            </a:endParaRP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CA" sz="2000" b="0" dirty="0">
                <a:solidFill>
                  <a:srgbClr val="333333"/>
                </a:solidFill>
                <a:latin typeface="SimHei"/>
              </a:rPr>
              <a:t>男孩救了这个男子使他免遭抢劫</a:t>
            </a:r>
            <a:r>
              <a:rPr lang="en-CA" altLang="de-DE" sz="2000" b="0" dirty="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CA" sz="2000" b="0" dirty="0">
                <a:solidFill>
                  <a:srgbClr val="333333"/>
                </a:solidFill>
                <a:latin typeface="SimHei"/>
              </a:rPr>
              <a:t>男孩帮助了醉酒的男子</a:t>
            </a:r>
            <a:r>
              <a:rPr lang="en-CA" altLang="de-DE" sz="2000" b="0" dirty="0">
                <a:solidFill>
                  <a:srgbClr val="333333"/>
                </a:solidFill>
                <a:latin typeface="SimHei"/>
              </a:rPr>
              <a:t>。</a:t>
            </a:r>
          </a:p>
          <a:p>
            <a:pPr eaLnBrk="1" hangingPunct="1">
              <a:spcBef>
                <a:spcPts val="1200"/>
              </a:spcBef>
              <a:spcAft>
                <a:spcPts val="0"/>
              </a:spcAft>
              <a:buClr>
                <a:srgbClr val="004992"/>
              </a:buClr>
              <a:buFont typeface="WingDings"/>
              <a:buAutoNum type="arabicPeriod"/>
            </a:pPr>
            <a:r>
              <a:rPr lang="zh-CN" altLang="en-CA" sz="2000" b="0" dirty="0">
                <a:solidFill>
                  <a:srgbClr val="004992"/>
                </a:solidFill>
                <a:latin typeface="SimHei"/>
              </a:rPr>
              <a:t>男孩不小心用桌子撞到了这个男人的头</a:t>
            </a:r>
            <a:r>
              <a:rPr lang="en-CA" altLang="de-DE" sz="2000" b="0" dirty="0">
                <a:solidFill>
                  <a:srgbClr val="004992"/>
                </a:solidFill>
                <a:latin typeface="SimHei"/>
              </a:rPr>
              <a:t>。</a:t>
            </a:r>
          </a:p>
          <a:p>
            <a:pPr eaLnBrk="1" hangingPunct="1">
              <a:spcBef>
                <a:spcPts val="1200"/>
              </a:spcBef>
              <a:spcAft>
                <a:spcPts val="0"/>
              </a:spcAft>
              <a:buClr>
                <a:srgbClr val="333333"/>
              </a:buClr>
              <a:buFont typeface="WingDings"/>
              <a:buAutoNum type="arabicPeriod"/>
            </a:pPr>
            <a:r>
              <a:rPr lang="zh-CN" altLang="en-CA" sz="2000" b="0" dirty="0">
                <a:solidFill>
                  <a:srgbClr val="333333"/>
                </a:solidFill>
                <a:latin typeface="SimHei"/>
              </a:rPr>
              <a:t>两个老朋友在街上相遇</a:t>
            </a:r>
            <a:r>
              <a:rPr lang="en-CA" altLang="de-DE" sz="2000" b="0" dirty="0">
                <a:solidFill>
                  <a:srgbClr val="333333"/>
                </a:solidFill>
                <a:latin typeface="SimHei"/>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60</a:t>
            </a:fld>
            <a:endParaRPr lang="de-DE" altLang="zh-CN">
              <a:latin typeface="SimHei"/>
            </a:endParaRP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1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1</a:t>
            </a:r>
          </a:p>
        </p:txBody>
      </p:sp>
      <p:sp>
        <p:nvSpPr>
          <p:cNvPr id="17"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你如何可能发现每一种选项？</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61</a:t>
            </a:fld>
            <a:endParaRPr lang="de-DE" altLang="zh-CN">
              <a:latin typeface="SimHei"/>
            </a:endParaRPr>
          </a:p>
        </p:txBody>
      </p:sp>
      <p:sp>
        <p:nvSpPr>
          <p:cNvPr id="6350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男子和他的约会对象正在看汽车电影</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车中的男子和他的情妇在一起，希望没人看见他们</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车中的男子正载着展示用的人体模型去商店</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这对男女正在偷车</a:t>
            </a:r>
            <a:r>
              <a:rPr lang="en-US" altLang="de-DE" sz="2000" b="0">
                <a:solidFill>
                  <a:srgbClr val="333333"/>
                </a:solidFill>
                <a:latin typeface="SimHei"/>
              </a:rPr>
              <a:t>。</a:t>
            </a:r>
            <a:endParaRPr lang="de-DE" altLang="zh-CN" sz="2000" b="0">
              <a:solidFill>
                <a:srgbClr val="333333"/>
              </a:solidFill>
              <a:latin typeface="SimHei"/>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你的判断随着新图片的出现改变了吗？</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62</a:t>
            </a:fld>
            <a:endParaRPr lang="de-DE" altLang="zh-CN">
              <a:latin typeface="SimHei"/>
            </a:endParaRPr>
          </a:p>
        </p:txBody>
      </p:sp>
      <p:sp>
        <p:nvSpPr>
          <p:cNvPr id="6452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男子和他的约会对象正在看汽车电影</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车中的男子和他的情妇在一起，希望没人看见他们</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车中的男子正载着展示用的人体模型去商店</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这对男女正在偷车</a:t>
            </a:r>
            <a:r>
              <a:rPr lang="en-US" altLang="de-DE" sz="2000" b="0">
                <a:solidFill>
                  <a:srgbClr val="333333"/>
                </a:solidFill>
                <a:latin typeface="SimHei"/>
              </a:rPr>
              <a:t>。</a:t>
            </a:r>
            <a:endParaRPr lang="de-DE" altLang="zh-CN" sz="2000" b="0">
              <a:solidFill>
                <a:srgbClr val="333333"/>
              </a:solidFill>
              <a:latin typeface="SimHei"/>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6"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2</a:t>
            </a:r>
          </a:p>
        </p:txBody>
      </p:sp>
      <p:sp>
        <p:nvSpPr>
          <p:cNvPr id="17"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请重新评定可能性！</a:t>
            </a:r>
            <a:endParaRPr lang="en-US" sz="3600">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63</a:t>
            </a:fld>
            <a:endParaRPr lang="de-DE" altLang="zh-CN">
              <a:latin typeface="SimHei"/>
            </a:endParaRPr>
          </a:p>
        </p:txBody>
      </p:sp>
      <p:sp>
        <p:nvSpPr>
          <p:cNvPr id="6555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男子和他的约会对象正在看汽车电影</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车中的男子和他的情妇在一起，希望没人看见他们</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车中的男子正载着展示用的人体模型去商店</a:t>
            </a:r>
            <a:r>
              <a:rPr lang="en-US" altLang="de-DE" sz="2000" b="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a:solidFill>
                  <a:srgbClr val="333333"/>
                </a:solidFill>
                <a:latin typeface="SimHei"/>
              </a:rPr>
              <a:t>这对男女正在偷车</a:t>
            </a:r>
            <a:r>
              <a:rPr lang="en-US" altLang="de-DE" sz="2000" b="0">
                <a:solidFill>
                  <a:srgbClr val="333333"/>
                </a:solidFill>
                <a:latin typeface="SimHei"/>
              </a:rPr>
              <a:t>。</a:t>
            </a:r>
            <a:endParaRPr lang="de-DE" altLang="zh-CN" sz="2000" b="0">
              <a:solidFill>
                <a:srgbClr val="333333"/>
              </a:solidFill>
              <a:latin typeface="SimHei"/>
            </a:endParaRP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2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1</a:t>
            </a:r>
          </a:p>
        </p:txBody>
      </p:sp>
      <p:sp>
        <p:nvSpPr>
          <p:cNvPr id="2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7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rPr>
              <a:t>男子和他的约会对象正在看汽车电影</a:t>
            </a:r>
            <a:r>
              <a:rPr lang="en-US" altLang="de-DE" sz="2000" b="0" dirty="0">
                <a:solidFill>
                  <a:srgbClr val="333333"/>
                </a:solidFill>
                <a:latin typeface="SimHei"/>
              </a:rPr>
              <a:t>。</a:t>
            </a:r>
          </a:p>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rPr>
              <a:t>车中的男子和他的情妇在一起，希望没人看见他们</a:t>
            </a:r>
            <a:r>
              <a:rPr lang="en-US" altLang="de-DE" sz="2000" b="0" dirty="0">
                <a:solidFill>
                  <a:srgbClr val="333333"/>
                </a:solidFill>
                <a:latin typeface="SimHei"/>
              </a:rPr>
              <a:t>。</a:t>
            </a:r>
          </a:p>
          <a:p>
            <a:pPr eaLnBrk="1" hangingPunct="1">
              <a:spcBef>
                <a:spcPts val="1200"/>
              </a:spcBef>
              <a:spcAft>
                <a:spcPts val="0"/>
              </a:spcAft>
              <a:buClr>
                <a:srgbClr val="004992"/>
              </a:buClr>
              <a:buFont typeface="WingDings"/>
              <a:buAutoNum type="arabicPeriod"/>
            </a:pPr>
            <a:r>
              <a:rPr lang="zh-CN" altLang="en-US" sz="2000" b="0" dirty="0">
                <a:solidFill>
                  <a:srgbClr val="004992"/>
                </a:solidFill>
                <a:latin typeface="SimHei"/>
              </a:rPr>
              <a:t>车中的男子正载着展示用的人体模型去商店</a:t>
            </a:r>
            <a:r>
              <a:rPr lang="en-US" altLang="de-DE" sz="2000" b="0" dirty="0">
                <a:solidFill>
                  <a:srgbClr val="004992"/>
                </a:solidFill>
                <a:latin typeface="SimHei"/>
              </a:rPr>
              <a:t>。</a:t>
            </a:r>
          </a:p>
          <a:p>
            <a:pPr eaLnBrk="1" hangingPunct="1">
              <a:spcBef>
                <a:spcPts val="1200"/>
              </a:spcBef>
              <a:spcAft>
                <a:spcPts val="0"/>
              </a:spcAft>
              <a:buClr>
                <a:srgbClr val="333333"/>
              </a:buClr>
              <a:buFont typeface="WingDings"/>
              <a:buAutoNum type="arabicPeriod"/>
            </a:pPr>
            <a:r>
              <a:rPr lang="zh-CN" altLang="en-US" sz="2000" b="0" dirty="0">
                <a:solidFill>
                  <a:srgbClr val="333333"/>
                </a:solidFill>
                <a:latin typeface="SimHei"/>
              </a:rPr>
              <a:t>这对男女正在偷车</a:t>
            </a:r>
            <a:r>
              <a:rPr lang="en-US" altLang="de-DE" sz="2000" b="0" dirty="0">
                <a:solidFill>
                  <a:srgbClr val="333333"/>
                </a:solidFill>
                <a:latin typeface="SimHei"/>
              </a:rPr>
              <a:t>。</a:t>
            </a:r>
            <a:endParaRPr lang="de-DE" altLang="zh-CN" sz="2000" b="0" dirty="0">
              <a:solidFill>
                <a:srgbClr val="333333"/>
              </a:solidFill>
              <a:latin typeface="SimHei"/>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64</a:t>
            </a:fld>
            <a:endParaRPr lang="de-DE" altLang="zh-CN">
              <a:latin typeface="SimHei"/>
            </a:endParaRP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3</a:t>
            </a:r>
          </a:p>
        </p:txBody>
      </p:sp>
      <p:sp>
        <p:nvSpPr>
          <p:cNvPr id="19"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SimHei"/>
                <a:ea typeface="SimHei"/>
              </a:rPr>
              <a:t>2</a:t>
            </a:r>
          </a:p>
        </p:txBody>
      </p:sp>
      <p:sp>
        <p:nvSpPr>
          <p:cNvPr id="2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SimHei"/>
                <a:ea typeface="SimHei"/>
              </a:rPr>
              <a:t>1</a:t>
            </a:r>
          </a:p>
        </p:txBody>
      </p:sp>
      <p:sp>
        <p:nvSpPr>
          <p:cNvPr id="2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de-DE" sz="2400" b="1" dirty="0">
                <a:solidFill>
                  <a:srgbClr val="333333"/>
                </a:solidFill>
              </a:rPr>
              <a:t>学习目标</a:t>
            </a:r>
            <a:r>
              <a:rPr lang="de-DE" altLang="zh-CN" sz="2400" b="1" dirty="0">
                <a:solidFill>
                  <a:srgbClr val="333333"/>
                </a:solidFill>
              </a:rPr>
              <a:t>:</a:t>
            </a:r>
          </a:p>
          <a:p>
            <a:pPr marL="342900" indent="-342900" defTabSz="914400" fontAlgn="base">
              <a:buClr>
                <a:srgbClr val="333333"/>
              </a:buClr>
              <a:buFont typeface="WingDings"/>
              <a:buChar char=""/>
            </a:pPr>
            <a:r>
              <a:rPr lang="zh-CN" altLang="en-GB" sz="2400" dirty="0">
                <a:solidFill>
                  <a:srgbClr val="333333"/>
                </a:solidFill>
              </a:rPr>
              <a:t>通常事情的发展会与预期不同：过早做决定通常会导致错误的结论</a:t>
            </a:r>
            <a:r>
              <a:rPr lang="en-AU" altLang="de-DE" sz="2400" dirty="0">
                <a:solidFill>
                  <a:srgbClr val="333333"/>
                </a:solidFill>
              </a:rPr>
              <a:t>。</a:t>
            </a:r>
            <a:endParaRPr lang="en-AU" altLang="zh-CN" sz="2400" dirty="0">
              <a:solidFill>
                <a:srgbClr val="333333"/>
              </a:solidFill>
            </a:endParaRPr>
          </a:p>
          <a:p>
            <a:pPr defTabSz="914400" fontAlgn="base">
              <a:buClr>
                <a:srgbClr val="333333"/>
              </a:buCl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65</a:t>
            </a:fld>
            <a:endParaRPr lang="de-DE" altLang="zh-CN">
              <a:latin typeface="SimHe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de-DE" sz="2400" b="1" dirty="0">
                <a:solidFill>
                  <a:srgbClr val="333333"/>
                </a:solidFill>
              </a:rPr>
              <a:t>学习目标</a:t>
            </a:r>
            <a:r>
              <a:rPr lang="de-DE" altLang="zh-CN" sz="2400" b="1" dirty="0">
                <a:solidFill>
                  <a:srgbClr val="333333"/>
                </a:solidFill>
              </a:rPr>
              <a:t>:</a:t>
            </a:r>
          </a:p>
          <a:p>
            <a:pPr marL="342900" indent="-342900" defTabSz="914400" fontAlgn="base">
              <a:buClr>
                <a:srgbClr val="333333"/>
              </a:buClr>
              <a:buFont typeface="WingDings"/>
              <a:buChar char=""/>
            </a:pPr>
            <a:r>
              <a:rPr lang="zh-CN" altLang="en-GB" sz="2400" dirty="0">
                <a:solidFill>
                  <a:srgbClr val="333333"/>
                </a:solidFill>
              </a:rPr>
              <a:t>通常事情的发展会与预期不同：过早做决定通常会导致错误的结论</a:t>
            </a:r>
            <a:r>
              <a:rPr lang="en-AU" altLang="de-DE" sz="2400" dirty="0">
                <a:solidFill>
                  <a:srgbClr val="333333"/>
                </a:solidFill>
              </a:rPr>
              <a:t>。</a:t>
            </a:r>
            <a:endParaRPr lang="en-AU" altLang="zh-CN" sz="2400" dirty="0">
              <a:solidFill>
                <a:srgbClr val="333333"/>
              </a:solidFill>
            </a:endParaRPr>
          </a:p>
          <a:p>
            <a:pPr marL="342900" indent="-342900" defTabSz="914400" fontAlgn="base">
              <a:buClr>
                <a:srgbClr val="333333"/>
              </a:buClr>
              <a:buFont typeface="WingDings"/>
              <a:buChar char=""/>
            </a:pPr>
            <a:r>
              <a:rPr lang="zh-CN" altLang="en-AU" sz="2400" dirty="0">
                <a:solidFill>
                  <a:srgbClr val="333333"/>
                </a:solidFill>
              </a:rPr>
              <a:t>应该不断考虑不同解释</a:t>
            </a:r>
            <a:r>
              <a:rPr lang="en-AU" altLang="zh-CN" sz="2400" dirty="0">
                <a:solidFill>
                  <a:srgbClr val="333333"/>
                </a:solidFill>
              </a:rPr>
              <a:t>/</a:t>
            </a:r>
            <a:r>
              <a:rPr lang="zh-CN" altLang="en-AU" sz="2400" dirty="0">
                <a:solidFill>
                  <a:srgbClr val="333333"/>
                </a:solidFill>
              </a:rPr>
              <a:t>假设，并不断调整不能成立的信念。</a:t>
            </a:r>
          </a:p>
          <a:p>
            <a:pPr defTabSz="914400" fontAlgn="base">
              <a:buClr>
                <a:srgbClr val="333333"/>
              </a:buCl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66</a:t>
            </a:fld>
            <a:endParaRPr lang="de-DE" altLang="zh-CN">
              <a:latin typeface="SimHei"/>
            </a:endParaRPr>
          </a:p>
        </p:txBody>
      </p:sp>
    </p:spTree>
    <p:extLst>
      <p:ext uri="{BB962C8B-B14F-4D97-AF65-F5344CB8AC3E}">
        <p14:creationId xmlns:p14="http://schemas.microsoft.com/office/powerpoint/2010/main" val="19197794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de-DE" sz="2400" b="1" dirty="0">
                <a:solidFill>
                  <a:srgbClr val="333333"/>
                </a:solidFill>
              </a:rPr>
              <a:t>学习目标</a:t>
            </a:r>
            <a:r>
              <a:rPr lang="de-DE" altLang="zh-CN" sz="2400" b="1" dirty="0">
                <a:solidFill>
                  <a:srgbClr val="333333"/>
                </a:solidFill>
              </a:rPr>
              <a:t>:</a:t>
            </a:r>
          </a:p>
          <a:p>
            <a:pPr marL="342900" indent="-342900" defTabSz="914400" fontAlgn="base">
              <a:buClr>
                <a:srgbClr val="333333"/>
              </a:buClr>
              <a:buFont typeface="WingDings"/>
              <a:buChar char=""/>
            </a:pPr>
            <a:r>
              <a:rPr lang="zh-CN" altLang="en-GB" sz="2400" dirty="0">
                <a:solidFill>
                  <a:srgbClr val="333333"/>
                </a:solidFill>
              </a:rPr>
              <a:t>通常事情的发展会与预期不同：过早做决定通常会导致错误的结论</a:t>
            </a:r>
            <a:r>
              <a:rPr lang="en-AU" altLang="de-DE" sz="2400" dirty="0">
                <a:solidFill>
                  <a:srgbClr val="333333"/>
                </a:solidFill>
              </a:rPr>
              <a:t>。</a:t>
            </a:r>
            <a:endParaRPr lang="en-AU" altLang="zh-CN" sz="2400" dirty="0">
              <a:solidFill>
                <a:srgbClr val="333333"/>
              </a:solidFill>
            </a:endParaRPr>
          </a:p>
          <a:p>
            <a:pPr marL="342900" indent="-342900" defTabSz="914400" fontAlgn="base">
              <a:buClr>
                <a:srgbClr val="333333"/>
              </a:buClr>
              <a:buFont typeface="WingDings"/>
              <a:buChar char=""/>
            </a:pPr>
            <a:r>
              <a:rPr lang="zh-CN" altLang="en-AU" sz="2400" dirty="0">
                <a:solidFill>
                  <a:srgbClr val="333333"/>
                </a:solidFill>
              </a:rPr>
              <a:t>应该不断考虑不同解释</a:t>
            </a:r>
            <a:r>
              <a:rPr lang="en-AU" altLang="zh-CN" sz="2400" dirty="0">
                <a:solidFill>
                  <a:srgbClr val="333333"/>
                </a:solidFill>
              </a:rPr>
              <a:t>/</a:t>
            </a:r>
            <a:r>
              <a:rPr lang="zh-CN" altLang="en-AU" sz="2400" dirty="0">
                <a:solidFill>
                  <a:srgbClr val="333333"/>
                </a:solidFill>
              </a:rPr>
              <a:t>假设，并不断调整不能成立的信念。</a:t>
            </a:r>
          </a:p>
          <a:p>
            <a:pPr marL="342900" indent="-342900" defTabSz="914400" fontAlgn="base">
              <a:buClr>
                <a:srgbClr val="333333"/>
              </a:buClr>
              <a:buFont typeface="WingDings"/>
              <a:buChar char=""/>
            </a:pPr>
            <a:r>
              <a:rPr lang="zh-CN" altLang="en-AU" sz="2400" dirty="0">
                <a:solidFill>
                  <a:srgbClr val="333333"/>
                </a:solidFill>
              </a:rPr>
              <a:t>寻找尽可能多的信息验证自己的判断。</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67</a:t>
            </a:fld>
            <a:endParaRPr lang="de-DE" altLang="zh-CN">
              <a:latin typeface="SimHei"/>
            </a:endParaRPr>
          </a:p>
        </p:txBody>
      </p:sp>
    </p:spTree>
    <p:extLst>
      <p:ext uri="{BB962C8B-B14F-4D97-AF65-F5344CB8AC3E}">
        <p14:creationId xmlns:p14="http://schemas.microsoft.com/office/powerpoint/2010/main" val="27707148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在精神疾病发作时，患者可能坚持错误的信念并忽视不同的看法。有时，这可能导致严重后果</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68</a:t>
            </a:fld>
            <a:endParaRPr lang="de-DE" altLang="zh-CN">
              <a:latin typeface="SimHe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在精神疾病发作时，患者可能坚持错误的信念并忽视不同的看法。有时，这可能导致严重后果</a:t>
            </a:r>
            <a:r>
              <a:rPr lang="en-AU" altLang="de-DE" sz="2400" dirty="0">
                <a:solidFill>
                  <a:srgbClr val="333333"/>
                </a:solidFill>
              </a:rPr>
              <a:t>。</a:t>
            </a:r>
          </a:p>
          <a:p>
            <a:pPr lvl="0" defTabSz="914400" fontAlgn="base">
              <a:lnSpc>
                <a:spcPct val="100000"/>
              </a:lnSpc>
              <a:spcBef>
                <a:spcPts val="1200"/>
              </a:spcBef>
            </a:pPr>
            <a:r>
              <a:rPr lang="zh-CN" altLang="en-AU" sz="2400" dirty="0">
                <a:solidFill>
                  <a:srgbClr val="004992"/>
                </a:solidFill>
              </a:rPr>
              <a:t>举例</a:t>
            </a:r>
            <a:r>
              <a:rPr lang="en-AU" altLang="de-DE" sz="2400" dirty="0">
                <a:solidFill>
                  <a:srgbClr val="004992"/>
                </a:solidFill>
              </a:rPr>
              <a:t>:</a:t>
            </a:r>
            <a:r>
              <a:rPr lang="en-AU" altLang="zh-CN" sz="2400" dirty="0">
                <a:solidFill>
                  <a:srgbClr val="004992"/>
                </a:solidFill>
              </a:rPr>
              <a:t> </a:t>
            </a:r>
            <a:r>
              <a:rPr lang="zh-CN" altLang="en-AU" sz="2400" dirty="0">
                <a:solidFill>
                  <a:srgbClr val="333333"/>
                </a:solidFill>
              </a:rPr>
              <a:t>史文袭击了他的父亲。他坚信他的父亲早就去世了，机器人占用了父亲的身体。即时他的父亲被他攻击得受伤流血，证实了他的想法不对，史文仍然觉得可疑</a:t>
            </a:r>
            <a:r>
              <a:rPr lang="en-GB" altLang="de-DE" sz="2400" dirty="0">
                <a:solidFill>
                  <a:srgbClr val="333333"/>
                </a:solidFill>
              </a:rPr>
              <a:t>。</a:t>
            </a:r>
            <a:endParaRPr lang="de-DE" altLang="zh-CN" sz="2400" dirty="0">
              <a:solidFill>
                <a:srgbClr val="333333"/>
              </a:solidFill>
            </a:endParaRPr>
          </a:p>
          <a:p>
            <a:pPr lvl="0" defTabSz="914400" fontAlgn="base">
              <a:lnSpc>
                <a:spcPct val="100000"/>
              </a:lnSpc>
              <a:spcBef>
                <a:spcPts val="1200"/>
              </a:spcBef>
            </a:pPr>
            <a:r>
              <a:rPr lang="zh-CN" altLang="en-AU" sz="2400" dirty="0">
                <a:solidFill>
                  <a:srgbClr val="004992"/>
                </a:solidFill>
              </a:rPr>
              <a:t>背景</a:t>
            </a:r>
            <a:r>
              <a:rPr lang="en-AU" altLang="de-DE" sz="2400" dirty="0">
                <a:solidFill>
                  <a:srgbClr val="004992"/>
                </a:solidFill>
              </a:rPr>
              <a:t>: </a:t>
            </a:r>
            <a:r>
              <a:rPr lang="zh-CN" altLang="en-AU" sz="2400" dirty="0">
                <a:solidFill>
                  <a:srgbClr val="333333"/>
                </a:solidFill>
              </a:rPr>
              <a:t>父亲举止奇特，并且不如以往和蔼</a:t>
            </a:r>
            <a:r>
              <a:rPr lang="en-AU" altLang="de-DE" sz="2400" dirty="0">
                <a:solidFill>
                  <a:srgbClr val="333333"/>
                </a:solidFill>
              </a:rPr>
              <a:t>。</a:t>
            </a:r>
          </a:p>
          <a:p>
            <a:pPr lvl="0" defTabSz="914400" fontAlgn="base">
              <a:lnSpc>
                <a:spcPct val="100000"/>
              </a:lnSpc>
              <a:spcBef>
                <a:spcPts val="1200"/>
              </a:spcBef>
            </a:pPr>
            <a:r>
              <a:rPr lang="zh-CN" altLang="en-AU" sz="2400" dirty="0">
                <a:solidFill>
                  <a:srgbClr val="004992"/>
                </a:solidFill>
              </a:rPr>
              <a:t>但是</a:t>
            </a:r>
            <a:r>
              <a:rPr lang="en-AU" altLang="de-DE" sz="2400" dirty="0">
                <a:solidFill>
                  <a:srgbClr val="004992"/>
                </a:solidFill>
              </a:rPr>
              <a:t>:</a:t>
            </a:r>
            <a:r>
              <a:rPr lang="en-AU" altLang="zh-CN" sz="2400" dirty="0">
                <a:solidFill>
                  <a:srgbClr val="004992"/>
                </a:solidFill>
              </a:rPr>
              <a:t> </a:t>
            </a:r>
            <a:r>
              <a:rPr lang="zh-CN" altLang="en-AU" sz="2400" dirty="0">
                <a:solidFill>
                  <a:srgbClr val="333333"/>
                </a:solidFill>
              </a:rPr>
              <a:t>人会随着年龄改变；可能父亲自身有问题或者是为儿子过度操劳。史文的亲属不能使他相信他父亲一切都好</a:t>
            </a:r>
            <a:r>
              <a:rPr lang="en-AU" altLang="de-DE" sz="2400" dirty="0">
                <a:solidFill>
                  <a:srgbClr val="333333"/>
                </a:solidFill>
              </a:rPr>
              <a:t>。</a:t>
            </a:r>
          </a:p>
          <a:p>
            <a:pPr lvl="0" defTabSz="914400" fontAlgn="base"/>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69</a:t>
            </a:fld>
            <a:endParaRPr lang="de-DE" altLang="zh-CN">
              <a:latin typeface="SimHei"/>
            </a:endParaRPr>
          </a:p>
        </p:txBody>
      </p:sp>
    </p:spTree>
    <p:extLst>
      <p:ext uri="{BB962C8B-B14F-4D97-AF65-F5344CB8AC3E}">
        <p14:creationId xmlns:p14="http://schemas.microsoft.com/office/powerpoint/2010/main" val="6421452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在精神疾病发作时，患者可能坚持错误的信念并忽视不同的看法。有时，这可能导致严重后果</a:t>
            </a:r>
            <a:r>
              <a:rPr lang="en-AU" altLang="de-DE" sz="2400" dirty="0">
                <a:solidFill>
                  <a:srgbClr val="333333"/>
                </a:solidFill>
              </a:rPr>
              <a:t>。</a:t>
            </a:r>
          </a:p>
          <a:p>
            <a:pPr lvl="0" defTabSz="914400" fontAlgn="base">
              <a:lnSpc>
                <a:spcPct val="100000"/>
              </a:lnSpc>
              <a:spcBef>
                <a:spcPts val="1200"/>
              </a:spcBef>
            </a:pPr>
            <a:r>
              <a:rPr lang="zh-CN" altLang="en-AU" sz="2400" dirty="0">
                <a:solidFill>
                  <a:srgbClr val="004992"/>
                </a:solidFill>
              </a:rPr>
              <a:t>举例</a:t>
            </a:r>
            <a:r>
              <a:rPr lang="en-AU" altLang="de-DE" sz="2400" dirty="0">
                <a:solidFill>
                  <a:srgbClr val="004992"/>
                </a:solidFill>
              </a:rPr>
              <a:t>:</a:t>
            </a:r>
            <a:r>
              <a:rPr lang="en-AU" altLang="zh-CN" sz="2400" dirty="0">
                <a:solidFill>
                  <a:srgbClr val="004992"/>
                </a:solidFill>
              </a:rPr>
              <a:t> </a:t>
            </a:r>
            <a:r>
              <a:rPr lang="zh-CN" altLang="en-AU" sz="2400" dirty="0">
                <a:solidFill>
                  <a:srgbClr val="333333"/>
                </a:solidFill>
              </a:rPr>
              <a:t>史文袭击了他的父亲。他坚信他的父亲早就去世了，机器人占用了父亲的身体。即时他的父亲被他攻击得受伤流血，证实了他的想法不对，史文仍然觉得可疑</a:t>
            </a:r>
            <a:r>
              <a:rPr lang="en-GB" altLang="de-DE" sz="2400" dirty="0">
                <a:solidFill>
                  <a:srgbClr val="333333"/>
                </a:solidFill>
              </a:rPr>
              <a:t>。</a:t>
            </a:r>
            <a:endParaRPr lang="de-DE" altLang="zh-CN" sz="2400" dirty="0">
              <a:solidFill>
                <a:srgbClr val="333333"/>
              </a:solidFill>
            </a:endParaRPr>
          </a:p>
          <a:p>
            <a:pPr lvl="0" defTabSz="914400" fontAlgn="base">
              <a:lnSpc>
                <a:spcPct val="100000"/>
              </a:lnSpc>
              <a:spcBef>
                <a:spcPts val="1200"/>
              </a:spcBef>
            </a:pPr>
            <a:r>
              <a:rPr lang="zh-CN" altLang="en-AU" sz="2400" dirty="0">
                <a:solidFill>
                  <a:srgbClr val="004992"/>
                </a:solidFill>
              </a:rPr>
              <a:t>背景</a:t>
            </a:r>
            <a:r>
              <a:rPr lang="en-AU" altLang="de-DE" sz="2400" dirty="0">
                <a:solidFill>
                  <a:srgbClr val="004992"/>
                </a:solidFill>
              </a:rPr>
              <a:t>: </a:t>
            </a:r>
            <a:r>
              <a:rPr lang="zh-CN" altLang="en-AU" sz="2400" dirty="0">
                <a:solidFill>
                  <a:srgbClr val="333333"/>
                </a:solidFill>
              </a:rPr>
              <a:t>父亲举止奇特，并且不如以往和蔼</a:t>
            </a:r>
            <a:r>
              <a:rPr lang="en-AU" altLang="de-DE" sz="2400" dirty="0">
                <a:solidFill>
                  <a:srgbClr val="333333"/>
                </a:solidFill>
              </a:rPr>
              <a:t>。</a:t>
            </a:r>
          </a:p>
          <a:p>
            <a:pPr lvl="0" defTabSz="914400" fontAlgn="base">
              <a:lnSpc>
                <a:spcPct val="100000"/>
              </a:lnSpc>
              <a:spcBef>
                <a:spcPts val="1200"/>
              </a:spcBef>
            </a:pPr>
            <a:r>
              <a:rPr lang="zh-CN" altLang="en-AU" sz="2400" dirty="0">
                <a:solidFill>
                  <a:srgbClr val="004992"/>
                </a:solidFill>
              </a:rPr>
              <a:t>但是</a:t>
            </a:r>
            <a:r>
              <a:rPr lang="en-AU" altLang="de-DE" sz="2400" dirty="0">
                <a:solidFill>
                  <a:srgbClr val="004992"/>
                </a:solidFill>
              </a:rPr>
              <a:t>:</a:t>
            </a:r>
            <a:r>
              <a:rPr lang="en-AU" altLang="zh-CN" sz="2400" dirty="0">
                <a:solidFill>
                  <a:srgbClr val="004992"/>
                </a:solidFill>
              </a:rPr>
              <a:t> </a:t>
            </a:r>
            <a:r>
              <a:rPr lang="zh-CN" altLang="en-AU" sz="2400" dirty="0">
                <a:solidFill>
                  <a:srgbClr val="333333"/>
                </a:solidFill>
              </a:rPr>
              <a:t>人会随着年龄改变；可能父亲自身有问题或者是为儿子过度操劳。史文的亲属不能使他相信他父亲一切都好</a:t>
            </a:r>
            <a:r>
              <a:rPr lang="en-AU" altLang="de-DE" sz="2400" dirty="0">
                <a:solidFill>
                  <a:srgbClr val="333333"/>
                </a:solidFill>
              </a:rPr>
              <a:t>。</a:t>
            </a:r>
          </a:p>
          <a:p>
            <a:pPr lvl="0" defTabSz="914400" fontAlgn="base"/>
            <a:r>
              <a:rPr lang="zh-CN" altLang="en-AU" sz="2400" dirty="0">
                <a:solidFill>
                  <a:srgbClr val="333333"/>
                </a:solidFill>
              </a:rPr>
              <a:t>当人们感到受到威胁时很难让他保持清醒的头脑。因此，对自己的判断要谨慎，要向你信任的人征求意见</a:t>
            </a:r>
            <a:r>
              <a:rPr lang="en-AU" altLang="zh-CN"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70</a:t>
            </a:fld>
            <a:endParaRPr lang="de-DE" altLang="zh-CN">
              <a:latin typeface="SimHei"/>
            </a:endParaRPr>
          </a:p>
        </p:txBody>
      </p:sp>
    </p:spTree>
    <p:extLst>
      <p:ext uri="{BB962C8B-B14F-4D97-AF65-F5344CB8AC3E}">
        <p14:creationId xmlns:p14="http://schemas.microsoft.com/office/powerpoint/2010/main" val="2034659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cs typeface="+mn-cs"/>
              </a:rPr>
              <a:t>感谢您的参与</a:t>
            </a:r>
            <a:r>
              <a:rPr lang="en-US" altLang="zh-CN" sz="3600" dirty="0">
                <a:cs typeface="+mn-cs"/>
              </a:rPr>
              <a:t>!</a:t>
            </a:r>
            <a:endParaRPr lang="en-US" altLang="ja-JP" sz="3600" dirty="0">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給訓練員</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zh-CN" altLang="en-US" dirty="0">
                <a:solidFill>
                  <a:srgbClr val="004992"/>
                </a:solidFill>
              </a:rPr>
              <a:t>请分发工作表。介绍我们的应用程序</a:t>
            </a:r>
            <a:r>
              <a:rPr lang="en-US" altLang="zh-CN" dirty="0">
                <a:solidFill>
                  <a:srgbClr val="004992"/>
                </a:solidFill>
              </a:rPr>
              <a:t>COGITO</a:t>
            </a:r>
            <a:r>
              <a:rPr lang="zh-CN" altLang="en-US" dirty="0">
                <a:solidFill>
                  <a:srgbClr val="004992"/>
                </a:solidFill>
              </a:rPr>
              <a:t>（免费下载）。</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DA2F50FA-088B-47DE-91C3-7C2DF1E4D151}" type="slidenum">
              <a:rPr lang="zh-CN" altLang="de-DE" smtClean="0">
                <a:latin typeface="SimHei"/>
              </a:rPr>
              <a:pPr/>
              <a:t>71</a:t>
            </a:fld>
            <a:endParaRPr lang="de-DE" altLang="zh-CN">
              <a:latin typeface="SimHei"/>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1455426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3 – </a:t>
            </a:r>
            <a:r>
              <a:rPr lang="zh-CN" altLang="en-US">
                <a:latin typeface="SimHei"/>
              </a:rPr>
              <a:t>改变信念</a:t>
            </a:r>
            <a:endParaRPr lang="de-DE" altLang="zh-CN">
              <a:latin typeface="SimHei"/>
            </a:endParaRPr>
          </a:p>
        </p:txBody>
      </p:sp>
      <p:sp>
        <p:nvSpPr>
          <p:cNvPr id="4" name="Slide Number Placeholder 3"/>
          <p:cNvSpPr>
            <a:spLocks noGrp="1"/>
          </p:cNvSpPr>
          <p:nvPr>
            <p:ph type="sldNum" sz="quarter" idx="12"/>
          </p:nvPr>
        </p:nvSpPr>
        <p:spPr/>
        <p:txBody>
          <a:bodyPr/>
          <a:lstStyle/>
          <a:p>
            <a:fld id="{F396232A-E7B0-4F6B-8057-2C3D502C12E6}" type="slidenum">
              <a:rPr lang="zh-CN" altLang="de-DE" smtClean="0">
                <a:latin typeface="SimHei"/>
              </a:rPr>
              <a:pPr/>
              <a:t>72</a:t>
            </a:fld>
            <a:endParaRPr lang="de-DE" altLang="zh-CN">
              <a:latin typeface="SimHei"/>
            </a:endParaRPr>
          </a:p>
        </p:txBody>
      </p:sp>
      <p:graphicFrame>
        <p:nvGraphicFramePr>
          <p:cNvPr id="6" name="Group 2"/>
          <p:cNvGraphicFramePr>
            <a:graphicFrameLocks noGrp="1"/>
          </p:cNvGraphicFramePr>
          <p:nvPr>
            <p:extLst>
              <p:ext uri="{D42A27DB-BD31-4B8C-83A1-F6EECF244321}">
                <p14:modId xmlns:p14="http://schemas.microsoft.com/office/powerpoint/2010/main" val="562627404"/>
              </p:ext>
            </p:extLst>
          </p:nvPr>
        </p:nvGraphicFramePr>
        <p:xfrm>
          <a:off x="408954" y="2011680"/>
          <a:ext cx="11375999" cy="3931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fmc.nikon.d40</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Flower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blossom/Gelbe Blüte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Aussiegall</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Pentas Flowers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Pink flowers/Pinkfarbene Blumen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Swami Stream</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Mumbai Flowers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and pink gerbara/Gelbe und pinkfarbene Gerbera</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e3000</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I wanna be your dog</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Pug/Mops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moore fun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Jellyfish</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Jelly fish/Qualle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Wesley Oostvogels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High Key Baby Portrait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Baby/Baby</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Benny-Kristin Fischer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Janne Hottenrott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mn-lt"/>
                          <a:ea typeface="+mn-ea"/>
                          <a:cs typeface="+mn-cs"/>
                        </a:rPr>
                        <a:t>Picrture</a:t>
                      </a:r>
                      <a:r>
                        <a:rPr kumimoji="0" lang="en-GB" altLang="de-DE" sz="1000" b="0" i="0" u="none" strike="noStrike" cap="none" normalizeH="0" baseline="0" dirty="0">
                          <a:ln>
                            <a:noFill/>
                          </a:ln>
                          <a:solidFill>
                            <a:srgbClr val="333333"/>
                          </a:solidFill>
                          <a:effectLst/>
                          <a:latin typeface="+mn-lt"/>
                          <a:ea typeface="+mn-ea"/>
                          <a:cs typeface="+mn-cs"/>
                        </a:rPr>
                        <a:t> sequence parking space is adapted from the </a:t>
                      </a:r>
                      <a:r>
                        <a:rPr kumimoji="0" lang="en-GB" altLang="de-DE" sz="1000" b="0" i="0" u="none" strike="noStrike" cap="none" normalizeH="0" baseline="0" dirty="0" err="1">
                          <a:ln>
                            <a:noFill/>
                          </a:ln>
                          <a:solidFill>
                            <a:srgbClr val="333333"/>
                          </a:solidFill>
                          <a:effectLst/>
                          <a:latin typeface="+mn-lt"/>
                          <a:ea typeface="+mn-ea"/>
                          <a:cs typeface="+mn-cs"/>
                        </a:rPr>
                        <a:t>Wechser</a:t>
                      </a:r>
                      <a:r>
                        <a:rPr kumimoji="0" lang="en-GB" altLang="de-DE" sz="1000" b="0" i="0" u="none" strike="noStrike" cap="none" normalizeH="0" baseline="0" dirty="0">
                          <a:ln>
                            <a:noFill/>
                          </a:ln>
                          <a:solidFill>
                            <a:srgbClr val="333333"/>
                          </a:solidFill>
                          <a:effectLst/>
                          <a:latin typeface="+mn-lt"/>
                          <a:ea typeface="+mn-ea"/>
                          <a:cs typeface="+mn-cs"/>
                        </a:rPr>
                        <a:t> Intelligence Scale/</a:t>
                      </a:r>
                      <a:r>
                        <a:rPr kumimoji="0" lang="en-GB" altLang="de-DE" sz="1000" b="0" i="0" u="none" strike="noStrike" cap="none" normalizeH="0" baseline="0" dirty="0" err="1">
                          <a:ln>
                            <a:noFill/>
                          </a:ln>
                          <a:solidFill>
                            <a:srgbClr val="333333"/>
                          </a:solidFill>
                          <a:effectLst/>
                          <a:latin typeface="+mn-lt"/>
                          <a:ea typeface="+mn-ea"/>
                          <a:cs typeface="+mn-cs"/>
                        </a:rPr>
                        <a:t>Bildersequenz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Parkplatz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Motiv</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ist</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angelehnt</a:t>
                      </a:r>
                      <a:r>
                        <a:rPr kumimoji="0" lang="en-GB" altLang="de-DE" sz="1000" b="0" i="0" u="none" strike="noStrike" cap="none" normalizeH="0" baseline="0" dirty="0">
                          <a:ln>
                            <a:noFill/>
                          </a:ln>
                          <a:solidFill>
                            <a:srgbClr val="333333"/>
                          </a:solidFill>
                          <a:effectLst/>
                          <a:latin typeface="+mn-lt"/>
                          <a:ea typeface="+mn-ea"/>
                          <a:cs typeface="+mn-cs"/>
                        </a:rPr>
                        <a:t> an </a:t>
                      </a:r>
                      <a:r>
                        <a:rPr kumimoji="0" lang="en-GB" altLang="de-DE" sz="1000" b="0" i="0" u="none" strike="noStrike" cap="none" normalizeH="0" baseline="0" dirty="0" err="1">
                          <a:ln>
                            <a:noFill/>
                          </a:ln>
                          <a:solidFill>
                            <a:srgbClr val="333333"/>
                          </a:solidFill>
                          <a:effectLst/>
                          <a:latin typeface="+mn-lt"/>
                          <a:ea typeface="+mn-ea"/>
                          <a:cs typeface="+mn-cs"/>
                        </a:rPr>
                        <a:t>Aufgaben</a:t>
                      </a:r>
                      <a:r>
                        <a:rPr kumimoji="0" lang="en-GB" altLang="de-DE" sz="1000" b="0" i="0" u="none" strike="noStrike" cap="none" normalizeH="0" baseline="0" dirty="0">
                          <a:ln>
                            <a:noFill/>
                          </a:ln>
                          <a:solidFill>
                            <a:srgbClr val="333333"/>
                          </a:solidFill>
                          <a:effectLst/>
                          <a:latin typeface="+mn-lt"/>
                          <a:ea typeface="+mn-ea"/>
                          <a:cs typeface="+mn-cs"/>
                        </a:rPr>
                        <a:t> des Wechsler </a:t>
                      </a:r>
                      <a:r>
                        <a:rPr kumimoji="0" lang="en-GB" altLang="de-DE" sz="1000" b="0" i="0" u="none" strike="noStrike" cap="none" normalizeH="0" baseline="0" dirty="0" err="1">
                          <a:ln>
                            <a:noFill/>
                          </a:ln>
                          <a:solidFill>
                            <a:srgbClr val="333333"/>
                          </a:solidFill>
                          <a:effectLst/>
                          <a:latin typeface="+mn-lt"/>
                          <a:ea typeface="+mn-ea"/>
                          <a:cs typeface="+mn-cs"/>
                        </a:rPr>
                        <a:t>Intelligenztests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ea typeface="+mn-ea"/>
                <a:cs typeface="+mn-cs"/>
              </a:rPr>
              <a:t>A full list can be obtained via </a:t>
            </a:r>
            <a:r>
              <a:rPr lang="de-DE" altLang="de-DE" sz="1200" b="0" u="sng" dirty="0">
                <a:solidFill>
                  <a:srgbClr val="333333"/>
                </a:solidFill>
                <a:latin typeface="+mn-lt"/>
                <a:ea typeface="+mn-ea"/>
                <a:cs typeface="+mn-cs"/>
              </a:rPr>
              <a:t>www.uke.de/mct</a:t>
            </a:r>
            <a:r>
              <a:rPr lang="de-DE" altLang="de-DE" sz="1200" b="0" dirty="0">
                <a:solidFill>
                  <a:srgbClr val="333333"/>
                </a:solidFill>
                <a:latin typeface="+mn-lt"/>
                <a:ea typeface="+mn-ea"/>
                <a:cs typeface="+mn-cs"/>
              </a:rPr>
              <a:t>. </a:t>
            </a:r>
            <a:r>
              <a:rPr lang="en-GB" altLang="de-DE" sz="1200" b="0" dirty="0">
                <a:solidFill>
                  <a:srgbClr val="333333"/>
                </a:solidFill>
                <a:latin typeface="+mn-lt"/>
                <a:ea typeface="+mn-ea"/>
                <a:cs typeface="+mn-cs"/>
              </a:rPr>
              <a:t>If we have involuntarily breached copyright, please</a:t>
            </a:r>
            <a:r>
              <a:rPr lang="de-DE" altLang="de-DE" sz="1200" b="0" dirty="0">
                <a:solidFill>
                  <a:srgbClr val="333333"/>
                </a:solidFill>
                <a:latin typeface="+mn-lt"/>
                <a:ea typeface="+mn-ea"/>
                <a:cs typeface="+mn-cs"/>
              </a:rPr>
              <a:t> accept our apologies. In this case, we kindly ask creators for their</a:t>
            </a:r>
            <a:r>
              <a:rPr lang="en-GB" altLang="de-DE" sz="1200" b="0" dirty="0">
                <a:solidFill>
                  <a:srgbClr val="333333"/>
                </a:solidFill>
                <a:latin typeface="+mn-lt"/>
                <a:ea typeface="+mn-ea"/>
                <a:cs typeface="+mn-cs"/>
              </a:rPr>
              <a:t> permission to use their work under the “fair use” policy.</a:t>
            </a:r>
            <a:br>
              <a:rPr lang="de-DE" altLang="de-DE" sz="1200" b="0" dirty="0">
                <a:solidFill>
                  <a:srgbClr val="333333"/>
                </a:solidFill>
                <a:latin typeface="+mn-lt"/>
                <a:ea typeface="+mn-ea"/>
                <a:cs typeface="+mn-cs"/>
              </a:rPr>
            </a:br>
            <a:r>
              <a:rPr lang="de-DE" altLang="de-DE" sz="1200" b="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ea typeface="+mn-ea"/>
                <a:cs typeface="+mn-cs"/>
              </a:rPr>
              <a:t>www.uke.de/mkt</a:t>
            </a:r>
            <a:r>
              <a:rPr lang="de-DE" altLang="de-DE" sz="1200" b="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7871</Words>
  <Application>Microsoft Office PowerPoint</Application>
  <PresentationFormat>Benutzerdefiniert</PresentationFormat>
  <Paragraphs>718</Paragraphs>
  <Slides>72</Slides>
  <Notes>72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72</vt:i4>
      </vt:variant>
    </vt:vector>
  </HeadingPairs>
  <TitlesOfParts>
    <vt:vector size="80" baseType="lpstr">
      <vt:lpstr>SimHei</vt:lpstr>
      <vt:lpstr>Arial</vt:lpstr>
      <vt:lpstr>Calibri Light</vt:lpstr>
      <vt:lpstr>Symbol</vt:lpstr>
      <vt:lpstr>WingDings</vt:lpstr>
      <vt:lpstr>WingDings</vt:lpstr>
      <vt:lpstr>UKE_PPT-Vorlage_16zu9</vt:lpstr>
      <vt:lpstr>1_UKE_PPT-Vorlage_16zu9</vt:lpstr>
      <vt:lpstr>MCT 3 A – 改变信念</vt:lpstr>
      <vt:lpstr>改变信念</vt:lpstr>
      <vt:lpstr>改变信念</vt:lpstr>
      <vt:lpstr>改变信念</vt:lpstr>
      <vt:lpstr>当预言并未实现时</vt:lpstr>
      <vt:lpstr>当预言并未实现时</vt:lpstr>
      <vt:lpstr>不能正视现实的例子(“鸵鸟政策”)</vt:lpstr>
      <vt:lpstr>不能正视现实的例子(“鸵鸟政策”)</vt:lpstr>
      <vt:lpstr>不能正视现实的例子(“鸵鸟政策”)</vt:lpstr>
      <vt:lpstr>不能正视现实的例子(“鸵鸟政策”)</vt:lpstr>
      <vt:lpstr>为何我们做这个练习?</vt:lpstr>
      <vt:lpstr>不能证实现实如何促进精神疾病中误解的产生-举例</vt:lpstr>
      <vt:lpstr>下列图片属于某一特定类别。是哪一类？</vt:lpstr>
      <vt:lpstr>类别：生物</vt:lpstr>
      <vt:lpstr>练习</vt:lpstr>
      <vt:lpstr>练习</vt:lpstr>
      <vt:lpstr>练习</vt:lpstr>
      <vt:lpstr>练习</vt:lpstr>
      <vt:lpstr>可能发生了什么事？</vt:lpstr>
      <vt:lpstr>你如何可能发现每一种选项？</vt:lpstr>
      <vt:lpstr>你的判断随着新图片的出现改变了吗？</vt:lpstr>
      <vt:lpstr>请重新评定可能性！</vt:lpstr>
      <vt:lpstr>PowerPoint-Präsentation</vt:lpstr>
      <vt:lpstr>你如何可能发现每一种选项？</vt:lpstr>
      <vt:lpstr>你的判断随着新图片的出现改变了吗？</vt:lpstr>
      <vt:lpstr>请重新评定可能性！</vt:lpstr>
      <vt:lpstr>PowerPoint-Präsentation</vt:lpstr>
      <vt:lpstr>你如何可能发现每一种选项？</vt:lpstr>
      <vt:lpstr>你的判断随着新图片的出现改变了吗？</vt:lpstr>
      <vt:lpstr>请重新评定可能性！</vt:lpstr>
      <vt:lpstr>PowerPoint-Präsentation</vt:lpstr>
      <vt:lpstr>你如何可能发现每一种选项？</vt:lpstr>
      <vt:lpstr>你的判断随着新图片的出现改变了吗？</vt:lpstr>
      <vt:lpstr>请重新评定可能性！</vt:lpstr>
      <vt:lpstr>PowerPoint-Präsentation</vt:lpstr>
      <vt:lpstr>你如何可能发现每一种选项？</vt:lpstr>
      <vt:lpstr>你的判断随着新图片的出现改变了吗？</vt:lpstr>
      <vt:lpstr>请重新评定可能性！</vt:lpstr>
      <vt:lpstr>PowerPoint-Präsentation</vt:lpstr>
      <vt:lpstr>可選修的：影片</vt:lpstr>
      <vt:lpstr>你如何可能发现每一种选项？</vt:lpstr>
      <vt:lpstr>你的判断随着新图片的出现改变了吗？</vt:lpstr>
      <vt:lpstr>请重新评定可能性！</vt:lpstr>
      <vt:lpstr>PowerPoint-Präsentation</vt:lpstr>
      <vt:lpstr>你如何可能发现每一种选项？</vt:lpstr>
      <vt:lpstr>你的判断随着新图片的出现改变了吗？</vt:lpstr>
      <vt:lpstr>请重新评定可能性！</vt:lpstr>
      <vt:lpstr>PowerPoint-Präsentation</vt:lpstr>
      <vt:lpstr>你如何可能发现每一种选项？</vt:lpstr>
      <vt:lpstr>你的判断随着新图片的出现改变了吗？</vt:lpstr>
      <vt:lpstr>请重新评定可能性！</vt:lpstr>
      <vt:lpstr>PowerPoint-Präsentation</vt:lpstr>
      <vt:lpstr>你如何可能发现每一种选项？</vt:lpstr>
      <vt:lpstr>你的判断随着新图片的出现改变了吗？</vt:lpstr>
      <vt:lpstr>请重新评定可能性！</vt:lpstr>
      <vt:lpstr>PowerPoint-Präsentation</vt:lpstr>
      <vt:lpstr>你如何可能发现每一种选项？</vt:lpstr>
      <vt:lpstr>你的判断随着新图片的出现改变了吗？</vt:lpstr>
      <vt:lpstr>请重新评定可能性！</vt:lpstr>
      <vt:lpstr>PowerPoint-Präsentation</vt:lpstr>
      <vt:lpstr>你如何可能发现每一种选项？</vt:lpstr>
      <vt:lpstr>你的判断随着新图片的出现改变了吗？</vt:lpstr>
      <vt:lpstr>请重新评定可能性！</vt:lpstr>
      <vt:lpstr>PowerPoint-Präsentation</vt:lpstr>
      <vt:lpstr>转向日常生活</vt:lpstr>
      <vt:lpstr>转向日常生活</vt:lpstr>
      <vt:lpstr>转向日常生活</vt:lpstr>
      <vt:lpstr>如何对待精神疾病?</vt:lpstr>
      <vt:lpstr>如何对待精神疾病?</vt:lpstr>
      <vt:lpstr>如何对待精神疾病?</vt:lpstr>
      <vt:lpstr>感谢您的参与!</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264</cp:revision>
  <dcterms:created xsi:type="dcterms:W3CDTF">2004-06-30T16:15:23Z</dcterms:created>
  <dcterms:modified xsi:type="dcterms:W3CDTF">2021-12-28T11:13:48Z</dcterms:modified>
</cp:coreProperties>
</file>