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 id="2147483724" r:id="rId2"/>
  </p:sldMasterIdLst>
  <p:notesMasterIdLst>
    <p:notesMasterId r:id="rId42"/>
  </p:notesMasterIdLst>
  <p:handoutMasterIdLst>
    <p:handoutMasterId r:id="rId43"/>
  </p:handoutMasterIdLst>
  <p:sldIdLst>
    <p:sldId id="450" r:id="rId3"/>
    <p:sldId id="390" r:id="rId4"/>
    <p:sldId id="391" r:id="rId5"/>
    <p:sldId id="392" r:id="rId6"/>
    <p:sldId id="393" r:id="rId7"/>
    <p:sldId id="388" r:id="rId8"/>
    <p:sldId id="429" r:id="rId9"/>
    <p:sldId id="432" r:id="rId10"/>
    <p:sldId id="431" r:id="rId11"/>
    <p:sldId id="395" r:id="rId12"/>
    <p:sldId id="434" r:id="rId13"/>
    <p:sldId id="433" r:id="rId14"/>
    <p:sldId id="405" r:id="rId15"/>
    <p:sldId id="397" r:id="rId16"/>
    <p:sldId id="436" r:id="rId17"/>
    <p:sldId id="435" r:id="rId18"/>
    <p:sldId id="332" r:id="rId19"/>
    <p:sldId id="337" r:id="rId20"/>
    <p:sldId id="437" r:id="rId21"/>
    <p:sldId id="386" r:id="rId22"/>
    <p:sldId id="399" r:id="rId23"/>
    <p:sldId id="439" r:id="rId24"/>
    <p:sldId id="438" r:id="rId25"/>
    <p:sldId id="440" r:id="rId26"/>
    <p:sldId id="411" r:id="rId27"/>
    <p:sldId id="340" r:id="rId28"/>
    <p:sldId id="441" r:id="rId29"/>
    <p:sldId id="443" r:id="rId30"/>
    <p:sldId id="446" r:id="rId31"/>
    <p:sldId id="447" r:id="rId32"/>
    <p:sldId id="426" r:id="rId33"/>
    <p:sldId id="407" r:id="rId34"/>
    <p:sldId id="414" r:id="rId35"/>
    <p:sldId id="389" r:id="rId36"/>
    <p:sldId id="401" r:id="rId37"/>
    <p:sldId id="448" r:id="rId38"/>
    <p:sldId id="369" r:id="rId39"/>
    <p:sldId id="427" r:id="rId40"/>
    <p:sldId id="409" r:id="rId41"/>
  </p:sldIdLst>
  <p:sldSz cx="12195175" cy="6858000"/>
  <p:notesSz cx="7099300" cy="10234613"/>
  <p:defaultTextStyle>
    <a:defPPr>
      <a:defRPr lang="de-DE"/>
    </a:defPPr>
    <a:lvl1pPr algn="l" rtl="0" eaLnBrk="0" fontAlgn="base" hangingPunct="0">
      <a:spcBef>
        <a:spcPct val="0"/>
      </a:spcBef>
      <a:spcAft>
        <a:spcPct val="0"/>
      </a:spcAft>
      <a:defRPr lang="en-US" kern="1200">
        <a:solidFill>
          <a:schemeClr val="tx1"/>
        </a:solidFill>
        <a:latin typeface="SimHei"/>
        <a:ea typeface="SimHei"/>
        <a:cs typeface="Arial" panose="020B0604020202020204" pitchFamily="34" charset="0"/>
      </a:defRPr>
    </a:lvl1pPr>
    <a:lvl2pPr marL="457200" algn="l" rtl="0" eaLnBrk="0" fontAlgn="base" hangingPunct="0">
      <a:spcBef>
        <a:spcPct val="0"/>
      </a:spcBef>
      <a:spcAft>
        <a:spcPct val="0"/>
      </a:spcAft>
      <a:defRPr lang="en-US" kern="1200">
        <a:solidFill>
          <a:schemeClr val="tx1"/>
        </a:solidFill>
        <a:latin typeface="SimHei"/>
        <a:ea typeface="SimHei"/>
        <a:cs typeface="Arial" panose="020B0604020202020204" pitchFamily="34" charset="0"/>
      </a:defRPr>
    </a:lvl2pPr>
    <a:lvl3pPr marL="914400" algn="l" rtl="0" eaLnBrk="0" fontAlgn="base" hangingPunct="0">
      <a:spcBef>
        <a:spcPct val="0"/>
      </a:spcBef>
      <a:spcAft>
        <a:spcPct val="0"/>
      </a:spcAft>
      <a:defRPr lang="en-US" kern="1200">
        <a:solidFill>
          <a:schemeClr val="tx1"/>
        </a:solidFill>
        <a:latin typeface="SimHei"/>
        <a:ea typeface="SimHei"/>
        <a:cs typeface="Arial" panose="020B0604020202020204" pitchFamily="34" charset="0"/>
      </a:defRPr>
    </a:lvl3pPr>
    <a:lvl4pPr marL="1371600" algn="l" rtl="0" eaLnBrk="0" fontAlgn="base" hangingPunct="0">
      <a:spcBef>
        <a:spcPct val="0"/>
      </a:spcBef>
      <a:spcAft>
        <a:spcPct val="0"/>
      </a:spcAft>
      <a:defRPr lang="en-US" kern="1200">
        <a:solidFill>
          <a:schemeClr val="tx1"/>
        </a:solidFill>
        <a:latin typeface="SimHei"/>
        <a:ea typeface="SimHei"/>
        <a:cs typeface="Arial" panose="020B0604020202020204" pitchFamily="34" charset="0"/>
      </a:defRPr>
    </a:lvl4pPr>
    <a:lvl5pPr marL="1828800" algn="l" rtl="0" eaLnBrk="0" fontAlgn="base" hangingPunct="0">
      <a:spcBef>
        <a:spcPct val="0"/>
      </a:spcBef>
      <a:spcAft>
        <a:spcPct val="0"/>
      </a:spcAft>
      <a:defRPr lang="en-US" kern="1200">
        <a:solidFill>
          <a:schemeClr val="tx1"/>
        </a:solidFill>
        <a:latin typeface="SimHei"/>
        <a:ea typeface="SimHei"/>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71" autoAdjust="0"/>
    <p:restoredTop sz="94703" autoAdjust="0"/>
  </p:normalViewPr>
  <p:slideViewPr>
    <p:cSldViewPr>
      <p:cViewPr varScale="1">
        <p:scale>
          <a:sx n="62" d="100"/>
          <a:sy n="62" d="100"/>
        </p:scale>
        <p:origin x="1060" y="100"/>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C8E59150-25CA-4571-A061-5A6CA3A35696}" type="slidenum">
              <a:rPr lang="en-US" altLang="de-DE"/>
              <a:pPr>
                <a:defRPr/>
              </a:pPr>
              <a:t>‹Nr.›</a:t>
            </a:fld>
            <a:endParaRPr lang="en-US" altLang="de-DE"/>
          </a:p>
        </p:txBody>
      </p:sp>
    </p:spTree>
    <p:extLst>
      <p:ext uri="{BB962C8B-B14F-4D97-AF65-F5344CB8AC3E}">
        <p14:creationId xmlns:p14="http://schemas.microsoft.com/office/powerpoint/2010/main" val="30293694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FC15802D-60A9-4CEB-B489-8B25B4A4CB6E}" type="slidenum">
              <a:rPr lang="en-US" altLang="de-DE"/>
              <a:pPr>
                <a:defRPr/>
              </a:pPr>
              <a:t>‹Nr.›</a:t>
            </a:fld>
            <a:endParaRPr lang="en-US" altLang="de-DE"/>
          </a:p>
        </p:txBody>
      </p:sp>
    </p:spTree>
    <p:extLst>
      <p:ext uri="{BB962C8B-B14F-4D97-AF65-F5344CB8AC3E}">
        <p14:creationId xmlns:p14="http://schemas.microsoft.com/office/powerpoint/2010/main" val="4943768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1C8521-6F5E-49B7-A8BD-5D9E4495A557}" type="slidenum">
              <a:rPr lang="en-US"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9048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4502A4-3659-406C-AB48-751529002D58}" type="slidenum">
              <a:rPr lang="en-US" altLang="de-DE" sz="130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1278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F54C62-918B-4C9F-B7F3-062F4A086AB8}" type="slidenum">
              <a:rPr lang="en-US"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9492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DD78ED-7F28-439B-B839-4CE778049EAF}"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3034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D35D07-B27A-499D-8F0C-82E7E35F41F3}" type="slidenum">
              <a:rPr lang="en-US"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1195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C75BAF-2D45-4D96-B6DF-4F2569835D0E}" type="slidenum">
              <a:rPr lang="en-US" altLang="de-DE" sz="130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6488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C75BAF-2D45-4D96-B6DF-4F2569835D0E}" type="slidenum">
              <a:rPr lang="en-US" altLang="de-DE" sz="130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6488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C75BAF-2D45-4D96-B6DF-4F2569835D0E}" type="slidenum">
              <a:rPr lang="en-US" altLang="de-DE" sz="130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6488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A52051-BC61-4791-B84B-32A5BB996E9A}" type="slidenum">
              <a:rPr lang="en-US" altLang="de-DE" sz="130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7899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A52051-BC61-4791-B84B-32A5BB996E9A}" type="slidenum">
              <a:rPr lang="en-US" altLang="de-DE" sz="130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7899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A52051-BC61-4791-B84B-32A5BB996E9A}" type="slidenum">
              <a:rPr lang="en-US" altLang="de-DE" sz="130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7899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B63816-056B-43AF-A9D2-2416FC3F2F06}" type="slidenum">
              <a:rPr lang="en-US" altLang="de-DE" sz="130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8793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078552-8D82-465E-8EE2-C78EE4050530}" type="slidenum">
              <a:rPr lang="en-US" altLang="de-DE" sz="130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1837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078552-8D82-465E-8EE2-C78EE4050530}" type="slidenum">
              <a:rPr lang="en-US" altLang="de-DE" sz="130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1837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078552-8D82-465E-8EE2-C78EE4050530}" type="slidenum">
              <a:rPr lang="en-US" altLang="de-DE" sz="130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1837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659E2A-81A6-404D-830B-0A645B9A73AA}"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35996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2DF2BC-2D1F-4625-B654-381FB9D0767A}" type="slidenum">
              <a:rPr lang="en-US" altLang="de-DE" sz="130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8836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2DF2BC-2D1F-4625-B654-381FB9D0767A}" type="slidenum">
              <a:rPr lang="en-US" altLang="de-DE" sz="130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8836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06ADFD-A935-450F-8704-CEC9E1B208AF}" type="slidenum">
              <a:rPr lang="en-US" altLang="de-DE" sz="130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53544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B6967E-B109-447E-9029-D9780C12E2B8}" type="slidenum">
              <a:rPr lang="en-US" altLang="de-DE" sz="1300"/>
              <a:pPr>
                <a:spcBef>
                  <a:spcPct val="0"/>
                </a:spcBef>
              </a:pPr>
              <a:t>21</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6942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B6967E-B109-447E-9029-D9780C12E2B8}" type="slidenum">
              <a:rPr lang="en-US" altLang="de-DE" sz="130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69423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B6967E-B109-447E-9029-D9780C12E2B8}" type="slidenum">
              <a:rPr lang="en-US" altLang="de-DE" sz="130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69423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70056A-3D01-4311-9F26-810B7AAEA6E3}" type="slidenum">
              <a:rPr lang="en-US" altLang="de-DE" sz="130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83107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1919C0-13FE-4327-A2A9-171BFD116C77}" type="slidenum">
              <a:rPr lang="en-US" altLang="de-DE" sz="1300"/>
              <a:pPr>
                <a:spcBef>
                  <a:spcPct val="0"/>
                </a:spcBef>
              </a:pPr>
              <a:t>25</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2593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C2C59A-436C-4394-89ED-864935AA8A5C}" type="slidenum">
              <a:rPr lang="en-US" altLang="de-DE" sz="1300"/>
              <a:pPr>
                <a:spcBef>
                  <a:spcPct val="0"/>
                </a:spcBef>
              </a:pPr>
              <a:t>26</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20073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8B25E8-AD08-4D4C-9C9A-90AD8D02264A}" type="slidenum">
              <a:rPr lang="en-US" altLang="de-DE" sz="1300"/>
              <a:pPr>
                <a:spcBef>
                  <a:spcPct val="0"/>
                </a:spcBef>
              </a:pPr>
              <a:t>27</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75264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748C5F-9748-485F-86E1-0898B860B2D5}" type="slidenum">
              <a:rPr lang="en-US" altLang="de-DE" sz="1300"/>
              <a:pPr>
                <a:spcBef>
                  <a:spcPct val="0"/>
                </a:spcBef>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99149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50B926-5E80-4D8D-9B66-CCDBD58741F4}" type="slidenum">
              <a:rPr lang="en-US" altLang="de-DE" sz="130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06314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1287A0-C1A4-43ED-B349-6CA5BB699A6A}" type="slidenum">
              <a:rPr lang="en-US" altLang="de-DE" sz="1300"/>
              <a:pPr>
                <a:spcBef>
                  <a:spcPct val="0"/>
                </a:spcBef>
              </a:pPr>
              <a:t>30</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56433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1E3F02-C323-408E-A5DA-A88641DA6E41}" type="slidenum">
              <a:rPr lang="en-US" altLang="de-DE" sz="1300"/>
              <a:pPr>
                <a:spcBef>
                  <a:spcPct val="0"/>
                </a:spcBef>
              </a:pPr>
              <a:t>32</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99232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C45E11-DED9-4791-9788-3C18AB20C1E3}" type="slidenum">
              <a:rPr lang="en-US" altLang="de-DE" sz="130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39925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DF7C71-F557-44AE-8127-E1506BCDB7A9}" type="slidenum">
              <a:rPr lang="en-US" altLang="de-DE" sz="1300"/>
              <a:pPr>
                <a:spcBef>
                  <a:spcPct val="0"/>
                </a:spcBef>
              </a:pPr>
              <a:t>34</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43773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9B5503-3B6A-4063-A72A-C0098C4D68AA}" type="slidenum">
              <a:rPr lang="en-US" altLang="de-DE" sz="1300"/>
              <a:pPr>
                <a:spcBef>
                  <a:spcPct val="0"/>
                </a:spcBef>
              </a:pPr>
              <a:t>35</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81081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9B5503-3B6A-4063-A72A-C0098C4D68AA}" type="slidenum">
              <a:rPr lang="en-US" altLang="de-DE" sz="1300"/>
              <a:pPr>
                <a:spcBef>
                  <a:spcPct val="0"/>
                </a:spcBef>
              </a:pPr>
              <a:t>36</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81081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98CE92-97B5-4773-B15F-91266535209E}" type="slidenum">
              <a:rPr lang="en-US" altLang="de-DE" sz="130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15915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B30F7C-FA35-4968-9740-2DB67D2BC904}" type="slidenum">
              <a:rPr lang="en-US" altLang="de-DE" sz="1300"/>
              <a:pPr>
                <a:spcBef>
                  <a:spcPct val="0"/>
                </a:spcBef>
              </a:pPr>
              <a:t>39</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89277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pPr>
              <a:defRPr/>
            </a:pPr>
            <a:fld id="{702660E2-8764-4378-8F83-81C5F5F92FBF}" type="slidenum">
              <a:rPr lang="zh-CN" altLang="de-DE" smtClean="0"/>
              <a:pPr>
                <a:defRPr/>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9EF1400-224E-4402-8C99-49CBF532B355}" type="slidenum">
              <a:rPr lang="zh-CN" altLang="de-DE" smtClean="0"/>
              <a:pPr>
                <a:defRPr/>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pPr>
              <a:defRPr/>
            </a:pPr>
            <a:fld id="{0639DA58-105C-46BB-9923-86CF0BD63E64}" type="slidenum">
              <a:rPr lang="zh-CN" altLang="de-DE" smtClean="0"/>
              <a:pPr>
                <a:defRPr/>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pPr>
              <a:defRPr/>
            </a:pPr>
            <a:fld id="{702660E2-8764-4378-8F83-81C5F5F92FBF}" type="slidenum">
              <a:rPr lang="zh-CN" altLang="de-DE" smtClean="0"/>
              <a:pPr>
                <a:defRPr/>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pPr>
              <a:defRPr/>
            </a:pPr>
            <a:fld id="{702660E2-8764-4378-8F83-81C5F5F92FBF}" type="slidenum">
              <a:rPr lang="zh-CN" altLang="de-DE" smtClean="0"/>
              <a:pPr>
                <a:defRPr/>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5" name="Slide Number Placeholder 4"/>
          <p:cNvSpPr>
            <a:spLocks noGrp="1"/>
          </p:cNvSpPr>
          <p:nvPr>
            <p:ph type="sldNum" sz="quarter" idx="12"/>
          </p:nvPr>
        </p:nvSpPr>
        <p:spPr bwMode="gray"/>
        <p:txBody>
          <a:bodyPr/>
          <a:lstStyle>
            <a:lvl1pPr>
              <a:defRPr b="0"/>
            </a:lvl1pPr>
          </a:lstStyle>
          <a:p>
            <a:pPr>
              <a:defRPr/>
            </a:pPr>
            <a:fld id="{9388D5F6-2F5C-4D2F-A1A8-10721E6369C0}" type="slidenum">
              <a:rPr lang="zh-CN" altLang="de-DE" smtClean="0"/>
              <a:pPr>
                <a:defRPr/>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pPr>
              <a:defRPr/>
            </a:pPr>
            <a:fld id="{959BD253-1E0A-4BE6-8FC0-77960E9A6EAB}" type="slidenum">
              <a:rPr lang="zh-CN" altLang="de-DE" smtClean="0"/>
              <a:pPr>
                <a:defRPr/>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03616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316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5159708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211974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806232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6803364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655868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1680966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0554424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839044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608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0138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02660E2-8764-4378-8F83-81C5F5F92FBF}" type="slidenum">
              <a:rPr lang="zh-CN" altLang="de-DE" smtClean="0"/>
              <a:pPr>
                <a:defRPr/>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0530260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A –</a:t>
            </a:r>
            <a:r>
              <a:rPr lang="en-US" altLang="ja-JP" dirty="0">
                <a:latin typeface="SimHei" panose="02010609060101010101" pitchFamily="49" charset="-122"/>
                <a:ea typeface="SimHei" panose="02010609060101010101" pitchFamily="49" charset="-122"/>
              </a:rPr>
              <a:t> </a:t>
            </a:r>
            <a:r>
              <a:rPr lang="zh-CN" altLang="en-US" dirty="0">
                <a:latin typeface="SimHei" panose="02010609060101010101" pitchFamily="49" charset="-122"/>
                <a:ea typeface="SimHei" panose="02010609060101010101" pitchFamily="49" charset="-122"/>
              </a:rPr>
              <a:t>移情 </a:t>
            </a:r>
            <a:r>
              <a:rPr lang="en-US" altLang="zh-CN" dirty="0">
                <a:latin typeface="SimHei" panose="02010609060101010101" pitchFamily="49" charset="-122"/>
                <a:ea typeface="SimHei" panose="02010609060101010101" pitchFamily="49" charset="-122"/>
              </a:rPr>
              <a:t>II</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626130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dirty="0">
                <a:solidFill>
                  <a:srgbClr val="004992"/>
                </a:solidFill>
                <a:cs typeface="+mn-cs"/>
              </a:rPr>
              <a:t>当你认识一个陌生人时，你先看他哪里？</a:t>
            </a:r>
            <a:br>
              <a:rPr lang="zh-CN" altLang="en-US" sz="3600" dirty="0">
                <a:solidFill>
                  <a:srgbClr val="004992"/>
                </a:solidFill>
                <a:cs typeface="+mn-cs"/>
              </a:rPr>
            </a:br>
            <a:r>
              <a:rPr lang="zh-CN" altLang="en-US" dirty="0">
                <a:solidFill>
                  <a:srgbClr val="004992"/>
                </a:solidFill>
                <a:cs typeface="+mn-cs"/>
              </a:rPr>
              <a:t>这些线索对于建立好的评价可靠吗</a:t>
            </a:r>
            <a:r>
              <a:rPr lang="en-US" altLang="zh-CN" dirty="0">
                <a:solidFill>
                  <a:srgbClr val="004992"/>
                </a:solidFill>
                <a:cs typeface="+mn-cs"/>
              </a:rPr>
              <a:t>?</a:t>
            </a:r>
            <a:endParaRPr lang="en-US"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2</a:t>
            </a:fld>
            <a:endParaRPr lang="de-DE" altLang="zh-CN">
              <a:latin typeface="SimHei"/>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当你认识一个陌生人时，你先看他哪里？</a:t>
            </a:r>
            <a:br>
              <a:rPr lang="zh-CN" altLang="en-US" sz="3600">
                <a:solidFill>
                  <a:srgbClr val="004992"/>
                </a:solidFill>
                <a:cs typeface="+mn-cs"/>
              </a:rPr>
            </a:br>
            <a:r>
              <a:rPr lang="zh-CN" altLang="en-US">
                <a:solidFill>
                  <a:srgbClr val="004992"/>
                </a:solidFill>
                <a:cs typeface="+mn-cs"/>
              </a:rPr>
              <a:t>这些线索对于建立好的评价可靠吗</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3</a:t>
            </a:fld>
            <a:endParaRPr lang="de-DE" altLang="zh-CN">
              <a:latin typeface="SimHei"/>
              <a:cs typeface="+mn-cs"/>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2000">
                <a:latin typeface="SimHei"/>
                <a:cs typeface="+mn-cs"/>
              </a:rPr>
              <a:t>手？</a:t>
            </a:r>
            <a:endParaRPr lang="de-DE" altLang="de-DE" sz="2000" dirty="0">
              <a:latin typeface="SimHei"/>
              <a:cs typeface="+mn-cs"/>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ja-JP" altLang="en-US" i="1" spc="-5">
                <a:cs typeface="+mn-cs"/>
              </a:rPr>
              <a:t>其它？</a:t>
            </a:r>
            <a:r>
              <a:rPr lang="en-US" altLang="ja-JP" i="1" spc="-5">
                <a:cs typeface="+mn-cs"/>
              </a:rPr>
              <a:t>......</a:t>
            </a:r>
            <a:endParaRPr dirty="0">
              <a:cs typeface="+mn-cs"/>
            </a:endParaRPr>
          </a:p>
        </p:txBody>
      </p:sp>
      <p:sp>
        <p:nvSpPr>
          <p:cNvPr id="23" name="Caption_17"/>
          <p:cNvSpPr txBox="1">
            <a:spLocks noChangeArrowheads="1"/>
          </p:cNvSpPr>
          <p:nvPr/>
        </p:nvSpPr>
        <p:spPr bwMode="auto">
          <a:xfrm>
            <a:off x="1964531" y="2204864"/>
            <a:ext cx="22608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zh-CN" altLang="en-US" sz="2000">
                <a:latin typeface="SimHei"/>
                <a:cs typeface="+mn-cs"/>
              </a:rPr>
              <a:t>身体语言</a:t>
            </a:r>
            <a:r>
              <a:rPr lang="en-US" altLang="zh-CN" sz="2000">
                <a:latin typeface="SimHei"/>
                <a:cs typeface="+mn-cs"/>
              </a:rPr>
              <a:t>/</a:t>
            </a:r>
            <a:r>
              <a:rPr lang="zh-CN" altLang="en-US" sz="2000">
                <a:latin typeface="SimHei"/>
                <a:cs typeface="+mn-cs"/>
              </a:rPr>
              <a:t>姿势？</a:t>
            </a:r>
            <a:endParaRPr lang="de-DE" altLang="de-DE" sz="2000" dirty="0">
              <a:latin typeface="SimHei"/>
              <a:cs typeface="+mn-cs"/>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2000" dirty="0">
                <a:latin typeface="SimHei"/>
                <a:cs typeface="+mn-cs"/>
              </a:rPr>
              <a:t>眼睛？</a:t>
            </a:r>
            <a:endParaRPr lang="de-DE" altLang="de-DE" sz="2000" dirty="0">
              <a:latin typeface="SimHei"/>
              <a:cs typeface="+mn-cs"/>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a:solidFill>
                  <a:srgbClr val="333333"/>
                </a:solidFill>
                <a:latin typeface="SimHei"/>
                <a:cs typeface="+mn-cs"/>
              </a:rPr>
              <a:t>语言？</a:t>
            </a:r>
            <a:endParaRPr lang="de-DE" altLang="de-DE" sz="2000" dirty="0">
              <a:solidFill>
                <a:srgbClr val="333333"/>
              </a:solidFill>
              <a:latin typeface="SimHei"/>
              <a:cs typeface="+mn-cs"/>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a:solidFill>
                  <a:srgbClr val="333333"/>
                </a:solidFill>
                <a:latin typeface="SimHei"/>
                <a:cs typeface="+mn-cs"/>
              </a:rPr>
              <a:t>穿着？</a:t>
            </a:r>
            <a:endParaRPr lang="de-DE" altLang="de-DE" sz="2000" dirty="0">
              <a:solidFill>
                <a:srgbClr val="333333"/>
              </a:solidFill>
              <a:latin typeface="SimHei"/>
              <a:cs typeface="+mn-cs"/>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其它信息渠道会被考虑吗？这些可靠吗？</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4</a:t>
            </a:fld>
            <a:endParaRPr lang="de-DE" altLang="zh-CN">
              <a:latin typeface="SimHei"/>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其它信息渠道会被考虑吗？这些可靠吗？</a:t>
            </a:r>
            <a:endParaRPr lang="en-US" sz="3600">
              <a:solidFill>
                <a:srgbClr val="004992"/>
              </a:solidFill>
              <a:cs typeface="+mn-cs"/>
            </a:endParaRP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333333"/>
              </a:buClr>
              <a:buFont typeface="WingDings"/>
              <a:buChar char=""/>
              <a:defRPr/>
            </a:pPr>
            <a:r>
              <a:rPr lang="zh-CN" altLang="en-US" sz="2400" dirty="0">
                <a:solidFill>
                  <a:srgbClr val="333333"/>
                </a:solidFill>
              </a:rPr>
              <a:t>关于这个人的先验知识（道听途说）：例如朋友的评价</a:t>
            </a:r>
          </a:p>
          <a:p>
            <a:pPr marL="342900" lvl="0" indent="-342900" defTabSz="914400" fontAlgn="base">
              <a:buClr>
                <a:srgbClr val="333333"/>
              </a:buClr>
              <a:buFont typeface="WingDings"/>
              <a:buChar char=""/>
              <a:defRPr/>
            </a:pPr>
            <a:r>
              <a:rPr lang="zh-CN" altLang="en-US" sz="2400" dirty="0">
                <a:solidFill>
                  <a:srgbClr val="333333"/>
                </a:solidFill>
              </a:rPr>
              <a:t>关于类似的人或群体的先验知识：如说唱艺人</a:t>
            </a:r>
            <a:endParaRPr lang="en-US" sz="2400" i="1" dirty="0">
              <a:solidFill>
                <a:srgbClr val="333333"/>
              </a:solidFill>
            </a:endParaRPr>
          </a:p>
          <a:p>
            <a:pPr marL="342900" lvl="0" indent="-342900" defTabSz="914400" fontAlgn="base">
              <a:buClr>
                <a:srgbClr val="333333"/>
              </a:buClr>
              <a:buFont typeface="WingDings"/>
              <a:buChar char=""/>
              <a:defRPr/>
            </a:pPr>
            <a:r>
              <a:rPr lang="en-US" altLang="zh-CN" sz="2400">
                <a:solidFill>
                  <a:srgbClr val="333333"/>
                </a:solidFill>
              </a:rPr>
              <a:t>“</a:t>
            </a:r>
            <a:r>
              <a:rPr lang="zh-CN" altLang="en-US" sz="2400">
                <a:solidFill>
                  <a:srgbClr val="333333"/>
                </a:solidFill>
              </a:rPr>
              <a:t>本</a:t>
            </a:r>
            <a:r>
              <a:rPr lang="zh-CN" altLang="en-US" sz="2400" dirty="0">
                <a:solidFill>
                  <a:srgbClr val="333333"/>
                </a:solidFill>
              </a:rPr>
              <a:t>能的</a:t>
            </a:r>
            <a:r>
              <a:rPr lang="zh-CN" altLang="en-US" sz="2400">
                <a:solidFill>
                  <a:srgbClr val="333333"/>
                </a:solidFill>
              </a:rPr>
              <a:t>感觉”</a:t>
            </a:r>
            <a:r>
              <a:rPr lang="en-US" sz="2400">
                <a:solidFill>
                  <a:srgbClr val="333333"/>
                </a:solidFill>
              </a:rPr>
              <a:t>/</a:t>
            </a:r>
            <a:r>
              <a:rPr lang="zh-CN" altLang="en-US" sz="2400" dirty="0">
                <a:solidFill>
                  <a:srgbClr val="333333"/>
                </a:solidFill>
              </a:rPr>
              <a:t>直觉</a:t>
            </a:r>
          </a:p>
          <a:p>
            <a:pPr marL="342900" lvl="0" indent="-342900" defTabSz="914400" fontAlgn="base">
              <a:buClr>
                <a:srgbClr val="333333"/>
              </a:buClr>
              <a:buFont typeface="WingDings"/>
              <a:buChar char=""/>
              <a:defRPr/>
            </a:pPr>
            <a:r>
              <a:rPr lang="zh-CN" altLang="en-GB" sz="2400" dirty="0">
                <a:solidFill>
                  <a:srgbClr val="333333"/>
                </a:solidFill>
              </a:rPr>
              <a:t>书面材料：例如，电子邮件或网络聊天</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5</a:t>
            </a:fld>
            <a:endParaRPr lang="de-DE" altLang="zh-CN">
              <a:latin typeface="SimHei"/>
              <a:cs typeface="+mn-cs"/>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特定社会线索的优势与不利</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r>
              <a:rPr lang="zh-CN" altLang="en-US" sz="2400">
                <a:solidFill>
                  <a:srgbClr val="333333"/>
                </a:solidFill>
              </a:rPr>
              <a:t>在我们讨论了哪些方面对评价一个人有用后，现在我们要关注于这些社会线索的优点和缺点。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6</a:t>
            </a:fld>
            <a:endParaRPr lang="de-DE" altLang="zh-CN">
              <a:latin typeface="SimHei"/>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309681727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语言：</a:t>
                      </a:r>
                    </a:p>
                    <a:p>
                      <a:pPr marL="0" marR="0" lvl="0" indent="0" algn="l" defTabSz="914400" rtl="0" eaLnBrk="1" fontAlgn="base" latinLnBrk="0" hangingPunct="1">
                        <a:lnSpc>
                          <a:spcPct val="100000"/>
                        </a:lnSpc>
                        <a:spcBef>
                          <a:spcPts val="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说话的内容和说话的方式</a:t>
                      </a: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重要线索</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zh-CN" altLang="en-US"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zh-CN" altLang="en-US" sz="1800" b="0" dirty="0">
                          <a:solidFill>
                            <a:srgbClr val="333333"/>
                          </a:solidFill>
                          <a:latin typeface="SimHei"/>
                          <a:ea typeface="SimHei"/>
                          <a:cs typeface="+mn-cs"/>
                        </a:rPr>
                        <a:t>例如</a:t>
                      </a:r>
                      <a:r>
                        <a:rPr lang="en-US" altLang="zh-CN" sz="1800" b="0" dirty="0">
                          <a:solidFill>
                            <a:srgbClr val="333333"/>
                          </a:solidFill>
                          <a:latin typeface="SimHei"/>
                          <a:ea typeface="SimHei"/>
                          <a:cs typeface="+mn-cs"/>
                        </a:rPr>
                        <a:t>:</a:t>
                      </a:r>
                    </a:p>
                    <a:p>
                      <a:pPr marL="0" marR="0" lvl="0" indent="0" algn="l" defTabSz="914400" rtl="0" eaLnBrk="1" fontAlgn="base" latinLnBrk="0" hangingPunct="1">
                        <a:lnSpc>
                          <a:spcPct val="105000"/>
                        </a:lnSpc>
                        <a:spcBef>
                          <a:spcPts val="1999"/>
                        </a:spcBef>
                        <a:spcAft>
                          <a:spcPct val="0"/>
                        </a:spcAft>
                        <a:buClrTx/>
                        <a:buSzTx/>
                        <a:buFontTx/>
                        <a:buNone/>
                        <a:tabLst/>
                        <a:defRPr/>
                      </a:pPr>
                      <a:endParaRPr lang="en-US" altLang="zh-CN" sz="1800" b="0" dirty="0">
                        <a:solidFill>
                          <a:srgbClr val="333333"/>
                        </a:solidFill>
                        <a:latin typeface="SimHei"/>
                        <a:ea typeface="SimHei"/>
                        <a:cs typeface="+mn-cs"/>
                      </a:endParaRPr>
                    </a:p>
                    <a:p>
                      <a:pPr marL="0" marR="0" lvl="0" indent="0" algn="l" defTabSz="914400" rtl="0" eaLnBrk="1" fontAlgn="base" latinLnBrk="0" hangingPunct="1">
                        <a:lnSpc>
                          <a:spcPct val="105000"/>
                        </a:lnSpc>
                        <a:spcBef>
                          <a:spcPts val="1999"/>
                        </a:spcBef>
                        <a:spcAft>
                          <a:spcPct val="0"/>
                        </a:spcAft>
                        <a:buClrTx/>
                        <a:buSzTx/>
                        <a:buFontTx/>
                        <a:buNone/>
                        <a:tabLst/>
                        <a:defRPr/>
                      </a:pPr>
                      <a:endParaRPr lang="en-US" altLang="zh-CN" sz="1800" b="0" dirty="0">
                        <a:solidFill>
                          <a:srgbClr val="333333"/>
                        </a:solidFill>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zh-CN" altLang="en-US" sz="1800" b="0" dirty="0">
                          <a:solidFill>
                            <a:srgbClr val="333333"/>
                          </a:solidFill>
                          <a:latin typeface="SimHei"/>
                          <a:ea typeface="SimHei"/>
                          <a:cs typeface="+mn-cs"/>
                        </a:rPr>
                        <a:t>语出玛丽安东尼内特 </a:t>
                      </a:r>
                      <a:r>
                        <a:rPr lang="en-US" altLang="zh-CN" sz="1800" b="0" dirty="0">
                          <a:solidFill>
                            <a:srgbClr val="333333"/>
                          </a:solidFill>
                          <a:latin typeface="SimHei"/>
                          <a:ea typeface="SimHei"/>
                          <a:cs typeface="+mn-cs"/>
                        </a:rPr>
                        <a:t>(1755-1793); </a:t>
                      </a:r>
                      <a:r>
                        <a:rPr lang="zh-CN" altLang="en-US" sz="1800" b="0" dirty="0">
                          <a:solidFill>
                            <a:srgbClr val="333333"/>
                          </a:solidFill>
                          <a:latin typeface="SimHei"/>
                          <a:ea typeface="SimHei"/>
                          <a:cs typeface="+mn-cs"/>
                        </a:rPr>
                        <a:t>讽刺挖苦，无知，对穷人的民生疾苦毫不知情</a:t>
                      </a:r>
                      <a:r>
                        <a:rPr lang="en-US" altLang="zh-CN" sz="1800" b="0" dirty="0">
                          <a:solidFill>
                            <a:srgbClr val="333333"/>
                          </a:solidFill>
                          <a:latin typeface="SimHei"/>
                          <a:ea typeface="SimHei"/>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注意</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en-US" sz="18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请讨论用下列特征去判断一个人的优点与缺点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7</a:t>
            </a:fld>
            <a:endParaRPr lang="de-DE" altLang="zh-CN">
              <a:latin typeface="SimHei"/>
              <a:cs typeface="+mn-cs"/>
            </a:endParaRPr>
          </a:p>
        </p:txBody>
      </p:sp>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552971" y="4509120"/>
            <a:ext cx="3528392" cy="108012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zh-CN" altLang="en-US" sz="1600" b="1" dirty="0">
                <a:solidFill>
                  <a:srgbClr val="333333"/>
                </a:solidFill>
                <a:latin typeface="SimHei"/>
                <a:cs typeface="+mn-cs"/>
              </a:rPr>
              <a:t>人民没有面包吃</a:t>
            </a:r>
            <a:r>
              <a:rPr lang="en-US" altLang="zh-CN" sz="1600" b="1" dirty="0">
                <a:solidFill>
                  <a:srgbClr val="333333"/>
                </a:solidFill>
                <a:latin typeface="SimHei"/>
                <a:cs typeface="+mn-cs"/>
              </a:rPr>
              <a:t>……</a:t>
            </a:r>
            <a:r>
              <a:rPr lang="zh-CN" altLang="en-US" sz="1600" b="1" dirty="0">
                <a:solidFill>
                  <a:srgbClr val="333333"/>
                </a:solidFill>
                <a:latin typeface="SimHei"/>
                <a:cs typeface="+mn-cs"/>
              </a:rPr>
              <a:t>为什么他们不用蛋糕来代替呢？</a:t>
            </a:r>
            <a:endParaRPr lang="en-US" altLang="de-DE" sz="1600" b="1" dirty="0">
              <a:solidFill>
                <a:srgbClr val="333333"/>
              </a:solidFill>
              <a:latin typeface="SimHei"/>
              <a:cs typeface="+mn-cs"/>
            </a:endParaRPr>
          </a:p>
        </p:txBody>
      </p:sp>
    </p:spTree>
    <p:extLst>
      <p:ext uri="{BB962C8B-B14F-4D97-AF65-F5344CB8AC3E}">
        <p14:creationId xmlns:p14="http://schemas.microsoft.com/office/powerpoint/2010/main" val="248256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153004382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语言：</a:t>
                      </a:r>
                    </a:p>
                    <a:p>
                      <a:pPr marL="0" marR="0" lvl="0" indent="0" algn="l" defTabSz="914400" rtl="0" eaLnBrk="1" fontAlgn="base" latinLnBrk="0" hangingPunct="1">
                        <a:lnSpc>
                          <a:spcPct val="100000"/>
                        </a:lnSpc>
                        <a:spcBef>
                          <a:spcPts val="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说话的内容和说话的方式</a:t>
                      </a: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重要线索</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内容</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语言对直接交流非常重要。</a:t>
                      </a:r>
                      <a:endParaRPr kumimoji="0" lang="en-US" altLang="zh-CN" sz="2000" b="0"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方式</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语调（讽</a:t>
                      </a:r>
                      <a:r>
                        <a:rPr kumimoji="0" lang="zh-CN" altLang="en-US" sz="2000" b="0" i="0" u="none" strike="noStrike" cap="none" normalizeH="0" baseline="0">
                          <a:ln>
                            <a:noFill/>
                          </a:ln>
                          <a:solidFill>
                            <a:srgbClr val="333333"/>
                          </a:solidFill>
                          <a:effectLst/>
                          <a:latin typeface="SimHei"/>
                          <a:ea typeface="SimHei"/>
                          <a:cs typeface="+mn-cs"/>
                        </a:rPr>
                        <a:t>刺的，自</a:t>
                      </a:r>
                      <a:r>
                        <a:rPr kumimoji="0" lang="zh-CN" altLang="en-US" sz="2000" b="0" i="0" u="none" strike="noStrike" cap="none" normalizeH="0" baseline="0" dirty="0">
                          <a:ln>
                            <a:noFill/>
                          </a:ln>
                          <a:solidFill>
                            <a:srgbClr val="333333"/>
                          </a:solidFill>
                          <a:effectLst/>
                          <a:latin typeface="SimHei"/>
                          <a:ea typeface="SimHei"/>
                          <a:cs typeface="+mn-cs"/>
                        </a:rPr>
                        <a:t>鸣得意的），措词选择（傲慢自</a:t>
                      </a:r>
                      <a:r>
                        <a:rPr kumimoji="0" lang="zh-CN" altLang="en-US" sz="2000" b="0" i="0" u="none" strike="noStrike" cap="none" normalizeH="0" baseline="0">
                          <a:ln>
                            <a:noFill/>
                          </a:ln>
                          <a:solidFill>
                            <a:srgbClr val="333333"/>
                          </a:solidFill>
                          <a:effectLst/>
                          <a:latin typeface="SimHei"/>
                          <a:ea typeface="SimHei"/>
                          <a:cs typeface="+mn-cs"/>
                        </a:rPr>
                        <a:t>大的，实</a:t>
                      </a:r>
                      <a:r>
                        <a:rPr kumimoji="0" lang="zh-CN" altLang="en-US" sz="2000" b="0" i="0" u="none" strike="noStrike" cap="none" normalizeH="0" baseline="0" dirty="0">
                          <a:ln>
                            <a:noFill/>
                          </a:ln>
                          <a:solidFill>
                            <a:srgbClr val="333333"/>
                          </a:solidFill>
                          <a:effectLst/>
                          <a:latin typeface="SimHei"/>
                          <a:ea typeface="SimHei"/>
                          <a:cs typeface="+mn-cs"/>
                        </a:rPr>
                        <a:t>事求是的，等等）能告诉你关于这个人的许多信息。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zh-CN" altLang="en-US" sz="1800" b="0" dirty="0">
                          <a:solidFill>
                            <a:srgbClr val="333333"/>
                          </a:solidFill>
                          <a:latin typeface="SimHei"/>
                          <a:ea typeface="SimHei"/>
                          <a:cs typeface="+mn-cs"/>
                        </a:rPr>
                        <a:t>例如</a:t>
                      </a:r>
                      <a:r>
                        <a:rPr lang="en-US" altLang="zh-CN" sz="1800" b="0" dirty="0">
                          <a:solidFill>
                            <a:srgbClr val="333333"/>
                          </a:solidFill>
                          <a:latin typeface="SimHei"/>
                          <a:ea typeface="SimHei"/>
                          <a:cs typeface="+mn-cs"/>
                        </a:rPr>
                        <a:t>:</a:t>
                      </a:r>
                    </a:p>
                    <a:p>
                      <a:pPr marL="0" marR="0" lvl="0" indent="0" algn="l" defTabSz="914400" rtl="0" eaLnBrk="1" fontAlgn="base" latinLnBrk="0" hangingPunct="1">
                        <a:lnSpc>
                          <a:spcPct val="105000"/>
                        </a:lnSpc>
                        <a:spcBef>
                          <a:spcPts val="1999"/>
                        </a:spcBef>
                        <a:spcAft>
                          <a:spcPct val="0"/>
                        </a:spcAft>
                        <a:buClrTx/>
                        <a:buSzTx/>
                        <a:buFontTx/>
                        <a:buNone/>
                        <a:tabLst/>
                        <a:defRPr/>
                      </a:pPr>
                      <a:endParaRPr lang="en-US" altLang="zh-CN" sz="1800" b="0" dirty="0">
                        <a:solidFill>
                          <a:srgbClr val="333333"/>
                        </a:solidFill>
                        <a:latin typeface="SimHei"/>
                        <a:ea typeface="SimHei"/>
                        <a:cs typeface="+mn-cs"/>
                      </a:endParaRPr>
                    </a:p>
                    <a:p>
                      <a:pPr marL="0" marR="0" lvl="0" indent="0" algn="l" defTabSz="914400" rtl="0" eaLnBrk="1" fontAlgn="base" latinLnBrk="0" hangingPunct="1">
                        <a:lnSpc>
                          <a:spcPct val="105000"/>
                        </a:lnSpc>
                        <a:spcBef>
                          <a:spcPts val="1999"/>
                        </a:spcBef>
                        <a:spcAft>
                          <a:spcPct val="0"/>
                        </a:spcAft>
                        <a:buClrTx/>
                        <a:buSzTx/>
                        <a:buFontTx/>
                        <a:buNone/>
                        <a:tabLst/>
                        <a:defRPr/>
                      </a:pPr>
                      <a:endParaRPr lang="en-US" altLang="zh-CN" sz="1800" b="0" dirty="0">
                        <a:solidFill>
                          <a:srgbClr val="333333"/>
                        </a:solidFill>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zh-CN" altLang="en-US" sz="1800" b="0" dirty="0">
                          <a:solidFill>
                            <a:srgbClr val="333333"/>
                          </a:solidFill>
                          <a:latin typeface="SimHei"/>
                          <a:ea typeface="SimHei"/>
                          <a:cs typeface="+mn-cs"/>
                        </a:rPr>
                        <a:t>语出玛丽安东尼内特 </a:t>
                      </a:r>
                      <a:r>
                        <a:rPr lang="en-US" altLang="zh-CN" sz="1800" b="0" dirty="0">
                          <a:solidFill>
                            <a:srgbClr val="333333"/>
                          </a:solidFill>
                          <a:latin typeface="SimHei"/>
                          <a:ea typeface="SimHei"/>
                          <a:cs typeface="+mn-cs"/>
                        </a:rPr>
                        <a:t>(1755-1793); </a:t>
                      </a:r>
                      <a:r>
                        <a:rPr lang="zh-CN" altLang="en-US" sz="1800" b="0" dirty="0">
                          <a:solidFill>
                            <a:srgbClr val="333333"/>
                          </a:solidFill>
                          <a:latin typeface="SimHei"/>
                          <a:ea typeface="SimHei"/>
                          <a:cs typeface="+mn-cs"/>
                        </a:rPr>
                        <a:t>讽刺挖苦，无知，对穷人的民生疾苦毫不知情</a:t>
                      </a:r>
                      <a:r>
                        <a:rPr lang="en-US" altLang="zh-CN" sz="1800" b="0" dirty="0">
                          <a:solidFill>
                            <a:srgbClr val="333333"/>
                          </a:solidFill>
                          <a:latin typeface="SimHei"/>
                          <a:ea typeface="SimHei"/>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注意</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en-US" sz="18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请讨论用下列特征去判断一个人的优点与缺点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8</a:t>
            </a:fld>
            <a:endParaRPr lang="de-DE" altLang="zh-CN">
              <a:latin typeface="SimHei"/>
              <a:cs typeface="+mn-cs"/>
            </a:endParaRPr>
          </a:p>
        </p:txBody>
      </p:sp>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552971" y="4509120"/>
            <a:ext cx="3528392" cy="108012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zh-CN" altLang="en-US" sz="1600" b="1" dirty="0">
                <a:solidFill>
                  <a:srgbClr val="333333"/>
                </a:solidFill>
                <a:latin typeface="SimHei"/>
                <a:cs typeface="+mn-cs"/>
              </a:rPr>
              <a:t>人民没有面包吃</a:t>
            </a:r>
            <a:r>
              <a:rPr lang="en-US" altLang="zh-CN" sz="1600" b="1" dirty="0">
                <a:solidFill>
                  <a:srgbClr val="333333"/>
                </a:solidFill>
                <a:latin typeface="SimHei"/>
                <a:cs typeface="+mn-cs"/>
              </a:rPr>
              <a:t>……</a:t>
            </a:r>
            <a:r>
              <a:rPr lang="zh-CN" altLang="en-US" sz="1600" b="1" dirty="0">
                <a:solidFill>
                  <a:srgbClr val="333333"/>
                </a:solidFill>
                <a:latin typeface="SimHei"/>
                <a:cs typeface="+mn-cs"/>
              </a:rPr>
              <a:t>为什么他们不用蛋糕来代替呢？</a:t>
            </a:r>
            <a:endParaRPr lang="en-US" altLang="de-DE" sz="1600" b="1" dirty="0">
              <a:solidFill>
                <a:srgbClr val="333333"/>
              </a:solidFill>
              <a:latin typeface="SimHei"/>
              <a:cs typeface="+mn-cs"/>
            </a:endParaRPr>
          </a:p>
        </p:txBody>
      </p:sp>
    </p:spTree>
    <p:extLst>
      <p:ext uri="{BB962C8B-B14F-4D97-AF65-F5344CB8AC3E}">
        <p14:creationId xmlns:p14="http://schemas.microsoft.com/office/powerpoint/2010/main" val="488667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136018004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语言：</a:t>
                      </a:r>
                    </a:p>
                    <a:p>
                      <a:pPr marL="0" marR="0" lvl="0" indent="0" algn="l" defTabSz="914400" rtl="0" eaLnBrk="1" fontAlgn="base" latinLnBrk="0" hangingPunct="1">
                        <a:lnSpc>
                          <a:spcPct val="100000"/>
                        </a:lnSpc>
                        <a:spcBef>
                          <a:spcPts val="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说话的内容和说话的方式</a:t>
                      </a: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重要线索</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内容</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语言对直接交流非常重要。</a:t>
                      </a:r>
                      <a:endParaRPr kumimoji="0" lang="en-US" altLang="zh-CN" sz="2000" b="0"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方式</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语调（讽</a:t>
                      </a:r>
                      <a:r>
                        <a:rPr kumimoji="0" lang="zh-CN" altLang="en-US" sz="2000" b="0" i="0" u="none" strike="noStrike" cap="none" normalizeH="0" baseline="0">
                          <a:ln>
                            <a:noFill/>
                          </a:ln>
                          <a:solidFill>
                            <a:srgbClr val="333333"/>
                          </a:solidFill>
                          <a:effectLst/>
                          <a:latin typeface="SimHei"/>
                          <a:ea typeface="SimHei"/>
                          <a:cs typeface="+mn-cs"/>
                        </a:rPr>
                        <a:t>刺的，自</a:t>
                      </a:r>
                      <a:r>
                        <a:rPr kumimoji="0" lang="zh-CN" altLang="en-US" sz="2000" b="0" i="0" u="none" strike="noStrike" cap="none" normalizeH="0" baseline="0" dirty="0">
                          <a:ln>
                            <a:noFill/>
                          </a:ln>
                          <a:solidFill>
                            <a:srgbClr val="333333"/>
                          </a:solidFill>
                          <a:effectLst/>
                          <a:latin typeface="SimHei"/>
                          <a:ea typeface="SimHei"/>
                          <a:cs typeface="+mn-cs"/>
                        </a:rPr>
                        <a:t>鸣得意的），措词选择（傲慢自</a:t>
                      </a:r>
                      <a:r>
                        <a:rPr kumimoji="0" lang="zh-CN" altLang="en-US" sz="2000" b="0" i="0" u="none" strike="noStrike" cap="none" normalizeH="0" baseline="0">
                          <a:ln>
                            <a:noFill/>
                          </a:ln>
                          <a:solidFill>
                            <a:srgbClr val="333333"/>
                          </a:solidFill>
                          <a:effectLst/>
                          <a:latin typeface="SimHei"/>
                          <a:ea typeface="SimHei"/>
                          <a:cs typeface="+mn-cs"/>
                        </a:rPr>
                        <a:t>大的，实</a:t>
                      </a:r>
                      <a:r>
                        <a:rPr kumimoji="0" lang="zh-CN" altLang="en-US" sz="2000" b="0" i="0" u="none" strike="noStrike" cap="none" normalizeH="0" baseline="0" dirty="0">
                          <a:ln>
                            <a:noFill/>
                          </a:ln>
                          <a:solidFill>
                            <a:srgbClr val="333333"/>
                          </a:solidFill>
                          <a:effectLst/>
                          <a:latin typeface="SimHei"/>
                          <a:ea typeface="SimHei"/>
                          <a:cs typeface="+mn-cs"/>
                        </a:rPr>
                        <a:t>事求是的，等等）能告诉你关于这个人的许多信息。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zh-CN" altLang="en-US" sz="1800" b="0" dirty="0">
                          <a:solidFill>
                            <a:srgbClr val="333333"/>
                          </a:solidFill>
                          <a:latin typeface="SimHei"/>
                          <a:ea typeface="SimHei"/>
                          <a:cs typeface="+mn-cs"/>
                        </a:rPr>
                        <a:t>例如</a:t>
                      </a:r>
                      <a:r>
                        <a:rPr lang="en-US" altLang="zh-CN" sz="1800" b="0" dirty="0">
                          <a:solidFill>
                            <a:srgbClr val="333333"/>
                          </a:solidFill>
                          <a:latin typeface="SimHei"/>
                          <a:ea typeface="SimHei"/>
                          <a:cs typeface="+mn-cs"/>
                        </a:rPr>
                        <a:t>:</a:t>
                      </a:r>
                    </a:p>
                    <a:p>
                      <a:pPr marL="0" marR="0" lvl="0" indent="0" algn="l" defTabSz="914400" rtl="0" eaLnBrk="1" fontAlgn="base" latinLnBrk="0" hangingPunct="1">
                        <a:lnSpc>
                          <a:spcPct val="105000"/>
                        </a:lnSpc>
                        <a:spcBef>
                          <a:spcPts val="1999"/>
                        </a:spcBef>
                        <a:spcAft>
                          <a:spcPct val="0"/>
                        </a:spcAft>
                        <a:buClrTx/>
                        <a:buSzTx/>
                        <a:buFontTx/>
                        <a:buNone/>
                        <a:tabLst/>
                        <a:defRPr/>
                      </a:pPr>
                      <a:endParaRPr lang="en-US" altLang="zh-CN" sz="1800" b="0" dirty="0">
                        <a:solidFill>
                          <a:srgbClr val="333333"/>
                        </a:solidFill>
                        <a:latin typeface="SimHei"/>
                        <a:ea typeface="SimHei"/>
                        <a:cs typeface="+mn-cs"/>
                      </a:endParaRPr>
                    </a:p>
                    <a:p>
                      <a:pPr marL="0" marR="0" lvl="0" indent="0" algn="l" defTabSz="914400" rtl="0" eaLnBrk="1" fontAlgn="base" latinLnBrk="0" hangingPunct="1">
                        <a:lnSpc>
                          <a:spcPct val="105000"/>
                        </a:lnSpc>
                        <a:spcBef>
                          <a:spcPts val="1999"/>
                        </a:spcBef>
                        <a:spcAft>
                          <a:spcPct val="0"/>
                        </a:spcAft>
                        <a:buClrTx/>
                        <a:buSzTx/>
                        <a:buFontTx/>
                        <a:buNone/>
                        <a:tabLst/>
                        <a:defRPr/>
                      </a:pPr>
                      <a:endParaRPr lang="en-US" altLang="zh-CN" sz="1800" b="0" dirty="0">
                        <a:solidFill>
                          <a:srgbClr val="333333"/>
                        </a:solidFill>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zh-CN" altLang="en-US" sz="1800" b="0" dirty="0">
                          <a:solidFill>
                            <a:srgbClr val="333333"/>
                          </a:solidFill>
                          <a:latin typeface="SimHei"/>
                          <a:ea typeface="SimHei"/>
                          <a:cs typeface="+mn-cs"/>
                        </a:rPr>
                        <a:t>语出玛丽安东尼内特 </a:t>
                      </a:r>
                      <a:r>
                        <a:rPr lang="en-US" altLang="zh-CN" sz="1800" b="0" dirty="0">
                          <a:solidFill>
                            <a:srgbClr val="333333"/>
                          </a:solidFill>
                          <a:latin typeface="SimHei"/>
                          <a:ea typeface="SimHei"/>
                          <a:cs typeface="+mn-cs"/>
                        </a:rPr>
                        <a:t>(1755-1793); </a:t>
                      </a:r>
                      <a:r>
                        <a:rPr lang="zh-CN" altLang="en-US" sz="1800" b="0" dirty="0">
                          <a:solidFill>
                            <a:srgbClr val="333333"/>
                          </a:solidFill>
                          <a:latin typeface="SimHei"/>
                          <a:ea typeface="SimHei"/>
                          <a:cs typeface="+mn-cs"/>
                        </a:rPr>
                        <a:t>讽刺挖苦，无知，对穷人的民生疾苦毫不知情</a:t>
                      </a:r>
                      <a:r>
                        <a:rPr lang="en-US" altLang="zh-CN" sz="1800" b="0" dirty="0">
                          <a:solidFill>
                            <a:srgbClr val="333333"/>
                          </a:solidFill>
                          <a:latin typeface="SimHei"/>
                          <a:ea typeface="SimHei"/>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注意</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内容</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由于礼貌和误解，人们所想的和他们实际所说的通常不同。</a:t>
                      </a:r>
                    </a:p>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方式</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一些人说话时很少有情感表达</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然而他们心底里可能是情感丰富</a:t>
                      </a:r>
                      <a:r>
                        <a:rPr kumimoji="0" lang="zh-CN" altLang="en-US" sz="2000" b="0" i="0" u="none" strike="noStrike" cap="none" normalizeH="0" baseline="0">
                          <a:ln>
                            <a:noFill/>
                          </a:ln>
                          <a:solidFill>
                            <a:srgbClr val="333333"/>
                          </a:solidFill>
                          <a:effectLst/>
                          <a:latin typeface="SimHei"/>
                          <a:ea typeface="SimHei"/>
                          <a:cs typeface="+mn-cs"/>
                        </a:rPr>
                        <a:t>的（“冷幽默”；</a:t>
                      </a:r>
                      <a:r>
                        <a:rPr kumimoji="0" lang="zh-CN" altLang="en-US" sz="2000" b="0" i="0" u="none" strike="noStrike" cap="none" normalizeH="0" baseline="0" dirty="0">
                          <a:ln>
                            <a:noFill/>
                          </a:ln>
                          <a:solidFill>
                            <a:srgbClr val="333333"/>
                          </a:solidFill>
                          <a:effectLst/>
                          <a:latin typeface="SimHei"/>
                          <a:ea typeface="SimHei"/>
                          <a:cs typeface="+mn-cs"/>
                        </a:rPr>
                        <a:t>帕金森病患者）。 </a:t>
                      </a:r>
                      <a:endParaRPr kumimoji="0" lang="en-US" sz="18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请讨论用下列特征去判断一个人的优点与缺点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9</a:t>
            </a:fld>
            <a:endParaRPr lang="de-DE" altLang="zh-CN">
              <a:latin typeface="SimHei"/>
              <a:cs typeface="+mn-cs"/>
            </a:endParaRPr>
          </a:p>
        </p:txBody>
      </p:sp>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552971" y="4509120"/>
            <a:ext cx="3528392" cy="108012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zh-CN" altLang="en-US" sz="1600" b="1" dirty="0">
                <a:solidFill>
                  <a:srgbClr val="333333"/>
                </a:solidFill>
                <a:latin typeface="SimHei"/>
                <a:cs typeface="+mn-cs"/>
              </a:rPr>
              <a:t>人民没有面包吃</a:t>
            </a:r>
            <a:r>
              <a:rPr lang="en-US" altLang="zh-CN" sz="1600" b="1" dirty="0">
                <a:solidFill>
                  <a:srgbClr val="333333"/>
                </a:solidFill>
                <a:latin typeface="SimHei"/>
                <a:cs typeface="+mn-cs"/>
              </a:rPr>
              <a:t>……</a:t>
            </a:r>
            <a:r>
              <a:rPr lang="zh-CN" altLang="en-US" sz="1600" b="1" dirty="0">
                <a:solidFill>
                  <a:srgbClr val="333333"/>
                </a:solidFill>
                <a:latin typeface="SimHei"/>
                <a:cs typeface="+mn-cs"/>
              </a:rPr>
              <a:t>为什么他们不用蛋糕来代替呢？</a:t>
            </a:r>
            <a:endParaRPr lang="en-US" altLang="de-DE" sz="1600" b="1" dirty="0">
              <a:solidFill>
                <a:srgbClr val="333333"/>
              </a:solidFill>
              <a:latin typeface="SimHei"/>
              <a:cs typeface="+mn-cs"/>
            </a:endParaRPr>
          </a:p>
        </p:txBody>
      </p:sp>
    </p:spTree>
    <p:extLst>
      <p:ext uri="{BB962C8B-B14F-4D97-AF65-F5344CB8AC3E}">
        <p14:creationId xmlns:p14="http://schemas.microsoft.com/office/powerpoint/2010/main" val="1409395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请讨论用下列特征去判断一个人的优点与缺点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10</a:t>
            </a:fld>
            <a:endParaRPr lang="de-DE" altLang="zh-CN">
              <a:latin typeface="SimHei"/>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7288136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对某个人以往的认识</a:t>
                      </a:r>
                      <a:endParaRPr kumimoji="0" lang="pt-BR"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重要线索</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zh-CN" altLang="en-US"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注意</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en-US" sz="18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请讨论用下列特征去判断一个人的优点与缺点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11</a:t>
            </a:fld>
            <a:endParaRPr lang="de-DE" altLang="zh-CN">
              <a:latin typeface="SimHei"/>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16527793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对某个人以往的认识</a:t>
                      </a:r>
                      <a:endParaRPr kumimoji="0" lang="pt-BR"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重要线索</a:t>
                      </a:r>
                      <a:r>
                        <a:rPr kumimoji="0" lang="en-US" altLang="zh-CN" sz="2000" b="0" i="0" u="none" strike="noStrike" cap="none" normalizeH="0" baseline="0" dirty="0">
                          <a:ln>
                            <a:noFill/>
                          </a:ln>
                          <a:solidFill>
                            <a:srgbClr val="004992"/>
                          </a:solidFill>
                          <a:effectLst/>
                          <a:latin typeface="SimHei"/>
                          <a:ea typeface="SimHei"/>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在对一个人做判断时，以往的知识会起作用，尤其是如果你遇到这个人是在和以往类似的情景下</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注意</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en-US" sz="18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218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请讨论用下列特征去判断一个人的优点与缺点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12</a:t>
            </a:fld>
            <a:endParaRPr lang="de-DE" altLang="zh-CN">
              <a:latin typeface="SimHei"/>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51776239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对某个人以往的认识</a:t>
                      </a:r>
                      <a:endParaRPr kumimoji="0" lang="pt-BR"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重要线索</a:t>
                      </a:r>
                      <a:r>
                        <a:rPr kumimoji="0" lang="en-US" altLang="zh-CN" sz="2000" b="0" i="0" u="none" strike="noStrike" cap="none" normalizeH="0" baseline="0" dirty="0">
                          <a:ln>
                            <a:noFill/>
                          </a:ln>
                          <a:solidFill>
                            <a:srgbClr val="004992"/>
                          </a:solidFill>
                          <a:effectLst/>
                          <a:latin typeface="SimHei"/>
                          <a:ea typeface="SimHei"/>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在对一个人做判断时，以往的知识会起作用，尤其是如果你遇到这个人是在和以往类似的情景下</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注意</a:t>
                      </a:r>
                      <a:r>
                        <a:rPr kumimoji="0" lang="en-US" altLang="zh-CN" sz="2000" b="0" i="0" u="none" strike="noStrike" cap="none" normalizeH="0" baseline="0" dirty="0">
                          <a:ln>
                            <a:noFill/>
                          </a:ln>
                          <a:solidFill>
                            <a:srgbClr val="004992"/>
                          </a:solidFill>
                          <a:effectLst/>
                          <a:latin typeface="SimHei"/>
                          <a:ea typeface="SimHei"/>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人们的行为会因</a:t>
                      </a:r>
                      <a:r>
                        <a:rPr kumimoji="0" lang="zh-CN" altLang="en-US" sz="2000" b="0" i="0" u="none" strike="noStrike" cap="none" normalizeH="0" baseline="0">
                          <a:ln>
                            <a:noFill/>
                          </a:ln>
                          <a:solidFill>
                            <a:srgbClr val="333333"/>
                          </a:solidFill>
                          <a:effectLst/>
                          <a:latin typeface="SimHei"/>
                          <a:ea typeface="SimHei"/>
                          <a:cs typeface="+mn-cs"/>
                        </a:rPr>
                        <a:t>环境，当</a:t>
                      </a:r>
                      <a:r>
                        <a:rPr kumimoji="0" lang="zh-CN" altLang="en-US" sz="2000" b="0" i="0" u="none" strike="noStrike" cap="none" normalizeH="0" baseline="0" dirty="0">
                          <a:ln>
                            <a:noFill/>
                          </a:ln>
                          <a:solidFill>
                            <a:srgbClr val="333333"/>
                          </a:solidFill>
                          <a:effectLst/>
                          <a:latin typeface="SimHei"/>
                          <a:ea typeface="SimHei"/>
                          <a:cs typeface="+mn-cs"/>
                        </a:rPr>
                        <a:t>时的情绪或只是出于偶然而改变。没有人在一切情况下都是高兴的或悲伤的，或者，好的或坏的。有些人和家人在一起时是非常外向的，但和朋友在一起时却非常害羞，或相反。有时你甚至会对你自己感到惊讶。</a:t>
                      </a: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2591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请讨论用下列特征去判断一个人的优点与缺点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13</a:t>
            </a:fld>
            <a:endParaRPr lang="de-DE" altLang="zh-CN">
              <a:latin typeface="SimHei"/>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2913679248"/>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SimHei"/>
                          <a:ea typeface="SimHei"/>
                          <a:cs typeface="+mn-cs"/>
                        </a:rPr>
                        <a:t>直觉</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重要线索</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zh-CN" altLang="en-US"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altLang="zh-CN" sz="2000" b="0" i="0" u="none" strike="noStrike" cap="none" normalizeH="0" baseline="0" dirty="0">
                        <a:ln>
                          <a:noFill/>
                        </a:ln>
                        <a:solidFill>
                          <a:schemeClr val="dk1"/>
                        </a:solidFill>
                        <a:effectLst/>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kumimoji="0" lang="zh-CN" altLang="en-US" sz="2000" b="0" i="0" u="none" strike="noStrike" cap="none" normalizeH="0" baseline="0" dirty="0">
                          <a:ln>
                            <a:noFill/>
                          </a:ln>
                          <a:solidFill>
                            <a:schemeClr val="dk1"/>
                          </a:solidFill>
                          <a:effectLst/>
                          <a:latin typeface="SimHei"/>
                          <a:ea typeface="SimHei"/>
                          <a:cs typeface="+mn-cs"/>
                        </a:rPr>
                        <a:t>据说狗能感知到人们是否怀有敌意。</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注意</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en-US" sz="18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420510312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SimHei"/>
                          <a:ea typeface="SimHei"/>
                          <a:cs typeface="+mn-cs"/>
                        </a:rPr>
                        <a:t>直觉</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重要线索</a:t>
                      </a:r>
                      <a:r>
                        <a:rPr kumimoji="0" lang="en-US" altLang="zh-CN" sz="2000" b="0" i="0" u="none" strike="noStrike" cap="none" normalizeH="0" baseline="0" dirty="0">
                          <a:ln>
                            <a:noFill/>
                          </a:ln>
                          <a:solidFill>
                            <a:srgbClr val="004992"/>
                          </a:solidFill>
                          <a:effectLst/>
                          <a:latin typeface="SimHei"/>
                          <a:ea typeface="SimHei"/>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直觉能被理解为基于经验的知识。有时我们的本能比理智更管用！</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注意</a:t>
                      </a:r>
                      <a:r>
                        <a:rPr kumimoji="0" lang="en-US" altLang="zh-CN" sz="2000" b="0" i="0" u="none" strike="noStrike" cap="none" normalizeH="0" baseline="0" dirty="0">
                          <a:ln>
                            <a:noFill/>
                          </a:ln>
                          <a:solidFill>
                            <a:srgbClr val="004992"/>
                          </a:solidFill>
                          <a:effectLst/>
                          <a:latin typeface="SimHei"/>
                          <a:ea typeface="SimHei"/>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en-US" sz="18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请讨论用下列特征去判断一个人的优点与缺点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14</a:t>
            </a:fld>
            <a:endParaRPr lang="de-DE" altLang="zh-CN">
              <a:latin typeface="SimHei"/>
              <a:cs typeface="+mn-cs"/>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1400">
                <a:latin typeface="SimHei"/>
                <a:cs typeface="+mn-cs"/>
              </a:rPr>
              <a:t>恐惧</a:t>
            </a:r>
            <a:endParaRPr lang="en-US" altLang="de-DE" sz="1400" dirty="0">
              <a:latin typeface="SimHei"/>
              <a:cs typeface="+mn-cs"/>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a:latin typeface="SimHei"/>
                <a:cs typeface="+mn-cs"/>
              </a:rPr>
              <a:t>快乐</a:t>
            </a:r>
            <a:endParaRPr lang="en-US" altLang="de-DE" sz="1400" dirty="0">
              <a:latin typeface="SimHei"/>
              <a:cs typeface="+mn-cs"/>
            </a:endParaRPr>
          </a:p>
        </p:txBody>
      </p:sp>
      <p:sp>
        <p:nvSpPr>
          <p:cNvPr id="25"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zh-CN" altLang="en-US" sz="1200">
                <a:latin typeface="SimHei"/>
                <a:cs typeface="+mn-cs"/>
              </a:rPr>
              <a:t>如，恐怖电影</a:t>
            </a:r>
          </a:p>
          <a:p>
            <a:pPr algn="ctr" eaLnBrk="1" hangingPunct="1">
              <a:spcBef>
                <a:spcPts val="0"/>
              </a:spcBef>
              <a:buFontTx/>
              <a:buNone/>
            </a:pPr>
            <a:r>
              <a:rPr lang="zh-CN" altLang="en-US" sz="1200">
                <a:latin typeface="SimHei"/>
                <a:cs typeface="+mn-cs"/>
              </a:rPr>
              <a:t>中的怪物</a:t>
            </a:r>
            <a:endParaRPr lang="en-US" altLang="de-DE" sz="1200" dirty="0">
              <a:latin typeface="SimHei"/>
              <a:cs typeface="+mn-cs"/>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CN" altLang="en-US" sz="1200">
                <a:latin typeface="SimHei"/>
                <a:cs typeface="+mn-cs"/>
              </a:rPr>
              <a:t>对马戏团的记忆</a:t>
            </a:r>
            <a:endParaRPr lang="en-US" altLang="de-DE" sz="1200" dirty="0">
              <a:latin typeface="SimHei"/>
              <a:cs typeface="+mn-cs"/>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zh-CN" altLang="en-US" sz="1400" b="1" dirty="0">
                <a:latin typeface="SimHei"/>
                <a:cs typeface="+mn-cs"/>
              </a:rPr>
              <a:t>好笑的，恐慌的</a:t>
            </a:r>
            <a:r>
              <a:rPr lang="en-US" altLang="zh-CN" sz="1400" b="1" dirty="0">
                <a:latin typeface="SimHei"/>
                <a:cs typeface="+mn-cs"/>
              </a:rPr>
              <a:t>?</a:t>
            </a:r>
          </a:p>
          <a:p>
            <a:pPr lvl="0" algn="ctr" eaLnBrk="1" hangingPunct="1">
              <a:spcBef>
                <a:spcPts val="0"/>
              </a:spcBef>
              <a:spcAft>
                <a:spcPts val="0"/>
              </a:spcAft>
              <a:buNone/>
            </a:pPr>
            <a:r>
              <a:rPr lang="zh-CN" altLang="en-US" sz="1400" dirty="0">
                <a:latin typeface="SimHei"/>
                <a:cs typeface="+mn-cs"/>
              </a:rPr>
              <a:t>取决于你的情绪</a:t>
            </a:r>
            <a:r>
              <a:rPr lang="en-US" altLang="zh-CN" sz="1400" dirty="0">
                <a:latin typeface="SimHei"/>
                <a:cs typeface="+mn-cs"/>
              </a:rPr>
              <a:t>!</a:t>
            </a:r>
            <a:endParaRPr lang="en-GB" altLang="de-DE" sz="1400" dirty="0">
              <a:solidFill>
                <a:srgbClr val="333333"/>
              </a:solidFill>
              <a:latin typeface="SimHei"/>
              <a:cs typeface="+mn-cs"/>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420482299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SimHei"/>
                          <a:ea typeface="SimHei"/>
                          <a:cs typeface="+mn-cs"/>
                        </a:rPr>
                        <a:t>直觉</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重要线索</a:t>
                      </a:r>
                      <a:r>
                        <a:rPr kumimoji="0" lang="en-US" altLang="zh-CN" sz="2000" b="0" i="0" u="none" strike="noStrike" cap="none" normalizeH="0" baseline="0" dirty="0">
                          <a:ln>
                            <a:noFill/>
                          </a:ln>
                          <a:solidFill>
                            <a:srgbClr val="004992"/>
                          </a:solidFill>
                          <a:effectLst/>
                          <a:latin typeface="SimHei"/>
                          <a:ea typeface="SimHei"/>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直觉能被理解为基于经验的知识。有时我们的本能比理智更管用！</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注意</a:t>
                      </a:r>
                      <a:r>
                        <a:rPr kumimoji="0" lang="en-US" altLang="zh-CN" sz="2000" b="0" i="0" u="none" strike="noStrike" cap="none" normalizeH="0" baseline="0" dirty="0">
                          <a:ln>
                            <a:noFill/>
                          </a:ln>
                          <a:solidFill>
                            <a:srgbClr val="004992"/>
                          </a:solidFill>
                          <a:effectLst/>
                          <a:latin typeface="SimHei"/>
                          <a:ea typeface="SimHei"/>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我们当前的情绪能影响我们的感知</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思维；例如：</a:t>
                      </a:r>
                      <a:br>
                        <a:rPr kumimoji="0" lang="en-US" altLang="zh-CN" sz="2000" b="0" i="0" u="none" strike="noStrike" cap="none" normalizeH="0" baseline="0" dirty="0">
                          <a:ln>
                            <a:noFill/>
                          </a:ln>
                          <a:solidFill>
                            <a:srgbClr val="333333"/>
                          </a:solidFill>
                          <a:effectLst/>
                          <a:latin typeface="SimHei"/>
                          <a:ea typeface="SimHei"/>
                          <a:cs typeface="+mn-cs"/>
                        </a:rPr>
                      </a:br>
                      <a:r>
                        <a:rPr kumimoji="0" lang="en-US" altLang="zh-CN" sz="2000" b="0" i="0" u="none" strike="noStrike" cap="none" normalizeH="0" baseline="0" dirty="0">
                          <a:ln>
                            <a:noFill/>
                          </a:ln>
                          <a:solidFill>
                            <a:srgbClr val="333333"/>
                          </a:solidFill>
                          <a:effectLst/>
                          <a:latin typeface="SimHei"/>
                          <a:ea typeface="SimHei"/>
                          <a:cs typeface="+mn-cs"/>
                        </a:rPr>
                        <a:t>1. </a:t>
                      </a:r>
                      <a:r>
                        <a:rPr kumimoji="0" lang="zh-CN" altLang="en-US" sz="2000" b="0" i="0" u="none" strike="noStrike" cap="none" normalizeH="0" baseline="0" dirty="0">
                          <a:ln>
                            <a:noFill/>
                          </a:ln>
                          <a:solidFill>
                            <a:srgbClr val="004992"/>
                          </a:solidFill>
                          <a:effectLst/>
                          <a:latin typeface="SimHei"/>
                          <a:ea typeface="SimHei"/>
                          <a:cs typeface="+mn-cs"/>
                        </a:rPr>
                        <a:t>愤怒时</a:t>
                      </a:r>
                      <a:r>
                        <a:rPr kumimoji="0" lang="en-US" altLang="zh-CN" sz="2000" b="0" i="0" u="none" strike="noStrike" cap="none" normalizeH="0" baseline="0" dirty="0">
                          <a:ln>
                            <a:noFill/>
                          </a:ln>
                          <a:solidFill>
                            <a:srgbClr val="004992"/>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倾向于觉得被误解了；多疑</a:t>
                      </a:r>
                      <a:br>
                        <a:rPr kumimoji="0" lang="en-US" altLang="zh-CN" sz="2000" b="0" i="0" u="none" strike="noStrike" cap="none" normalizeH="0" baseline="0" dirty="0">
                          <a:ln>
                            <a:noFill/>
                          </a:ln>
                          <a:solidFill>
                            <a:srgbClr val="333333"/>
                          </a:solidFill>
                          <a:effectLst/>
                          <a:latin typeface="SimHei"/>
                          <a:ea typeface="SimHei"/>
                          <a:cs typeface="+mn-cs"/>
                        </a:rPr>
                      </a:br>
                      <a:r>
                        <a:rPr kumimoji="0" lang="en-US" altLang="zh-CN" sz="2000" b="0" i="0" u="none" strike="noStrike" cap="none" normalizeH="0" baseline="0" dirty="0">
                          <a:ln>
                            <a:noFill/>
                          </a:ln>
                          <a:solidFill>
                            <a:srgbClr val="333333"/>
                          </a:solidFill>
                          <a:effectLst/>
                          <a:latin typeface="SimHei"/>
                          <a:ea typeface="SimHei"/>
                          <a:cs typeface="+mn-cs"/>
                        </a:rPr>
                        <a:t>2. </a:t>
                      </a:r>
                      <a:r>
                        <a:rPr kumimoji="0" lang="zh-CN" altLang="en-US" sz="2000" b="0" i="0" u="none" strike="noStrike" cap="none" normalizeH="0" baseline="0" dirty="0">
                          <a:ln>
                            <a:noFill/>
                          </a:ln>
                          <a:solidFill>
                            <a:srgbClr val="004992"/>
                          </a:solidFill>
                          <a:effectLst/>
                          <a:latin typeface="SimHei"/>
                          <a:ea typeface="SimHei"/>
                          <a:cs typeface="+mn-cs"/>
                        </a:rPr>
                        <a:t>情绪低落时</a:t>
                      </a:r>
                      <a:r>
                        <a:rPr kumimoji="0" lang="en-US" altLang="zh-CN" sz="2000" b="0" i="0" u="none" strike="noStrike" cap="none" normalizeH="0" baseline="0" dirty="0">
                          <a:ln>
                            <a:noFill/>
                          </a:ln>
                          <a:solidFill>
                            <a:srgbClr val="004992"/>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一切似乎都比</a:t>
                      </a:r>
                      <a:r>
                        <a:rPr kumimoji="0" lang="zh-CN" altLang="en-US" sz="2000" b="0" i="0" u="none" strike="noStrike" cap="none" normalizeH="0" baseline="0">
                          <a:ln>
                            <a:noFill/>
                          </a:ln>
                          <a:solidFill>
                            <a:srgbClr val="333333"/>
                          </a:solidFill>
                          <a:effectLst/>
                          <a:latin typeface="SimHei"/>
                          <a:ea typeface="SimHei"/>
                          <a:cs typeface="+mn-cs"/>
                        </a:rPr>
                        <a:t>实际“暗淡”</a:t>
                      </a:r>
                      <a:endParaRPr kumimoji="0" lang="zh-CN" alt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请讨论用下列特征去判断一个人的优点与缺点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15</a:t>
            </a:fld>
            <a:endParaRPr lang="de-DE" altLang="zh-CN">
              <a:latin typeface="SimHei"/>
              <a:cs typeface="+mn-cs"/>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1400">
                <a:latin typeface="SimHei"/>
                <a:cs typeface="+mn-cs"/>
              </a:rPr>
              <a:t>恐惧</a:t>
            </a:r>
            <a:endParaRPr lang="en-US" altLang="de-DE" sz="1400" dirty="0">
              <a:latin typeface="SimHei"/>
              <a:cs typeface="+mn-cs"/>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a:latin typeface="SimHei"/>
                <a:cs typeface="+mn-cs"/>
              </a:rPr>
              <a:t>快乐</a:t>
            </a:r>
            <a:endParaRPr lang="en-US" altLang="de-DE" sz="1400" dirty="0">
              <a:latin typeface="SimHei"/>
              <a:cs typeface="+mn-cs"/>
            </a:endParaRPr>
          </a:p>
        </p:txBody>
      </p:sp>
      <p:sp>
        <p:nvSpPr>
          <p:cNvPr id="25"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zh-CN" altLang="en-US" sz="1200">
                <a:latin typeface="SimHei"/>
                <a:cs typeface="+mn-cs"/>
              </a:rPr>
              <a:t>如，恐怖电影</a:t>
            </a:r>
          </a:p>
          <a:p>
            <a:pPr algn="ctr" eaLnBrk="1" hangingPunct="1">
              <a:spcBef>
                <a:spcPts val="0"/>
              </a:spcBef>
              <a:buFontTx/>
              <a:buNone/>
            </a:pPr>
            <a:r>
              <a:rPr lang="zh-CN" altLang="en-US" sz="1200">
                <a:latin typeface="SimHei"/>
                <a:cs typeface="+mn-cs"/>
              </a:rPr>
              <a:t>中的怪物</a:t>
            </a:r>
            <a:endParaRPr lang="en-US" altLang="de-DE" sz="1200" dirty="0">
              <a:latin typeface="SimHei"/>
              <a:cs typeface="+mn-cs"/>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CN" altLang="en-US" sz="1200">
                <a:latin typeface="SimHei"/>
                <a:cs typeface="+mn-cs"/>
              </a:rPr>
              <a:t>对马戏团的记忆</a:t>
            </a:r>
            <a:endParaRPr lang="en-US" altLang="de-DE" sz="1200" dirty="0">
              <a:latin typeface="SimHei"/>
              <a:cs typeface="+mn-cs"/>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zh-CN" altLang="en-US" sz="1400" b="1" dirty="0">
                <a:latin typeface="SimHei"/>
                <a:cs typeface="+mn-cs"/>
              </a:rPr>
              <a:t>好笑的，恐慌的</a:t>
            </a:r>
            <a:r>
              <a:rPr lang="en-US" altLang="zh-CN" sz="1400" b="1" dirty="0">
                <a:latin typeface="SimHei"/>
                <a:cs typeface="+mn-cs"/>
              </a:rPr>
              <a:t>?</a:t>
            </a:r>
          </a:p>
          <a:p>
            <a:pPr lvl="0" algn="ctr" eaLnBrk="1" hangingPunct="1">
              <a:spcBef>
                <a:spcPts val="0"/>
              </a:spcBef>
              <a:spcAft>
                <a:spcPts val="0"/>
              </a:spcAft>
              <a:buNone/>
            </a:pPr>
            <a:r>
              <a:rPr lang="zh-CN" altLang="en-US" sz="1400" dirty="0">
                <a:latin typeface="SimHei"/>
                <a:cs typeface="+mn-cs"/>
              </a:rPr>
              <a:t>取决于你的情绪</a:t>
            </a:r>
            <a:r>
              <a:rPr lang="en-US" altLang="zh-CN" sz="1400" dirty="0">
                <a:latin typeface="SimHei"/>
                <a:cs typeface="+mn-cs"/>
              </a:rPr>
              <a:t>!</a:t>
            </a:r>
            <a:endParaRPr lang="en-GB" altLang="de-DE" sz="1400" dirty="0">
              <a:solidFill>
                <a:srgbClr val="333333"/>
              </a:solidFill>
              <a:latin typeface="SimHei"/>
              <a:cs typeface="+mn-cs"/>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76511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64174864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SimHei"/>
                          <a:ea typeface="SimHei"/>
                          <a:cs typeface="+mn-cs"/>
                        </a:rPr>
                        <a:t>直觉</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重要线索</a:t>
                      </a:r>
                      <a:r>
                        <a:rPr kumimoji="0" lang="en-US" altLang="zh-CN" sz="2000" b="0" i="0" u="none" strike="noStrike" cap="none" normalizeH="0" baseline="0" dirty="0">
                          <a:ln>
                            <a:noFill/>
                          </a:ln>
                          <a:solidFill>
                            <a:srgbClr val="004992"/>
                          </a:solidFill>
                          <a:effectLst/>
                          <a:latin typeface="SimHei"/>
                          <a:ea typeface="SimHei"/>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直觉能被理解为基于经验的知识。有时我们的本能比理智更管用！</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cs typeface="+mn-cs"/>
                        </a:rPr>
                        <a:t>注意</a:t>
                      </a:r>
                      <a:r>
                        <a:rPr kumimoji="0" lang="en-US" altLang="zh-CN" sz="2000" b="0" i="0" u="none" strike="noStrike" cap="none" normalizeH="0" baseline="0" dirty="0">
                          <a:ln>
                            <a:noFill/>
                          </a:ln>
                          <a:solidFill>
                            <a:srgbClr val="004992"/>
                          </a:solidFill>
                          <a:effectLst/>
                          <a:latin typeface="SimHei"/>
                          <a:ea typeface="SimHei"/>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我们当前的情绪能影响我们的感知</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思维；例如：</a:t>
                      </a:r>
                      <a:br>
                        <a:rPr kumimoji="0" lang="en-US" altLang="zh-CN" sz="2000" b="0" i="0" u="none" strike="noStrike" cap="none" normalizeH="0" baseline="0" dirty="0">
                          <a:ln>
                            <a:noFill/>
                          </a:ln>
                          <a:solidFill>
                            <a:srgbClr val="333333"/>
                          </a:solidFill>
                          <a:effectLst/>
                          <a:latin typeface="SimHei"/>
                          <a:ea typeface="SimHei"/>
                          <a:cs typeface="+mn-cs"/>
                        </a:rPr>
                      </a:br>
                      <a:r>
                        <a:rPr kumimoji="0" lang="en-US" altLang="zh-CN" sz="2000" b="0" i="0" u="none" strike="noStrike" cap="none" normalizeH="0" baseline="0" dirty="0">
                          <a:ln>
                            <a:noFill/>
                          </a:ln>
                          <a:solidFill>
                            <a:srgbClr val="333333"/>
                          </a:solidFill>
                          <a:effectLst/>
                          <a:latin typeface="SimHei"/>
                          <a:ea typeface="SimHei"/>
                          <a:cs typeface="+mn-cs"/>
                        </a:rPr>
                        <a:t>1. </a:t>
                      </a:r>
                      <a:r>
                        <a:rPr kumimoji="0" lang="zh-CN" altLang="en-US" sz="2000" b="0" i="0" u="none" strike="noStrike" cap="none" normalizeH="0" baseline="0" dirty="0">
                          <a:ln>
                            <a:noFill/>
                          </a:ln>
                          <a:solidFill>
                            <a:srgbClr val="004992"/>
                          </a:solidFill>
                          <a:effectLst/>
                          <a:latin typeface="SimHei"/>
                          <a:ea typeface="SimHei"/>
                          <a:cs typeface="+mn-cs"/>
                        </a:rPr>
                        <a:t>愤怒时</a:t>
                      </a:r>
                      <a:r>
                        <a:rPr kumimoji="0" lang="en-US" altLang="zh-CN" sz="2000" b="0" i="0" u="none" strike="noStrike" cap="none" normalizeH="0" baseline="0" dirty="0">
                          <a:ln>
                            <a:noFill/>
                          </a:ln>
                          <a:solidFill>
                            <a:srgbClr val="004992"/>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倾向于觉得被误解了；多疑</a:t>
                      </a:r>
                      <a:br>
                        <a:rPr kumimoji="0" lang="en-US" altLang="zh-CN" sz="2000" b="0" i="0" u="none" strike="noStrike" cap="none" normalizeH="0" baseline="0" dirty="0">
                          <a:ln>
                            <a:noFill/>
                          </a:ln>
                          <a:solidFill>
                            <a:srgbClr val="333333"/>
                          </a:solidFill>
                          <a:effectLst/>
                          <a:latin typeface="SimHei"/>
                          <a:ea typeface="SimHei"/>
                          <a:cs typeface="+mn-cs"/>
                        </a:rPr>
                      </a:br>
                      <a:r>
                        <a:rPr kumimoji="0" lang="en-US" altLang="zh-CN" sz="2000" b="0" i="0" u="none" strike="noStrike" cap="none" normalizeH="0" baseline="0" dirty="0">
                          <a:ln>
                            <a:noFill/>
                          </a:ln>
                          <a:solidFill>
                            <a:srgbClr val="333333"/>
                          </a:solidFill>
                          <a:effectLst/>
                          <a:latin typeface="SimHei"/>
                          <a:ea typeface="SimHei"/>
                          <a:cs typeface="+mn-cs"/>
                        </a:rPr>
                        <a:t>2. </a:t>
                      </a:r>
                      <a:r>
                        <a:rPr kumimoji="0" lang="zh-CN" altLang="en-US" sz="2000" b="0" i="0" u="none" strike="noStrike" cap="none" normalizeH="0" baseline="0" dirty="0">
                          <a:ln>
                            <a:noFill/>
                          </a:ln>
                          <a:solidFill>
                            <a:srgbClr val="004992"/>
                          </a:solidFill>
                          <a:effectLst/>
                          <a:latin typeface="SimHei"/>
                          <a:ea typeface="SimHei"/>
                          <a:cs typeface="+mn-cs"/>
                        </a:rPr>
                        <a:t>情绪低落时</a:t>
                      </a:r>
                      <a:r>
                        <a:rPr kumimoji="0" lang="en-US" altLang="zh-CN" sz="2000" b="0" i="0" u="none" strike="noStrike" cap="none" normalizeH="0" baseline="0" dirty="0">
                          <a:ln>
                            <a:noFill/>
                          </a:ln>
                          <a:solidFill>
                            <a:srgbClr val="004992"/>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一切似乎都比</a:t>
                      </a:r>
                      <a:r>
                        <a:rPr kumimoji="0" lang="zh-CN" altLang="en-US" sz="2000" b="0" i="0" u="none" strike="noStrike" cap="none" normalizeH="0" baseline="0">
                          <a:ln>
                            <a:noFill/>
                          </a:ln>
                          <a:solidFill>
                            <a:srgbClr val="333333"/>
                          </a:solidFill>
                          <a:effectLst/>
                          <a:latin typeface="SimHei"/>
                          <a:ea typeface="SimHei"/>
                          <a:cs typeface="+mn-cs"/>
                        </a:rPr>
                        <a:t>实际“暗淡”</a:t>
                      </a:r>
                      <a:endParaRPr kumimoji="0" lang="zh-CN" altLang="en-US" sz="2000" b="0" i="0" u="none" strike="noStrike" cap="none" normalizeH="0" baseline="0" dirty="0">
                        <a:ln>
                          <a:noFill/>
                        </a:ln>
                        <a:solidFill>
                          <a:srgbClr val="333333"/>
                        </a:solidFill>
                        <a:effectLst/>
                        <a:latin typeface="SimHei"/>
                        <a:ea typeface="SimHei"/>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我们应该倾听本能，但不要盲目的相信本能。</a:t>
                      </a: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请讨论用下列特征去判断一个人的优点与缺点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16</a:t>
            </a:fld>
            <a:endParaRPr lang="de-DE" altLang="zh-CN">
              <a:latin typeface="SimHei"/>
              <a:cs typeface="+mn-cs"/>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1400">
                <a:latin typeface="SimHei"/>
                <a:cs typeface="+mn-cs"/>
              </a:rPr>
              <a:t>恐惧</a:t>
            </a:r>
            <a:endParaRPr lang="en-US" altLang="de-DE" sz="1400" dirty="0">
              <a:latin typeface="SimHei"/>
              <a:cs typeface="+mn-cs"/>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a:latin typeface="SimHei"/>
                <a:cs typeface="+mn-cs"/>
              </a:rPr>
              <a:t>快乐</a:t>
            </a:r>
            <a:endParaRPr lang="en-US" altLang="de-DE" sz="1400" dirty="0">
              <a:latin typeface="SimHei"/>
              <a:cs typeface="+mn-cs"/>
            </a:endParaRPr>
          </a:p>
        </p:txBody>
      </p:sp>
      <p:sp>
        <p:nvSpPr>
          <p:cNvPr id="25"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zh-CN" altLang="en-US" sz="1200">
                <a:latin typeface="SimHei"/>
                <a:cs typeface="+mn-cs"/>
              </a:rPr>
              <a:t>如，恐怖电影</a:t>
            </a:r>
          </a:p>
          <a:p>
            <a:pPr algn="ctr" eaLnBrk="1" hangingPunct="1">
              <a:spcBef>
                <a:spcPts val="0"/>
              </a:spcBef>
              <a:buFontTx/>
              <a:buNone/>
            </a:pPr>
            <a:r>
              <a:rPr lang="zh-CN" altLang="en-US" sz="1200">
                <a:latin typeface="SimHei"/>
                <a:cs typeface="+mn-cs"/>
              </a:rPr>
              <a:t>中的怪物</a:t>
            </a:r>
            <a:endParaRPr lang="en-US" altLang="de-DE" sz="1200" dirty="0">
              <a:latin typeface="SimHei"/>
              <a:cs typeface="+mn-cs"/>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CN" altLang="en-US" sz="1200">
                <a:latin typeface="SimHei"/>
                <a:cs typeface="+mn-cs"/>
              </a:rPr>
              <a:t>对马戏团的记忆</a:t>
            </a:r>
            <a:endParaRPr lang="en-US" altLang="de-DE" sz="1200" dirty="0">
              <a:latin typeface="SimHei"/>
              <a:cs typeface="+mn-cs"/>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zh-CN" altLang="en-US" sz="1400" b="1" dirty="0">
                <a:latin typeface="SimHei"/>
                <a:cs typeface="+mn-cs"/>
              </a:rPr>
              <a:t>好笑的，恐慌的</a:t>
            </a:r>
            <a:r>
              <a:rPr lang="en-US" altLang="zh-CN" sz="1400" b="1" dirty="0">
                <a:latin typeface="SimHei"/>
                <a:cs typeface="+mn-cs"/>
              </a:rPr>
              <a:t>?</a:t>
            </a:r>
          </a:p>
          <a:p>
            <a:pPr lvl="0" algn="ctr" eaLnBrk="1" hangingPunct="1">
              <a:spcBef>
                <a:spcPts val="0"/>
              </a:spcBef>
              <a:spcAft>
                <a:spcPts val="0"/>
              </a:spcAft>
              <a:buNone/>
            </a:pPr>
            <a:r>
              <a:rPr lang="zh-CN" altLang="en-US" sz="1400" dirty="0">
                <a:latin typeface="SimHei"/>
                <a:cs typeface="+mn-cs"/>
              </a:rPr>
              <a:t>取决于你的情绪</a:t>
            </a:r>
            <a:r>
              <a:rPr lang="en-US" altLang="zh-CN" sz="1400" dirty="0">
                <a:latin typeface="SimHei"/>
                <a:cs typeface="+mn-cs"/>
              </a:rPr>
              <a:t>!</a:t>
            </a:r>
            <a:endParaRPr lang="en-GB" altLang="de-DE" sz="1400" dirty="0">
              <a:solidFill>
                <a:srgbClr val="333333"/>
              </a:solidFill>
              <a:latin typeface="SimHei"/>
              <a:cs typeface="+mn-cs"/>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1350008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外表和现实</a:t>
            </a:r>
            <a:r>
              <a:rPr lang="en-US" altLang="ja-JP" sz="3600">
                <a:cs typeface="+mn-cs"/>
              </a:rPr>
              <a:t>!</a:t>
            </a:r>
            <a:endParaRPr lang="en-US" sz="3600">
              <a:cs typeface="+mn-cs"/>
            </a:endParaRPr>
          </a:p>
        </p:txBody>
      </p:sp>
      <p:sp>
        <p:nvSpPr>
          <p:cNvPr id="5" name="Content Placeholder 4"/>
          <p:cNvSpPr>
            <a:spLocks noGrp="1"/>
          </p:cNvSpPr>
          <p:nvPr>
            <p:ph idx="1"/>
          </p:nvPr>
        </p:nvSpPr>
        <p:spPr/>
        <p:txBody>
          <a:bodyPr/>
          <a:lstStyle/>
          <a:p>
            <a:r>
              <a:rPr lang="en-US" altLang="zh-CN" sz="2400" dirty="0"/>
              <a:t>… </a:t>
            </a:r>
            <a:r>
              <a:rPr lang="zh-CN" altLang="en-US" sz="2400" dirty="0"/>
              <a:t>前面所谈论的方面（如语言）没有哪一个仅凭单方面是完全可信的！</a:t>
            </a:r>
          </a:p>
          <a:p>
            <a:r>
              <a:rPr lang="zh-CN" altLang="en-US" sz="2400" dirty="0">
                <a:solidFill>
                  <a:srgbClr val="333333"/>
                </a:solidFill>
              </a:rPr>
              <a:t>人们必须考虑所有方面！</a:t>
            </a:r>
            <a:br>
              <a:rPr lang="en-US" altLang="zh-CN" sz="2400" dirty="0">
                <a:solidFill>
                  <a:srgbClr val="333333"/>
                </a:solidFill>
              </a:rPr>
            </a:br>
            <a:r>
              <a:rPr lang="zh-CN" altLang="en-US" sz="2400" dirty="0">
                <a:solidFill>
                  <a:srgbClr val="333333"/>
                </a:solidFill>
              </a:rPr>
              <a:t>将所有信息联合起来，有助于对复杂情形做判断</a:t>
            </a:r>
            <a:r>
              <a:rPr lang="en-US" altLang="zh-CN" sz="2400" dirty="0">
                <a:solidFill>
                  <a:srgbClr val="333333"/>
                </a:solidFill>
              </a:rPr>
              <a:t>…</a:t>
            </a: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17</a:t>
            </a:fld>
            <a:endParaRPr lang="de-DE" altLang="zh-CN">
              <a:latin typeface="SimHei"/>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为什么我们做这个练习？</a:t>
            </a:r>
            <a:endParaRPr lang="zh-CN" altLang="de-DE" sz="3600">
              <a:cs typeface="+mn-cs"/>
            </a:endParaRPr>
          </a:p>
        </p:txBody>
      </p:sp>
      <p:sp>
        <p:nvSpPr>
          <p:cNvPr id="4" name="Content Placeholder 3"/>
          <p:cNvSpPr>
            <a:spLocks noGrp="1"/>
          </p:cNvSpPr>
          <p:nvPr>
            <p:ph idx="1"/>
          </p:nvPr>
        </p:nvSpPr>
        <p:spPr/>
        <p:txBody>
          <a:bodyPr/>
          <a:lstStyle/>
          <a:p>
            <a:pPr lvl="0" defTabSz="914400" fontAlgn="base">
              <a:defRPr/>
            </a:pPr>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有精神问题的人（尤其是精神病患者）在下列方面有问题：</a:t>
            </a:r>
            <a:endParaRPr lang="zh-CN" altLang="de-DE" sz="2400" dirty="0">
              <a:solidFill>
                <a:srgbClr val="333333"/>
              </a:solidFill>
            </a:endParaRPr>
          </a:p>
          <a:p>
            <a:pPr marL="342900" lvl="0" indent="-342900" defTabSz="914400" fontAlgn="base">
              <a:buClr>
                <a:srgbClr val="333333"/>
              </a:buClr>
              <a:buFont typeface="WingDings"/>
              <a:buChar char=""/>
              <a:defRPr/>
            </a:pPr>
            <a:r>
              <a:rPr lang="zh-CN" altLang="en-US" sz="2400" dirty="0">
                <a:solidFill>
                  <a:srgbClr val="004992"/>
                </a:solidFill>
              </a:rPr>
              <a:t>难以察觉和评价他人的面部表情（如，</a:t>
            </a:r>
            <a:r>
              <a:rPr lang="zh-CN" altLang="en-US" sz="2400">
                <a:solidFill>
                  <a:srgbClr val="004992"/>
                </a:solidFill>
              </a:rPr>
              <a:t>快乐，悲</a:t>
            </a:r>
            <a:r>
              <a:rPr lang="zh-CN" altLang="en-US" sz="2400" dirty="0">
                <a:solidFill>
                  <a:srgbClr val="004992"/>
                </a:solidFill>
              </a:rPr>
              <a:t>恸）。</a:t>
            </a:r>
          </a:p>
          <a:p>
            <a:pPr defTabSz="914400" fontAlgn="base">
              <a:buClr>
                <a:srgbClr val="333333"/>
              </a:buClr>
              <a:defRPr/>
            </a:pP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pPr>
              <a:defRPr/>
            </a:pPr>
            <a:fld id="{09EF1400-224E-4402-8C99-49CBF532B355}" type="slidenum">
              <a:rPr lang="zh-CN" altLang="de-DE" smtClean="0">
                <a:latin typeface="SimHei"/>
                <a:cs typeface="+mn-cs"/>
              </a:rPr>
              <a:pPr>
                <a:defRPr/>
              </a:pPr>
              <a:t>18</a:t>
            </a:fld>
            <a:endParaRPr lang="de-DE" altLang="zh-CN">
              <a:latin typeface="SimHei"/>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为什么我们做这个练习？</a:t>
            </a:r>
            <a:endParaRPr lang="zh-CN" altLang="de-DE" sz="3600">
              <a:cs typeface="+mn-cs"/>
            </a:endParaRPr>
          </a:p>
        </p:txBody>
      </p:sp>
      <p:sp>
        <p:nvSpPr>
          <p:cNvPr id="4" name="Content Placeholder 3"/>
          <p:cNvSpPr>
            <a:spLocks noGrp="1"/>
          </p:cNvSpPr>
          <p:nvPr>
            <p:ph idx="1"/>
          </p:nvPr>
        </p:nvSpPr>
        <p:spPr/>
        <p:txBody>
          <a:bodyPr/>
          <a:lstStyle/>
          <a:p>
            <a:pPr lvl="0" defTabSz="914400" fontAlgn="base">
              <a:defRPr/>
            </a:pPr>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有精神问题的人（尤其是精神病患者）在下列方面有问题：</a:t>
            </a:r>
            <a:endParaRPr lang="zh-CN" altLang="de-DE" sz="2400" dirty="0">
              <a:solidFill>
                <a:srgbClr val="333333"/>
              </a:solidFill>
            </a:endParaRPr>
          </a:p>
          <a:p>
            <a:pPr marL="342900" lvl="0" indent="-342900" defTabSz="914400" fontAlgn="base">
              <a:buClr>
                <a:srgbClr val="333333"/>
              </a:buClr>
              <a:buFont typeface="WingDings"/>
              <a:buChar char=""/>
              <a:defRPr/>
            </a:pPr>
            <a:r>
              <a:rPr lang="zh-CN" altLang="en-US" sz="2400" dirty="0">
                <a:solidFill>
                  <a:srgbClr val="004992"/>
                </a:solidFill>
              </a:rPr>
              <a:t>难以察觉和评价他人的面部表情（如，</a:t>
            </a:r>
            <a:r>
              <a:rPr lang="zh-CN" altLang="en-US" sz="2400">
                <a:solidFill>
                  <a:srgbClr val="004992"/>
                </a:solidFill>
              </a:rPr>
              <a:t>快乐，悲</a:t>
            </a:r>
            <a:r>
              <a:rPr lang="zh-CN" altLang="en-US" sz="2400" dirty="0">
                <a:solidFill>
                  <a:srgbClr val="004992"/>
                </a:solidFill>
              </a:rPr>
              <a:t>恸）。</a:t>
            </a:r>
          </a:p>
          <a:p>
            <a:pPr marL="342900" lvl="0" indent="-342900" defTabSz="914400" fontAlgn="base">
              <a:buClr>
                <a:srgbClr val="333333"/>
              </a:buClr>
              <a:buFont typeface="WingDings"/>
              <a:buChar char=""/>
              <a:defRPr/>
            </a:pPr>
            <a:r>
              <a:rPr lang="zh-CN" altLang="en-US" sz="2400" dirty="0">
                <a:solidFill>
                  <a:srgbClr val="004992"/>
                </a:solidFill>
              </a:rPr>
              <a:t>难以从正在进行的行为中推测他人的动机</a:t>
            </a:r>
            <a:r>
              <a:rPr lang="en-US" altLang="zh-CN" sz="2400" dirty="0">
                <a:solidFill>
                  <a:srgbClr val="004992"/>
                </a:solidFill>
              </a:rPr>
              <a:t>/</a:t>
            </a:r>
            <a:r>
              <a:rPr lang="zh-CN" altLang="en-US" sz="2400" dirty="0">
                <a:solidFill>
                  <a:srgbClr val="004992"/>
                </a:solidFill>
              </a:rPr>
              <a:t>下一步行动。</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3" name="Slide Number Placeholder 2"/>
          <p:cNvSpPr>
            <a:spLocks noGrp="1"/>
          </p:cNvSpPr>
          <p:nvPr>
            <p:ph type="sldNum" sz="quarter" idx="12"/>
          </p:nvPr>
        </p:nvSpPr>
        <p:spPr/>
        <p:txBody>
          <a:bodyPr/>
          <a:lstStyle/>
          <a:p>
            <a:pPr>
              <a:defRPr/>
            </a:pPr>
            <a:fld id="{09EF1400-224E-4402-8C99-49CBF532B355}" type="slidenum">
              <a:rPr lang="zh-CN" altLang="de-DE" smtClean="0">
                <a:latin typeface="SimHei"/>
                <a:cs typeface="+mn-cs"/>
              </a:rPr>
              <a:pPr>
                <a:defRPr/>
              </a:pPr>
              <a:t>19</a:t>
            </a:fld>
            <a:endParaRPr lang="de-DE" altLang="zh-CN">
              <a:latin typeface="SimHei"/>
              <a:cs typeface="+mn-cs"/>
            </a:endParaRPr>
          </a:p>
        </p:txBody>
      </p:sp>
    </p:spTree>
    <p:extLst>
      <p:ext uri="{BB962C8B-B14F-4D97-AF65-F5344CB8AC3E}">
        <p14:creationId xmlns:p14="http://schemas.microsoft.com/office/powerpoint/2010/main" val="2704846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缺乏移情能力如何促使精神疾病中的误解形成</a:t>
            </a:r>
            <a:r>
              <a:rPr lang="en-US" altLang="zh-CN" sz="3600">
                <a:cs typeface="+mn-cs"/>
              </a:rPr>
              <a:t>—</a:t>
            </a:r>
            <a:r>
              <a:rPr lang="zh-CN" altLang="en-US" sz="3600">
                <a:cs typeface="+mn-cs"/>
              </a:rPr>
              <a:t>举例</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20</a:t>
            </a:fld>
            <a:endParaRPr lang="de-DE" altLang="zh-CN">
              <a:latin typeface="SimHei"/>
              <a:cs typeface="+mn-cs"/>
            </a:endParaRPr>
          </a:p>
        </p:txBody>
      </p:sp>
      <p:sp>
        <p:nvSpPr>
          <p:cNvPr id="44058" name="Rechteck 1"/>
          <p:cNvSpPr>
            <a:spLocks noChangeArrowheads="1"/>
          </p:cNvSpPr>
          <p:nvPr/>
        </p:nvSpPr>
        <p:spPr bwMode="auto">
          <a:xfrm>
            <a:off x="408955" y="6165851"/>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zh-CN" altLang="en-US" sz="2000" dirty="0">
                <a:solidFill>
                  <a:srgbClr val="004992"/>
                </a:solidFill>
                <a:latin typeface="SimHei"/>
                <a:cs typeface="+mn-cs"/>
              </a:rPr>
              <a:t>有人愿意分享一个简短的个人经历吗？</a:t>
            </a:r>
            <a:r>
              <a:rPr lang="en-US" altLang="de-DE" sz="2000" dirty="0">
                <a:solidFill>
                  <a:srgbClr val="004992"/>
                </a:solidFill>
                <a:latin typeface="SimHei"/>
                <a:cs typeface="+mn-cs"/>
              </a:rPr>
              <a:t> </a:t>
            </a:r>
            <a:endParaRPr lang="de-DE" altLang="de-DE" sz="2000" dirty="0">
              <a:solidFill>
                <a:srgbClr val="004992"/>
              </a:solidFill>
              <a:latin typeface="SimHei"/>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100342770"/>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000000"/>
                          </a:solidFill>
                          <a:effectLst/>
                          <a:latin typeface="SimHei"/>
                          <a:ea typeface="SimHei"/>
                          <a:cs typeface="+mn-cs"/>
                        </a:rPr>
                        <a:t>精神病性解释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000000"/>
                          </a:solidFill>
                          <a:effectLst/>
                          <a:latin typeface="SimHei"/>
                          <a:ea typeface="SimHei"/>
                          <a:cs typeface="+mn-cs"/>
                        </a:rPr>
                        <a:t>其它解释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公共汽车上的一个男子盯着你看了很久。</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迫害者终于现身了。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由于你显眼的行为（如，戴着墨镜），你吸引了他的注意</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老板批评你的过错。</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1" u="none" strike="noStrike" cap="none" normalizeH="0" baseline="0">
                          <a:ln>
                            <a:noFill/>
                          </a:ln>
                          <a:solidFill>
                            <a:srgbClr val="333333"/>
                          </a:solidFill>
                          <a:effectLst/>
                          <a:latin typeface="SimHei"/>
                          <a:ea typeface="SimHei"/>
                          <a:cs typeface="+mn-cs"/>
                        </a:rPr>
                        <a:t>你确信你要被解雇了。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老板有点反应过度，但他并不打算解雇你</a:t>
                      </a: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他的脾气不好。</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朋友读了一篇关于习成绩糟糕的新闻报道。</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cs typeface="+mn-cs"/>
                        </a:rPr>
                        <a:t>他在暗示你读书时学习成绩差。</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纯粹偶然</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朋友只是对新闻感兴趣，他并不知道你读书时遇到的问题。</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de-DE" sz="2400" dirty="0">
                <a:solidFill>
                  <a:srgbClr val="333333"/>
                </a:solidFill>
              </a:rPr>
              <a:t>接下来，将向你呈现一些连环画。</a:t>
            </a:r>
          </a:p>
          <a:p>
            <a:pPr marL="342900" lvl="0" indent="-342900" defTabSz="914400" fontAlgn="base">
              <a:buClr>
                <a:srgbClr val="333333"/>
              </a:buClr>
              <a:buFont typeface="WingDings"/>
              <a:buChar char=""/>
            </a:pPr>
            <a:r>
              <a:rPr lang="zh-CN" altLang="de-DE" sz="2400" dirty="0">
                <a:solidFill>
                  <a:srgbClr val="333333"/>
                </a:solidFill>
              </a:rPr>
              <a:t>请讨论故事中的人物彼此间可能的想法。</a:t>
            </a:r>
            <a:endParaRPr lang="en-US" altLang="zh-CN"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21</a:t>
            </a:fld>
            <a:endParaRPr lang="de-DE" altLang="zh-CN">
              <a:latin typeface="SimHei"/>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de-DE" sz="2400" dirty="0">
                <a:solidFill>
                  <a:srgbClr val="333333"/>
                </a:solidFill>
              </a:rPr>
              <a:t>接下来，将向你呈现一些连环画。</a:t>
            </a:r>
          </a:p>
          <a:p>
            <a:pPr marL="342900" lvl="0" indent="-342900" defTabSz="914400" fontAlgn="base">
              <a:buClr>
                <a:srgbClr val="333333"/>
              </a:buClr>
              <a:buFont typeface="WingDings"/>
              <a:buChar char=""/>
            </a:pPr>
            <a:r>
              <a:rPr lang="zh-CN" altLang="de-DE" sz="2400" dirty="0">
                <a:solidFill>
                  <a:srgbClr val="333333"/>
                </a:solidFill>
              </a:rPr>
              <a:t>请讨论故事中的人物彼此间可能的想法。</a:t>
            </a:r>
            <a:endParaRPr lang="en-US" altLang="zh-CN" sz="2400" dirty="0">
              <a:solidFill>
                <a:srgbClr val="333333"/>
              </a:solidFill>
            </a:endParaRPr>
          </a:p>
          <a:p>
            <a:pPr lvl="0" defTabSz="914400" fontAlgn="base">
              <a:buClr>
                <a:srgbClr val="336699"/>
              </a:buClr>
            </a:pPr>
            <a:endParaRPr lang="de-DE" altLang="zh-CN" sz="2400" dirty="0">
              <a:solidFill>
                <a:srgbClr val="333333"/>
              </a:solidFill>
            </a:endParaRPr>
          </a:p>
          <a:p>
            <a:pPr lvl="0" defTabSz="914400" fontAlgn="base"/>
            <a:r>
              <a:rPr lang="zh-CN" altLang="de-DE" sz="2400" b="1" dirty="0">
                <a:solidFill>
                  <a:srgbClr val="004992"/>
                </a:solidFill>
              </a:rPr>
              <a:t>重要的是</a:t>
            </a:r>
          </a:p>
          <a:p>
            <a:pPr marL="342900" lvl="0" indent="-342900" defTabSz="914400" fontAlgn="base">
              <a:buClr>
                <a:srgbClr val="333333"/>
              </a:buClr>
              <a:buFont typeface="WingDings"/>
              <a:buChar char=""/>
            </a:pPr>
            <a:r>
              <a:rPr lang="zh-CN" altLang="de-DE" sz="2400" dirty="0">
                <a:solidFill>
                  <a:srgbClr val="333333"/>
                </a:solidFill>
              </a:rPr>
              <a:t>你必须区分你所获得的信息和漫画中的一个人物能获得的关于另一个人物的信息！</a:t>
            </a: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22</a:t>
            </a:fld>
            <a:endParaRPr lang="de-DE" altLang="zh-CN">
              <a:latin typeface="SimHei"/>
              <a:cs typeface="+mn-cs"/>
            </a:endParaRPr>
          </a:p>
        </p:txBody>
      </p:sp>
    </p:spTree>
    <p:extLst>
      <p:ext uri="{BB962C8B-B14F-4D97-AF65-F5344CB8AC3E}">
        <p14:creationId xmlns:p14="http://schemas.microsoft.com/office/powerpoint/2010/main" val="1394356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de-DE" sz="2400" dirty="0">
                <a:solidFill>
                  <a:srgbClr val="333333"/>
                </a:solidFill>
              </a:rPr>
              <a:t>接下来，将向你呈现一些连环画。</a:t>
            </a:r>
          </a:p>
          <a:p>
            <a:pPr marL="342900" lvl="0" indent="-342900" defTabSz="914400" fontAlgn="base">
              <a:buClr>
                <a:srgbClr val="333333"/>
              </a:buClr>
              <a:buFont typeface="WingDings"/>
              <a:buChar char=""/>
            </a:pPr>
            <a:r>
              <a:rPr lang="zh-CN" altLang="de-DE" sz="2400" dirty="0">
                <a:solidFill>
                  <a:srgbClr val="333333"/>
                </a:solidFill>
              </a:rPr>
              <a:t>请讨论故事中的人物彼此间可能的想法。</a:t>
            </a:r>
            <a:endParaRPr lang="en-US" altLang="zh-CN" sz="2400" dirty="0">
              <a:solidFill>
                <a:srgbClr val="333333"/>
              </a:solidFill>
            </a:endParaRPr>
          </a:p>
          <a:p>
            <a:pPr lvl="0" defTabSz="914400" fontAlgn="base">
              <a:buClr>
                <a:srgbClr val="336699"/>
              </a:buClr>
            </a:pPr>
            <a:endParaRPr lang="de-DE" altLang="zh-CN" sz="2400" dirty="0">
              <a:solidFill>
                <a:srgbClr val="333333"/>
              </a:solidFill>
            </a:endParaRPr>
          </a:p>
          <a:p>
            <a:pPr lvl="0" defTabSz="914400" fontAlgn="base"/>
            <a:r>
              <a:rPr lang="zh-CN" altLang="de-DE" sz="2400" b="1" dirty="0">
                <a:solidFill>
                  <a:srgbClr val="004992"/>
                </a:solidFill>
              </a:rPr>
              <a:t>重要的是</a:t>
            </a:r>
          </a:p>
          <a:p>
            <a:pPr marL="342900" lvl="0" indent="-342900" defTabSz="914400" fontAlgn="base">
              <a:buClr>
                <a:srgbClr val="333333"/>
              </a:buClr>
              <a:buFont typeface="WingDings"/>
              <a:buChar char=""/>
            </a:pPr>
            <a:r>
              <a:rPr lang="zh-CN" altLang="de-DE" sz="2400" dirty="0">
                <a:solidFill>
                  <a:srgbClr val="333333"/>
                </a:solidFill>
              </a:rPr>
              <a:t>你必须区分你所获得的信息和漫画中的一个人物能获得的关于另一个人物的信息！</a:t>
            </a:r>
          </a:p>
          <a:p>
            <a:pPr marL="342900" lvl="0" indent="-342900" defTabSz="914400" fontAlgn="base">
              <a:buClr>
                <a:srgbClr val="333333"/>
              </a:buClr>
              <a:buFont typeface="WingDings"/>
              <a:buChar char=""/>
            </a:pPr>
            <a:r>
              <a:rPr lang="zh-CN" altLang="de-DE" sz="2400" dirty="0">
                <a:solidFill>
                  <a:srgbClr val="333333"/>
                </a:solidFill>
              </a:rPr>
              <a:t>为得到确定的答案还需要什么信息？</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23</a:t>
            </a:fld>
            <a:endParaRPr lang="de-DE" altLang="zh-CN">
              <a:latin typeface="SimHei"/>
              <a:cs typeface="+mn-cs"/>
            </a:endParaRPr>
          </a:p>
        </p:txBody>
      </p:sp>
    </p:spTree>
    <p:extLst>
      <p:ext uri="{BB962C8B-B14F-4D97-AF65-F5344CB8AC3E}">
        <p14:creationId xmlns:p14="http://schemas.microsoft.com/office/powerpoint/2010/main" val="2947396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24</a:t>
            </a:fld>
            <a:endParaRPr lang="de-DE" altLang="zh-CN">
              <a:latin typeface="SimHei"/>
              <a:cs typeface="+mn-cs"/>
            </a:endParaRPr>
          </a:p>
        </p:txBody>
      </p:sp>
      <p:pic>
        <p:nvPicPr>
          <p:cNvPr id="11"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zh-CN" altLang="en-US" sz="2400">
                <a:solidFill>
                  <a:srgbClr val="004992"/>
                </a:solidFill>
                <a:latin typeface="SimHei"/>
                <a:cs typeface="+mn-cs"/>
              </a:rPr>
              <a:t>这个小女孩明年很可能送给她的奶奶什么生日礼物呢？</a:t>
            </a:r>
          </a:p>
          <a:p>
            <a:pPr algn="ctr" eaLnBrk="1" hangingPunct="1">
              <a:spcBef>
                <a:spcPts val="0"/>
              </a:spcBef>
              <a:spcAft>
                <a:spcPts val="0"/>
              </a:spcAft>
              <a:buNone/>
            </a:pPr>
            <a:r>
              <a:rPr lang="zh-CN" altLang="en-US" sz="2400">
                <a:solidFill>
                  <a:srgbClr val="004992"/>
                </a:solidFill>
                <a:latin typeface="SimHei"/>
                <a:cs typeface="+mn-cs"/>
              </a:rPr>
              <a:t>这位奶奶会高兴吗？</a:t>
            </a:r>
            <a:endParaRPr lang="de-DE" altLang="de-DE" sz="2400" dirty="0">
              <a:solidFill>
                <a:srgbClr val="004992"/>
              </a:solidFill>
              <a:latin typeface="SimHei"/>
              <a:cs typeface="+mn-cs"/>
            </a:endParaRPr>
          </a:p>
        </p:txBody>
      </p:sp>
      <p:sp>
        <p:nvSpPr>
          <p:cNvPr id="15"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zh-CN" altLang="en-US" sz="1200" b="1">
                <a:solidFill>
                  <a:srgbClr val="000000"/>
                </a:solidFill>
                <a:latin typeface="SimHei"/>
                <a:cs typeface="+mn-cs"/>
              </a:rPr>
              <a:t>太妃糖！太好了，</a:t>
            </a:r>
          </a:p>
          <a:p>
            <a:pPr algn="ctr" eaLnBrk="1" hangingPunct="1">
              <a:spcBef>
                <a:spcPct val="0"/>
              </a:spcBef>
              <a:buFontTx/>
              <a:buNone/>
            </a:pPr>
            <a:r>
              <a:rPr lang="zh-CN" altLang="en-US" sz="1200" b="1">
                <a:solidFill>
                  <a:srgbClr val="000000"/>
                </a:solidFill>
                <a:latin typeface="SimHei"/>
                <a:cs typeface="+mn-cs"/>
              </a:rPr>
              <a:t>谢谢</a:t>
            </a:r>
            <a:r>
              <a:rPr lang="en-US" altLang="zh-CN" sz="1200" b="1">
                <a:solidFill>
                  <a:srgbClr val="000000"/>
                </a:solidFill>
                <a:latin typeface="SimHei"/>
                <a:cs typeface="+mn-cs"/>
              </a:rPr>
              <a:t>!</a:t>
            </a:r>
            <a:endParaRPr lang="de-DE" altLang="de-DE" sz="1200" b="1" dirty="0">
              <a:solidFill>
                <a:srgbClr val="000000"/>
              </a:solidFill>
              <a:latin typeface="SimHei"/>
              <a:cs typeface="+mn-cs"/>
            </a:endParaRPr>
          </a:p>
        </p:txBody>
      </p:sp>
      <p:pic>
        <p:nvPicPr>
          <p:cNvPr id="17"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6"/>
          <p:cNvSpPr txBox="1">
            <a:spLocks noChangeArrowheads="1"/>
          </p:cNvSpPr>
          <p:nvPr/>
        </p:nvSpPr>
        <p:spPr bwMode="auto">
          <a:xfrm>
            <a:off x="6521505" y="2422049"/>
            <a:ext cx="10882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zh-CN" altLang="en-US" sz="1100" b="1" dirty="0">
                <a:solidFill>
                  <a:srgbClr val="000000"/>
                </a:solidFill>
                <a:latin typeface="SimHei"/>
                <a:cs typeface="+mn-cs"/>
              </a:rPr>
              <a:t>这些糖太甜了，</a:t>
            </a:r>
          </a:p>
          <a:p>
            <a:pPr algn="ctr" eaLnBrk="1" hangingPunct="1">
              <a:spcBef>
                <a:spcPct val="0"/>
              </a:spcBef>
              <a:buFontTx/>
              <a:buNone/>
            </a:pPr>
            <a:r>
              <a:rPr lang="zh-CN" altLang="en-US" sz="1100" b="1" dirty="0">
                <a:solidFill>
                  <a:srgbClr val="000000"/>
                </a:solidFill>
                <a:latin typeface="SimHei"/>
                <a:cs typeface="+mn-cs"/>
              </a:rPr>
              <a:t>我可吃不了</a:t>
            </a:r>
            <a:r>
              <a:rPr lang="en-US" altLang="zh-CN" sz="1100" b="1" dirty="0">
                <a:solidFill>
                  <a:srgbClr val="000000"/>
                </a:solidFill>
                <a:latin typeface="SimHei"/>
                <a:cs typeface="+mn-cs"/>
              </a:rPr>
              <a:t>...</a:t>
            </a:r>
            <a:endParaRPr lang="de-DE" altLang="de-DE" sz="1100" b="1" dirty="0">
              <a:solidFill>
                <a:srgbClr val="000000"/>
              </a:solidFill>
              <a:latin typeface="SimHei"/>
              <a:cs typeface="+mn-cs"/>
            </a:endParaRPr>
          </a:p>
        </p:txBody>
      </p:sp>
    </p:spTree>
    <p:extLst>
      <p:ext uri="{BB962C8B-B14F-4D97-AF65-F5344CB8AC3E}">
        <p14:creationId xmlns:p14="http://schemas.microsoft.com/office/powerpoint/2010/main" val="3246018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dirty="0">
                <a:solidFill>
                  <a:srgbClr val="004992"/>
                </a:solidFill>
                <a:cs typeface="+mn-cs"/>
              </a:rPr>
              <a:t>奶奶的生日</a:t>
            </a:r>
            <a:br>
              <a:rPr lang="zh-CN" altLang="en-US" sz="3600" dirty="0">
                <a:solidFill>
                  <a:srgbClr val="004992"/>
                </a:solidFill>
                <a:cs typeface="+mn-cs"/>
              </a:rPr>
            </a:br>
            <a:r>
              <a:rPr lang="zh-CN" altLang="en-US" dirty="0">
                <a:solidFill>
                  <a:srgbClr val="004992"/>
                </a:solidFill>
                <a:cs typeface="+mn-cs"/>
              </a:rPr>
              <a:t>明年小女孩将给奶奶带来什么呢？</a:t>
            </a:r>
            <a:endParaRPr lang="en-US"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25</a:t>
            </a:fld>
            <a:endParaRPr lang="de-DE" altLang="zh-CN">
              <a:latin typeface="SimHei"/>
              <a:cs typeface="+mn-cs"/>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zh-CN" altLang="en-US" sz="2000" b="1" dirty="0">
                <a:solidFill>
                  <a:srgbClr val="004992"/>
                </a:solidFill>
                <a:latin typeface="SimHei"/>
                <a:cs typeface="+mn-cs"/>
              </a:rPr>
              <a:t>可能的</a:t>
            </a:r>
            <a:r>
              <a:rPr lang="en-US" altLang="zh-CN" sz="2000" b="1" dirty="0">
                <a:solidFill>
                  <a:srgbClr val="004992"/>
                </a:solidFill>
                <a:latin typeface="SimHei"/>
                <a:cs typeface="+mn-cs"/>
              </a:rPr>
              <a:t>:</a:t>
            </a:r>
            <a:r>
              <a:rPr lang="en-US" altLang="zh-CN" sz="2000" dirty="0">
                <a:solidFill>
                  <a:srgbClr val="333333"/>
                </a:solidFill>
                <a:latin typeface="SimHei"/>
                <a:cs typeface="+mn-cs"/>
              </a:rPr>
              <a:t> </a:t>
            </a:r>
            <a:r>
              <a:rPr lang="zh-CN" altLang="en-US" sz="2000" dirty="0">
                <a:solidFill>
                  <a:srgbClr val="333333"/>
                </a:solidFill>
                <a:latin typeface="SimHei"/>
                <a:cs typeface="+mn-cs"/>
              </a:rPr>
              <a:t>因为上次送太妃糖奶奶很高兴，所以这次仍然是一盒太妃糖。</a:t>
            </a:r>
          </a:p>
          <a:p>
            <a:pPr eaLnBrk="1" hangingPunct="1">
              <a:spcBef>
                <a:spcPts val="1200"/>
              </a:spcBef>
              <a:spcAft>
                <a:spcPts val="0"/>
              </a:spcAft>
              <a:buNone/>
            </a:pPr>
            <a:r>
              <a:rPr lang="zh-CN" altLang="en-US" sz="2000" b="1" dirty="0">
                <a:solidFill>
                  <a:srgbClr val="004992"/>
                </a:solidFill>
                <a:latin typeface="SimHei"/>
                <a:cs typeface="+mn-cs"/>
              </a:rPr>
              <a:t>不可能的</a:t>
            </a:r>
            <a:r>
              <a:rPr lang="en-US" altLang="zh-CN" sz="2000" b="1" dirty="0">
                <a:solidFill>
                  <a:srgbClr val="004992"/>
                </a:solidFill>
                <a:latin typeface="SimHei"/>
                <a:cs typeface="+mn-cs"/>
              </a:rPr>
              <a:t>: </a:t>
            </a:r>
            <a:r>
              <a:rPr lang="zh-CN" altLang="en-US" sz="2000" dirty="0">
                <a:solidFill>
                  <a:srgbClr val="333333"/>
                </a:solidFill>
                <a:latin typeface="SimHei"/>
                <a:cs typeface="+mn-cs"/>
              </a:rPr>
              <a:t>小女孩注意到了奶奶不喜欢太妃糖，明年她将送别的东西作为生日礼物。</a:t>
            </a:r>
            <a:endParaRPr lang="de-DE" altLang="de-DE" sz="2000" dirty="0">
              <a:solidFill>
                <a:srgbClr val="333333"/>
              </a:solidFill>
              <a:latin typeface="SimHei"/>
              <a:cs typeface="+mn-cs"/>
            </a:endParaRP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zh-CN" altLang="en-US" sz="1200" b="1" dirty="0">
                <a:solidFill>
                  <a:srgbClr val="000000"/>
                </a:solidFill>
                <a:latin typeface="SimHei"/>
                <a:cs typeface="+mn-cs"/>
              </a:rPr>
              <a:t>太妃糖！太好了，</a:t>
            </a:r>
          </a:p>
          <a:p>
            <a:pPr algn="ctr" eaLnBrk="1" hangingPunct="1">
              <a:spcBef>
                <a:spcPct val="0"/>
              </a:spcBef>
              <a:buFontTx/>
              <a:buNone/>
            </a:pPr>
            <a:r>
              <a:rPr lang="zh-CN" altLang="en-US" sz="1200" b="1" dirty="0">
                <a:solidFill>
                  <a:srgbClr val="000000"/>
                </a:solidFill>
                <a:latin typeface="SimHei"/>
                <a:cs typeface="+mn-cs"/>
              </a:rPr>
              <a:t>谢谢</a:t>
            </a:r>
            <a:r>
              <a:rPr lang="en-US" altLang="zh-CN" sz="1200" b="1" dirty="0">
                <a:solidFill>
                  <a:srgbClr val="000000"/>
                </a:solidFill>
                <a:latin typeface="SimHei"/>
                <a:cs typeface="+mn-cs"/>
              </a:rPr>
              <a:t>!</a:t>
            </a:r>
            <a:endParaRPr lang="de-DE" altLang="de-DE" sz="1200" b="1" dirty="0">
              <a:solidFill>
                <a:srgbClr val="000000"/>
              </a:solidFill>
              <a:latin typeface="SimHei"/>
              <a:cs typeface="+mn-cs"/>
            </a:endParaRPr>
          </a:p>
        </p:txBody>
      </p:sp>
      <p:pic>
        <p:nvPicPr>
          <p:cNvPr id="21"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6"/>
          <p:cNvSpPr txBox="1">
            <a:spLocks noChangeArrowheads="1"/>
          </p:cNvSpPr>
          <p:nvPr/>
        </p:nvSpPr>
        <p:spPr bwMode="auto">
          <a:xfrm>
            <a:off x="6521505" y="2422049"/>
            <a:ext cx="10882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zh-CN" altLang="en-US" sz="1100" b="1" dirty="0">
                <a:solidFill>
                  <a:srgbClr val="000000"/>
                </a:solidFill>
                <a:latin typeface="SimHei"/>
                <a:cs typeface="+mn-cs"/>
              </a:rPr>
              <a:t>这些糖太甜了，</a:t>
            </a:r>
          </a:p>
          <a:p>
            <a:pPr algn="ctr" eaLnBrk="1" hangingPunct="1">
              <a:spcBef>
                <a:spcPct val="0"/>
              </a:spcBef>
              <a:buFontTx/>
              <a:buNone/>
            </a:pPr>
            <a:r>
              <a:rPr lang="zh-CN" altLang="en-US" sz="1100" b="1" dirty="0">
                <a:solidFill>
                  <a:srgbClr val="000000"/>
                </a:solidFill>
                <a:latin typeface="SimHei"/>
                <a:cs typeface="+mn-cs"/>
              </a:rPr>
              <a:t>我可吃不了</a:t>
            </a:r>
            <a:r>
              <a:rPr lang="en-US" altLang="zh-CN" sz="1100" b="1" dirty="0">
                <a:solidFill>
                  <a:srgbClr val="000000"/>
                </a:solidFill>
                <a:latin typeface="SimHei"/>
                <a:cs typeface="+mn-cs"/>
              </a:rPr>
              <a:t>...</a:t>
            </a:r>
            <a:endParaRPr lang="de-DE" altLang="de-DE" sz="1100" b="1" dirty="0">
              <a:solidFill>
                <a:srgbClr val="000000"/>
              </a:solidFill>
              <a:latin typeface="SimHei"/>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继续</a:t>
            </a:r>
            <a:r>
              <a:rPr lang="en-US" altLang="ja-JP" sz="3600">
                <a:cs typeface="+mn-cs"/>
              </a:rPr>
              <a:t>!</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26</a:t>
            </a:fld>
            <a:endParaRPr lang="de-DE" altLang="zh-CN">
              <a:latin typeface="SimHei"/>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27</a:t>
            </a:fld>
            <a:endParaRPr lang="de-DE" altLang="zh-CN">
              <a:latin typeface="SimHei"/>
              <a:cs typeface="+mn-cs"/>
            </a:endParaRPr>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p:nvPr/>
        </p:nvSpPr>
        <p:spPr>
          <a:xfrm>
            <a:off x="2519217" y="5884164"/>
            <a:ext cx="7123085" cy="743409"/>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zh-CN" altLang="en-US" sz="2400" spc="-10">
                <a:solidFill>
                  <a:srgbClr val="004992"/>
                </a:solidFill>
                <a:cs typeface="+mn-cs"/>
              </a:rPr>
              <a:t>老板是冷血无情的吗？我们需要额外的信息来确定这一点吗？</a:t>
            </a:r>
            <a:endParaRPr sz="2400" dirty="0">
              <a:solidFill>
                <a:srgbClr val="004992"/>
              </a:solidFill>
              <a:cs typeface="+mn-cs"/>
            </a:endParaRPr>
          </a:p>
        </p:txBody>
      </p:sp>
      <p:sp>
        <p:nvSpPr>
          <p:cNvPr id="16"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ja-JP" altLang="en-US" sz="1200">
                <a:cs typeface="+mn-cs"/>
              </a:rPr>
              <a:t>很遗憾！</a:t>
            </a:r>
            <a:endParaRPr sz="1200" dirty="0">
              <a:cs typeface="+mn-cs"/>
            </a:endParaRPr>
          </a:p>
        </p:txBody>
      </p:sp>
      <p:sp>
        <p:nvSpPr>
          <p:cNvPr id="17"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zh-CN" altLang="en-US" sz="1200">
                <a:latin typeface="SimHei"/>
                <a:cs typeface="+mn-cs"/>
              </a:rPr>
              <a:t>现在我该怎么办？</a:t>
            </a:r>
            <a:endParaRPr lang="de-DE" altLang="de-DE" sz="1200" dirty="0">
              <a:latin typeface="SimHei"/>
              <a:cs typeface="+mn-cs"/>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zh-CN" altLang="en-US" sz="1200">
                <a:latin typeface="SimHei"/>
                <a:cs typeface="+mn-cs"/>
              </a:rPr>
              <a:t>这是不可接受的！</a:t>
            </a:r>
            <a:endParaRPr lang="de-DE" altLang="de-DE" sz="1200" dirty="0">
              <a:latin typeface="SimHei"/>
              <a:cs typeface="+mn-cs"/>
            </a:endParaRPr>
          </a:p>
        </p:txBody>
      </p:sp>
    </p:spTree>
    <p:extLst>
      <p:ext uri="{BB962C8B-B14F-4D97-AF65-F5344CB8AC3E}">
        <p14:creationId xmlns:p14="http://schemas.microsoft.com/office/powerpoint/2010/main" val="2887727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28</a:t>
            </a:fld>
            <a:endParaRPr lang="de-DE" altLang="zh-CN">
              <a:latin typeface="SimHei"/>
              <a:cs typeface="+mn-cs"/>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zh-CN" altLang="en-US" sz="2400">
                <a:solidFill>
                  <a:srgbClr val="004992"/>
                </a:solidFill>
                <a:latin typeface="SimHei"/>
                <a:cs typeface="+mn-cs"/>
              </a:rPr>
              <a:t>警察是如何考虑的</a:t>
            </a:r>
            <a:r>
              <a:rPr lang="en-US" altLang="zh-CN" sz="2400">
                <a:solidFill>
                  <a:srgbClr val="004992"/>
                </a:solidFill>
                <a:latin typeface="SimHei"/>
                <a:cs typeface="+mn-cs"/>
              </a:rPr>
              <a:t>......</a:t>
            </a:r>
            <a:r>
              <a:rPr lang="zh-CN" altLang="en-US" sz="2400">
                <a:solidFill>
                  <a:srgbClr val="004992"/>
                </a:solidFill>
                <a:latin typeface="SimHei"/>
                <a:cs typeface="+mn-cs"/>
              </a:rPr>
              <a:t>司机应付全部责任还是部分责任？</a:t>
            </a:r>
            <a:endParaRPr lang="de-DE" altLang="de-DE" sz="2400" dirty="0">
              <a:solidFill>
                <a:srgbClr val="004992"/>
              </a:solidFill>
              <a:latin typeface="SimHei"/>
              <a:cs typeface="+mn-cs"/>
            </a:endParaRPr>
          </a:p>
        </p:txBody>
      </p:sp>
    </p:spTree>
    <p:extLst>
      <p:ext uri="{BB962C8B-B14F-4D97-AF65-F5344CB8AC3E}">
        <p14:creationId xmlns:p14="http://schemas.microsoft.com/office/powerpoint/2010/main" val="29870294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29</a:t>
            </a:fld>
            <a:endParaRPr lang="de-DE" altLang="zh-CN">
              <a:latin typeface="SimHei"/>
              <a:cs typeface="+mn-cs"/>
            </a:endParaRPr>
          </a:p>
        </p:txBody>
      </p:sp>
      <p:pic>
        <p:nvPicPr>
          <p:cNvPr id="17"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8"/>
          <p:cNvSpPr txBox="1"/>
          <p:nvPr/>
        </p:nvSpPr>
        <p:spPr>
          <a:xfrm>
            <a:off x="3417468" y="5884164"/>
            <a:ext cx="5326584" cy="355610"/>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zh-CN" altLang="en-US" sz="2400" spc="-10">
                <a:solidFill>
                  <a:srgbClr val="004992"/>
                </a:solidFill>
                <a:cs typeface="+mn-cs"/>
              </a:rPr>
              <a:t>银行职员会害怕吗？</a:t>
            </a:r>
            <a:endParaRPr sz="2400" dirty="0">
              <a:solidFill>
                <a:srgbClr val="004992"/>
              </a:solidFill>
              <a:cs typeface="+mn-cs"/>
            </a:endParaRPr>
          </a:p>
        </p:txBody>
      </p:sp>
      <p:sp>
        <p:nvSpPr>
          <p:cNvPr id="24"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ja-JP" altLang="en-US" sz="1000" b="1" dirty="0">
                <a:latin typeface="SimHei"/>
                <a:ea typeface="SimHei"/>
                <a:cs typeface="+mn-cs"/>
              </a:rPr>
              <a:t>银</a:t>
            </a:r>
          </a:p>
          <a:p>
            <a:pPr algn="ctr" eaLnBrk="1" hangingPunct="1">
              <a:spcBef>
                <a:spcPct val="0"/>
              </a:spcBef>
              <a:buFontTx/>
              <a:buNone/>
            </a:pPr>
            <a:r>
              <a:rPr lang="ja-JP" altLang="en-US" sz="1000" b="1" dirty="0">
                <a:latin typeface="SimHei"/>
                <a:ea typeface="SimHei"/>
                <a:cs typeface="+mn-cs"/>
              </a:rPr>
              <a:t>行</a:t>
            </a:r>
            <a:endParaRPr lang="en-US" altLang="de-DE" sz="3600" b="1" dirty="0">
              <a:latin typeface="SimHei"/>
              <a:ea typeface="SimHei"/>
              <a:cs typeface="+mn-cs"/>
            </a:endParaRPr>
          </a:p>
        </p:txBody>
      </p:sp>
      <p:sp>
        <p:nvSpPr>
          <p:cNvPr id="28"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zh-CN" altLang="en-US" sz="1100" b="1" dirty="0">
                <a:cs typeface="+mn-cs"/>
              </a:rPr>
              <a:t>给我钱否则就杀了你</a:t>
            </a:r>
            <a:r>
              <a:rPr lang="en-US" altLang="zh-CN" sz="1100" b="1" dirty="0">
                <a:cs typeface="+mn-cs"/>
              </a:rPr>
              <a:t>...</a:t>
            </a:r>
            <a:endParaRPr lang="de-DE" altLang="de-DE" sz="1100" dirty="0">
              <a:cs typeface="+mn-cs"/>
            </a:endParaRPr>
          </a:p>
        </p:txBody>
      </p:sp>
      <p:sp>
        <p:nvSpPr>
          <p:cNvPr id="29"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ja-JP" altLang="en-US" sz="1100" b="1" dirty="0">
                <a:solidFill>
                  <a:sysClr val="windowText" lastClr="000000"/>
                </a:solidFill>
                <a:latin typeface="SimHei"/>
                <a:ea typeface="SimHei"/>
              </a:rPr>
              <a:t>玩得愉快，小朋友</a:t>
            </a:r>
            <a:r>
              <a:rPr lang="en-US" altLang="ja-JP" sz="1100" b="1" dirty="0">
                <a:solidFill>
                  <a:sysClr val="windowText" lastClr="000000"/>
                </a:solidFill>
                <a:latin typeface="SimHei"/>
                <a:ea typeface="SimHei"/>
              </a:rPr>
              <a:t>....</a:t>
            </a:r>
            <a:endParaRPr lang="en-GB" altLang="de-DE" sz="1100" b="1" dirty="0">
              <a:solidFill>
                <a:sysClr val="windowText" lastClr="000000"/>
              </a:solidFill>
              <a:latin typeface="SimHei"/>
              <a:ea typeface="SimHei"/>
            </a:endParaRPr>
          </a:p>
        </p:txBody>
      </p:sp>
      <p:pic>
        <p:nvPicPr>
          <p:cNvPr id="30"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1"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ja-JP" altLang="en-US" sz="1200" b="1" spc="600">
                <a:ln w="19050">
                  <a:solidFill>
                    <a:srgbClr val="000000"/>
                  </a:solidFill>
                </a:ln>
                <a:solidFill>
                  <a:schemeClr val="tx1"/>
                </a:solidFill>
                <a:latin typeface="SimHei"/>
                <a:ea typeface="SimHei"/>
              </a:rPr>
              <a:t>玩具店</a:t>
            </a:r>
            <a:endParaRPr lang="en-US" sz="1100" b="1" spc="600" dirty="0">
              <a:ln w="19050">
                <a:solidFill>
                  <a:srgbClr val="000000"/>
                </a:solidFill>
              </a:ln>
              <a:solidFill>
                <a:schemeClr val="tx1"/>
              </a:solidFill>
              <a:latin typeface="SimHei"/>
              <a:ea typeface="SimHei"/>
            </a:endParaRPr>
          </a:p>
        </p:txBody>
      </p:sp>
      <p:sp>
        <p:nvSpPr>
          <p:cNvPr id="20"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ja-JP" altLang="en-US" sz="1000" b="1">
                <a:cs typeface="+mn-cs"/>
              </a:rPr>
              <a:t>真便宜</a:t>
            </a:r>
            <a:r>
              <a:rPr lang="en-US" altLang="ja-JP" sz="1000" b="1">
                <a:cs typeface="+mn-cs"/>
              </a:rPr>
              <a:t>!</a:t>
            </a:r>
            <a:endParaRPr lang="en-US" sz="1000" b="1" dirty="0">
              <a:cs typeface="+mn-cs"/>
            </a:endParaRPr>
          </a:p>
        </p:txBody>
      </p:sp>
      <p:sp>
        <p:nvSpPr>
          <p:cNvPr id="22"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34791695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5"/>
          <p:cNvSpPr txBox="1">
            <a:spLocks noChangeArrowheads="1"/>
          </p:cNvSpPr>
          <p:nvPr/>
        </p:nvSpPr>
        <p:spPr bwMode="auto">
          <a:xfrm>
            <a:off x="3048794" y="5180013"/>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SimHei"/>
                <a:cs typeface="+mn-cs"/>
              </a:rPr>
              <a:t>Warning! A storm front is approaching the coast! Leave the beach</a:t>
            </a:r>
            <a:endParaRPr lang="en-GB" altLang="de-DE" sz="1800" b="1">
              <a:solidFill>
                <a:srgbClr val="333333"/>
              </a:solidFill>
              <a:latin typeface="SimHei"/>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30</a:t>
            </a:fld>
            <a:endParaRPr lang="de-DE" altLang="zh-CN">
              <a:latin typeface="SimHei"/>
              <a:cs typeface="+mn-cs"/>
            </a:endParaRPr>
          </a:p>
        </p:txBody>
      </p:sp>
      <p:pic>
        <p:nvPicPr>
          <p:cNvPr id="13"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1"/>
          <p:cNvSpPr txBox="1"/>
          <p:nvPr/>
        </p:nvSpPr>
        <p:spPr>
          <a:xfrm>
            <a:off x="2840984" y="5884164"/>
            <a:ext cx="6479552" cy="355610"/>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zh-CN" altLang="en-US" sz="2400" spc="-5">
                <a:solidFill>
                  <a:srgbClr val="004992"/>
                </a:solidFill>
                <a:cs typeface="+mn-cs"/>
              </a:rPr>
              <a:t>这对父子会划船出海吗？</a:t>
            </a:r>
            <a:endParaRPr sz="2400" dirty="0">
              <a:solidFill>
                <a:srgbClr val="004992"/>
              </a:solidFill>
              <a:cs typeface="+mn-cs"/>
            </a:endParaRPr>
          </a:p>
        </p:txBody>
      </p:sp>
      <p:sp>
        <p:nvSpPr>
          <p:cNvPr id="17"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cs typeface="+mn-cs"/>
              </a:rPr>
              <a:t> </a:t>
            </a:r>
          </a:p>
        </p:txBody>
      </p:sp>
      <p:sp>
        <p:nvSpPr>
          <p:cNvPr id="16"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cs typeface="+mn-cs"/>
              </a:rPr>
              <a:t> </a:t>
            </a:r>
          </a:p>
        </p:txBody>
      </p:sp>
      <p:sp>
        <p:nvSpPr>
          <p:cNvPr id="14"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zh-CN" altLang="en-US" sz="1100" b="1" spc="-5">
                <a:solidFill>
                  <a:srgbClr val="333333"/>
                </a:solidFill>
                <a:cs typeface="+mn-cs"/>
              </a:rPr>
              <a:t>警告！暴风雨正迫近海岸！请迅速撤离海岸！</a:t>
            </a:r>
            <a:endParaRPr lang="en-US" sz="1100" b="1" spc="-5" dirty="0">
              <a:solidFill>
                <a:srgbClr val="333333"/>
              </a:solidFill>
              <a:cs typeface="+mn-cs"/>
            </a:endParaRPr>
          </a:p>
        </p:txBody>
      </p:sp>
    </p:spTree>
    <p:extLst>
      <p:ext uri="{BB962C8B-B14F-4D97-AF65-F5344CB8AC3E}">
        <p14:creationId xmlns:p14="http://schemas.microsoft.com/office/powerpoint/2010/main" val="20541270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cs typeface="+mn-cs"/>
              </a:rPr>
              <a:t>可選修的：影片</a:t>
            </a:r>
            <a:endParaRPr lang="de-DE" sz="3600" dirty="0">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09EF1400-224E-4402-8C99-49CBF532B355}" type="slidenum">
              <a:rPr lang="zh-CN" altLang="de-DE" smtClean="0">
                <a:latin typeface="SimHei"/>
                <a:cs typeface="+mn-cs"/>
              </a:rPr>
              <a:pPr>
                <a:defRPr/>
              </a:pPr>
              <a:t>31</a:t>
            </a:fld>
            <a:endParaRPr lang="de-DE" altLang="zh-CN">
              <a:latin typeface="SimHei"/>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cs typeface="+mn-cs"/>
              </a:rPr>
              <a:t>[</a:t>
            </a:r>
            <a:r>
              <a:rPr lang="zh-TW" altLang="en-US" i="1" spc="-5" dirty="0">
                <a:solidFill>
                  <a:srgbClr val="333333"/>
                </a:solidFill>
                <a:cs typeface="+mn-cs"/>
              </a:rPr>
              <a:t>給訓練員：</a:t>
            </a:r>
          </a:p>
          <a:p>
            <a:pPr marL="635" defTabSz="914400" eaLnBrk="0" fontAlgn="base" hangingPunct="0">
              <a:spcBef>
                <a:spcPts val="894"/>
              </a:spcBef>
              <a:spcAft>
                <a:spcPct val="0"/>
              </a:spcAft>
            </a:pPr>
            <a:r>
              <a:rPr lang="zh-TW" altLang="en-US" spc="-5" dirty="0">
                <a:solidFill>
                  <a:srgbClr val="333333"/>
                </a:solidFill>
                <a:cs typeface="+mn-cs"/>
              </a:rPr>
              <a:t>有些影片內容所包含的語言，並不能適用於所有文化背景，因此對某些觀眾可能有不恰當的成份。放映前請小心檢查。</a:t>
            </a:r>
            <a:r>
              <a:rPr lang="de-DE" dirty="0">
                <a:solidFill>
                  <a:srgbClr val="333333"/>
                </a:solidFill>
                <a:cs typeface="+mn-cs"/>
              </a:rPr>
              <a:t>]</a:t>
            </a:r>
          </a:p>
        </p:txBody>
      </p:sp>
      <p:sp>
        <p:nvSpPr>
          <p:cNvPr id="16"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1"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5252987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32</a:t>
            </a:fld>
            <a:endParaRPr lang="de-DE" altLang="zh-CN">
              <a:latin typeface="SimHei"/>
              <a:cs typeface="+mn-cs"/>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zh-CN" altLang="en-US" sz="2400" spc="-5">
                <a:solidFill>
                  <a:srgbClr val="004992"/>
                </a:solidFill>
                <a:cs typeface="+mn-cs"/>
              </a:rPr>
              <a:t>对于约翰来说，玛丽上次是在哪里看到冰激淋车的？公园还是教堂？</a:t>
            </a:r>
            <a:endParaRPr sz="2400" dirty="0">
              <a:solidFill>
                <a:srgbClr val="004992"/>
              </a:solidFill>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33</a:t>
            </a:fld>
            <a:endParaRPr lang="de-DE" altLang="zh-CN">
              <a:latin typeface="SimHei"/>
              <a:cs typeface="+mn-cs"/>
            </a:endParaRPr>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3511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zh-CN" altLang="en-US" sz="2400">
                <a:solidFill>
                  <a:srgbClr val="004992"/>
                </a:solidFill>
                <a:latin typeface="SimHei"/>
                <a:cs typeface="+mn-cs"/>
              </a:rPr>
              <a:t>妈妈会怎么想</a:t>
            </a:r>
            <a:r>
              <a:rPr lang="en-US" altLang="zh-CN" sz="2400">
                <a:solidFill>
                  <a:srgbClr val="004992"/>
                </a:solidFill>
                <a:latin typeface="SimHei"/>
                <a:cs typeface="+mn-cs"/>
              </a:rPr>
              <a:t>......</a:t>
            </a:r>
            <a:r>
              <a:rPr lang="zh-CN" altLang="en-US" sz="2400">
                <a:solidFill>
                  <a:srgbClr val="004992"/>
                </a:solidFill>
                <a:latin typeface="SimHei"/>
                <a:cs typeface="+mn-cs"/>
              </a:rPr>
              <a:t>她是对的吗？</a:t>
            </a:r>
            <a:endParaRPr lang="de-DE" altLang="de-DE" sz="2400" dirty="0">
              <a:solidFill>
                <a:srgbClr val="004992"/>
              </a:solidFill>
              <a:latin typeface="SimHei"/>
              <a:cs typeface="+mn-cs"/>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zh-CN" altLang="en-US" sz="1200" b="1">
                <a:cs typeface="+mn-cs"/>
              </a:rPr>
              <a:t>妈，我们现在能吃饭吗？我好饿！</a:t>
            </a:r>
            <a:endParaRPr lang="de-DE" altLang="de-DE" sz="1200" dirty="0">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34</a:t>
            </a:fld>
            <a:endParaRPr lang="de-DE" altLang="zh-CN">
              <a:latin typeface="SimHei"/>
              <a:cs typeface="+mn-cs"/>
            </a:endParaRPr>
          </a:p>
        </p:txBody>
      </p:sp>
      <p:sp>
        <p:nvSpPr>
          <p:cNvPr id="20" name="Caption_22"/>
          <p:cNvSpPr txBox="1"/>
          <p:nvPr/>
        </p:nvSpPr>
        <p:spPr>
          <a:xfrm rot="-60000">
            <a:off x="6080947" y="3523632"/>
            <a:ext cx="283464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cs typeface="+mn-cs"/>
              </a:rPr>
              <a:t> </a:t>
            </a:r>
            <a:endParaRPr sz="1000" dirty="0">
              <a:cs typeface="+mn-cs"/>
            </a:endParaRPr>
          </a:p>
        </p:txBody>
      </p:sp>
      <p:sp>
        <p:nvSpPr>
          <p:cNvPr id="21" name="Caption_15"/>
          <p:cNvSpPr txBox="1">
            <a:spLocks noChangeArrowheads="1"/>
          </p:cNvSpPr>
          <p:nvPr/>
        </p:nvSpPr>
        <p:spPr bwMode="auto">
          <a:xfrm>
            <a:off x="1213005" y="5884164"/>
            <a:ext cx="9709118" cy="743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zh-CN" altLang="en-US" sz="2400">
                <a:solidFill>
                  <a:srgbClr val="004992"/>
                </a:solidFill>
                <a:latin typeface="SimHei"/>
                <a:cs typeface="+mn-cs"/>
              </a:rPr>
              <a:t>第一次电池没电是因为什么？第二次是因为什么？车主可能会如何解释这种情况？</a:t>
            </a:r>
            <a:endParaRPr lang="de-DE" altLang="de-DE" sz="2400" dirty="0">
              <a:solidFill>
                <a:srgbClr val="004992"/>
              </a:solidFill>
              <a:latin typeface="SimHei"/>
              <a:cs typeface="+mn-cs"/>
            </a:endParaRPr>
          </a:p>
        </p:txBody>
      </p:sp>
      <p:sp>
        <p:nvSpPr>
          <p:cNvPr id="22"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ja-JP" altLang="en-US" sz="1000" b="1" spc="-5">
                <a:cs typeface="+mn-cs"/>
              </a:rPr>
              <a:t>蓄电池</a:t>
            </a:r>
            <a:endParaRPr sz="1000" dirty="0">
              <a:cs typeface="+mn-cs"/>
            </a:endParaRPr>
          </a:p>
        </p:txBody>
      </p:sp>
      <p:sp>
        <p:nvSpPr>
          <p:cNvPr id="23"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ja-JP" altLang="en-US" sz="1000" b="1" spc="-5">
                <a:cs typeface="+mn-cs"/>
              </a:rPr>
              <a:t>蓄电池</a:t>
            </a:r>
            <a:endParaRPr sz="1000" dirty="0">
              <a:cs typeface="+mn-cs"/>
            </a:endParaRPr>
          </a:p>
        </p:txBody>
      </p:sp>
      <p:sp>
        <p:nvSpPr>
          <p:cNvPr id="25"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zh-CN" altLang="en-US" sz="1000" b="1" dirty="0">
                <a:solidFill>
                  <a:srgbClr val="333333"/>
                </a:solidFill>
                <a:cs typeface="+mn-cs"/>
              </a:rPr>
              <a:t>抱怨</a:t>
            </a:r>
          </a:p>
          <a:p>
            <a:r>
              <a:rPr lang="zh-CN" altLang="en-US" sz="1000" b="1" dirty="0">
                <a:solidFill>
                  <a:srgbClr val="333333"/>
                </a:solidFill>
                <a:cs typeface="+mn-cs"/>
              </a:rPr>
              <a:t>我楼上的邻居</a:t>
            </a:r>
            <a:endParaRPr lang="en-US" sz="1000" b="1" dirty="0">
              <a:solidFill>
                <a:srgbClr val="333333"/>
              </a:solidFill>
              <a:cs typeface="+mn-cs"/>
            </a:endParaRPr>
          </a:p>
        </p:txBody>
      </p:sp>
      <p:sp>
        <p:nvSpPr>
          <p:cNvPr id="19" name="Caption_23"/>
          <p:cNvSpPr txBox="1"/>
          <p:nvPr/>
        </p:nvSpPr>
        <p:spPr>
          <a:xfrm rot="-60000">
            <a:off x="6097622" y="3504998"/>
            <a:ext cx="2834640" cy="182880"/>
          </a:xfrm>
          <a:prstGeom prst="rect">
            <a:avLst/>
          </a:prstGeom>
          <a:noFill/>
          <a:ln w="9144">
            <a:noFill/>
          </a:ln>
        </p:spPr>
        <p:txBody>
          <a:bodyPr lIns="0" tIns="0" rIns="0" bIns="0" anchor="t" anchorCtr="0">
            <a:noAutofit/>
          </a:bodyPr>
          <a:lstStyle/>
          <a:p>
            <a:pPr marL="19685" eaLnBrk="1" fontAlgn="auto" hangingPunct="1">
              <a:spcBef>
                <a:spcPts val="204"/>
              </a:spcBef>
              <a:spcAft>
                <a:spcPts val="0"/>
              </a:spcAft>
              <a:defRPr/>
            </a:pPr>
            <a:r>
              <a:rPr lang="zh-CN" altLang="en-US" sz="1000" b="1" dirty="0">
                <a:cs typeface="+mn-cs"/>
              </a:rPr>
              <a:t>两周之后，在搬到另一栋公寓之后</a:t>
            </a:r>
            <a:endParaRPr sz="1000" b="1" dirty="0">
              <a:cs typeface="+mn-cs"/>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ja-JP" altLang="en-US" sz="1100" b="1" spc="-30">
                <a:solidFill>
                  <a:srgbClr val="333333"/>
                </a:solidFill>
                <a:cs typeface="+mn-cs"/>
              </a:rPr>
              <a:t>房东你好！</a:t>
            </a:r>
            <a:endParaRPr lang="en-US" sz="1100" b="1" spc="-30" dirty="0">
              <a:solidFill>
                <a:srgbClr val="333333"/>
              </a:solidFill>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de-DE" sz="2400" b="1" dirty="0">
                <a:solidFill>
                  <a:srgbClr val="333333"/>
                </a:solidFill>
              </a:rPr>
              <a:t>学习目的</a:t>
            </a:r>
            <a:r>
              <a:rPr lang="de-DE" altLang="zh-CN" sz="2400" b="1" dirty="0">
                <a:solidFill>
                  <a:srgbClr val="333333"/>
                </a:solidFill>
              </a:rPr>
              <a:t>:</a:t>
            </a:r>
          </a:p>
          <a:p>
            <a:pPr marL="342900" lvl="0" indent="-342900" defTabSz="914400" fontAlgn="base">
              <a:buClr>
                <a:srgbClr val="000000"/>
              </a:buClr>
              <a:buFont typeface="WingDings"/>
              <a:buChar char=""/>
            </a:pPr>
            <a:r>
              <a:rPr lang="zh-CN" altLang="de-DE" sz="2400" dirty="0">
                <a:solidFill>
                  <a:srgbClr val="004992"/>
                </a:solidFill>
              </a:rPr>
              <a:t>许多误会甚至冲突都是源于人们错误地猜测了他人的想法</a:t>
            </a:r>
            <a:r>
              <a:rPr lang="zh-CN" altLang="de-DE" sz="2400" dirty="0">
                <a:solidFill>
                  <a:srgbClr val="333333"/>
                </a:solidFill>
              </a:rPr>
              <a:t>（比如，如果你没有告诉你的朋友们你感觉很糟糕，你就不要期望他们对你表示关心！）</a:t>
            </a: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35</a:t>
            </a:fld>
            <a:endParaRPr lang="de-DE" altLang="zh-CN">
              <a:latin typeface="SimHei"/>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de-DE" sz="2400" b="1" dirty="0">
                <a:solidFill>
                  <a:srgbClr val="333333"/>
                </a:solidFill>
              </a:rPr>
              <a:t>学习目的</a:t>
            </a:r>
            <a:r>
              <a:rPr lang="de-DE" altLang="zh-CN" sz="2400" b="1" dirty="0">
                <a:solidFill>
                  <a:srgbClr val="333333"/>
                </a:solidFill>
              </a:rPr>
              <a:t>:</a:t>
            </a:r>
          </a:p>
          <a:p>
            <a:pPr marL="342900" lvl="0" indent="-342900" defTabSz="914400" fontAlgn="base">
              <a:buClr>
                <a:srgbClr val="000000"/>
              </a:buClr>
              <a:buFont typeface="WingDings"/>
              <a:buChar char=""/>
            </a:pPr>
            <a:r>
              <a:rPr lang="zh-CN" altLang="de-DE" sz="2400" dirty="0">
                <a:solidFill>
                  <a:srgbClr val="004992"/>
                </a:solidFill>
              </a:rPr>
              <a:t>许多误会甚至冲突都是源于人们错误地猜测了他人的想法</a:t>
            </a:r>
            <a:r>
              <a:rPr lang="zh-CN" altLang="de-DE" sz="2400" dirty="0">
                <a:solidFill>
                  <a:srgbClr val="333333"/>
                </a:solidFill>
              </a:rPr>
              <a:t>（比如，如果你没有告诉你的朋友们你感觉很糟糕，你就不要期望他们对你表示关心！）</a:t>
            </a:r>
          </a:p>
          <a:p>
            <a:pPr marL="342900" lvl="0" indent="-342900" defTabSz="914400" fontAlgn="base">
              <a:buClr>
                <a:srgbClr val="333333"/>
              </a:buClr>
              <a:buFont typeface="WingDings"/>
              <a:buChar char=""/>
            </a:pPr>
            <a:r>
              <a:rPr lang="zh-CN" altLang="de-DE" sz="2400" dirty="0">
                <a:solidFill>
                  <a:srgbClr val="333333"/>
                </a:solidFill>
              </a:rPr>
              <a:t>尝试从不同的角度来评价复杂的社会情景，并考虑所有可获得的信息。考虑的信息越多，就越可能做出恰如其分的判断。</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36</a:t>
            </a:fld>
            <a:endParaRPr lang="de-DE" altLang="zh-CN">
              <a:latin typeface="SimHei"/>
              <a:cs typeface="+mn-cs"/>
            </a:endParaRPr>
          </a:p>
        </p:txBody>
      </p:sp>
    </p:spTree>
    <p:extLst>
      <p:ext uri="{BB962C8B-B14F-4D97-AF65-F5344CB8AC3E}">
        <p14:creationId xmlns:p14="http://schemas.microsoft.com/office/powerpoint/2010/main" val="19874993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如何处理精神病症状？</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精神疾病过程中，人容易误解或过度解释他人的面部表情和行动。</a:t>
            </a:r>
          </a:p>
          <a:p>
            <a:pPr lvl="0" defTabSz="914400" fontAlgn="base"/>
            <a:r>
              <a:rPr lang="zh-CN" altLang="en-AU" sz="2400" dirty="0">
                <a:solidFill>
                  <a:srgbClr val="004992"/>
                </a:solidFill>
              </a:rPr>
              <a:t>举例</a:t>
            </a:r>
            <a:r>
              <a:rPr lang="en-AU" altLang="de-DE" sz="2400" dirty="0">
                <a:solidFill>
                  <a:srgbClr val="004992"/>
                </a:solidFill>
              </a:rPr>
              <a:t>: </a:t>
            </a:r>
            <a:r>
              <a:rPr lang="zh-CN" altLang="en-AU" sz="2400" dirty="0">
                <a:solidFill>
                  <a:srgbClr val="333333"/>
                </a:solidFill>
              </a:rPr>
              <a:t>马文感觉被嘲笑了！</a:t>
            </a:r>
          </a:p>
          <a:p>
            <a:pPr lvl="0" defTabSz="914400" fontAlgn="base"/>
            <a:r>
              <a:rPr lang="zh-CN" altLang="en-AU" sz="2400" dirty="0">
                <a:solidFill>
                  <a:srgbClr val="004992"/>
                </a:solidFill>
              </a:rPr>
              <a:t>背景</a:t>
            </a:r>
            <a:r>
              <a:rPr lang="en-AU" altLang="de-DE" sz="2400" dirty="0">
                <a:solidFill>
                  <a:srgbClr val="004992"/>
                </a:solidFill>
              </a:rPr>
              <a:t>: </a:t>
            </a:r>
            <a:r>
              <a:rPr lang="zh-CN" altLang="en-AU" sz="2400" dirty="0">
                <a:solidFill>
                  <a:srgbClr val="333333"/>
                </a:solidFill>
              </a:rPr>
              <a:t>通过海关之后，马文进入了飞机场的候机大厅，接机的人们正在那等飞机降落，并朝他这个方向看。有两个人突然大声笑了起来。</a:t>
            </a:r>
          </a:p>
          <a:p>
            <a:pPr lvl="0" defTabSz="914400" fontAlgn="base"/>
            <a:r>
              <a:rPr lang="zh-CN" altLang="en-AU" sz="2400" dirty="0">
                <a:solidFill>
                  <a:srgbClr val="004992"/>
                </a:solidFill>
              </a:rPr>
              <a:t>但是</a:t>
            </a:r>
            <a:r>
              <a:rPr lang="en-AU" altLang="de-DE" sz="2400" dirty="0">
                <a:solidFill>
                  <a:srgbClr val="004992"/>
                </a:solidFill>
              </a:rPr>
              <a:t>: </a:t>
            </a:r>
            <a:r>
              <a:rPr lang="zh-CN" altLang="en-AU" sz="2400" dirty="0">
                <a:solidFill>
                  <a:srgbClr val="333333"/>
                </a:solidFill>
              </a:rPr>
              <a:t>所有等飞机的人当然会在到达的乘客中搜寻他们的朋友或客户。这两个大笑的人可能很久没见了，正在分享假期的愉快回忆。或者可能马文仍然戴着他在海南度假买的可笑的草帽。</a:t>
            </a:r>
          </a:p>
          <a:p>
            <a:pPr lvl="0" defTabSz="914400" fontAlgn="base"/>
            <a:r>
              <a:rPr lang="en-AU" altLang="de-DE" sz="2400">
                <a:solidFill>
                  <a:srgbClr val="333333"/>
                </a:solidFill>
              </a:rPr>
              <a:t>“</a:t>
            </a:r>
            <a:r>
              <a:rPr lang="zh-CN" altLang="en-AU" sz="2400">
                <a:solidFill>
                  <a:srgbClr val="333333"/>
                </a:solidFill>
              </a:rPr>
              <a:t>我</a:t>
            </a:r>
            <a:r>
              <a:rPr lang="zh-CN" altLang="en-AU" sz="2400" dirty="0">
                <a:solidFill>
                  <a:srgbClr val="333333"/>
                </a:solidFill>
              </a:rPr>
              <a:t>们都</a:t>
            </a:r>
            <a:r>
              <a:rPr lang="zh-CN" altLang="en-AU" sz="2400">
                <a:solidFill>
                  <a:srgbClr val="333333"/>
                </a:solidFill>
              </a:rPr>
              <a:t>错了</a:t>
            </a:r>
            <a:r>
              <a:rPr lang="zh-CN" altLang="en-US" sz="2400">
                <a:solidFill>
                  <a:srgbClr val="333333"/>
                </a:solidFill>
              </a:rPr>
              <a:t>”</a:t>
            </a:r>
            <a:r>
              <a:rPr lang="zh-CN" altLang="en-AU" sz="2400">
                <a:solidFill>
                  <a:srgbClr val="333333"/>
                </a:solidFill>
              </a:rPr>
              <a:t> </a:t>
            </a:r>
            <a:r>
              <a:rPr lang="en-AU" altLang="de-DE" sz="2400" dirty="0">
                <a:solidFill>
                  <a:srgbClr val="333333"/>
                </a:solidFill>
              </a:rPr>
              <a:t>–</a:t>
            </a:r>
            <a:r>
              <a:rPr lang="zh-CN" altLang="en-AU" sz="2400" dirty="0">
                <a:solidFill>
                  <a:srgbClr val="333333"/>
                </a:solidFill>
              </a:rPr>
              <a:t>永远从不同角度考虑问题。</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37</a:t>
            </a:fld>
            <a:endParaRPr lang="de-DE" altLang="zh-CN">
              <a:latin typeface="SimHei"/>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rPr>
              <a:t>COGITO</a:t>
            </a:r>
            <a:r>
              <a:rPr lang="zh-CN" altLang="en-US" dirty="0">
                <a:solidFill>
                  <a:srgbClr val="004992"/>
                </a:solidFill>
              </a:rPr>
              <a:t>（免费下载）。</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09EF1400-224E-4402-8C99-49CBF532B355}" type="slidenum">
              <a:rPr lang="zh-CN" altLang="de-DE" smtClean="0">
                <a:latin typeface="SimHei"/>
                <a:cs typeface="+mn-cs"/>
              </a:rPr>
              <a:pPr>
                <a:defRPr/>
              </a:pPr>
              <a:t>38</a:t>
            </a:fld>
            <a:endParaRPr lang="de-DE" altLang="zh-CN">
              <a:latin typeface="SimHei"/>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cs typeface="+mn-cs"/>
              </a:rPr>
              <a:t>www.uke.de/mct_app</a:t>
            </a:r>
            <a:endParaRPr lang="de-DE"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5440720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6 – </a:t>
            </a:r>
            <a:r>
              <a:rPr lang="zh-CN" altLang="en-US">
                <a:latin typeface="SimHei"/>
                <a:cs typeface="+mn-cs"/>
              </a:rPr>
              <a:t>移情 </a:t>
            </a:r>
            <a:r>
              <a:rPr lang="en-US" altLang="zh-CN">
                <a:latin typeface="SimHei"/>
                <a:cs typeface="+mn-cs"/>
              </a:rPr>
              <a:t>II</a:t>
            </a:r>
            <a:endParaRPr lang="de-DE" altLang="zh-CN">
              <a:latin typeface="SimHei"/>
              <a:cs typeface="+mn-cs"/>
            </a:endParaRPr>
          </a:p>
        </p:txBody>
      </p:sp>
      <p:sp>
        <p:nvSpPr>
          <p:cNvPr id="4" name="Slide Number Placeholder 3"/>
          <p:cNvSpPr>
            <a:spLocks noGrp="1"/>
          </p:cNvSpPr>
          <p:nvPr>
            <p:ph type="sldNum" sz="quarter" idx="12"/>
          </p:nvPr>
        </p:nvSpPr>
        <p:spPr/>
        <p:txBody>
          <a:bodyPr/>
          <a:lstStyle/>
          <a:p>
            <a:pPr>
              <a:defRPr/>
            </a:pPr>
            <a:fld id="{9388D5F6-2F5C-4D2F-A1A8-10721E6369C0}" type="slidenum">
              <a:rPr lang="zh-CN" altLang="de-DE" smtClean="0">
                <a:latin typeface="SimHei"/>
                <a:cs typeface="+mn-cs"/>
              </a:rPr>
              <a:pPr>
                <a:defRPr/>
              </a:pPr>
              <a:t>39</a:t>
            </a:fld>
            <a:endParaRPr lang="de-DE" altLang="zh-CN">
              <a:latin typeface="SimHei"/>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31788395"/>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Name </a:t>
                      </a:r>
                      <a:r>
                        <a:rPr kumimoji="0" lang="en-GB" sz="1000" b="0" i="0" u="none" strike="noStrike" cap="none" normalizeH="0" baseline="0" dirty="0" err="1">
                          <a:ln>
                            <a:noFill/>
                          </a:ln>
                          <a:solidFill>
                            <a:srgbClr val="333333"/>
                          </a:solidFill>
                          <a:effectLst/>
                          <a:latin typeface="+mj-lt"/>
                          <a:ea typeface="SimHei"/>
                          <a:cs typeface="+mn-cs"/>
                        </a:rPr>
                        <a:t>Fotograf</a:t>
                      </a:r>
                      <a:r>
                        <a:rPr kumimoji="0" lang="en-GB" sz="1000" b="0" i="0" u="none" strike="noStrike" cap="none" normalizeH="0" baseline="0" dirty="0">
                          <a:ln>
                            <a:noFill/>
                          </a:ln>
                          <a:solidFill>
                            <a:srgbClr val="333333"/>
                          </a:solidFill>
                          <a:effectLst/>
                          <a:latin typeface="+mj-lt"/>
                          <a:ea typeface="SimHei"/>
                          <a:cs typeface="+mn-cs"/>
                        </a:rPr>
                        <a:t>/</a:t>
                      </a:r>
                      <a:r>
                        <a:rPr kumimoji="0" lang="en-GB" sz="1000" b="0" i="0" u="none" strike="noStrike" cap="none" normalizeH="0" baseline="0">
                          <a:ln>
                            <a:noFill/>
                          </a:ln>
                          <a:solidFill>
                            <a:srgbClr val="333333"/>
                          </a:solidFill>
                          <a:effectLst/>
                          <a:latin typeface="+mj-lt"/>
                          <a:ea typeface="SimHei"/>
                          <a:cs typeface="+mn-cs"/>
                        </a:rPr>
                        <a:t>Künstler</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Quelle</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Name des Bildes</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Description/Kurzbeschreibung</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Llima</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flickr</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Psalmz</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CC</a:t>
                      </a:r>
                      <a:endParaRPr kumimoji="0" lang="en-US"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Thomas Hawk</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Lips</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CC</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Red lips/Rote Lippen</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Volker Henkel</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PP</a:t>
                      </a:r>
                      <a:endParaRPr kumimoji="0" lang="en-US" sz="1000" b="0" i="0" u="none" strike="noStrike" cap="none" normalizeH="0" baseline="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storm_gal</a:t>
                      </a:r>
                      <a:endParaRPr kumimoji="0" lang="de-DE"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flickr</a:t>
                      </a:r>
                      <a:endParaRPr kumimoji="0" lang="de-DE"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Wolf Dog </a:t>
                      </a:r>
                      <a:endParaRPr kumimoji="0" lang="de-DE"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CC</a:t>
                      </a:r>
                      <a:endParaRPr kumimoji="0" lang="de-DE"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Intuition (dog/Hund)</a:t>
                      </a:r>
                      <a:endParaRPr kumimoji="0" lang="de-DE"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bricolage.108</a:t>
                      </a:r>
                      <a:endParaRPr kumimoji="0" lang="de-DE"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Circus ring</a:t>
                      </a:r>
                      <a:endParaRPr kumimoji="0" lang="de-DE"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CC</a:t>
                      </a:r>
                      <a:endParaRPr kumimoji="0" lang="de-DE"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Funny clown/Lustiger Clown</a:t>
                      </a:r>
                      <a:endParaRPr kumimoji="0" lang="de-DE"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MisterSquirrel</a:t>
                      </a:r>
                      <a:endParaRPr kumimoji="0" lang="de-DE"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CC</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Evil clown/Böser Clown</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def110</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Zirkus - circus </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CC</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Circus/Zirkus</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cs typeface="+mn-cs"/>
                        </a:rPr>
                        <a:t>Marina Ruiz-Villarreal </a:t>
                      </a:r>
                      <a:endParaRPr kumimoji="0" lang="de-DE"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 - -</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 - -</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cs typeface="+mn-cs"/>
                        </a:rPr>
                        <a:t>Comic strip: John &amp; Mary/ Bildergeschichte John &amp; Mary</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M.A./ Christin Hoche</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 - -</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 - -</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ea typeface="SimHei"/>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4123</Words>
  <Application>Microsoft Office PowerPoint</Application>
  <PresentationFormat>Benutzerdefiniert</PresentationFormat>
  <Paragraphs>404</Paragraphs>
  <Slides>39</Slides>
  <Notes>39</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39</vt:i4>
      </vt:variant>
    </vt:vector>
  </HeadingPairs>
  <TitlesOfParts>
    <vt:vector size="46" baseType="lpstr">
      <vt:lpstr>SimHei</vt:lpstr>
      <vt:lpstr>Arial</vt:lpstr>
      <vt:lpstr>Calibri Light</vt:lpstr>
      <vt:lpstr>Symbol</vt:lpstr>
      <vt:lpstr>WingDings</vt:lpstr>
      <vt:lpstr>UKE_PPT-Vorlage_16zu9</vt:lpstr>
      <vt:lpstr>2_UKE_PPT-Vorlage_16zu9</vt:lpstr>
      <vt:lpstr>MCT 6 A – 移情 II</vt:lpstr>
      <vt:lpstr>当你认识一个陌生人时，你先看他哪里？ 这些线索对于建立好的评价可靠吗?</vt:lpstr>
      <vt:lpstr>当你认识一个陌生人时，你先看他哪里？ 这些线索对于建立好的评价可靠吗?</vt:lpstr>
      <vt:lpstr>其它信息渠道会被考虑吗？这些可靠吗？</vt:lpstr>
      <vt:lpstr>其它信息渠道会被考虑吗？这些可靠吗？</vt:lpstr>
      <vt:lpstr>特定社会线索的优势与不利</vt:lpstr>
      <vt:lpstr>请讨论用下列特征去判断一个人的优点与缺点</vt:lpstr>
      <vt:lpstr>请讨论用下列特征去判断一个人的优点与缺点</vt:lpstr>
      <vt:lpstr>请讨论用下列特征去判断一个人的优点与缺点</vt:lpstr>
      <vt:lpstr>请讨论用下列特征去判断一个人的优点与缺点</vt:lpstr>
      <vt:lpstr>请讨论用下列特征去判断一个人的优点与缺点</vt:lpstr>
      <vt:lpstr>请讨论用下列特征去判断一个人的优点与缺点</vt:lpstr>
      <vt:lpstr>请讨论用下列特征去判断一个人的优点与缺点</vt:lpstr>
      <vt:lpstr>请讨论用下列特征去判断一个人的优点与缺点</vt:lpstr>
      <vt:lpstr>请讨论用下列特征去判断一个人的优点与缺点</vt:lpstr>
      <vt:lpstr>请讨论用下列特征去判断一个人的优点与缺点</vt:lpstr>
      <vt:lpstr>外表和现实!</vt:lpstr>
      <vt:lpstr>为什么我们做这个练习？</vt:lpstr>
      <vt:lpstr>为什么我们做这个练习？</vt:lpstr>
      <vt:lpstr>缺乏移情能力如何促使精神疾病中的误解形成—举例</vt:lpstr>
      <vt:lpstr>练习</vt:lpstr>
      <vt:lpstr>练习</vt:lpstr>
      <vt:lpstr>练习</vt:lpstr>
      <vt:lpstr>PowerPoint-Präsentation</vt:lpstr>
      <vt:lpstr>奶奶的生日 明年小女孩将给奶奶带来什么呢？</vt:lpstr>
      <vt:lpstr>继续!</vt:lpstr>
      <vt:lpstr>PowerPoint-Präsentation</vt:lpstr>
      <vt:lpstr>PowerPoint-Präsentation</vt:lpstr>
      <vt:lpstr>PowerPoint-Präsentation</vt:lpstr>
      <vt:lpstr>PowerPoint-Präsentation</vt:lpstr>
      <vt:lpstr>可選修的：影片</vt:lpstr>
      <vt:lpstr>PowerPoint-Präsentation</vt:lpstr>
      <vt:lpstr>PowerPoint-Präsentation</vt:lpstr>
      <vt:lpstr>PowerPoint-Präsentation</vt:lpstr>
      <vt:lpstr>转向日常生活</vt:lpstr>
      <vt:lpstr>转向日常生活</vt:lpstr>
      <vt:lpstr>如何处理精神病症状？</vt:lpstr>
      <vt:lpstr>感谢您的参与!</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235</cp:revision>
  <dcterms:created xsi:type="dcterms:W3CDTF">2004-06-30T16:15:23Z</dcterms:created>
  <dcterms:modified xsi:type="dcterms:W3CDTF">2021-12-28T11:30:50Z</dcterms:modified>
</cp:coreProperties>
</file>