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680" r:id="rId2"/>
  </p:sldMasterIdLst>
  <p:notesMasterIdLst>
    <p:notesMasterId r:id="rId60"/>
  </p:notesMasterIdLst>
  <p:handoutMasterIdLst>
    <p:handoutMasterId r:id="rId61"/>
  </p:handoutMasterIdLst>
  <p:sldIdLst>
    <p:sldId id="445" r:id="rId3"/>
    <p:sldId id="382" r:id="rId4"/>
    <p:sldId id="430" r:id="rId5"/>
    <p:sldId id="429" r:id="rId6"/>
    <p:sldId id="384" r:id="rId7"/>
    <p:sldId id="431" r:id="rId8"/>
    <p:sldId id="385" r:id="rId9"/>
    <p:sldId id="386" r:id="rId10"/>
    <p:sldId id="343" r:id="rId11"/>
    <p:sldId id="374" r:id="rId12"/>
    <p:sldId id="432" r:id="rId13"/>
    <p:sldId id="345" r:id="rId14"/>
    <p:sldId id="388" r:id="rId15"/>
    <p:sldId id="391" r:id="rId16"/>
    <p:sldId id="434" r:id="rId17"/>
    <p:sldId id="433" r:id="rId18"/>
    <p:sldId id="303" r:id="rId19"/>
    <p:sldId id="392" r:id="rId20"/>
    <p:sldId id="394" r:id="rId21"/>
    <p:sldId id="436" r:id="rId22"/>
    <p:sldId id="435" r:id="rId23"/>
    <p:sldId id="307" r:id="rId24"/>
    <p:sldId id="395" r:id="rId25"/>
    <p:sldId id="396" r:id="rId26"/>
    <p:sldId id="397" r:id="rId27"/>
    <p:sldId id="426" r:id="rId28"/>
    <p:sldId id="398" r:id="rId29"/>
    <p:sldId id="313" r:id="rId30"/>
    <p:sldId id="332" r:id="rId31"/>
    <p:sldId id="370" r:id="rId32"/>
    <p:sldId id="328" r:id="rId33"/>
    <p:sldId id="425" r:id="rId34"/>
    <p:sldId id="410" r:id="rId35"/>
    <p:sldId id="411" r:id="rId36"/>
    <p:sldId id="412" r:id="rId37"/>
    <p:sldId id="446" r:id="rId38"/>
    <p:sldId id="451" r:id="rId39"/>
    <p:sldId id="450" r:id="rId40"/>
    <p:sldId id="449" r:id="rId41"/>
    <p:sldId id="424" r:id="rId42"/>
    <p:sldId id="325" r:id="rId43"/>
    <p:sldId id="321" r:id="rId44"/>
    <p:sldId id="324" r:id="rId45"/>
    <p:sldId id="349" r:id="rId46"/>
    <p:sldId id="335" r:id="rId47"/>
    <p:sldId id="329" r:id="rId48"/>
    <p:sldId id="326" r:id="rId49"/>
    <p:sldId id="331" r:id="rId50"/>
    <p:sldId id="333" r:id="rId51"/>
    <p:sldId id="409" r:id="rId52"/>
    <p:sldId id="444" r:id="rId53"/>
    <p:sldId id="443" r:id="rId54"/>
    <p:sldId id="347" r:id="rId55"/>
    <p:sldId id="348" r:id="rId56"/>
    <p:sldId id="428" r:id="rId57"/>
    <p:sldId id="418" r:id="rId58"/>
    <p:sldId id="419" r:id="rId59"/>
  </p:sldIdLst>
  <p:sldSz cx="12195175" cy="6858000"/>
  <p:notesSz cx="7099300" cy="10234613"/>
  <p:defaultTextStyle>
    <a:defPPr>
      <a:defRPr lang="en-US"/>
    </a:defPPr>
    <a:lvl1pPr algn="l" rtl="0" eaLnBrk="0" fontAlgn="base" hangingPunct="0">
      <a:spcBef>
        <a:spcPct val="0"/>
      </a:spcBef>
      <a:spcAft>
        <a:spcPct val="0"/>
      </a:spcAft>
      <a:defRPr lang="en-US" sz="2400" kern="1200">
        <a:solidFill>
          <a:schemeClr val="tx1"/>
        </a:solidFill>
        <a:latin typeface="SimHei"/>
        <a:ea typeface="SimHei"/>
        <a:cs typeface="Times New Roman" panose="02020603050405020304" pitchFamily="18" charset="0"/>
      </a:defRPr>
    </a:lvl1pPr>
    <a:lvl2pPr marL="457200" algn="l" rtl="0" eaLnBrk="0" fontAlgn="base" hangingPunct="0">
      <a:spcBef>
        <a:spcPct val="0"/>
      </a:spcBef>
      <a:spcAft>
        <a:spcPct val="0"/>
      </a:spcAft>
      <a:defRPr lang="en-US" sz="2400" kern="1200">
        <a:solidFill>
          <a:schemeClr val="tx1"/>
        </a:solidFill>
        <a:latin typeface="SimHei"/>
        <a:ea typeface="SimHei"/>
        <a:cs typeface="Times New Roman" panose="02020603050405020304" pitchFamily="18" charset="0"/>
      </a:defRPr>
    </a:lvl2pPr>
    <a:lvl3pPr marL="914400" algn="l" rtl="0" eaLnBrk="0" fontAlgn="base" hangingPunct="0">
      <a:spcBef>
        <a:spcPct val="0"/>
      </a:spcBef>
      <a:spcAft>
        <a:spcPct val="0"/>
      </a:spcAft>
      <a:defRPr lang="en-US" sz="2400" kern="1200">
        <a:solidFill>
          <a:schemeClr val="tx1"/>
        </a:solidFill>
        <a:latin typeface="SimHei"/>
        <a:ea typeface="SimHei"/>
        <a:cs typeface="Times New Roman" panose="02020603050405020304" pitchFamily="18" charset="0"/>
      </a:defRPr>
    </a:lvl3pPr>
    <a:lvl4pPr marL="1371600" algn="l" rtl="0" eaLnBrk="0" fontAlgn="base" hangingPunct="0">
      <a:spcBef>
        <a:spcPct val="0"/>
      </a:spcBef>
      <a:spcAft>
        <a:spcPct val="0"/>
      </a:spcAft>
      <a:defRPr lang="en-US" sz="2400" kern="1200">
        <a:solidFill>
          <a:schemeClr val="tx1"/>
        </a:solidFill>
        <a:latin typeface="SimHei"/>
        <a:ea typeface="SimHei"/>
        <a:cs typeface="Times New Roman" panose="02020603050405020304" pitchFamily="18" charset="0"/>
      </a:defRPr>
    </a:lvl4pPr>
    <a:lvl5pPr marL="1828800" algn="l" rtl="0" eaLnBrk="0" fontAlgn="base" hangingPunct="0">
      <a:spcBef>
        <a:spcPct val="0"/>
      </a:spcBef>
      <a:spcAft>
        <a:spcPct val="0"/>
      </a:spcAft>
      <a:defRPr lang="en-US" sz="2400" kern="1200">
        <a:solidFill>
          <a:schemeClr val="tx1"/>
        </a:solidFill>
        <a:latin typeface="SimHei"/>
        <a:ea typeface="SimHei"/>
        <a:cs typeface="Times New Roman" panose="02020603050405020304" pitchFamily="18" charset="0"/>
      </a:defRPr>
    </a:lvl5pPr>
    <a:lvl6pPr marL="22860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1480">
          <p15:clr>
            <a:srgbClr val="A4A3A4"/>
          </p15:clr>
        </p15:guide>
        <p15:guide id="2" pos="5712">
          <p15:clr>
            <a:srgbClr val="A4A3A4"/>
          </p15:clr>
        </p15:guide>
        <p15:guide id="3" pos="76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3F7"/>
    <a:srgbClr val="8DC6FF"/>
    <a:srgbClr val="FFFF00"/>
    <a:srgbClr val="99CCFF"/>
    <a:srgbClr val="CCECFF"/>
    <a:srgbClr val="FF5050"/>
    <a:srgbClr val="DDDDDD"/>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603" autoAdjust="0"/>
    <p:restoredTop sz="94614" autoAdjust="0"/>
  </p:normalViewPr>
  <p:slideViewPr>
    <p:cSldViewPr>
      <p:cViewPr varScale="1">
        <p:scale>
          <a:sx n="67" d="100"/>
          <a:sy n="67" d="100"/>
        </p:scale>
        <p:origin x="812" y="52"/>
      </p:cViewPr>
      <p:guideLst>
        <p:guide orient="horz" pos="1480"/>
        <p:guide pos="5712"/>
        <p:guide pos="761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D7E41FA1-788E-494F-A593-0151EB831ADA}" type="slidenum">
              <a:rPr lang="en-GB" altLang="de-DE"/>
              <a:pPr>
                <a:defRPr/>
              </a:pPr>
              <a:t>‹Nr.›</a:t>
            </a:fld>
            <a:endParaRPr lang="en-GB" altLang="de-DE"/>
          </a:p>
        </p:txBody>
      </p:sp>
    </p:spTree>
    <p:extLst>
      <p:ext uri="{BB962C8B-B14F-4D97-AF65-F5344CB8AC3E}">
        <p14:creationId xmlns:p14="http://schemas.microsoft.com/office/powerpoint/2010/main" val="15465299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vl1pPr>
          </a:lstStyle>
          <a:p>
            <a:pPr>
              <a:defRPr/>
            </a:pPr>
            <a:endParaRPr lang="en-US" altLang="zh-CN"/>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vl1pPr>
          </a:lstStyle>
          <a:p>
            <a:pPr>
              <a:defRPr/>
            </a:pPr>
            <a:endParaRPr lang="en-US" altLang="zh-CN"/>
          </a:p>
        </p:txBody>
      </p:sp>
      <p:sp>
        <p:nvSpPr>
          <p:cNvPr id="205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zh-CN" noProof="0"/>
              <a:t>Klicken Sie, um die Formate des Vorlagentextes zu bearbeiten</a:t>
            </a:r>
          </a:p>
          <a:p>
            <a:pPr lvl="1"/>
            <a:r>
              <a:rPr lang="en-US" altLang="zh-CN" noProof="0"/>
              <a:t>Zweite Ebene</a:t>
            </a:r>
          </a:p>
          <a:p>
            <a:pPr lvl="2"/>
            <a:r>
              <a:rPr lang="en-US" altLang="zh-CN" noProof="0"/>
              <a:t>Dritte Ebene</a:t>
            </a:r>
          </a:p>
          <a:p>
            <a:pPr lvl="3"/>
            <a:r>
              <a:rPr lang="en-US" altLang="zh-CN" noProof="0"/>
              <a:t>Vierte Ebene</a:t>
            </a:r>
          </a:p>
          <a:p>
            <a:pPr lvl="4"/>
            <a:r>
              <a:rPr lang="en-US" altLang="zh-CN"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vl1pPr>
          </a:lstStyle>
          <a:p>
            <a:pPr>
              <a:defRPr/>
            </a:pPr>
            <a:endParaRPr lang="en-US" altLang="zh-CN"/>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F758EB3A-3092-40BF-ACE0-345436A3A042}" type="slidenum">
              <a:rPr lang="zh-CN" altLang="en-US"/>
              <a:pPr>
                <a:defRPr/>
              </a:pPr>
              <a:t>‹Nr.›</a:t>
            </a:fld>
            <a:endParaRPr lang="en-US" altLang="zh-CN"/>
          </a:p>
        </p:txBody>
      </p:sp>
    </p:spTree>
    <p:extLst>
      <p:ext uri="{BB962C8B-B14F-4D97-AF65-F5344CB8AC3E}">
        <p14:creationId xmlns:p14="http://schemas.microsoft.com/office/powerpoint/2010/main" val="6549028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78FF040-3F3B-48BF-A3BD-7552931633D6}" type="slidenum">
              <a:rPr lang="zh-CN" altLang="en-US" sz="1300" smtClean="0">
                <a:latin typeface="Verdana" panose="020B0604030504040204" pitchFamily="34" charset="0"/>
              </a:rPr>
              <a:pPr>
                <a:spcBef>
                  <a:spcPct val="0"/>
                </a:spcBef>
              </a:pPr>
              <a:t>2</a:t>
            </a:fld>
            <a:endParaRPr lang="en-US" altLang="zh-CN"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30348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78FF040-3F3B-48BF-A3BD-7552931633D6}" type="slidenum">
              <a:rPr lang="zh-CN" altLang="en-US" sz="1300" smtClean="0">
                <a:latin typeface="Verdana" panose="020B0604030504040204" pitchFamily="34" charset="0"/>
              </a:rPr>
              <a:pPr>
                <a:spcBef>
                  <a:spcPct val="0"/>
                </a:spcBef>
              </a:pPr>
              <a:t>3</a:t>
            </a:fld>
            <a:endParaRPr lang="en-US" altLang="zh-CN"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30348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78FF040-3F3B-48BF-A3BD-7552931633D6}" type="slidenum">
              <a:rPr lang="zh-CN" altLang="en-US" sz="1300" smtClean="0">
                <a:latin typeface="Verdana" panose="020B0604030504040204" pitchFamily="34" charset="0"/>
              </a:rPr>
              <a:pPr>
                <a:spcBef>
                  <a:spcPct val="0"/>
                </a:spcBef>
              </a:pPr>
              <a:t>4</a:t>
            </a:fld>
            <a:endParaRPr lang="en-US" altLang="zh-CN"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30348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0E63A96-B245-47A3-9125-61372E16D208}" type="slidenum">
              <a:rPr lang="zh-CN" altLang="en-US" sz="1300" smtClean="0">
                <a:latin typeface="Verdana" panose="020B0604030504040204" pitchFamily="34" charset="0"/>
              </a:rPr>
              <a:pPr>
                <a:spcBef>
                  <a:spcPct val="0"/>
                </a:spcBef>
              </a:pPr>
              <a:t>5</a:t>
            </a:fld>
            <a:endParaRPr lang="en-US" altLang="zh-CN" sz="1300">
              <a:latin typeface="Verdana" panose="020B0604030504040204" pitchFamily="34" charset="0"/>
            </a:endParaRPr>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075928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0E63A96-B245-47A3-9125-61372E16D208}" type="slidenum">
              <a:rPr lang="zh-CN" altLang="en-US" sz="1300" smtClean="0">
                <a:latin typeface="Verdana" panose="020B0604030504040204" pitchFamily="34" charset="0"/>
              </a:rPr>
              <a:pPr>
                <a:spcBef>
                  <a:spcPct val="0"/>
                </a:spcBef>
              </a:pPr>
              <a:t>6</a:t>
            </a:fld>
            <a:endParaRPr lang="en-US" altLang="zh-CN" sz="1300">
              <a:latin typeface="Verdana" panose="020B0604030504040204" pitchFamily="34" charset="0"/>
            </a:endParaRPr>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0759284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71E4384-9EB6-4291-B14E-F98F3193087E}" type="slidenum">
              <a:rPr lang="zh-CN" altLang="en-US" sz="1300" smtClean="0">
                <a:latin typeface="Verdana" panose="020B0604030504040204" pitchFamily="34" charset="0"/>
              </a:rPr>
              <a:pPr>
                <a:spcBef>
                  <a:spcPct val="0"/>
                </a:spcBef>
              </a:pPr>
              <a:t>7</a:t>
            </a:fld>
            <a:endParaRPr lang="en-US" altLang="zh-CN" sz="1300">
              <a:latin typeface="Verdana" panose="020B0604030504040204" pitchFamily="34" charset="0"/>
            </a:endParaRPr>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6781258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472AC06-9B1A-4570-A257-3A9842809EAC}" type="slidenum">
              <a:rPr lang="zh-CN" altLang="en-US" sz="1300" smtClean="0">
                <a:latin typeface="Verdana" panose="020B0604030504040204" pitchFamily="34" charset="0"/>
              </a:rPr>
              <a:pPr>
                <a:spcBef>
                  <a:spcPct val="0"/>
                </a:spcBef>
              </a:pPr>
              <a:t>8</a:t>
            </a:fld>
            <a:endParaRPr lang="en-US" altLang="zh-CN" sz="1300">
              <a:latin typeface="Verdana" panose="020B0604030504040204" pitchFamily="34" charset="0"/>
            </a:endParaRPr>
          </a:p>
        </p:txBody>
      </p:sp>
      <p:sp>
        <p:nvSpPr>
          <p:cNvPr id="19459" name="Rectangle 2"/>
          <p:cNvSpPr>
            <a:spLocks noGrp="1" noRot="1" noChangeAspect="1" noChangeArrowheads="1" noTextEdit="1"/>
          </p:cNvSpPr>
          <p:nvPr>
            <p:ph type="sldImg"/>
          </p:nvPr>
        </p:nvSpPr>
        <p:spPr>
          <a:xfrm>
            <a:off x="138113" y="768350"/>
            <a:ext cx="6823075" cy="3836988"/>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560270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AAA7E7-8D0A-4187-8F4F-5CF255BBC47F}" type="slidenum">
              <a:rPr lang="zh-CN" altLang="en-US" sz="1300" smtClean="0">
                <a:latin typeface="Verdana" panose="020B0604030504040204" pitchFamily="34" charset="0"/>
              </a:rPr>
              <a:pPr>
                <a:spcBef>
                  <a:spcPct val="0"/>
                </a:spcBef>
              </a:pPr>
              <a:t>9</a:t>
            </a:fld>
            <a:endParaRPr lang="en-US" altLang="zh-CN" sz="1300">
              <a:latin typeface="Verdana" panose="020B0604030504040204" pitchFamily="34" charset="0"/>
            </a:endParaRPr>
          </a:p>
        </p:txBody>
      </p:sp>
      <p:sp>
        <p:nvSpPr>
          <p:cNvPr id="21507" name="Rectangle 2"/>
          <p:cNvSpPr>
            <a:spLocks noGrp="1" noRot="1" noChangeAspect="1" noChangeArrowheads="1" noTextEdit="1"/>
          </p:cNvSpPr>
          <p:nvPr>
            <p:ph type="sldImg"/>
          </p:nvPr>
        </p:nvSpPr>
        <p:spPr>
          <a:xfrm>
            <a:off x="138113" y="768350"/>
            <a:ext cx="6823075"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96058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0AAE243-1636-4E0F-885F-3A55CAF6E268}" type="slidenum">
              <a:rPr lang="zh-CN" altLang="en-US" sz="1300" smtClean="0">
                <a:latin typeface="Verdana" panose="020B0604030504040204" pitchFamily="34" charset="0"/>
              </a:rPr>
              <a:pPr>
                <a:spcBef>
                  <a:spcPct val="0"/>
                </a:spcBef>
              </a:pPr>
              <a:t>10</a:t>
            </a:fld>
            <a:endParaRPr lang="en-US" altLang="zh-CN" sz="1300">
              <a:latin typeface="Verdana" panose="020B0604030504040204" pitchFamily="34" charset="0"/>
            </a:endParaRPr>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448565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0AAE243-1636-4E0F-885F-3A55CAF6E268}" type="slidenum">
              <a:rPr lang="zh-CN" altLang="en-US" sz="1300" smtClean="0">
                <a:latin typeface="Verdana" panose="020B0604030504040204" pitchFamily="34" charset="0"/>
              </a:rPr>
              <a:pPr>
                <a:spcBef>
                  <a:spcPct val="0"/>
                </a:spcBef>
              </a:pPr>
              <a:t>11</a:t>
            </a:fld>
            <a:endParaRPr lang="en-US" altLang="zh-CN" sz="1300">
              <a:latin typeface="Verdana" panose="020B0604030504040204" pitchFamily="34" charset="0"/>
            </a:endParaRPr>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44856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30EA67F-355F-4086-901E-573B4BE08ED2}" type="slidenum">
              <a:rPr lang="zh-CN" altLang="en-US" sz="1300" smtClean="0">
                <a:latin typeface="Verdana" panose="020B0604030504040204" pitchFamily="34" charset="0"/>
              </a:rPr>
              <a:pPr>
                <a:spcBef>
                  <a:spcPct val="0"/>
                </a:spcBef>
              </a:pPr>
              <a:t>12</a:t>
            </a:fld>
            <a:endParaRPr lang="en-US" altLang="zh-CN" sz="1300">
              <a:latin typeface="Verdana" panose="020B0604030504040204" pitchFamily="34" charset="0"/>
            </a:endParaRPr>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356123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8BFE667-22F3-4297-83CD-AC42E8A9C5AB}" type="slidenum">
              <a:rPr lang="zh-CN" altLang="en-US" sz="1300" smtClean="0">
                <a:latin typeface="Verdana" panose="020B0604030504040204" pitchFamily="34" charset="0"/>
              </a:rPr>
              <a:pPr>
                <a:spcBef>
                  <a:spcPct val="0"/>
                </a:spcBef>
              </a:pPr>
              <a:t>13</a:t>
            </a:fld>
            <a:endParaRPr lang="en-US" altLang="zh-CN" sz="1300">
              <a:latin typeface="Verdana" panose="020B0604030504040204" pitchFamily="34" charset="0"/>
            </a:endParaRPr>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47187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1BBEE92-BE78-4D9E-BFC9-2FA242AC9863}" type="slidenum">
              <a:rPr lang="zh-CN" altLang="en-US" sz="1300" smtClean="0">
                <a:latin typeface="Verdana" panose="020B0604030504040204" pitchFamily="34" charset="0"/>
              </a:rPr>
              <a:pPr>
                <a:spcBef>
                  <a:spcPct val="0"/>
                </a:spcBef>
              </a:pPr>
              <a:t>14</a:t>
            </a:fld>
            <a:endParaRPr lang="en-US" altLang="zh-CN"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8242631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1BBEE92-BE78-4D9E-BFC9-2FA242AC9863}" type="slidenum">
              <a:rPr lang="zh-CN" altLang="en-US" sz="1300" smtClean="0">
                <a:latin typeface="Verdana" panose="020B0604030504040204" pitchFamily="34" charset="0"/>
              </a:rPr>
              <a:pPr>
                <a:spcBef>
                  <a:spcPct val="0"/>
                </a:spcBef>
              </a:pPr>
              <a:t>15</a:t>
            </a:fld>
            <a:endParaRPr lang="en-US" altLang="zh-CN"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824263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1BBEE92-BE78-4D9E-BFC9-2FA242AC9863}" type="slidenum">
              <a:rPr lang="zh-CN" altLang="en-US" sz="1300" smtClean="0">
                <a:latin typeface="Verdana" panose="020B0604030504040204" pitchFamily="34" charset="0"/>
              </a:rPr>
              <a:pPr>
                <a:spcBef>
                  <a:spcPct val="0"/>
                </a:spcBef>
              </a:pPr>
              <a:t>16</a:t>
            </a:fld>
            <a:endParaRPr lang="en-US" altLang="zh-CN" sz="1300">
              <a:latin typeface="Verdana" panose="020B0604030504040204" pitchFamily="34" charset="0"/>
            </a:endParaRPr>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8242631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0FEE570-720B-4FD8-ACAF-5040119EF23B}" type="slidenum">
              <a:rPr lang="zh-CN" altLang="en-US" sz="1300" smtClean="0">
                <a:latin typeface="Verdana" panose="020B0604030504040204" pitchFamily="34" charset="0"/>
              </a:rPr>
              <a:pPr>
                <a:spcBef>
                  <a:spcPct val="0"/>
                </a:spcBef>
              </a:pPr>
              <a:t>17</a:t>
            </a:fld>
            <a:endParaRPr lang="en-US" altLang="zh-CN" sz="1300">
              <a:latin typeface="Verdana" panose="020B0604030504040204" pitchFamily="34" charset="0"/>
            </a:endParaRPr>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3824391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0CB0577-804B-4C02-BA60-BE1F06FED917}" type="slidenum">
              <a:rPr lang="zh-CN" altLang="en-US" sz="1300" smtClean="0">
                <a:latin typeface="Verdana" panose="020B0604030504040204" pitchFamily="34" charset="0"/>
              </a:rPr>
              <a:pPr>
                <a:spcBef>
                  <a:spcPct val="0"/>
                </a:spcBef>
              </a:pPr>
              <a:t>18</a:t>
            </a:fld>
            <a:endParaRPr lang="en-US" altLang="zh-CN" sz="1300">
              <a:latin typeface="Verdana" panose="020B0604030504040204" pitchFamily="34" charset="0"/>
            </a:endParaRPr>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857749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A115C55-2C5C-4BDB-ADAC-A3F6A158B4BB}" type="slidenum">
              <a:rPr lang="zh-CN" altLang="en-US" sz="1300" smtClean="0">
                <a:latin typeface="Verdana" panose="020B0604030504040204" pitchFamily="34" charset="0"/>
              </a:rPr>
              <a:pPr>
                <a:spcBef>
                  <a:spcPct val="0"/>
                </a:spcBef>
              </a:pPr>
              <a:t>19</a:t>
            </a:fld>
            <a:endParaRPr lang="en-US" altLang="zh-CN"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6958041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A115C55-2C5C-4BDB-ADAC-A3F6A158B4BB}" type="slidenum">
              <a:rPr lang="zh-CN" altLang="en-US" sz="1300" smtClean="0">
                <a:latin typeface="Verdana" panose="020B0604030504040204" pitchFamily="34" charset="0"/>
              </a:rPr>
              <a:pPr>
                <a:spcBef>
                  <a:spcPct val="0"/>
                </a:spcBef>
              </a:pPr>
              <a:t>20</a:t>
            </a:fld>
            <a:endParaRPr lang="en-US" altLang="zh-CN"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6958041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A115C55-2C5C-4BDB-ADAC-A3F6A158B4BB}" type="slidenum">
              <a:rPr lang="zh-CN" altLang="en-US" sz="1300" smtClean="0">
                <a:latin typeface="Verdana" panose="020B0604030504040204" pitchFamily="34" charset="0"/>
              </a:rPr>
              <a:pPr>
                <a:spcBef>
                  <a:spcPct val="0"/>
                </a:spcBef>
              </a:pPr>
              <a:t>21</a:t>
            </a:fld>
            <a:endParaRPr lang="en-US" altLang="zh-CN" sz="1300">
              <a:latin typeface="Verdana" panose="020B0604030504040204" pitchFamily="34" charset="0"/>
            </a:endParaRPr>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6958041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D7F7759-2FBF-4B3B-B3E7-8282408EBD9E}" type="slidenum">
              <a:rPr lang="zh-CN" altLang="en-US" sz="1300" smtClean="0">
                <a:latin typeface="Verdana" panose="020B0604030504040204" pitchFamily="34" charset="0"/>
              </a:rPr>
              <a:pPr>
                <a:spcBef>
                  <a:spcPct val="0"/>
                </a:spcBef>
              </a:pPr>
              <a:t>22</a:t>
            </a:fld>
            <a:endParaRPr lang="en-US" altLang="zh-CN" sz="1300">
              <a:latin typeface="Verdana" panose="020B0604030504040204" pitchFamily="34" charset="0"/>
            </a:endParaRPr>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2286376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D6DEDF1-BA8E-4AC2-AA00-87B08602800F}" type="slidenum">
              <a:rPr lang="zh-CN" altLang="en-US" sz="1300" smtClean="0">
                <a:latin typeface="Verdana" panose="020B0604030504040204" pitchFamily="34" charset="0"/>
              </a:rPr>
              <a:pPr>
                <a:spcBef>
                  <a:spcPct val="0"/>
                </a:spcBef>
              </a:pPr>
              <a:t>23</a:t>
            </a:fld>
            <a:endParaRPr lang="en-US" altLang="zh-CN" sz="1300">
              <a:latin typeface="Verdana" panose="020B0604030504040204" pitchFamily="34" charset="0"/>
            </a:endParaRPr>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074246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AF05141-C56D-409F-8C8D-BD7B472F635C}" type="slidenum">
              <a:rPr lang="zh-CN" altLang="en-US" sz="1300" smtClean="0">
                <a:latin typeface="Verdana" panose="020B0604030504040204" pitchFamily="34" charset="0"/>
              </a:rPr>
              <a:pPr>
                <a:spcBef>
                  <a:spcPct val="0"/>
                </a:spcBef>
              </a:pPr>
              <a:t>24</a:t>
            </a:fld>
            <a:endParaRPr lang="en-US" altLang="zh-CN" sz="1300">
              <a:latin typeface="Verdana" panose="020B0604030504040204" pitchFamily="34" charset="0"/>
            </a:endParaRPr>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759658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6694BDC-F387-4608-900A-FA6A4349161C}" type="slidenum">
              <a:rPr lang="zh-CN" altLang="en-US" sz="1300" smtClean="0">
                <a:latin typeface="Verdana" panose="020B0604030504040204" pitchFamily="34" charset="0"/>
              </a:rPr>
              <a:pPr>
                <a:spcBef>
                  <a:spcPct val="0"/>
                </a:spcBef>
              </a:pPr>
              <a:t>25</a:t>
            </a:fld>
            <a:endParaRPr lang="en-US" altLang="zh-CN" sz="1300">
              <a:latin typeface="Verdana" panose="020B0604030504040204" pitchFamily="34" charset="0"/>
            </a:endParaRPr>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666454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2D72E89-5201-407E-9636-B7D1B237CA00}" type="slidenum">
              <a:rPr lang="zh-CN" altLang="en-US" sz="1300" smtClean="0">
                <a:latin typeface="Verdana" panose="020B0604030504040204" pitchFamily="34" charset="0"/>
              </a:rPr>
              <a:pPr>
                <a:spcBef>
                  <a:spcPct val="0"/>
                </a:spcBef>
              </a:pPr>
              <a:t>26</a:t>
            </a:fld>
            <a:endParaRPr lang="en-US" altLang="zh-CN" sz="1300">
              <a:latin typeface="Verdana" panose="020B0604030504040204" pitchFamily="34" charset="0"/>
            </a:endParaRPr>
          </a:p>
        </p:txBody>
      </p:sp>
      <p:sp>
        <p:nvSpPr>
          <p:cNvPr id="56323" name="Rectangle 2"/>
          <p:cNvSpPr>
            <a:spLocks noGrp="1" noRot="1" noChangeAspect="1" noChangeArrowheads="1" noTextEdit="1"/>
          </p:cNvSpPr>
          <p:nvPr>
            <p:ph type="sldImg"/>
          </p:nvPr>
        </p:nvSpPr>
        <p:spPr>
          <a:xfrm>
            <a:off x="139700" y="768350"/>
            <a:ext cx="6821488"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401444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FEEC3E1-2B41-4EE6-98BA-A173673990C2}" type="slidenum">
              <a:rPr lang="zh-CN" altLang="en-US" sz="1300" smtClean="0">
                <a:latin typeface="Verdana" panose="020B0604030504040204" pitchFamily="34" charset="0"/>
              </a:rPr>
              <a:pPr>
                <a:spcBef>
                  <a:spcPct val="0"/>
                </a:spcBef>
              </a:pPr>
              <a:t>27</a:t>
            </a:fld>
            <a:endParaRPr lang="en-US" altLang="zh-CN" sz="1300">
              <a:latin typeface="Verdana" panose="020B0604030504040204" pitchFamily="34" charset="0"/>
            </a:endParaRPr>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494018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C1B7CF5-BC05-4284-BFF1-B535DB86B84B}" type="slidenum">
              <a:rPr lang="zh-CN" altLang="en-US" sz="1300" smtClean="0">
                <a:latin typeface="Verdana" panose="020B0604030504040204" pitchFamily="34" charset="0"/>
              </a:rPr>
              <a:pPr>
                <a:spcBef>
                  <a:spcPct val="0"/>
                </a:spcBef>
              </a:pPr>
              <a:t>28</a:t>
            </a:fld>
            <a:endParaRPr lang="en-US" altLang="zh-CN" sz="1300">
              <a:latin typeface="Verdana" panose="020B0604030504040204" pitchFamily="34" charset="0"/>
            </a:endParaRPr>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779113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46A9C51-FDD1-4895-840D-6BD1B540195D}" type="slidenum">
              <a:rPr lang="zh-CN" altLang="en-US" sz="1300" smtClean="0">
                <a:latin typeface="Verdana" panose="020B0604030504040204" pitchFamily="34" charset="0"/>
              </a:rPr>
              <a:pPr>
                <a:spcBef>
                  <a:spcPct val="0"/>
                </a:spcBef>
              </a:pPr>
              <a:t>29</a:t>
            </a:fld>
            <a:endParaRPr lang="en-US" altLang="zh-CN" sz="1300">
              <a:latin typeface="Verdana" panose="020B0604030504040204" pitchFamily="34" charset="0"/>
            </a:endParaRPr>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51390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E6066AE-99D6-4CE1-9D6F-CC8E50952088}" type="slidenum">
              <a:rPr lang="zh-CN" altLang="en-US" sz="1300" smtClean="0">
                <a:latin typeface="Verdana" panose="020B0604030504040204" pitchFamily="34" charset="0"/>
              </a:rPr>
              <a:pPr>
                <a:spcBef>
                  <a:spcPct val="0"/>
                </a:spcBef>
              </a:pPr>
              <a:t>30</a:t>
            </a:fld>
            <a:endParaRPr lang="en-US" altLang="zh-CN" sz="1300">
              <a:latin typeface="Verdana" panose="020B0604030504040204" pitchFamily="34" charset="0"/>
            </a:endParaRPr>
          </a:p>
        </p:txBody>
      </p:sp>
      <p:sp>
        <p:nvSpPr>
          <p:cNvPr id="64515" name="Rectangle 2"/>
          <p:cNvSpPr>
            <a:spLocks noGrp="1" noRot="1" noChangeAspect="1" noChangeArrowheads="1" noTextEdit="1"/>
          </p:cNvSpPr>
          <p:nvPr>
            <p:ph type="sldImg"/>
          </p:nvPr>
        </p:nvSpPr>
        <p:spPr>
          <a:xfrm>
            <a:off x="138113" y="768350"/>
            <a:ext cx="6823075" cy="3836988"/>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173206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4C90CC8-8AC6-4A74-80C2-9EA033932CEF}" type="slidenum">
              <a:rPr lang="zh-CN" altLang="en-US" sz="1300" smtClean="0">
                <a:latin typeface="Verdana" panose="020B0604030504040204" pitchFamily="34" charset="0"/>
              </a:rPr>
              <a:pPr>
                <a:spcBef>
                  <a:spcPct val="0"/>
                </a:spcBef>
              </a:pPr>
              <a:t>31</a:t>
            </a:fld>
            <a:endParaRPr lang="en-US" altLang="zh-CN"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214000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D5B769C-0B0B-4C4E-B800-058B5D54B2E3}" type="slidenum">
              <a:rPr lang="zh-CN" altLang="en-US" sz="1300" smtClean="0">
                <a:solidFill>
                  <a:srgbClr val="000000"/>
                </a:solidFill>
                <a:latin typeface="Verdana" panose="020B0604030504040204" pitchFamily="34" charset="0"/>
              </a:rPr>
              <a:pPr>
                <a:spcBef>
                  <a:spcPct val="0"/>
                </a:spcBef>
              </a:pPr>
              <a:t>32</a:t>
            </a:fld>
            <a:endParaRPr lang="en-US" altLang="zh-CN" sz="1300">
              <a:solidFill>
                <a:srgbClr val="000000"/>
              </a:solidFill>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306008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AE1DEBC-5DDD-42DC-9012-9EC0BEB2FE19}" type="slidenum">
              <a:rPr lang="zh-CN" altLang="en-US" sz="1300" smtClean="0">
                <a:latin typeface="Verdana" panose="020B0604030504040204" pitchFamily="34" charset="0"/>
              </a:rPr>
              <a:pPr>
                <a:spcBef>
                  <a:spcPct val="0"/>
                </a:spcBef>
              </a:pPr>
              <a:t>33</a:t>
            </a:fld>
            <a:endParaRPr lang="en-US" altLang="zh-CN"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786620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F7DB86E-8575-4904-9A2C-E37B121B7012}" type="slidenum">
              <a:rPr lang="zh-CN" altLang="en-US" sz="1300" smtClean="0">
                <a:latin typeface="Verdana" panose="020B0604030504040204" pitchFamily="34" charset="0"/>
              </a:rPr>
              <a:pPr>
                <a:spcBef>
                  <a:spcPct val="0"/>
                </a:spcBef>
              </a:pPr>
              <a:t>34</a:t>
            </a:fld>
            <a:endParaRPr lang="en-US" altLang="zh-CN" sz="1300">
              <a:latin typeface="Verdana" panose="020B0604030504040204" pitchFamily="34" charset="0"/>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399408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21AF737-651F-46DE-B289-AD780B1326D1}" type="slidenum">
              <a:rPr lang="zh-CN" altLang="en-US" sz="1300" smtClean="0">
                <a:latin typeface="Verdana" panose="020B0604030504040204" pitchFamily="34" charset="0"/>
              </a:rPr>
              <a:pPr>
                <a:spcBef>
                  <a:spcPct val="0"/>
                </a:spcBef>
              </a:pPr>
              <a:t>35</a:t>
            </a:fld>
            <a:endParaRPr lang="en-US" altLang="zh-CN"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592353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0369F6E-4B80-40DF-870E-3DD5C63AD9B9}" type="slidenum">
              <a:rPr lang="zh-CN" altLang="en-US" sz="1300" smtClean="0">
                <a:latin typeface="Verdana" panose="020B0604030504040204" pitchFamily="34" charset="0"/>
              </a:rPr>
              <a:pPr>
                <a:spcBef>
                  <a:spcPct val="0"/>
                </a:spcBef>
              </a:pPr>
              <a:t>36</a:t>
            </a:fld>
            <a:endParaRPr lang="en-US" altLang="zh-CN"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z="700">
              <a:solidFill>
                <a:srgbClr val="336699"/>
              </a:solidFill>
            </a:endParaRPr>
          </a:p>
        </p:txBody>
      </p:sp>
    </p:spTree>
    <p:extLst>
      <p:ext uri="{BB962C8B-B14F-4D97-AF65-F5344CB8AC3E}">
        <p14:creationId xmlns:p14="http://schemas.microsoft.com/office/powerpoint/2010/main" val="21368525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0369F6E-4B80-40DF-870E-3DD5C63AD9B9}" type="slidenum">
              <a:rPr lang="zh-CN" altLang="en-US" sz="1300" smtClean="0">
                <a:latin typeface="Verdana" panose="020B0604030504040204" pitchFamily="34" charset="0"/>
              </a:rPr>
              <a:pPr>
                <a:spcBef>
                  <a:spcPct val="0"/>
                </a:spcBef>
              </a:pPr>
              <a:t>37</a:t>
            </a:fld>
            <a:endParaRPr lang="en-US" altLang="zh-CN"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z="700">
              <a:solidFill>
                <a:srgbClr val="336699"/>
              </a:solidFill>
            </a:endParaRPr>
          </a:p>
        </p:txBody>
      </p:sp>
    </p:spTree>
    <p:extLst>
      <p:ext uri="{BB962C8B-B14F-4D97-AF65-F5344CB8AC3E}">
        <p14:creationId xmlns:p14="http://schemas.microsoft.com/office/powerpoint/2010/main" val="21368525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0369F6E-4B80-40DF-870E-3DD5C63AD9B9}" type="slidenum">
              <a:rPr lang="zh-CN" altLang="en-US" sz="1300" smtClean="0">
                <a:latin typeface="Verdana" panose="020B0604030504040204" pitchFamily="34" charset="0"/>
              </a:rPr>
              <a:pPr>
                <a:spcBef>
                  <a:spcPct val="0"/>
                </a:spcBef>
              </a:pPr>
              <a:t>38</a:t>
            </a:fld>
            <a:endParaRPr lang="en-US" altLang="zh-CN"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z="700">
              <a:solidFill>
                <a:srgbClr val="336699"/>
              </a:solidFill>
            </a:endParaRPr>
          </a:p>
        </p:txBody>
      </p:sp>
    </p:spTree>
    <p:extLst>
      <p:ext uri="{BB962C8B-B14F-4D97-AF65-F5344CB8AC3E}">
        <p14:creationId xmlns:p14="http://schemas.microsoft.com/office/powerpoint/2010/main" val="21368525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0369F6E-4B80-40DF-870E-3DD5C63AD9B9}" type="slidenum">
              <a:rPr lang="zh-CN" altLang="en-US" sz="1300" smtClean="0">
                <a:latin typeface="Verdana" panose="020B0604030504040204" pitchFamily="34" charset="0"/>
              </a:rPr>
              <a:pPr>
                <a:spcBef>
                  <a:spcPct val="0"/>
                </a:spcBef>
              </a:pPr>
              <a:t>39</a:t>
            </a:fld>
            <a:endParaRPr lang="en-US" altLang="zh-CN"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z="700">
              <a:solidFill>
                <a:srgbClr val="336699"/>
              </a:solidFill>
            </a:endParaRPr>
          </a:p>
        </p:txBody>
      </p:sp>
    </p:spTree>
    <p:extLst>
      <p:ext uri="{BB962C8B-B14F-4D97-AF65-F5344CB8AC3E}">
        <p14:creationId xmlns:p14="http://schemas.microsoft.com/office/powerpoint/2010/main" val="21368525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85F0320-C2B6-44B2-85AC-1887B9A8CDA9}" type="slidenum">
              <a:rPr lang="zh-CN" altLang="en-US" sz="1300" smtClean="0">
                <a:latin typeface="Verdana" panose="020B0604030504040204" pitchFamily="34" charset="0"/>
              </a:rPr>
              <a:pPr>
                <a:spcBef>
                  <a:spcPct val="0"/>
                </a:spcBef>
              </a:pPr>
              <a:t>40</a:t>
            </a:fld>
            <a:endParaRPr lang="en-US" altLang="zh-CN"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369880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FEEF655-BD23-4767-BBE9-83939D175095}" type="slidenum">
              <a:rPr lang="zh-CN" altLang="en-US" sz="1300" smtClean="0">
                <a:latin typeface="Verdana" panose="020B0604030504040204" pitchFamily="34" charset="0"/>
              </a:rPr>
              <a:pPr>
                <a:spcBef>
                  <a:spcPct val="0"/>
                </a:spcBef>
              </a:pPr>
              <a:t>41</a:t>
            </a:fld>
            <a:endParaRPr lang="en-US" altLang="zh-CN"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719394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6531879-11CF-4F59-9534-5492C59670EE}" type="slidenum">
              <a:rPr lang="zh-CN" altLang="en-US" sz="1300" smtClean="0">
                <a:latin typeface="Verdana" panose="020B0604030504040204" pitchFamily="34" charset="0"/>
              </a:rPr>
              <a:pPr>
                <a:spcBef>
                  <a:spcPct val="0"/>
                </a:spcBef>
              </a:pPr>
              <a:t>42</a:t>
            </a:fld>
            <a:endParaRPr lang="en-US" altLang="zh-CN"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436600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BC119BA-3858-48F3-81D9-4348F4F58235}" type="slidenum">
              <a:rPr lang="zh-CN" altLang="en-US" sz="1300" smtClean="0">
                <a:latin typeface="Verdana" panose="020B0604030504040204" pitchFamily="34" charset="0"/>
              </a:rPr>
              <a:pPr>
                <a:spcBef>
                  <a:spcPct val="0"/>
                </a:spcBef>
              </a:pPr>
              <a:t>43</a:t>
            </a:fld>
            <a:endParaRPr lang="en-US" altLang="zh-CN"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631755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17F0477-B27A-43CD-92A1-2A7DF186D1CE}" type="slidenum">
              <a:rPr lang="zh-CN" altLang="en-US" sz="1300" smtClean="0">
                <a:latin typeface="Verdana" panose="020B0604030504040204" pitchFamily="34" charset="0"/>
              </a:rPr>
              <a:pPr>
                <a:spcBef>
                  <a:spcPct val="0"/>
                </a:spcBef>
              </a:pPr>
              <a:t>44</a:t>
            </a:fld>
            <a:endParaRPr lang="en-US" altLang="zh-CN"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755635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407E8B7-8A46-4DD4-BCCD-0DE55075B738}" type="slidenum">
              <a:rPr lang="zh-CN" altLang="en-US" sz="1300" smtClean="0">
                <a:latin typeface="Verdana" panose="020B0604030504040204" pitchFamily="34" charset="0"/>
              </a:rPr>
              <a:pPr>
                <a:spcBef>
                  <a:spcPct val="0"/>
                </a:spcBef>
              </a:pPr>
              <a:t>45</a:t>
            </a:fld>
            <a:endParaRPr lang="en-US" altLang="zh-CN"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032838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16596BD-66A6-46FC-85AE-A2D1D979F821}" type="slidenum">
              <a:rPr lang="zh-CN" altLang="en-US" sz="1300" smtClean="0">
                <a:latin typeface="Verdana" panose="020B0604030504040204" pitchFamily="34" charset="0"/>
              </a:rPr>
              <a:pPr>
                <a:spcBef>
                  <a:spcPct val="0"/>
                </a:spcBef>
              </a:pPr>
              <a:t>46</a:t>
            </a:fld>
            <a:endParaRPr lang="en-US" altLang="zh-CN"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813797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9625EC7-9BF6-4926-B677-667E7F15A69A}" type="slidenum">
              <a:rPr lang="zh-CN" altLang="en-US" sz="1300" smtClean="0">
                <a:latin typeface="Verdana" panose="020B0604030504040204" pitchFamily="34" charset="0"/>
              </a:rPr>
              <a:pPr>
                <a:spcBef>
                  <a:spcPct val="0"/>
                </a:spcBef>
              </a:pPr>
              <a:t>47</a:t>
            </a:fld>
            <a:endParaRPr lang="en-US" altLang="zh-CN" sz="1300">
              <a:latin typeface="Verdana" panose="020B0604030504040204" pitchFamily="34" charset="0"/>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164918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78BE83A-8A3E-4189-8F86-385C75324C71}" type="slidenum">
              <a:rPr lang="zh-CN" altLang="en-US" sz="1300" smtClean="0">
                <a:latin typeface="Verdana" panose="020B0604030504040204" pitchFamily="34" charset="0"/>
              </a:rPr>
              <a:pPr>
                <a:spcBef>
                  <a:spcPct val="0"/>
                </a:spcBef>
              </a:pPr>
              <a:t>48</a:t>
            </a:fld>
            <a:endParaRPr lang="en-US" altLang="zh-CN"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6491911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56269A7-4690-47C5-8EBC-04FCFF1B443C}" type="slidenum">
              <a:rPr lang="zh-CN" altLang="en-US" sz="1300" smtClean="0">
                <a:latin typeface="Verdana" panose="020B0604030504040204" pitchFamily="34" charset="0"/>
              </a:rPr>
              <a:pPr>
                <a:spcBef>
                  <a:spcPct val="0"/>
                </a:spcBef>
              </a:pPr>
              <a:t>49</a:t>
            </a:fld>
            <a:endParaRPr lang="en-US" altLang="zh-CN"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861842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587C9C1-C582-483C-9B6A-D8D5099FA156}" type="slidenum">
              <a:rPr lang="zh-CN" altLang="en-US" sz="1300" smtClean="0">
                <a:latin typeface="Verdana" panose="020B0604030504040204" pitchFamily="34" charset="0"/>
              </a:rPr>
              <a:pPr>
                <a:spcBef>
                  <a:spcPct val="0"/>
                </a:spcBef>
              </a:pPr>
              <a:t>50</a:t>
            </a:fld>
            <a:endParaRPr lang="en-US" altLang="zh-CN"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9100858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587C9C1-C582-483C-9B6A-D8D5099FA156}" type="slidenum">
              <a:rPr lang="zh-CN" altLang="en-US" sz="1300" smtClean="0">
                <a:latin typeface="Verdana" panose="020B0604030504040204" pitchFamily="34" charset="0"/>
              </a:rPr>
              <a:pPr>
                <a:spcBef>
                  <a:spcPct val="0"/>
                </a:spcBef>
              </a:pPr>
              <a:t>51</a:t>
            </a:fld>
            <a:endParaRPr lang="en-US" altLang="zh-CN"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910085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587C9C1-C582-483C-9B6A-D8D5099FA156}" type="slidenum">
              <a:rPr lang="zh-CN" altLang="en-US" sz="1300" smtClean="0">
                <a:latin typeface="Verdana" panose="020B0604030504040204" pitchFamily="34" charset="0"/>
              </a:rPr>
              <a:pPr>
                <a:spcBef>
                  <a:spcPct val="0"/>
                </a:spcBef>
              </a:pPr>
              <a:t>52</a:t>
            </a:fld>
            <a:endParaRPr lang="en-US" altLang="zh-CN"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910085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90EFDCB-B839-4FC7-A1A2-B2A9DD60DB5A}" type="slidenum">
              <a:rPr lang="zh-CN" altLang="en-US" sz="1300" smtClean="0">
                <a:latin typeface="Verdana" panose="020B0604030504040204" pitchFamily="34" charset="0"/>
              </a:rPr>
              <a:pPr>
                <a:spcBef>
                  <a:spcPct val="0"/>
                </a:spcBef>
              </a:pPr>
              <a:t>53</a:t>
            </a:fld>
            <a:endParaRPr lang="en-US" altLang="zh-CN"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6408022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F3BE0C7-D7BE-4C6D-968E-A44059508A50}" type="slidenum">
              <a:rPr lang="zh-CN" altLang="en-US" sz="1300" smtClean="0">
                <a:latin typeface="Verdana" panose="020B0604030504040204" pitchFamily="34" charset="0"/>
              </a:rPr>
              <a:pPr>
                <a:spcBef>
                  <a:spcPct val="0"/>
                </a:spcBef>
              </a:pPr>
              <a:t>54</a:t>
            </a:fld>
            <a:endParaRPr lang="en-US" altLang="zh-CN"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906088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F385371-B5B0-4DD4-B2CD-EAB5A6FCD1B5}" type="slidenum">
              <a:rPr lang="zh-CN" altLang="en-US" sz="1300" smtClean="0">
                <a:latin typeface="Verdana" panose="020B0604030504040204" pitchFamily="34" charset="0"/>
              </a:rPr>
              <a:pPr>
                <a:spcBef>
                  <a:spcPct val="0"/>
                </a:spcBef>
              </a:pPr>
              <a:t>56</a:t>
            </a:fld>
            <a:endParaRPr lang="en-US" altLang="zh-CN" sz="1300">
              <a:latin typeface="Verdana" panose="020B0604030504040204" pitchFamily="34" charset="0"/>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3107347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71F4A4E-DAAB-4594-9031-1D2768A92ECF}" type="slidenum">
              <a:rPr lang="zh-CN" altLang="en-US" sz="1300" smtClean="0">
                <a:latin typeface="Verdana" panose="020B0604030504040204" pitchFamily="34" charset="0"/>
              </a:rPr>
              <a:pPr>
                <a:spcBef>
                  <a:spcPct val="0"/>
                </a:spcBef>
              </a:pPr>
              <a:t>57</a:t>
            </a:fld>
            <a:endParaRPr lang="en-US" altLang="zh-CN"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817798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en-US" sz="1000" dirty="0">
                <a:latin typeface="+mj-lt"/>
              </a:rPr>
              <a:t>该模块中使用的图片已经得到作者及版权所有 者授权。详细信息（作者名，题目）请参阅本 文件最后一页。</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zh-CN" altLang="en-US"/>
              <a:t>训练模块 </a:t>
            </a:r>
            <a:r>
              <a:rPr lang="en-US" altLang="zh-CN"/>
              <a:t>1 – </a:t>
            </a:r>
            <a:r>
              <a:rPr lang="zh-CN" altLang="en-US"/>
              <a:t>归因责备与归功</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zh-CN" altLang="en-US"/>
              <a:t>训练模块 </a:t>
            </a:r>
            <a:r>
              <a:rPr lang="en-US" altLang="zh-CN"/>
              <a:t>1 – </a:t>
            </a:r>
            <a:r>
              <a:rPr lang="zh-CN" altLang="en-US"/>
              <a:t>归因责备与归功</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zh-CN" altLang="en-US"/>
              <a:t>训练模块 </a:t>
            </a:r>
            <a:r>
              <a:rPr lang="en-US" altLang="zh-CN"/>
              <a:t>1 – </a:t>
            </a:r>
            <a:r>
              <a:rPr lang="zh-CN" altLang="en-US"/>
              <a:t>归因责备与归功</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zh-CN" altLang="en-US"/>
              <a:t>训练模块 </a:t>
            </a:r>
            <a:r>
              <a:rPr lang="en-US" altLang="zh-CN"/>
              <a:t>1 – </a:t>
            </a:r>
            <a:r>
              <a:rPr lang="zh-CN" altLang="en-US"/>
              <a:t>归因责备与归功</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zh-CN" altLang="en-US"/>
              <a:t>训练模块 </a:t>
            </a:r>
            <a:r>
              <a:rPr lang="en-US" altLang="zh-CN"/>
              <a:t>1 – </a:t>
            </a:r>
            <a:r>
              <a:rPr lang="zh-CN" altLang="en-US"/>
              <a:t>归因责备与归功</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zh-CN" altLang="en-US"/>
              <a:t>训练模块 </a:t>
            </a:r>
            <a:r>
              <a:rPr lang="en-US" altLang="zh-CN"/>
              <a:t>1 – </a:t>
            </a:r>
            <a:r>
              <a:rPr lang="zh-CN" altLang="en-US"/>
              <a:t>归因责备与归功</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zh-CN" altLang="en-US"/>
              <a:t>训练模块 </a:t>
            </a:r>
            <a:r>
              <a:rPr lang="en-US" altLang="zh-CN"/>
              <a:t>1 – </a:t>
            </a:r>
            <a:r>
              <a:rPr lang="zh-CN" altLang="en-US"/>
              <a:t>归因责备与归功</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1898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44757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zh-CN" altLang="en-US" sz="1000" dirty="0">
                <a:solidFill>
                  <a:srgbClr val="333333"/>
                </a:solidFill>
                <a:latin typeface="Calibri Light"/>
              </a:rPr>
              <a:t>该模块中使用的图片已经得到作者及版权所有 者授权。详细信息（作者名，题目）请参阅本 文件最后一页。</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515876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4540394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1593949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37275405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2687935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5687411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3723779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5804380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7265604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8750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zh-CN" altLang="en-US"/>
              <a:t>训练模块 </a:t>
            </a:r>
            <a:r>
              <a:rPr lang="en-US" altLang="zh-CN"/>
              <a:t>1 – </a:t>
            </a:r>
            <a:r>
              <a:rPr lang="zh-CN" altLang="en-US"/>
              <a:t>归因责备与归功</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SimHei"/>
          <a:ea typeface="SimHei"/>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SimHei"/>
          <a:ea typeface="SimHei"/>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SimHei"/>
          <a:ea typeface="SimHei"/>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SimHei"/>
          <a:ea typeface="SimHei"/>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02224508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1 B – </a:t>
            </a:r>
            <a:r>
              <a:rPr lang="zh-CN" altLang="en-US" dirty="0">
                <a:latin typeface="SimHei" panose="02010609060101010101" pitchFamily="49" charset="-122"/>
                <a:ea typeface="SimHei" panose="02010609060101010101" pitchFamily="49" charset="-122"/>
              </a:rPr>
              <a:t>归因责备与归功</a:t>
            </a:r>
            <a:endParaRPr lang="en-US" dirty="0">
              <a:latin typeface="SimHei" panose="02010609060101010101" pitchFamily="49" charset="-122"/>
              <a:ea typeface="SimHei" panose="02010609060101010101" pitchFamily="49" charset="-122"/>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Zhou</a:t>
            </a:r>
            <a:r>
              <a:rPr lang="nl-NL" sz="1600" dirty="0">
                <a:solidFill>
                  <a:srgbClr val="004992"/>
                </a:solidFill>
              </a:rPr>
              <a:t> (12|21)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598234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zh-CN" altLang="en-US" sz="3600">
                <a:solidFill>
                  <a:srgbClr val="004992"/>
                </a:solidFill>
                <a:cs typeface="+mn-cs"/>
              </a:rPr>
              <a:t>归因</a:t>
            </a:r>
            <a:r>
              <a:rPr lang="en-US" altLang="zh-CN" sz="3600">
                <a:solidFill>
                  <a:srgbClr val="004992"/>
                </a:solidFill>
                <a:cs typeface="+mn-cs"/>
              </a:rPr>
              <a:t>: </a:t>
            </a:r>
            <a:r>
              <a:rPr lang="zh-CN" altLang="en-US" sz="3600">
                <a:solidFill>
                  <a:srgbClr val="004992"/>
                </a:solidFill>
                <a:cs typeface="+mn-cs"/>
              </a:rPr>
              <a:t>责备与归功</a:t>
            </a:r>
            <a:endParaRPr lang="en-US" sz="3600">
              <a:solidFill>
                <a:srgbClr val="004992"/>
              </a:solidFill>
              <a:cs typeface="+mn-cs"/>
            </a:endParaRPr>
          </a:p>
        </p:txBody>
      </p:sp>
      <p:sp>
        <p:nvSpPr>
          <p:cNvPr id="10243" name="Rectangle 3"/>
          <p:cNvSpPr>
            <a:spLocks noGrp="1" noChangeArrowheads="1"/>
          </p:cNvSpPr>
          <p:nvPr>
            <p:ph idx="1"/>
          </p:nvPr>
        </p:nvSpPr>
        <p:spPr>
          <a:noFill/>
        </p:spPr>
        <p:txBody>
          <a:bodyPr>
            <a:noAutofit/>
          </a:bodyPr>
          <a:lstStyle/>
          <a:p>
            <a:pPr eaLnBrk="1" hangingPunct="1">
              <a:tabLst>
                <a:tab pos="0" algn="l"/>
              </a:tabLst>
            </a:pPr>
            <a:r>
              <a:rPr lang="zh-CN" altLang="en-US" sz="2400" dirty="0">
                <a:solidFill>
                  <a:srgbClr val="333333"/>
                </a:solidFill>
              </a:rPr>
              <a:t>归因 </a:t>
            </a:r>
            <a:r>
              <a:rPr lang="en-US" altLang="zh-CN" sz="2400" dirty="0">
                <a:solidFill>
                  <a:srgbClr val="333333"/>
                </a:solidFill>
              </a:rPr>
              <a:t>= </a:t>
            </a:r>
            <a:r>
              <a:rPr lang="zh-CN" altLang="en-US" sz="2400" dirty="0">
                <a:solidFill>
                  <a:srgbClr val="333333"/>
                </a:solidFill>
              </a:rPr>
              <a:t>推断事件发生的原因（如，指责他人和归功于自己）</a:t>
            </a:r>
          </a:p>
          <a:p>
            <a:pPr lvl="0" defTabSz="914400" fontAlgn="base"/>
            <a:endParaRPr lang="en-US" altLang="zh-CN" sz="2400" dirty="0">
              <a:solidFill>
                <a:srgbClr val="333333"/>
              </a:solidFill>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2</a:t>
            </a:fld>
            <a:endParaRPr lang="de-DE" dirty="0">
              <a:latin typeface="SimHei"/>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zh-CN" altLang="en-US" sz="3600">
                <a:solidFill>
                  <a:srgbClr val="004992"/>
                </a:solidFill>
                <a:cs typeface="+mn-cs"/>
              </a:rPr>
              <a:t>归因</a:t>
            </a:r>
            <a:r>
              <a:rPr lang="en-US" altLang="zh-CN" sz="3600">
                <a:solidFill>
                  <a:srgbClr val="004992"/>
                </a:solidFill>
                <a:cs typeface="+mn-cs"/>
              </a:rPr>
              <a:t>: </a:t>
            </a:r>
            <a:r>
              <a:rPr lang="zh-CN" altLang="en-US" sz="3600">
                <a:solidFill>
                  <a:srgbClr val="004992"/>
                </a:solidFill>
                <a:cs typeface="+mn-cs"/>
              </a:rPr>
              <a:t>责备与归功</a:t>
            </a:r>
            <a:endParaRPr lang="en-US" sz="3600">
              <a:solidFill>
                <a:srgbClr val="004992"/>
              </a:solidFill>
              <a:cs typeface="+mn-cs"/>
            </a:endParaRPr>
          </a:p>
        </p:txBody>
      </p:sp>
      <p:sp>
        <p:nvSpPr>
          <p:cNvPr id="10243" name="Rectangle 3"/>
          <p:cNvSpPr>
            <a:spLocks noGrp="1" noChangeArrowheads="1"/>
          </p:cNvSpPr>
          <p:nvPr>
            <p:ph idx="1"/>
          </p:nvPr>
        </p:nvSpPr>
        <p:spPr>
          <a:noFill/>
        </p:spPr>
        <p:txBody>
          <a:bodyPr>
            <a:noAutofit/>
          </a:bodyPr>
          <a:lstStyle/>
          <a:p>
            <a:pPr eaLnBrk="1" hangingPunct="1">
              <a:tabLst>
                <a:tab pos="0" algn="l"/>
              </a:tabLst>
            </a:pPr>
            <a:r>
              <a:rPr lang="zh-CN" altLang="en-US" sz="2400" dirty="0">
                <a:solidFill>
                  <a:srgbClr val="333333"/>
                </a:solidFill>
              </a:rPr>
              <a:t>归因 </a:t>
            </a:r>
            <a:r>
              <a:rPr lang="en-US" altLang="zh-CN" sz="2400" dirty="0">
                <a:solidFill>
                  <a:srgbClr val="333333"/>
                </a:solidFill>
              </a:rPr>
              <a:t>= </a:t>
            </a:r>
            <a:r>
              <a:rPr lang="zh-CN" altLang="en-US" sz="2400" dirty="0">
                <a:solidFill>
                  <a:srgbClr val="333333"/>
                </a:solidFill>
              </a:rPr>
              <a:t>推断事件发生的原因（如，指责他人和归功于自己）</a:t>
            </a:r>
          </a:p>
          <a:p>
            <a:pPr lvl="0" defTabSz="914377"/>
            <a:r>
              <a:rPr lang="zh-CN" altLang="en-US" sz="2400" dirty="0">
                <a:solidFill>
                  <a:srgbClr val="333333"/>
                </a:solidFill>
              </a:rPr>
              <a:t>我们经常忽视了同样的事件可能有完全不同的原因。</a:t>
            </a:r>
            <a:endParaRPr lang="en-US" altLang="zh-CN" sz="2400" dirty="0">
              <a:solidFill>
                <a:srgbClr val="333333"/>
              </a:solidFill>
            </a:endParaRPr>
          </a:p>
          <a:p>
            <a:pPr lvl="0" defTabSz="914400" fontAlgn="base"/>
            <a:endParaRPr lang="en-US" altLang="zh-CN" sz="2400" dirty="0">
              <a:solidFill>
                <a:srgbClr val="333333"/>
              </a:solidFill>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3</a:t>
            </a:fld>
            <a:endParaRPr lang="de-DE" dirty="0">
              <a:latin typeface="SimHei"/>
              <a:cs typeface="+mn-cs"/>
            </a:endParaRPr>
          </a:p>
        </p:txBody>
      </p:sp>
    </p:spTree>
    <p:extLst>
      <p:ext uri="{BB962C8B-B14F-4D97-AF65-F5344CB8AC3E}">
        <p14:creationId xmlns:p14="http://schemas.microsoft.com/office/powerpoint/2010/main" val="3949308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zh-CN" altLang="en-US" sz="3600">
                <a:solidFill>
                  <a:srgbClr val="004992"/>
                </a:solidFill>
                <a:cs typeface="+mn-cs"/>
              </a:rPr>
              <a:t>归因</a:t>
            </a:r>
            <a:r>
              <a:rPr lang="en-US" altLang="zh-CN" sz="3600">
                <a:solidFill>
                  <a:srgbClr val="004992"/>
                </a:solidFill>
                <a:cs typeface="+mn-cs"/>
              </a:rPr>
              <a:t>: </a:t>
            </a:r>
            <a:r>
              <a:rPr lang="zh-CN" altLang="en-US" sz="3600">
                <a:solidFill>
                  <a:srgbClr val="004992"/>
                </a:solidFill>
                <a:cs typeface="+mn-cs"/>
              </a:rPr>
              <a:t>责备与归功</a:t>
            </a:r>
            <a:endParaRPr lang="en-US" sz="3600">
              <a:solidFill>
                <a:srgbClr val="004992"/>
              </a:solidFill>
              <a:cs typeface="+mn-cs"/>
            </a:endParaRPr>
          </a:p>
        </p:txBody>
      </p:sp>
      <p:sp>
        <p:nvSpPr>
          <p:cNvPr id="10243" name="Rectangle 3"/>
          <p:cNvSpPr>
            <a:spLocks noGrp="1" noChangeArrowheads="1"/>
          </p:cNvSpPr>
          <p:nvPr>
            <p:ph idx="1"/>
          </p:nvPr>
        </p:nvSpPr>
        <p:spPr>
          <a:noFill/>
        </p:spPr>
        <p:txBody>
          <a:bodyPr>
            <a:noAutofit/>
          </a:bodyPr>
          <a:lstStyle/>
          <a:p>
            <a:pPr eaLnBrk="1" hangingPunct="1">
              <a:tabLst>
                <a:tab pos="0" algn="l"/>
              </a:tabLst>
            </a:pPr>
            <a:r>
              <a:rPr lang="zh-CN" altLang="en-US" sz="2400" dirty="0">
                <a:solidFill>
                  <a:srgbClr val="333333"/>
                </a:solidFill>
              </a:rPr>
              <a:t>归因 </a:t>
            </a:r>
            <a:r>
              <a:rPr lang="en-US" altLang="zh-CN" sz="2400" dirty="0">
                <a:solidFill>
                  <a:srgbClr val="333333"/>
                </a:solidFill>
              </a:rPr>
              <a:t>= </a:t>
            </a:r>
            <a:r>
              <a:rPr lang="zh-CN" altLang="en-US" sz="2400" dirty="0">
                <a:solidFill>
                  <a:srgbClr val="333333"/>
                </a:solidFill>
              </a:rPr>
              <a:t>推断事件发生的原因（如，指责他人和归功于自己）</a:t>
            </a:r>
          </a:p>
          <a:p>
            <a:pPr lvl="0" defTabSz="914377"/>
            <a:r>
              <a:rPr lang="zh-CN" altLang="en-US" sz="2400" dirty="0">
                <a:solidFill>
                  <a:srgbClr val="333333"/>
                </a:solidFill>
              </a:rPr>
              <a:t>我们经常忽视了同样的事件可能有完全不同的原因。</a:t>
            </a:r>
            <a:endParaRPr lang="en-US" altLang="zh-CN" sz="2400" dirty="0">
              <a:solidFill>
                <a:srgbClr val="333333"/>
              </a:solidFill>
            </a:endParaRPr>
          </a:p>
          <a:p>
            <a:pPr lvl="0" defTabSz="914377"/>
            <a:endParaRPr lang="zh-CN" altLang="en-US" sz="2400" dirty="0">
              <a:solidFill>
                <a:srgbClr val="333333"/>
              </a:solidFill>
            </a:endParaRPr>
          </a:p>
          <a:p>
            <a:pPr lvl="0" defTabSz="914400" fontAlgn="base"/>
            <a:r>
              <a:rPr lang="zh-CN" altLang="de-DE" sz="2400" b="1" dirty="0">
                <a:solidFill>
                  <a:srgbClr val="004992"/>
                </a:solidFill>
              </a:rPr>
              <a:t>哪些原因可能导致下列情景？</a:t>
            </a:r>
            <a:endParaRPr lang="de-DE" altLang="de-DE" sz="2400" b="1" dirty="0">
              <a:solidFill>
                <a:srgbClr val="004992"/>
              </a:solidFill>
            </a:endParaRPr>
          </a:p>
          <a:p>
            <a:pPr lvl="0" defTabSz="914400" fontAlgn="base"/>
            <a:r>
              <a:rPr lang="zh-CN" altLang="de-DE" sz="2400" dirty="0">
                <a:solidFill>
                  <a:srgbClr val="333333"/>
                </a:solidFill>
              </a:rPr>
              <a:t>你生日那天好朋友没有给你打电话。</a:t>
            </a:r>
            <a:endParaRPr lang="en-US" altLang="zh-CN" sz="2400" dirty="0">
              <a:solidFill>
                <a:srgbClr val="333333"/>
              </a:solidFill>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4</a:t>
            </a:fld>
            <a:endParaRPr lang="de-DE" dirty="0">
              <a:latin typeface="SimHei"/>
              <a:cs typeface="+mn-cs"/>
            </a:endParaRPr>
          </a:p>
        </p:txBody>
      </p:sp>
    </p:spTree>
    <p:extLst>
      <p:ext uri="{BB962C8B-B14F-4D97-AF65-F5344CB8AC3E}">
        <p14:creationId xmlns:p14="http://schemas.microsoft.com/office/powerpoint/2010/main" val="3378613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ja-JP" altLang="en-US" sz="3600">
                <a:solidFill>
                  <a:srgbClr val="004992"/>
                </a:solidFill>
                <a:cs typeface="+mn-cs"/>
              </a:rPr>
              <a:t>解释</a:t>
            </a:r>
            <a:endParaRPr lang="en-US" sz="3600">
              <a:solidFill>
                <a:srgbClr val="004992"/>
              </a:solidFill>
              <a:cs typeface="+mn-cs"/>
            </a:endParaRPr>
          </a:p>
        </p:txBody>
      </p:sp>
      <p:sp>
        <p:nvSpPr>
          <p:cNvPr id="4" name="Content Placeholder 3"/>
          <p:cNvSpPr>
            <a:spLocks noGrp="1"/>
          </p:cNvSpPr>
          <p:nvPr>
            <p:ph idx="1"/>
          </p:nvPr>
        </p:nvSpPr>
        <p:spPr/>
        <p:txBody>
          <a:bodyPr/>
          <a:lstStyle/>
          <a:p>
            <a:pPr lvl="0" defTabSz="914377"/>
            <a:r>
              <a:rPr lang="zh-CN" altLang="en-US" sz="2400" dirty="0">
                <a:solidFill>
                  <a:srgbClr val="333333"/>
                </a:solidFill>
              </a:rPr>
              <a:t>你的朋友为什么没有给你打电话？</a:t>
            </a:r>
          </a:p>
          <a:p>
            <a:pPr lvl="0" defTabSz="914400" fontAlgn="base"/>
            <a:r>
              <a:rPr lang="zh-CN" altLang="en-CA" sz="2400" dirty="0">
                <a:solidFill>
                  <a:srgbClr val="004992"/>
                </a:solidFill>
              </a:rPr>
              <a:t>对这一行为的可能归因是</a:t>
            </a:r>
            <a:r>
              <a:rPr lang="en-CA" altLang="de-DE" sz="2400" dirty="0">
                <a:solidFill>
                  <a:srgbClr val="004992"/>
                </a:solidFill>
              </a:rPr>
              <a:t>…</a:t>
            </a:r>
          </a:p>
          <a:p>
            <a:pPr lvl="0" defTabSz="914400" fontAlgn="base">
              <a:buClr>
                <a:srgbClr val="333333"/>
              </a:buClr>
            </a:pPr>
            <a:r>
              <a:rPr lang="en-US" altLang="zh-CN"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5</a:t>
            </a:fld>
            <a:endParaRPr lang="de-DE" dirty="0">
              <a:latin typeface="SimHei"/>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ja-JP" altLang="en-US" sz="3600">
                <a:solidFill>
                  <a:srgbClr val="004992"/>
                </a:solidFill>
                <a:cs typeface="+mn-cs"/>
              </a:rPr>
              <a:t>解释</a:t>
            </a:r>
            <a:endParaRPr lang="en-US" sz="3600">
              <a:solidFill>
                <a:srgbClr val="004992"/>
              </a:solidFill>
              <a:cs typeface="+mn-cs"/>
            </a:endParaRPr>
          </a:p>
        </p:txBody>
      </p:sp>
      <p:sp>
        <p:nvSpPr>
          <p:cNvPr id="4" name="Content Placeholder 3"/>
          <p:cNvSpPr>
            <a:spLocks noGrp="1"/>
          </p:cNvSpPr>
          <p:nvPr>
            <p:ph idx="1"/>
          </p:nvPr>
        </p:nvSpPr>
        <p:spPr/>
        <p:txBody>
          <a:bodyPr/>
          <a:lstStyle/>
          <a:p>
            <a:pPr lvl="0" defTabSz="914377"/>
            <a:r>
              <a:rPr lang="zh-CN" altLang="en-US" sz="2400" dirty="0">
                <a:solidFill>
                  <a:srgbClr val="333333"/>
                </a:solidFill>
              </a:rPr>
              <a:t>你的朋友为什么没有给你打电话？</a:t>
            </a:r>
          </a:p>
          <a:p>
            <a:pPr lvl="0" defTabSz="914400" fontAlgn="base"/>
            <a:r>
              <a:rPr lang="zh-CN" altLang="en-CA" sz="2400" dirty="0">
                <a:solidFill>
                  <a:srgbClr val="004992"/>
                </a:solidFill>
              </a:rPr>
              <a:t>对这一行为的可能归因是</a:t>
            </a:r>
            <a:r>
              <a:rPr lang="en-CA" altLang="de-DE" sz="2400" dirty="0">
                <a:solidFill>
                  <a:srgbClr val="004992"/>
                </a:solidFill>
              </a:rPr>
              <a:t>…</a:t>
            </a:r>
          </a:p>
          <a:p>
            <a:pPr marL="342900" lvl="0" indent="-342900" defTabSz="914400" fontAlgn="base">
              <a:buClr>
                <a:srgbClr val="333333"/>
              </a:buClr>
              <a:buFont typeface="WingDings"/>
              <a:buChar char=""/>
            </a:pPr>
            <a:r>
              <a:rPr lang="zh-CN" altLang="en-CA" sz="2400" dirty="0">
                <a:solidFill>
                  <a:srgbClr val="333333"/>
                </a:solidFill>
              </a:rPr>
              <a:t>我对她并不重要。 如果是其它人，她可能不会忘记</a:t>
            </a:r>
            <a:r>
              <a:rPr lang="zh-CN" altLang="de-DE" sz="2400" dirty="0">
                <a:solidFill>
                  <a:srgbClr val="333333"/>
                </a:solidFill>
              </a:rPr>
              <a:t>。</a:t>
            </a:r>
            <a:endParaRPr lang="zh-CN" altLang="en-CA" sz="2400" dirty="0">
              <a:solidFill>
                <a:srgbClr val="333333"/>
              </a:solidFill>
            </a:endParaRPr>
          </a:p>
          <a:p>
            <a:pPr marL="342900" lvl="0" indent="-342900" defTabSz="914400" fontAlgn="base">
              <a:buClr>
                <a:srgbClr val="333333"/>
              </a:buClr>
              <a:buFont typeface="WingDings"/>
              <a:buChar char=""/>
            </a:pPr>
            <a:r>
              <a:rPr lang="zh-CN" altLang="en-CA" sz="2400" dirty="0">
                <a:solidFill>
                  <a:srgbClr val="333333"/>
                </a:solidFill>
              </a:rPr>
              <a:t>她是个生活紊乱的人，甚至可能忘记她自己的生日。</a:t>
            </a:r>
          </a:p>
          <a:p>
            <a:pPr marL="342900" lvl="0" indent="-342900" defTabSz="914400" fontAlgn="base">
              <a:buClr>
                <a:srgbClr val="333333"/>
              </a:buClr>
              <a:buFont typeface="WingDings"/>
              <a:buChar char=""/>
            </a:pPr>
            <a:r>
              <a:rPr lang="zh-CN" altLang="en-CA" sz="2400" dirty="0">
                <a:solidFill>
                  <a:srgbClr val="333333"/>
                </a:solidFill>
              </a:rPr>
              <a:t>她要准备通过一项重要的考试，没有时间考虑其它事。</a:t>
            </a:r>
            <a:endParaRPr lang="en-US" sz="2400" dirty="0"/>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6</a:t>
            </a:fld>
            <a:endParaRPr lang="de-DE" dirty="0">
              <a:latin typeface="SimHei"/>
              <a:cs typeface="+mn-cs"/>
            </a:endParaRPr>
          </a:p>
        </p:txBody>
      </p:sp>
    </p:spTree>
    <p:extLst>
      <p:ext uri="{BB962C8B-B14F-4D97-AF65-F5344CB8AC3E}">
        <p14:creationId xmlns:p14="http://schemas.microsoft.com/office/powerpoint/2010/main" val="23861765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defTabSz="914377"/>
            <a:r>
              <a:rPr lang="zh-CN" altLang="en-US" sz="2400" dirty="0">
                <a:solidFill>
                  <a:srgbClr val="333333"/>
                </a:solidFill>
              </a:rPr>
              <a:t>你的朋友为什么没有给你打电话？</a:t>
            </a:r>
          </a:p>
          <a:p>
            <a:pPr lvl="0" defTabSz="914400" fontAlgn="base"/>
            <a:r>
              <a:rPr lang="zh-CN" altLang="en-CA" sz="2400" dirty="0">
                <a:solidFill>
                  <a:srgbClr val="004992"/>
                </a:solidFill>
              </a:rPr>
              <a:t>对这一行为的可能归因是</a:t>
            </a:r>
            <a:r>
              <a:rPr lang="en-CA" altLang="de-DE" sz="2400" dirty="0">
                <a:solidFill>
                  <a:srgbClr val="004992"/>
                </a:solidFill>
              </a:rPr>
              <a:t>…</a:t>
            </a:r>
            <a:endParaRPr lang="en-US" sz="2400" dirty="0"/>
          </a:p>
        </p:txBody>
      </p:sp>
      <p:graphicFrame>
        <p:nvGraphicFramePr>
          <p:cNvPr id="10" name="Group 68"/>
          <p:cNvGraphicFramePr>
            <a:graphicFrameLocks/>
          </p:cNvGraphicFramePr>
          <p:nvPr>
            <p:extLst>
              <p:ext uri="{D42A27DB-BD31-4B8C-83A1-F6EECF244321}">
                <p14:modId xmlns:p14="http://schemas.microsoft.com/office/powerpoint/2010/main" val="3397689572"/>
              </p:ext>
            </p:extLst>
          </p:nvPr>
        </p:nvGraphicFramePr>
        <p:xfrm>
          <a:off x="408955" y="3471161"/>
          <a:ext cx="11376000" cy="1936952"/>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55701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ja-JP" sz="2400" b="0" i="0" u="none" strike="noStrike" cap="none" normalizeH="0" baseline="0" dirty="0">
                          <a:ln>
                            <a:noFill/>
                          </a:ln>
                          <a:solidFill>
                            <a:srgbClr val="004992"/>
                          </a:solidFill>
                          <a:effectLst/>
                          <a:latin typeface="SimHei"/>
                          <a:ea typeface="SimHei"/>
                          <a:cs typeface="+mn-cs"/>
                        </a:rPr>
                        <a:t>...</a:t>
                      </a:r>
                      <a:r>
                        <a:rPr kumimoji="0" lang="ja-JP" altLang="en-US" sz="2400" b="0" i="0" u="none" strike="noStrike" cap="none" normalizeH="0" baseline="0" dirty="0">
                          <a:ln>
                            <a:noFill/>
                          </a:ln>
                          <a:solidFill>
                            <a:srgbClr val="004992"/>
                          </a:solidFill>
                          <a:effectLst/>
                          <a:latin typeface="SimHei"/>
                          <a:ea typeface="SimHei"/>
                          <a:cs typeface="+mn-cs"/>
                        </a:rPr>
                        <a:t>自已</a:t>
                      </a:r>
                      <a:endParaRPr kumimoji="0" lang="de-DE" sz="2400" b="0" i="0" u="none" strike="noStrike" cap="none" normalizeH="0" baseline="0" dirty="0">
                        <a:ln>
                          <a:noFill/>
                        </a:ln>
                        <a:solidFill>
                          <a:srgbClr val="004992"/>
                        </a:solidFill>
                        <a:effectLst/>
                        <a:latin typeface="SimHei"/>
                        <a:ea typeface="SimHei"/>
                        <a:cs typeface="+mn-cs"/>
                      </a:endParaRP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mn-cs"/>
                        </a:rPr>
                        <a:t>我对他并不重要。</a:t>
                      </a:r>
                      <a:endParaRPr kumimoji="0" lang="en-US" sz="2400" b="0" i="0" u="none" strike="noStrike" cap="none" normalizeH="0" baseline="0" dirty="0">
                        <a:ln>
                          <a:noFill/>
                        </a:ln>
                        <a:solidFill>
                          <a:srgbClr val="333333"/>
                        </a:solidFill>
                        <a:effectLst/>
                        <a:latin typeface="SimHei"/>
                        <a:ea typeface="SimHei"/>
                        <a:cs typeface="+mn-cs"/>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55701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ja-JP" sz="2400" b="0" i="0" u="none" strike="noStrike" cap="none" normalizeH="0" baseline="0" dirty="0">
                          <a:ln>
                            <a:noFill/>
                          </a:ln>
                          <a:solidFill>
                            <a:srgbClr val="004992"/>
                          </a:solidFill>
                          <a:effectLst/>
                          <a:latin typeface="SimHei"/>
                          <a:ea typeface="SimHei"/>
                          <a:cs typeface="+mn-cs"/>
                        </a:rPr>
                        <a:t>...</a:t>
                      </a:r>
                      <a:r>
                        <a:rPr kumimoji="0" lang="ja-JP" altLang="en-US" sz="2400" b="0" i="0" u="none" strike="noStrike" cap="none" normalizeH="0" baseline="0" dirty="0">
                          <a:ln>
                            <a:noFill/>
                          </a:ln>
                          <a:solidFill>
                            <a:srgbClr val="004992"/>
                          </a:solidFill>
                          <a:effectLst/>
                          <a:latin typeface="SimHei"/>
                          <a:ea typeface="SimHei"/>
                          <a:cs typeface="+mn-cs"/>
                        </a:rPr>
                        <a:t>他人</a:t>
                      </a:r>
                      <a:endParaRPr kumimoji="0" lang="de-DE" sz="2400" b="0" i="0" u="none" strike="noStrike" cap="none" normalizeH="0" baseline="0" dirty="0">
                        <a:ln>
                          <a:noFill/>
                        </a:ln>
                        <a:solidFill>
                          <a:srgbClr val="004992"/>
                        </a:solidFill>
                        <a:effectLst/>
                        <a:latin typeface="SimHei"/>
                        <a:ea typeface="SimHei"/>
                        <a:cs typeface="+mn-cs"/>
                      </a:endParaRP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mn-cs"/>
                        </a:rPr>
                        <a:t>她是个生活紊乱的人。</a:t>
                      </a:r>
                      <a:endParaRPr kumimoji="0" lang="en-US" sz="2400" b="0" i="0" u="none" strike="noStrike" cap="none" normalizeH="0" baseline="0" dirty="0">
                        <a:ln>
                          <a:noFill/>
                        </a:ln>
                        <a:solidFill>
                          <a:srgbClr val="333333"/>
                        </a:solidFill>
                        <a:effectLst/>
                        <a:latin typeface="SimHei"/>
                        <a:ea typeface="SimHei"/>
                        <a:cs typeface="+mn-cs"/>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06216">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en-US" altLang="ja-JP" sz="2400" b="0" i="0" u="none" strike="noStrike" cap="none" normalizeH="0" baseline="0" dirty="0">
                          <a:ln>
                            <a:noFill/>
                          </a:ln>
                          <a:solidFill>
                            <a:srgbClr val="004992"/>
                          </a:solidFill>
                          <a:effectLst/>
                          <a:latin typeface="SimHei"/>
                          <a:ea typeface="SimHei"/>
                          <a:cs typeface="+mn-cs"/>
                        </a:rPr>
                        <a:t>...</a:t>
                      </a:r>
                      <a:r>
                        <a:rPr kumimoji="0" lang="ja-JP" altLang="en-US" sz="2400" b="0" i="0" u="none" strike="noStrike" cap="none" normalizeH="0" baseline="0" dirty="0">
                          <a:ln>
                            <a:noFill/>
                          </a:ln>
                          <a:solidFill>
                            <a:srgbClr val="004992"/>
                          </a:solidFill>
                          <a:effectLst/>
                          <a:latin typeface="SimHei"/>
                          <a:ea typeface="SimHei"/>
                          <a:cs typeface="+mn-cs"/>
                        </a:rPr>
                        <a:t>某种情形或偶然事件</a:t>
                      </a:r>
                      <a:endParaRPr kumimoji="0" lang="de-DE" sz="2400" b="0" i="0" u="none" strike="noStrike" cap="none" normalizeH="0" baseline="0" dirty="0">
                        <a:ln>
                          <a:noFill/>
                        </a:ln>
                        <a:solidFill>
                          <a:srgbClr val="004992"/>
                        </a:solidFill>
                        <a:effectLst/>
                        <a:latin typeface="SimHei"/>
                        <a:ea typeface="SimHei"/>
                        <a:cs typeface="+mn-cs"/>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400" b="0" i="0" u="none" strike="noStrike" cap="none" normalizeH="0" baseline="0" dirty="0">
                          <a:ln>
                            <a:noFill/>
                          </a:ln>
                          <a:solidFill>
                            <a:srgbClr val="333333"/>
                          </a:solidFill>
                          <a:effectLst/>
                          <a:latin typeface="SimHei"/>
                          <a:ea typeface="SimHei"/>
                          <a:cs typeface="+mn-cs"/>
                        </a:rPr>
                        <a:t>她要准备考试，没时间。</a:t>
                      </a:r>
                      <a:endParaRPr kumimoji="0" lang="de-DE" sz="2400" b="0" i="0" u="none" strike="noStrike" cap="none" normalizeH="0" baseline="0" dirty="0">
                        <a:ln>
                          <a:noFill/>
                        </a:ln>
                        <a:solidFill>
                          <a:srgbClr val="333333"/>
                        </a:solidFill>
                        <a:effectLst/>
                        <a:latin typeface="SimHei"/>
                        <a:ea typeface="SimHei"/>
                        <a:cs typeface="+mn-cs"/>
                      </a:endParaRP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
        <p:nvSpPr>
          <p:cNvPr id="5" name="Title 4"/>
          <p:cNvSpPr>
            <a:spLocks noGrp="1"/>
          </p:cNvSpPr>
          <p:nvPr>
            <p:ph type="title"/>
          </p:nvPr>
        </p:nvSpPr>
        <p:spPr/>
        <p:txBody>
          <a:bodyPr/>
          <a:lstStyle/>
          <a:p>
            <a:r>
              <a:rPr lang="ja-JP" altLang="en-US" sz="3600">
                <a:solidFill>
                  <a:srgbClr val="004992"/>
                </a:solidFill>
                <a:cs typeface="+mn-cs"/>
              </a:rPr>
              <a:t>解释</a:t>
            </a:r>
            <a:endParaRPr lang="en-US" sz="3600">
              <a:solidFill>
                <a:srgbClr val="004992"/>
              </a:solidFill>
              <a:cs typeface="+mn-cs"/>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7</a:t>
            </a:fld>
            <a:endParaRPr lang="de-DE" dirty="0">
              <a:latin typeface="SimHei"/>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责备与归功</a:t>
            </a:r>
            <a:endParaRPr lang="de-DE" altLang="de-DE" sz="3600">
              <a:cs typeface="+mn-cs"/>
            </a:endParaRPr>
          </a:p>
        </p:txBody>
      </p:sp>
      <p:sp>
        <p:nvSpPr>
          <p:cNvPr id="4" name="Content Placeholder 3"/>
          <p:cNvSpPr>
            <a:spLocks noGrp="1"/>
          </p:cNvSpPr>
          <p:nvPr>
            <p:ph idx="1"/>
          </p:nvPr>
        </p:nvSpPr>
        <p:spPr/>
        <p:txBody>
          <a:bodyPr/>
          <a:lstStyle/>
          <a:p>
            <a:pPr lvl="0" defTabSz="914400" fontAlgn="base"/>
            <a:r>
              <a:rPr lang="zh-CN" altLang="en-US" sz="2400">
                <a:solidFill>
                  <a:srgbClr val="333333"/>
                </a:solidFill>
              </a:rPr>
              <a:t>正如前面所显示的，事件可能有完全不同的潜在原因。而且，在大多数情况下</a:t>
            </a:r>
            <a:r>
              <a:rPr lang="zh-CN" altLang="en-US" sz="2400" i="1">
                <a:solidFill>
                  <a:srgbClr val="333333"/>
                </a:solidFill>
              </a:rPr>
              <a:t>几种因素</a:t>
            </a:r>
            <a:r>
              <a:rPr lang="zh-CN" altLang="en-US" sz="2400">
                <a:solidFill>
                  <a:srgbClr val="333333"/>
                </a:solidFill>
              </a:rPr>
              <a:t>会共同导致特定情形。然而，许多人倾向于只将一个方面看作重要因素（例如，责备他人而不是自己，或相反）。</a:t>
            </a:r>
            <a:endParaRPr lang="en-US" sz="2400" dirty="0"/>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8</a:t>
            </a:fld>
            <a:endParaRPr lang="de-DE" dirty="0">
              <a:latin typeface="SimHei"/>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a:solidFill>
                  <a:srgbClr val="004992"/>
                </a:solidFill>
                <a:cs typeface="+mn-cs"/>
              </a:rPr>
              <a:t>你出院了，几乎没有任何症状</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r>
              <a:rPr lang="zh-CN" altLang="en-US" sz="2400" dirty="0">
                <a:solidFill>
                  <a:srgbClr val="004992"/>
                </a:solidFill>
              </a:rPr>
              <a:t>原因</a:t>
            </a:r>
            <a:r>
              <a:rPr lang="en-US" altLang="zh-CN" sz="2400" dirty="0">
                <a:solidFill>
                  <a:srgbClr val="004992"/>
                </a:solidFill>
              </a:rPr>
              <a:t>...</a:t>
            </a:r>
          </a:p>
          <a:p>
            <a:pPr lvl="0" defTabSz="914377"/>
            <a:r>
              <a:rPr lang="en-US" altLang="zh-CN" sz="2400" dirty="0">
                <a:solidFill>
                  <a:srgbClr val="333333"/>
                </a:solidFill>
              </a:rPr>
              <a:t>...</a:t>
            </a:r>
            <a:r>
              <a:rPr lang="zh-CN" altLang="en-US" sz="2400" dirty="0">
                <a:solidFill>
                  <a:srgbClr val="333333"/>
                </a:solidFill>
              </a:rPr>
              <a:t>自己</a:t>
            </a:r>
          </a:p>
          <a:p>
            <a:pPr lvl="0" defTabSz="914377"/>
            <a:r>
              <a:rPr lang="en-US" altLang="zh-CN" sz="2400" dirty="0">
                <a:solidFill>
                  <a:srgbClr val="333333"/>
                </a:solidFill>
              </a:rPr>
              <a:t>...</a:t>
            </a:r>
            <a:r>
              <a:rPr lang="zh-CN" altLang="en-US" sz="2400" dirty="0">
                <a:solidFill>
                  <a:srgbClr val="333333"/>
                </a:solidFill>
              </a:rPr>
              <a:t>他人</a:t>
            </a:r>
          </a:p>
          <a:p>
            <a:pPr lvl="0" defTabSz="914377"/>
            <a:r>
              <a:rPr lang="en-US" altLang="zh-CN" sz="2400" dirty="0">
                <a:solidFill>
                  <a:srgbClr val="333333"/>
                </a:solidFill>
              </a:rPr>
              <a:t>...</a:t>
            </a:r>
            <a:r>
              <a:rPr lang="zh-CN" altLang="en-US" sz="2400" dirty="0">
                <a:solidFill>
                  <a:srgbClr val="333333"/>
                </a:solidFill>
              </a:rPr>
              <a:t>某种情形或偶然事件</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9</a:t>
            </a:fld>
            <a:endParaRPr lang="de-DE" dirty="0">
              <a:latin typeface="SimHei"/>
              <a:cs typeface="+mn-cs"/>
            </a:endParaRPr>
          </a:p>
        </p:txBody>
      </p:sp>
      <p:sp>
        <p:nvSpPr>
          <p:cNvPr id="20483" name="Rectangle 4"/>
          <p:cNvSpPr>
            <a:spLocks noChangeArrowheads="1"/>
          </p:cNvSpPr>
          <p:nvPr/>
        </p:nvSpPr>
        <p:spPr bwMode="auto">
          <a:xfrm>
            <a:off x="813012" y="6301224"/>
            <a:ext cx="10365899" cy="302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90000"/>
              </a:lnSpc>
              <a:buClrTx/>
              <a:buFontTx/>
              <a:buNone/>
            </a:pPr>
            <a:endParaRPr lang="zh-CN" altLang="en-US" sz="2800">
              <a:solidFill>
                <a:srgbClr val="3333FF"/>
              </a:solidFill>
              <a:latin typeface="Calibri Light"/>
              <a:ea typeface="宋体" panose="02010600030101010101" pitchFamily="2" charset="-122"/>
            </a:endParaRPr>
          </a:p>
        </p:txBody>
      </p:sp>
      <p:pic>
        <p:nvPicPr>
          <p:cNvPr id="10"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你出院了，几乎没有任何症状</a:t>
            </a:r>
            <a:endParaRPr lang="zh-CN" altLang="en-US" sz="3600" dirty="0">
              <a:cs typeface="+mn-cs"/>
            </a:endParaRPr>
          </a:p>
        </p:txBody>
      </p:sp>
      <p:sp>
        <p:nvSpPr>
          <p:cNvPr id="289802" name="Rectangle 10"/>
          <p:cNvSpPr>
            <a:spLocks noGrp="1" noChangeArrowheads="1"/>
          </p:cNvSpPr>
          <p:nvPr>
            <p:ph idx="1"/>
          </p:nvPr>
        </p:nvSpPr>
        <p:spPr/>
        <p:txBody>
          <a:bodyPr>
            <a:noAutofit/>
          </a:bodyPr>
          <a:lstStyle/>
          <a:p>
            <a:pPr eaLnBrk="1" hangingPunct="1">
              <a:lnSpc>
                <a:spcPct val="100000"/>
              </a:lnSpc>
              <a:spcBef>
                <a:spcPts val="0"/>
              </a:spcBef>
              <a:defRPr/>
            </a:pPr>
            <a:r>
              <a:rPr lang="zh-CN" altLang="de-DE" sz="1600" b="1" dirty="0">
                <a:solidFill>
                  <a:srgbClr val="004992"/>
                </a:solidFill>
              </a:rPr>
              <a:t>解释</a:t>
            </a:r>
            <a:r>
              <a:rPr lang="de-DE" sz="1600" b="1" dirty="0">
                <a:solidFill>
                  <a:srgbClr val="004992"/>
                </a:solidFill>
              </a:rPr>
              <a:t>...</a:t>
            </a:r>
          </a:p>
          <a:p>
            <a:pPr eaLnBrk="1" hangingPunct="1">
              <a:lnSpc>
                <a:spcPct val="100000"/>
              </a:lnSpc>
              <a:spcBef>
                <a:spcPts val="1200"/>
              </a:spcBef>
              <a:defRPr/>
            </a:pPr>
            <a:r>
              <a:rPr lang="de-DE" sz="1600" b="1" dirty="0">
                <a:solidFill>
                  <a:srgbClr val="004992"/>
                </a:solidFill>
              </a:rPr>
              <a:t>... </a:t>
            </a:r>
            <a:r>
              <a:rPr lang="zh-CN" altLang="de-DE" sz="1600" b="1" dirty="0">
                <a:solidFill>
                  <a:srgbClr val="004992"/>
                </a:solidFill>
              </a:rPr>
              <a:t>自己</a:t>
            </a:r>
            <a:r>
              <a:rPr lang="de-DE" sz="1600" b="1" dirty="0">
                <a:solidFill>
                  <a:srgbClr val="004992"/>
                </a:solidFill>
              </a:rPr>
              <a:t>:</a:t>
            </a:r>
          </a:p>
          <a:p>
            <a:pPr eaLnBrk="1" hangingPunct="1">
              <a:lnSpc>
                <a:spcPct val="100000"/>
              </a:lnSpc>
              <a:spcBef>
                <a:spcPts val="0"/>
              </a:spcBef>
              <a:defRPr/>
            </a:pPr>
            <a:r>
              <a:rPr lang="de-DE" sz="1600" i="1" dirty="0">
                <a:solidFill>
                  <a:srgbClr val="333333"/>
                </a:solidFill>
              </a:rPr>
              <a:t>(</a:t>
            </a:r>
            <a:r>
              <a:rPr lang="zh-CN" altLang="de-DE" sz="1600" i="1" dirty="0">
                <a:solidFill>
                  <a:srgbClr val="333333"/>
                </a:solidFill>
              </a:rPr>
              <a:t>可影响的</a:t>
            </a:r>
            <a:r>
              <a:rPr lang="de-DE" sz="1600" i="1" dirty="0">
                <a:solidFill>
                  <a:srgbClr val="333333"/>
                </a:solidFill>
              </a:rPr>
              <a:t>)</a:t>
            </a: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因为我有强烈的动机，所以康复过程是成功的。</a:t>
            </a: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我坚持了特定的治疗方案，这在成功治疗中起了主要作用。</a:t>
            </a:r>
          </a:p>
          <a:p>
            <a:pPr eaLnBrk="1" hangingPunct="1">
              <a:lnSpc>
                <a:spcPct val="100000"/>
              </a:lnSpc>
              <a:spcBef>
                <a:spcPts val="1200"/>
              </a:spcBef>
              <a:defRPr/>
            </a:pPr>
            <a:r>
              <a:rPr lang="de-DE" sz="1600" i="1" dirty="0">
                <a:solidFill>
                  <a:srgbClr val="333333"/>
                </a:solidFill>
              </a:rPr>
              <a:t>(</a:t>
            </a:r>
            <a:r>
              <a:rPr lang="zh-CN" altLang="de-DE" sz="1600" i="1" dirty="0">
                <a:solidFill>
                  <a:srgbClr val="333333"/>
                </a:solidFill>
              </a:rPr>
              <a:t>难影响的</a:t>
            </a:r>
            <a:r>
              <a:rPr lang="de-DE" sz="1600" i="1" dirty="0">
                <a:solidFill>
                  <a:srgbClr val="333333"/>
                </a:solidFill>
              </a:rPr>
              <a:t>)</a:t>
            </a: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在我看来，不用治疗或服药我也能康复。</a:t>
            </a: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康复是因为我有优秀的基因</a:t>
            </a:r>
            <a:r>
              <a:rPr lang="zh-CN" altLang="de-DE" sz="1600" i="1" dirty="0">
                <a:solidFill>
                  <a:srgbClr val="333333"/>
                </a:solidFill>
              </a:rPr>
              <a:t>。</a:t>
            </a:r>
          </a:p>
          <a:p>
            <a:pPr eaLnBrk="1" hangingPunct="1">
              <a:lnSpc>
                <a:spcPct val="100000"/>
              </a:lnSpc>
              <a:spcBef>
                <a:spcPts val="1200"/>
              </a:spcBef>
              <a:buClr>
                <a:schemeClr val="tx1"/>
              </a:buClr>
              <a:defRPr/>
            </a:pPr>
            <a:r>
              <a:rPr lang="de-DE" sz="1600" b="1" dirty="0">
                <a:solidFill>
                  <a:srgbClr val="004992"/>
                </a:solidFill>
              </a:rPr>
              <a:t>... </a:t>
            </a:r>
            <a:r>
              <a:rPr lang="zh-CN" altLang="de-DE" sz="1600" b="1" dirty="0">
                <a:solidFill>
                  <a:srgbClr val="004992"/>
                </a:solidFill>
              </a:rPr>
              <a:t>他人</a:t>
            </a:r>
            <a:r>
              <a:rPr lang="de-DE" sz="1600" b="1" dirty="0">
                <a:solidFill>
                  <a:srgbClr val="004992"/>
                </a:solidFill>
              </a:rPr>
              <a:t>:</a:t>
            </a: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医院的医护人员是非常有能力的。</a:t>
            </a: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如果没有家人的支持，可能不会有这样的成功。</a:t>
            </a:r>
          </a:p>
          <a:p>
            <a:pPr eaLnBrk="1" hangingPunct="1">
              <a:lnSpc>
                <a:spcPct val="100000"/>
              </a:lnSpc>
              <a:spcBef>
                <a:spcPts val="1200"/>
              </a:spcBef>
              <a:buClr>
                <a:schemeClr val="tx1"/>
              </a:buClr>
              <a:defRPr/>
            </a:pPr>
            <a:r>
              <a:rPr lang="de-DE" sz="1600" b="1" dirty="0">
                <a:solidFill>
                  <a:srgbClr val="004992"/>
                </a:solidFill>
              </a:rPr>
              <a:t>...</a:t>
            </a:r>
            <a:r>
              <a:rPr lang="zh-CN" altLang="de-DE" sz="1600" b="1" dirty="0">
                <a:solidFill>
                  <a:srgbClr val="004992"/>
                </a:solidFill>
              </a:rPr>
              <a:t>某种情形或偶然事件</a:t>
            </a:r>
            <a:r>
              <a:rPr lang="de-DE" sz="1600" b="1" dirty="0">
                <a:solidFill>
                  <a:srgbClr val="004992"/>
                </a:solidFill>
              </a:rPr>
              <a:t>:</a:t>
            </a: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我很幸运，医护人员并不像通常那样忙碌。</a:t>
            </a: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康复是由于药物治疗。</a:t>
            </a:r>
            <a:endParaRPr lang="zh-CN" altLang="en-US" sz="1600" dirty="0">
              <a:solidFill>
                <a:srgbClr val="333333"/>
              </a:solidFill>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10</a:t>
            </a:fld>
            <a:endParaRPr lang="de-DE" dirty="0">
              <a:latin typeface="SimHei"/>
              <a:cs typeface="+mn-cs"/>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你出院了，几乎没有任何症状</a:t>
            </a:r>
            <a:endParaRPr lang="zh-CN" altLang="en-US" sz="3600" dirty="0">
              <a:cs typeface="+mn-cs"/>
            </a:endParaRPr>
          </a:p>
        </p:txBody>
      </p:sp>
      <p:sp>
        <p:nvSpPr>
          <p:cNvPr id="289802" name="Rectangle 10"/>
          <p:cNvSpPr>
            <a:spLocks noGrp="1" noChangeArrowheads="1"/>
          </p:cNvSpPr>
          <p:nvPr>
            <p:ph idx="1"/>
          </p:nvPr>
        </p:nvSpPr>
        <p:spPr/>
        <p:txBody>
          <a:bodyPr>
            <a:noAutofit/>
          </a:bodyPr>
          <a:lstStyle/>
          <a:p>
            <a:pPr eaLnBrk="1" hangingPunct="1">
              <a:lnSpc>
                <a:spcPct val="100000"/>
              </a:lnSpc>
              <a:spcBef>
                <a:spcPts val="0"/>
              </a:spcBef>
              <a:defRPr/>
            </a:pPr>
            <a:r>
              <a:rPr lang="zh-CN" altLang="de-DE" sz="1600" b="1" dirty="0">
                <a:solidFill>
                  <a:srgbClr val="004992"/>
                </a:solidFill>
              </a:rPr>
              <a:t>解释</a:t>
            </a:r>
            <a:r>
              <a:rPr lang="de-DE" sz="1600" b="1" dirty="0">
                <a:solidFill>
                  <a:srgbClr val="004992"/>
                </a:solidFill>
              </a:rPr>
              <a:t>...</a:t>
            </a:r>
          </a:p>
          <a:p>
            <a:pPr eaLnBrk="1" hangingPunct="1">
              <a:lnSpc>
                <a:spcPct val="100000"/>
              </a:lnSpc>
              <a:spcBef>
                <a:spcPts val="1200"/>
              </a:spcBef>
              <a:defRPr/>
            </a:pPr>
            <a:r>
              <a:rPr lang="de-DE" sz="1600" b="1" dirty="0">
                <a:solidFill>
                  <a:srgbClr val="004992"/>
                </a:solidFill>
              </a:rPr>
              <a:t>... </a:t>
            </a:r>
            <a:r>
              <a:rPr lang="zh-CN" altLang="de-DE" sz="1600" b="1" dirty="0">
                <a:solidFill>
                  <a:srgbClr val="004992"/>
                </a:solidFill>
              </a:rPr>
              <a:t>自己</a:t>
            </a:r>
            <a:r>
              <a:rPr lang="de-DE" sz="1600" b="1" dirty="0">
                <a:solidFill>
                  <a:srgbClr val="004992"/>
                </a:solidFill>
              </a:rPr>
              <a:t>:</a:t>
            </a:r>
          </a:p>
          <a:p>
            <a:pPr eaLnBrk="1" hangingPunct="1">
              <a:lnSpc>
                <a:spcPct val="100000"/>
              </a:lnSpc>
              <a:spcBef>
                <a:spcPts val="0"/>
              </a:spcBef>
              <a:defRPr/>
            </a:pPr>
            <a:r>
              <a:rPr lang="de-DE" sz="1600" i="1" dirty="0">
                <a:solidFill>
                  <a:srgbClr val="333333"/>
                </a:solidFill>
              </a:rPr>
              <a:t>(</a:t>
            </a:r>
            <a:r>
              <a:rPr lang="zh-CN" altLang="de-DE" sz="1600" i="1" dirty="0">
                <a:solidFill>
                  <a:srgbClr val="333333"/>
                </a:solidFill>
              </a:rPr>
              <a:t>可影响的</a:t>
            </a:r>
            <a:r>
              <a:rPr lang="de-DE" sz="1600" i="1" dirty="0">
                <a:solidFill>
                  <a:srgbClr val="333333"/>
                </a:solidFill>
              </a:rPr>
              <a:t>)</a:t>
            </a: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因为我有强烈的动机，所以康复过程是成功的。</a:t>
            </a: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我坚持了特定的治疗方案，这在成功治疗中起了主要作用。</a:t>
            </a:r>
          </a:p>
          <a:p>
            <a:pPr eaLnBrk="1" hangingPunct="1">
              <a:lnSpc>
                <a:spcPct val="100000"/>
              </a:lnSpc>
              <a:spcBef>
                <a:spcPts val="1200"/>
              </a:spcBef>
              <a:defRPr/>
            </a:pPr>
            <a:r>
              <a:rPr lang="de-DE" sz="1600" i="1" dirty="0">
                <a:solidFill>
                  <a:srgbClr val="333333"/>
                </a:solidFill>
              </a:rPr>
              <a:t>(</a:t>
            </a:r>
            <a:r>
              <a:rPr lang="zh-CN" altLang="de-DE" sz="1600" i="1" dirty="0">
                <a:solidFill>
                  <a:srgbClr val="333333"/>
                </a:solidFill>
              </a:rPr>
              <a:t>难影响的</a:t>
            </a:r>
            <a:r>
              <a:rPr lang="de-DE" sz="1600" i="1" dirty="0">
                <a:solidFill>
                  <a:srgbClr val="333333"/>
                </a:solidFill>
              </a:rPr>
              <a:t>)</a:t>
            </a: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在我看来，不用治疗或服药我也能康复。</a:t>
            </a: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康复是因为我有优秀的基因</a:t>
            </a:r>
            <a:r>
              <a:rPr lang="zh-CN" altLang="de-DE" sz="1600" i="1" dirty="0">
                <a:solidFill>
                  <a:srgbClr val="333333"/>
                </a:solidFill>
              </a:rPr>
              <a:t>。</a:t>
            </a:r>
          </a:p>
          <a:p>
            <a:pPr eaLnBrk="1" hangingPunct="1">
              <a:lnSpc>
                <a:spcPct val="100000"/>
              </a:lnSpc>
              <a:spcBef>
                <a:spcPts val="1200"/>
              </a:spcBef>
              <a:buClr>
                <a:schemeClr val="tx1"/>
              </a:buClr>
              <a:defRPr/>
            </a:pPr>
            <a:r>
              <a:rPr lang="de-DE" sz="1600" b="1" dirty="0">
                <a:solidFill>
                  <a:srgbClr val="004992"/>
                </a:solidFill>
              </a:rPr>
              <a:t>... </a:t>
            </a:r>
            <a:r>
              <a:rPr lang="zh-CN" altLang="de-DE" sz="1600" b="1" dirty="0">
                <a:solidFill>
                  <a:srgbClr val="004992"/>
                </a:solidFill>
              </a:rPr>
              <a:t>他人</a:t>
            </a:r>
            <a:r>
              <a:rPr lang="de-DE" sz="1600" b="1" dirty="0">
                <a:solidFill>
                  <a:srgbClr val="004992"/>
                </a:solidFill>
              </a:rPr>
              <a:t>:</a:t>
            </a: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医院的医护人员是非常有能力的。</a:t>
            </a: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如果没有家人的支持，可能不会有这样的成功。</a:t>
            </a:r>
          </a:p>
          <a:p>
            <a:pPr eaLnBrk="1" hangingPunct="1">
              <a:lnSpc>
                <a:spcPct val="100000"/>
              </a:lnSpc>
              <a:spcBef>
                <a:spcPts val="1200"/>
              </a:spcBef>
              <a:buClr>
                <a:schemeClr val="tx1"/>
              </a:buClr>
              <a:defRPr/>
            </a:pPr>
            <a:r>
              <a:rPr lang="de-DE" sz="1600" b="1" dirty="0">
                <a:solidFill>
                  <a:srgbClr val="004992"/>
                </a:solidFill>
              </a:rPr>
              <a:t>...</a:t>
            </a:r>
            <a:r>
              <a:rPr lang="zh-CN" altLang="de-DE" sz="1600" b="1" dirty="0">
                <a:solidFill>
                  <a:srgbClr val="004992"/>
                </a:solidFill>
              </a:rPr>
              <a:t>某种情形或偶然事件</a:t>
            </a:r>
            <a:r>
              <a:rPr lang="de-DE" sz="1600" b="1" dirty="0">
                <a:solidFill>
                  <a:srgbClr val="004992"/>
                </a:solidFill>
              </a:rPr>
              <a:t>:</a:t>
            </a: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我很幸运，医护人员并不像通常那样忙碌。</a:t>
            </a:r>
          </a:p>
          <a:p>
            <a:pPr marL="285750" indent="-285750" eaLnBrk="1" hangingPunct="1">
              <a:lnSpc>
                <a:spcPct val="100000"/>
              </a:lnSpc>
              <a:spcBef>
                <a:spcPts val="0"/>
              </a:spcBef>
              <a:buClr>
                <a:srgbClr val="333333"/>
              </a:buClr>
              <a:buFont typeface="WingDings"/>
              <a:buChar char=""/>
              <a:defRPr/>
            </a:pPr>
            <a:r>
              <a:rPr lang="zh-CN" altLang="de-DE" sz="1600" dirty="0">
                <a:solidFill>
                  <a:srgbClr val="333333"/>
                </a:solidFill>
              </a:rPr>
              <a:t>康复是由于药物治疗。</a:t>
            </a:r>
            <a:endParaRPr lang="zh-CN" altLang="en-US" sz="1600" dirty="0">
              <a:solidFill>
                <a:srgbClr val="333333"/>
              </a:solidFill>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11</a:t>
            </a:fld>
            <a:endParaRPr lang="de-DE" dirty="0">
              <a:latin typeface="SimHei"/>
              <a:cs typeface="+mn-cs"/>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7"/>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zh-CN" altLang="en-US" sz="2800" b="1">
                <a:solidFill>
                  <a:srgbClr val="FF0000"/>
                </a:solidFill>
                <a:latin typeface="SimHei"/>
                <a:cs typeface="+mn-cs"/>
              </a:rPr>
              <a:t>小心</a:t>
            </a:r>
            <a:r>
              <a:rPr lang="en-US" altLang="zh-CN" sz="2800" b="1">
                <a:solidFill>
                  <a:srgbClr val="FF0000"/>
                </a:solidFill>
                <a:latin typeface="SimHei"/>
                <a:cs typeface="+mn-cs"/>
              </a:rPr>
              <a:t>: </a:t>
            </a:r>
            <a:r>
              <a:rPr lang="zh-CN" altLang="en-US" sz="2800" b="1">
                <a:solidFill>
                  <a:srgbClr val="FF0000"/>
                </a:solidFill>
                <a:latin typeface="SimHei"/>
                <a:cs typeface="+mn-cs"/>
              </a:rPr>
              <a:t>片面的解释！</a:t>
            </a:r>
            <a:endParaRPr lang="en-US" altLang="de-DE" sz="2800" b="1" dirty="0">
              <a:solidFill>
                <a:srgbClr val="FF0000"/>
              </a:solidFill>
              <a:latin typeface="SimHei"/>
              <a:cs typeface="+mn-cs"/>
            </a:endParaRPr>
          </a:p>
        </p:txBody>
      </p:sp>
    </p:spTree>
    <p:extLst>
      <p:ext uri="{BB962C8B-B14F-4D97-AF65-F5344CB8AC3E}">
        <p14:creationId xmlns:p14="http://schemas.microsoft.com/office/powerpoint/2010/main" val="25555880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你出院了，几乎没有任何症状</a:t>
            </a:r>
            <a:endParaRPr lang="zh-CN" altLang="en-US" sz="3600" dirty="0">
              <a:cs typeface="+mn-cs"/>
            </a:endParaRPr>
          </a:p>
        </p:txBody>
      </p:sp>
      <p:sp>
        <p:nvSpPr>
          <p:cNvPr id="4" name="Content Placeholder 3"/>
          <p:cNvSpPr>
            <a:spLocks noGrp="1"/>
          </p:cNvSpPr>
          <p:nvPr>
            <p:ph idx="1"/>
          </p:nvPr>
        </p:nvSpPr>
        <p:spPr/>
        <p:txBody>
          <a:bodyPr/>
          <a:lstStyle/>
          <a:p>
            <a:pPr lvl="0" defTabSz="914400" fontAlgn="base"/>
            <a:r>
              <a:rPr lang="zh-CN" altLang="en-US" sz="2400">
                <a:solidFill>
                  <a:srgbClr val="333333"/>
                </a:solidFill>
              </a:rPr>
              <a:t>现在，请提出更公平的，涉及多种因素的答案（如，他人的，情景的和自己的）</a:t>
            </a:r>
          </a:p>
          <a:p>
            <a:pPr lvl="0"/>
            <a:r>
              <a:rPr lang="de-DE" altLang="de-DE" sz="2400" dirty="0">
                <a:solidFill>
                  <a:srgbClr val="333333"/>
                </a:solidFill>
              </a:rPr>
              <a:t>???</a:t>
            </a:r>
          </a:p>
          <a:p>
            <a:pPr lvl="0"/>
            <a:r>
              <a:rPr lang="de-DE" altLang="de-DE" sz="2400" dirty="0">
                <a:solidFill>
                  <a:srgbClr val="333333"/>
                </a:solidFill>
              </a:rPr>
              <a:t>???</a:t>
            </a:r>
          </a:p>
          <a:p>
            <a:pPr lvl="0"/>
            <a:r>
              <a:rPr lang="de-DE"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12</a:t>
            </a:fld>
            <a:endParaRPr lang="de-DE" dirty="0">
              <a:latin typeface="SimHei"/>
              <a:cs typeface="+mn-cs"/>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你出院了，几乎没有任何症状</a:t>
            </a:r>
            <a:endParaRPr lang="zh-CN" altLang="en-US" sz="3600" dirty="0">
              <a:cs typeface="+mn-cs"/>
            </a:endParaRPr>
          </a:p>
        </p:txBody>
      </p:sp>
      <p:sp>
        <p:nvSpPr>
          <p:cNvPr id="4" name="Content Placeholder 3"/>
          <p:cNvSpPr>
            <a:spLocks noGrp="1"/>
          </p:cNvSpPr>
          <p:nvPr>
            <p:ph idx="1"/>
          </p:nvPr>
        </p:nvSpPr>
        <p:spPr/>
        <p:txBody>
          <a:bodyPr/>
          <a:lstStyle/>
          <a:p>
            <a:pPr lvl="0" defTabSz="914400" fontAlgn="base">
              <a:buClr>
                <a:srgbClr val="333333"/>
              </a:buClr>
            </a:pPr>
            <a:r>
              <a:rPr lang="zh-CN" altLang="en-US" sz="2400" dirty="0">
                <a:solidFill>
                  <a:srgbClr val="333333"/>
                </a:solidFill>
              </a:rPr>
              <a:t>现在，请提出更公</a:t>
            </a:r>
            <a:r>
              <a:rPr lang="zh-CN" altLang="en-US" sz="2400">
                <a:solidFill>
                  <a:srgbClr val="333333"/>
                </a:solidFill>
              </a:rPr>
              <a:t>平的，涉</a:t>
            </a:r>
            <a:r>
              <a:rPr lang="zh-CN" altLang="en-US" sz="2400" dirty="0">
                <a:solidFill>
                  <a:srgbClr val="333333"/>
                </a:solidFill>
              </a:rPr>
              <a:t>及多种因素的答案（如，他人的，情景的和自己的）</a:t>
            </a:r>
          </a:p>
          <a:p>
            <a:pPr marL="342900" lvl="0" indent="-342900">
              <a:buClr>
                <a:srgbClr val="333333"/>
              </a:buClr>
              <a:buFont typeface="WingDings"/>
              <a:buChar char=""/>
            </a:pPr>
            <a:r>
              <a:rPr lang="en-CA" altLang="de-DE" sz="2400">
                <a:solidFill>
                  <a:srgbClr val="333333"/>
                </a:solidFill>
              </a:rPr>
              <a:t>“</a:t>
            </a:r>
            <a:r>
              <a:rPr lang="zh-CN" altLang="en-CA" sz="2400">
                <a:solidFill>
                  <a:srgbClr val="333333"/>
                </a:solidFill>
              </a:rPr>
              <a:t>家人</a:t>
            </a:r>
            <a:r>
              <a:rPr lang="zh-CN" altLang="en-US" sz="2400">
                <a:solidFill>
                  <a:srgbClr val="333333"/>
                </a:solidFill>
              </a:rPr>
              <a:t>，</a:t>
            </a:r>
            <a:r>
              <a:rPr lang="zh-CN" altLang="en-CA" sz="2400">
                <a:solidFill>
                  <a:srgbClr val="333333"/>
                </a:solidFill>
              </a:rPr>
              <a:t>医</a:t>
            </a:r>
            <a:r>
              <a:rPr lang="zh-CN" altLang="en-CA" sz="2400" dirty="0">
                <a:solidFill>
                  <a:srgbClr val="333333"/>
                </a:solidFill>
              </a:rPr>
              <a:t>生和药物的支持都对治愈有贡献</a:t>
            </a:r>
            <a:r>
              <a:rPr lang="zh-CN" altLang="en-US" sz="2400" dirty="0">
                <a:solidFill>
                  <a:srgbClr val="333333"/>
                </a:solidFill>
              </a:rPr>
              <a:t>。 最后但并非最不重要的一点是，部分成功应归因于我自己，因为我有强烈的愿望，并积极地参与治疗过</a:t>
            </a:r>
            <a:r>
              <a:rPr lang="zh-CN" altLang="en-US" sz="2400">
                <a:solidFill>
                  <a:srgbClr val="333333"/>
                </a:solidFill>
              </a:rPr>
              <a:t>程</a:t>
            </a:r>
            <a:r>
              <a:rPr lang="zh-CN" altLang="de-DE" sz="2400">
                <a:solidFill>
                  <a:srgbClr val="333333"/>
                </a:solidFill>
              </a:rPr>
              <a:t>。</a:t>
            </a:r>
            <a:r>
              <a:rPr lang="zh-CN" altLang="en-US" sz="2400">
                <a:solidFill>
                  <a:srgbClr val="333333"/>
                </a:solidFill>
              </a:rPr>
              <a:t>”</a:t>
            </a:r>
            <a:endParaRPr lang="zh-CN" altLang="de-DE" sz="2400" dirty="0">
              <a:solidFill>
                <a:srgbClr val="333333"/>
              </a:solidFill>
            </a:endParaRPr>
          </a:p>
          <a:p>
            <a:pPr marL="342900" lvl="0" indent="-342900">
              <a:buClr>
                <a:srgbClr val="333333"/>
              </a:buClr>
              <a:buFont typeface="WingDings"/>
              <a:buChar char=""/>
            </a:pPr>
            <a:r>
              <a:rPr lang="en-CA" altLang="de-DE" sz="2400">
                <a:solidFill>
                  <a:srgbClr val="333333"/>
                </a:solidFill>
              </a:rPr>
              <a:t>“</a:t>
            </a:r>
            <a:r>
              <a:rPr lang="zh-CN" altLang="en-CA" sz="2400">
                <a:solidFill>
                  <a:srgbClr val="333333"/>
                </a:solidFill>
              </a:rPr>
              <a:t>我</a:t>
            </a:r>
            <a:r>
              <a:rPr lang="zh-CN" altLang="en-CA" sz="2400" dirty="0">
                <a:solidFill>
                  <a:srgbClr val="333333"/>
                </a:solidFill>
              </a:rPr>
              <a:t>有动力去改变，因为我要求参加了一个特别的小组治疗，临床医学家将这种治疗进行得很</a:t>
            </a:r>
            <a:r>
              <a:rPr lang="zh-CN" altLang="en-CA" sz="2400">
                <a:solidFill>
                  <a:srgbClr val="333333"/>
                </a:solidFill>
              </a:rPr>
              <a:t>好</a:t>
            </a:r>
            <a:r>
              <a:rPr lang="zh-CN" altLang="de-DE" sz="2400">
                <a:solidFill>
                  <a:srgbClr val="333333"/>
                </a:solidFill>
              </a:rPr>
              <a:t>。</a:t>
            </a:r>
            <a:r>
              <a:rPr lang="zh-CN" altLang="en-US"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13</a:t>
            </a:fld>
            <a:endParaRPr lang="de-DE" dirty="0">
              <a:latin typeface="SimHei"/>
              <a:cs typeface="+mn-cs"/>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特定归因类型对负性事件的影响</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14</a:t>
            </a:fld>
            <a:endParaRPr lang="de-DE" dirty="0">
              <a:latin typeface="SimHei"/>
              <a:cs typeface="+mn-cs"/>
            </a:endParaRPr>
          </a:p>
        </p:txBody>
      </p:sp>
      <p:graphicFrame>
        <p:nvGraphicFramePr>
          <p:cNvPr id="11" name="object 2"/>
          <p:cNvGraphicFramePr>
            <a:graphicFrameLocks noGrp="1"/>
          </p:cNvGraphicFramePr>
          <p:nvPr>
            <p:extLst>
              <p:ext uri="{D42A27DB-BD31-4B8C-83A1-F6EECF244321}">
                <p14:modId xmlns:p14="http://schemas.microsoft.com/office/powerpoint/2010/main" val="1609963431"/>
              </p:ext>
            </p:extLst>
          </p:nvPr>
        </p:nvGraphicFramePr>
        <p:xfrm>
          <a:off x="408955" y="448056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355"/>
                        </a:spcBef>
                      </a:pPr>
                      <a:r>
                        <a:rPr lang="zh-CN" altLang="en-US" sz="1800" b="1" i="0" spc="-5" dirty="0">
                          <a:solidFill>
                            <a:srgbClr val="333333"/>
                          </a:solidFill>
                          <a:latin typeface="SimHei"/>
                          <a:ea typeface="SimHei"/>
                          <a:cs typeface="+mn-cs"/>
                        </a:rPr>
                        <a:t>自我归因</a:t>
                      </a:r>
                    </a:p>
                    <a:p>
                      <a:pPr marL="90805">
                        <a:lnSpc>
                          <a:spcPct val="100000"/>
                        </a:lnSpc>
                        <a:spcBef>
                          <a:spcPts val="355"/>
                        </a:spcBef>
                      </a:pPr>
                      <a:r>
                        <a:rPr lang="en-US" altLang="zh-CN" sz="1800" b="0" i="0" spc="-5" dirty="0">
                          <a:solidFill>
                            <a:srgbClr val="333333"/>
                          </a:solidFill>
                          <a:latin typeface="SimHei"/>
                          <a:ea typeface="SimHei"/>
                          <a:cs typeface="+mn-cs"/>
                        </a:rPr>
                        <a:t>(</a:t>
                      </a:r>
                      <a:r>
                        <a:rPr lang="zh-CN" altLang="en-US" sz="1800" b="0" i="0" spc="-5">
                          <a:solidFill>
                            <a:srgbClr val="333333"/>
                          </a:solidFill>
                          <a:latin typeface="SimHei"/>
                          <a:ea typeface="SimHei"/>
                          <a:cs typeface="+mn-cs"/>
                        </a:rPr>
                        <a:t>如 “我</a:t>
                      </a:r>
                      <a:r>
                        <a:rPr lang="zh-CN" altLang="en-US" sz="1800" b="0" i="0" spc="-5" dirty="0">
                          <a:solidFill>
                            <a:srgbClr val="333333"/>
                          </a:solidFill>
                          <a:latin typeface="SimHei"/>
                          <a:ea typeface="SimHei"/>
                          <a:cs typeface="+mn-cs"/>
                        </a:rPr>
                        <a:t>本应该学得更</a:t>
                      </a:r>
                      <a:r>
                        <a:rPr lang="zh-CN" altLang="en-US" sz="1800" b="0" i="0" spc="-5">
                          <a:solidFill>
                            <a:srgbClr val="333333"/>
                          </a:solidFill>
                          <a:latin typeface="SimHei"/>
                          <a:ea typeface="SimHei"/>
                          <a:cs typeface="+mn-cs"/>
                        </a:rPr>
                        <a:t>好</a:t>
                      </a:r>
                      <a:r>
                        <a:rPr lang="en-US" altLang="zh-CN" sz="1800" b="0" i="0" spc="-5">
                          <a:solidFill>
                            <a:srgbClr val="333333"/>
                          </a:solidFill>
                          <a:latin typeface="SimHei"/>
                          <a:ea typeface="SimHei"/>
                          <a:cs typeface="+mn-cs"/>
                        </a:rPr>
                        <a:t>!”) </a:t>
                      </a:r>
                      <a:r>
                        <a:rPr lang="en-US" altLang="zh-CN" sz="1800" b="0" i="0" spc="-5" dirty="0">
                          <a:solidFill>
                            <a:srgbClr val="333333"/>
                          </a:solidFill>
                          <a:latin typeface="SimHei"/>
                          <a:ea typeface="SimHei"/>
                          <a:cs typeface="+mn-cs"/>
                        </a:rPr>
                        <a:t>	</a:t>
                      </a:r>
                      <a:endParaRPr sz="1600" b="0" i="0" dirty="0">
                        <a:solidFill>
                          <a:srgbClr val="333333"/>
                        </a:solidFill>
                        <a:latin typeface="SimHei"/>
                        <a:ea typeface="SimHei"/>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zh-CN" altLang="en-US" sz="1800" b="1" spc="-5" dirty="0">
                          <a:solidFill>
                            <a:srgbClr val="333333"/>
                          </a:solidFill>
                          <a:latin typeface="SimHei"/>
                          <a:ea typeface="SimHei"/>
                          <a:cs typeface="+mn-cs"/>
                        </a:rPr>
                        <a:t>劣</a:t>
                      </a:r>
                      <a:r>
                        <a:rPr lang="zh-CN" altLang="en-US" sz="1800" b="1" spc="-5">
                          <a:solidFill>
                            <a:srgbClr val="333333"/>
                          </a:solidFill>
                          <a:latin typeface="SimHei"/>
                          <a:ea typeface="SimHei"/>
                          <a:cs typeface="+mn-cs"/>
                        </a:rPr>
                        <a:t>势</a:t>
                      </a:r>
                      <a:r>
                        <a:rPr lang="en-US" altLang="zh-CN" sz="1800" b="1" spc="-5">
                          <a:solidFill>
                            <a:srgbClr val="333333"/>
                          </a:solidFill>
                          <a:latin typeface="SimHei"/>
                          <a:ea typeface="SimHei"/>
                          <a:cs typeface="+mn-cs"/>
                        </a:rPr>
                        <a:t>:</a:t>
                      </a:r>
                      <a:r>
                        <a:rPr lang="en-US" altLang="zh-CN" sz="1800" b="0" spc="-5">
                          <a:solidFill>
                            <a:srgbClr val="333333"/>
                          </a:solidFill>
                          <a:latin typeface="SimHei"/>
                          <a:ea typeface="SimHei"/>
                          <a:cs typeface="+mn-cs"/>
                        </a:rPr>
                        <a:t> </a:t>
                      </a:r>
                      <a:r>
                        <a:rPr lang="en-US" altLang="zh-CN" sz="1800" b="0" spc="-5">
                          <a:solidFill>
                            <a:srgbClr val="004992"/>
                          </a:solidFill>
                          <a:latin typeface="SimHei"/>
                          <a:ea typeface="SimHei"/>
                          <a:cs typeface="+mn-cs"/>
                        </a:rPr>
                        <a:t>???</a:t>
                      </a:r>
                      <a:r>
                        <a:rPr lang="en-US" altLang="zh-CN" sz="1800" b="1" spc="-5">
                          <a:solidFill>
                            <a:srgbClr val="FFFFFF"/>
                          </a:solidFill>
                          <a:latin typeface="SimHei"/>
                          <a:ea typeface="SimHei"/>
                          <a:cs typeface="+mn-cs"/>
                        </a:rPr>
                        <a:t> </a:t>
                      </a:r>
                      <a:r>
                        <a:rPr lang="zh-CN" altLang="en-US" sz="1800" b="0" spc="-5" dirty="0">
                          <a:solidFill>
                            <a:srgbClr val="FFFFFF"/>
                          </a:solidFill>
                          <a:latin typeface="SimHei"/>
                          <a:ea typeface="SimHei"/>
                          <a:cs typeface="+mn-cs"/>
                        </a:rPr>
                        <a:t>减少自信</a:t>
                      </a:r>
                    </a:p>
                    <a:p>
                      <a:pPr marL="92075">
                        <a:lnSpc>
                          <a:spcPct val="100000"/>
                        </a:lnSpc>
                        <a:spcBef>
                          <a:spcPts val="1200"/>
                        </a:spcBef>
                      </a:pPr>
                      <a:r>
                        <a:rPr lang="zh-CN" altLang="en-US" sz="1800" b="1" spc="-5" dirty="0">
                          <a:solidFill>
                            <a:srgbClr val="333333"/>
                          </a:solidFill>
                          <a:latin typeface="SimHei"/>
                          <a:ea typeface="SimHei"/>
                          <a:cs typeface="+mn-cs"/>
                        </a:rPr>
                        <a:t>优</a:t>
                      </a:r>
                      <a:r>
                        <a:rPr lang="zh-CN" altLang="en-US" sz="1800" b="1" spc="-5">
                          <a:solidFill>
                            <a:srgbClr val="333333"/>
                          </a:solidFill>
                          <a:latin typeface="SimHei"/>
                          <a:ea typeface="SimHei"/>
                          <a:cs typeface="+mn-cs"/>
                        </a:rPr>
                        <a:t>势</a:t>
                      </a:r>
                      <a:r>
                        <a:rPr lang="en-US" altLang="zh-CN" sz="1800" b="1" spc="-5">
                          <a:solidFill>
                            <a:srgbClr val="333333"/>
                          </a:solidFill>
                          <a:latin typeface="SimHei"/>
                          <a:ea typeface="SimHei"/>
                          <a:cs typeface="+mn-cs"/>
                        </a:rPr>
                        <a:t>:</a:t>
                      </a:r>
                      <a:r>
                        <a:rPr lang="en-US" altLang="zh-CN" sz="1800" b="0" spc="-5">
                          <a:solidFill>
                            <a:srgbClr val="333333"/>
                          </a:solidFill>
                          <a:latin typeface="SimHei"/>
                          <a:ea typeface="SimHei"/>
                          <a:cs typeface="+mn-cs"/>
                        </a:rPr>
                        <a:t> </a:t>
                      </a:r>
                      <a:r>
                        <a:rPr lang="en-US" altLang="zh-CN" sz="1800" b="0" spc="-5">
                          <a:solidFill>
                            <a:srgbClr val="004992"/>
                          </a:solidFill>
                          <a:latin typeface="SimHei"/>
                          <a:ea typeface="SimHei"/>
                          <a:cs typeface="+mn-cs"/>
                        </a:rPr>
                        <a:t>???</a:t>
                      </a:r>
                      <a:r>
                        <a:rPr lang="en-US" altLang="zh-CN" sz="1800" b="1" spc="-5">
                          <a:solidFill>
                            <a:srgbClr val="FFFFFF"/>
                          </a:solidFill>
                          <a:latin typeface="SimHei"/>
                          <a:ea typeface="SimHei"/>
                          <a:cs typeface="+mn-cs"/>
                        </a:rPr>
                        <a:t> </a:t>
                      </a:r>
                      <a:r>
                        <a:rPr lang="zh-CN" altLang="en-US" sz="1800" b="0" spc="-5" dirty="0">
                          <a:solidFill>
                            <a:srgbClr val="FFFFFF"/>
                          </a:solidFill>
                          <a:latin typeface="SimHei"/>
                          <a:ea typeface="SimHei"/>
                          <a:cs typeface="+mn-cs"/>
                        </a:rPr>
                        <a:t>值得尊敬并且勇于承担责任</a:t>
                      </a:r>
                      <a:endParaRPr sz="1800" b="0" dirty="0">
                        <a:solidFill>
                          <a:srgbClr val="FFFFFF"/>
                        </a:solidFill>
                        <a:latin typeface="SimHei"/>
                        <a:ea typeface="SimHei"/>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zh-CN" altLang="en-US" sz="1800" b="1" i="0" spc="-5" dirty="0">
                          <a:solidFill>
                            <a:srgbClr val="333333"/>
                          </a:solidFill>
                          <a:latin typeface="SimHei"/>
                          <a:ea typeface="SimHei"/>
                          <a:cs typeface="+mn-cs"/>
                        </a:rPr>
                        <a:t>他</a:t>
                      </a:r>
                      <a:r>
                        <a:rPr lang="zh-CN" altLang="en-US" sz="1800" b="1" i="0" spc="-5">
                          <a:solidFill>
                            <a:srgbClr val="333333"/>
                          </a:solidFill>
                          <a:latin typeface="SimHei"/>
                          <a:ea typeface="SimHei"/>
                          <a:cs typeface="+mn-cs"/>
                        </a:rPr>
                        <a:t>人的，情</a:t>
                      </a:r>
                      <a:r>
                        <a:rPr lang="zh-CN" altLang="en-US" sz="1800" b="1" i="0" spc="-5" dirty="0">
                          <a:solidFill>
                            <a:srgbClr val="333333"/>
                          </a:solidFill>
                          <a:latin typeface="SimHei"/>
                          <a:ea typeface="SimHei"/>
                          <a:cs typeface="+mn-cs"/>
                        </a:rPr>
                        <a:t>景的归因</a:t>
                      </a:r>
                    </a:p>
                    <a:p>
                      <a:pPr marL="90805" marR="203835">
                        <a:lnSpc>
                          <a:spcPct val="108800"/>
                        </a:lnSpc>
                        <a:spcBef>
                          <a:spcPts val="165"/>
                        </a:spcBef>
                      </a:pPr>
                      <a:r>
                        <a:rPr lang="en-US" altLang="zh-CN" sz="1800" b="0" i="0" spc="-5" dirty="0">
                          <a:solidFill>
                            <a:srgbClr val="333333"/>
                          </a:solidFill>
                          <a:latin typeface="SimHei"/>
                          <a:ea typeface="SimHei"/>
                          <a:cs typeface="+mn-cs"/>
                        </a:rPr>
                        <a:t>(</a:t>
                      </a:r>
                      <a:r>
                        <a:rPr lang="zh-CN" altLang="en-US" sz="1800" b="0" i="0" spc="-5">
                          <a:solidFill>
                            <a:srgbClr val="333333"/>
                          </a:solidFill>
                          <a:latin typeface="SimHei"/>
                          <a:ea typeface="SimHei"/>
                          <a:cs typeface="+mn-cs"/>
                        </a:rPr>
                        <a:t>如 “老</a:t>
                      </a:r>
                      <a:r>
                        <a:rPr lang="zh-CN" altLang="en-US" sz="1800" b="0" i="0" spc="-5" dirty="0">
                          <a:solidFill>
                            <a:srgbClr val="333333"/>
                          </a:solidFill>
                          <a:latin typeface="SimHei"/>
                          <a:ea typeface="SimHei"/>
                          <a:cs typeface="+mn-cs"/>
                        </a:rPr>
                        <a:t>师是个白痴，而且他恨</a:t>
                      </a:r>
                      <a:r>
                        <a:rPr lang="zh-CN" altLang="en-US" sz="1800" b="0" i="0" spc="-5">
                          <a:solidFill>
                            <a:srgbClr val="333333"/>
                          </a:solidFill>
                          <a:latin typeface="SimHei"/>
                          <a:ea typeface="SimHei"/>
                          <a:cs typeface="+mn-cs"/>
                        </a:rPr>
                        <a:t>我。”</a:t>
                      </a:r>
                      <a:r>
                        <a:rPr lang="en-US" altLang="zh-CN" sz="1800" b="0" i="0" spc="-5">
                          <a:solidFill>
                            <a:srgbClr val="333333"/>
                          </a:solidFill>
                          <a:latin typeface="SimHei"/>
                          <a:ea typeface="SimHei"/>
                          <a:cs typeface="+mn-cs"/>
                        </a:rPr>
                        <a:t>) </a:t>
                      </a:r>
                      <a:r>
                        <a:rPr lang="en-US" altLang="zh-CN" sz="1800" b="0" i="0" spc="-5" dirty="0">
                          <a:solidFill>
                            <a:srgbClr val="333333"/>
                          </a:solidFill>
                          <a:latin typeface="SimHei"/>
                          <a:ea typeface="SimHei"/>
                          <a:cs typeface="+mn-cs"/>
                        </a:rPr>
                        <a:t>	</a:t>
                      </a:r>
                      <a:endParaRPr sz="1600" b="0" i="0" dirty="0">
                        <a:solidFill>
                          <a:srgbClr val="333333"/>
                        </a:solidFill>
                        <a:latin typeface="SimHei"/>
                        <a:ea typeface="SimHei"/>
                        <a:cs typeface="+mn-cs"/>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zh-CN" altLang="en-US" sz="1800" b="1" spc="-5" dirty="0">
                          <a:solidFill>
                            <a:srgbClr val="333333"/>
                          </a:solidFill>
                          <a:latin typeface="SimHei"/>
                          <a:ea typeface="SimHei"/>
                          <a:cs typeface="+mn-cs"/>
                        </a:rPr>
                        <a:t>劣势</a:t>
                      </a:r>
                      <a:r>
                        <a:rPr lang="en-US" altLang="zh-CN" sz="1800" b="1" spc="-5" dirty="0">
                          <a:solidFill>
                            <a:srgbClr val="333333"/>
                          </a:solidFill>
                          <a:latin typeface="SimHei"/>
                          <a:ea typeface="SimHei"/>
                          <a:cs typeface="+mn-cs"/>
                        </a:rPr>
                        <a:t>:</a:t>
                      </a:r>
                      <a:r>
                        <a:rPr lang="en-US" altLang="zh-CN" sz="1800" b="0" spc="-5" dirty="0">
                          <a:solidFill>
                            <a:srgbClr val="333333"/>
                          </a:solidFill>
                          <a:latin typeface="SimHei"/>
                          <a:ea typeface="SimHei"/>
                          <a:cs typeface="+mn-cs"/>
                        </a:rPr>
                        <a:t> </a:t>
                      </a:r>
                      <a:r>
                        <a:rPr lang="en-US" altLang="zh-CN" sz="1800" b="0" spc="-5" dirty="0">
                          <a:solidFill>
                            <a:srgbClr val="004992"/>
                          </a:solidFill>
                          <a:latin typeface="SimHei"/>
                          <a:ea typeface="SimHei"/>
                          <a:cs typeface="+mn-cs"/>
                        </a:rPr>
                        <a:t>???</a:t>
                      </a:r>
                      <a:r>
                        <a:rPr lang="en-US" altLang="zh-CN" sz="1800" b="1" spc="-5" dirty="0">
                          <a:solidFill>
                            <a:srgbClr val="E3EFF8"/>
                          </a:solidFill>
                          <a:latin typeface="SimHei"/>
                          <a:ea typeface="SimHei"/>
                          <a:cs typeface="+mn-cs"/>
                        </a:rPr>
                        <a:t> </a:t>
                      </a:r>
                      <a:r>
                        <a:rPr lang="zh-CN" altLang="en-US" sz="1800" b="0" spc="-5" dirty="0">
                          <a:solidFill>
                            <a:srgbClr val="E3EFF8"/>
                          </a:solidFill>
                          <a:latin typeface="SimHei"/>
                          <a:ea typeface="SimHei"/>
                          <a:cs typeface="+mn-cs"/>
                        </a:rPr>
                        <a:t>推卸责任被认为是失礼的（只为自己考虑的）</a:t>
                      </a:r>
                    </a:p>
                    <a:p>
                      <a:pPr marL="92075" marR="147320">
                        <a:lnSpc>
                          <a:spcPct val="100000"/>
                        </a:lnSpc>
                        <a:spcBef>
                          <a:spcPts val="1200"/>
                        </a:spcBef>
                      </a:pPr>
                      <a:r>
                        <a:rPr lang="zh-CN" altLang="en-US" sz="1800" b="1" spc="-5" dirty="0">
                          <a:solidFill>
                            <a:srgbClr val="333333"/>
                          </a:solidFill>
                          <a:latin typeface="SimHei"/>
                          <a:ea typeface="SimHei"/>
                          <a:cs typeface="+mn-cs"/>
                        </a:rPr>
                        <a:t>优势</a:t>
                      </a:r>
                      <a:r>
                        <a:rPr lang="en-US" altLang="zh-CN" sz="1800" b="1" spc="-5" dirty="0">
                          <a:solidFill>
                            <a:srgbClr val="333333"/>
                          </a:solidFill>
                          <a:latin typeface="SimHei"/>
                          <a:ea typeface="SimHei"/>
                          <a:cs typeface="+mn-cs"/>
                        </a:rPr>
                        <a:t>:</a:t>
                      </a:r>
                      <a:r>
                        <a:rPr lang="en-US" altLang="zh-CN" sz="1800" b="0" spc="-5" dirty="0">
                          <a:solidFill>
                            <a:srgbClr val="333333"/>
                          </a:solidFill>
                          <a:latin typeface="SimHei"/>
                          <a:ea typeface="SimHei"/>
                          <a:cs typeface="+mn-cs"/>
                        </a:rPr>
                        <a:t> </a:t>
                      </a:r>
                      <a:r>
                        <a:rPr lang="en-US" altLang="zh-CN" sz="1800" b="0" spc="-5" dirty="0">
                          <a:solidFill>
                            <a:srgbClr val="004992"/>
                          </a:solidFill>
                          <a:latin typeface="SimHei"/>
                          <a:ea typeface="SimHei"/>
                          <a:cs typeface="+mn-cs"/>
                        </a:rPr>
                        <a:t>???</a:t>
                      </a:r>
                      <a:r>
                        <a:rPr lang="en-US" altLang="zh-CN" sz="1800" b="1" spc="-5" dirty="0">
                          <a:solidFill>
                            <a:srgbClr val="E3EFF8"/>
                          </a:solidFill>
                          <a:latin typeface="SimHei"/>
                          <a:ea typeface="SimHei"/>
                          <a:cs typeface="+mn-cs"/>
                        </a:rPr>
                        <a:t> </a:t>
                      </a:r>
                      <a:r>
                        <a:rPr lang="zh-CN" altLang="en-US" sz="1800" b="0" spc="-5" dirty="0">
                          <a:solidFill>
                            <a:srgbClr val="E3EFF8"/>
                          </a:solidFill>
                          <a:latin typeface="SimHei"/>
                          <a:ea typeface="SimHei"/>
                          <a:cs typeface="+mn-cs"/>
                        </a:rPr>
                        <a:t>自信是没有危险的 </a:t>
                      </a:r>
                      <a:endParaRPr sz="1800" b="0" dirty="0">
                        <a:solidFill>
                          <a:srgbClr val="E3EFF8"/>
                        </a:solidFill>
                        <a:latin typeface="SimHei"/>
                        <a:ea typeface="SimHei"/>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zh-CN" altLang="en-US" sz="1600">
                <a:latin typeface="SimHei"/>
                <a:cs typeface="+mn-cs"/>
              </a:rPr>
              <a:t>很糟糕，你英语考试不及格。</a:t>
            </a:r>
            <a:endParaRPr lang="en-CA" altLang="de-DE" sz="1600" dirty="0">
              <a:latin typeface="SimHei"/>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特定归因类型对负性事件的影响</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15</a:t>
            </a:fld>
            <a:endParaRPr lang="de-DE" dirty="0">
              <a:latin typeface="SimHei"/>
              <a:cs typeface="+mn-cs"/>
            </a:endParaRPr>
          </a:p>
        </p:txBody>
      </p:sp>
      <p:graphicFrame>
        <p:nvGraphicFramePr>
          <p:cNvPr id="11" name="object 2"/>
          <p:cNvGraphicFramePr>
            <a:graphicFrameLocks noGrp="1"/>
          </p:cNvGraphicFramePr>
          <p:nvPr>
            <p:extLst>
              <p:ext uri="{D42A27DB-BD31-4B8C-83A1-F6EECF244321}">
                <p14:modId xmlns:p14="http://schemas.microsoft.com/office/powerpoint/2010/main" val="2876527850"/>
              </p:ext>
            </p:extLst>
          </p:nvPr>
        </p:nvGraphicFramePr>
        <p:xfrm>
          <a:off x="408955" y="448056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355"/>
                        </a:spcBef>
                      </a:pPr>
                      <a:r>
                        <a:rPr lang="zh-CN" altLang="en-US" sz="1800" b="1" i="0" spc="-5" dirty="0">
                          <a:solidFill>
                            <a:srgbClr val="333333"/>
                          </a:solidFill>
                          <a:latin typeface="SimHei"/>
                          <a:ea typeface="SimHei"/>
                          <a:cs typeface="+mn-cs"/>
                        </a:rPr>
                        <a:t>自我归因</a:t>
                      </a:r>
                    </a:p>
                    <a:p>
                      <a:pPr marL="90805">
                        <a:lnSpc>
                          <a:spcPct val="100000"/>
                        </a:lnSpc>
                        <a:spcBef>
                          <a:spcPts val="355"/>
                        </a:spcBef>
                      </a:pPr>
                      <a:r>
                        <a:rPr lang="en-US" altLang="zh-CN" sz="1800" b="0" i="0" spc="-5" dirty="0">
                          <a:solidFill>
                            <a:srgbClr val="333333"/>
                          </a:solidFill>
                          <a:latin typeface="SimHei"/>
                          <a:ea typeface="SimHei"/>
                          <a:cs typeface="+mn-cs"/>
                        </a:rPr>
                        <a:t>(</a:t>
                      </a:r>
                      <a:r>
                        <a:rPr lang="zh-CN" altLang="en-US" sz="1800" b="0" i="0" spc="-5">
                          <a:solidFill>
                            <a:srgbClr val="333333"/>
                          </a:solidFill>
                          <a:latin typeface="SimHei"/>
                          <a:ea typeface="SimHei"/>
                          <a:cs typeface="+mn-cs"/>
                        </a:rPr>
                        <a:t>如 “我</a:t>
                      </a:r>
                      <a:r>
                        <a:rPr lang="zh-CN" altLang="en-US" sz="1800" b="0" i="0" spc="-5" dirty="0">
                          <a:solidFill>
                            <a:srgbClr val="333333"/>
                          </a:solidFill>
                          <a:latin typeface="SimHei"/>
                          <a:ea typeface="SimHei"/>
                          <a:cs typeface="+mn-cs"/>
                        </a:rPr>
                        <a:t>本应该学得更</a:t>
                      </a:r>
                      <a:r>
                        <a:rPr lang="zh-CN" altLang="en-US" sz="1800" b="0" i="0" spc="-5">
                          <a:solidFill>
                            <a:srgbClr val="333333"/>
                          </a:solidFill>
                          <a:latin typeface="SimHei"/>
                          <a:ea typeface="SimHei"/>
                          <a:cs typeface="+mn-cs"/>
                        </a:rPr>
                        <a:t>好</a:t>
                      </a:r>
                      <a:r>
                        <a:rPr lang="en-US" altLang="zh-CN" sz="1800" b="0" i="0" spc="-5">
                          <a:solidFill>
                            <a:srgbClr val="333333"/>
                          </a:solidFill>
                          <a:latin typeface="SimHei"/>
                          <a:ea typeface="SimHei"/>
                          <a:cs typeface="+mn-cs"/>
                        </a:rPr>
                        <a:t>!”) </a:t>
                      </a:r>
                      <a:r>
                        <a:rPr lang="en-US" altLang="zh-CN" sz="1800" b="0" i="0" spc="-5" dirty="0">
                          <a:solidFill>
                            <a:srgbClr val="333333"/>
                          </a:solidFill>
                          <a:latin typeface="SimHei"/>
                          <a:ea typeface="SimHei"/>
                          <a:cs typeface="+mn-cs"/>
                        </a:rPr>
                        <a:t>	</a:t>
                      </a:r>
                      <a:endParaRPr sz="1600" b="0" i="0" dirty="0">
                        <a:solidFill>
                          <a:srgbClr val="333333"/>
                        </a:solidFill>
                        <a:latin typeface="SimHei"/>
                        <a:ea typeface="SimHei"/>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zh-CN" altLang="en-US" sz="1800" b="1" spc="-5" dirty="0">
                          <a:solidFill>
                            <a:srgbClr val="333333"/>
                          </a:solidFill>
                          <a:latin typeface="SimHei"/>
                          <a:ea typeface="SimHei"/>
                          <a:cs typeface="+mn-cs"/>
                        </a:rPr>
                        <a:t>劣势</a:t>
                      </a:r>
                      <a:r>
                        <a:rPr lang="en-US" altLang="zh-CN" sz="1800" b="1" spc="-5" dirty="0">
                          <a:solidFill>
                            <a:srgbClr val="333333"/>
                          </a:solidFill>
                          <a:latin typeface="SimHei"/>
                          <a:ea typeface="SimHei"/>
                          <a:cs typeface="+mn-cs"/>
                        </a:rPr>
                        <a:t>: </a:t>
                      </a:r>
                      <a:r>
                        <a:rPr lang="zh-CN" altLang="en-US" sz="1800" b="0" spc="-5" dirty="0">
                          <a:solidFill>
                            <a:srgbClr val="333333"/>
                          </a:solidFill>
                          <a:latin typeface="SimHei"/>
                          <a:ea typeface="SimHei"/>
                          <a:cs typeface="+mn-cs"/>
                        </a:rPr>
                        <a:t>减少自信</a:t>
                      </a:r>
                    </a:p>
                    <a:p>
                      <a:pPr marL="92075">
                        <a:lnSpc>
                          <a:spcPct val="100000"/>
                        </a:lnSpc>
                        <a:spcBef>
                          <a:spcPts val="1200"/>
                        </a:spcBef>
                      </a:pPr>
                      <a:r>
                        <a:rPr lang="zh-CN" altLang="en-US" sz="1800" b="1" spc="-5" dirty="0">
                          <a:solidFill>
                            <a:srgbClr val="333333"/>
                          </a:solidFill>
                          <a:latin typeface="SimHei"/>
                          <a:ea typeface="SimHei"/>
                          <a:cs typeface="+mn-cs"/>
                        </a:rPr>
                        <a:t>优势</a:t>
                      </a:r>
                      <a:r>
                        <a:rPr lang="en-US" altLang="zh-CN" sz="1800" b="1" spc="-5" dirty="0">
                          <a:solidFill>
                            <a:srgbClr val="333333"/>
                          </a:solidFill>
                          <a:latin typeface="SimHei"/>
                          <a:ea typeface="SimHei"/>
                          <a:cs typeface="+mn-cs"/>
                        </a:rPr>
                        <a:t>: </a:t>
                      </a:r>
                      <a:r>
                        <a:rPr lang="zh-CN" altLang="en-US" sz="1800" b="0" spc="-5" dirty="0">
                          <a:solidFill>
                            <a:srgbClr val="333333"/>
                          </a:solidFill>
                          <a:latin typeface="SimHei"/>
                          <a:ea typeface="SimHei"/>
                          <a:cs typeface="+mn-cs"/>
                        </a:rPr>
                        <a:t>值得尊敬并且勇于承担责任</a:t>
                      </a:r>
                      <a:endParaRPr sz="1800" b="0" dirty="0">
                        <a:solidFill>
                          <a:srgbClr val="333333"/>
                        </a:solidFill>
                        <a:latin typeface="SimHei"/>
                        <a:ea typeface="SimHei"/>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zh-CN" altLang="en-US" sz="1800" b="1" i="0" spc="-5" dirty="0">
                          <a:solidFill>
                            <a:srgbClr val="333333"/>
                          </a:solidFill>
                          <a:latin typeface="SimHei"/>
                          <a:ea typeface="SimHei"/>
                          <a:cs typeface="+mn-cs"/>
                        </a:rPr>
                        <a:t>他</a:t>
                      </a:r>
                      <a:r>
                        <a:rPr lang="zh-CN" altLang="en-US" sz="1800" b="1" i="0" spc="-5">
                          <a:solidFill>
                            <a:srgbClr val="333333"/>
                          </a:solidFill>
                          <a:latin typeface="SimHei"/>
                          <a:ea typeface="SimHei"/>
                          <a:cs typeface="+mn-cs"/>
                        </a:rPr>
                        <a:t>人的，情</a:t>
                      </a:r>
                      <a:r>
                        <a:rPr lang="zh-CN" altLang="en-US" sz="1800" b="1" i="0" spc="-5" dirty="0">
                          <a:solidFill>
                            <a:srgbClr val="333333"/>
                          </a:solidFill>
                          <a:latin typeface="SimHei"/>
                          <a:ea typeface="SimHei"/>
                          <a:cs typeface="+mn-cs"/>
                        </a:rPr>
                        <a:t>景的归因</a:t>
                      </a:r>
                    </a:p>
                    <a:p>
                      <a:pPr marL="90805" marR="203835">
                        <a:lnSpc>
                          <a:spcPct val="108800"/>
                        </a:lnSpc>
                        <a:spcBef>
                          <a:spcPts val="165"/>
                        </a:spcBef>
                      </a:pPr>
                      <a:r>
                        <a:rPr lang="en-US" altLang="zh-CN" sz="1800" b="0" i="0" spc="-5" dirty="0">
                          <a:solidFill>
                            <a:srgbClr val="333333"/>
                          </a:solidFill>
                          <a:latin typeface="SimHei"/>
                          <a:ea typeface="SimHei"/>
                          <a:cs typeface="+mn-cs"/>
                        </a:rPr>
                        <a:t>(</a:t>
                      </a:r>
                      <a:r>
                        <a:rPr lang="zh-CN" altLang="en-US" sz="1800" b="0" i="0" spc="-5">
                          <a:solidFill>
                            <a:srgbClr val="333333"/>
                          </a:solidFill>
                          <a:latin typeface="SimHei"/>
                          <a:ea typeface="SimHei"/>
                          <a:cs typeface="+mn-cs"/>
                        </a:rPr>
                        <a:t>如 “老</a:t>
                      </a:r>
                      <a:r>
                        <a:rPr lang="zh-CN" altLang="en-US" sz="1800" b="0" i="0" spc="-5" dirty="0">
                          <a:solidFill>
                            <a:srgbClr val="333333"/>
                          </a:solidFill>
                          <a:latin typeface="SimHei"/>
                          <a:ea typeface="SimHei"/>
                          <a:cs typeface="+mn-cs"/>
                        </a:rPr>
                        <a:t>师是个白痴，而且他恨</a:t>
                      </a:r>
                      <a:r>
                        <a:rPr lang="zh-CN" altLang="en-US" sz="1800" b="0" i="0" spc="-5">
                          <a:solidFill>
                            <a:srgbClr val="333333"/>
                          </a:solidFill>
                          <a:latin typeface="SimHei"/>
                          <a:ea typeface="SimHei"/>
                          <a:cs typeface="+mn-cs"/>
                        </a:rPr>
                        <a:t>我。”</a:t>
                      </a:r>
                      <a:r>
                        <a:rPr lang="en-US" altLang="zh-CN" sz="1800" b="0" i="0" spc="-5">
                          <a:solidFill>
                            <a:srgbClr val="333333"/>
                          </a:solidFill>
                          <a:latin typeface="SimHei"/>
                          <a:ea typeface="SimHei"/>
                          <a:cs typeface="+mn-cs"/>
                        </a:rPr>
                        <a:t>) </a:t>
                      </a:r>
                      <a:r>
                        <a:rPr lang="en-US" altLang="zh-CN" sz="1800" b="0" i="0" spc="-5" dirty="0">
                          <a:solidFill>
                            <a:srgbClr val="333333"/>
                          </a:solidFill>
                          <a:latin typeface="SimHei"/>
                          <a:ea typeface="SimHei"/>
                          <a:cs typeface="+mn-cs"/>
                        </a:rPr>
                        <a:t>	</a:t>
                      </a:r>
                      <a:endParaRPr sz="1600" b="0" i="0" dirty="0">
                        <a:solidFill>
                          <a:srgbClr val="333333"/>
                        </a:solidFill>
                        <a:latin typeface="SimHei"/>
                        <a:ea typeface="SimHei"/>
                        <a:cs typeface="+mn-cs"/>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zh-CN" altLang="en-US" sz="1800" b="1" spc="-5" dirty="0">
                          <a:solidFill>
                            <a:srgbClr val="333333"/>
                          </a:solidFill>
                          <a:latin typeface="SimHei"/>
                          <a:ea typeface="SimHei"/>
                          <a:cs typeface="+mn-cs"/>
                        </a:rPr>
                        <a:t>劣势</a:t>
                      </a:r>
                      <a:r>
                        <a:rPr lang="en-US" altLang="zh-CN" sz="1800" b="1" spc="-5" dirty="0">
                          <a:solidFill>
                            <a:srgbClr val="333333"/>
                          </a:solidFill>
                          <a:latin typeface="SimHei"/>
                          <a:ea typeface="SimHei"/>
                          <a:cs typeface="+mn-cs"/>
                        </a:rPr>
                        <a:t>:</a:t>
                      </a:r>
                      <a:r>
                        <a:rPr lang="en-US" altLang="zh-CN" sz="1800" b="0" spc="-5" dirty="0">
                          <a:solidFill>
                            <a:srgbClr val="333333"/>
                          </a:solidFill>
                          <a:latin typeface="SimHei"/>
                          <a:ea typeface="SimHei"/>
                          <a:cs typeface="+mn-cs"/>
                        </a:rPr>
                        <a:t> </a:t>
                      </a:r>
                      <a:r>
                        <a:rPr lang="en-US" altLang="zh-CN" sz="1800" b="0" spc="-5" dirty="0">
                          <a:solidFill>
                            <a:srgbClr val="004992"/>
                          </a:solidFill>
                          <a:latin typeface="SimHei"/>
                          <a:ea typeface="SimHei"/>
                          <a:cs typeface="+mn-cs"/>
                        </a:rPr>
                        <a:t>???</a:t>
                      </a:r>
                      <a:r>
                        <a:rPr lang="en-US" altLang="zh-CN" sz="1800" b="1" spc="-5" dirty="0">
                          <a:solidFill>
                            <a:srgbClr val="E3EFF8"/>
                          </a:solidFill>
                          <a:latin typeface="SimHei"/>
                          <a:ea typeface="SimHei"/>
                          <a:cs typeface="+mn-cs"/>
                        </a:rPr>
                        <a:t> </a:t>
                      </a:r>
                      <a:r>
                        <a:rPr lang="zh-CN" altLang="en-US" sz="1800" b="0" spc="-5" dirty="0">
                          <a:solidFill>
                            <a:srgbClr val="E3EFF8"/>
                          </a:solidFill>
                          <a:latin typeface="SimHei"/>
                          <a:ea typeface="SimHei"/>
                          <a:cs typeface="+mn-cs"/>
                        </a:rPr>
                        <a:t>推卸责任被认为是失礼的（只为自己考虑的）</a:t>
                      </a:r>
                    </a:p>
                    <a:p>
                      <a:pPr marL="92075" marR="147320">
                        <a:lnSpc>
                          <a:spcPct val="100000"/>
                        </a:lnSpc>
                        <a:spcBef>
                          <a:spcPts val="1200"/>
                        </a:spcBef>
                      </a:pPr>
                      <a:r>
                        <a:rPr lang="zh-CN" altLang="en-US" sz="1800" b="1" spc="-5" dirty="0">
                          <a:solidFill>
                            <a:srgbClr val="333333"/>
                          </a:solidFill>
                          <a:latin typeface="SimHei"/>
                          <a:ea typeface="SimHei"/>
                          <a:cs typeface="+mn-cs"/>
                        </a:rPr>
                        <a:t>优势</a:t>
                      </a:r>
                      <a:r>
                        <a:rPr lang="en-US" altLang="zh-CN" sz="1800" b="1" spc="-5" dirty="0">
                          <a:solidFill>
                            <a:srgbClr val="333333"/>
                          </a:solidFill>
                          <a:latin typeface="SimHei"/>
                          <a:ea typeface="SimHei"/>
                          <a:cs typeface="+mn-cs"/>
                        </a:rPr>
                        <a:t>:</a:t>
                      </a:r>
                      <a:r>
                        <a:rPr lang="en-US" altLang="zh-CN" sz="1800" b="0" spc="-5" dirty="0">
                          <a:solidFill>
                            <a:srgbClr val="333333"/>
                          </a:solidFill>
                          <a:latin typeface="SimHei"/>
                          <a:ea typeface="SimHei"/>
                          <a:cs typeface="+mn-cs"/>
                        </a:rPr>
                        <a:t> </a:t>
                      </a:r>
                      <a:r>
                        <a:rPr lang="en-US" altLang="zh-CN" sz="1800" b="0" spc="-5" dirty="0">
                          <a:solidFill>
                            <a:srgbClr val="004992"/>
                          </a:solidFill>
                          <a:latin typeface="SimHei"/>
                          <a:ea typeface="SimHei"/>
                          <a:cs typeface="+mn-cs"/>
                        </a:rPr>
                        <a:t>???</a:t>
                      </a:r>
                      <a:r>
                        <a:rPr lang="en-US" altLang="zh-CN" sz="1800" b="1" spc="-5" dirty="0">
                          <a:solidFill>
                            <a:srgbClr val="E3EFF8"/>
                          </a:solidFill>
                          <a:latin typeface="SimHei"/>
                          <a:ea typeface="SimHei"/>
                          <a:cs typeface="+mn-cs"/>
                        </a:rPr>
                        <a:t> </a:t>
                      </a:r>
                      <a:r>
                        <a:rPr lang="zh-CN" altLang="en-US" sz="1800" b="0" spc="-5" dirty="0">
                          <a:solidFill>
                            <a:srgbClr val="E3EFF8"/>
                          </a:solidFill>
                          <a:latin typeface="SimHei"/>
                          <a:ea typeface="SimHei"/>
                          <a:cs typeface="+mn-cs"/>
                        </a:rPr>
                        <a:t>自信是没有危险的 </a:t>
                      </a:r>
                      <a:endParaRPr sz="1800" b="0" dirty="0">
                        <a:solidFill>
                          <a:srgbClr val="E3EFF8"/>
                        </a:solidFill>
                        <a:latin typeface="SimHei"/>
                        <a:ea typeface="SimHei"/>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zh-CN" altLang="en-US" sz="1600">
                <a:latin typeface="SimHei"/>
                <a:cs typeface="+mn-cs"/>
              </a:rPr>
              <a:t>很糟糕，你英语考试不及格。</a:t>
            </a:r>
            <a:endParaRPr lang="en-CA" altLang="de-DE" sz="1600" dirty="0">
              <a:latin typeface="SimHei"/>
              <a:cs typeface="+mn-cs"/>
            </a:endParaRPr>
          </a:p>
        </p:txBody>
      </p:sp>
    </p:spTree>
    <p:extLst>
      <p:ext uri="{BB962C8B-B14F-4D97-AF65-F5344CB8AC3E}">
        <p14:creationId xmlns:p14="http://schemas.microsoft.com/office/powerpoint/2010/main" val="21676575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特定归因类型对负性事件的影响</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16</a:t>
            </a:fld>
            <a:endParaRPr lang="de-DE" dirty="0">
              <a:latin typeface="SimHei"/>
              <a:cs typeface="+mn-cs"/>
            </a:endParaRPr>
          </a:p>
        </p:txBody>
      </p:sp>
      <p:graphicFrame>
        <p:nvGraphicFramePr>
          <p:cNvPr id="11" name="object 2"/>
          <p:cNvGraphicFramePr>
            <a:graphicFrameLocks noGrp="1"/>
          </p:cNvGraphicFramePr>
          <p:nvPr>
            <p:extLst>
              <p:ext uri="{D42A27DB-BD31-4B8C-83A1-F6EECF244321}">
                <p14:modId xmlns:p14="http://schemas.microsoft.com/office/powerpoint/2010/main" val="2401794358"/>
              </p:ext>
            </p:extLst>
          </p:nvPr>
        </p:nvGraphicFramePr>
        <p:xfrm>
          <a:off x="408955" y="4480560"/>
          <a:ext cx="11376000" cy="219456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355"/>
                        </a:spcBef>
                      </a:pPr>
                      <a:r>
                        <a:rPr lang="zh-CN" altLang="en-US" sz="1800" b="1" i="0" spc="-5" dirty="0">
                          <a:solidFill>
                            <a:srgbClr val="333333"/>
                          </a:solidFill>
                          <a:latin typeface="SimHei"/>
                          <a:ea typeface="SimHei"/>
                          <a:cs typeface="+mn-cs"/>
                        </a:rPr>
                        <a:t>自我归因</a:t>
                      </a:r>
                    </a:p>
                    <a:p>
                      <a:pPr marL="90805">
                        <a:lnSpc>
                          <a:spcPct val="100000"/>
                        </a:lnSpc>
                        <a:spcBef>
                          <a:spcPts val="355"/>
                        </a:spcBef>
                      </a:pPr>
                      <a:r>
                        <a:rPr lang="en-US" altLang="zh-CN" sz="1800" b="0" i="0" spc="-5" dirty="0">
                          <a:solidFill>
                            <a:srgbClr val="333333"/>
                          </a:solidFill>
                          <a:latin typeface="SimHei"/>
                          <a:ea typeface="SimHei"/>
                          <a:cs typeface="+mn-cs"/>
                        </a:rPr>
                        <a:t>(</a:t>
                      </a:r>
                      <a:r>
                        <a:rPr lang="zh-CN" altLang="en-US" sz="1800" b="0" i="0" spc="-5">
                          <a:solidFill>
                            <a:srgbClr val="333333"/>
                          </a:solidFill>
                          <a:latin typeface="SimHei"/>
                          <a:ea typeface="SimHei"/>
                          <a:cs typeface="+mn-cs"/>
                        </a:rPr>
                        <a:t>如 “我</a:t>
                      </a:r>
                      <a:r>
                        <a:rPr lang="zh-CN" altLang="en-US" sz="1800" b="0" i="0" spc="-5" dirty="0">
                          <a:solidFill>
                            <a:srgbClr val="333333"/>
                          </a:solidFill>
                          <a:latin typeface="SimHei"/>
                          <a:ea typeface="SimHei"/>
                          <a:cs typeface="+mn-cs"/>
                        </a:rPr>
                        <a:t>本应该学得更</a:t>
                      </a:r>
                      <a:r>
                        <a:rPr lang="zh-CN" altLang="en-US" sz="1800" b="0" i="0" spc="-5">
                          <a:solidFill>
                            <a:srgbClr val="333333"/>
                          </a:solidFill>
                          <a:latin typeface="SimHei"/>
                          <a:ea typeface="SimHei"/>
                          <a:cs typeface="+mn-cs"/>
                        </a:rPr>
                        <a:t>好</a:t>
                      </a:r>
                      <a:r>
                        <a:rPr lang="en-US" altLang="zh-CN" sz="1800" b="0" i="0" spc="-5">
                          <a:solidFill>
                            <a:srgbClr val="333333"/>
                          </a:solidFill>
                          <a:latin typeface="SimHei"/>
                          <a:ea typeface="SimHei"/>
                          <a:cs typeface="+mn-cs"/>
                        </a:rPr>
                        <a:t>!”) </a:t>
                      </a:r>
                      <a:r>
                        <a:rPr lang="en-US" altLang="zh-CN" sz="1800" b="0" i="0" spc="-5" dirty="0">
                          <a:solidFill>
                            <a:srgbClr val="333333"/>
                          </a:solidFill>
                          <a:latin typeface="SimHei"/>
                          <a:ea typeface="SimHei"/>
                          <a:cs typeface="+mn-cs"/>
                        </a:rPr>
                        <a:t>	</a:t>
                      </a:r>
                      <a:endParaRPr sz="1600" b="0" i="0" dirty="0">
                        <a:solidFill>
                          <a:srgbClr val="333333"/>
                        </a:solidFill>
                        <a:latin typeface="SimHei"/>
                        <a:ea typeface="SimHei"/>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zh-CN" altLang="en-US" sz="1800" b="1" spc="-5" dirty="0">
                          <a:solidFill>
                            <a:srgbClr val="333333"/>
                          </a:solidFill>
                          <a:latin typeface="SimHei"/>
                          <a:ea typeface="SimHei"/>
                          <a:cs typeface="+mn-cs"/>
                        </a:rPr>
                        <a:t>劣势</a:t>
                      </a:r>
                      <a:r>
                        <a:rPr lang="en-US" altLang="zh-CN" sz="1800" b="1" spc="-5" dirty="0">
                          <a:solidFill>
                            <a:srgbClr val="333333"/>
                          </a:solidFill>
                          <a:latin typeface="SimHei"/>
                          <a:ea typeface="SimHei"/>
                          <a:cs typeface="+mn-cs"/>
                        </a:rPr>
                        <a:t>: </a:t>
                      </a:r>
                      <a:r>
                        <a:rPr lang="zh-CN" altLang="en-US" sz="1800" b="0" spc="-5" dirty="0">
                          <a:solidFill>
                            <a:srgbClr val="333333"/>
                          </a:solidFill>
                          <a:latin typeface="SimHei"/>
                          <a:ea typeface="SimHei"/>
                          <a:cs typeface="+mn-cs"/>
                        </a:rPr>
                        <a:t>减少自信</a:t>
                      </a:r>
                    </a:p>
                    <a:p>
                      <a:pPr marL="92075">
                        <a:lnSpc>
                          <a:spcPct val="100000"/>
                        </a:lnSpc>
                        <a:spcBef>
                          <a:spcPts val="1200"/>
                        </a:spcBef>
                      </a:pPr>
                      <a:r>
                        <a:rPr lang="zh-CN" altLang="en-US" sz="1800" b="1" spc="-5" dirty="0">
                          <a:solidFill>
                            <a:srgbClr val="333333"/>
                          </a:solidFill>
                          <a:latin typeface="SimHei"/>
                          <a:ea typeface="SimHei"/>
                          <a:cs typeface="+mn-cs"/>
                        </a:rPr>
                        <a:t>优势</a:t>
                      </a:r>
                      <a:r>
                        <a:rPr lang="en-US" altLang="zh-CN" sz="1800" b="1" spc="-5" dirty="0">
                          <a:solidFill>
                            <a:srgbClr val="333333"/>
                          </a:solidFill>
                          <a:latin typeface="SimHei"/>
                          <a:ea typeface="SimHei"/>
                          <a:cs typeface="+mn-cs"/>
                        </a:rPr>
                        <a:t>: </a:t>
                      </a:r>
                      <a:r>
                        <a:rPr lang="zh-CN" altLang="en-US" sz="1800" b="0" spc="-5" dirty="0">
                          <a:solidFill>
                            <a:srgbClr val="333333"/>
                          </a:solidFill>
                          <a:latin typeface="SimHei"/>
                          <a:ea typeface="SimHei"/>
                          <a:cs typeface="+mn-cs"/>
                        </a:rPr>
                        <a:t>值得尊敬并且勇于承担责任</a:t>
                      </a:r>
                      <a:endParaRPr sz="1800" b="0" dirty="0">
                        <a:solidFill>
                          <a:srgbClr val="333333"/>
                        </a:solidFill>
                        <a:latin typeface="SimHei"/>
                        <a:ea typeface="SimHei"/>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zh-CN" altLang="en-US" sz="1800" b="1" i="0" spc="-5" dirty="0">
                          <a:solidFill>
                            <a:srgbClr val="333333"/>
                          </a:solidFill>
                          <a:latin typeface="SimHei"/>
                          <a:ea typeface="SimHei"/>
                          <a:cs typeface="+mn-cs"/>
                        </a:rPr>
                        <a:t>他</a:t>
                      </a:r>
                      <a:r>
                        <a:rPr lang="zh-CN" altLang="en-US" sz="1800" b="1" i="0" spc="-5">
                          <a:solidFill>
                            <a:srgbClr val="333333"/>
                          </a:solidFill>
                          <a:latin typeface="SimHei"/>
                          <a:ea typeface="SimHei"/>
                          <a:cs typeface="+mn-cs"/>
                        </a:rPr>
                        <a:t>人的，情</a:t>
                      </a:r>
                      <a:r>
                        <a:rPr lang="zh-CN" altLang="en-US" sz="1800" b="1" i="0" spc="-5" dirty="0">
                          <a:solidFill>
                            <a:srgbClr val="333333"/>
                          </a:solidFill>
                          <a:latin typeface="SimHei"/>
                          <a:ea typeface="SimHei"/>
                          <a:cs typeface="+mn-cs"/>
                        </a:rPr>
                        <a:t>景的归因</a:t>
                      </a:r>
                    </a:p>
                    <a:p>
                      <a:pPr marL="90805" marR="203835">
                        <a:lnSpc>
                          <a:spcPct val="108800"/>
                        </a:lnSpc>
                        <a:spcBef>
                          <a:spcPts val="165"/>
                        </a:spcBef>
                      </a:pPr>
                      <a:r>
                        <a:rPr lang="en-US" altLang="zh-CN" sz="1800" b="0" i="0" spc="-5" dirty="0">
                          <a:solidFill>
                            <a:srgbClr val="333333"/>
                          </a:solidFill>
                          <a:latin typeface="SimHei"/>
                          <a:ea typeface="SimHei"/>
                          <a:cs typeface="+mn-cs"/>
                        </a:rPr>
                        <a:t>(</a:t>
                      </a:r>
                      <a:r>
                        <a:rPr lang="zh-CN" altLang="en-US" sz="1800" b="0" i="0" spc="-5">
                          <a:solidFill>
                            <a:srgbClr val="333333"/>
                          </a:solidFill>
                          <a:latin typeface="SimHei"/>
                          <a:ea typeface="SimHei"/>
                          <a:cs typeface="+mn-cs"/>
                        </a:rPr>
                        <a:t>如 “老</a:t>
                      </a:r>
                      <a:r>
                        <a:rPr lang="zh-CN" altLang="en-US" sz="1800" b="0" i="0" spc="-5" dirty="0">
                          <a:solidFill>
                            <a:srgbClr val="333333"/>
                          </a:solidFill>
                          <a:latin typeface="SimHei"/>
                          <a:ea typeface="SimHei"/>
                          <a:cs typeface="+mn-cs"/>
                        </a:rPr>
                        <a:t>师是个白痴，而且他恨</a:t>
                      </a:r>
                      <a:r>
                        <a:rPr lang="zh-CN" altLang="en-US" sz="1800" b="0" i="0" spc="-5">
                          <a:solidFill>
                            <a:srgbClr val="333333"/>
                          </a:solidFill>
                          <a:latin typeface="SimHei"/>
                          <a:ea typeface="SimHei"/>
                          <a:cs typeface="+mn-cs"/>
                        </a:rPr>
                        <a:t>我。”</a:t>
                      </a:r>
                      <a:r>
                        <a:rPr lang="en-US" altLang="zh-CN" sz="1800" b="0" i="0" spc="-5">
                          <a:solidFill>
                            <a:srgbClr val="333333"/>
                          </a:solidFill>
                          <a:latin typeface="SimHei"/>
                          <a:ea typeface="SimHei"/>
                          <a:cs typeface="+mn-cs"/>
                        </a:rPr>
                        <a:t>) </a:t>
                      </a:r>
                      <a:r>
                        <a:rPr lang="en-US" altLang="zh-CN" sz="1800" b="0" i="0" spc="-5" dirty="0">
                          <a:solidFill>
                            <a:srgbClr val="333333"/>
                          </a:solidFill>
                          <a:latin typeface="SimHei"/>
                          <a:ea typeface="SimHei"/>
                          <a:cs typeface="+mn-cs"/>
                        </a:rPr>
                        <a:t>	</a:t>
                      </a:r>
                      <a:endParaRPr sz="1600" b="0" i="0" dirty="0">
                        <a:solidFill>
                          <a:srgbClr val="333333"/>
                        </a:solidFill>
                        <a:latin typeface="SimHei"/>
                        <a:ea typeface="SimHei"/>
                        <a:cs typeface="+mn-cs"/>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zh-CN" altLang="en-US" sz="1800" b="1" spc="-5" dirty="0">
                          <a:solidFill>
                            <a:srgbClr val="333333"/>
                          </a:solidFill>
                          <a:latin typeface="SimHei"/>
                          <a:ea typeface="SimHei"/>
                          <a:cs typeface="+mn-cs"/>
                        </a:rPr>
                        <a:t>劣势</a:t>
                      </a:r>
                      <a:r>
                        <a:rPr lang="en-US" altLang="zh-CN" sz="1800" b="1" spc="-5" dirty="0">
                          <a:solidFill>
                            <a:srgbClr val="333333"/>
                          </a:solidFill>
                          <a:latin typeface="SimHei"/>
                          <a:ea typeface="SimHei"/>
                          <a:cs typeface="+mn-cs"/>
                        </a:rPr>
                        <a:t>: </a:t>
                      </a:r>
                      <a:r>
                        <a:rPr lang="zh-CN" altLang="en-US" sz="1800" b="0" spc="-5" dirty="0">
                          <a:solidFill>
                            <a:srgbClr val="333333"/>
                          </a:solidFill>
                          <a:latin typeface="SimHei"/>
                          <a:ea typeface="SimHei"/>
                          <a:cs typeface="+mn-cs"/>
                        </a:rPr>
                        <a:t>推卸责任被认为是失礼的（只为自己考虑的）</a:t>
                      </a:r>
                    </a:p>
                    <a:p>
                      <a:pPr marL="92075" marR="147320">
                        <a:lnSpc>
                          <a:spcPct val="100000"/>
                        </a:lnSpc>
                        <a:spcBef>
                          <a:spcPts val="1200"/>
                        </a:spcBef>
                      </a:pPr>
                      <a:r>
                        <a:rPr lang="zh-CN" altLang="en-US" sz="1800" b="1" spc="-5" dirty="0">
                          <a:solidFill>
                            <a:srgbClr val="333333"/>
                          </a:solidFill>
                          <a:latin typeface="SimHei"/>
                          <a:ea typeface="SimHei"/>
                          <a:cs typeface="+mn-cs"/>
                        </a:rPr>
                        <a:t>优势</a:t>
                      </a:r>
                      <a:r>
                        <a:rPr lang="en-US" altLang="zh-CN" sz="1800" b="1" spc="-5" dirty="0">
                          <a:solidFill>
                            <a:srgbClr val="333333"/>
                          </a:solidFill>
                          <a:latin typeface="SimHei"/>
                          <a:ea typeface="SimHei"/>
                          <a:cs typeface="+mn-cs"/>
                        </a:rPr>
                        <a:t>: </a:t>
                      </a:r>
                      <a:r>
                        <a:rPr lang="zh-CN" altLang="en-US" sz="1800" b="0" spc="-5" dirty="0">
                          <a:solidFill>
                            <a:srgbClr val="333333"/>
                          </a:solidFill>
                          <a:latin typeface="SimHei"/>
                          <a:ea typeface="SimHei"/>
                          <a:cs typeface="+mn-cs"/>
                        </a:rPr>
                        <a:t>自信是没有危险的 </a:t>
                      </a:r>
                      <a:endParaRPr sz="1800" b="0" dirty="0">
                        <a:solidFill>
                          <a:srgbClr val="333333"/>
                        </a:solidFill>
                        <a:latin typeface="SimHei"/>
                        <a:ea typeface="SimHei"/>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zh-CN" altLang="en-US" sz="1600">
                <a:latin typeface="SimHei"/>
                <a:cs typeface="+mn-cs"/>
              </a:rPr>
              <a:t>很糟糕，你英语考试不及格。</a:t>
            </a:r>
            <a:endParaRPr lang="en-CA" altLang="de-DE" sz="1600" dirty="0">
              <a:latin typeface="SimHei"/>
              <a:cs typeface="+mn-cs"/>
            </a:endParaRPr>
          </a:p>
        </p:txBody>
      </p:sp>
    </p:spTree>
    <p:extLst>
      <p:ext uri="{BB962C8B-B14F-4D97-AF65-F5344CB8AC3E}">
        <p14:creationId xmlns:p14="http://schemas.microsoft.com/office/powerpoint/2010/main" val="21388124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特定归因类型对负性事件的影响</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17</a:t>
            </a:fld>
            <a:endParaRPr lang="de-DE" dirty="0">
              <a:latin typeface="SimHei"/>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646785510"/>
              </p:ext>
            </p:extLst>
          </p:nvPr>
        </p:nvGraphicFramePr>
        <p:xfrm>
          <a:off x="408955" y="448056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000" b="0" i="0" u="none" strike="noStrike" cap="none" normalizeH="0" baseline="0">
                          <a:ln>
                            <a:noFill/>
                          </a:ln>
                          <a:solidFill>
                            <a:srgbClr val="000000"/>
                          </a:solidFill>
                          <a:effectLst/>
                          <a:latin typeface="SimHei"/>
                          <a:ea typeface="SimHei"/>
                          <a:cs typeface="+mn-cs"/>
                        </a:rPr>
                        <a:t>更公平的反应（如，结合来自自我，他人，情景的影响；提供不同的解释</a:t>
                      </a:r>
                      <a:r>
                        <a:rPr kumimoji="0" lang="en-US" altLang="zh-CN" sz="2000" b="0" i="0" u="none" strike="noStrike" cap="none" normalizeH="0" baseline="0">
                          <a:ln>
                            <a:noFill/>
                          </a:ln>
                          <a:solidFill>
                            <a:srgbClr val="000000"/>
                          </a:solidFill>
                          <a:effectLst/>
                          <a:latin typeface="SimHei"/>
                          <a:ea typeface="SimHei"/>
                          <a:cs typeface="+mn-cs"/>
                        </a:rPr>
                        <a:t>):</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SimHei"/>
                          <a:ea typeface="SimHei"/>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SimHei"/>
                          <a:ea typeface="SimHei"/>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SimHei"/>
                          <a:ea typeface="SimHei"/>
                          <a:cs typeface="+mn-cs"/>
                        </a:rPr>
                        <a:t>???</a:t>
                      </a:r>
                      <a:endParaRPr kumimoji="0" lang="de-DE" sz="18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zh-CN" altLang="en-US" sz="1600">
                <a:latin typeface="SimHei"/>
                <a:cs typeface="+mn-cs"/>
              </a:rPr>
              <a:t>很糟糕，你英语考试不及格。</a:t>
            </a:r>
            <a:endParaRPr lang="en-CA" altLang="de-DE" sz="1600" dirty="0">
              <a:latin typeface="SimHei"/>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特定归因类型对负性事件的影响</a:t>
            </a:r>
            <a:r>
              <a:rPr lang="en-US" altLang="zh-CN" sz="3600">
                <a:cs typeface="+mn-cs"/>
              </a:rPr>
              <a:t>!</a:t>
            </a:r>
            <a:endParaRPr lang="en-US" sz="3600">
              <a:cs typeface="+mn-cs"/>
            </a:endParaRP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18</a:t>
            </a:fld>
            <a:endParaRPr lang="de-DE" dirty="0">
              <a:latin typeface="SimHei"/>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511942765"/>
              </p:ext>
            </p:extLst>
          </p:nvPr>
        </p:nvGraphicFramePr>
        <p:xfrm>
          <a:off x="408955" y="448056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000" b="0" i="0" u="none" strike="noStrike" cap="none" normalizeH="0" baseline="0" dirty="0">
                          <a:ln>
                            <a:noFill/>
                          </a:ln>
                          <a:solidFill>
                            <a:srgbClr val="000000"/>
                          </a:solidFill>
                          <a:effectLst/>
                          <a:latin typeface="SimHei"/>
                          <a:ea typeface="SimHei"/>
                          <a:cs typeface="+mn-cs"/>
                        </a:rPr>
                        <a:t>更公平的反应（如，结合来自自我，</a:t>
                      </a:r>
                      <a:r>
                        <a:rPr kumimoji="0" lang="zh-CN" altLang="en-US" sz="2000" b="0" i="0" u="none" strike="noStrike" cap="none" normalizeH="0" baseline="0">
                          <a:ln>
                            <a:noFill/>
                          </a:ln>
                          <a:solidFill>
                            <a:srgbClr val="000000"/>
                          </a:solidFill>
                          <a:effectLst/>
                          <a:latin typeface="SimHei"/>
                          <a:ea typeface="SimHei"/>
                          <a:cs typeface="+mn-cs"/>
                        </a:rPr>
                        <a:t>他人，情</a:t>
                      </a:r>
                      <a:r>
                        <a:rPr kumimoji="0" lang="zh-CN" altLang="en-US" sz="2000" b="0" i="0" u="none" strike="noStrike" cap="none" normalizeH="0" baseline="0" dirty="0">
                          <a:ln>
                            <a:noFill/>
                          </a:ln>
                          <a:solidFill>
                            <a:srgbClr val="000000"/>
                          </a:solidFill>
                          <a:effectLst/>
                          <a:latin typeface="SimHei"/>
                          <a:ea typeface="SimHei"/>
                          <a:cs typeface="+mn-cs"/>
                        </a:rPr>
                        <a:t>景的影响；提供不同的解释</a:t>
                      </a:r>
                      <a:r>
                        <a:rPr kumimoji="0" lang="en-US" altLang="zh-CN" sz="2000" b="0" i="0" u="none" strike="noStrike" cap="none" normalizeH="0" baseline="0" dirty="0">
                          <a:ln>
                            <a:noFill/>
                          </a:ln>
                          <a:solidFill>
                            <a:srgbClr val="000000"/>
                          </a:solidFill>
                          <a:effectLst/>
                          <a:latin typeface="SimHei"/>
                          <a:ea typeface="SimHei"/>
                          <a:cs typeface="+mn-cs"/>
                        </a:rPr>
                        <a:t>):</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1800" b="0" i="0" u="none" strike="noStrike" cap="none" normalizeH="0" baseline="0">
                          <a:ln>
                            <a:noFill/>
                          </a:ln>
                          <a:solidFill>
                            <a:schemeClr val="tx1"/>
                          </a:solidFill>
                          <a:effectLst/>
                          <a:latin typeface="SimHei"/>
                          <a:ea typeface="SimHei"/>
                          <a:cs typeface="+mn-cs"/>
                        </a:rPr>
                        <a:t>“我</a:t>
                      </a:r>
                      <a:r>
                        <a:rPr kumimoji="0" lang="zh-CN" altLang="en-US" sz="1800" b="0" i="0" u="none" strike="noStrike" cap="none" normalizeH="0" baseline="0" dirty="0">
                          <a:ln>
                            <a:noFill/>
                          </a:ln>
                          <a:solidFill>
                            <a:schemeClr val="tx1"/>
                          </a:solidFill>
                          <a:effectLst/>
                          <a:latin typeface="SimHei"/>
                          <a:ea typeface="SimHei"/>
                          <a:cs typeface="+mn-cs"/>
                        </a:rPr>
                        <a:t>不适应那类测验；下次我会准备得更</a:t>
                      </a:r>
                      <a:r>
                        <a:rPr kumimoji="0" lang="zh-CN" altLang="en-US" sz="1800" b="0" i="0" u="none" strike="noStrike" cap="none" normalizeH="0" baseline="0">
                          <a:ln>
                            <a:noFill/>
                          </a:ln>
                          <a:solidFill>
                            <a:schemeClr val="tx1"/>
                          </a:solidFill>
                          <a:effectLst/>
                          <a:latin typeface="SimHei"/>
                          <a:ea typeface="SimHei"/>
                          <a:cs typeface="+mn-cs"/>
                        </a:rPr>
                        <a:t>好。”</a:t>
                      </a:r>
                      <a:endParaRPr kumimoji="0" lang="zh-CN" altLang="en-US" sz="1800" b="0" i="0" u="none" strike="noStrike" cap="none" normalizeH="0" baseline="0" dirty="0">
                        <a:ln>
                          <a:noFill/>
                        </a:ln>
                        <a:solidFill>
                          <a:schemeClr val="tx1"/>
                        </a:solidFill>
                        <a:effectLst/>
                        <a:latin typeface="SimHei"/>
                        <a:ea typeface="SimHei"/>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1800" b="0" i="0" u="none" strike="noStrike" cap="none" normalizeH="0" baseline="0">
                          <a:ln>
                            <a:noFill/>
                          </a:ln>
                          <a:solidFill>
                            <a:schemeClr val="tx1"/>
                          </a:solidFill>
                          <a:effectLst/>
                          <a:latin typeface="SimHei"/>
                          <a:ea typeface="SimHei"/>
                          <a:cs typeface="+mn-cs"/>
                        </a:rPr>
                        <a:t>“我</a:t>
                      </a:r>
                      <a:r>
                        <a:rPr kumimoji="0" lang="zh-CN" altLang="en-US" sz="1800" b="0" i="0" u="none" strike="noStrike" cap="none" normalizeH="0" baseline="0" dirty="0">
                          <a:ln>
                            <a:noFill/>
                          </a:ln>
                          <a:solidFill>
                            <a:schemeClr val="tx1"/>
                          </a:solidFill>
                          <a:effectLst/>
                          <a:latin typeface="SimHei"/>
                          <a:ea typeface="SimHei"/>
                          <a:cs typeface="+mn-cs"/>
                        </a:rPr>
                        <a:t>本应该改善和老师的关系。 他也许不会纯粹出于怨恨让我不及</a:t>
                      </a:r>
                      <a:r>
                        <a:rPr kumimoji="0" lang="zh-CN" altLang="en-US" sz="1800" b="0" i="0" u="none" strike="noStrike" cap="none" normalizeH="0" baseline="0">
                          <a:ln>
                            <a:noFill/>
                          </a:ln>
                          <a:solidFill>
                            <a:schemeClr val="tx1"/>
                          </a:solidFill>
                          <a:effectLst/>
                          <a:latin typeface="SimHei"/>
                          <a:ea typeface="SimHei"/>
                          <a:cs typeface="+mn-cs"/>
                        </a:rPr>
                        <a:t>格。”</a:t>
                      </a:r>
                      <a:endParaRPr kumimoji="0" lang="en-US" sz="1800" b="0" i="0" u="none" strike="noStrike" cap="none" normalizeH="0" baseline="0" dirty="0">
                        <a:ln>
                          <a:noFill/>
                        </a:ln>
                        <a:solidFill>
                          <a:schemeClr val="tx1"/>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zh-CN" altLang="en-US" sz="1600">
                <a:latin typeface="SimHei"/>
                <a:cs typeface="+mn-cs"/>
              </a:rPr>
              <a:t>很糟糕，你英语考试不及格。</a:t>
            </a:r>
            <a:endParaRPr lang="en-CA" altLang="de-DE" sz="1600" dirty="0">
              <a:latin typeface="SimHei"/>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特定归因类型对正性事件的影响！</a:t>
            </a:r>
            <a:endParaRPr lang="en-US" sz="3600">
              <a:cs typeface="+mn-cs"/>
            </a:endParaRP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19</a:t>
            </a:fld>
            <a:endParaRPr lang="de-DE" dirty="0">
              <a:latin typeface="SimHei"/>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78695012"/>
              </p:ext>
            </p:extLst>
          </p:nvPr>
        </p:nvGraphicFramePr>
        <p:xfrm>
          <a:off x="408955" y="4480560"/>
          <a:ext cx="11375136" cy="219456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r>
                        <a:rPr lang="zh-CN" altLang="en-US" sz="1800" b="1" i="0" u="none" strike="noStrike" dirty="0">
                          <a:solidFill>
                            <a:srgbClr val="000000"/>
                          </a:solidFill>
                          <a:effectLst/>
                          <a:latin typeface="SimHei"/>
                          <a:ea typeface="SimHei"/>
                          <a:cs typeface="+mn-cs"/>
                        </a:rPr>
                        <a:t>自我归因</a:t>
                      </a:r>
                    </a:p>
                    <a:p>
                      <a:pPr algn="l" fontAlgn="b"/>
                      <a:r>
                        <a:rPr lang="en-US" altLang="zh-CN" sz="1800" b="0" i="0" u="none" strike="noStrike" dirty="0">
                          <a:solidFill>
                            <a:srgbClr val="000000"/>
                          </a:solidFill>
                          <a:effectLst/>
                          <a:latin typeface="SimHei"/>
                          <a:ea typeface="SimHei"/>
                          <a:cs typeface="+mn-cs"/>
                        </a:rPr>
                        <a:t>(</a:t>
                      </a:r>
                      <a:r>
                        <a:rPr lang="zh-CN" altLang="en-US" sz="1800" b="0" i="0" u="none" strike="noStrike">
                          <a:solidFill>
                            <a:srgbClr val="000000"/>
                          </a:solidFill>
                          <a:effectLst/>
                          <a:latin typeface="SimHei"/>
                          <a:ea typeface="SimHei"/>
                          <a:cs typeface="+mn-cs"/>
                        </a:rPr>
                        <a:t>如 “这</a:t>
                      </a:r>
                      <a:r>
                        <a:rPr lang="zh-CN" altLang="en-US" sz="1800" b="0" i="0" u="none" strike="noStrike" dirty="0">
                          <a:solidFill>
                            <a:srgbClr val="000000"/>
                          </a:solidFill>
                          <a:effectLst/>
                          <a:latin typeface="SimHei"/>
                          <a:ea typeface="SimHei"/>
                          <a:cs typeface="+mn-cs"/>
                        </a:rPr>
                        <a:t>是完美的个人杰</a:t>
                      </a:r>
                      <a:r>
                        <a:rPr lang="zh-CN" altLang="en-US" sz="1800" b="0" i="0" u="none" strike="noStrike">
                          <a:solidFill>
                            <a:srgbClr val="000000"/>
                          </a:solidFill>
                          <a:effectLst/>
                          <a:latin typeface="SimHei"/>
                          <a:ea typeface="SimHei"/>
                          <a:cs typeface="+mn-cs"/>
                        </a:rPr>
                        <a:t>作。”</a:t>
                      </a:r>
                      <a:r>
                        <a:rPr lang="en-US" altLang="zh-CN" sz="1800" b="0" i="0" u="none" strike="noStrike">
                          <a:solidFill>
                            <a:srgbClr val="000000"/>
                          </a:solidFill>
                          <a:effectLst/>
                          <a:latin typeface="SimHei"/>
                          <a:ea typeface="SimHei"/>
                          <a:cs typeface="+mn-cs"/>
                        </a:rPr>
                        <a:t>)</a:t>
                      </a:r>
                      <a:r>
                        <a:rPr lang="en-US" altLang="zh-CN" sz="1800" b="0" i="0" u="none" strike="noStrike" dirty="0">
                          <a:solidFill>
                            <a:srgbClr val="000000"/>
                          </a:solidFill>
                          <a:effectLst/>
                          <a:latin typeface="SimHei"/>
                          <a:ea typeface="SimHei"/>
                          <a:cs typeface="+mn-cs"/>
                        </a:rPr>
                        <a:t>	</a:t>
                      </a:r>
                      <a:endParaRPr lang="en-US" sz="1400" b="0" i="0" u="none" strike="noStrike" dirty="0">
                        <a:solidFill>
                          <a:srgbClr val="000000"/>
                        </a:solidFill>
                        <a:effectLst/>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zh-CN" altLang="en-US" sz="1800" b="1" i="0" u="none" strike="noStrike" dirty="0">
                          <a:solidFill>
                            <a:srgbClr val="333333"/>
                          </a:solidFill>
                          <a:effectLst/>
                          <a:latin typeface="SimHei"/>
                          <a:ea typeface="SimHei"/>
                          <a:cs typeface="+mn-cs"/>
                        </a:rPr>
                        <a:t>劣</a:t>
                      </a:r>
                      <a:r>
                        <a:rPr lang="zh-CN" altLang="en-US" sz="1800" b="1" i="0" u="none" strike="noStrike">
                          <a:solidFill>
                            <a:srgbClr val="333333"/>
                          </a:solidFill>
                          <a:effectLst/>
                          <a:latin typeface="SimHei"/>
                          <a:ea typeface="SimHei"/>
                          <a:cs typeface="+mn-cs"/>
                        </a:rPr>
                        <a:t>势</a:t>
                      </a:r>
                      <a:r>
                        <a:rPr lang="en-US" altLang="zh-CN" sz="1800" b="1" i="0" u="none" strike="noStrike">
                          <a:solidFill>
                            <a:srgbClr val="333333"/>
                          </a:solidFill>
                          <a:effectLst/>
                          <a:latin typeface="SimHei"/>
                          <a:ea typeface="SimHei"/>
                          <a:cs typeface="+mn-cs"/>
                        </a:rPr>
                        <a:t>:</a:t>
                      </a:r>
                      <a:r>
                        <a:rPr lang="en-US" altLang="zh-CN" sz="1800" b="0" i="0" u="none" strike="noStrike">
                          <a:solidFill>
                            <a:srgbClr val="333333"/>
                          </a:solidFill>
                          <a:effectLst/>
                          <a:latin typeface="SimHei"/>
                          <a:ea typeface="SimHei"/>
                          <a:cs typeface="+mn-cs"/>
                        </a:rPr>
                        <a:t> </a:t>
                      </a:r>
                      <a:r>
                        <a:rPr lang="en-US" altLang="zh-CN" sz="1800" b="0" i="0" u="none" strike="noStrike">
                          <a:solidFill>
                            <a:srgbClr val="004992"/>
                          </a:solidFill>
                          <a:effectLst/>
                          <a:latin typeface="SimHei"/>
                          <a:ea typeface="SimHei"/>
                          <a:cs typeface="+mn-cs"/>
                        </a:rPr>
                        <a:t>???</a:t>
                      </a:r>
                      <a:r>
                        <a:rPr lang="en-US" altLang="zh-CN" sz="1800" b="0" i="0" u="none" strike="noStrike">
                          <a:solidFill>
                            <a:srgbClr val="FFFFFF"/>
                          </a:solidFill>
                          <a:effectLst/>
                          <a:latin typeface="SimHei"/>
                          <a:ea typeface="SimHei"/>
                          <a:cs typeface="+mn-cs"/>
                        </a:rPr>
                        <a:t> </a:t>
                      </a:r>
                      <a:r>
                        <a:rPr lang="zh-CN" altLang="en-US" sz="1800" b="0" i="0" u="none" strike="noStrike" dirty="0">
                          <a:solidFill>
                            <a:srgbClr val="FFFFFF"/>
                          </a:solidFill>
                          <a:effectLst/>
                          <a:latin typeface="SimHei"/>
                          <a:ea typeface="SimHei"/>
                          <a:cs typeface="+mn-cs"/>
                        </a:rPr>
                        <a:t>自我表扬显得有些傲慢</a:t>
                      </a:r>
                    </a:p>
                    <a:p>
                      <a:pPr algn="l" fontAlgn="b">
                        <a:lnSpc>
                          <a:spcPct val="100000"/>
                        </a:lnSpc>
                        <a:spcBef>
                          <a:spcPts val="1200"/>
                        </a:spcBef>
                      </a:pPr>
                      <a:r>
                        <a:rPr lang="zh-CN" altLang="en-US" sz="1800" b="1" i="0" u="none" strike="noStrike" dirty="0">
                          <a:solidFill>
                            <a:srgbClr val="333333"/>
                          </a:solidFill>
                          <a:effectLst/>
                          <a:latin typeface="SimHei"/>
                          <a:ea typeface="SimHei"/>
                          <a:cs typeface="+mn-cs"/>
                        </a:rPr>
                        <a:t>优</a:t>
                      </a:r>
                      <a:r>
                        <a:rPr lang="zh-CN" altLang="en-US" sz="1800" b="1" i="0" u="none" strike="noStrike">
                          <a:solidFill>
                            <a:srgbClr val="333333"/>
                          </a:solidFill>
                          <a:effectLst/>
                          <a:latin typeface="SimHei"/>
                          <a:ea typeface="SimHei"/>
                          <a:cs typeface="+mn-cs"/>
                        </a:rPr>
                        <a:t>势</a:t>
                      </a:r>
                      <a:r>
                        <a:rPr lang="en-US" altLang="zh-CN" sz="1800" b="1" i="0" u="none" strike="noStrike">
                          <a:solidFill>
                            <a:srgbClr val="333333"/>
                          </a:solidFill>
                          <a:effectLst/>
                          <a:latin typeface="SimHei"/>
                          <a:ea typeface="SimHei"/>
                          <a:cs typeface="+mn-cs"/>
                        </a:rPr>
                        <a:t>:</a:t>
                      </a:r>
                      <a:r>
                        <a:rPr lang="en-US" altLang="zh-CN" sz="1800" b="0" i="0" u="none" strike="noStrike">
                          <a:solidFill>
                            <a:srgbClr val="333333"/>
                          </a:solidFill>
                          <a:effectLst/>
                          <a:latin typeface="SimHei"/>
                          <a:ea typeface="SimHei"/>
                          <a:cs typeface="+mn-cs"/>
                        </a:rPr>
                        <a:t> </a:t>
                      </a:r>
                      <a:r>
                        <a:rPr lang="en-US" altLang="zh-CN" sz="1800" b="0" i="0" u="none" strike="noStrike">
                          <a:solidFill>
                            <a:srgbClr val="004992"/>
                          </a:solidFill>
                          <a:effectLst/>
                          <a:latin typeface="SimHei"/>
                          <a:ea typeface="SimHei"/>
                          <a:cs typeface="+mn-cs"/>
                        </a:rPr>
                        <a:t>???</a:t>
                      </a:r>
                      <a:r>
                        <a:rPr lang="en-US" altLang="zh-CN" sz="1800" b="0" i="0" u="none" strike="noStrike">
                          <a:solidFill>
                            <a:srgbClr val="FFFFFF"/>
                          </a:solidFill>
                          <a:effectLst/>
                          <a:latin typeface="SimHei"/>
                          <a:ea typeface="SimHei"/>
                          <a:cs typeface="+mn-cs"/>
                        </a:rPr>
                        <a:t> </a:t>
                      </a:r>
                      <a:r>
                        <a:rPr lang="zh-CN" altLang="en-US" sz="1800" b="0" i="0" u="none" strike="noStrike" dirty="0">
                          <a:solidFill>
                            <a:srgbClr val="FFFFFF"/>
                          </a:solidFill>
                          <a:effectLst/>
                          <a:latin typeface="SimHei"/>
                          <a:ea typeface="SimHei"/>
                          <a:cs typeface="+mn-cs"/>
                        </a:rPr>
                        <a:t>增加自信</a:t>
                      </a:r>
                      <a:endParaRPr lang="en-US" sz="1600" b="0" i="0" u="none" strike="noStrike" dirty="0">
                        <a:solidFill>
                          <a:srgbClr val="FFFFFF"/>
                        </a:solidFill>
                        <a:effectLst/>
                        <a:latin typeface="SimHei"/>
                        <a:ea typeface="SimHei"/>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r>
                        <a:rPr lang="zh-CN" altLang="en-US" sz="1800" b="1" i="0" u="none" strike="noStrike" dirty="0">
                          <a:solidFill>
                            <a:srgbClr val="000000"/>
                          </a:solidFill>
                          <a:effectLst/>
                          <a:latin typeface="SimHei"/>
                          <a:ea typeface="SimHei"/>
                          <a:cs typeface="+mn-cs"/>
                        </a:rPr>
                        <a:t>他人</a:t>
                      </a:r>
                      <a:r>
                        <a:rPr lang="en-US" altLang="zh-CN" sz="1800" b="1" i="0" u="none" strike="noStrike" dirty="0">
                          <a:solidFill>
                            <a:srgbClr val="000000"/>
                          </a:solidFill>
                          <a:effectLst/>
                          <a:latin typeface="SimHei"/>
                          <a:ea typeface="SimHei"/>
                          <a:cs typeface="+mn-cs"/>
                        </a:rPr>
                        <a:t>/</a:t>
                      </a:r>
                      <a:r>
                        <a:rPr lang="zh-CN" altLang="en-US" sz="1800" b="1" i="0" u="none" strike="noStrike" dirty="0">
                          <a:solidFill>
                            <a:srgbClr val="000000"/>
                          </a:solidFill>
                          <a:effectLst/>
                          <a:latin typeface="SimHei"/>
                          <a:ea typeface="SimHei"/>
                          <a:cs typeface="+mn-cs"/>
                        </a:rPr>
                        <a:t>情景归因 </a:t>
                      </a:r>
                      <a:endParaRPr lang="en-US" altLang="zh-CN" sz="1800" b="1" i="0" u="none" strike="noStrike" dirty="0">
                        <a:solidFill>
                          <a:srgbClr val="000000"/>
                        </a:solidFill>
                        <a:effectLst/>
                        <a:latin typeface="SimHei"/>
                        <a:ea typeface="SimHei"/>
                        <a:cs typeface="+mn-cs"/>
                      </a:endParaRPr>
                    </a:p>
                    <a:p>
                      <a:pPr algn="l" fontAlgn="b"/>
                      <a:r>
                        <a:rPr lang="en-US" altLang="zh-CN" sz="1800" b="0" i="0" u="none" strike="noStrike" dirty="0">
                          <a:solidFill>
                            <a:srgbClr val="000000"/>
                          </a:solidFill>
                          <a:effectLst/>
                          <a:latin typeface="SimHei"/>
                          <a:ea typeface="SimHei"/>
                          <a:cs typeface="+mn-cs"/>
                        </a:rPr>
                        <a:t>(</a:t>
                      </a:r>
                      <a:r>
                        <a:rPr lang="zh-CN" altLang="en-US" sz="1800" b="0" i="0" u="none" strike="noStrike">
                          <a:solidFill>
                            <a:srgbClr val="000000"/>
                          </a:solidFill>
                          <a:effectLst/>
                          <a:latin typeface="SimHei"/>
                          <a:ea typeface="SimHei"/>
                          <a:cs typeface="+mn-cs"/>
                        </a:rPr>
                        <a:t>如 “任</a:t>
                      </a:r>
                      <a:r>
                        <a:rPr lang="zh-CN" altLang="en-US" sz="1800" b="0" i="0" u="none" strike="noStrike" dirty="0">
                          <a:solidFill>
                            <a:srgbClr val="000000"/>
                          </a:solidFill>
                          <a:effectLst/>
                          <a:latin typeface="SimHei"/>
                          <a:ea typeface="SimHei"/>
                          <a:cs typeface="+mn-cs"/>
                        </a:rPr>
                        <a:t>何人都可以从那个位置得</a:t>
                      </a:r>
                      <a:r>
                        <a:rPr lang="zh-CN" altLang="en-US" sz="1800" b="0" i="0" u="none" strike="noStrike">
                          <a:solidFill>
                            <a:srgbClr val="000000"/>
                          </a:solidFill>
                          <a:effectLst/>
                          <a:latin typeface="SimHei"/>
                          <a:ea typeface="SimHei"/>
                          <a:cs typeface="+mn-cs"/>
                        </a:rPr>
                        <a:t>分。”</a:t>
                      </a:r>
                      <a:r>
                        <a:rPr lang="en-US" altLang="zh-CN" sz="1800" b="0" i="0" u="none" strike="noStrike">
                          <a:solidFill>
                            <a:srgbClr val="000000"/>
                          </a:solidFill>
                          <a:effectLst/>
                          <a:latin typeface="SimHei"/>
                          <a:ea typeface="SimHei"/>
                          <a:cs typeface="+mn-cs"/>
                        </a:rPr>
                        <a:t>) </a:t>
                      </a:r>
                      <a:r>
                        <a:rPr lang="en-US" altLang="zh-CN" sz="1800" b="0" i="0" u="none" strike="noStrike" dirty="0">
                          <a:solidFill>
                            <a:srgbClr val="000000"/>
                          </a:solidFill>
                          <a:effectLst/>
                          <a:latin typeface="SimHei"/>
                          <a:ea typeface="SimHei"/>
                          <a:cs typeface="+mn-cs"/>
                        </a:rPr>
                        <a:t>	</a:t>
                      </a:r>
                      <a:endParaRPr lang="en-US" sz="1600" b="0" i="0" u="none" strike="noStrike" dirty="0">
                        <a:solidFill>
                          <a:srgbClr val="000000"/>
                        </a:solidFill>
                        <a:effectLst/>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zh-CN" altLang="en-US" sz="1800" b="1" i="0" u="none" strike="noStrike" dirty="0">
                          <a:solidFill>
                            <a:srgbClr val="333333"/>
                          </a:solidFill>
                          <a:effectLst/>
                          <a:latin typeface="SimHei"/>
                          <a:ea typeface="SimHei"/>
                          <a:cs typeface="+mn-cs"/>
                        </a:rPr>
                        <a:t>劣势</a:t>
                      </a:r>
                      <a:r>
                        <a:rPr lang="en-US" altLang="zh-CN" sz="1800" b="1" i="0" u="none" strike="noStrike" dirty="0">
                          <a:solidFill>
                            <a:srgbClr val="333333"/>
                          </a:solidFill>
                          <a:effectLst/>
                          <a:latin typeface="SimHei"/>
                          <a:ea typeface="SimHei"/>
                          <a:cs typeface="+mn-cs"/>
                        </a:rPr>
                        <a:t>:</a:t>
                      </a:r>
                      <a:r>
                        <a:rPr lang="en-US" altLang="zh-CN" sz="1800" b="0" i="0" u="none" strike="noStrike" dirty="0">
                          <a:solidFill>
                            <a:srgbClr val="333333"/>
                          </a:solidFill>
                          <a:effectLst/>
                          <a:latin typeface="SimHei"/>
                          <a:ea typeface="SimHei"/>
                          <a:cs typeface="+mn-cs"/>
                        </a:rPr>
                        <a:t> </a:t>
                      </a:r>
                      <a:r>
                        <a:rPr lang="en-US" altLang="zh-CN" sz="1800" b="0" i="0" u="none" strike="noStrike" dirty="0">
                          <a:solidFill>
                            <a:srgbClr val="004992"/>
                          </a:solidFill>
                          <a:effectLst/>
                          <a:latin typeface="SimHei"/>
                          <a:ea typeface="SimHei"/>
                          <a:cs typeface="+mn-cs"/>
                        </a:rPr>
                        <a:t>???</a:t>
                      </a:r>
                      <a:r>
                        <a:rPr lang="en-US" altLang="zh-CN" sz="1800" b="0" i="0" u="none" strike="noStrike" dirty="0">
                          <a:solidFill>
                            <a:srgbClr val="E3EFF8"/>
                          </a:solidFill>
                          <a:effectLst/>
                          <a:latin typeface="SimHei"/>
                          <a:ea typeface="SimHei"/>
                          <a:cs typeface="+mn-cs"/>
                        </a:rPr>
                        <a:t> </a:t>
                      </a:r>
                      <a:r>
                        <a:rPr lang="zh-CN" altLang="en-US" sz="1800" b="0" i="0" u="none" strike="noStrike" dirty="0">
                          <a:solidFill>
                            <a:srgbClr val="E3EFF8"/>
                          </a:solidFill>
                          <a:effectLst/>
                          <a:latin typeface="SimHei"/>
                          <a:ea typeface="SimHei"/>
                          <a:cs typeface="+mn-cs"/>
                        </a:rPr>
                        <a:t>自信心未得到增强</a:t>
                      </a:r>
                    </a:p>
                    <a:p>
                      <a:pPr algn="l" fontAlgn="b">
                        <a:lnSpc>
                          <a:spcPct val="100000"/>
                        </a:lnSpc>
                        <a:spcBef>
                          <a:spcPts val="1200"/>
                        </a:spcBef>
                      </a:pPr>
                      <a:r>
                        <a:rPr lang="zh-CN" altLang="en-US" sz="1800" b="1" i="0" u="none" strike="noStrike" dirty="0">
                          <a:solidFill>
                            <a:srgbClr val="333333"/>
                          </a:solidFill>
                          <a:effectLst/>
                          <a:latin typeface="SimHei"/>
                          <a:ea typeface="SimHei"/>
                          <a:cs typeface="+mn-cs"/>
                        </a:rPr>
                        <a:t>优势</a:t>
                      </a:r>
                      <a:r>
                        <a:rPr lang="en-US" altLang="zh-CN" sz="1800" b="1" i="0" u="none" strike="noStrike" dirty="0">
                          <a:solidFill>
                            <a:srgbClr val="333333"/>
                          </a:solidFill>
                          <a:effectLst/>
                          <a:latin typeface="SimHei"/>
                          <a:ea typeface="SimHei"/>
                          <a:cs typeface="+mn-cs"/>
                        </a:rPr>
                        <a:t>:</a:t>
                      </a:r>
                      <a:r>
                        <a:rPr lang="en-US" altLang="zh-CN" sz="1800" b="0" i="0" u="none" strike="noStrike" dirty="0">
                          <a:solidFill>
                            <a:srgbClr val="333333"/>
                          </a:solidFill>
                          <a:effectLst/>
                          <a:latin typeface="SimHei"/>
                          <a:ea typeface="SimHei"/>
                          <a:cs typeface="+mn-cs"/>
                        </a:rPr>
                        <a:t> </a:t>
                      </a:r>
                      <a:r>
                        <a:rPr lang="en-US" altLang="zh-CN" sz="1800" b="0" i="0" u="none" strike="noStrike" dirty="0">
                          <a:solidFill>
                            <a:srgbClr val="004992"/>
                          </a:solidFill>
                          <a:effectLst/>
                          <a:latin typeface="SimHei"/>
                          <a:ea typeface="SimHei"/>
                          <a:cs typeface="+mn-cs"/>
                        </a:rPr>
                        <a:t>???</a:t>
                      </a:r>
                      <a:r>
                        <a:rPr lang="en-US" altLang="zh-CN" sz="1800" b="0" i="0" u="none" strike="noStrike" dirty="0">
                          <a:solidFill>
                            <a:srgbClr val="E3EFF8"/>
                          </a:solidFill>
                          <a:effectLst/>
                          <a:latin typeface="SimHei"/>
                          <a:ea typeface="SimHei"/>
                          <a:cs typeface="+mn-cs"/>
                        </a:rPr>
                        <a:t> </a:t>
                      </a:r>
                      <a:r>
                        <a:rPr lang="zh-CN" altLang="en-US" sz="1800" b="0" i="0" u="none" strike="noStrike" dirty="0">
                          <a:solidFill>
                            <a:srgbClr val="E3EFF8"/>
                          </a:solidFill>
                          <a:effectLst/>
                          <a:latin typeface="SimHei"/>
                          <a:ea typeface="SimHei"/>
                          <a:cs typeface="+mn-cs"/>
                        </a:rPr>
                        <a:t>你被认为是谦虚的，是适合团队作战的好队员 </a:t>
                      </a:r>
                      <a:endParaRPr lang="en-US" sz="1600" b="0" i="0" u="none" strike="noStrike" dirty="0">
                        <a:solidFill>
                          <a:srgbClr val="E3EFF8"/>
                        </a:solidFill>
                        <a:effectLst/>
                        <a:latin typeface="SimHei"/>
                        <a:ea typeface="SimHei"/>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zh-CN" altLang="en-US" sz="1800" spc="-5">
                <a:solidFill>
                  <a:srgbClr val="333333"/>
                </a:solidFill>
                <a:latin typeface="SimHei"/>
                <a:ea typeface="SimHei"/>
                <a:cs typeface="+mn-cs"/>
              </a:rPr>
              <a:t>真棒！你的得分赢得了比赛</a:t>
            </a:r>
            <a:r>
              <a:rPr lang="en-US" altLang="zh-CN" sz="1800" spc="-5">
                <a:solidFill>
                  <a:srgbClr val="333333"/>
                </a:solidFill>
                <a:latin typeface="SimHei"/>
                <a:ea typeface="SimHei"/>
                <a:cs typeface="+mn-cs"/>
              </a:rPr>
              <a:t>!</a:t>
            </a:r>
            <a:endParaRPr lang="en-US" sz="1800" dirty="0">
              <a:solidFill>
                <a:srgbClr val="333333"/>
              </a:solidFill>
              <a:latin typeface="SimHei"/>
              <a:ea typeface="SimHei"/>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特定归因类型对正性事件的影响！</a:t>
            </a:r>
            <a:endParaRPr lang="en-US" sz="3600">
              <a:cs typeface="+mn-cs"/>
            </a:endParaRP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20</a:t>
            </a:fld>
            <a:endParaRPr lang="de-DE" dirty="0">
              <a:latin typeface="SimHei"/>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535522854"/>
              </p:ext>
            </p:extLst>
          </p:nvPr>
        </p:nvGraphicFramePr>
        <p:xfrm>
          <a:off x="408955" y="4480560"/>
          <a:ext cx="11375136" cy="219456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r>
                        <a:rPr lang="zh-CN" altLang="en-US" sz="1800" b="1" i="0" u="none" strike="noStrike" dirty="0">
                          <a:solidFill>
                            <a:srgbClr val="000000"/>
                          </a:solidFill>
                          <a:effectLst/>
                          <a:latin typeface="SimHei"/>
                          <a:ea typeface="SimHei"/>
                          <a:cs typeface="+mn-cs"/>
                        </a:rPr>
                        <a:t>自我归因</a:t>
                      </a:r>
                    </a:p>
                    <a:p>
                      <a:pPr algn="l" fontAlgn="b"/>
                      <a:r>
                        <a:rPr lang="en-US" altLang="zh-CN" sz="1800" b="0" i="0" u="none" strike="noStrike" dirty="0">
                          <a:solidFill>
                            <a:srgbClr val="000000"/>
                          </a:solidFill>
                          <a:effectLst/>
                          <a:latin typeface="SimHei"/>
                          <a:ea typeface="SimHei"/>
                          <a:cs typeface="+mn-cs"/>
                        </a:rPr>
                        <a:t>(</a:t>
                      </a:r>
                      <a:r>
                        <a:rPr lang="zh-CN" altLang="en-US" sz="1800" b="0" i="0" u="none" strike="noStrike">
                          <a:solidFill>
                            <a:srgbClr val="000000"/>
                          </a:solidFill>
                          <a:effectLst/>
                          <a:latin typeface="SimHei"/>
                          <a:ea typeface="SimHei"/>
                          <a:cs typeface="+mn-cs"/>
                        </a:rPr>
                        <a:t>如 “这</a:t>
                      </a:r>
                      <a:r>
                        <a:rPr lang="zh-CN" altLang="en-US" sz="1800" b="0" i="0" u="none" strike="noStrike" dirty="0">
                          <a:solidFill>
                            <a:srgbClr val="000000"/>
                          </a:solidFill>
                          <a:effectLst/>
                          <a:latin typeface="SimHei"/>
                          <a:ea typeface="SimHei"/>
                          <a:cs typeface="+mn-cs"/>
                        </a:rPr>
                        <a:t>是完美的个人杰</a:t>
                      </a:r>
                      <a:r>
                        <a:rPr lang="zh-CN" altLang="en-US" sz="1800" b="0" i="0" u="none" strike="noStrike">
                          <a:solidFill>
                            <a:srgbClr val="000000"/>
                          </a:solidFill>
                          <a:effectLst/>
                          <a:latin typeface="SimHei"/>
                          <a:ea typeface="SimHei"/>
                          <a:cs typeface="+mn-cs"/>
                        </a:rPr>
                        <a:t>作。”</a:t>
                      </a:r>
                      <a:r>
                        <a:rPr lang="en-US" altLang="zh-CN" sz="1800" b="0" i="0" u="none" strike="noStrike">
                          <a:solidFill>
                            <a:srgbClr val="000000"/>
                          </a:solidFill>
                          <a:effectLst/>
                          <a:latin typeface="SimHei"/>
                          <a:ea typeface="SimHei"/>
                          <a:cs typeface="+mn-cs"/>
                        </a:rPr>
                        <a:t>)</a:t>
                      </a:r>
                      <a:r>
                        <a:rPr lang="en-US" altLang="zh-CN" sz="1800" b="0" i="0" u="none" strike="noStrike" dirty="0">
                          <a:solidFill>
                            <a:srgbClr val="000000"/>
                          </a:solidFill>
                          <a:effectLst/>
                          <a:latin typeface="SimHei"/>
                          <a:ea typeface="SimHei"/>
                          <a:cs typeface="+mn-cs"/>
                        </a:rPr>
                        <a:t>	</a:t>
                      </a:r>
                      <a:endParaRPr lang="en-US" sz="1400" b="0" i="0" u="none" strike="noStrike" dirty="0">
                        <a:solidFill>
                          <a:srgbClr val="000000"/>
                        </a:solidFill>
                        <a:effectLst/>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zh-CN" altLang="en-US" sz="1800" b="1" i="0" u="none" strike="noStrike" dirty="0">
                          <a:solidFill>
                            <a:srgbClr val="333333"/>
                          </a:solidFill>
                          <a:effectLst/>
                          <a:latin typeface="SimHei"/>
                          <a:ea typeface="SimHei"/>
                          <a:cs typeface="+mn-cs"/>
                        </a:rPr>
                        <a:t>劣势</a:t>
                      </a:r>
                      <a:r>
                        <a:rPr lang="en-US" altLang="zh-CN" sz="1800" b="1" i="0" u="none" strike="noStrike" dirty="0">
                          <a:solidFill>
                            <a:srgbClr val="333333"/>
                          </a:solidFill>
                          <a:effectLst/>
                          <a:latin typeface="SimHei"/>
                          <a:ea typeface="SimHei"/>
                          <a:cs typeface="+mn-cs"/>
                        </a:rPr>
                        <a:t>:</a:t>
                      </a:r>
                      <a:r>
                        <a:rPr lang="en-US" altLang="zh-CN" sz="1800" b="0" i="0" u="none" strike="noStrike" dirty="0">
                          <a:solidFill>
                            <a:srgbClr val="333333"/>
                          </a:solidFill>
                          <a:effectLst/>
                          <a:latin typeface="SimHei"/>
                          <a:ea typeface="SimHei"/>
                          <a:cs typeface="+mn-cs"/>
                        </a:rPr>
                        <a:t> </a:t>
                      </a:r>
                      <a:r>
                        <a:rPr lang="zh-CN" altLang="en-US" sz="1800" b="0" i="0" u="none" strike="noStrike" dirty="0">
                          <a:solidFill>
                            <a:srgbClr val="333333"/>
                          </a:solidFill>
                          <a:effectLst/>
                          <a:latin typeface="SimHei"/>
                          <a:ea typeface="SimHei"/>
                          <a:cs typeface="+mn-cs"/>
                        </a:rPr>
                        <a:t>自我表扬显得有些傲慢</a:t>
                      </a:r>
                    </a:p>
                    <a:p>
                      <a:pPr algn="l" fontAlgn="b">
                        <a:lnSpc>
                          <a:spcPct val="100000"/>
                        </a:lnSpc>
                        <a:spcBef>
                          <a:spcPts val="1200"/>
                        </a:spcBef>
                      </a:pPr>
                      <a:r>
                        <a:rPr lang="zh-CN" altLang="en-US" sz="1800" b="1" i="0" u="none" strike="noStrike" dirty="0">
                          <a:solidFill>
                            <a:srgbClr val="333333"/>
                          </a:solidFill>
                          <a:effectLst/>
                          <a:latin typeface="SimHei"/>
                          <a:ea typeface="SimHei"/>
                          <a:cs typeface="+mn-cs"/>
                        </a:rPr>
                        <a:t>优势</a:t>
                      </a:r>
                      <a:r>
                        <a:rPr lang="en-US" altLang="zh-CN" sz="1800" b="1" i="0" u="none" strike="noStrike" dirty="0">
                          <a:solidFill>
                            <a:srgbClr val="333333"/>
                          </a:solidFill>
                          <a:effectLst/>
                          <a:latin typeface="SimHei"/>
                          <a:ea typeface="SimHei"/>
                          <a:cs typeface="+mn-cs"/>
                        </a:rPr>
                        <a:t>:</a:t>
                      </a:r>
                      <a:r>
                        <a:rPr lang="en-US" altLang="zh-CN" sz="1800" b="0" i="0" u="none" strike="noStrike" dirty="0">
                          <a:solidFill>
                            <a:srgbClr val="333333"/>
                          </a:solidFill>
                          <a:effectLst/>
                          <a:latin typeface="SimHei"/>
                          <a:ea typeface="SimHei"/>
                          <a:cs typeface="+mn-cs"/>
                        </a:rPr>
                        <a:t> </a:t>
                      </a:r>
                      <a:r>
                        <a:rPr lang="zh-CN" altLang="en-US" sz="1800" b="0" i="0" u="none" strike="noStrike" dirty="0">
                          <a:solidFill>
                            <a:srgbClr val="333333"/>
                          </a:solidFill>
                          <a:effectLst/>
                          <a:latin typeface="SimHei"/>
                          <a:ea typeface="SimHei"/>
                          <a:cs typeface="+mn-cs"/>
                        </a:rPr>
                        <a:t>增加自信</a:t>
                      </a:r>
                      <a:endParaRPr lang="en-US" sz="1600" b="0" i="0" u="none" strike="noStrike" dirty="0">
                        <a:solidFill>
                          <a:srgbClr val="333333"/>
                        </a:solidFill>
                        <a:effectLst/>
                        <a:latin typeface="SimHei"/>
                        <a:ea typeface="SimHei"/>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r>
                        <a:rPr lang="zh-CN" altLang="en-US" sz="1800" b="1" i="0" u="none" strike="noStrike" dirty="0">
                          <a:solidFill>
                            <a:srgbClr val="000000"/>
                          </a:solidFill>
                          <a:effectLst/>
                          <a:latin typeface="SimHei"/>
                          <a:ea typeface="SimHei"/>
                          <a:cs typeface="+mn-cs"/>
                        </a:rPr>
                        <a:t>他人</a:t>
                      </a:r>
                      <a:r>
                        <a:rPr lang="en-US" altLang="zh-CN" sz="1800" b="1" i="0" u="none" strike="noStrike" dirty="0">
                          <a:solidFill>
                            <a:srgbClr val="000000"/>
                          </a:solidFill>
                          <a:effectLst/>
                          <a:latin typeface="SimHei"/>
                          <a:ea typeface="SimHei"/>
                          <a:cs typeface="+mn-cs"/>
                        </a:rPr>
                        <a:t>/</a:t>
                      </a:r>
                      <a:r>
                        <a:rPr lang="zh-CN" altLang="en-US" sz="1800" b="1" i="0" u="none" strike="noStrike" dirty="0">
                          <a:solidFill>
                            <a:srgbClr val="000000"/>
                          </a:solidFill>
                          <a:effectLst/>
                          <a:latin typeface="SimHei"/>
                          <a:ea typeface="SimHei"/>
                          <a:cs typeface="+mn-cs"/>
                        </a:rPr>
                        <a:t>情景归因 </a:t>
                      </a:r>
                      <a:endParaRPr lang="en-US" altLang="zh-CN" sz="1800" b="1" i="0" u="none" strike="noStrike" dirty="0">
                        <a:solidFill>
                          <a:srgbClr val="000000"/>
                        </a:solidFill>
                        <a:effectLst/>
                        <a:latin typeface="SimHei"/>
                        <a:ea typeface="SimHei"/>
                        <a:cs typeface="+mn-cs"/>
                      </a:endParaRPr>
                    </a:p>
                    <a:p>
                      <a:pPr algn="l" fontAlgn="b"/>
                      <a:r>
                        <a:rPr lang="en-US" altLang="zh-CN" sz="1800" b="0" i="0" u="none" strike="noStrike" dirty="0">
                          <a:solidFill>
                            <a:srgbClr val="000000"/>
                          </a:solidFill>
                          <a:effectLst/>
                          <a:latin typeface="SimHei"/>
                          <a:ea typeface="SimHei"/>
                          <a:cs typeface="+mn-cs"/>
                        </a:rPr>
                        <a:t>(</a:t>
                      </a:r>
                      <a:r>
                        <a:rPr lang="zh-CN" altLang="en-US" sz="1800" b="0" i="0" u="none" strike="noStrike">
                          <a:solidFill>
                            <a:srgbClr val="000000"/>
                          </a:solidFill>
                          <a:effectLst/>
                          <a:latin typeface="SimHei"/>
                          <a:ea typeface="SimHei"/>
                          <a:cs typeface="+mn-cs"/>
                        </a:rPr>
                        <a:t>如 “任</a:t>
                      </a:r>
                      <a:r>
                        <a:rPr lang="zh-CN" altLang="en-US" sz="1800" b="0" i="0" u="none" strike="noStrike" dirty="0">
                          <a:solidFill>
                            <a:srgbClr val="000000"/>
                          </a:solidFill>
                          <a:effectLst/>
                          <a:latin typeface="SimHei"/>
                          <a:ea typeface="SimHei"/>
                          <a:cs typeface="+mn-cs"/>
                        </a:rPr>
                        <a:t>何人都可以从那个位置得</a:t>
                      </a:r>
                      <a:r>
                        <a:rPr lang="zh-CN" altLang="en-US" sz="1800" b="0" i="0" u="none" strike="noStrike">
                          <a:solidFill>
                            <a:srgbClr val="000000"/>
                          </a:solidFill>
                          <a:effectLst/>
                          <a:latin typeface="SimHei"/>
                          <a:ea typeface="SimHei"/>
                          <a:cs typeface="+mn-cs"/>
                        </a:rPr>
                        <a:t>分。”</a:t>
                      </a:r>
                      <a:r>
                        <a:rPr lang="en-US" altLang="zh-CN" sz="1800" b="0" i="0" u="none" strike="noStrike">
                          <a:solidFill>
                            <a:srgbClr val="000000"/>
                          </a:solidFill>
                          <a:effectLst/>
                          <a:latin typeface="SimHei"/>
                          <a:ea typeface="SimHei"/>
                          <a:cs typeface="+mn-cs"/>
                        </a:rPr>
                        <a:t>) </a:t>
                      </a:r>
                      <a:r>
                        <a:rPr lang="en-US" altLang="zh-CN" sz="1800" b="0" i="0" u="none" strike="noStrike" dirty="0">
                          <a:solidFill>
                            <a:srgbClr val="000000"/>
                          </a:solidFill>
                          <a:effectLst/>
                          <a:latin typeface="SimHei"/>
                          <a:ea typeface="SimHei"/>
                          <a:cs typeface="+mn-cs"/>
                        </a:rPr>
                        <a:t>	</a:t>
                      </a:r>
                      <a:endParaRPr lang="en-US" sz="1600" b="0" i="0" u="none" strike="noStrike" dirty="0">
                        <a:solidFill>
                          <a:srgbClr val="000000"/>
                        </a:solidFill>
                        <a:effectLst/>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zh-CN" altLang="en-US" sz="1800" b="1" i="0" u="none" strike="noStrike" dirty="0">
                          <a:solidFill>
                            <a:srgbClr val="333333"/>
                          </a:solidFill>
                          <a:effectLst/>
                          <a:latin typeface="SimHei"/>
                          <a:ea typeface="SimHei"/>
                          <a:cs typeface="+mn-cs"/>
                        </a:rPr>
                        <a:t>劣势</a:t>
                      </a:r>
                      <a:r>
                        <a:rPr lang="en-US" altLang="zh-CN" sz="1800" b="1" i="0" u="none" strike="noStrike" dirty="0">
                          <a:solidFill>
                            <a:srgbClr val="333333"/>
                          </a:solidFill>
                          <a:effectLst/>
                          <a:latin typeface="SimHei"/>
                          <a:ea typeface="SimHei"/>
                          <a:cs typeface="+mn-cs"/>
                        </a:rPr>
                        <a:t>:</a:t>
                      </a:r>
                      <a:r>
                        <a:rPr lang="en-US" altLang="zh-CN" sz="1800" b="0" i="0" u="none" strike="noStrike" dirty="0">
                          <a:solidFill>
                            <a:srgbClr val="333333"/>
                          </a:solidFill>
                          <a:effectLst/>
                          <a:latin typeface="SimHei"/>
                          <a:ea typeface="SimHei"/>
                          <a:cs typeface="+mn-cs"/>
                        </a:rPr>
                        <a:t> </a:t>
                      </a:r>
                      <a:r>
                        <a:rPr lang="en-US" altLang="zh-CN" sz="1800" b="0" i="0" u="none" strike="noStrike" dirty="0">
                          <a:solidFill>
                            <a:srgbClr val="004992"/>
                          </a:solidFill>
                          <a:effectLst/>
                          <a:latin typeface="SimHei"/>
                          <a:ea typeface="SimHei"/>
                          <a:cs typeface="+mn-cs"/>
                        </a:rPr>
                        <a:t>???</a:t>
                      </a:r>
                      <a:r>
                        <a:rPr lang="en-US" altLang="zh-CN" sz="1800" b="0" i="0" u="none" strike="noStrike" dirty="0">
                          <a:solidFill>
                            <a:srgbClr val="E3EFF8"/>
                          </a:solidFill>
                          <a:effectLst/>
                          <a:latin typeface="SimHei"/>
                          <a:ea typeface="SimHei"/>
                          <a:cs typeface="+mn-cs"/>
                        </a:rPr>
                        <a:t> </a:t>
                      </a:r>
                      <a:r>
                        <a:rPr lang="zh-CN" altLang="en-US" sz="1800" b="0" i="0" u="none" strike="noStrike" dirty="0">
                          <a:solidFill>
                            <a:srgbClr val="E3EFF8"/>
                          </a:solidFill>
                          <a:effectLst/>
                          <a:latin typeface="SimHei"/>
                          <a:ea typeface="SimHei"/>
                          <a:cs typeface="+mn-cs"/>
                        </a:rPr>
                        <a:t>自信心未得到增强</a:t>
                      </a:r>
                    </a:p>
                    <a:p>
                      <a:pPr algn="l" fontAlgn="b">
                        <a:lnSpc>
                          <a:spcPct val="100000"/>
                        </a:lnSpc>
                        <a:spcBef>
                          <a:spcPts val="1200"/>
                        </a:spcBef>
                      </a:pPr>
                      <a:r>
                        <a:rPr lang="zh-CN" altLang="en-US" sz="1800" b="1" i="0" u="none" strike="noStrike" dirty="0">
                          <a:solidFill>
                            <a:srgbClr val="333333"/>
                          </a:solidFill>
                          <a:effectLst/>
                          <a:latin typeface="SimHei"/>
                          <a:ea typeface="SimHei"/>
                          <a:cs typeface="+mn-cs"/>
                        </a:rPr>
                        <a:t>优势</a:t>
                      </a:r>
                      <a:r>
                        <a:rPr lang="en-US" altLang="zh-CN" sz="1800" b="1" i="0" u="none" strike="noStrike" dirty="0">
                          <a:solidFill>
                            <a:srgbClr val="333333"/>
                          </a:solidFill>
                          <a:effectLst/>
                          <a:latin typeface="SimHei"/>
                          <a:ea typeface="SimHei"/>
                          <a:cs typeface="+mn-cs"/>
                        </a:rPr>
                        <a:t>:</a:t>
                      </a:r>
                      <a:r>
                        <a:rPr lang="en-US" altLang="zh-CN" sz="1800" b="0" i="0" u="none" strike="noStrike" dirty="0">
                          <a:solidFill>
                            <a:srgbClr val="333333"/>
                          </a:solidFill>
                          <a:effectLst/>
                          <a:latin typeface="SimHei"/>
                          <a:ea typeface="SimHei"/>
                          <a:cs typeface="+mn-cs"/>
                        </a:rPr>
                        <a:t> </a:t>
                      </a:r>
                      <a:r>
                        <a:rPr lang="en-US" altLang="zh-CN" sz="1800" b="0" i="0" u="none" strike="noStrike" dirty="0">
                          <a:solidFill>
                            <a:srgbClr val="004992"/>
                          </a:solidFill>
                          <a:effectLst/>
                          <a:latin typeface="SimHei"/>
                          <a:ea typeface="SimHei"/>
                          <a:cs typeface="+mn-cs"/>
                        </a:rPr>
                        <a:t>???</a:t>
                      </a:r>
                      <a:r>
                        <a:rPr lang="en-US" altLang="zh-CN" sz="1800" b="0" i="0" u="none" strike="noStrike" dirty="0">
                          <a:solidFill>
                            <a:srgbClr val="E3EFF8"/>
                          </a:solidFill>
                          <a:effectLst/>
                          <a:latin typeface="SimHei"/>
                          <a:ea typeface="SimHei"/>
                          <a:cs typeface="+mn-cs"/>
                        </a:rPr>
                        <a:t> </a:t>
                      </a:r>
                      <a:r>
                        <a:rPr lang="zh-CN" altLang="en-US" sz="1800" b="0" i="0" u="none" strike="noStrike" dirty="0">
                          <a:solidFill>
                            <a:srgbClr val="E3EFF8"/>
                          </a:solidFill>
                          <a:effectLst/>
                          <a:latin typeface="SimHei"/>
                          <a:ea typeface="SimHei"/>
                          <a:cs typeface="+mn-cs"/>
                        </a:rPr>
                        <a:t>你被认为是谦虚的，是适合团队作战的好队员 </a:t>
                      </a:r>
                      <a:endParaRPr lang="en-US" sz="1600" b="0" i="0" u="none" strike="noStrike" dirty="0">
                        <a:solidFill>
                          <a:srgbClr val="E3EFF8"/>
                        </a:solidFill>
                        <a:effectLst/>
                        <a:latin typeface="SimHei"/>
                        <a:ea typeface="SimHei"/>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zh-CN" altLang="en-US" sz="1800" spc="-5">
                <a:solidFill>
                  <a:srgbClr val="333333"/>
                </a:solidFill>
                <a:latin typeface="SimHei"/>
                <a:ea typeface="SimHei"/>
                <a:cs typeface="+mn-cs"/>
              </a:rPr>
              <a:t>真棒！你的得分赢得了比赛</a:t>
            </a:r>
            <a:r>
              <a:rPr lang="en-US" altLang="zh-CN" sz="1800" spc="-5">
                <a:solidFill>
                  <a:srgbClr val="333333"/>
                </a:solidFill>
                <a:latin typeface="SimHei"/>
                <a:ea typeface="SimHei"/>
                <a:cs typeface="+mn-cs"/>
              </a:rPr>
              <a:t>!</a:t>
            </a:r>
            <a:endParaRPr lang="en-US" sz="1800" dirty="0">
              <a:solidFill>
                <a:srgbClr val="333333"/>
              </a:solidFill>
              <a:latin typeface="SimHei"/>
              <a:ea typeface="SimHei"/>
              <a:cs typeface="+mn-cs"/>
            </a:endParaRPr>
          </a:p>
        </p:txBody>
      </p:sp>
    </p:spTree>
    <p:extLst>
      <p:ext uri="{BB962C8B-B14F-4D97-AF65-F5344CB8AC3E}">
        <p14:creationId xmlns:p14="http://schemas.microsoft.com/office/powerpoint/2010/main" val="82624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特定归因类型对正性事件的影响！</a:t>
            </a:r>
            <a:endParaRPr lang="en-US" sz="3600">
              <a:cs typeface="+mn-cs"/>
            </a:endParaRP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21</a:t>
            </a:fld>
            <a:endParaRPr lang="de-DE" dirty="0">
              <a:latin typeface="SimHei"/>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3296166434"/>
              </p:ext>
            </p:extLst>
          </p:nvPr>
        </p:nvGraphicFramePr>
        <p:xfrm>
          <a:off x="408955" y="4480560"/>
          <a:ext cx="11375136" cy="219456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r>
                        <a:rPr lang="zh-CN" altLang="en-US" sz="1800" b="1" i="0" u="none" strike="noStrike" dirty="0">
                          <a:solidFill>
                            <a:srgbClr val="000000"/>
                          </a:solidFill>
                          <a:effectLst/>
                          <a:latin typeface="SimHei"/>
                          <a:ea typeface="SimHei"/>
                          <a:cs typeface="+mn-cs"/>
                        </a:rPr>
                        <a:t>自我归因</a:t>
                      </a:r>
                    </a:p>
                    <a:p>
                      <a:pPr algn="l" fontAlgn="b"/>
                      <a:r>
                        <a:rPr lang="en-US" altLang="zh-CN" sz="1800" b="0" i="0" u="none" strike="noStrike" dirty="0">
                          <a:solidFill>
                            <a:srgbClr val="000000"/>
                          </a:solidFill>
                          <a:effectLst/>
                          <a:latin typeface="SimHei"/>
                          <a:ea typeface="SimHei"/>
                          <a:cs typeface="+mn-cs"/>
                        </a:rPr>
                        <a:t>(</a:t>
                      </a:r>
                      <a:r>
                        <a:rPr lang="zh-CN" altLang="en-US" sz="1800" b="0" i="0" u="none" strike="noStrike">
                          <a:solidFill>
                            <a:srgbClr val="000000"/>
                          </a:solidFill>
                          <a:effectLst/>
                          <a:latin typeface="SimHei"/>
                          <a:ea typeface="SimHei"/>
                          <a:cs typeface="+mn-cs"/>
                        </a:rPr>
                        <a:t>如 “这</a:t>
                      </a:r>
                      <a:r>
                        <a:rPr lang="zh-CN" altLang="en-US" sz="1800" b="0" i="0" u="none" strike="noStrike" dirty="0">
                          <a:solidFill>
                            <a:srgbClr val="000000"/>
                          </a:solidFill>
                          <a:effectLst/>
                          <a:latin typeface="SimHei"/>
                          <a:ea typeface="SimHei"/>
                          <a:cs typeface="+mn-cs"/>
                        </a:rPr>
                        <a:t>是完美的个人杰</a:t>
                      </a:r>
                      <a:r>
                        <a:rPr lang="zh-CN" altLang="en-US" sz="1800" b="0" i="0" u="none" strike="noStrike">
                          <a:solidFill>
                            <a:srgbClr val="000000"/>
                          </a:solidFill>
                          <a:effectLst/>
                          <a:latin typeface="SimHei"/>
                          <a:ea typeface="SimHei"/>
                          <a:cs typeface="+mn-cs"/>
                        </a:rPr>
                        <a:t>作。”</a:t>
                      </a:r>
                      <a:r>
                        <a:rPr lang="en-US" altLang="zh-CN" sz="1800" b="0" i="0" u="none" strike="noStrike">
                          <a:solidFill>
                            <a:srgbClr val="000000"/>
                          </a:solidFill>
                          <a:effectLst/>
                          <a:latin typeface="SimHei"/>
                          <a:ea typeface="SimHei"/>
                          <a:cs typeface="+mn-cs"/>
                        </a:rPr>
                        <a:t>)</a:t>
                      </a:r>
                      <a:r>
                        <a:rPr lang="en-US" altLang="zh-CN" sz="1800" b="0" i="0" u="none" strike="noStrike" dirty="0">
                          <a:solidFill>
                            <a:srgbClr val="000000"/>
                          </a:solidFill>
                          <a:effectLst/>
                          <a:latin typeface="SimHei"/>
                          <a:ea typeface="SimHei"/>
                          <a:cs typeface="+mn-cs"/>
                        </a:rPr>
                        <a:t>	</a:t>
                      </a:r>
                      <a:endParaRPr lang="en-US" sz="1400" b="0" i="0" u="none" strike="noStrike" dirty="0">
                        <a:solidFill>
                          <a:srgbClr val="000000"/>
                        </a:solidFill>
                        <a:effectLst/>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zh-CN" altLang="en-US" sz="1800" b="1" i="0" u="none" strike="noStrike" dirty="0">
                          <a:solidFill>
                            <a:srgbClr val="333333"/>
                          </a:solidFill>
                          <a:effectLst/>
                          <a:latin typeface="SimHei"/>
                          <a:ea typeface="SimHei"/>
                          <a:cs typeface="+mn-cs"/>
                        </a:rPr>
                        <a:t>劣势</a:t>
                      </a:r>
                      <a:r>
                        <a:rPr lang="en-US" altLang="zh-CN" sz="1800" b="1" i="0" u="none" strike="noStrike" dirty="0">
                          <a:solidFill>
                            <a:srgbClr val="333333"/>
                          </a:solidFill>
                          <a:effectLst/>
                          <a:latin typeface="SimHei"/>
                          <a:ea typeface="SimHei"/>
                          <a:cs typeface="+mn-cs"/>
                        </a:rPr>
                        <a:t>:</a:t>
                      </a:r>
                      <a:r>
                        <a:rPr lang="en-US" altLang="zh-CN" sz="1800" b="0" i="0" u="none" strike="noStrike" dirty="0">
                          <a:solidFill>
                            <a:srgbClr val="333333"/>
                          </a:solidFill>
                          <a:effectLst/>
                          <a:latin typeface="SimHei"/>
                          <a:ea typeface="SimHei"/>
                          <a:cs typeface="+mn-cs"/>
                        </a:rPr>
                        <a:t> </a:t>
                      </a:r>
                      <a:r>
                        <a:rPr lang="zh-CN" altLang="en-US" sz="1800" b="0" i="0" u="none" strike="noStrike" dirty="0">
                          <a:solidFill>
                            <a:srgbClr val="333333"/>
                          </a:solidFill>
                          <a:effectLst/>
                          <a:latin typeface="SimHei"/>
                          <a:ea typeface="SimHei"/>
                          <a:cs typeface="+mn-cs"/>
                        </a:rPr>
                        <a:t>自我表扬显得有些傲慢</a:t>
                      </a:r>
                    </a:p>
                    <a:p>
                      <a:pPr algn="l" fontAlgn="b">
                        <a:lnSpc>
                          <a:spcPct val="100000"/>
                        </a:lnSpc>
                        <a:spcBef>
                          <a:spcPts val="1200"/>
                        </a:spcBef>
                      </a:pPr>
                      <a:r>
                        <a:rPr lang="zh-CN" altLang="en-US" sz="1800" b="1" i="0" u="none" strike="noStrike" dirty="0">
                          <a:solidFill>
                            <a:srgbClr val="333333"/>
                          </a:solidFill>
                          <a:effectLst/>
                          <a:latin typeface="SimHei"/>
                          <a:ea typeface="SimHei"/>
                          <a:cs typeface="+mn-cs"/>
                        </a:rPr>
                        <a:t>优势</a:t>
                      </a:r>
                      <a:r>
                        <a:rPr lang="en-US" altLang="zh-CN" sz="1800" b="1" i="0" u="none" strike="noStrike" dirty="0">
                          <a:solidFill>
                            <a:srgbClr val="333333"/>
                          </a:solidFill>
                          <a:effectLst/>
                          <a:latin typeface="SimHei"/>
                          <a:ea typeface="SimHei"/>
                          <a:cs typeface="+mn-cs"/>
                        </a:rPr>
                        <a:t>:</a:t>
                      </a:r>
                      <a:r>
                        <a:rPr lang="en-US" altLang="zh-CN" sz="1800" b="0" i="0" u="none" strike="noStrike" dirty="0">
                          <a:solidFill>
                            <a:srgbClr val="333333"/>
                          </a:solidFill>
                          <a:effectLst/>
                          <a:latin typeface="SimHei"/>
                          <a:ea typeface="SimHei"/>
                          <a:cs typeface="+mn-cs"/>
                        </a:rPr>
                        <a:t> </a:t>
                      </a:r>
                      <a:r>
                        <a:rPr lang="zh-CN" altLang="en-US" sz="1800" b="0" i="0" u="none" strike="noStrike" dirty="0">
                          <a:solidFill>
                            <a:srgbClr val="333333"/>
                          </a:solidFill>
                          <a:effectLst/>
                          <a:latin typeface="SimHei"/>
                          <a:ea typeface="SimHei"/>
                          <a:cs typeface="+mn-cs"/>
                        </a:rPr>
                        <a:t>增加自信</a:t>
                      </a:r>
                      <a:endParaRPr lang="en-US" sz="1600" b="0" i="0" u="none" strike="noStrike" dirty="0">
                        <a:solidFill>
                          <a:srgbClr val="333333"/>
                        </a:solidFill>
                        <a:effectLst/>
                        <a:latin typeface="SimHei"/>
                        <a:ea typeface="SimHei"/>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r>
                        <a:rPr lang="zh-CN" altLang="en-US" sz="1800" b="1" i="0" u="none" strike="noStrike" dirty="0">
                          <a:solidFill>
                            <a:srgbClr val="000000"/>
                          </a:solidFill>
                          <a:effectLst/>
                          <a:latin typeface="SimHei"/>
                          <a:ea typeface="SimHei"/>
                          <a:cs typeface="+mn-cs"/>
                        </a:rPr>
                        <a:t>他人</a:t>
                      </a:r>
                      <a:r>
                        <a:rPr lang="en-US" altLang="zh-CN" sz="1800" b="1" i="0" u="none" strike="noStrike" dirty="0">
                          <a:solidFill>
                            <a:srgbClr val="000000"/>
                          </a:solidFill>
                          <a:effectLst/>
                          <a:latin typeface="SimHei"/>
                          <a:ea typeface="SimHei"/>
                          <a:cs typeface="+mn-cs"/>
                        </a:rPr>
                        <a:t>/</a:t>
                      </a:r>
                      <a:r>
                        <a:rPr lang="zh-CN" altLang="en-US" sz="1800" b="1" i="0" u="none" strike="noStrike" dirty="0">
                          <a:solidFill>
                            <a:srgbClr val="000000"/>
                          </a:solidFill>
                          <a:effectLst/>
                          <a:latin typeface="SimHei"/>
                          <a:ea typeface="SimHei"/>
                          <a:cs typeface="+mn-cs"/>
                        </a:rPr>
                        <a:t>情景归因 </a:t>
                      </a:r>
                      <a:endParaRPr lang="en-US" altLang="zh-CN" sz="1800" b="1" i="0" u="none" strike="noStrike" dirty="0">
                        <a:solidFill>
                          <a:srgbClr val="000000"/>
                        </a:solidFill>
                        <a:effectLst/>
                        <a:latin typeface="SimHei"/>
                        <a:ea typeface="SimHei"/>
                        <a:cs typeface="+mn-cs"/>
                      </a:endParaRPr>
                    </a:p>
                    <a:p>
                      <a:pPr algn="l" fontAlgn="b"/>
                      <a:r>
                        <a:rPr lang="en-US" altLang="zh-CN" sz="1800" b="0" i="0" u="none" strike="noStrike" dirty="0">
                          <a:solidFill>
                            <a:srgbClr val="000000"/>
                          </a:solidFill>
                          <a:effectLst/>
                          <a:latin typeface="SimHei"/>
                          <a:ea typeface="SimHei"/>
                          <a:cs typeface="+mn-cs"/>
                        </a:rPr>
                        <a:t>(</a:t>
                      </a:r>
                      <a:r>
                        <a:rPr lang="zh-CN" altLang="en-US" sz="1800" b="0" i="0" u="none" strike="noStrike">
                          <a:solidFill>
                            <a:srgbClr val="000000"/>
                          </a:solidFill>
                          <a:effectLst/>
                          <a:latin typeface="SimHei"/>
                          <a:ea typeface="SimHei"/>
                          <a:cs typeface="+mn-cs"/>
                        </a:rPr>
                        <a:t>如 “任</a:t>
                      </a:r>
                      <a:r>
                        <a:rPr lang="zh-CN" altLang="en-US" sz="1800" b="0" i="0" u="none" strike="noStrike" dirty="0">
                          <a:solidFill>
                            <a:srgbClr val="000000"/>
                          </a:solidFill>
                          <a:effectLst/>
                          <a:latin typeface="SimHei"/>
                          <a:ea typeface="SimHei"/>
                          <a:cs typeface="+mn-cs"/>
                        </a:rPr>
                        <a:t>何人都可以从那个位置得</a:t>
                      </a:r>
                      <a:r>
                        <a:rPr lang="zh-CN" altLang="en-US" sz="1800" b="0" i="0" u="none" strike="noStrike">
                          <a:solidFill>
                            <a:srgbClr val="000000"/>
                          </a:solidFill>
                          <a:effectLst/>
                          <a:latin typeface="SimHei"/>
                          <a:ea typeface="SimHei"/>
                          <a:cs typeface="+mn-cs"/>
                        </a:rPr>
                        <a:t>分。”</a:t>
                      </a:r>
                      <a:r>
                        <a:rPr lang="en-US" altLang="zh-CN" sz="1800" b="0" i="0" u="none" strike="noStrike">
                          <a:solidFill>
                            <a:srgbClr val="000000"/>
                          </a:solidFill>
                          <a:effectLst/>
                          <a:latin typeface="SimHei"/>
                          <a:ea typeface="SimHei"/>
                          <a:cs typeface="+mn-cs"/>
                        </a:rPr>
                        <a:t>) </a:t>
                      </a:r>
                      <a:r>
                        <a:rPr lang="en-US" altLang="zh-CN" sz="1800" b="0" i="0" u="none" strike="noStrike" dirty="0">
                          <a:solidFill>
                            <a:srgbClr val="000000"/>
                          </a:solidFill>
                          <a:effectLst/>
                          <a:latin typeface="SimHei"/>
                          <a:ea typeface="SimHei"/>
                          <a:cs typeface="+mn-cs"/>
                        </a:rPr>
                        <a:t>	</a:t>
                      </a:r>
                      <a:endParaRPr lang="en-US" sz="1600" b="0" i="0" u="none" strike="noStrike" dirty="0">
                        <a:solidFill>
                          <a:srgbClr val="000000"/>
                        </a:solidFill>
                        <a:effectLst/>
                        <a:latin typeface="SimHei"/>
                        <a:ea typeface="SimHei"/>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zh-CN" altLang="en-US" sz="1800" b="1" i="0" u="none" strike="noStrike" dirty="0">
                          <a:solidFill>
                            <a:srgbClr val="333333"/>
                          </a:solidFill>
                          <a:effectLst/>
                          <a:latin typeface="SimHei"/>
                          <a:ea typeface="SimHei"/>
                          <a:cs typeface="+mn-cs"/>
                        </a:rPr>
                        <a:t>劣势</a:t>
                      </a:r>
                      <a:r>
                        <a:rPr lang="en-US" altLang="zh-CN" sz="1800" b="1" i="0" u="none" strike="noStrike" dirty="0">
                          <a:solidFill>
                            <a:srgbClr val="333333"/>
                          </a:solidFill>
                          <a:effectLst/>
                          <a:latin typeface="SimHei"/>
                          <a:ea typeface="SimHei"/>
                          <a:cs typeface="+mn-cs"/>
                        </a:rPr>
                        <a:t>:</a:t>
                      </a:r>
                      <a:r>
                        <a:rPr lang="en-US" altLang="zh-CN" sz="1800" b="0" i="0" u="none" strike="noStrike" dirty="0">
                          <a:solidFill>
                            <a:srgbClr val="333333"/>
                          </a:solidFill>
                          <a:effectLst/>
                          <a:latin typeface="SimHei"/>
                          <a:ea typeface="SimHei"/>
                          <a:cs typeface="+mn-cs"/>
                        </a:rPr>
                        <a:t> </a:t>
                      </a:r>
                      <a:r>
                        <a:rPr lang="zh-CN" altLang="en-US" sz="1800" b="0" i="0" u="none" strike="noStrike" dirty="0">
                          <a:solidFill>
                            <a:srgbClr val="333333"/>
                          </a:solidFill>
                          <a:effectLst/>
                          <a:latin typeface="SimHei"/>
                          <a:ea typeface="SimHei"/>
                          <a:cs typeface="+mn-cs"/>
                        </a:rPr>
                        <a:t>自信心未得到增强</a:t>
                      </a:r>
                    </a:p>
                    <a:p>
                      <a:pPr algn="l" fontAlgn="b">
                        <a:lnSpc>
                          <a:spcPct val="100000"/>
                        </a:lnSpc>
                        <a:spcBef>
                          <a:spcPts val="1200"/>
                        </a:spcBef>
                      </a:pPr>
                      <a:r>
                        <a:rPr lang="zh-CN" altLang="en-US" sz="1800" b="1" i="0" u="none" strike="noStrike" dirty="0">
                          <a:solidFill>
                            <a:srgbClr val="333333"/>
                          </a:solidFill>
                          <a:effectLst/>
                          <a:latin typeface="SimHei"/>
                          <a:ea typeface="SimHei"/>
                          <a:cs typeface="+mn-cs"/>
                        </a:rPr>
                        <a:t>优势</a:t>
                      </a:r>
                      <a:r>
                        <a:rPr lang="en-US" altLang="zh-CN" sz="1800" b="1" i="0" u="none" strike="noStrike" dirty="0">
                          <a:solidFill>
                            <a:srgbClr val="333333"/>
                          </a:solidFill>
                          <a:effectLst/>
                          <a:latin typeface="SimHei"/>
                          <a:ea typeface="SimHei"/>
                          <a:cs typeface="+mn-cs"/>
                        </a:rPr>
                        <a:t>:</a:t>
                      </a:r>
                      <a:r>
                        <a:rPr lang="en-US" altLang="zh-CN" sz="1800" b="0" i="0" u="none" strike="noStrike" dirty="0">
                          <a:solidFill>
                            <a:srgbClr val="333333"/>
                          </a:solidFill>
                          <a:effectLst/>
                          <a:latin typeface="SimHei"/>
                          <a:ea typeface="SimHei"/>
                          <a:cs typeface="+mn-cs"/>
                        </a:rPr>
                        <a:t> </a:t>
                      </a:r>
                      <a:r>
                        <a:rPr lang="zh-CN" altLang="en-US" sz="1800" b="0" i="0" u="none" strike="noStrike" dirty="0">
                          <a:solidFill>
                            <a:srgbClr val="333333"/>
                          </a:solidFill>
                          <a:effectLst/>
                          <a:latin typeface="SimHei"/>
                          <a:ea typeface="SimHei"/>
                          <a:cs typeface="+mn-cs"/>
                        </a:rPr>
                        <a:t>你被认为是谦虚的，是适合团队作战的好队员 </a:t>
                      </a:r>
                      <a:endParaRPr lang="en-US" sz="1600" b="0" i="0" u="none" strike="noStrike" dirty="0">
                        <a:solidFill>
                          <a:srgbClr val="333333"/>
                        </a:solidFill>
                        <a:effectLst/>
                        <a:latin typeface="SimHei"/>
                        <a:ea typeface="SimHei"/>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zh-CN" altLang="en-US" sz="1800" spc="-5">
                <a:solidFill>
                  <a:srgbClr val="333333"/>
                </a:solidFill>
                <a:latin typeface="SimHei"/>
                <a:ea typeface="SimHei"/>
                <a:cs typeface="+mn-cs"/>
              </a:rPr>
              <a:t>真棒！你的得分赢得了比赛</a:t>
            </a:r>
            <a:r>
              <a:rPr lang="en-US" altLang="zh-CN" sz="1800" spc="-5">
                <a:solidFill>
                  <a:srgbClr val="333333"/>
                </a:solidFill>
                <a:latin typeface="SimHei"/>
                <a:ea typeface="SimHei"/>
                <a:cs typeface="+mn-cs"/>
              </a:rPr>
              <a:t>!</a:t>
            </a:r>
            <a:endParaRPr lang="en-US" sz="1800" dirty="0">
              <a:solidFill>
                <a:srgbClr val="333333"/>
              </a:solidFill>
              <a:latin typeface="SimHei"/>
              <a:ea typeface="SimHei"/>
              <a:cs typeface="+mn-cs"/>
            </a:endParaRPr>
          </a:p>
        </p:txBody>
      </p:sp>
    </p:spTree>
    <p:extLst>
      <p:ext uri="{BB962C8B-B14F-4D97-AF65-F5344CB8AC3E}">
        <p14:creationId xmlns:p14="http://schemas.microsoft.com/office/powerpoint/2010/main" val="13807362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特定归因类型对正性事件的影响！</a:t>
            </a:r>
            <a:endParaRPr lang="en-US" sz="3600">
              <a:cs typeface="+mn-cs"/>
            </a:endParaRP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22</a:t>
            </a:fld>
            <a:endParaRPr lang="de-DE" dirty="0">
              <a:latin typeface="SimHei"/>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394002729"/>
              </p:ext>
            </p:extLst>
          </p:nvPr>
        </p:nvGraphicFramePr>
        <p:xfrm>
          <a:off x="408955" y="448056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000" b="0" i="0" u="none" strike="noStrike" cap="none" normalizeH="0" baseline="0">
                          <a:ln>
                            <a:noFill/>
                          </a:ln>
                          <a:solidFill>
                            <a:srgbClr val="000000"/>
                          </a:solidFill>
                          <a:effectLst/>
                          <a:latin typeface="SimHei"/>
                          <a:ea typeface="SimHei"/>
                          <a:cs typeface="+mn-cs"/>
                        </a:rPr>
                        <a:t>更公平的反应（如，结合来自自我，他人，情景的影响；提供不同的解释</a:t>
                      </a:r>
                      <a:r>
                        <a:rPr kumimoji="0" lang="en-US" altLang="zh-CN" sz="2000" b="0" i="0" u="none" strike="noStrike" cap="none" normalizeH="0" baseline="0">
                          <a:ln>
                            <a:noFill/>
                          </a:ln>
                          <a:solidFill>
                            <a:srgbClr val="000000"/>
                          </a:solidFill>
                          <a:effectLst/>
                          <a:latin typeface="SimHei"/>
                          <a:ea typeface="SimHei"/>
                          <a:cs typeface="+mn-cs"/>
                        </a:rPr>
                        <a:t>):</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rgbClr val="004992"/>
                          </a:solidFill>
                          <a:effectLst/>
                          <a:latin typeface="SimHei"/>
                          <a:ea typeface="SimHei"/>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rgbClr val="004992"/>
                          </a:solidFill>
                          <a:effectLst/>
                          <a:latin typeface="SimHei"/>
                          <a:ea typeface="SimHei"/>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rgbClr val="004992"/>
                          </a:solidFill>
                          <a:effectLst/>
                          <a:latin typeface="SimHei"/>
                          <a:ea typeface="SimHei"/>
                          <a:cs typeface="+mn-cs"/>
                        </a:rPr>
                        <a:t>???</a:t>
                      </a:r>
                      <a:endParaRPr kumimoji="0" lang="de-DE" sz="1800" b="0" i="0" u="none" strike="noStrike" cap="none" normalizeH="0" baseline="0" dirty="0">
                        <a:ln>
                          <a:noFill/>
                        </a:ln>
                        <a:solidFill>
                          <a:srgbClr val="004992"/>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zh-CN" altLang="en-US" sz="1800" spc="-5">
                <a:solidFill>
                  <a:srgbClr val="333333"/>
                </a:solidFill>
                <a:latin typeface="SimHei"/>
                <a:ea typeface="SimHei"/>
                <a:cs typeface="+mn-cs"/>
              </a:rPr>
              <a:t>真棒！你的得分赢得了比赛</a:t>
            </a:r>
            <a:r>
              <a:rPr lang="en-US" altLang="zh-CN" sz="1800" spc="-5">
                <a:solidFill>
                  <a:srgbClr val="333333"/>
                </a:solidFill>
                <a:latin typeface="SimHei"/>
                <a:ea typeface="SimHei"/>
                <a:cs typeface="+mn-cs"/>
              </a:rPr>
              <a:t>!</a:t>
            </a:r>
            <a:endParaRPr lang="en-US" sz="1800" dirty="0">
              <a:solidFill>
                <a:srgbClr val="333333"/>
              </a:solidFill>
              <a:latin typeface="SimHei"/>
              <a:ea typeface="SimHei"/>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特定归因类型对正性事件的影响！</a:t>
            </a:r>
            <a:endParaRPr lang="en-US" sz="3600">
              <a:cs typeface="+mn-cs"/>
            </a:endParaRP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23</a:t>
            </a:fld>
            <a:endParaRPr lang="de-DE" dirty="0">
              <a:latin typeface="SimHei"/>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3067916204"/>
              </p:ext>
            </p:extLst>
          </p:nvPr>
        </p:nvGraphicFramePr>
        <p:xfrm>
          <a:off x="408955" y="448056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000" b="0" i="0" u="none" strike="noStrike" cap="none" normalizeH="0" baseline="0">
                          <a:ln>
                            <a:noFill/>
                          </a:ln>
                          <a:solidFill>
                            <a:srgbClr val="000000"/>
                          </a:solidFill>
                          <a:effectLst/>
                          <a:latin typeface="SimHei"/>
                          <a:ea typeface="SimHei"/>
                          <a:cs typeface="+mn-cs"/>
                        </a:rPr>
                        <a:t>更公平的反应（如，结合来自自我，他人，情景的影响；提供不同的解释</a:t>
                      </a:r>
                      <a:r>
                        <a:rPr kumimoji="0" lang="en-US" altLang="zh-CN" sz="2000" b="0" i="0" u="none" strike="noStrike" cap="none" normalizeH="0" baseline="0">
                          <a:ln>
                            <a:noFill/>
                          </a:ln>
                          <a:solidFill>
                            <a:srgbClr val="000000"/>
                          </a:solidFill>
                          <a:effectLst/>
                          <a:latin typeface="SimHei"/>
                          <a:ea typeface="SimHei"/>
                          <a:cs typeface="+mn-cs"/>
                        </a:rPr>
                        <a:t>):</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1800" b="0" i="0" u="none" strike="noStrike" cap="none" normalizeH="0" baseline="0">
                          <a:ln>
                            <a:noFill/>
                          </a:ln>
                          <a:solidFill>
                            <a:schemeClr val="tx1"/>
                          </a:solidFill>
                          <a:effectLst/>
                          <a:latin typeface="SimHei"/>
                          <a:ea typeface="SimHei"/>
                          <a:cs typeface="+mn-cs"/>
                        </a:rPr>
                        <a:t>“我</a:t>
                      </a:r>
                      <a:r>
                        <a:rPr kumimoji="0" lang="zh-CN" altLang="en-US" sz="1800" b="0" i="0" u="none" strike="noStrike" cap="none" normalizeH="0" baseline="0" dirty="0">
                          <a:ln>
                            <a:noFill/>
                          </a:ln>
                          <a:solidFill>
                            <a:schemeClr val="tx1"/>
                          </a:solidFill>
                          <a:effectLst/>
                          <a:latin typeface="SimHei"/>
                          <a:ea typeface="SimHei"/>
                          <a:cs typeface="+mn-cs"/>
                        </a:rPr>
                        <a:t>很自豪，但是史蒂夫的贡献也是重要</a:t>
                      </a:r>
                      <a:r>
                        <a:rPr kumimoji="0" lang="zh-CN" altLang="en-US" sz="1800" b="0" i="0" u="none" strike="noStrike" cap="none" normalizeH="0" baseline="0">
                          <a:ln>
                            <a:noFill/>
                          </a:ln>
                          <a:solidFill>
                            <a:schemeClr val="tx1"/>
                          </a:solidFill>
                          <a:effectLst/>
                          <a:latin typeface="SimHei"/>
                          <a:ea typeface="SimHei"/>
                          <a:cs typeface="+mn-cs"/>
                        </a:rPr>
                        <a:t>的。”</a:t>
                      </a:r>
                      <a:endParaRPr kumimoji="0" lang="zh-CN" altLang="en-US" sz="1800" b="0" i="0" u="none" strike="noStrike" cap="none" normalizeH="0" baseline="0" dirty="0">
                        <a:ln>
                          <a:noFill/>
                        </a:ln>
                        <a:solidFill>
                          <a:schemeClr val="tx1"/>
                        </a:solidFill>
                        <a:effectLst/>
                        <a:latin typeface="SimHei"/>
                        <a:ea typeface="SimHei"/>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1800" b="0" i="0" u="none" strike="noStrike" cap="none" normalizeH="0" baseline="0">
                          <a:ln>
                            <a:noFill/>
                          </a:ln>
                          <a:solidFill>
                            <a:schemeClr val="tx1"/>
                          </a:solidFill>
                          <a:effectLst/>
                          <a:latin typeface="SimHei"/>
                          <a:ea typeface="SimHei"/>
                          <a:cs typeface="+mn-cs"/>
                        </a:rPr>
                        <a:t>“那</a:t>
                      </a:r>
                      <a:r>
                        <a:rPr kumimoji="0" lang="zh-CN" altLang="en-US" sz="1800" b="0" i="0" u="none" strike="noStrike" cap="none" normalizeH="0" baseline="0" dirty="0">
                          <a:ln>
                            <a:noFill/>
                          </a:ln>
                          <a:solidFill>
                            <a:schemeClr val="tx1"/>
                          </a:solidFill>
                          <a:effectLst/>
                          <a:latin typeface="SimHei"/>
                          <a:ea typeface="SimHei"/>
                          <a:cs typeface="+mn-cs"/>
                        </a:rPr>
                        <a:t>是我的工作，但确实从那个角度很难得</a:t>
                      </a:r>
                      <a:r>
                        <a:rPr kumimoji="0" lang="zh-CN" altLang="en-US" sz="1800" b="0" i="0" u="none" strike="noStrike" cap="none" normalizeH="0" baseline="0">
                          <a:ln>
                            <a:noFill/>
                          </a:ln>
                          <a:solidFill>
                            <a:schemeClr val="tx1"/>
                          </a:solidFill>
                          <a:effectLst/>
                          <a:latin typeface="SimHei"/>
                          <a:ea typeface="SimHei"/>
                          <a:cs typeface="+mn-cs"/>
                        </a:rPr>
                        <a:t>分。”</a:t>
                      </a:r>
                      <a:endParaRPr kumimoji="0" lang="zh-CN" altLang="en-US" sz="1800" b="0" i="0" u="none" strike="noStrike" cap="none" normalizeH="0" baseline="0" dirty="0">
                        <a:ln>
                          <a:noFill/>
                        </a:ln>
                        <a:solidFill>
                          <a:schemeClr val="tx1"/>
                        </a:solidFill>
                        <a:effectLst/>
                        <a:latin typeface="SimHei"/>
                        <a:ea typeface="SimHei"/>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zh-CN" altLang="en-US" sz="1800" b="0" i="0" u="none" strike="noStrike" cap="none" normalizeH="0" baseline="0">
                          <a:ln>
                            <a:noFill/>
                          </a:ln>
                          <a:solidFill>
                            <a:schemeClr val="tx1"/>
                          </a:solidFill>
                          <a:effectLst/>
                          <a:latin typeface="SimHei"/>
                          <a:ea typeface="SimHei"/>
                          <a:cs typeface="+mn-cs"/>
                        </a:rPr>
                        <a:t>“非</a:t>
                      </a:r>
                      <a:r>
                        <a:rPr kumimoji="0" lang="zh-CN" altLang="en-US" sz="1800" b="0" i="0" u="none" strike="noStrike" cap="none" normalizeH="0" baseline="0" dirty="0">
                          <a:ln>
                            <a:noFill/>
                          </a:ln>
                          <a:solidFill>
                            <a:schemeClr val="tx1"/>
                          </a:solidFill>
                          <a:effectLst/>
                          <a:latin typeface="SimHei"/>
                          <a:ea typeface="SimHei"/>
                          <a:cs typeface="+mn-cs"/>
                        </a:rPr>
                        <a:t>常感谢。 当时一切顺</a:t>
                      </a:r>
                      <a:r>
                        <a:rPr kumimoji="0" lang="zh-CN" altLang="en-US" sz="1800" b="0" i="0" u="none" strike="noStrike" cap="none" normalizeH="0" baseline="0">
                          <a:ln>
                            <a:noFill/>
                          </a:ln>
                          <a:solidFill>
                            <a:schemeClr val="tx1"/>
                          </a:solidFill>
                          <a:effectLst/>
                          <a:latin typeface="SimHei"/>
                          <a:ea typeface="SimHei"/>
                          <a:cs typeface="+mn-cs"/>
                        </a:rPr>
                        <a:t>利。”</a:t>
                      </a:r>
                      <a:endParaRPr kumimoji="0" lang="en-US" sz="1800" b="0" i="0" u="none" strike="noStrike" cap="none" normalizeH="0" baseline="0" dirty="0">
                        <a:ln>
                          <a:noFill/>
                        </a:ln>
                        <a:solidFill>
                          <a:schemeClr val="tx1"/>
                        </a:solidFill>
                        <a:effectLst/>
                        <a:latin typeface="SimHei"/>
                        <a:ea typeface="SimHei"/>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zh-CN" altLang="en-US" sz="1800" spc="-5">
                <a:solidFill>
                  <a:srgbClr val="333333"/>
                </a:solidFill>
                <a:latin typeface="SimHei"/>
                <a:ea typeface="SimHei"/>
                <a:cs typeface="+mn-cs"/>
              </a:rPr>
              <a:t>真棒！你的得分赢得了比赛</a:t>
            </a:r>
            <a:r>
              <a:rPr lang="en-US" altLang="zh-CN" sz="1800" spc="-5">
                <a:solidFill>
                  <a:srgbClr val="333333"/>
                </a:solidFill>
                <a:latin typeface="SimHei"/>
                <a:ea typeface="SimHei"/>
                <a:cs typeface="+mn-cs"/>
              </a:rPr>
              <a:t>!</a:t>
            </a:r>
            <a:endParaRPr lang="en-US" sz="1800" dirty="0">
              <a:solidFill>
                <a:srgbClr val="333333"/>
              </a:solidFill>
              <a:latin typeface="SimHei"/>
              <a:ea typeface="SimHei"/>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为什么我们这样做？</a:t>
            </a:r>
            <a:endParaRPr lang="de-DE" altLang="de-DE" sz="3600" dirty="0">
              <a:cs typeface="+mn-cs"/>
            </a:endParaRPr>
          </a:p>
        </p:txBody>
      </p:sp>
      <p:sp>
        <p:nvSpPr>
          <p:cNvPr id="4" name="Content Placeholder 3"/>
          <p:cNvSpPr>
            <a:spLocks noGrp="1"/>
          </p:cNvSpPr>
          <p:nvPr>
            <p:ph idx="1"/>
          </p:nvPr>
        </p:nvSpPr>
        <p:spPr/>
        <p:txBody>
          <a:bodyPr/>
          <a:lstStyle/>
          <a:p>
            <a:pPr lvl="0" defTabSz="914400" fontAlgn="base"/>
            <a:r>
              <a:rPr lang="zh-CN" altLang="en-US" sz="2400" dirty="0">
                <a:solidFill>
                  <a:srgbClr val="333333"/>
                </a:solidFill>
              </a:rPr>
              <a:t>研究显示许多</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a:t>
            </a:r>
            <a:r>
              <a:rPr lang="zh-CN" altLang="en-US" sz="2400" dirty="0">
                <a:solidFill>
                  <a:srgbClr val="333333"/>
                </a:solidFill>
              </a:rPr>
              <a:t>有抑郁症的人</a:t>
            </a:r>
            <a:r>
              <a:rPr lang="en-US" altLang="zh-CN" sz="2400" dirty="0">
                <a:solidFill>
                  <a:srgbClr val="333333"/>
                </a:solidFill>
              </a:rPr>
              <a:t>:</a:t>
            </a:r>
          </a:p>
          <a:p>
            <a:pPr marL="342900" lvl="0" indent="-342900" defTabSz="914400" fontAlgn="base">
              <a:buClr>
                <a:srgbClr val="333333"/>
              </a:buClr>
              <a:buFont typeface="WingDings"/>
              <a:buChar char=""/>
            </a:pPr>
            <a:r>
              <a:rPr lang="zh-CN" altLang="de-DE" sz="2400" dirty="0">
                <a:solidFill>
                  <a:srgbClr val="333333"/>
                </a:solidFill>
              </a:rPr>
              <a:t>倾向于因失败而责备他们自己</a:t>
            </a:r>
          </a:p>
          <a:p>
            <a:pPr marL="342900" lvl="0" indent="-342900" defTabSz="914400" fontAlgn="base">
              <a:buClr>
                <a:srgbClr val="333333"/>
              </a:buClr>
              <a:buFont typeface="WingDings"/>
              <a:buChar char=""/>
            </a:pPr>
            <a:r>
              <a:rPr lang="zh-CN" altLang="de-DE" sz="2400" dirty="0">
                <a:solidFill>
                  <a:srgbClr val="333333"/>
                </a:solidFill>
              </a:rPr>
              <a:t>倾向于将成功归功于其它人或环境</a:t>
            </a:r>
            <a:endParaRPr lang="de-DE" altLang="de-DE" sz="2400" dirty="0">
              <a:solidFill>
                <a:srgbClr val="333333"/>
              </a:solidFill>
            </a:endParaRPr>
          </a:p>
          <a:p>
            <a:pPr lvl="0" algn="ctr" defTabSz="914400" fontAlgn="base"/>
            <a:r>
              <a:rPr lang="zh-CN" altLang="en-US" sz="2400" dirty="0">
                <a:solidFill>
                  <a:srgbClr val="004992"/>
                </a:solidFill>
              </a:rPr>
              <a:t>这可能导致低自尊</a:t>
            </a:r>
            <a:r>
              <a:rPr lang="en-US" altLang="zh-CN"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24</a:t>
            </a:fld>
            <a:endParaRPr lang="de-DE" dirty="0">
              <a:latin typeface="SimHei"/>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为什么我们这样做？</a:t>
            </a:r>
            <a:endParaRPr lang="de-DE" altLang="de-DE" sz="3600">
              <a:cs typeface="+mn-cs"/>
            </a:endParaRPr>
          </a:p>
        </p:txBody>
      </p:sp>
      <p:sp>
        <p:nvSpPr>
          <p:cNvPr id="4" name="Content Placeholder 3"/>
          <p:cNvSpPr>
            <a:spLocks noGrp="1"/>
          </p:cNvSpPr>
          <p:nvPr>
            <p:ph idx="1"/>
          </p:nvPr>
        </p:nvSpPr>
        <p:spPr/>
        <p:txBody>
          <a:bodyPr/>
          <a:lstStyle/>
          <a:p>
            <a:pPr lvl="0" defTabSz="914400" fontAlgn="base"/>
            <a:r>
              <a:rPr lang="zh-CN" altLang="en-US" sz="2400" dirty="0">
                <a:solidFill>
                  <a:srgbClr val="333333"/>
                </a:solidFill>
              </a:rPr>
              <a:t>研究显示许多</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a:t>
            </a:r>
            <a:r>
              <a:rPr lang="zh-CN" altLang="en-US" sz="2400" dirty="0">
                <a:solidFill>
                  <a:srgbClr val="333333"/>
                </a:solidFill>
              </a:rPr>
              <a:t>有妄想症的人</a:t>
            </a:r>
            <a:r>
              <a:rPr lang="en-US" altLang="zh-CN"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倾向于将不良事件或失败归因于其它人</a:t>
            </a:r>
            <a:endParaRPr lang="en-US" altLang="zh-CN" sz="2400" dirty="0">
              <a:solidFill>
                <a:srgbClr val="333333"/>
              </a:solidFill>
            </a:endParaRPr>
          </a:p>
          <a:p>
            <a:pPr marL="342900" lvl="0" indent="-342900" defTabSz="914400" fontAlgn="base">
              <a:buClr>
                <a:srgbClr val="333333"/>
              </a:buClr>
              <a:buFont typeface="WingDings"/>
              <a:buChar char=""/>
            </a:pPr>
            <a:r>
              <a:rPr lang="zh-CN" altLang="en-US" sz="2400" dirty="0">
                <a:solidFill>
                  <a:srgbClr val="333333"/>
                </a:solidFill>
              </a:rPr>
              <a:t>倾向于认为所有事情都超出了他们自身的控制范围</a:t>
            </a:r>
            <a:endParaRPr lang="en-US" altLang="zh-CN" sz="2400" dirty="0">
              <a:solidFill>
                <a:srgbClr val="333333"/>
              </a:solidFill>
            </a:endParaRPr>
          </a:p>
          <a:p>
            <a:pPr lvl="0" algn="ctr" defTabSz="914400" fontAlgn="base"/>
            <a:r>
              <a:rPr lang="zh-CN" altLang="de-DE" sz="2400" dirty="0">
                <a:solidFill>
                  <a:srgbClr val="004992"/>
                </a:solidFill>
              </a:rPr>
              <a:t>尤其是第一种归因模式可能导致人际交往问题</a:t>
            </a:r>
            <a:r>
              <a:rPr lang="en-US" altLang="zh-CN"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25</a:t>
            </a:fld>
            <a:endParaRPr lang="de-DE" dirty="0">
              <a:latin typeface="SimHei"/>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21" name="Rectangle 3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归因偏差如何促使了精神疾病中的误解</a:t>
            </a:r>
            <a:r>
              <a:rPr lang="en-US" altLang="zh-CN" sz="3600">
                <a:cs typeface="+mn-cs"/>
              </a:rPr>
              <a:t>-</a:t>
            </a:r>
            <a:r>
              <a:rPr lang="zh-CN" altLang="en-US" sz="3600">
                <a:cs typeface="+mn-cs"/>
              </a:rPr>
              <a:t>举例</a:t>
            </a:r>
            <a:endParaRPr lang="de-DE" altLang="de-DE" sz="3600">
              <a:cs typeface="+mn-cs"/>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26</a:t>
            </a:fld>
            <a:endParaRPr lang="de-DE" dirty="0">
              <a:latin typeface="SimHei"/>
              <a:cs typeface="+mn-cs"/>
            </a:endParaRPr>
          </a:p>
        </p:txBody>
      </p:sp>
      <p:sp>
        <p:nvSpPr>
          <p:cNvPr id="55322" name="Rechteck 1"/>
          <p:cNvSpPr>
            <a:spLocks noChangeArrowheads="1"/>
          </p:cNvSpPr>
          <p:nvPr/>
        </p:nvSpPr>
        <p:spPr bwMode="auto">
          <a:xfrm>
            <a:off x="408955" y="5949280"/>
            <a:ext cx="11376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zh-CN" altLang="en-US" sz="2000" dirty="0">
                <a:solidFill>
                  <a:srgbClr val="004992"/>
                </a:solidFill>
                <a:latin typeface="SimHei"/>
                <a:cs typeface="+mn-cs"/>
              </a:rPr>
              <a:t>有人愿意分享一个简短的个人经历吗？</a:t>
            </a:r>
            <a:r>
              <a:rPr lang="en-US" altLang="de-DE" sz="2000" dirty="0">
                <a:solidFill>
                  <a:srgbClr val="004992"/>
                </a:solidFill>
                <a:latin typeface="SimHei"/>
                <a:cs typeface="+mn-cs"/>
              </a:rPr>
              <a:t> </a:t>
            </a:r>
            <a:endParaRPr lang="de-DE" altLang="de-DE" sz="2000" dirty="0">
              <a:solidFill>
                <a:srgbClr val="004992"/>
              </a:solidFill>
              <a:latin typeface="SimHei"/>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2828548109"/>
              </p:ext>
            </p:extLst>
          </p:nvPr>
        </p:nvGraphicFramePr>
        <p:xfrm>
          <a:off x="408955" y="2420888"/>
          <a:ext cx="11376000" cy="3230862"/>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4317753">
                  <a:extLst>
                    <a:ext uri="{9D8B030D-6E8A-4147-A177-3AD203B41FA5}">
                      <a16:colId xmlns:a16="http://schemas.microsoft.com/office/drawing/2014/main" val="20001"/>
                    </a:ext>
                  </a:extLst>
                </a:gridCol>
                <a:gridCol w="431775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事件</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2000" b="0" i="0" u="none" strike="noStrike" cap="none" normalizeH="0" baseline="0">
                          <a:ln>
                            <a:noFill/>
                          </a:ln>
                          <a:solidFill>
                            <a:srgbClr val="000000"/>
                          </a:solidFill>
                          <a:effectLst/>
                          <a:latin typeface="SimHei"/>
                          <a:ea typeface="SimHei"/>
                          <a:cs typeface="+mn-cs"/>
                        </a:rPr>
                        <a:t>精神病性解释</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ja-JP" altLang="en-US" sz="2000" b="0" i="0" u="none" strike="noStrike" cap="none" normalizeH="0" baseline="0">
                          <a:ln>
                            <a:noFill/>
                          </a:ln>
                          <a:solidFill>
                            <a:srgbClr val="000000"/>
                          </a:solidFill>
                          <a:effectLst/>
                          <a:latin typeface="SimHei"/>
                          <a:ea typeface="SimHei"/>
                          <a:cs typeface="+mn-cs"/>
                        </a:rPr>
                        <a:t>其它解释</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914400">
                <a:tc>
                  <a:txBody>
                    <a:bodyPr/>
                    <a:lstStyle/>
                    <a:p>
                      <a:pPr marL="91440" marR="579755">
                        <a:lnSpc>
                          <a:spcPct val="100000"/>
                        </a:lnSpc>
                        <a:spcBef>
                          <a:spcPts val="350"/>
                        </a:spcBef>
                      </a:pPr>
                      <a:r>
                        <a:rPr lang="zh-CN" altLang="en-US" sz="2000" spc="-5">
                          <a:solidFill>
                            <a:srgbClr val="333333"/>
                          </a:solidFill>
                          <a:latin typeface="SimHei"/>
                          <a:ea typeface="SimHei"/>
                          <a:cs typeface="+mn-cs"/>
                        </a:rPr>
                        <a:t>重要文件在你公寓里丢失了。</a:t>
                      </a:r>
                      <a:endParaRPr sz="2000" dirty="0">
                        <a:solidFill>
                          <a:srgbClr val="333333"/>
                        </a:solidFill>
                        <a:latin typeface="SimHei"/>
                        <a:ea typeface="SimHei"/>
                        <a:cs typeface="+mn-cs"/>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349885" algn="just">
                        <a:lnSpc>
                          <a:spcPct val="100000"/>
                        </a:lnSpc>
                        <a:spcBef>
                          <a:spcPts val="350"/>
                        </a:spcBef>
                      </a:pPr>
                      <a:r>
                        <a:rPr lang="zh-CN" altLang="en-US" sz="2000">
                          <a:solidFill>
                            <a:srgbClr val="333333"/>
                          </a:solidFill>
                          <a:latin typeface="SimHei"/>
                          <a:ea typeface="SimHei"/>
                          <a:cs typeface="+mn-cs"/>
                        </a:rPr>
                        <a:t>有人闯入了房间，并偷走了文件想要害你。</a:t>
                      </a:r>
                      <a:endParaRPr sz="2000" dirty="0">
                        <a:solidFill>
                          <a:srgbClr val="333333"/>
                        </a:solidFill>
                        <a:latin typeface="SimHei"/>
                        <a:ea typeface="SimHei"/>
                        <a:cs typeface="+mn-cs"/>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a:lnSpc>
                          <a:spcPct val="100000"/>
                        </a:lnSpc>
                        <a:spcBef>
                          <a:spcPts val="350"/>
                        </a:spcBef>
                      </a:pPr>
                      <a:r>
                        <a:rPr lang="zh-CN" altLang="en-US" sz="2000" spc="-5">
                          <a:solidFill>
                            <a:srgbClr val="333333"/>
                          </a:solidFill>
                          <a:latin typeface="SimHei"/>
                          <a:ea typeface="SimHei"/>
                          <a:cs typeface="+mn-cs"/>
                        </a:rPr>
                        <a:t>文件偶然地被放错了地方。 </a:t>
                      </a:r>
                      <a:endParaRPr sz="2000" dirty="0">
                        <a:solidFill>
                          <a:srgbClr val="333333"/>
                        </a:solidFill>
                        <a:latin typeface="SimHei"/>
                        <a:ea typeface="SimHei"/>
                        <a:cs typeface="+mn-cs"/>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91440" marR="208279">
                        <a:lnSpc>
                          <a:spcPct val="100000"/>
                        </a:lnSpc>
                        <a:spcBef>
                          <a:spcPts val="355"/>
                        </a:spcBef>
                      </a:pPr>
                      <a:r>
                        <a:rPr lang="zh-CN" altLang="en-US" sz="2000" spc="-45">
                          <a:solidFill>
                            <a:srgbClr val="333333"/>
                          </a:solidFill>
                          <a:latin typeface="SimHei"/>
                          <a:ea typeface="SimHei"/>
                          <a:cs typeface="+mn-cs"/>
                        </a:rPr>
                        <a:t>你考试不及格。</a:t>
                      </a:r>
                      <a:endParaRPr sz="2000" dirty="0">
                        <a:solidFill>
                          <a:srgbClr val="333333"/>
                        </a:solidFill>
                        <a:latin typeface="SimHei"/>
                        <a:ea typeface="SimHei"/>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1440" marR="182880">
                        <a:lnSpc>
                          <a:spcPct val="100000"/>
                        </a:lnSpc>
                        <a:spcBef>
                          <a:spcPts val="355"/>
                        </a:spcBef>
                      </a:pPr>
                      <a:r>
                        <a:rPr lang="zh-CN" altLang="en-US" sz="2000" spc="-5" dirty="0">
                          <a:solidFill>
                            <a:srgbClr val="333333"/>
                          </a:solidFill>
                          <a:latin typeface="SimHei"/>
                          <a:ea typeface="SimHei"/>
                          <a:cs typeface="+mn-cs"/>
                        </a:rPr>
                        <a:t>主考者想要毁掉你的职业生涯。</a:t>
                      </a:r>
                      <a:endParaRPr sz="2000" dirty="0">
                        <a:solidFill>
                          <a:srgbClr val="333333"/>
                        </a:solidFill>
                        <a:latin typeface="SimHei"/>
                        <a:ea typeface="SimHei"/>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2075" marR="337820">
                        <a:lnSpc>
                          <a:spcPct val="100000"/>
                        </a:lnSpc>
                        <a:spcBef>
                          <a:spcPts val="355"/>
                        </a:spcBef>
                      </a:pPr>
                      <a:r>
                        <a:rPr lang="zh-CN" altLang="en-US" sz="2000" spc="-10">
                          <a:solidFill>
                            <a:srgbClr val="333333"/>
                          </a:solidFill>
                          <a:latin typeface="SimHei"/>
                          <a:ea typeface="SimHei"/>
                          <a:cs typeface="+mn-cs"/>
                        </a:rPr>
                        <a:t>可能主考者很严格，但是准备不充分和缺乏睡眠也是可能的原因。</a:t>
                      </a:r>
                      <a:endParaRPr sz="2000" dirty="0">
                        <a:solidFill>
                          <a:srgbClr val="333333"/>
                        </a:solidFill>
                        <a:latin typeface="SimHei"/>
                        <a:ea typeface="SimHei"/>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91440" marR="99695">
                        <a:lnSpc>
                          <a:spcPct val="100000"/>
                        </a:lnSpc>
                        <a:spcBef>
                          <a:spcPts val="355"/>
                        </a:spcBef>
                      </a:pPr>
                      <a:r>
                        <a:rPr lang="zh-CN" altLang="en-US" sz="2000">
                          <a:solidFill>
                            <a:srgbClr val="333333"/>
                          </a:solidFill>
                          <a:latin typeface="SimHei"/>
                          <a:ea typeface="SimHei"/>
                          <a:cs typeface="+mn-cs"/>
                        </a:rPr>
                        <a:t>一位朋友没有向你问好。</a:t>
                      </a:r>
                      <a:endParaRPr sz="2000" dirty="0">
                        <a:solidFill>
                          <a:srgbClr val="333333"/>
                        </a:solidFill>
                        <a:latin typeface="SimHei"/>
                        <a:ea typeface="SimHei"/>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85090">
                        <a:lnSpc>
                          <a:spcPct val="100000"/>
                        </a:lnSpc>
                        <a:spcBef>
                          <a:spcPts val="355"/>
                        </a:spcBef>
                      </a:pPr>
                      <a:r>
                        <a:rPr lang="zh-CN" altLang="en-US" sz="2000" spc="-35">
                          <a:solidFill>
                            <a:srgbClr val="333333"/>
                          </a:solidFill>
                          <a:latin typeface="SimHei"/>
                          <a:ea typeface="SimHei"/>
                          <a:cs typeface="+mn-cs"/>
                        </a:rPr>
                        <a:t>你的朋友再也不想认识你，为你感到羞愧。</a:t>
                      </a:r>
                      <a:endParaRPr sz="2000" dirty="0">
                        <a:solidFill>
                          <a:srgbClr val="333333"/>
                        </a:solidFill>
                        <a:latin typeface="SimHei"/>
                        <a:ea typeface="SimHei"/>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marR="428625">
                        <a:lnSpc>
                          <a:spcPct val="100000"/>
                        </a:lnSpc>
                        <a:spcBef>
                          <a:spcPts val="355"/>
                        </a:spcBef>
                      </a:pPr>
                      <a:r>
                        <a:rPr lang="zh-CN" altLang="en-US" sz="2000" spc="-35" dirty="0">
                          <a:solidFill>
                            <a:srgbClr val="333333"/>
                          </a:solidFill>
                          <a:latin typeface="SimHei"/>
                          <a:ea typeface="SimHei"/>
                          <a:cs typeface="+mn-cs"/>
                        </a:rPr>
                        <a:t>你的朋友闷闷不乐；没有注意到你。</a:t>
                      </a:r>
                      <a:endParaRPr sz="2000" dirty="0">
                        <a:solidFill>
                          <a:srgbClr val="333333"/>
                        </a:solidFill>
                        <a:latin typeface="SimHei"/>
                        <a:ea typeface="SimHei"/>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归因类型</a:t>
            </a:r>
            <a:br>
              <a:rPr lang="zh-CN" altLang="en-US" sz="3600">
                <a:solidFill>
                  <a:srgbClr val="004992"/>
                </a:solidFill>
                <a:cs typeface="+mn-cs"/>
              </a:rPr>
            </a:br>
            <a:r>
              <a:rPr lang="zh-CN" altLang="en-US">
                <a:solidFill>
                  <a:srgbClr val="004992"/>
                </a:solidFill>
                <a:cs typeface="+mn-cs"/>
              </a:rPr>
              <a:t>今日课程的学习目的</a:t>
            </a:r>
            <a:r>
              <a:rPr lang="en-US" altLang="zh-CN">
                <a:solidFill>
                  <a:srgbClr val="004992"/>
                </a:solidFill>
                <a:cs typeface="+mn-cs"/>
              </a:rPr>
              <a:t>:</a:t>
            </a:r>
          </a:p>
        </p:txBody>
      </p:sp>
      <p:sp>
        <p:nvSpPr>
          <p:cNvPr id="57347" name="Text Box 3"/>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zh-CN" altLang="de-DE" sz="2400" dirty="0">
                <a:solidFill>
                  <a:srgbClr val="333333"/>
                </a:solidFill>
              </a:rPr>
              <a:t>考虑事件的可能原因</a:t>
            </a:r>
            <a:endParaRPr lang="en-US" altLang="zh-CN" sz="2400" dirty="0">
              <a:solidFill>
                <a:srgbClr val="333333"/>
              </a:solidFill>
            </a:endParaRPr>
          </a:p>
          <a:p>
            <a:pPr marL="342900" indent="-342900" eaLnBrk="1" hangingPunct="1">
              <a:buClr>
                <a:srgbClr val="333333"/>
              </a:buClr>
              <a:buFont typeface="WingDings"/>
              <a:buChar char=""/>
            </a:pPr>
            <a:r>
              <a:rPr lang="zh-CN" altLang="en-US" sz="2400" dirty="0">
                <a:solidFill>
                  <a:srgbClr val="333333"/>
                </a:solidFill>
              </a:rPr>
              <a:t>不要急于接受唯一的解释</a:t>
            </a:r>
            <a:endParaRPr lang="en-US" altLang="zh-CN" sz="2400" dirty="0">
              <a:solidFill>
                <a:srgbClr val="333333"/>
              </a:solidFill>
            </a:endParaRPr>
          </a:p>
          <a:p>
            <a:pPr marL="342900" indent="-342900" eaLnBrk="1" hangingPunct="1">
              <a:buClr>
                <a:srgbClr val="333333"/>
              </a:buClr>
              <a:buFont typeface="WingDings"/>
              <a:buChar char=""/>
            </a:pPr>
            <a:r>
              <a:rPr lang="zh-CN" altLang="en-US" sz="2400" dirty="0">
                <a:solidFill>
                  <a:srgbClr val="333333"/>
                </a:solidFill>
              </a:rPr>
              <a:t>讨论特定归因的后果</a:t>
            </a:r>
          </a:p>
          <a:p>
            <a:pPr eaLnBrk="1" hangingPunct="1"/>
            <a:r>
              <a:rPr lang="zh-CN" altLang="de-DE" sz="2400" dirty="0">
                <a:solidFill>
                  <a:srgbClr val="004992"/>
                </a:solidFill>
              </a:rPr>
              <a:t>在日常生活中我们应该尝试尽可能地现实些</a:t>
            </a:r>
            <a:r>
              <a:rPr lang="de-DE" altLang="de-DE" sz="2400" dirty="0">
                <a:solidFill>
                  <a:srgbClr val="004992"/>
                </a:solidFill>
              </a:rPr>
              <a:t>:</a:t>
            </a:r>
          </a:p>
          <a:p>
            <a:pPr eaLnBrk="1" hangingPunct="1"/>
            <a:r>
              <a:rPr lang="zh-CN" altLang="de-DE" sz="2400" dirty="0">
                <a:solidFill>
                  <a:srgbClr val="004992"/>
                </a:solidFill>
              </a:rPr>
              <a:t>我们不应该总是把失败归因于他人</a:t>
            </a:r>
            <a:r>
              <a:rPr lang="de-DE" altLang="de-DE" sz="2400" dirty="0">
                <a:solidFill>
                  <a:srgbClr val="004992"/>
                </a:solidFill>
              </a:rPr>
              <a:t>。</a:t>
            </a:r>
          </a:p>
          <a:p>
            <a:pPr eaLnBrk="1" hangingPunct="1"/>
            <a:r>
              <a:rPr lang="zh-CN" altLang="de-DE" sz="2400" dirty="0">
                <a:solidFill>
                  <a:srgbClr val="004992"/>
                </a:solidFill>
              </a:rPr>
              <a:t>同样，当事情出问题时，我们也不应该总是责备自己</a:t>
            </a:r>
            <a:r>
              <a:rPr lang="de-DE" altLang="de-DE" sz="2400" dirty="0">
                <a:solidFill>
                  <a:srgbClr val="004992"/>
                </a:solidFill>
              </a:rPr>
              <a:t>!</a:t>
            </a:r>
            <a:endParaRPr lang="en-US" altLang="zh-CN" sz="2400" dirty="0">
              <a:solidFill>
                <a:srgbClr val="004992"/>
              </a:solidFill>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27</a:t>
            </a:fld>
            <a:endParaRPr lang="de-DE" dirty="0">
              <a:latin typeface="SimHei"/>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一位朋友在背后议论你</a:t>
            </a:r>
            <a:endParaRPr lang="de-DE" altLang="de-DE" sz="3600">
              <a:cs typeface="+mn-cs"/>
            </a:endParaRPr>
          </a:p>
        </p:txBody>
      </p:sp>
      <p:sp>
        <p:nvSpPr>
          <p:cNvPr id="59395" name="Rectangle 3"/>
          <p:cNvSpPr>
            <a:spLocks noGrp="1" noChangeArrowheads="1"/>
          </p:cNvSpPr>
          <p:nvPr>
            <p:ph idx="1"/>
          </p:nvPr>
        </p:nvSpPr>
        <p:spPr/>
        <p:txBody>
          <a:bodyPr>
            <a:noAutofit/>
          </a:bodyPr>
          <a:lstStyle/>
          <a:p>
            <a:pPr eaLnBrk="1" hangingPunct="1"/>
            <a:r>
              <a:rPr lang="zh-CN" altLang="de-DE" sz="2400" dirty="0">
                <a:solidFill>
                  <a:srgbClr val="333333"/>
                </a:solidFill>
              </a:rPr>
              <a:t>什么原因使得你的朋友在背后议论你</a:t>
            </a:r>
            <a:r>
              <a:rPr lang="de-DE" altLang="de-DE" sz="2400" dirty="0">
                <a:solidFill>
                  <a:srgbClr val="333333"/>
                </a:solidFill>
              </a:rPr>
              <a:t>?</a:t>
            </a:r>
          </a:p>
          <a:p>
            <a:pPr lvl="0" defTabSz="914400" fontAlgn="base"/>
            <a:r>
              <a:rPr lang="zh-CN" altLang="de-DE" sz="2400" dirty="0">
                <a:solidFill>
                  <a:srgbClr val="333333"/>
                </a:solidFill>
              </a:rPr>
              <a:t>这件事的主要原因是什么</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28</a:t>
            </a:fld>
            <a:endParaRPr lang="de-DE" dirty="0">
              <a:latin typeface="SimHei"/>
              <a:cs typeface="+mn-cs"/>
            </a:endParaRPr>
          </a:p>
        </p:txBody>
      </p:sp>
      <p:pic>
        <p:nvPicPr>
          <p:cNvPr id="10" name="Picture 17" descr="DSCF0486_bdunnette_flickr_c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dirty="0">
                <a:solidFill>
                  <a:srgbClr val="004992"/>
                </a:solidFill>
                <a:latin typeface="SimHei"/>
              </a:rPr>
              <a:t>你自已</a:t>
            </a:r>
            <a:r>
              <a:rPr lang="en-US" altLang="zh-CN" sz="2400" dirty="0">
                <a:solidFill>
                  <a:srgbClr val="004992"/>
                </a:solidFill>
                <a:latin typeface="SimHei"/>
              </a:rPr>
              <a:t>? </a:t>
            </a:r>
          </a:p>
          <a:p>
            <a:pPr eaLnBrk="1" hangingPunct="1">
              <a:lnSpc>
                <a:spcPct val="105000"/>
              </a:lnSpc>
              <a:spcBef>
                <a:spcPts val="1999"/>
              </a:spcBef>
              <a:spcAft>
                <a:spcPts val="0"/>
              </a:spcAft>
              <a:buClrTx/>
              <a:buNone/>
            </a:pPr>
            <a:r>
              <a:rPr lang="zh-CN" altLang="en-US" sz="2400" dirty="0">
                <a:solidFill>
                  <a:srgbClr val="004992"/>
                </a:solidFill>
                <a:latin typeface="SimHei"/>
              </a:rPr>
              <a:t>另一个人或其它人</a:t>
            </a:r>
            <a:r>
              <a:rPr lang="en-US" altLang="zh-CN" sz="2400" dirty="0">
                <a:solidFill>
                  <a:srgbClr val="004992"/>
                </a:solidFill>
                <a:latin typeface="SimHei"/>
              </a:rPr>
              <a:t>?</a:t>
            </a:r>
          </a:p>
          <a:p>
            <a:pPr eaLnBrk="1" hangingPunct="1">
              <a:lnSpc>
                <a:spcPct val="105000"/>
              </a:lnSpc>
              <a:spcBef>
                <a:spcPts val="1999"/>
              </a:spcBef>
              <a:spcAft>
                <a:spcPts val="0"/>
              </a:spcAft>
              <a:buClrTx/>
              <a:buNone/>
            </a:pPr>
            <a:r>
              <a:rPr lang="zh-CN" altLang="en-US" sz="2400" dirty="0">
                <a:solidFill>
                  <a:srgbClr val="004992"/>
                </a:solidFill>
                <a:latin typeface="SimHei"/>
              </a:rPr>
              <a:t>环境或偶然因素</a:t>
            </a:r>
            <a:r>
              <a:rPr lang="en-US" altLang="zh-CN" sz="2400" dirty="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你被约请参加工作面试</a:t>
            </a:r>
            <a:endParaRPr lang="de-DE" altLang="de-DE" sz="3600">
              <a:cs typeface="+mn-cs"/>
            </a:endParaRPr>
          </a:p>
        </p:txBody>
      </p:sp>
      <p:sp>
        <p:nvSpPr>
          <p:cNvPr id="61443" name="Rectangle 1027"/>
          <p:cNvSpPr>
            <a:spLocks noGrp="1" noChangeArrowheads="1"/>
          </p:cNvSpPr>
          <p:nvPr>
            <p:ph idx="1"/>
          </p:nvPr>
        </p:nvSpPr>
        <p:spPr/>
        <p:txBody>
          <a:bodyPr>
            <a:noAutofit/>
          </a:bodyPr>
          <a:lstStyle/>
          <a:p>
            <a:pPr eaLnBrk="1" hangingPunct="1"/>
            <a:r>
              <a:rPr lang="zh-CN" altLang="de-DE" sz="2400">
                <a:solidFill>
                  <a:srgbClr val="333333"/>
                </a:solidFill>
              </a:rPr>
              <a:t>为</a:t>
            </a:r>
            <a:r>
              <a:rPr lang="zh-CN" altLang="de-DE" sz="2400" dirty="0">
                <a:solidFill>
                  <a:srgbClr val="333333"/>
                </a:solidFill>
              </a:rPr>
              <a:t>何你被约请参加面</a:t>
            </a:r>
            <a:r>
              <a:rPr lang="zh-CN" altLang="de-DE" sz="2400">
                <a:solidFill>
                  <a:srgbClr val="333333"/>
                </a:solidFill>
              </a:rPr>
              <a:t>试</a:t>
            </a:r>
            <a:r>
              <a:rPr lang="de-DE" altLang="de-DE" sz="2400" dirty="0">
                <a:solidFill>
                  <a:srgbClr val="333333"/>
                </a:solidFill>
              </a:rPr>
              <a:t>?</a:t>
            </a:r>
          </a:p>
          <a:p>
            <a:pPr lvl="0" defTabSz="914400" fontAlgn="base"/>
            <a:r>
              <a:rPr lang="zh-CN" altLang="de-DE" sz="2400" dirty="0">
                <a:solidFill>
                  <a:srgbClr val="333333"/>
                </a:solidFill>
              </a:rPr>
              <a:t>这件事的主要原因是什么</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29</a:t>
            </a:fld>
            <a:endParaRPr lang="de-DE" dirty="0">
              <a:latin typeface="SimHei"/>
              <a:cs typeface="+mn-cs"/>
            </a:endParaRPr>
          </a:p>
        </p:txBody>
      </p:sp>
      <p:pic>
        <p:nvPicPr>
          <p:cNvPr id="10" name="Picture 1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6675" y="2908300"/>
            <a:ext cx="1968500"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a:solidFill>
                  <a:srgbClr val="004992"/>
                </a:solidFill>
                <a:latin typeface="SimHei"/>
              </a:rPr>
              <a:t>你自已</a:t>
            </a:r>
            <a:r>
              <a:rPr lang="en-US" altLang="zh-CN" sz="2400">
                <a:solidFill>
                  <a:srgbClr val="004992"/>
                </a:solidFill>
                <a:latin typeface="SimHei"/>
              </a:rPr>
              <a:t>? </a:t>
            </a:r>
          </a:p>
          <a:p>
            <a:pPr eaLnBrk="1" hangingPunct="1">
              <a:lnSpc>
                <a:spcPct val="105000"/>
              </a:lnSpc>
              <a:spcBef>
                <a:spcPts val="1999"/>
              </a:spcBef>
              <a:spcAft>
                <a:spcPts val="0"/>
              </a:spcAft>
              <a:buClrTx/>
              <a:buNone/>
            </a:pPr>
            <a:r>
              <a:rPr lang="zh-CN" altLang="en-US" sz="2400">
                <a:solidFill>
                  <a:srgbClr val="004992"/>
                </a:solidFill>
                <a:latin typeface="SimHei"/>
              </a:rPr>
              <a:t>另一个人或其它人</a:t>
            </a:r>
            <a:r>
              <a:rPr lang="en-US" altLang="zh-CN" sz="2400">
                <a:solidFill>
                  <a:srgbClr val="004992"/>
                </a:solidFill>
                <a:latin typeface="SimHei"/>
              </a:rPr>
              <a:t>?</a:t>
            </a:r>
          </a:p>
          <a:p>
            <a:pPr eaLnBrk="1" hangingPunct="1">
              <a:lnSpc>
                <a:spcPct val="105000"/>
              </a:lnSpc>
              <a:spcBef>
                <a:spcPts val="1999"/>
              </a:spcBef>
              <a:spcAft>
                <a:spcPts val="0"/>
              </a:spcAft>
              <a:buClrTx/>
              <a:buNone/>
            </a:pPr>
            <a:r>
              <a:rPr lang="zh-CN" altLang="en-US" sz="2400">
                <a:solidFill>
                  <a:srgbClr val="004992"/>
                </a:solidFill>
                <a:latin typeface="SimHei"/>
              </a:rPr>
              <a:t>环境或偶然因素</a:t>
            </a:r>
            <a:r>
              <a:rPr lang="en-US" altLang="zh-CN" sz="240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你的突然造访不是你的朋友所预料的</a:t>
            </a:r>
            <a:endParaRPr lang="de-DE" altLang="de-DE" sz="3600">
              <a:cs typeface="+mn-cs"/>
            </a:endParaRPr>
          </a:p>
        </p:txBody>
      </p:sp>
      <p:sp>
        <p:nvSpPr>
          <p:cNvPr id="63491" name="Rectangle 3"/>
          <p:cNvSpPr>
            <a:spLocks noGrp="1" noChangeArrowheads="1"/>
          </p:cNvSpPr>
          <p:nvPr>
            <p:ph idx="1"/>
          </p:nvPr>
        </p:nvSpPr>
        <p:spPr/>
        <p:txBody>
          <a:bodyPr>
            <a:noAutofit/>
          </a:bodyPr>
          <a:lstStyle/>
          <a:p>
            <a:pPr eaLnBrk="1" hangingPunct="1"/>
            <a:r>
              <a:rPr lang="zh-CN" altLang="de-DE" sz="2400" dirty="0">
                <a:solidFill>
                  <a:srgbClr val="333333"/>
                </a:solidFill>
              </a:rPr>
              <a:t>什么原因使得你的突然造访不是你朋友所预料</a:t>
            </a:r>
            <a:r>
              <a:rPr lang="zh-CN" altLang="de-DE" sz="2400">
                <a:solidFill>
                  <a:srgbClr val="333333"/>
                </a:solidFill>
              </a:rPr>
              <a:t>的</a:t>
            </a:r>
            <a:r>
              <a:rPr lang="de-DE" altLang="de-DE" sz="2400" dirty="0">
                <a:solidFill>
                  <a:srgbClr val="333333"/>
                </a:solidFill>
              </a:rPr>
              <a:t>?</a:t>
            </a:r>
          </a:p>
          <a:p>
            <a:pPr lvl="0" defTabSz="914400" fontAlgn="base"/>
            <a:r>
              <a:rPr lang="zh-CN" altLang="de-DE" sz="2400" dirty="0">
                <a:solidFill>
                  <a:srgbClr val="333333"/>
                </a:solidFill>
              </a:rPr>
              <a:t>这件事的主要原因是什么</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30</a:t>
            </a:fld>
            <a:endParaRPr lang="de-DE" dirty="0">
              <a:latin typeface="SimHei"/>
              <a:cs typeface="+mn-cs"/>
            </a:endParaRPr>
          </a:p>
        </p:txBody>
      </p:sp>
      <p:pic>
        <p:nvPicPr>
          <p:cNvPr id="10" name="Picture 7" descr="brex - flickr - This is what the webcam sees through a peephole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3930582"/>
            <a:ext cx="3552692" cy="292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a:solidFill>
                  <a:srgbClr val="004992"/>
                </a:solidFill>
                <a:latin typeface="SimHei"/>
              </a:rPr>
              <a:t>你自已</a:t>
            </a:r>
            <a:r>
              <a:rPr lang="en-US" altLang="zh-CN" sz="2400">
                <a:solidFill>
                  <a:srgbClr val="004992"/>
                </a:solidFill>
                <a:latin typeface="SimHei"/>
              </a:rPr>
              <a:t>? </a:t>
            </a:r>
          </a:p>
          <a:p>
            <a:pPr eaLnBrk="1" hangingPunct="1">
              <a:lnSpc>
                <a:spcPct val="105000"/>
              </a:lnSpc>
              <a:spcBef>
                <a:spcPts val="1999"/>
              </a:spcBef>
              <a:spcAft>
                <a:spcPts val="0"/>
              </a:spcAft>
              <a:buClrTx/>
              <a:buNone/>
            </a:pPr>
            <a:r>
              <a:rPr lang="zh-CN" altLang="en-US" sz="2400">
                <a:solidFill>
                  <a:srgbClr val="004992"/>
                </a:solidFill>
                <a:latin typeface="SimHei"/>
              </a:rPr>
              <a:t>另一个人或其它人</a:t>
            </a:r>
            <a:r>
              <a:rPr lang="en-US" altLang="zh-CN" sz="2400">
                <a:solidFill>
                  <a:srgbClr val="004992"/>
                </a:solidFill>
                <a:latin typeface="SimHei"/>
              </a:rPr>
              <a:t>?</a:t>
            </a:r>
          </a:p>
          <a:p>
            <a:pPr eaLnBrk="1" hangingPunct="1">
              <a:lnSpc>
                <a:spcPct val="105000"/>
              </a:lnSpc>
              <a:spcBef>
                <a:spcPts val="1999"/>
              </a:spcBef>
              <a:spcAft>
                <a:spcPts val="0"/>
              </a:spcAft>
              <a:buClrTx/>
              <a:buNone/>
            </a:pPr>
            <a:r>
              <a:rPr lang="zh-CN" altLang="en-US" sz="2400">
                <a:solidFill>
                  <a:srgbClr val="004992"/>
                </a:solidFill>
                <a:latin typeface="SimHei"/>
              </a:rPr>
              <a:t>环境或偶然因素</a:t>
            </a:r>
            <a:r>
              <a:rPr lang="en-US" altLang="zh-CN" sz="240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当你讲话是其它人大笑起来</a:t>
            </a:r>
            <a:endParaRPr lang="de-DE" altLang="de-DE" sz="3600">
              <a:cs typeface="+mn-cs"/>
            </a:endParaRPr>
          </a:p>
        </p:txBody>
      </p:sp>
      <p:sp>
        <p:nvSpPr>
          <p:cNvPr id="65539" name="Rectangle 3"/>
          <p:cNvSpPr>
            <a:spLocks noGrp="1" noChangeArrowheads="1"/>
          </p:cNvSpPr>
          <p:nvPr>
            <p:ph idx="1"/>
          </p:nvPr>
        </p:nvSpPr>
        <p:spPr/>
        <p:txBody>
          <a:bodyPr>
            <a:noAutofit/>
          </a:bodyPr>
          <a:lstStyle/>
          <a:p>
            <a:pPr eaLnBrk="1" hangingPunct="1"/>
            <a:r>
              <a:rPr lang="zh-CN" altLang="de-DE" sz="2400" dirty="0">
                <a:solidFill>
                  <a:srgbClr val="333333"/>
                </a:solidFill>
              </a:rPr>
              <a:t>什么原因使得你在讲话时其它人大</a:t>
            </a:r>
            <a:r>
              <a:rPr lang="zh-CN" altLang="de-DE" sz="2400">
                <a:solidFill>
                  <a:srgbClr val="333333"/>
                </a:solidFill>
              </a:rPr>
              <a:t>笑</a:t>
            </a:r>
            <a:r>
              <a:rPr lang="de-DE" altLang="de-DE" sz="2400" dirty="0">
                <a:solidFill>
                  <a:srgbClr val="333333"/>
                </a:solidFill>
              </a:rPr>
              <a:t>?</a:t>
            </a:r>
          </a:p>
          <a:p>
            <a:pPr lvl="0" defTabSz="914400" fontAlgn="base"/>
            <a:r>
              <a:rPr lang="zh-CN" altLang="de-DE" sz="2400" dirty="0">
                <a:solidFill>
                  <a:srgbClr val="333333"/>
                </a:solidFill>
              </a:rPr>
              <a:t>这件事的主要原因是什么</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31</a:t>
            </a:fld>
            <a:endParaRPr lang="de-DE" dirty="0">
              <a:latin typeface="SimHei"/>
              <a:cs typeface="+mn-cs"/>
            </a:endParaRPr>
          </a:p>
        </p:txBody>
      </p:sp>
      <p:pic>
        <p:nvPicPr>
          <p:cNvPr id="10" name="Picture 18" descr="yanec - flickr - laughter workshop - cclicen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9816" y="4048981"/>
            <a:ext cx="3745359" cy="280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a:solidFill>
                  <a:srgbClr val="004992"/>
                </a:solidFill>
                <a:latin typeface="SimHei"/>
              </a:rPr>
              <a:t>你自已</a:t>
            </a:r>
            <a:r>
              <a:rPr lang="en-US" altLang="zh-CN" sz="2400">
                <a:solidFill>
                  <a:srgbClr val="004992"/>
                </a:solidFill>
                <a:latin typeface="SimHei"/>
              </a:rPr>
              <a:t>? </a:t>
            </a:r>
          </a:p>
          <a:p>
            <a:pPr eaLnBrk="1" hangingPunct="1">
              <a:lnSpc>
                <a:spcPct val="105000"/>
              </a:lnSpc>
              <a:spcBef>
                <a:spcPts val="1999"/>
              </a:spcBef>
              <a:spcAft>
                <a:spcPts val="0"/>
              </a:spcAft>
              <a:buClrTx/>
              <a:buNone/>
            </a:pPr>
            <a:r>
              <a:rPr lang="zh-CN" altLang="en-US" sz="2400">
                <a:solidFill>
                  <a:srgbClr val="004992"/>
                </a:solidFill>
                <a:latin typeface="SimHei"/>
              </a:rPr>
              <a:t>另一个人或其它人</a:t>
            </a:r>
            <a:r>
              <a:rPr lang="en-US" altLang="zh-CN" sz="2400">
                <a:solidFill>
                  <a:srgbClr val="004992"/>
                </a:solidFill>
                <a:latin typeface="SimHei"/>
              </a:rPr>
              <a:t>?</a:t>
            </a:r>
          </a:p>
          <a:p>
            <a:pPr eaLnBrk="1" hangingPunct="1">
              <a:lnSpc>
                <a:spcPct val="105000"/>
              </a:lnSpc>
              <a:spcBef>
                <a:spcPts val="1999"/>
              </a:spcBef>
              <a:spcAft>
                <a:spcPts val="0"/>
              </a:spcAft>
              <a:buClrTx/>
              <a:buNone/>
            </a:pPr>
            <a:r>
              <a:rPr lang="zh-CN" altLang="en-US" sz="2400">
                <a:solidFill>
                  <a:srgbClr val="004992"/>
                </a:solidFill>
                <a:latin typeface="SimHei"/>
              </a:rPr>
              <a:t>环境或偶然因素</a:t>
            </a:r>
            <a:r>
              <a:rPr lang="en-US" altLang="zh-CN" sz="240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提供你自己的例子！ </a:t>
            </a:r>
            <a:endParaRPr lang="de-DE" altLang="de-DE" sz="3600">
              <a:cs typeface="+mn-cs"/>
            </a:endParaRPr>
          </a:p>
        </p:txBody>
      </p:sp>
      <p:sp>
        <p:nvSpPr>
          <p:cNvPr id="4" name="Content Placeholder 3"/>
          <p:cNvSpPr>
            <a:spLocks noGrp="1"/>
          </p:cNvSpPr>
          <p:nvPr>
            <p:ph idx="1"/>
          </p:nvPr>
        </p:nvSpPr>
        <p:spPr/>
        <p:txBody>
          <a:bodyPr/>
          <a:lstStyle/>
          <a:p>
            <a:pPr lvl="0" defTabSz="914400" fontAlgn="base">
              <a:defRPr/>
            </a:pPr>
            <a:r>
              <a:rPr lang="zh-CN" altLang="en-US" sz="2400" kern="0">
                <a:solidFill>
                  <a:srgbClr val="333333"/>
                </a:solidFill>
              </a:rPr>
              <a:t>什么可能导致这种情况</a:t>
            </a:r>
            <a:r>
              <a:rPr lang="en-US" altLang="de-DE" sz="2400" kern="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32</a:t>
            </a:fld>
            <a:endParaRPr lang="de-DE" dirty="0">
              <a:latin typeface="SimHei"/>
              <a:cs typeface="+mn-cs"/>
            </a:endParaRPr>
          </a:p>
        </p:txBody>
      </p:sp>
      <p:pic>
        <p:nvPicPr>
          <p:cNvPr id="11"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0"/>
          <p:cNvSpPr>
            <a:spLocks noChangeArrowheads="1"/>
          </p:cNvSpPr>
          <p:nvPr/>
        </p:nvSpPr>
        <p:spPr bwMode="auto">
          <a:xfrm>
            <a:off x="9901500" y="6654552"/>
            <a:ext cx="208903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900">
                <a:solidFill>
                  <a:srgbClr val="000000"/>
                </a:solidFill>
                <a:latin typeface="SimHei"/>
                <a:ea typeface="SimHei"/>
                <a:cs typeface="+mn-cs"/>
              </a:rPr>
              <a:t>“Interrogante” </a:t>
            </a:r>
            <a:r>
              <a:rPr lang="de-DE" altLang="de-DE" sz="900" dirty="0">
                <a:solidFill>
                  <a:srgbClr val="000000"/>
                </a:solidFill>
                <a:latin typeface="SimHei"/>
                <a:ea typeface="SimHei"/>
                <a:cs typeface="+mn-cs"/>
              </a:rPr>
              <a:t>(Marco Bellucci)</a:t>
            </a:r>
          </a:p>
        </p:txBody>
      </p:sp>
      <p:sp>
        <p:nvSpPr>
          <p:cNvPr id="13" name="Caption_11"/>
          <p:cNvSpPr txBox="1"/>
          <p:nvPr/>
        </p:nvSpPr>
        <p:spPr>
          <a:xfrm>
            <a:off x="9696859" y="6705600"/>
            <a:ext cx="2498317" cy="151323"/>
          </a:xfrm>
          <a:prstGeom prst="rect">
            <a:avLst/>
          </a:prstGeom>
        </p:spPr>
        <p:txBody>
          <a:bodyPr vert="horz" wrap="square" lIns="0" tIns="12700" rIns="0" bIns="0" rtlCol="0">
            <a:spAutoFit/>
          </a:bodyPr>
          <a:lstStyle/>
          <a:p>
            <a:pPr marL="12700" algn="ctr">
              <a:lnSpc>
                <a:spcPct val="100000"/>
              </a:lnSpc>
              <a:spcBef>
                <a:spcPts val="100"/>
              </a:spcBef>
            </a:pPr>
            <a:r>
              <a:rPr sz="900" spc="-5" dirty="0">
                <a:solidFill>
                  <a:srgbClr val="333333"/>
                </a:solidFill>
                <a:cs typeface="+mn-cs"/>
              </a:rPr>
              <a:t>„</a:t>
            </a:r>
            <a:r>
              <a:rPr sz="900" spc="-5">
                <a:solidFill>
                  <a:srgbClr val="333333"/>
                </a:solidFill>
                <a:cs typeface="+mn-cs"/>
              </a:rPr>
              <a:t>Question mark</a:t>
            </a:r>
            <a:r>
              <a:rPr lang="en-US" sz="900" spc="-5">
                <a:solidFill>
                  <a:srgbClr val="333333"/>
                </a:solidFill>
                <a:cs typeface="+mn-cs"/>
              </a:rPr>
              <a:t>“</a:t>
            </a:r>
            <a:r>
              <a:rPr sz="900" spc="-5">
                <a:solidFill>
                  <a:srgbClr val="333333"/>
                </a:solidFill>
                <a:cs typeface="+mn-cs"/>
              </a:rPr>
              <a:t> </a:t>
            </a:r>
            <a:r>
              <a:rPr sz="900" spc="-5" dirty="0">
                <a:solidFill>
                  <a:srgbClr val="333333"/>
                </a:solidFill>
                <a:cs typeface="+mn-cs"/>
              </a:rPr>
              <a:t>(Marco</a:t>
            </a:r>
            <a:r>
              <a:rPr sz="900" spc="25" dirty="0">
                <a:solidFill>
                  <a:srgbClr val="333333"/>
                </a:solidFill>
                <a:cs typeface="+mn-cs"/>
              </a:rPr>
              <a:t> </a:t>
            </a:r>
            <a:r>
              <a:rPr sz="900" spc="-5" dirty="0">
                <a:solidFill>
                  <a:srgbClr val="333333"/>
                </a:solidFill>
                <a:cs typeface="+mn-cs"/>
              </a:rPr>
              <a:t>Bellucci)</a:t>
            </a:r>
            <a:endParaRPr sz="900" dirty="0">
              <a:solidFill>
                <a:srgbClr val="333333"/>
              </a:solidFill>
              <a:cs typeface="+mn-cs"/>
            </a:endParaRPr>
          </a:p>
        </p:txBody>
      </p:sp>
      <p:sp>
        <p:nvSpPr>
          <p:cNvPr id="14"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a:solidFill>
                  <a:srgbClr val="004992"/>
                </a:solidFill>
                <a:latin typeface="SimHei"/>
              </a:rPr>
              <a:t>你自已</a:t>
            </a:r>
            <a:r>
              <a:rPr lang="en-US" altLang="zh-CN" sz="2400">
                <a:solidFill>
                  <a:srgbClr val="004992"/>
                </a:solidFill>
                <a:latin typeface="SimHei"/>
              </a:rPr>
              <a:t>? </a:t>
            </a:r>
          </a:p>
          <a:p>
            <a:pPr eaLnBrk="1" hangingPunct="1">
              <a:lnSpc>
                <a:spcPct val="105000"/>
              </a:lnSpc>
              <a:spcBef>
                <a:spcPts val="1999"/>
              </a:spcBef>
              <a:spcAft>
                <a:spcPts val="0"/>
              </a:spcAft>
              <a:buClrTx/>
              <a:buNone/>
            </a:pPr>
            <a:r>
              <a:rPr lang="zh-CN" altLang="en-US" sz="2400">
                <a:solidFill>
                  <a:srgbClr val="004992"/>
                </a:solidFill>
                <a:latin typeface="SimHei"/>
              </a:rPr>
              <a:t>另一个人或其它人</a:t>
            </a:r>
            <a:r>
              <a:rPr lang="en-US" altLang="zh-CN" sz="2400">
                <a:solidFill>
                  <a:srgbClr val="004992"/>
                </a:solidFill>
                <a:latin typeface="SimHei"/>
              </a:rPr>
              <a:t>?</a:t>
            </a:r>
          </a:p>
          <a:p>
            <a:pPr eaLnBrk="1" hangingPunct="1">
              <a:lnSpc>
                <a:spcPct val="105000"/>
              </a:lnSpc>
              <a:spcBef>
                <a:spcPts val="1999"/>
              </a:spcBef>
              <a:spcAft>
                <a:spcPts val="0"/>
              </a:spcAft>
              <a:buClrTx/>
              <a:buNone/>
            </a:pPr>
            <a:r>
              <a:rPr lang="zh-CN" altLang="en-US" sz="2400">
                <a:solidFill>
                  <a:srgbClr val="004992"/>
                </a:solidFill>
                <a:latin typeface="SimHei"/>
              </a:rPr>
              <a:t>环境或偶然因素</a:t>
            </a:r>
            <a:r>
              <a:rPr lang="en-US" altLang="zh-CN" sz="240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一个内在的声音告诉你：你不好。</a:t>
            </a:r>
            <a:endParaRPr lang="zh-CN" altLang="en-US" sz="3600" dirty="0">
              <a:cs typeface="+mn-cs"/>
            </a:endParaRPr>
          </a:p>
        </p:txBody>
      </p:sp>
      <p:sp>
        <p:nvSpPr>
          <p:cNvPr id="69634" name="Rectangle 2"/>
          <p:cNvSpPr>
            <a:spLocks noGrp="1" noChangeArrowheads="1"/>
          </p:cNvSpPr>
          <p:nvPr>
            <p:ph idx="1"/>
          </p:nvPr>
        </p:nvSpPr>
        <p:spPr/>
        <p:txBody>
          <a:bodyPr>
            <a:noAutofit/>
          </a:bodyPr>
          <a:lstStyle/>
          <a:p>
            <a:pPr eaLnBrk="1" hangingPunct="1">
              <a:lnSpc>
                <a:spcPct val="90000"/>
              </a:lnSpc>
              <a:buFontTx/>
              <a:buNone/>
            </a:pPr>
            <a:r>
              <a:rPr lang="zh-CN" altLang="de-DE" sz="2400" b="1" dirty="0">
                <a:solidFill>
                  <a:srgbClr val="004992"/>
                </a:solidFill>
              </a:rPr>
              <a:t>原因</a:t>
            </a:r>
            <a:r>
              <a:rPr lang="de-DE" altLang="de-DE" sz="2400" b="1" dirty="0">
                <a:solidFill>
                  <a:srgbClr val="004992"/>
                </a:solidFill>
              </a:rPr>
              <a:t>...</a:t>
            </a:r>
          </a:p>
          <a:p>
            <a:pPr eaLnBrk="1" hangingPunct="1">
              <a:lnSpc>
                <a:spcPct val="90000"/>
              </a:lnSpc>
              <a:buFontTx/>
              <a:buNone/>
            </a:pPr>
            <a:r>
              <a:rPr lang="de-DE" altLang="de-DE" sz="2400" dirty="0">
                <a:solidFill>
                  <a:srgbClr val="333333"/>
                </a:solidFill>
              </a:rPr>
              <a:t>...</a:t>
            </a:r>
            <a:r>
              <a:rPr lang="zh-CN" altLang="de-DE" sz="2400" dirty="0">
                <a:solidFill>
                  <a:srgbClr val="333333"/>
                </a:solidFill>
              </a:rPr>
              <a:t>你自己</a:t>
            </a:r>
          </a:p>
          <a:p>
            <a:pPr eaLnBrk="1" hangingPunct="1">
              <a:lnSpc>
                <a:spcPct val="90000"/>
              </a:lnSpc>
              <a:buFontTx/>
              <a:buNone/>
            </a:pPr>
            <a:r>
              <a:rPr lang="de-DE" altLang="de-DE" sz="2400" dirty="0">
                <a:solidFill>
                  <a:srgbClr val="333333"/>
                </a:solidFill>
              </a:rPr>
              <a:t>...</a:t>
            </a:r>
            <a:r>
              <a:rPr lang="zh-CN" altLang="de-DE" sz="2400" dirty="0">
                <a:solidFill>
                  <a:srgbClr val="333333"/>
                </a:solidFill>
              </a:rPr>
              <a:t>其它人 	</a:t>
            </a:r>
          </a:p>
          <a:p>
            <a:pPr eaLnBrk="1" hangingPunct="1">
              <a:lnSpc>
                <a:spcPct val="90000"/>
              </a:lnSpc>
              <a:buFontTx/>
              <a:buNone/>
            </a:pPr>
            <a:r>
              <a:rPr lang="de-DE" altLang="de-DE" sz="2400" dirty="0">
                <a:solidFill>
                  <a:srgbClr val="333333"/>
                </a:solidFill>
              </a:rPr>
              <a:t>...</a:t>
            </a:r>
            <a:r>
              <a:rPr lang="zh-CN" altLang="de-DE" sz="2400" dirty="0">
                <a:solidFill>
                  <a:srgbClr val="333333"/>
                </a:solidFill>
              </a:rPr>
              <a:t>情形</a:t>
            </a:r>
            <a:r>
              <a:rPr lang="de-DE" altLang="zh-CN" sz="2400" dirty="0">
                <a:solidFill>
                  <a:srgbClr val="333333"/>
                </a:solidFill>
              </a:rPr>
              <a:t>/</a:t>
            </a:r>
            <a:r>
              <a:rPr lang="zh-CN" altLang="de-DE" sz="2400" dirty="0">
                <a:solidFill>
                  <a:srgbClr val="333333"/>
                </a:solidFill>
              </a:rPr>
              <a:t>环境</a:t>
            </a:r>
            <a:endParaRPr lang="zh-CN" altLang="en-US" sz="2400" dirty="0">
              <a:solidFill>
                <a:srgbClr val="333333"/>
              </a:solidFill>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33</a:t>
            </a:fld>
            <a:endParaRPr lang="de-DE" dirty="0">
              <a:latin typeface="SimHei"/>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一个内在的声音告诉你：你不好。</a:t>
            </a:r>
            <a:endParaRPr lang="zh-CN" altLang="en-US" sz="3600" dirty="0">
              <a:cs typeface="+mn-cs"/>
            </a:endParaRPr>
          </a:p>
        </p:txBody>
      </p:sp>
      <p:sp>
        <p:nvSpPr>
          <p:cNvPr id="2" name="Content Placeholder 1"/>
          <p:cNvSpPr>
            <a:spLocks noGrp="1"/>
          </p:cNvSpPr>
          <p:nvPr>
            <p:ph idx="1"/>
          </p:nvPr>
        </p:nvSpPr>
        <p:spPr/>
        <p:txBody>
          <a:bodyPr/>
          <a:lstStyle/>
          <a:p>
            <a:pPr lvl="0" defTabSz="914400" eaLnBrk="0" hangingPunct="0">
              <a:lnSpc>
                <a:spcPct val="100000"/>
              </a:lnSpc>
              <a:spcBef>
                <a:spcPts val="0"/>
              </a:spcBef>
            </a:pPr>
            <a:r>
              <a:rPr lang="zh-CN" altLang="en-US" sz="2000" b="1" dirty="0">
                <a:solidFill>
                  <a:srgbClr val="004992"/>
                </a:solidFill>
              </a:rPr>
              <a:t>原因</a:t>
            </a:r>
            <a:r>
              <a:rPr lang="en-US" altLang="zh-CN" sz="2000" b="1" dirty="0">
                <a:solidFill>
                  <a:srgbClr val="004992"/>
                </a:solidFill>
              </a:rPr>
              <a:t>...</a:t>
            </a:r>
          </a:p>
          <a:p>
            <a:pPr lvl="0" defTabSz="914400" eaLnBrk="0" hangingPunct="0"/>
            <a:r>
              <a:rPr lang="en-US" altLang="zh-CN" sz="2000" b="1" dirty="0">
                <a:solidFill>
                  <a:srgbClr val="004992"/>
                </a:solidFill>
              </a:rPr>
              <a:t>... </a:t>
            </a:r>
            <a:r>
              <a:rPr lang="zh-CN" altLang="en-US" sz="2000" b="1" dirty="0">
                <a:solidFill>
                  <a:srgbClr val="004992"/>
                </a:solidFill>
              </a:rPr>
              <a:t>你自己</a:t>
            </a:r>
            <a:r>
              <a:rPr lang="en-US" altLang="zh-CN" sz="2000" b="1" dirty="0">
                <a:solidFill>
                  <a:srgbClr val="004992"/>
                </a:solidFill>
              </a:rPr>
              <a:t>:</a:t>
            </a:r>
          </a:p>
          <a:p>
            <a:pPr marL="342900" lvl="0" indent="-342900" defTabSz="914400" eaLnBrk="0" hangingPunct="0">
              <a:lnSpc>
                <a:spcPct val="100000"/>
              </a:lnSpc>
              <a:spcBef>
                <a:spcPts val="0"/>
              </a:spcBef>
              <a:buClr>
                <a:srgbClr val="333333"/>
              </a:buClr>
              <a:buFont typeface="WingDings"/>
              <a:buChar char=""/>
            </a:pPr>
            <a:r>
              <a:rPr lang="en-US" altLang="zh-CN" sz="2000">
                <a:solidFill>
                  <a:srgbClr val="333333"/>
                </a:solidFill>
              </a:rPr>
              <a:t>“</a:t>
            </a:r>
            <a:r>
              <a:rPr lang="zh-CN" altLang="en-US" sz="2000">
                <a:solidFill>
                  <a:srgbClr val="333333"/>
                </a:solidFill>
              </a:rPr>
              <a:t>不</a:t>
            </a:r>
            <a:r>
              <a:rPr lang="zh-CN" altLang="en-US" sz="2000" dirty="0">
                <a:solidFill>
                  <a:srgbClr val="333333"/>
                </a:solidFill>
              </a:rPr>
              <a:t>幸的是，我总是责备自己。这似乎是某种形式的自我憎</a:t>
            </a:r>
            <a:r>
              <a:rPr lang="zh-CN" altLang="en-US" sz="2000">
                <a:solidFill>
                  <a:srgbClr val="333333"/>
                </a:solidFill>
              </a:rPr>
              <a:t>恨。”</a:t>
            </a:r>
            <a:endParaRPr lang="zh-CN" altLang="en-US" sz="2000" dirty="0">
              <a:solidFill>
                <a:srgbClr val="333333"/>
              </a:solidFill>
            </a:endParaRPr>
          </a:p>
          <a:p>
            <a:pPr marL="342900" lvl="0" indent="-342900" defTabSz="914400" eaLnBrk="0" hangingPunct="0">
              <a:lnSpc>
                <a:spcPct val="100000"/>
              </a:lnSpc>
              <a:spcBef>
                <a:spcPts val="0"/>
              </a:spcBef>
              <a:buClr>
                <a:srgbClr val="333333"/>
              </a:buClr>
              <a:buFont typeface="WingDings"/>
              <a:buChar char=""/>
            </a:pPr>
            <a:r>
              <a:rPr lang="en-US" altLang="zh-CN" sz="2000">
                <a:solidFill>
                  <a:srgbClr val="333333"/>
                </a:solidFill>
              </a:rPr>
              <a:t>“</a:t>
            </a:r>
            <a:r>
              <a:rPr lang="zh-CN" altLang="en-US" sz="2000">
                <a:solidFill>
                  <a:srgbClr val="333333"/>
                </a:solidFill>
              </a:rPr>
              <a:t>我</a:t>
            </a:r>
            <a:r>
              <a:rPr lang="zh-CN" altLang="en-US" sz="2000" dirty="0">
                <a:solidFill>
                  <a:srgbClr val="333333"/>
                </a:solidFill>
              </a:rPr>
              <a:t>要疯</a:t>
            </a:r>
            <a:r>
              <a:rPr lang="zh-CN" altLang="en-US" sz="2000">
                <a:solidFill>
                  <a:srgbClr val="333333"/>
                </a:solidFill>
              </a:rPr>
              <a:t>了。”</a:t>
            </a:r>
            <a:endParaRPr lang="zh-CN" altLang="en-US" sz="2000" dirty="0">
              <a:solidFill>
                <a:srgbClr val="333333"/>
              </a:solidFill>
            </a:endParaRPr>
          </a:p>
          <a:p>
            <a:pPr marL="342900" lvl="0" indent="-342900" defTabSz="914400" eaLnBrk="0" hangingPunct="0">
              <a:lnSpc>
                <a:spcPct val="100000"/>
              </a:lnSpc>
              <a:spcBef>
                <a:spcPts val="0"/>
              </a:spcBef>
              <a:buClr>
                <a:srgbClr val="333333"/>
              </a:buClr>
              <a:buFont typeface="WingDings"/>
              <a:buChar char=""/>
            </a:pPr>
            <a:r>
              <a:rPr lang="en-US" altLang="zh-CN" sz="2000">
                <a:solidFill>
                  <a:srgbClr val="333333"/>
                </a:solidFill>
              </a:rPr>
              <a:t>“</a:t>
            </a:r>
            <a:r>
              <a:rPr lang="zh-CN" altLang="en-US" sz="2000">
                <a:solidFill>
                  <a:srgbClr val="333333"/>
                </a:solidFill>
              </a:rPr>
              <a:t>这</a:t>
            </a:r>
            <a:r>
              <a:rPr lang="zh-CN" altLang="en-US" sz="2000" dirty="0">
                <a:solidFill>
                  <a:srgbClr val="333333"/>
                </a:solidFill>
              </a:rPr>
              <a:t>好像是其它某个人在思考。但是我不知道这些是我的想</a:t>
            </a:r>
            <a:r>
              <a:rPr lang="zh-CN" altLang="en-US" sz="2000">
                <a:solidFill>
                  <a:srgbClr val="333333"/>
                </a:solidFill>
              </a:rPr>
              <a:t>法。”</a:t>
            </a:r>
            <a:endParaRPr lang="zh-CN" altLang="en-US" sz="2000" dirty="0">
              <a:solidFill>
                <a:srgbClr val="333333"/>
              </a:solidFill>
            </a:endParaRPr>
          </a:p>
          <a:p>
            <a:pPr lvl="0" defTabSz="914400" eaLnBrk="0" hangingPunct="0">
              <a:buClr>
                <a:srgbClr val="333333"/>
              </a:buClr>
            </a:pPr>
            <a:r>
              <a:rPr lang="en-US" altLang="zh-CN" sz="2000" b="1" dirty="0">
                <a:solidFill>
                  <a:srgbClr val="004992"/>
                </a:solidFill>
              </a:rPr>
              <a:t>... </a:t>
            </a:r>
            <a:r>
              <a:rPr lang="zh-CN" altLang="en-US" sz="2000" b="1" dirty="0">
                <a:solidFill>
                  <a:srgbClr val="004992"/>
                </a:solidFill>
              </a:rPr>
              <a:t>其它人</a:t>
            </a:r>
            <a:r>
              <a:rPr lang="en-US" altLang="zh-CN" sz="2000" b="1" dirty="0">
                <a:solidFill>
                  <a:srgbClr val="004992"/>
                </a:solidFill>
              </a:rPr>
              <a:t>:</a:t>
            </a:r>
          </a:p>
          <a:p>
            <a:pPr marL="342900" lvl="0" indent="-342900" defTabSz="914400" eaLnBrk="0" hangingPunct="0">
              <a:lnSpc>
                <a:spcPct val="100000"/>
              </a:lnSpc>
              <a:spcBef>
                <a:spcPts val="0"/>
              </a:spcBef>
              <a:buClr>
                <a:srgbClr val="333333"/>
              </a:buClr>
              <a:buFont typeface="WingDings"/>
              <a:buChar char=""/>
            </a:pPr>
            <a:r>
              <a:rPr lang="en-US" altLang="zh-CN" sz="2000">
                <a:solidFill>
                  <a:srgbClr val="333333"/>
                </a:solidFill>
              </a:rPr>
              <a:t>“</a:t>
            </a:r>
            <a:r>
              <a:rPr lang="zh-CN" altLang="en-US" sz="2000">
                <a:solidFill>
                  <a:srgbClr val="333333"/>
                </a:solidFill>
              </a:rPr>
              <a:t>有</a:t>
            </a:r>
            <a:r>
              <a:rPr lang="zh-CN" altLang="en-US" sz="2000" dirty="0">
                <a:solidFill>
                  <a:srgbClr val="333333"/>
                </a:solidFill>
              </a:rPr>
              <a:t>什么东西被植入到我的脑子里</a:t>
            </a:r>
            <a:r>
              <a:rPr lang="zh-CN" altLang="en-US" sz="2000">
                <a:solidFill>
                  <a:srgbClr val="333333"/>
                </a:solidFill>
              </a:rPr>
              <a:t>了。”</a:t>
            </a:r>
            <a:endParaRPr lang="zh-CN" altLang="en-US" sz="2000" dirty="0">
              <a:solidFill>
                <a:srgbClr val="333333"/>
              </a:solidFill>
            </a:endParaRPr>
          </a:p>
          <a:p>
            <a:pPr marL="342900" lvl="0" indent="-342900" defTabSz="914400" eaLnBrk="0" hangingPunct="0">
              <a:lnSpc>
                <a:spcPct val="100000"/>
              </a:lnSpc>
              <a:spcBef>
                <a:spcPts val="0"/>
              </a:spcBef>
              <a:buClr>
                <a:srgbClr val="333333"/>
              </a:buClr>
              <a:buFont typeface="WingDings"/>
              <a:buChar char=""/>
            </a:pPr>
            <a:r>
              <a:rPr lang="en-US" altLang="zh-CN" sz="2000">
                <a:solidFill>
                  <a:srgbClr val="333333"/>
                </a:solidFill>
              </a:rPr>
              <a:t>“</a:t>
            </a:r>
            <a:r>
              <a:rPr lang="zh-CN" altLang="en-US" sz="2000">
                <a:solidFill>
                  <a:srgbClr val="333333"/>
                </a:solidFill>
              </a:rPr>
              <a:t>我</a:t>
            </a:r>
            <a:r>
              <a:rPr lang="zh-CN" altLang="en-US" sz="2000" dirty="0">
                <a:solidFill>
                  <a:srgbClr val="333333"/>
                </a:solidFill>
              </a:rPr>
              <a:t>不知道这是如何发生的，但是某人已经控制了我的思</a:t>
            </a:r>
            <a:r>
              <a:rPr lang="zh-CN" altLang="en-US" sz="2000">
                <a:solidFill>
                  <a:srgbClr val="333333"/>
                </a:solidFill>
              </a:rPr>
              <a:t>维。”</a:t>
            </a:r>
            <a:endParaRPr lang="zh-CN" altLang="en-US" sz="2000" dirty="0">
              <a:solidFill>
                <a:srgbClr val="333333"/>
              </a:solidFill>
            </a:endParaRPr>
          </a:p>
          <a:p>
            <a:pPr lvl="0" defTabSz="914400" eaLnBrk="0" hangingPunct="0">
              <a:buClr>
                <a:srgbClr val="333333"/>
              </a:buClr>
            </a:pPr>
            <a:r>
              <a:rPr lang="en-US" altLang="zh-CN" sz="2000" b="1" dirty="0">
                <a:solidFill>
                  <a:srgbClr val="333333"/>
                </a:solidFill>
              </a:rPr>
              <a:t>.</a:t>
            </a:r>
            <a:r>
              <a:rPr lang="en-US" altLang="zh-CN" sz="2000" b="1" dirty="0">
                <a:solidFill>
                  <a:srgbClr val="004992"/>
                </a:solidFill>
              </a:rPr>
              <a:t>.. </a:t>
            </a:r>
            <a:r>
              <a:rPr lang="zh-CN" altLang="en-US" sz="2000" b="1" dirty="0">
                <a:solidFill>
                  <a:srgbClr val="004992"/>
                </a:solidFill>
              </a:rPr>
              <a:t>情景</a:t>
            </a:r>
            <a:r>
              <a:rPr lang="en-US" altLang="zh-CN" sz="2000" b="1" dirty="0">
                <a:solidFill>
                  <a:srgbClr val="004992"/>
                </a:solidFill>
              </a:rPr>
              <a:t>/</a:t>
            </a:r>
            <a:r>
              <a:rPr lang="zh-CN" altLang="en-US" sz="2000" b="1" dirty="0">
                <a:solidFill>
                  <a:srgbClr val="004992"/>
                </a:solidFill>
              </a:rPr>
              <a:t>环境</a:t>
            </a:r>
            <a:r>
              <a:rPr lang="en-US" altLang="zh-CN" sz="2000" b="1" dirty="0">
                <a:solidFill>
                  <a:srgbClr val="004992"/>
                </a:solidFill>
              </a:rPr>
              <a:t>:</a:t>
            </a:r>
          </a:p>
          <a:p>
            <a:pPr marL="342900" lvl="0" indent="-342900" defTabSz="914400" eaLnBrk="0" hangingPunct="0">
              <a:lnSpc>
                <a:spcPct val="100000"/>
              </a:lnSpc>
              <a:spcBef>
                <a:spcPts val="0"/>
              </a:spcBef>
              <a:buClr>
                <a:srgbClr val="333333"/>
              </a:buClr>
              <a:buFont typeface="WingDings"/>
              <a:buChar char=""/>
            </a:pPr>
            <a:r>
              <a:rPr lang="en-US" altLang="zh-CN" sz="2000">
                <a:solidFill>
                  <a:srgbClr val="333333"/>
                </a:solidFill>
              </a:rPr>
              <a:t>“</a:t>
            </a:r>
            <a:r>
              <a:rPr lang="zh-CN" altLang="en-US" sz="2000">
                <a:solidFill>
                  <a:srgbClr val="333333"/>
                </a:solidFill>
              </a:rPr>
              <a:t>这</a:t>
            </a:r>
            <a:r>
              <a:rPr lang="zh-CN" altLang="en-US" sz="2000" dirty="0">
                <a:solidFill>
                  <a:srgbClr val="333333"/>
                </a:solidFill>
              </a:rPr>
              <a:t>几天我觉得很压抑。这就是为什么我更强烈地体验到一切包括我的思维的原</a:t>
            </a:r>
            <a:r>
              <a:rPr lang="zh-CN" altLang="en-US" sz="2000">
                <a:solidFill>
                  <a:srgbClr val="333333"/>
                </a:solidFill>
              </a:rPr>
              <a:t>因。”</a:t>
            </a:r>
            <a:endParaRPr lang="zh-CN" altLang="en-US" sz="2000" dirty="0">
              <a:solidFill>
                <a:srgbClr val="333333"/>
              </a:solidFill>
            </a:endParaRPr>
          </a:p>
          <a:p>
            <a:pPr marL="342900" lvl="0" indent="-342900" defTabSz="914400" eaLnBrk="0" hangingPunct="0">
              <a:lnSpc>
                <a:spcPct val="100000"/>
              </a:lnSpc>
              <a:spcBef>
                <a:spcPts val="0"/>
              </a:spcBef>
              <a:buClr>
                <a:srgbClr val="333333"/>
              </a:buClr>
              <a:buFont typeface="WingDings"/>
              <a:buChar char=""/>
            </a:pPr>
            <a:r>
              <a:rPr lang="en-US" altLang="zh-CN" sz="2000">
                <a:solidFill>
                  <a:srgbClr val="333333"/>
                </a:solidFill>
              </a:rPr>
              <a:t>“</a:t>
            </a:r>
            <a:r>
              <a:rPr lang="zh-CN" altLang="en-US" sz="2000">
                <a:solidFill>
                  <a:srgbClr val="333333"/>
                </a:solidFill>
              </a:rPr>
              <a:t>由</a:t>
            </a:r>
            <a:r>
              <a:rPr lang="zh-CN" altLang="en-US" sz="2000" dirty="0">
                <a:solidFill>
                  <a:srgbClr val="333333"/>
                </a:solidFill>
              </a:rPr>
              <a:t>于听重摇滚音乐我耳鸣</a:t>
            </a:r>
            <a:r>
              <a:rPr lang="zh-CN" altLang="en-US" sz="2000">
                <a:solidFill>
                  <a:srgbClr val="333333"/>
                </a:solidFill>
              </a:rPr>
              <a:t>了。”</a:t>
            </a:r>
            <a:endParaRPr lang="en-US" sz="2000" dirty="0">
              <a:solidFill>
                <a:srgbClr val="333333"/>
              </a:solidFill>
            </a:endParaRP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34</a:t>
            </a:fld>
            <a:endParaRPr lang="de-DE" dirty="0">
              <a:latin typeface="SimHei"/>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一个内在的声音告诉你：你不好。</a:t>
            </a:r>
            <a:endParaRPr lang="zh-CN" altLang="en-US" sz="3600" dirty="0">
              <a:cs typeface="+mn-cs"/>
            </a:endParaRPr>
          </a:p>
        </p:txBody>
      </p:sp>
      <p:sp>
        <p:nvSpPr>
          <p:cNvPr id="35842" name="Rectangle 2"/>
          <p:cNvSpPr>
            <a:spLocks noGrp="1" noChangeArrowheads="1"/>
          </p:cNvSpPr>
          <p:nvPr>
            <p:ph idx="1"/>
          </p:nvPr>
        </p:nvSpPr>
        <p:spPr/>
        <p:txBody>
          <a:bodyPr>
            <a:noAutofit/>
          </a:bodyPr>
          <a:lstStyle/>
          <a:p>
            <a:pPr eaLnBrk="1" hangingPunct="1">
              <a:defRPr/>
            </a:pPr>
            <a:r>
              <a:rPr lang="zh-CN" altLang="de-DE" sz="2400" b="1" dirty="0">
                <a:solidFill>
                  <a:srgbClr val="004992"/>
                </a:solidFill>
              </a:rPr>
              <a:t>精神病：内在的声音被归因于他人</a:t>
            </a:r>
            <a:r>
              <a:rPr lang="de-DE" altLang="zh-CN" sz="2400" b="1" dirty="0">
                <a:solidFill>
                  <a:srgbClr val="004992"/>
                </a:solidFill>
              </a:rPr>
              <a:t>/</a:t>
            </a:r>
            <a:r>
              <a:rPr lang="zh-CN" altLang="de-DE" sz="2400" b="1" dirty="0">
                <a:solidFill>
                  <a:srgbClr val="004992"/>
                </a:solidFill>
              </a:rPr>
              <a:t>外力</a:t>
            </a:r>
            <a:r>
              <a:rPr lang="de-DE" sz="2400" b="1" dirty="0">
                <a:solidFill>
                  <a:srgbClr val="004992"/>
                </a:solidFill>
              </a:rPr>
              <a:t>:</a:t>
            </a:r>
          </a:p>
          <a:p>
            <a:pPr marL="342900" indent="-342900" eaLnBrk="1" hangingPunct="1">
              <a:buClr>
                <a:srgbClr val="333333"/>
              </a:buClr>
              <a:buFont typeface="WingDings"/>
              <a:buChar char=""/>
              <a:defRPr/>
            </a:pPr>
            <a:r>
              <a:rPr lang="en-US" altLang="zh-CN" sz="2400">
                <a:solidFill>
                  <a:srgbClr val="333333"/>
                </a:solidFill>
              </a:rPr>
              <a:t>“</a:t>
            </a:r>
            <a:r>
              <a:rPr lang="zh-CN" altLang="en-US" sz="2400">
                <a:solidFill>
                  <a:srgbClr val="333333"/>
                </a:solidFill>
              </a:rPr>
              <a:t>某</a:t>
            </a:r>
            <a:r>
              <a:rPr lang="zh-CN" altLang="en-US" sz="2400" dirty="0">
                <a:solidFill>
                  <a:srgbClr val="333333"/>
                </a:solidFill>
              </a:rPr>
              <a:t>个东西被植入到我脑</a:t>
            </a:r>
            <a:r>
              <a:rPr lang="zh-CN" altLang="en-US" sz="2400">
                <a:solidFill>
                  <a:srgbClr val="333333"/>
                </a:solidFill>
              </a:rPr>
              <a:t>内</a:t>
            </a:r>
            <a:r>
              <a:rPr lang="de-DE" sz="2400">
                <a:solidFill>
                  <a:srgbClr val="333333"/>
                </a:solidFill>
              </a:rPr>
              <a:t>。</a:t>
            </a:r>
            <a:r>
              <a:rPr lang="en-US" altLang="zh-CN" sz="2400">
                <a:solidFill>
                  <a:srgbClr val="333333"/>
                </a:solidFill>
              </a:rPr>
              <a:t>”</a:t>
            </a:r>
            <a:endParaRPr lang="de-DE" sz="2400" dirty="0">
              <a:solidFill>
                <a:srgbClr val="333333"/>
              </a:solidFill>
            </a:endParaRPr>
          </a:p>
          <a:p>
            <a:pPr marL="342900" indent="-342900" eaLnBrk="1" hangingPunct="1">
              <a:buClr>
                <a:srgbClr val="333333"/>
              </a:buClr>
              <a:buFont typeface="WingDings"/>
              <a:buChar char=""/>
              <a:defRPr/>
            </a:pPr>
            <a:r>
              <a:rPr lang="en-US" altLang="zh-CN" sz="2400">
                <a:solidFill>
                  <a:srgbClr val="333333"/>
                </a:solidFill>
              </a:rPr>
              <a:t>“</a:t>
            </a:r>
            <a:r>
              <a:rPr lang="zh-CN" altLang="en-US" sz="2400">
                <a:solidFill>
                  <a:srgbClr val="333333"/>
                </a:solidFill>
              </a:rPr>
              <a:t>我</a:t>
            </a:r>
            <a:r>
              <a:rPr lang="zh-CN" altLang="en-US" sz="2400" dirty="0">
                <a:solidFill>
                  <a:srgbClr val="333333"/>
                </a:solidFill>
              </a:rPr>
              <a:t>不知道这是如何发生的，但是其它某个人控制了我的思</a:t>
            </a:r>
            <a:r>
              <a:rPr lang="zh-CN" altLang="en-US" sz="2400">
                <a:solidFill>
                  <a:srgbClr val="333333"/>
                </a:solidFill>
              </a:rPr>
              <a:t>维</a:t>
            </a:r>
            <a:r>
              <a:rPr lang="de-DE" sz="2400">
                <a:solidFill>
                  <a:srgbClr val="333333"/>
                </a:solidFill>
              </a:rPr>
              <a:t>。</a:t>
            </a:r>
            <a:r>
              <a:rPr lang="en-US" altLang="zh-CN"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35</a:t>
            </a:fld>
            <a:endParaRPr lang="de-DE" dirty="0">
              <a:latin typeface="SimHei"/>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听到的声音是自己的思维还是受到遥控操作</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正面的和反面的</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36</a:t>
            </a:fld>
            <a:endParaRPr lang="de-DE" dirty="0">
              <a:latin typeface="SimHei"/>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975306429"/>
              </p:ext>
            </p:extLst>
          </p:nvPr>
        </p:nvGraphicFramePr>
        <p:xfrm>
          <a:off x="408955" y="2564904"/>
          <a:ext cx="11376000" cy="381532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1800" b="0" i="0" u="none" strike="noStrike" cap="none" normalizeH="0" baseline="0" dirty="0">
                          <a:ln>
                            <a:noFill/>
                          </a:ln>
                          <a:solidFill>
                            <a:srgbClr val="000000"/>
                          </a:solidFill>
                          <a:effectLst/>
                          <a:latin typeface="SimHei"/>
                          <a:ea typeface="SimHei"/>
                          <a:cs typeface="+mn-cs"/>
                        </a:rPr>
                        <a:t>声音是从外在插入的吗</a:t>
                      </a:r>
                      <a:r>
                        <a:rPr kumimoji="0" lang="en-US" altLang="zh-CN" sz="1800" b="0" i="0" u="none" strike="noStrike" cap="none" normalizeH="0" baseline="0" dirty="0">
                          <a:ln>
                            <a:noFill/>
                          </a:ln>
                          <a:solidFill>
                            <a:srgbClr val="000000"/>
                          </a:solidFill>
                          <a:effectLst/>
                          <a:latin typeface="SimHei"/>
                          <a:ea typeface="SimHei"/>
                          <a:cs typeface="+mn-cs"/>
                        </a:rPr>
                        <a:t>?</a:t>
                      </a:r>
                      <a:endParaRPr kumimoji="0" lang="de-DE" sz="1800" b="0" i="0" u="none" strike="noStrike" cap="none" normalizeH="0" baseline="0" dirty="0">
                        <a:ln>
                          <a:noFill/>
                        </a:ln>
                        <a:solidFill>
                          <a:srgbClr val="000000"/>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1800" b="0" i="0" u="none" strike="noStrike" cap="none" normalizeH="0" baseline="0">
                          <a:ln>
                            <a:noFill/>
                          </a:ln>
                          <a:solidFill>
                            <a:srgbClr val="000000"/>
                          </a:solidFill>
                          <a:effectLst/>
                          <a:latin typeface="SimHei"/>
                          <a:ea typeface="SimHei"/>
                          <a:cs typeface="+mn-cs"/>
                        </a:rPr>
                        <a:t>对左侧列出的假设可能有其它解释吗</a:t>
                      </a:r>
                      <a:r>
                        <a:rPr kumimoji="0" lang="en-US" altLang="zh-CN" sz="1800" b="0" i="0" u="none" strike="noStrike" cap="none" normalizeH="0" baseline="0">
                          <a:ln>
                            <a:noFill/>
                          </a:ln>
                          <a:solidFill>
                            <a:srgbClr val="000000"/>
                          </a:solidFill>
                          <a:effectLst/>
                          <a:latin typeface="SimHei"/>
                          <a:ea typeface="SimHei"/>
                          <a:cs typeface="+mn-cs"/>
                        </a:rPr>
                        <a:t>?</a:t>
                      </a:r>
                      <a:endParaRPr kumimoji="0" lang="en-US" sz="1800" b="0" i="0" u="none" strike="noStrike" cap="none" normalizeH="0" baseline="0" dirty="0">
                        <a:ln>
                          <a:noFill/>
                        </a:ln>
                        <a:solidFill>
                          <a:srgbClr val="000000"/>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zh-CN" altLang="en-US" sz="1600">
                          <a:latin typeface="SimHei"/>
                          <a:ea typeface="SimHei"/>
                          <a:cs typeface="+mn-cs"/>
                        </a:rPr>
                        <a:t>“我能清楚地听到它。相反，我的思维是完全没有声音的</a:t>
                      </a:r>
                      <a:r>
                        <a:rPr lang="en-US" altLang="zh-CN" sz="1600">
                          <a:latin typeface="SimHei"/>
                          <a:ea typeface="SimHei"/>
                          <a:cs typeface="+mn-cs"/>
                        </a:rPr>
                        <a:t>!”</a:t>
                      </a:r>
                      <a:endParaRPr kumimoji="0" lang="de-DE" sz="1600" b="0" i="0" u="none" strike="noStrike" cap="none" normalizeH="0" baseline="0" dirty="0">
                        <a:ln>
                          <a:noFill/>
                        </a:ln>
                        <a:solidFill>
                          <a:schemeClr val="tx1"/>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SimHei"/>
                          <a:ea typeface="SimHei"/>
                          <a:cs typeface="+mn-cs"/>
                        </a:rPr>
                        <a:t>???</a:t>
                      </a:r>
                      <a:endParaRPr kumimoji="0" lang="de-DE" sz="1600" b="0" i="0" u="none" strike="noStrike" cap="none" normalizeH="0" baseline="0" dirty="0">
                        <a:ln>
                          <a:noFill/>
                        </a:ln>
                        <a:solidFill>
                          <a:srgbClr val="004992"/>
                        </a:solidFill>
                        <a:effectLst/>
                        <a:latin typeface="SimHei"/>
                        <a:ea typeface="SimHei"/>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zh-CN" altLang="en-US" sz="1600">
                          <a:latin typeface="SimHei"/>
                          <a:ea typeface="SimHei"/>
                          <a:cs typeface="+mn-cs"/>
                        </a:rPr>
                        <a:t>“这些想法不受我控制。当我努力去反抗它时，情况变得更糟</a:t>
                      </a:r>
                      <a:r>
                        <a:rPr lang="en-US" altLang="zh-CN" sz="1600">
                          <a:latin typeface="SimHei"/>
                          <a:ea typeface="SimHei"/>
                          <a:cs typeface="+mn-cs"/>
                        </a:rPr>
                        <a:t>. </a:t>
                      </a:r>
                      <a:r>
                        <a:rPr lang="zh-CN" altLang="en-US" sz="1600">
                          <a:latin typeface="SimHei"/>
                          <a:ea typeface="SimHei"/>
                          <a:cs typeface="+mn-cs"/>
                        </a:rPr>
                        <a:t>这显示某人真的想要压制我。”</a:t>
                      </a:r>
                      <a:endParaRPr kumimoji="0" lang="de-DE" sz="1600" b="0" i="0" u="none" strike="noStrike" cap="none" normalizeH="0" baseline="0" dirty="0">
                        <a:ln>
                          <a:noFill/>
                        </a:ln>
                        <a:solidFill>
                          <a:schemeClr val="tx1"/>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SimHei"/>
                          <a:ea typeface="SimHei"/>
                          <a:cs typeface="+mn-cs"/>
                        </a:rPr>
                        <a:t>???</a:t>
                      </a:r>
                      <a:endParaRPr kumimoji="0" lang="de-DE" sz="1600" b="0" i="0" u="none" strike="noStrike" cap="none" normalizeH="0" baseline="0" dirty="0">
                        <a:ln>
                          <a:noFill/>
                        </a:ln>
                        <a:solidFill>
                          <a:srgbClr val="004992"/>
                        </a:solidFill>
                        <a:effectLst/>
                        <a:latin typeface="SimHei"/>
                        <a:ea typeface="SimHei"/>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zh-CN" altLang="en-US" sz="1600">
                          <a:latin typeface="SimHei"/>
                          <a:ea typeface="SimHei"/>
                          <a:cs typeface="+mn-cs"/>
                        </a:rPr>
                        <a:t>“我从不曾有过这样恶毒的想法。我从不曾伤害过任何人。但是，我常常有攻击性的想法。”</a:t>
                      </a:r>
                      <a:endParaRPr lang="en-US" sz="1600" dirty="0">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SimHei"/>
                          <a:ea typeface="SimHei"/>
                          <a:cs typeface="+mn-cs"/>
                        </a:rPr>
                        <a:t>???</a:t>
                      </a:r>
                      <a:endParaRPr kumimoji="0" lang="de-DE" sz="1600" b="0" i="0" u="none" strike="noStrike" cap="none" normalizeH="0" baseline="0" dirty="0">
                        <a:ln>
                          <a:noFill/>
                        </a:ln>
                        <a:solidFill>
                          <a:srgbClr val="004992"/>
                        </a:solidFill>
                        <a:effectLst/>
                        <a:latin typeface="SimHei"/>
                        <a:ea typeface="SimHei"/>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1592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听到的声音是自己的思维还是受到遥控操作</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正面的和反面的</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37</a:t>
            </a:fld>
            <a:endParaRPr lang="de-DE" dirty="0">
              <a:latin typeface="SimHei"/>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696894280"/>
              </p:ext>
            </p:extLst>
          </p:nvPr>
        </p:nvGraphicFramePr>
        <p:xfrm>
          <a:off x="408955" y="2564904"/>
          <a:ext cx="11376000" cy="381532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1800" b="0" i="0" u="none" strike="noStrike" cap="none" normalizeH="0" baseline="0" dirty="0">
                          <a:ln>
                            <a:noFill/>
                          </a:ln>
                          <a:solidFill>
                            <a:srgbClr val="000000"/>
                          </a:solidFill>
                          <a:effectLst/>
                          <a:latin typeface="SimHei"/>
                          <a:ea typeface="SimHei"/>
                          <a:cs typeface="+mn-cs"/>
                        </a:rPr>
                        <a:t>声音是从外在插入的吗</a:t>
                      </a:r>
                      <a:r>
                        <a:rPr kumimoji="0" lang="en-US" altLang="zh-CN" sz="1800" b="0" i="0" u="none" strike="noStrike" cap="none" normalizeH="0" baseline="0" dirty="0">
                          <a:ln>
                            <a:noFill/>
                          </a:ln>
                          <a:solidFill>
                            <a:srgbClr val="000000"/>
                          </a:solidFill>
                          <a:effectLst/>
                          <a:latin typeface="SimHei"/>
                          <a:ea typeface="SimHei"/>
                          <a:cs typeface="+mn-cs"/>
                        </a:rPr>
                        <a:t>?</a:t>
                      </a:r>
                      <a:endParaRPr kumimoji="0" lang="de-DE" sz="1800" b="0" i="0" u="none" strike="noStrike" cap="none" normalizeH="0" baseline="0" dirty="0">
                        <a:ln>
                          <a:noFill/>
                        </a:ln>
                        <a:solidFill>
                          <a:srgbClr val="000000"/>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1800" b="0" i="0" u="none" strike="noStrike" cap="none" normalizeH="0" baseline="0">
                          <a:ln>
                            <a:noFill/>
                          </a:ln>
                          <a:solidFill>
                            <a:srgbClr val="000000"/>
                          </a:solidFill>
                          <a:effectLst/>
                          <a:latin typeface="SimHei"/>
                          <a:ea typeface="SimHei"/>
                          <a:cs typeface="+mn-cs"/>
                        </a:rPr>
                        <a:t>对左侧列出的假设可能有其它解释吗</a:t>
                      </a:r>
                      <a:r>
                        <a:rPr kumimoji="0" lang="en-US" altLang="zh-CN" sz="1800" b="0" i="0" u="none" strike="noStrike" cap="none" normalizeH="0" baseline="0">
                          <a:ln>
                            <a:noFill/>
                          </a:ln>
                          <a:solidFill>
                            <a:srgbClr val="000000"/>
                          </a:solidFill>
                          <a:effectLst/>
                          <a:latin typeface="SimHei"/>
                          <a:ea typeface="SimHei"/>
                          <a:cs typeface="+mn-cs"/>
                        </a:rPr>
                        <a:t>?</a:t>
                      </a:r>
                      <a:endParaRPr kumimoji="0" lang="en-US" sz="1800" b="0" i="0" u="none" strike="noStrike" cap="none" normalizeH="0" baseline="0" dirty="0">
                        <a:ln>
                          <a:noFill/>
                        </a:ln>
                        <a:solidFill>
                          <a:srgbClr val="000000"/>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zh-CN" altLang="en-US" sz="1600">
                          <a:latin typeface="SimHei"/>
                          <a:ea typeface="SimHei"/>
                          <a:cs typeface="+mn-cs"/>
                        </a:rPr>
                        <a:t>“我能清楚地听到它。相反，我的思维是完全没有声音的</a:t>
                      </a:r>
                      <a:r>
                        <a:rPr lang="en-US" altLang="zh-CN" sz="1600">
                          <a:latin typeface="SimHei"/>
                          <a:ea typeface="SimHei"/>
                          <a:cs typeface="+mn-cs"/>
                        </a:rPr>
                        <a:t>!”</a:t>
                      </a:r>
                      <a:endParaRPr kumimoji="0" lang="de-DE" sz="1600" b="0" i="0" u="none" strike="noStrike" cap="none" normalizeH="0" baseline="0" dirty="0">
                        <a:ln>
                          <a:noFill/>
                        </a:ln>
                        <a:solidFill>
                          <a:schemeClr val="tx1"/>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zh-CN" altLang="en-US" sz="1600" b="0" i="0" u="none" strike="noStrike" cap="none" normalizeH="0" baseline="0" dirty="0">
                          <a:ln>
                            <a:noFill/>
                          </a:ln>
                          <a:solidFill>
                            <a:srgbClr val="333333"/>
                          </a:solidFill>
                          <a:effectLst/>
                          <a:latin typeface="SimHei"/>
                          <a:ea typeface="SimHei"/>
                          <a:cs typeface="+mn-cs"/>
                        </a:rPr>
                        <a:t>大约</a:t>
                      </a:r>
                      <a:r>
                        <a:rPr kumimoji="0" lang="en-US" altLang="zh-CN" sz="1600" b="0" i="0" u="none" strike="noStrike" cap="none" normalizeH="0" baseline="0" dirty="0">
                          <a:ln>
                            <a:noFill/>
                          </a:ln>
                          <a:solidFill>
                            <a:srgbClr val="333333"/>
                          </a:solidFill>
                          <a:effectLst/>
                          <a:latin typeface="SimHei"/>
                          <a:ea typeface="SimHei"/>
                          <a:cs typeface="+mn-cs"/>
                        </a:rPr>
                        <a:t>15-20%</a:t>
                      </a:r>
                      <a:r>
                        <a:rPr kumimoji="0" lang="zh-CN" altLang="en-US" sz="1600" b="0" i="0" u="none" strike="noStrike" cap="none" normalizeH="0" baseline="0" dirty="0">
                          <a:ln>
                            <a:noFill/>
                          </a:ln>
                          <a:solidFill>
                            <a:srgbClr val="333333"/>
                          </a:solidFill>
                          <a:effectLst/>
                          <a:latin typeface="SimHei"/>
                          <a:ea typeface="SimHei"/>
                          <a:cs typeface="+mn-cs"/>
                        </a:rPr>
                        <a:t>的正常人有时听到这样的声音</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zh-CN" altLang="en-US" sz="1600" b="0" i="0" u="none" strike="noStrike" cap="none" normalizeH="0" baseline="0" dirty="0">
                          <a:ln>
                            <a:noFill/>
                          </a:ln>
                          <a:solidFill>
                            <a:srgbClr val="333333"/>
                          </a:solidFill>
                          <a:effectLst/>
                          <a:latin typeface="SimHei"/>
                          <a:ea typeface="SimHei"/>
                          <a:cs typeface="+mn-cs"/>
                        </a:rPr>
                        <a:t>强烈的思维有时几乎能被听到（易记住的曲调，沉思，当读朋友信件时听到朋友的声音）</a:t>
                      </a:r>
                      <a:endParaRPr kumimoji="0" lang="de-DE" sz="1600" b="0" i="0" u="none" strike="noStrike" cap="none" normalizeH="0" baseline="0" dirty="0">
                        <a:ln>
                          <a:noFill/>
                        </a:ln>
                        <a:solidFill>
                          <a:srgbClr val="333333"/>
                        </a:solidFill>
                        <a:effectLst/>
                        <a:latin typeface="SimHei"/>
                        <a:ea typeface="SimHei"/>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zh-CN" altLang="en-US" sz="1600">
                          <a:latin typeface="SimHei"/>
                          <a:ea typeface="SimHei"/>
                          <a:cs typeface="+mn-cs"/>
                        </a:rPr>
                        <a:t>“这些想法不受我控制。当我努力去反抗它时，情况变得更糟</a:t>
                      </a:r>
                      <a:r>
                        <a:rPr lang="en-US" altLang="zh-CN" sz="1600">
                          <a:latin typeface="SimHei"/>
                          <a:ea typeface="SimHei"/>
                          <a:cs typeface="+mn-cs"/>
                        </a:rPr>
                        <a:t>. </a:t>
                      </a:r>
                      <a:r>
                        <a:rPr lang="zh-CN" altLang="en-US" sz="1600">
                          <a:latin typeface="SimHei"/>
                          <a:ea typeface="SimHei"/>
                          <a:cs typeface="+mn-cs"/>
                        </a:rPr>
                        <a:t>这显示某人真的想要压制我。”</a:t>
                      </a:r>
                      <a:endParaRPr kumimoji="0" lang="de-DE" sz="1600" b="0" i="0" u="none" strike="noStrike" cap="none" normalizeH="0" baseline="0" dirty="0">
                        <a:ln>
                          <a:noFill/>
                        </a:ln>
                        <a:solidFill>
                          <a:schemeClr val="tx1"/>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SimHei"/>
                          <a:ea typeface="SimHei"/>
                          <a:cs typeface="+mn-cs"/>
                        </a:rPr>
                        <a:t>???</a:t>
                      </a:r>
                      <a:endParaRPr kumimoji="0" lang="de-DE" sz="1600" b="0" i="0" u="none" strike="noStrike" cap="none" normalizeH="0" baseline="0" dirty="0">
                        <a:ln>
                          <a:noFill/>
                        </a:ln>
                        <a:solidFill>
                          <a:srgbClr val="004992"/>
                        </a:solidFill>
                        <a:effectLst/>
                        <a:latin typeface="SimHei"/>
                        <a:ea typeface="SimHei"/>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zh-CN" altLang="en-US" sz="1600">
                          <a:latin typeface="SimHei"/>
                          <a:ea typeface="SimHei"/>
                          <a:cs typeface="+mn-cs"/>
                        </a:rPr>
                        <a:t>“我从不曾有过这样恶毒的想法。我从不曾伤害过任何人。但是，我常常有攻击性的想法。”</a:t>
                      </a:r>
                      <a:endParaRPr lang="en-US" sz="1600" dirty="0">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SimHei"/>
                          <a:ea typeface="SimHei"/>
                          <a:cs typeface="+mn-cs"/>
                        </a:rPr>
                        <a:t>???</a:t>
                      </a:r>
                      <a:endParaRPr kumimoji="0" lang="de-DE" sz="1600" b="0" i="0" u="none" strike="noStrike" cap="none" normalizeH="0" baseline="0" dirty="0">
                        <a:ln>
                          <a:noFill/>
                        </a:ln>
                        <a:solidFill>
                          <a:srgbClr val="004992"/>
                        </a:solidFill>
                        <a:effectLst/>
                        <a:latin typeface="SimHei"/>
                        <a:ea typeface="SimHei"/>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73277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听到的声音是自己的思维还是受到遥控操作</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正面的和反面的</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38</a:t>
            </a:fld>
            <a:endParaRPr lang="de-DE" dirty="0">
              <a:latin typeface="SimHei"/>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820435289"/>
              </p:ext>
            </p:extLst>
          </p:nvPr>
        </p:nvGraphicFramePr>
        <p:xfrm>
          <a:off x="408955" y="2564904"/>
          <a:ext cx="11376000" cy="381532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1800" b="0" i="0" u="none" strike="noStrike" cap="none" normalizeH="0" baseline="0" dirty="0">
                          <a:ln>
                            <a:noFill/>
                          </a:ln>
                          <a:solidFill>
                            <a:srgbClr val="000000"/>
                          </a:solidFill>
                          <a:effectLst/>
                          <a:latin typeface="SimHei"/>
                          <a:ea typeface="SimHei"/>
                          <a:cs typeface="+mn-cs"/>
                        </a:rPr>
                        <a:t>声音是从外在插入的吗</a:t>
                      </a:r>
                      <a:r>
                        <a:rPr kumimoji="0" lang="en-US" altLang="zh-CN" sz="1800" b="0" i="0" u="none" strike="noStrike" cap="none" normalizeH="0" baseline="0" dirty="0">
                          <a:ln>
                            <a:noFill/>
                          </a:ln>
                          <a:solidFill>
                            <a:srgbClr val="000000"/>
                          </a:solidFill>
                          <a:effectLst/>
                          <a:latin typeface="SimHei"/>
                          <a:ea typeface="SimHei"/>
                          <a:cs typeface="+mn-cs"/>
                        </a:rPr>
                        <a:t>?</a:t>
                      </a:r>
                      <a:endParaRPr kumimoji="0" lang="de-DE" sz="1800" b="0" i="0" u="none" strike="noStrike" cap="none" normalizeH="0" baseline="0" dirty="0">
                        <a:ln>
                          <a:noFill/>
                        </a:ln>
                        <a:solidFill>
                          <a:srgbClr val="000000"/>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1800" b="0" i="0" u="none" strike="noStrike" cap="none" normalizeH="0" baseline="0">
                          <a:ln>
                            <a:noFill/>
                          </a:ln>
                          <a:solidFill>
                            <a:srgbClr val="000000"/>
                          </a:solidFill>
                          <a:effectLst/>
                          <a:latin typeface="SimHei"/>
                          <a:ea typeface="SimHei"/>
                          <a:cs typeface="+mn-cs"/>
                        </a:rPr>
                        <a:t>对左侧列出的假设可能有其它解释吗</a:t>
                      </a:r>
                      <a:r>
                        <a:rPr kumimoji="0" lang="en-US" altLang="zh-CN" sz="1800" b="0" i="0" u="none" strike="noStrike" cap="none" normalizeH="0" baseline="0">
                          <a:ln>
                            <a:noFill/>
                          </a:ln>
                          <a:solidFill>
                            <a:srgbClr val="000000"/>
                          </a:solidFill>
                          <a:effectLst/>
                          <a:latin typeface="SimHei"/>
                          <a:ea typeface="SimHei"/>
                          <a:cs typeface="+mn-cs"/>
                        </a:rPr>
                        <a:t>?</a:t>
                      </a:r>
                      <a:endParaRPr kumimoji="0" lang="en-US" sz="1800" b="0" i="0" u="none" strike="noStrike" cap="none" normalizeH="0" baseline="0" dirty="0">
                        <a:ln>
                          <a:noFill/>
                        </a:ln>
                        <a:solidFill>
                          <a:srgbClr val="000000"/>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zh-CN" altLang="en-US" sz="1600">
                          <a:latin typeface="SimHei"/>
                          <a:ea typeface="SimHei"/>
                          <a:cs typeface="+mn-cs"/>
                        </a:rPr>
                        <a:t>“我能清楚地听到它。相反，我的思维是完全没有声音的</a:t>
                      </a:r>
                      <a:r>
                        <a:rPr lang="en-US" altLang="zh-CN" sz="1600">
                          <a:latin typeface="SimHei"/>
                          <a:ea typeface="SimHei"/>
                          <a:cs typeface="+mn-cs"/>
                        </a:rPr>
                        <a:t>!”</a:t>
                      </a:r>
                      <a:endParaRPr kumimoji="0" lang="de-DE" sz="1600" b="0" i="0" u="none" strike="noStrike" cap="none" normalizeH="0" baseline="0" dirty="0">
                        <a:ln>
                          <a:noFill/>
                        </a:ln>
                        <a:solidFill>
                          <a:schemeClr val="tx1"/>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zh-CN" altLang="en-US" sz="1600" b="0" i="0" u="none" strike="noStrike" cap="none" normalizeH="0" baseline="0" dirty="0">
                          <a:ln>
                            <a:noFill/>
                          </a:ln>
                          <a:solidFill>
                            <a:srgbClr val="333333"/>
                          </a:solidFill>
                          <a:effectLst/>
                          <a:latin typeface="SimHei"/>
                          <a:ea typeface="SimHei"/>
                          <a:cs typeface="+mn-cs"/>
                        </a:rPr>
                        <a:t>大约</a:t>
                      </a:r>
                      <a:r>
                        <a:rPr kumimoji="0" lang="en-US" altLang="zh-CN" sz="1600" b="0" i="0" u="none" strike="noStrike" cap="none" normalizeH="0" baseline="0" dirty="0">
                          <a:ln>
                            <a:noFill/>
                          </a:ln>
                          <a:solidFill>
                            <a:srgbClr val="333333"/>
                          </a:solidFill>
                          <a:effectLst/>
                          <a:latin typeface="SimHei"/>
                          <a:ea typeface="SimHei"/>
                          <a:cs typeface="+mn-cs"/>
                        </a:rPr>
                        <a:t>15-20%</a:t>
                      </a:r>
                      <a:r>
                        <a:rPr kumimoji="0" lang="zh-CN" altLang="en-US" sz="1600" b="0" i="0" u="none" strike="noStrike" cap="none" normalizeH="0" baseline="0" dirty="0">
                          <a:ln>
                            <a:noFill/>
                          </a:ln>
                          <a:solidFill>
                            <a:srgbClr val="333333"/>
                          </a:solidFill>
                          <a:effectLst/>
                          <a:latin typeface="SimHei"/>
                          <a:ea typeface="SimHei"/>
                          <a:cs typeface="+mn-cs"/>
                        </a:rPr>
                        <a:t>的正常人有时听到这样的声音</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zh-CN" altLang="en-US" sz="1600" b="0" i="0" u="none" strike="noStrike" cap="none" normalizeH="0" baseline="0" dirty="0">
                          <a:ln>
                            <a:noFill/>
                          </a:ln>
                          <a:solidFill>
                            <a:srgbClr val="333333"/>
                          </a:solidFill>
                          <a:effectLst/>
                          <a:latin typeface="SimHei"/>
                          <a:ea typeface="SimHei"/>
                          <a:cs typeface="+mn-cs"/>
                        </a:rPr>
                        <a:t>强烈的思维有时几乎能被听到（易记住的曲调，沉思，当读朋友信件时听到朋友的声音）</a:t>
                      </a:r>
                      <a:endParaRPr kumimoji="0" lang="de-DE" sz="1600" b="0" i="0" u="none" strike="noStrike" cap="none" normalizeH="0" baseline="0" dirty="0">
                        <a:ln>
                          <a:noFill/>
                        </a:ln>
                        <a:solidFill>
                          <a:srgbClr val="333333"/>
                        </a:solidFill>
                        <a:effectLst/>
                        <a:latin typeface="SimHei"/>
                        <a:ea typeface="SimHei"/>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zh-CN" altLang="en-US" sz="1600">
                          <a:latin typeface="SimHei"/>
                          <a:ea typeface="SimHei"/>
                          <a:cs typeface="+mn-cs"/>
                        </a:rPr>
                        <a:t>“这些想法不受我控制。当我努力去反抗它时，情况变得更糟</a:t>
                      </a:r>
                      <a:r>
                        <a:rPr lang="en-US" altLang="zh-CN" sz="1600">
                          <a:latin typeface="SimHei"/>
                          <a:ea typeface="SimHei"/>
                          <a:cs typeface="+mn-cs"/>
                        </a:rPr>
                        <a:t>. </a:t>
                      </a:r>
                      <a:r>
                        <a:rPr lang="zh-CN" altLang="en-US" sz="1600">
                          <a:latin typeface="SimHei"/>
                          <a:ea typeface="SimHei"/>
                          <a:cs typeface="+mn-cs"/>
                        </a:rPr>
                        <a:t>这显示某人真的想要压制我。”</a:t>
                      </a:r>
                      <a:endParaRPr kumimoji="0" lang="de-DE" sz="1600" b="0" i="0" u="none" strike="noStrike" cap="none" normalizeH="0" baseline="0" dirty="0">
                        <a:ln>
                          <a:noFill/>
                        </a:ln>
                        <a:solidFill>
                          <a:schemeClr val="tx1"/>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zh-CN" altLang="en-US" sz="1600" b="0" i="0" u="none" strike="noStrike" cap="none" normalizeH="0" baseline="0" dirty="0">
                          <a:ln>
                            <a:noFill/>
                          </a:ln>
                          <a:solidFill>
                            <a:srgbClr val="333333"/>
                          </a:solidFill>
                          <a:effectLst/>
                          <a:latin typeface="SimHei"/>
                          <a:ea typeface="SimHei"/>
                          <a:cs typeface="+mn-cs"/>
                        </a:rPr>
                        <a:t>我们的思维并不是完全可控制的</a:t>
                      </a:r>
                      <a:r>
                        <a:rPr kumimoji="0" lang="en-US" altLang="zh-CN" sz="1600" b="0" i="0" u="none" strike="noStrike" cap="none" normalizeH="0" baseline="0" dirty="0">
                          <a:ln>
                            <a:noFill/>
                          </a:ln>
                          <a:solidFill>
                            <a:srgbClr val="333333"/>
                          </a:solidFill>
                          <a:effectLst/>
                          <a:latin typeface="SimHei"/>
                          <a:ea typeface="SimHei"/>
                          <a:cs typeface="+mn-cs"/>
                        </a:rPr>
                        <a:t>-</a:t>
                      </a:r>
                      <a:r>
                        <a:rPr kumimoji="0" lang="zh-CN" altLang="en-US" sz="1600" b="0" i="0" u="none" strike="noStrike" cap="none" normalizeH="0" baseline="0" dirty="0">
                          <a:ln>
                            <a:noFill/>
                          </a:ln>
                          <a:solidFill>
                            <a:srgbClr val="333333"/>
                          </a:solidFill>
                          <a:effectLst/>
                          <a:latin typeface="SimHei"/>
                          <a:ea typeface="SimHei"/>
                          <a:cs typeface="+mn-cs"/>
                        </a:rPr>
                        <a:t>否则，将不会有诸如突发</a:t>
                      </a:r>
                      <a:r>
                        <a:rPr kumimoji="0" lang="zh-CN" altLang="en-US" sz="1600" b="0" i="0" u="none" strike="noStrike" cap="none" normalizeH="0" baseline="0">
                          <a:ln>
                            <a:noFill/>
                          </a:ln>
                          <a:solidFill>
                            <a:srgbClr val="333333"/>
                          </a:solidFill>
                          <a:effectLst/>
                          <a:latin typeface="SimHei"/>
                          <a:ea typeface="SimHei"/>
                          <a:cs typeface="+mn-cs"/>
                        </a:rPr>
                        <a:t>灵感，灵</a:t>
                      </a:r>
                      <a:r>
                        <a:rPr kumimoji="0" lang="zh-CN" altLang="en-US" sz="1600" b="0" i="0" u="none" strike="noStrike" cap="none" normalizeH="0" baseline="0" dirty="0">
                          <a:ln>
                            <a:noFill/>
                          </a:ln>
                          <a:solidFill>
                            <a:srgbClr val="333333"/>
                          </a:solidFill>
                          <a:effectLst/>
                          <a:latin typeface="SimHei"/>
                          <a:ea typeface="SimHei"/>
                          <a:cs typeface="+mn-cs"/>
                        </a:rPr>
                        <a:t>机一动或沉思之类的事情了</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zh-CN" altLang="en-US" sz="1600" b="0" i="0" u="none" strike="noStrike" cap="none" normalizeH="0" baseline="0" dirty="0">
                          <a:ln>
                            <a:noFill/>
                          </a:ln>
                          <a:solidFill>
                            <a:srgbClr val="333333"/>
                          </a:solidFill>
                          <a:effectLst/>
                          <a:latin typeface="SimHei"/>
                          <a:ea typeface="SimHei"/>
                          <a:cs typeface="+mn-cs"/>
                        </a:rPr>
                        <a:t>如果我们试图去抵抗这些想法，他们会自动变强</a:t>
                      </a:r>
                      <a:br>
                        <a:rPr kumimoji="0" lang="en-US" altLang="zh-CN" sz="1600" b="0" i="0" u="none" strike="noStrike" cap="none" normalizeH="0" baseline="0" dirty="0">
                          <a:ln>
                            <a:noFill/>
                          </a:ln>
                          <a:solidFill>
                            <a:srgbClr val="333333"/>
                          </a:solidFill>
                          <a:effectLst/>
                          <a:latin typeface="SimHei"/>
                          <a:ea typeface="SimHei"/>
                          <a:cs typeface="+mn-cs"/>
                        </a:rPr>
                      </a:br>
                      <a:r>
                        <a:rPr kumimoji="0" lang="en-US" altLang="zh-CN" sz="1600" b="0" i="0" u="none" strike="noStrike" cap="none" normalizeH="0" baseline="0" dirty="0">
                          <a:ln>
                            <a:noFill/>
                          </a:ln>
                          <a:solidFill>
                            <a:srgbClr val="333333"/>
                          </a:solidFill>
                          <a:effectLst/>
                          <a:latin typeface="Times New Roman"/>
                          <a:ea typeface="SimHei"/>
                          <a:cs typeface="+mn-cs"/>
                          <a:sym typeface="Wingdings" panose="05000000000000000000" pitchFamily="2" charset="2"/>
                        </a:rPr>
                        <a:t>→</a:t>
                      </a:r>
                      <a:r>
                        <a:rPr kumimoji="0" lang="zh-CN" altLang="en-US" sz="1600" b="0" i="0" u="none" strike="noStrike" cap="none" normalizeH="0" baseline="0" dirty="0">
                          <a:ln>
                            <a:noFill/>
                          </a:ln>
                          <a:solidFill>
                            <a:srgbClr val="333333"/>
                          </a:solidFill>
                          <a:effectLst/>
                          <a:latin typeface="SimHei"/>
                          <a:ea typeface="SimHei"/>
                          <a:cs typeface="+mn-cs"/>
                        </a:rPr>
                        <a:t> 实验：不要想数字</a:t>
                      </a:r>
                      <a:r>
                        <a:rPr kumimoji="0" lang="en-US" altLang="zh-CN" sz="1600" b="0" i="0" u="none" strike="noStrike" cap="none" normalizeH="0" baseline="0" dirty="0">
                          <a:ln>
                            <a:noFill/>
                          </a:ln>
                          <a:solidFill>
                            <a:srgbClr val="333333"/>
                          </a:solidFill>
                          <a:effectLst/>
                          <a:latin typeface="SimHei"/>
                          <a:ea typeface="SimHei"/>
                          <a:cs typeface="+mn-cs"/>
                        </a:rPr>
                        <a:t>8-</a:t>
                      </a:r>
                      <a:r>
                        <a:rPr kumimoji="0" lang="zh-CN" altLang="en-US" sz="1600" b="0" i="0" u="none" strike="noStrike" cap="none" normalizeH="0" baseline="0" dirty="0">
                          <a:ln>
                            <a:noFill/>
                          </a:ln>
                          <a:solidFill>
                            <a:srgbClr val="333333"/>
                          </a:solidFill>
                          <a:effectLst/>
                          <a:latin typeface="SimHei"/>
                          <a:ea typeface="SimHei"/>
                          <a:cs typeface="+mn-cs"/>
                        </a:rPr>
                        <a:t>你将不会成功</a:t>
                      </a:r>
                      <a:endParaRPr kumimoji="0" lang="de-DE" sz="1600" b="0" i="0" u="none" strike="noStrike" cap="none" normalizeH="0" baseline="0" dirty="0">
                        <a:ln>
                          <a:noFill/>
                        </a:ln>
                        <a:solidFill>
                          <a:srgbClr val="333333"/>
                        </a:solidFill>
                        <a:effectLst/>
                        <a:latin typeface="SimHei"/>
                        <a:ea typeface="SimHei"/>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zh-CN" altLang="en-US" sz="1600">
                          <a:latin typeface="SimHei"/>
                          <a:ea typeface="SimHei"/>
                          <a:cs typeface="+mn-cs"/>
                        </a:rPr>
                        <a:t>“我从不曾有过这样恶毒的想法。我从不曾伤害过任何人。但是，我常常有攻击性的想法。”</a:t>
                      </a:r>
                      <a:endParaRPr lang="en-US" sz="1600" dirty="0">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SimHei"/>
                          <a:ea typeface="SimHei"/>
                          <a:cs typeface="+mn-cs"/>
                        </a:rPr>
                        <a:t>???</a:t>
                      </a:r>
                      <a:endParaRPr kumimoji="0" lang="de-DE" sz="1600" b="0" i="0" u="none" strike="noStrike" cap="none" normalizeH="0" baseline="0" dirty="0">
                        <a:ln>
                          <a:noFill/>
                        </a:ln>
                        <a:solidFill>
                          <a:srgbClr val="004992"/>
                        </a:solidFill>
                        <a:effectLst/>
                        <a:latin typeface="SimHei"/>
                        <a:ea typeface="SimHei"/>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2061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听到的声音是自己的思维还是受到遥控操作</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正面的和反面的</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39</a:t>
            </a:fld>
            <a:endParaRPr lang="de-DE" dirty="0">
              <a:latin typeface="SimHei"/>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273007933"/>
              </p:ext>
            </p:extLst>
          </p:nvPr>
        </p:nvGraphicFramePr>
        <p:xfrm>
          <a:off x="408955" y="2564904"/>
          <a:ext cx="11376000" cy="381532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1800" b="0" i="0" u="none" strike="noStrike" cap="none" normalizeH="0" baseline="0" dirty="0">
                          <a:ln>
                            <a:noFill/>
                          </a:ln>
                          <a:solidFill>
                            <a:srgbClr val="000000"/>
                          </a:solidFill>
                          <a:effectLst/>
                          <a:latin typeface="SimHei"/>
                          <a:ea typeface="SimHei"/>
                          <a:cs typeface="+mn-cs"/>
                        </a:rPr>
                        <a:t>声音是从外在插入的吗</a:t>
                      </a:r>
                      <a:r>
                        <a:rPr kumimoji="0" lang="en-US" altLang="zh-CN" sz="1800" b="0" i="0" u="none" strike="noStrike" cap="none" normalizeH="0" baseline="0" dirty="0">
                          <a:ln>
                            <a:noFill/>
                          </a:ln>
                          <a:solidFill>
                            <a:srgbClr val="000000"/>
                          </a:solidFill>
                          <a:effectLst/>
                          <a:latin typeface="SimHei"/>
                          <a:ea typeface="SimHei"/>
                          <a:cs typeface="+mn-cs"/>
                        </a:rPr>
                        <a:t>?</a:t>
                      </a:r>
                      <a:endParaRPr kumimoji="0" lang="de-DE" sz="1800" b="0" i="0" u="none" strike="noStrike" cap="none" normalizeH="0" baseline="0" dirty="0">
                        <a:ln>
                          <a:noFill/>
                        </a:ln>
                        <a:solidFill>
                          <a:srgbClr val="000000"/>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zh-CN" altLang="en-US" sz="1800" b="0" i="0" u="none" strike="noStrike" cap="none" normalizeH="0" baseline="0">
                          <a:ln>
                            <a:noFill/>
                          </a:ln>
                          <a:solidFill>
                            <a:srgbClr val="000000"/>
                          </a:solidFill>
                          <a:effectLst/>
                          <a:latin typeface="SimHei"/>
                          <a:ea typeface="SimHei"/>
                          <a:cs typeface="+mn-cs"/>
                        </a:rPr>
                        <a:t>对左侧列出的假设可能有其它解释吗</a:t>
                      </a:r>
                      <a:r>
                        <a:rPr kumimoji="0" lang="en-US" altLang="zh-CN" sz="1800" b="0" i="0" u="none" strike="noStrike" cap="none" normalizeH="0" baseline="0">
                          <a:ln>
                            <a:noFill/>
                          </a:ln>
                          <a:solidFill>
                            <a:srgbClr val="000000"/>
                          </a:solidFill>
                          <a:effectLst/>
                          <a:latin typeface="SimHei"/>
                          <a:ea typeface="SimHei"/>
                          <a:cs typeface="+mn-cs"/>
                        </a:rPr>
                        <a:t>?</a:t>
                      </a:r>
                      <a:endParaRPr kumimoji="0" lang="en-US" sz="1800" b="0" i="0" u="none" strike="noStrike" cap="none" normalizeH="0" baseline="0" dirty="0">
                        <a:ln>
                          <a:noFill/>
                        </a:ln>
                        <a:solidFill>
                          <a:srgbClr val="000000"/>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zh-CN" altLang="en-US" sz="1600">
                          <a:latin typeface="SimHei"/>
                          <a:ea typeface="SimHei"/>
                          <a:cs typeface="+mn-cs"/>
                        </a:rPr>
                        <a:t>“我能清楚地听到它。相反，我的思维是完全没有声音的</a:t>
                      </a:r>
                      <a:r>
                        <a:rPr lang="en-US" altLang="zh-CN" sz="1600">
                          <a:latin typeface="SimHei"/>
                          <a:ea typeface="SimHei"/>
                          <a:cs typeface="+mn-cs"/>
                        </a:rPr>
                        <a:t>!”</a:t>
                      </a:r>
                      <a:endParaRPr kumimoji="0" lang="de-DE" sz="1600" b="0" i="0" u="none" strike="noStrike" cap="none" normalizeH="0" baseline="0" dirty="0">
                        <a:ln>
                          <a:noFill/>
                        </a:ln>
                        <a:solidFill>
                          <a:schemeClr val="tx1"/>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zh-CN" altLang="en-US" sz="1600" b="0" i="0" u="none" strike="noStrike" cap="none" normalizeH="0" baseline="0" dirty="0">
                          <a:ln>
                            <a:noFill/>
                          </a:ln>
                          <a:solidFill>
                            <a:srgbClr val="333333"/>
                          </a:solidFill>
                          <a:effectLst/>
                          <a:latin typeface="SimHei"/>
                          <a:ea typeface="SimHei"/>
                          <a:cs typeface="+mn-cs"/>
                        </a:rPr>
                        <a:t>大约</a:t>
                      </a:r>
                      <a:r>
                        <a:rPr kumimoji="0" lang="en-US" altLang="zh-CN" sz="1600" b="0" i="0" u="none" strike="noStrike" cap="none" normalizeH="0" baseline="0" dirty="0">
                          <a:ln>
                            <a:noFill/>
                          </a:ln>
                          <a:solidFill>
                            <a:srgbClr val="333333"/>
                          </a:solidFill>
                          <a:effectLst/>
                          <a:latin typeface="SimHei"/>
                          <a:ea typeface="SimHei"/>
                          <a:cs typeface="+mn-cs"/>
                        </a:rPr>
                        <a:t>15-20%</a:t>
                      </a:r>
                      <a:r>
                        <a:rPr kumimoji="0" lang="zh-CN" altLang="en-US" sz="1600" b="0" i="0" u="none" strike="noStrike" cap="none" normalizeH="0" baseline="0" dirty="0">
                          <a:ln>
                            <a:noFill/>
                          </a:ln>
                          <a:solidFill>
                            <a:srgbClr val="333333"/>
                          </a:solidFill>
                          <a:effectLst/>
                          <a:latin typeface="SimHei"/>
                          <a:ea typeface="SimHei"/>
                          <a:cs typeface="+mn-cs"/>
                        </a:rPr>
                        <a:t>的正常人有时听到这样的声音</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zh-CN" altLang="en-US" sz="1600" b="0" i="0" u="none" strike="noStrike" cap="none" normalizeH="0" baseline="0" dirty="0">
                          <a:ln>
                            <a:noFill/>
                          </a:ln>
                          <a:solidFill>
                            <a:srgbClr val="333333"/>
                          </a:solidFill>
                          <a:effectLst/>
                          <a:latin typeface="SimHei"/>
                          <a:ea typeface="SimHei"/>
                          <a:cs typeface="+mn-cs"/>
                        </a:rPr>
                        <a:t>强烈的思维有时几乎能被听到（易记住的曲调，沉思，当读朋友信件时听到朋友的声音）</a:t>
                      </a:r>
                      <a:endParaRPr kumimoji="0" lang="de-DE" sz="1600" b="0" i="0" u="none" strike="noStrike" cap="none" normalizeH="0" baseline="0" dirty="0">
                        <a:ln>
                          <a:noFill/>
                        </a:ln>
                        <a:solidFill>
                          <a:srgbClr val="333333"/>
                        </a:solidFill>
                        <a:effectLst/>
                        <a:latin typeface="SimHei"/>
                        <a:ea typeface="SimHei"/>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zh-CN" altLang="en-US" sz="1600">
                          <a:latin typeface="SimHei"/>
                          <a:ea typeface="SimHei"/>
                          <a:cs typeface="+mn-cs"/>
                        </a:rPr>
                        <a:t>“这些想法不受我控制。当我努力去反抗它时，情况变得更糟</a:t>
                      </a:r>
                      <a:r>
                        <a:rPr lang="en-US" altLang="zh-CN" sz="1600">
                          <a:latin typeface="SimHei"/>
                          <a:ea typeface="SimHei"/>
                          <a:cs typeface="+mn-cs"/>
                        </a:rPr>
                        <a:t>. </a:t>
                      </a:r>
                      <a:r>
                        <a:rPr lang="zh-CN" altLang="en-US" sz="1600">
                          <a:latin typeface="SimHei"/>
                          <a:ea typeface="SimHei"/>
                          <a:cs typeface="+mn-cs"/>
                        </a:rPr>
                        <a:t>这显示某人真的想要压制我。”</a:t>
                      </a:r>
                      <a:endParaRPr kumimoji="0" lang="de-DE" sz="1600" b="0" i="0" u="none" strike="noStrike" cap="none" normalizeH="0" baseline="0" dirty="0">
                        <a:ln>
                          <a:noFill/>
                        </a:ln>
                        <a:solidFill>
                          <a:schemeClr val="tx1"/>
                        </a:solidFill>
                        <a:effectLst/>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zh-CN" altLang="en-US" sz="1600" b="0" i="0" u="none" strike="noStrike" cap="none" normalizeH="0" baseline="0" dirty="0">
                          <a:ln>
                            <a:noFill/>
                          </a:ln>
                          <a:solidFill>
                            <a:srgbClr val="333333"/>
                          </a:solidFill>
                          <a:effectLst/>
                          <a:latin typeface="SimHei"/>
                          <a:ea typeface="SimHei"/>
                          <a:cs typeface="+mn-cs"/>
                        </a:rPr>
                        <a:t>我们的思维并不是完全可控制的</a:t>
                      </a:r>
                      <a:r>
                        <a:rPr kumimoji="0" lang="en-US" altLang="zh-CN" sz="1600" b="0" i="0" u="none" strike="noStrike" cap="none" normalizeH="0" baseline="0" dirty="0">
                          <a:ln>
                            <a:noFill/>
                          </a:ln>
                          <a:solidFill>
                            <a:srgbClr val="333333"/>
                          </a:solidFill>
                          <a:effectLst/>
                          <a:latin typeface="SimHei"/>
                          <a:ea typeface="SimHei"/>
                          <a:cs typeface="+mn-cs"/>
                        </a:rPr>
                        <a:t>-</a:t>
                      </a:r>
                      <a:r>
                        <a:rPr kumimoji="0" lang="zh-CN" altLang="en-US" sz="1600" b="0" i="0" u="none" strike="noStrike" cap="none" normalizeH="0" baseline="0" dirty="0">
                          <a:ln>
                            <a:noFill/>
                          </a:ln>
                          <a:solidFill>
                            <a:srgbClr val="333333"/>
                          </a:solidFill>
                          <a:effectLst/>
                          <a:latin typeface="SimHei"/>
                          <a:ea typeface="SimHei"/>
                          <a:cs typeface="+mn-cs"/>
                        </a:rPr>
                        <a:t>否则，将不会有诸如突发</a:t>
                      </a:r>
                      <a:r>
                        <a:rPr kumimoji="0" lang="zh-CN" altLang="en-US" sz="1600" b="0" i="0" u="none" strike="noStrike" cap="none" normalizeH="0" baseline="0">
                          <a:ln>
                            <a:noFill/>
                          </a:ln>
                          <a:solidFill>
                            <a:srgbClr val="333333"/>
                          </a:solidFill>
                          <a:effectLst/>
                          <a:latin typeface="SimHei"/>
                          <a:ea typeface="SimHei"/>
                          <a:cs typeface="+mn-cs"/>
                        </a:rPr>
                        <a:t>灵感，灵</a:t>
                      </a:r>
                      <a:r>
                        <a:rPr kumimoji="0" lang="zh-CN" altLang="en-US" sz="1600" b="0" i="0" u="none" strike="noStrike" cap="none" normalizeH="0" baseline="0" dirty="0">
                          <a:ln>
                            <a:noFill/>
                          </a:ln>
                          <a:solidFill>
                            <a:srgbClr val="333333"/>
                          </a:solidFill>
                          <a:effectLst/>
                          <a:latin typeface="SimHei"/>
                          <a:ea typeface="SimHei"/>
                          <a:cs typeface="+mn-cs"/>
                        </a:rPr>
                        <a:t>机一动或沉思之类的事情了</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zh-CN" altLang="en-US" sz="1600" b="0" i="0" u="none" strike="noStrike" cap="none" normalizeH="0" baseline="0" dirty="0">
                          <a:ln>
                            <a:noFill/>
                          </a:ln>
                          <a:solidFill>
                            <a:srgbClr val="333333"/>
                          </a:solidFill>
                          <a:effectLst/>
                          <a:latin typeface="SimHei"/>
                          <a:ea typeface="SimHei"/>
                          <a:cs typeface="+mn-cs"/>
                        </a:rPr>
                        <a:t>如果我们试图去抵抗这些想法，他们会自动变强</a:t>
                      </a:r>
                      <a:br>
                        <a:rPr kumimoji="0" lang="en-US" altLang="zh-CN" sz="1600" b="0" i="0" u="none" strike="noStrike" cap="none" normalizeH="0" baseline="0" dirty="0">
                          <a:ln>
                            <a:noFill/>
                          </a:ln>
                          <a:solidFill>
                            <a:srgbClr val="333333"/>
                          </a:solidFill>
                          <a:effectLst/>
                          <a:latin typeface="SimHei"/>
                          <a:ea typeface="SimHei"/>
                          <a:cs typeface="+mn-cs"/>
                        </a:rPr>
                      </a:br>
                      <a:r>
                        <a:rPr kumimoji="0" lang="en-US" altLang="zh-CN" sz="1600" b="0" i="0" u="none" strike="noStrike" cap="none" normalizeH="0" baseline="0" dirty="0">
                          <a:ln>
                            <a:noFill/>
                          </a:ln>
                          <a:solidFill>
                            <a:srgbClr val="333333"/>
                          </a:solidFill>
                          <a:effectLst/>
                          <a:latin typeface="Times New Roman"/>
                          <a:ea typeface="SimHei"/>
                          <a:cs typeface="+mn-cs"/>
                          <a:sym typeface="Wingdings" panose="05000000000000000000" pitchFamily="2" charset="2"/>
                        </a:rPr>
                        <a:t>→</a:t>
                      </a:r>
                      <a:r>
                        <a:rPr kumimoji="0" lang="zh-CN" altLang="en-US" sz="1600" b="0" i="0" u="none" strike="noStrike" cap="none" normalizeH="0" baseline="0" dirty="0">
                          <a:ln>
                            <a:noFill/>
                          </a:ln>
                          <a:solidFill>
                            <a:srgbClr val="333333"/>
                          </a:solidFill>
                          <a:effectLst/>
                          <a:latin typeface="SimHei"/>
                          <a:ea typeface="SimHei"/>
                          <a:cs typeface="+mn-cs"/>
                        </a:rPr>
                        <a:t> 实验：不要想数字</a:t>
                      </a:r>
                      <a:r>
                        <a:rPr kumimoji="0" lang="en-US" altLang="zh-CN" sz="1600" b="0" i="0" u="none" strike="noStrike" cap="none" normalizeH="0" baseline="0" dirty="0">
                          <a:ln>
                            <a:noFill/>
                          </a:ln>
                          <a:solidFill>
                            <a:srgbClr val="333333"/>
                          </a:solidFill>
                          <a:effectLst/>
                          <a:latin typeface="SimHei"/>
                          <a:ea typeface="SimHei"/>
                          <a:cs typeface="+mn-cs"/>
                        </a:rPr>
                        <a:t>8-</a:t>
                      </a:r>
                      <a:r>
                        <a:rPr kumimoji="0" lang="zh-CN" altLang="en-US" sz="1600" b="0" i="0" u="none" strike="noStrike" cap="none" normalizeH="0" baseline="0" dirty="0">
                          <a:ln>
                            <a:noFill/>
                          </a:ln>
                          <a:solidFill>
                            <a:srgbClr val="333333"/>
                          </a:solidFill>
                          <a:effectLst/>
                          <a:latin typeface="SimHei"/>
                          <a:ea typeface="SimHei"/>
                          <a:cs typeface="+mn-cs"/>
                        </a:rPr>
                        <a:t>你将不会成功</a:t>
                      </a:r>
                      <a:endParaRPr kumimoji="0" lang="de-DE" sz="1600" b="0" i="0" u="none" strike="noStrike" cap="none" normalizeH="0" baseline="0" dirty="0">
                        <a:ln>
                          <a:noFill/>
                        </a:ln>
                        <a:solidFill>
                          <a:srgbClr val="333333"/>
                        </a:solidFill>
                        <a:effectLst/>
                        <a:latin typeface="SimHei"/>
                        <a:ea typeface="SimHei"/>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zh-CN" altLang="en-US" sz="1600">
                          <a:latin typeface="SimHei"/>
                          <a:ea typeface="SimHei"/>
                          <a:cs typeface="+mn-cs"/>
                        </a:rPr>
                        <a:t>“我从不曾有过这样恶毒的想法。我从不曾伤害过任何人。但是，我常常有攻击性的想法。”</a:t>
                      </a:r>
                      <a:endParaRPr lang="en-US" sz="1600" dirty="0">
                        <a:latin typeface="SimHei"/>
                        <a:ea typeface="SimHei"/>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zh-CN" altLang="en-US" sz="1600" b="0" i="0" u="none" strike="noStrike" cap="none" normalizeH="0" baseline="0" dirty="0">
                          <a:ln>
                            <a:noFill/>
                          </a:ln>
                          <a:solidFill>
                            <a:srgbClr val="333333"/>
                          </a:solidFill>
                          <a:effectLst/>
                          <a:latin typeface="SimHei"/>
                          <a:ea typeface="SimHei"/>
                          <a:cs typeface="+mn-cs"/>
                        </a:rPr>
                        <a:t>出现和我们日常思维方式完全相反的想法是经常的事。</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zh-CN" altLang="en-US" sz="1600" b="0" i="0" u="none" strike="noStrike" cap="none" normalizeH="0" baseline="0" dirty="0">
                          <a:ln>
                            <a:noFill/>
                          </a:ln>
                          <a:solidFill>
                            <a:srgbClr val="333333"/>
                          </a:solidFill>
                          <a:effectLst/>
                          <a:latin typeface="SimHei"/>
                          <a:ea typeface="SimHei"/>
                          <a:cs typeface="+mn-cs"/>
                        </a:rPr>
                        <a:t>想法≠行动：</a:t>
                      </a:r>
                      <a:r>
                        <a:rPr kumimoji="0" lang="en-US" altLang="zh-CN" sz="1600" b="0" i="0" u="none" strike="noStrike" cap="none" normalizeH="0" baseline="0" dirty="0">
                          <a:ln>
                            <a:noFill/>
                          </a:ln>
                          <a:solidFill>
                            <a:srgbClr val="333333"/>
                          </a:solidFill>
                          <a:effectLst/>
                          <a:latin typeface="SimHei"/>
                          <a:ea typeface="SimHei"/>
                          <a:cs typeface="+mn-cs"/>
                        </a:rPr>
                        <a:t>20%</a:t>
                      </a:r>
                      <a:r>
                        <a:rPr kumimoji="0" lang="zh-CN" altLang="en-US" sz="1600" b="0" i="0" u="none" strike="noStrike" cap="none" normalizeH="0" baseline="0" dirty="0">
                          <a:ln>
                            <a:noFill/>
                          </a:ln>
                          <a:solidFill>
                            <a:srgbClr val="333333"/>
                          </a:solidFill>
                          <a:effectLst/>
                          <a:latin typeface="SimHei"/>
                          <a:ea typeface="SimHei"/>
                          <a:cs typeface="+mn-cs"/>
                        </a:rPr>
                        <a:t>的正常人有过企图自杀的想法，然而，他们并没有这样做。即使对我们所爱的人，我们有时也会产生攻击性的想法（如，母亲和哭闹不停的孩子）</a:t>
                      </a:r>
                      <a:endParaRPr kumimoji="0" lang="de-DE" sz="1600" b="0" i="0" u="none" strike="noStrike" cap="none" normalizeH="0" baseline="0" dirty="0">
                        <a:ln>
                          <a:noFill/>
                        </a:ln>
                        <a:solidFill>
                          <a:srgbClr val="333333"/>
                        </a:solidFill>
                        <a:effectLst/>
                        <a:latin typeface="SimHei"/>
                        <a:ea typeface="SimHei"/>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4730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3"/>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听到的声音是自己的思维还是受到遥控操作</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正面的和反面的</a:t>
            </a:r>
          </a:p>
        </p:txBody>
      </p:sp>
      <p:sp>
        <p:nvSpPr>
          <p:cNvPr id="4" name="Content Placeholder 3"/>
          <p:cNvSpPr>
            <a:spLocks noGrp="1"/>
          </p:cNvSpPr>
          <p:nvPr>
            <p:ph idx="1"/>
          </p:nvPr>
        </p:nvSpPr>
        <p:spPr/>
        <p:txBody>
          <a:bodyPr/>
          <a:lstStyle/>
          <a:p>
            <a:pPr lvl="0" defTabSz="914400" fontAlgn="base">
              <a:defRPr/>
            </a:pPr>
            <a:r>
              <a:rPr lang="zh-CN" altLang="de-DE" sz="2400" dirty="0">
                <a:solidFill>
                  <a:srgbClr val="004992"/>
                </a:solidFill>
              </a:rPr>
              <a:t>奇怪的想法是受遥控的这种解释比它所能回答的产生了更多的</a:t>
            </a:r>
            <a:r>
              <a:rPr lang="zh-CN" altLang="de-DE" sz="2400">
                <a:solidFill>
                  <a:srgbClr val="004992"/>
                </a:solidFill>
              </a:rPr>
              <a:t>问题</a:t>
            </a:r>
            <a:r>
              <a:rPr lang="de-DE" sz="2400">
                <a:solidFill>
                  <a:srgbClr val="004992"/>
                </a:solidFill>
              </a:rPr>
              <a:t>， </a:t>
            </a:r>
            <a:r>
              <a:rPr lang="zh-CN" altLang="de-DE" sz="2400" dirty="0">
                <a:solidFill>
                  <a:srgbClr val="004992"/>
                </a:solidFill>
              </a:rPr>
              <a:t>比如</a:t>
            </a:r>
            <a:r>
              <a:rPr lang="de-DE" sz="2400" dirty="0">
                <a:solidFill>
                  <a:srgbClr val="004992"/>
                </a:solidFill>
              </a:rPr>
              <a:t>:</a:t>
            </a:r>
          </a:p>
          <a:p>
            <a:pPr marL="342900" lvl="0" indent="-342900" defTabSz="914400" fontAlgn="base">
              <a:buClr>
                <a:srgbClr val="333333"/>
              </a:buClr>
              <a:buFont typeface="WingDings"/>
              <a:buChar char=""/>
              <a:defRPr/>
            </a:pPr>
            <a:r>
              <a:rPr lang="zh-CN" altLang="de-DE" sz="2400" dirty="0">
                <a:solidFill>
                  <a:srgbClr val="333333"/>
                </a:solidFill>
              </a:rPr>
              <a:t>技术上可行吗</a:t>
            </a:r>
            <a:r>
              <a:rPr lang="de-DE" sz="2400" dirty="0">
                <a:solidFill>
                  <a:srgbClr val="333333"/>
                </a:solidFill>
              </a:rPr>
              <a:t>?</a:t>
            </a:r>
          </a:p>
          <a:p>
            <a:pPr marL="342900" lvl="0" indent="-342900" defTabSz="914400" fontAlgn="base">
              <a:buClr>
                <a:srgbClr val="333333"/>
              </a:buClr>
              <a:buFont typeface="WingDings"/>
              <a:buChar char=""/>
              <a:defRPr/>
            </a:pPr>
            <a:r>
              <a:rPr lang="zh-CN" altLang="de-DE" sz="2400" dirty="0">
                <a:solidFill>
                  <a:srgbClr val="333333"/>
                </a:solidFill>
              </a:rPr>
              <a:t>植入发生在何时何地</a:t>
            </a:r>
            <a:r>
              <a:rPr lang="de-DE" sz="2400" dirty="0">
                <a:solidFill>
                  <a:srgbClr val="333333"/>
                </a:solidFill>
              </a:rPr>
              <a:t>?</a:t>
            </a:r>
          </a:p>
          <a:p>
            <a:pPr marL="342900" lvl="0" indent="-342900" defTabSz="914400" fontAlgn="base">
              <a:buClr>
                <a:srgbClr val="333333"/>
              </a:buClr>
              <a:buFont typeface="WingDings"/>
              <a:buChar char=""/>
              <a:defRPr/>
            </a:pPr>
            <a:r>
              <a:rPr lang="zh-CN" altLang="de-DE" sz="2400" dirty="0">
                <a:solidFill>
                  <a:srgbClr val="333333"/>
                </a:solidFill>
              </a:rPr>
              <a:t>谁有兴趣伤害你？谁有时间和金钱去这样做</a:t>
            </a:r>
            <a:r>
              <a:rPr lang="de-DE" sz="2400" dirty="0">
                <a:solidFill>
                  <a:srgbClr val="333333"/>
                </a:solidFill>
              </a:rPr>
              <a:t>?</a:t>
            </a:r>
          </a:p>
          <a:p>
            <a:pPr marL="342900" lvl="0" indent="-342900" defTabSz="914400" fontAlgn="base">
              <a:buClr>
                <a:srgbClr val="333333"/>
              </a:buClr>
              <a:buFont typeface="WingDings"/>
              <a:buChar char=""/>
              <a:defRPr/>
            </a:pPr>
            <a:r>
              <a:rPr lang="zh-CN" altLang="de-DE" sz="2400" dirty="0">
                <a:solidFill>
                  <a:srgbClr val="333333"/>
                </a:solidFill>
              </a:rPr>
              <a:t>有更容易的方式伤害人。为什么要选这样一种复杂的（似乎不可能的）方法呢</a:t>
            </a:r>
            <a:r>
              <a:rPr 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40</a:t>
            </a:fld>
            <a:endParaRPr lang="de-DE" dirty="0">
              <a:latin typeface="SimHei"/>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一位朋友让你搭便车回家</a:t>
            </a:r>
            <a:endParaRPr lang="de-DE" altLang="de-DE" sz="3600">
              <a:cs typeface="+mn-cs"/>
            </a:endParaRPr>
          </a:p>
        </p:txBody>
      </p:sp>
      <p:sp>
        <p:nvSpPr>
          <p:cNvPr id="86019" name="Rectangle 1027"/>
          <p:cNvSpPr>
            <a:spLocks noGrp="1" noChangeArrowheads="1"/>
          </p:cNvSpPr>
          <p:nvPr>
            <p:ph idx="1"/>
          </p:nvPr>
        </p:nvSpPr>
        <p:spPr/>
        <p:txBody>
          <a:bodyPr>
            <a:noAutofit/>
          </a:bodyPr>
          <a:lstStyle/>
          <a:p>
            <a:pPr eaLnBrk="1" hangingPunct="1"/>
            <a:r>
              <a:rPr lang="zh-CN" altLang="de-DE" sz="2400" dirty="0">
                <a:solidFill>
                  <a:srgbClr val="333333"/>
                </a:solidFill>
              </a:rPr>
              <a:t>什么原因使得你的朋友开车送你回</a:t>
            </a:r>
            <a:r>
              <a:rPr lang="zh-CN" altLang="de-DE" sz="2400">
                <a:solidFill>
                  <a:srgbClr val="333333"/>
                </a:solidFill>
              </a:rPr>
              <a:t>家</a:t>
            </a:r>
            <a:r>
              <a:rPr lang="de-DE" altLang="de-DE" sz="2400" dirty="0">
                <a:solidFill>
                  <a:srgbClr val="333333"/>
                </a:solidFill>
              </a:rPr>
              <a:t>?</a:t>
            </a:r>
          </a:p>
          <a:p>
            <a:pPr lvl="0" defTabSz="914400" fontAlgn="base"/>
            <a:r>
              <a:rPr lang="zh-CN" altLang="de-DE" sz="2400" dirty="0">
                <a:solidFill>
                  <a:srgbClr val="333333"/>
                </a:solidFill>
              </a:rPr>
              <a:t>这件事的主要原因是什么</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41</a:t>
            </a:fld>
            <a:endParaRPr lang="de-DE" dirty="0">
              <a:latin typeface="SimHei"/>
              <a:cs typeface="+mn-cs"/>
            </a:endParaRPr>
          </a:p>
        </p:txBody>
      </p:sp>
      <p:pic>
        <p:nvPicPr>
          <p:cNvPr id="10" name="Picture 8" descr="zen - flickr - zen driving home - day 14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7275" y="3882069"/>
            <a:ext cx="2237900" cy="2975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a:solidFill>
                  <a:srgbClr val="004992"/>
                </a:solidFill>
                <a:latin typeface="SimHei"/>
              </a:rPr>
              <a:t>你自已</a:t>
            </a:r>
            <a:r>
              <a:rPr lang="en-US" altLang="zh-CN" sz="2400">
                <a:solidFill>
                  <a:srgbClr val="004992"/>
                </a:solidFill>
                <a:latin typeface="SimHei"/>
              </a:rPr>
              <a:t>? </a:t>
            </a:r>
          </a:p>
          <a:p>
            <a:pPr eaLnBrk="1" hangingPunct="1">
              <a:lnSpc>
                <a:spcPct val="105000"/>
              </a:lnSpc>
              <a:spcBef>
                <a:spcPts val="1999"/>
              </a:spcBef>
              <a:spcAft>
                <a:spcPts val="0"/>
              </a:spcAft>
              <a:buClrTx/>
              <a:buNone/>
            </a:pPr>
            <a:r>
              <a:rPr lang="zh-CN" altLang="en-US" sz="2400">
                <a:solidFill>
                  <a:srgbClr val="004992"/>
                </a:solidFill>
                <a:latin typeface="SimHei"/>
              </a:rPr>
              <a:t>另一个人或其它人</a:t>
            </a:r>
            <a:r>
              <a:rPr lang="en-US" altLang="zh-CN" sz="2400">
                <a:solidFill>
                  <a:srgbClr val="004992"/>
                </a:solidFill>
                <a:latin typeface="SimHei"/>
              </a:rPr>
              <a:t>?</a:t>
            </a:r>
          </a:p>
          <a:p>
            <a:pPr eaLnBrk="1" hangingPunct="1">
              <a:lnSpc>
                <a:spcPct val="105000"/>
              </a:lnSpc>
              <a:spcBef>
                <a:spcPts val="1999"/>
              </a:spcBef>
              <a:spcAft>
                <a:spcPts val="0"/>
              </a:spcAft>
              <a:buClrTx/>
              <a:buNone/>
            </a:pPr>
            <a:r>
              <a:rPr lang="zh-CN" altLang="en-US" sz="2400">
                <a:solidFill>
                  <a:srgbClr val="004992"/>
                </a:solidFill>
                <a:latin typeface="SimHei"/>
              </a:rPr>
              <a:t>环境或偶然因素</a:t>
            </a:r>
            <a:r>
              <a:rPr lang="en-US" altLang="zh-CN" sz="240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一位朋友没有和你一起出席会议</a:t>
            </a:r>
            <a:endParaRPr lang="de-DE" altLang="de-DE" sz="3600">
              <a:cs typeface="+mn-cs"/>
            </a:endParaRPr>
          </a:p>
        </p:txBody>
      </p:sp>
      <p:sp>
        <p:nvSpPr>
          <p:cNvPr id="88067" name="Rectangle 3"/>
          <p:cNvSpPr>
            <a:spLocks noGrp="1" noChangeArrowheads="1"/>
          </p:cNvSpPr>
          <p:nvPr>
            <p:ph idx="1"/>
          </p:nvPr>
        </p:nvSpPr>
        <p:spPr/>
        <p:txBody>
          <a:bodyPr>
            <a:noAutofit/>
          </a:bodyPr>
          <a:lstStyle/>
          <a:p>
            <a:pPr eaLnBrk="1" hangingPunct="1"/>
            <a:r>
              <a:rPr lang="zh-CN" altLang="de-DE" sz="2400" dirty="0">
                <a:solidFill>
                  <a:srgbClr val="333333"/>
                </a:solidFill>
              </a:rPr>
              <a:t>什么原因使得你的朋友没有出</a:t>
            </a:r>
            <a:r>
              <a:rPr lang="zh-CN" altLang="de-DE" sz="2400">
                <a:solidFill>
                  <a:srgbClr val="333333"/>
                </a:solidFill>
              </a:rPr>
              <a:t>现</a:t>
            </a:r>
            <a:r>
              <a:rPr lang="de-DE" altLang="de-DE" sz="2400" dirty="0">
                <a:solidFill>
                  <a:srgbClr val="333333"/>
                </a:solidFill>
              </a:rPr>
              <a:t>?</a:t>
            </a:r>
          </a:p>
          <a:p>
            <a:pPr lvl="0" defTabSz="914400" fontAlgn="base"/>
            <a:r>
              <a:rPr lang="zh-CN" altLang="de-DE" sz="2400" dirty="0">
                <a:solidFill>
                  <a:srgbClr val="333333"/>
                </a:solidFill>
              </a:rPr>
              <a:t>这件事的主要原因是什么</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42</a:t>
            </a:fld>
            <a:endParaRPr lang="de-DE" dirty="0">
              <a:latin typeface="SimHei"/>
              <a:cs typeface="+mn-cs"/>
            </a:endParaRPr>
          </a:p>
        </p:txBody>
      </p:sp>
      <p:pic>
        <p:nvPicPr>
          <p:cNvPr id="10" name="Picture 8" descr="jswieringa - flickr - Quarter Past three-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520439"/>
            <a:ext cx="3264750" cy="233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a:solidFill>
                  <a:srgbClr val="004992"/>
                </a:solidFill>
                <a:latin typeface="SimHei"/>
              </a:rPr>
              <a:t>你自已</a:t>
            </a:r>
            <a:r>
              <a:rPr lang="en-US" altLang="zh-CN" sz="2400">
                <a:solidFill>
                  <a:srgbClr val="004992"/>
                </a:solidFill>
                <a:latin typeface="SimHei"/>
              </a:rPr>
              <a:t>? </a:t>
            </a:r>
          </a:p>
          <a:p>
            <a:pPr eaLnBrk="1" hangingPunct="1">
              <a:lnSpc>
                <a:spcPct val="105000"/>
              </a:lnSpc>
              <a:spcBef>
                <a:spcPts val="1999"/>
              </a:spcBef>
              <a:spcAft>
                <a:spcPts val="0"/>
              </a:spcAft>
              <a:buClrTx/>
              <a:buNone/>
            </a:pPr>
            <a:r>
              <a:rPr lang="zh-CN" altLang="en-US" sz="2400">
                <a:solidFill>
                  <a:srgbClr val="004992"/>
                </a:solidFill>
                <a:latin typeface="SimHei"/>
              </a:rPr>
              <a:t>另一个人或其它人</a:t>
            </a:r>
            <a:r>
              <a:rPr lang="en-US" altLang="zh-CN" sz="2400">
                <a:solidFill>
                  <a:srgbClr val="004992"/>
                </a:solidFill>
                <a:latin typeface="SimHei"/>
              </a:rPr>
              <a:t>?</a:t>
            </a:r>
          </a:p>
          <a:p>
            <a:pPr eaLnBrk="1" hangingPunct="1">
              <a:lnSpc>
                <a:spcPct val="105000"/>
              </a:lnSpc>
              <a:spcBef>
                <a:spcPts val="1999"/>
              </a:spcBef>
              <a:spcAft>
                <a:spcPts val="0"/>
              </a:spcAft>
              <a:buClrTx/>
              <a:buNone/>
            </a:pPr>
            <a:r>
              <a:rPr lang="zh-CN" altLang="en-US" sz="2400">
                <a:solidFill>
                  <a:srgbClr val="004992"/>
                </a:solidFill>
                <a:latin typeface="SimHei"/>
              </a:rPr>
              <a:t>环境或偶然因素</a:t>
            </a:r>
            <a:r>
              <a:rPr lang="en-US" altLang="zh-CN" sz="240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一位朋友没有给你寄明信片</a:t>
            </a:r>
            <a:endParaRPr lang="de-DE" altLang="de-DE" sz="3600">
              <a:cs typeface="+mn-cs"/>
            </a:endParaRPr>
          </a:p>
        </p:txBody>
      </p:sp>
      <p:sp>
        <p:nvSpPr>
          <p:cNvPr id="90115" name="Rectangle 3"/>
          <p:cNvSpPr>
            <a:spLocks noGrp="1" noChangeArrowheads="1"/>
          </p:cNvSpPr>
          <p:nvPr>
            <p:ph idx="1"/>
          </p:nvPr>
        </p:nvSpPr>
        <p:spPr/>
        <p:txBody>
          <a:bodyPr>
            <a:noAutofit/>
          </a:bodyPr>
          <a:lstStyle/>
          <a:p>
            <a:pPr eaLnBrk="1" hangingPunct="1"/>
            <a:r>
              <a:rPr lang="zh-CN" altLang="de-DE" sz="2400" dirty="0">
                <a:solidFill>
                  <a:srgbClr val="333333"/>
                </a:solidFill>
              </a:rPr>
              <a:t>什么原因使得你的朋友没有给你寄明信片</a:t>
            </a:r>
            <a:r>
              <a:rPr lang="de-DE" altLang="de-DE" sz="2400" dirty="0">
                <a:solidFill>
                  <a:srgbClr val="333333"/>
                </a:solidFill>
              </a:rPr>
              <a:t>。</a:t>
            </a:r>
          </a:p>
          <a:p>
            <a:pPr lvl="0" defTabSz="914400" fontAlgn="base"/>
            <a:r>
              <a:rPr lang="zh-CN" altLang="de-DE" sz="2400" dirty="0">
                <a:solidFill>
                  <a:srgbClr val="333333"/>
                </a:solidFill>
              </a:rPr>
              <a:t>这件事的主要原因是什么</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43</a:t>
            </a:fld>
            <a:endParaRPr lang="de-DE" dirty="0">
              <a:latin typeface="SimHei"/>
              <a:cs typeface="+mn-cs"/>
            </a:endParaRPr>
          </a:p>
        </p:txBody>
      </p:sp>
      <p:pic>
        <p:nvPicPr>
          <p:cNvPr id="10" name="Picture 1032" descr="mail box - rocketjim54 - flickr - 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499013"/>
            <a:ext cx="3552692" cy="23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a:solidFill>
                  <a:srgbClr val="004992"/>
                </a:solidFill>
                <a:latin typeface="SimHei"/>
              </a:rPr>
              <a:t>你自已</a:t>
            </a:r>
            <a:r>
              <a:rPr lang="en-US" altLang="zh-CN" sz="2400">
                <a:solidFill>
                  <a:srgbClr val="004992"/>
                </a:solidFill>
                <a:latin typeface="SimHei"/>
              </a:rPr>
              <a:t>? </a:t>
            </a:r>
          </a:p>
          <a:p>
            <a:pPr eaLnBrk="1" hangingPunct="1">
              <a:lnSpc>
                <a:spcPct val="105000"/>
              </a:lnSpc>
              <a:spcBef>
                <a:spcPts val="1999"/>
              </a:spcBef>
              <a:spcAft>
                <a:spcPts val="0"/>
              </a:spcAft>
              <a:buClrTx/>
              <a:buNone/>
            </a:pPr>
            <a:r>
              <a:rPr lang="zh-CN" altLang="en-US" sz="2400">
                <a:solidFill>
                  <a:srgbClr val="004992"/>
                </a:solidFill>
                <a:latin typeface="SimHei"/>
              </a:rPr>
              <a:t>另一个人或其它人</a:t>
            </a:r>
            <a:r>
              <a:rPr lang="en-US" altLang="zh-CN" sz="2400">
                <a:solidFill>
                  <a:srgbClr val="004992"/>
                </a:solidFill>
                <a:latin typeface="SimHei"/>
              </a:rPr>
              <a:t>?</a:t>
            </a:r>
          </a:p>
          <a:p>
            <a:pPr eaLnBrk="1" hangingPunct="1">
              <a:lnSpc>
                <a:spcPct val="105000"/>
              </a:lnSpc>
              <a:spcBef>
                <a:spcPts val="1999"/>
              </a:spcBef>
              <a:spcAft>
                <a:spcPts val="0"/>
              </a:spcAft>
              <a:buClrTx/>
              <a:buNone/>
            </a:pPr>
            <a:r>
              <a:rPr lang="zh-CN" altLang="en-US" sz="2400">
                <a:solidFill>
                  <a:srgbClr val="004992"/>
                </a:solidFill>
                <a:latin typeface="SimHei"/>
              </a:rPr>
              <a:t>环境或偶然因素</a:t>
            </a:r>
            <a:r>
              <a:rPr lang="en-US" altLang="zh-CN" sz="240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一辆小汽车一直跟在你的车后面开了半个小时</a:t>
            </a:r>
            <a:endParaRPr lang="de-DE" altLang="de-DE" sz="3600">
              <a:cs typeface="+mn-cs"/>
            </a:endParaRPr>
          </a:p>
        </p:txBody>
      </p:sp>
      <p:sp>
        <p:nvSpPr>
          <p:cNvPr id="92163" name="Rectangle 3"/>
          <p:cNvSpPr>
            <a:spLocks noGrp="1" noChangeArrowheads="1"/>
          </p:cNvSpPr>
          <p:nvPr>
            <p:ph idx="1"/>
          </p:nvPr>
        </p:nvSpPr>
        <p:spPr/>
        <p:txBody>
          <a:bodyPr>
            <a:noAutofit/>
          </a:bodyPr>
          <a:lstStyle/>
          <a:p>
            <a:pPr eaLnBrk="1" hangingPunct="1"/>
            <a:r>
              <a:rPr lang="zh-CN" altLang="de-DE" sz="2400" dirty="0">
                <a:solidFill>
                  <a:srgbClr val="333333"/>
                </a:solidFill>
              </a:rPr>
              <a:t>什么原因使得这辆车跟踪你</a:t>
            </a:r>
            <a:r>
              <a:rPr lang="de-DE" altLang="de-DE" sz="2400" dirty="0">
                <a:solidFill>
                  <a:srgbClr val="333333"/>
                </a:solidFill>
              </a:rPr>
              <a:t>?</a:t>
            </a:r>
          </a:p>
          <a:p>
            <a:pPr lvl="0" defTabSz="914400" fontAlgn="base"/>
            <a:r>
              <a:rPr lang="zh-CN" altLang="de-DE" sz="2400" dirty="0">
                <a:solidFill>
                  <a:srgbClr val="333333"/>
                </a:solidFill>
              </a:rPr>
              <a:t>这件事的主要原因是什么</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44</a:t>
            </a:fld>
            <a:endParaRPr lang="de-DE" dirty="0">
              <a:latin typeface="SimHei"/>
              <a:cs typeface="+mn-cs"/>
            </a:endParaRPr>
          </a:p>
        </p:txBody>
      </p:sp>
      <p:pic>
        <p:nvPicPr>
          <p:cNvPr id="10" name="Picture 9" descr="trekguy - flickr - rear view side mirror - cclicense"/>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60556" y="4357036"/>
            <a:ext cx="3334619" cy="250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a:solidFill>
                  <a:srgbClr val="004992"/>
                </a:solidFill>
                <a:latin typeface="SimHei"/>
              </a:rPr>
              <a:t>你自已</a:t>
            </a:r>
            <a:r>
              <a:rPr lang="en-US" altLang="zh-CN" sz="2400">
                <a:solidFill>
                  <a:srgbClr val="004992"/>
                </a:solidFill>
                <a:latin typeface="SimHei"/>
              </a:rPr>
              <a:t>? </a:t>
            </a:r>
          </a:p>
          <a:p>
            <a:pPr eaLnBrk="1" hangingPunct="1">
              <a:lnSpc>
                <a:spcPct val="105000"/>
              </a:lnSpc>
              <a:spcBef>
                <a:spcPts val="1999"/>
              </a:spcBef>
              <a:spcAft>
                <a:spcPts val="0"/>
              </a:spcAft>
              <a:buClrTx/>
              <a:buNone/>
            </a:pPr>
            <a:r>
              <a:rPr lang="zh-CN" altLang="en-US" sz="2400">
                <a:solidFill>
                  <a:srgbClr val="004992"/>
                </a:solidFill>
                <a:latin typeface="SimHei"/>
              </a:rPr>
              <a:t>另一个人或其它人</a:t>
            </a:r>
            <a:r>
              <a:rPr lang="en-US" altLang="zh-CN" sz="2400">
                <a:solidFill>
                  <a:srgbClr val="004992"/>
                </a:solidFill>
                <a:latin typeface="SimHei"/>
              </a:rPr>
              <a:t>?</a:t>
            </a:r>
          </a:p>
          <a:p>
            <a:pPr eaLnBrk="1" hangingPunct="1">
              <a:lnSpc>
                <a:spcPct val="105000"/>
              </a:lnSpc>
              <a:spcBef>
                <a:spcPts val="1999"/>
              </a:spcBef>
              <a:spcAft>
                <a:spcPts val="0"/>
              </a:spcAft>
              <a:buClrTx/>
              <a:buNone/>
            </a:pPr>
            <a:r>
              <a:rPr lang="zh-CN" altLang="en-US" sz="2400">
                <a:solidFill>
                  <a:srgbClr val="004992"/>
                </a:solidFill>
                <a:latin typeface="SimHei"/>
              </a:rPr>
              <a:t>环境或偶然因素</a:t>
            </a:r>
            <a:r>
              <a:rPr lang="en-US" altLang="zh-CN" sz="240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你打算乘坐的巴士就在你面前开走了</a:t>
            </a:r>
            <a:endParaRPr lang="de-DE" altLang="de-DE" sz="3600">
              <a:cs typeface="+mn-cs"/>
            </a:endParaRPr>
          </a:p>
        </p:txBody>
      </p:sp>
      <p:sp>
        <p:nvSpPr>
          <p:cNvPr id="94211" name="Rectangle 3"/>
          <p:cNvSpPr>
            <a:spLocks noGrp="1" noChangeArrowheads="1"/>
          </p:cNvSpPr>
          <p:nvPr>
            <p:ph idx="1"/>
          </p:nvPr>
        </p:nvSpPr>
        <p:spPr/>
        <p:txBody>
          <a:bodyPr>
            <a:noAutofit/>
          </a:bodyPr>
          <a:lstStyle/>
          <a:p>
            <a:pPr eaLnBrk="1" hangingPunct="1"/>
            <a:r>
              <a:rPr lang="zh-CN" altLang="de-DE" sz="2400">
                <a:solidFill>
                  <a:srgbClr val="333333"/>
                </a:solidFill>
              </a:rPr>
              <a:t>为</a:t>
            </a:r>
            <a:r>
              <a:rPr lang="zh-CN" altLang="de-DE" sz="2400" dirty="0">
                <a:solidFill>
                  <a:srgbClr val="333333"/>
                </a:solidFill>
              </a:rPr>
              <a:t>什么你没赶上</a:t>
            </a:r>
            <a:r>
              <a:rPr lang="zh-CN" altLang="de-DE" sz="2400">
                <a:solidFill>
                  <a:srgbClr val="333333"/>
                </a:solidFill>
              </a:rPr>
              <a:t>车</a:t>
            </a:r>
            <a:r>
              <a:rPr lang="de-DE" altLang="de-DE" sz="2400" dirty="0">
                <a:solidFill>
                  <a:srgbClr val="333333"/>
                </a:solidFill>
              </a:rPr>
              <a:t>?</a:t>
            </a:r>
          </a:p>
          <a:p>
            <a:pPr lvl="0" defTabSz="914400" fontAlgn="base"/>
            <a:r>
              <a:rPr lang="zh-CN" altLang="de-DE" sz="2400" dirty="0">
                <a:solidFill>
                  <a:srgbClr val="333333"/>
                </a:solidFill>
              </a:rPr>
              <a:t>这件事的主要原因是什么</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45</a:t>
            </a:fld>
            <a:endParaRPr lang="de-DE" dirty="0">
              <a:latin typeface="SimHei"/>
              <a:cs typeface="+mn-cs"/>
            </a:endParaRPr>
          </a:p>
        </p:txBody>
      </p:sp>
      <p:pic>
        <p:nvPicPr>
          <p:cNvPr id="10" name="Picture 7" descr="The Jamoler - flickr "/>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7985" y="4588986"/>
            <a:ext cx="3417190" cy="226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a:solidFill>
                  <a:srgbClr val="004992"/>
                </a:solidFill>
                <a:latin typeface="SimHei"/>
              </a:rPr>
              <a:t>你自已</a:t>
            </a:r>
            <a:r>
              <a:rPr lang="en-US" altLang="zh-CN" sz="2400">
                <a:solidFill>
                  <a:srgbClr val="004992"/>
                </a:solidFill>
                <a:latin typeface="SimHei"/>
              </a:rPr>
              <a:t>? </a:t>
            </a:r>
          </a:p>
          <a:p>
            <a:pPr eaLnBrk="1" hangingPunct="1">
              <a:lnSpc>
                <a:spcPct val="105000"/>
              </a:lnSpc>
              <a:spcBef>
                <a:spcPts val="1999"/>
              </a:spcBef>
              <a:spcAft>
                <a:spcPts val="0"/>
              </a:spcAft>
              <a:buClrTx/>
              <a:buNone/>
            </a:pPr>
            <a:r>
              <a:rPr lang="zh-CN" altLang="en-US" sz="2400">
                <a:solidFill>
                  <a:srgbClr val="004992"/>
                </a:solidFill>
                <a:latin typeface="SimHei"/>
              </a:rPr>
              <a:t>另一个人或其它人</a:t>
            </a:r>
            <a:r>
              <a:rPr lang="en-US" altLang="zh-CN" sz="2400">
                <a:solidFill>
                  <a:srgbClr val="004992"/>
                </a:solidFill>
                <a:latin typeface="SimHei"/>
              </a:rPr>
              <a:t>?</a:t>
            </a:r>
          </a:p>
          <a:p>
            <a:pPr eaLnBrk="1" hangingPunct="1">
              <a:lnSpc>
                <a:spcPct val="105000"/>
              </a:lnSpc>
              <a:spcBef>
                <a:spcPts val="1999"/>
              </a:spcBef>
              <a:spcAft>
                <a:spcPts val="0"/>
              </a:spcAft>
              <a:buClrTx/>
              <a:buNone/>
            </a:pPr>
            <a:r>
              <a:rPr lang="zh-CN" altLang="en-US" sz="2400">
                <a:solidFill>
                  <a:srgbClr val="004992"/>
                </a:solidFill>
                <a:latin typeface="SimHei"/>
              </a:rPr>
              <a:t>环境或偶然因素</a:t>
            </a:r>
            <a:r>
              <a:rPr lang="en-US" altLang="zh-CN" sz="240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邻居请你喝一杯</a:t>
            </a:r>
            <a:endParaRPr lang="de-DE" altLang="de-DE" sz="3600">
              <a:cs typeface="+mn-cs"/>
            </a:endParaRPr>
          </a:p>
        </p:txBody>
      </p:sp>
      <p:sp>
        <p:nvSpPr>
          <p:cNvPr id="96259" name="Rectangle 3"/>
          <p:cNvSpPr>
            <a:spLocks noGrp="1" noChangeArrowheads="1"/>
          </p:cNvSpPr>
          <p:nvPr>
            <p:ph idx="1"/>
          </p:nvPr>
        </p:nvSpPr>
        <p:spPr/>
        <p:txBody>
          <a:bodyPr>
            <a:noAutofit/>
          </a:bodyPr>
          <a:lstStyle/>
          <a:p>
            <a:pPr eaLnBrk="1" hangingPunct="1"/>
            <a:r>
              <a:rPr lang="zh-CN" altLang="de-DE" sz="2400" dirty="0">
                <a:solidFill>
                  <a:srgbClr val="333333"/>
                </a:solidFill>
              </a:rPr>
              <a:t>什么原因使得你的邻居邀请你喝一</a:t>
            </a:r>
            <a:r>
              <a:rPr lang="zh-CN" altLang="de-DE" sz="2400">
                <a:solidFill>
                  <a:srgbClr val="333333"/>
                </a:solidFill>
              </a:rPr>
              <a:t>杯</a:t>
            </a:r>
            <a:r>
              <a:rPr lang="de-DE" altLang="de-DE" sz="2400" dirty="0">
                <a:solidFill>
                  <a:srgbClr val="333333"/>
                </a:solidFill>
              </a:rPr>
              <a:t>?</a:t>
            </a:r>
          </a:p>
          <a:p>
            <a:pPr lvl="0" defTabSz="914400" fontAlgn="base"/>
            <a:r>
              <a:rPr lang="zh-CN" altLang="de-DE" sz="2400" dirty="0">
                <a:solidFill>
                  <a:srgbClr val="333333"/>
                </a:solidFill>
              </a:rPr>
              <a:t>这件事的主要原因是什么</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46</a:t>
            </a:fld>
            <a:endParaRPr lang="de-DE" dirty="0">
              <a:latin typeface="SimHei"/>
              <a:cs typeface="+mn-cs"/>
            </a:endParaRPr>
          </a:p>
        </p:txBody>
      </p:sp>
      <p:pic>
        <p:nvPicPr>
          <p:cNvPr id="10" name="Picture 8" descr="Mars - flickr - wine II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6381" y="4833601"/>
            <a:ext cx="3048794" cy="202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a:solidFill>
                  <a:srgbClr val="004992"/>
                </a:solidFill>
                <a:latin typeface="SimHei"/>
              </a:rPr>
              <a:t>你自已</a:t>
            </a:r>
            <a:r>
              <a:rPr lang="en-US" altLang="zh-CN" sz="2400">
                <a:solidFill>
                  <a:srgbClr val="004992"/>
                </a:solidFill>
                <a:latin typeface="SimHei"/>
              </a:rPr>
              <a:t>? </a:t>
            </a:r>
          </a:p>
          <a:p>
            <a:pPr eaLnBrk="1" hangingPunct="1">
              <a:lnSpc>
                <a:spcPct val="105000"/>
              </a:lnSpc>
              <a:spcBef>
                <a:spcPts val="1999"/>
              </a:spcBef>
              <a:spcAft>
                <a:spcPts val="0"/>
              </a:spcAft>
              <a:buClrTx/>
              <a:buNone/>
            </a:pPr>
            <a:r>
              <a:rPr lang="zh-CN" altLang="en-US" sz="2400">
                <a:solidFill>
                  <a:srgbClr val="004992"/>
                </a:solidFill>
                <a:latin typeface="SimHei"/>
              </a:rPr>
              <a:t>另一个人或其它人</a:t>
            </a:r>
            <a:r>
              <a:rPr lang="en-US" altLang="zh-CN" sz="2400">
                <a:solidFill>
                  <a:srgbClr val="004992"/>
                </a:solidFill>
                <a:latin typeface="SimHei"/>
              </a:rPr>
              <a:t>?</a:t>
            </a:r>
          </a:p>
          <a:p>
            <a:pPr eaLnBrk="1" hangingPunct="1">
              <a:lnSpc>
                <a:spcPct val="105000"/>
              </a:lnSpc>
              <a:spcBef>
                <a:spcPts val="1999"/>
              </a:spcBef>
              <a:spcAft>
                <a:spcPts val="0"/>
              </a:spcAft>
              <a:buClrTx/>
              <a:buNone/>
            </a:pPr>
            <a:r>
              <a:rPr lang="zh-CN" altLang="en-US" sz="2400">
                <a:solidFill>
                  <a:srgbClr val="004992"/>
                </a:solidFill>
                <a:latin typeface="SimHei"/>
              </a:rPr>
              <a:t>环境或偶然因素</a:t>
            </a:r>
            <a:r>
              <a:rPr lang="en-US" altLang="zh-CN" sz="240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相当长的一段时间，一个男人总是在你门前读报纸</a:t>
            </a:r>
            <a:endParaRPr lang="de-DE" altLang="de-DE" sz="3600">
              <a:cs typeface="+mn-cs"/>
            </a:endParaRPr>
          </a:p>
        </p:txBody>
      </p:sp>
      <p:sp>
        <p:nvSpPr>
          <p:cNvPr id="98307" name="Rectangle 3"/>
          <p:cNvSpPr>
            <a:spLocks noGrp="1" noChangeArrowheads="1"/>
          </p:cNvSpPr>
          <p:nvPr>
            <p:ph idx="1"/>
          </p:nvPr>
        </p:nvSpPr>
        <p:spPr/>
        <p:txBody>
          <a:bodyPr>
            <a:noAutofit/>
          </a:bodyPr>
          <a:lstStyle/>
          <a:p>
            <a:pPr eaLnBrk="1" hangingPunct="1"/>
            <a:r>
              <a:rPr lang="zh-CN" altLang="de-DE" sz="2400" dirty="0">
                <a:solidFill>
                  <a:srgbClr val="333333"/>
                </a:solidFill>
              </a:rPr>
              <a:t>什么原因使得这个男的在你门前读报</a:t>
            </a:r>
            <a:r>
              <a:rPr lang="zh-CN" altLang="de-DE" sz="2400">
                <a:solidFill>
                  <a:srgbClr val="333333"/>
                </a:solidFill>
              </a:rPr>
              <a:t>纸</a:t>
            </a:r>
            <a:r>
              <a:rPr lang="de-DE" altLang="de-DE" sz="2400" dirty="0">
                <a:solidFill>
                  <a:srgbClr val="333333"/>
                </a:solidFill>
              </a:rPr>
              <a:t>?</a:t>
            </a:r>
          </a:p>
          <a:p>
            <a:pPr lvl="0" defTabSz="914400" fontAlgn="base"/>
            <a:r>
              <a:rPr lang="zh-CN" altLang="de-DE" sz="2400" dirty="0">
                <a:solidFill>
                  <a:srgbClr val="333333"/>
                </a:solidFill>
              </a:rPr>
              <a:t>这件事的主要原因是什么</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47</a:t>
            </a:fld>
            <a:endParaRPr lang="de-DE" dirty="0">
              <a:latin typeface="SimHei"/>
              <a:cs typeface="+mn-cs"/>
            </a:endParaRPr>
          </a:p>
        </p:txBody>
      </p:sp>
      <p:pic>
        <p:nvPicPr>
          <p:cNvPr id="10" name="Picture 8" descr="heater - flickr - Commute (reading gang signs) - cclices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9584" y="4170545"/>
            <a:ext cx="2015591" cy="26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a:solidFill>
                  <a:srgbClr val="004992"/>
                </a:solidFill>
                <a:latin typeface="SimHei"/>
              </a:rPr>
              <a:t>你自已</a:t>
            </a:r>
            <a:r>
              <a:rPr lang="en-US" altLang="zh-CN" sz="2400">
                <a:solidFill>
                  <a:srgbClr val="004992"/>
                </a:solidFill>
                <a:latin typeface="SimHei"/>
              </a:rPr>
              <a:t>? </a:t>
            </a:r>
          </a:p>
          <a:p>
            <a:pPr eaLnBrk="1" hangingPunct="1">
              <a:lnSpc>
                <a:spcPct val="105000"/>
              </a:lnSpc>
              <a:spcBef>
                <a:spcPts val="1999"/>
              </a:spcBef>
              <a:spcAft>
                <a:spcPts val="0"/>
              </a:spcAft>
              <a:buClrTx/>
              <a:buNone/>
            </a:pPr>
            <a:r>
              <a:rPr lang="zh-CN" altLang="en-US" sz="2400">
                <a:solidFill>
                  <a:srgbClr val="004992"/>
                </a:solidFill>
                <a:latin typeface="SimHei"/>
              </a:rPr>
              <a:t>另一个人或其它人</a:t>
            </a:r>
            <a:r>
              <a:rPr lang="en-US" altLang="zh-CN" sz="2400">
                <a:solidFill>
                  <a:srgbClr val="004992"/>
                </a:solidFill>
                <a:latin typeface="SimHei"/>
              </a:rPr>
              <a:t>?</a:t>
            </a:r>
          </a:p>
          <a:p>
            <a:pPr eaLnBrk="1" hangingPunct="1">
              <a:lnSpc>
                <a:spcPct val="105000"/>
              </a:lnSpc>
              <a:spcBef>
                <a:spcPts val="1999"/>
              </a:spcBef>
              <a:spcAft>
                <a:spcPts val="0"/>
              </a:spcAft>
              <a:buClrTx/>
              <a:buNone/>
            </a:pPr>
            <a:r>
              <a:rPr lang="zh-CN" altLang="en-US" sz="2400">
                <a:solidFill>
                  <a:srgbClr val="004992"/>
                </a:solidFill>
                <a:latin typeface="SimHei"/>
              </a:rPr>
              <a:t>环境或偶然因素</a:t>
            </a:r>
            <a:r>
              <a:rPr lang="en-US" altLang="zh-CN" sz="240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朋友认为你不公平</a:t>
            </a:r>
            <a:endParaRPr lang="de-DE" altLang="de-DE" sz="3600">
              <a:cs typeface="+mn-cs"/>
            </a:endParaRPr>
          </a:p>
        </p:txBody>
      </p:sp>
      <p:sp>
        <p:nvSpPr>
          <p:cNvPr id="100355" name="Rectangle 3"/>
          <p:cNvSpPr>
            <a:spLocks noGrp="1" noChangeArrowheads="1"/>
          </p:cNvSpPr>
          <p:nvPr>
            <p:ph idx="1"/>
          </p:nvPr>
        </p:nvSpPr>
        <p:spPr/>
        <p:txBody>
          <a:bodyPr>
            <a:noAutofit/>
          </a:bodyPr>
          <a:lstStyle/>
          <a:p>
            <a:pPr eaLnBrk="1" hangingPunct="1"/>
            <a:r>
              <a:rPr lang="zh-CN" altLang="de-DE" sz="2400" dirty="0">
                <a:solidFill>
                  <a:srgbClr val="333333"/>
                </a:solidFill>
              </a:rPr>
              <a:t>什么原因使得你的朋友认为你不公平</a:t>
            </a:r>
            <a:r>
              <a:rPr lang="de-DE" altLang="de-DE" sz="2400" dirty="0">
                <a:solidFill>
                  <a:srgbClr val="333333"/>
                </a:solidFill>
              </a:rPr>
              <a:t>?</a:t>
            </a:r>
          </a:p>
          <a:p>
            <a:pPr lvl="0" defTabSz="914400" fontAlgn="base"/>
            <a:r>
              <a:rPr lang="zh-CN" altLang="de-DE" sz="2400" dirty="0">
                <a:solidFill>
                  <a:srgbClr val="333333"/>
                </a:solidFill>
              </a:rPr>
              <a:t>这件事的主要原因是什么</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48</a:t>
            </a:fld>
            <a:endParaRPr lang="de-DE" dirty="0">
              <a:latin typeface="SimHei"/>
              <a:cs typeface="+mn-cs"/>
            </a:endParaRPr>
          </a:p>
        </p:txBody>
      </p:sp>
      <p:pic>
        <p:nvPicPr>
          <p:cNvPr id="10" name="Picture 9" descr="The unnamed - flickr - loneliness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8125" y="4458376"/>
            <a:ext cx="2367050" cy="23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a:solidFill>
                  <a:srgbClr val="004992"/>
                </a:solidFill>
                <a:latin typeface="SimHei"/>
              </a:rPr>
              <a:t>你自已</a:t>
            </a:r>
            <a:r>
              <a:rPr lang="en-US" altLang="zh-CN" sz="2400">
                <a:solidFill>
                  <a:srgbClr val="004992"/>
                </a:solidFill>
                <a:latin typeface="SimHei"/>
              </a:rPr>
              <a:t>? </a:t>
            </a:r>
          </a:p>
          <a:p>
            <a:pPr eaLnBrk="1" hangingPunct="1">
              <a:lnSpc>
                <a:spcPct val="105000"/>
              </a:lnSpc>
              <a:spcBef>
                <a:spcPts val="1999"/>
              </a:spcBef>
              <a:spcAft>
                <a:spcPts val="0"/>
              </a:spcAft>
              <a:buClrTx/>
              <a:buNone/>
            </a:pPr>
            <a:r>
              <a:rPr lang="zh-CN" altLang="en-US" sz="2400">
                <a:solidFill>
                  <a:srgbClr val="004992"/>
                </a:solidFill>
                <a:latin typeface="SimHei"/>
              </a:rPr>
              <a:t>另一个人或其它人</a:t>
            </a:r>
            <a:r>
              <a:rPr lang="en-US" altLang="zh-CN" sz="2400">
                <a:solidFill>
                  <a:srgbClr val="004992"/>
                </a:solidFill>
                <a:latin typeface="SimHei"/>
              </a:rPr>
              <a:t>?</a:t>
            </a:r>
          </a:p>
          <a:p>
            <a:pPr eaLnBrk="1" hangingPunct="1">
              <a:lnSpc>
                <a:spcPct val="105000"/>
              </a:lnSpc>
              <a:spcBef>
                <a:spcPts val="1999"/>
              </a:spcBef>
              <a:spcAft>
                <a:spcPts val="0"/>
              </a:spcAft>
              <a:buClrTx/>
              <a:buNone/>
            </a:pPr>
            <a:r>
              <a:rPr lang="zh-CN" altLang="en-US" sz="2400">
                <a:solidFill>
                  <a:srgbClr val="004992"/>
                </a:solidFill>
                <a:latin typeface="SimHei"/>
              </a:rPr>
              <a:t>环境或偶然因素</a:t>
            </a:r>
            <a:r>
              <a:rPr lang="en-US" altLang="zh-CN" sz="240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朋友认为你很聪明</a:t>
            </a:r>
            <a:endParaRPr lang="de-DE" altLang="de-DE" sz="3600">
              <a:cs typeface="+mn-cs"/>
            </a:endParaRPr>
          </a:p>
        </p:txBody>
      </p:sp>
      <p:sp>
        <p:nvSpPr>
          <p:cNvPr id="102403" name="Rectangle 3"/>
          <p:cNvSpPr>
            <a:spLocks noGrp="1" noChangeArrowheads="1"/>
          </p:cNvSpPr>
          <p:nvPr>
            <p:ph idx="1"/>
          </p:nvPr>
        </p:nvSpPr>
        <p:spPr/>
        <p:txBody>
          <a:bodyPr>
            <a:noAutofit/>
          </a:bodyPr>
          <a:lstStyle/>
          <a:p>
            <a:pPr eaLnBrk="1" hangingPunct="1"/>
            <a:r>
              <a:rPr lang="zh-CN" altLang="de-DE" sz="2400" dirty="0">
                <a:solidFill>
                  <a:srgbClr val="333333"/>
                </a:solidFill>
              </a:rPr>
              <a:t>什么使得你的朋友做出这样的判断</a:t>
            </a:r>
            <a:r>
              <a:rPr lang="de-DE" altLang="de-DE" sz="2400" dirty="0">
                <a:solidFill>
                  <a:srgbClr val="333333"/>
                </a:solidFill>
              </a:rPr>
              <a:t>?</a:t>
            </a:r>
          </a:p>
          <a:p>
            <a:pPr lvl="0" defTabSz="914400" fontAlgn="base"/>
            <a:r>
              <a:rPr lang="zh-CN" altLang="de-DE" sz="2400" dirty="0">
                <a:solidFill>
                  <a:srgbClr val="333333"/>
                </a:solidFill>
              </a:rPr>
              <a:t>这件事的主要原因是什么</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SimHei"/>
                <a:cs typeface="+mn-cs"/>
              </a:rPr>
              <a:pPr/>
              <a:t>49</a:t>
            </a:fld>
            <a:endParaRPr lang="de-DE" dirty="0">
              <a:latin typeface="SimHei"/>
              <a:cs typeface="+mn-cs"/>
            </a:endParaRPr>
          </a:p>
        </p:txBody>
      </p:sp>
      <p:pic>
        <p:nvPicPr>
          <p:cNvPr id="10" name="Picture 20" descr="judge mental- flickr - TheFluoride uncertainty Theory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zh-CN" altLang="en-US" sz="2400">
                <a:solidFill>
                  <a:srgbClr val="004992"/>
                </a:solidFill>
                <a:latin typeface="SimHei"/>
              </a:rPr>
              <a:t>你自已</a:t>
            </a:r>
            <a:r>
              <a:rPr lang="en-US" altLang="zh-CN" sz="2400">
                <a:solidFill>
                  <a:srgbClr val="004992"/>
                </a:solidFill>
                <a:latin typeface="SimHei"/>
              </a:rPr>
              <a:t>? </a:t>
            </a:r>
          </a:p>
          <a:p>
            <a:pPr eaLnBrk="1" hangingPunct="1">
              <a:lnSpc>
                <a:spcPct val="105000"/>
              </a:lnSpc>
              <a:spcBef>
                <a:spcPts val="1999"/>
              </a:spcBef>
              <a:spcAft>
                <a:spcPts val="0"/>
              </a:spcAft>
              <a:buClrTx/>
              <a:buNone/>
            </a:pPr>
            <a:r>
              <a:rPr lang="zh-CN" altLang="en-US" sz="2400">
                <a:solidFill>
                  <a:srgbClr val="004992"/>
                </a:solidFill>
                <a:latin typeface="SimHei"/>
              </a:rPr>
              <a:t>另一个人或其它人</a:t>
            </a:r>
            <a:r>
              <a:rPr lang="en-US" altLang="zh-CN" sz="2400">
                <a:solidFill>
                  <a:srgbClr val="004992"/>
                </a:solidFill>
                <a:latin typeface="SimHei"/>
              </a:rPr>
              <a:t>?</a:t>
            </a:r>
          </a:p>
          <a:p>
            <a:pPr eaLnBrk="1" hangingPunct="1">
              <a:lnSpc>
                <a:spcPct val="105000"/>
              </a:lnSpc>
              <a:spcBef>
                <a:spcPts val="1999"/>
              </a:spcBef>
              <a:spcAft>
                <a:spcPts val="0"/>
              </a:spcAft>
              <a:buClrTx/>
              <a:buNone/>
            </a:pPr>
            <a:r>
              <a:rPr lang="zh-CN" altLang="en-US" sz="2400">
                <a:solidFill>
                  <a:srgbClr val="004992"/>
                </a:solidFill>
                <a:latin typeface="SimHei"/>
              </a:rPr>
              <a:t>环境或偶然因素</a:t>
            </a:r>
            <a:r>
              <a:rPr lang="en-US" altLang="zh-CN" sz="2400">
                <a:solidFill>
                  <a:srgbClr val="004992"/>
                </a:solidFill>
                <a:latin typeface="SimHei"/>
              </a:rPr>
              <a:t>? </a:t>
            </a:r>
            <a:endParaRPr lang="fr-CH" altLang="de-DE" sz="2400" dirty="0">
              <a:solidFill>
                <a:srgbClr val="004992"/>
              </a:solidFill>
              <a:latin typeface="SimHe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dirty="0">
                <a:solidFill>
                  <a:srgbClr val="004992"/>
                </a:solidFill>
                <a:cs typeface="+mn-cs"/>
              </a:rPr>
              <a:t>转向日常生活</a:t>
            </a:r>
            <a:endParaRPr lang="en-US" sz="3600" dirty="0">
              <a:solidFill>
                <a:srgbClr val="004992"/>
              </a:solidFill>
              <a:cs typeface="+mn-cs"/>
            </a:endParaRPr>
          </a:p>
        </p:txBody>
      </p:sp>
      <p:sp>
        <p:nvSpPr>
          <p:cNvPr id="5" name="Content Placeholder 4"/>
          <p:cNvSpPr>
            <a:spLocks noGrp="1"/>
          </p:cNvSpPr>
          <p:nvPr>
            <p:ph idx="1"/>
          </p:nvPr>
        </p:nvSpPr>
        <p:spPr/>
        <p:txBody>
          <a:bodyPr/>
          <a:lstStyle/>
          <a:p>
            <a:pPr lvl="0" defTabSz="914377"/>
            <a:r>
              <a:rPr lang="ja-JP" altLang="en-US" sz="2400" b="1" dirty="0">
                <a:solidFill>
                  <a:srgbClr val="333333"/>
                </a:solidFill>
              </a:rPr>
              <a:t>学习目的</a:t>
            </a:r>
            <a:r>
              <a:rPr lang="en-US" altLang="ja-JP" sz="2400" b="1"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总是考虑多种可能导致特定事件结果的因素（如，你自己</a:t>
            </a:r>
            <a:r>
              <a:rPr lang="en-US" altLang="zh-CN" sz="2400" dirty="0">
                <a:solidFill>
                  <a:srgbClr val="333333"/>
                </a:solidFill>
              </a:rPr>
              <a:t>/</a:t>
            </a:r>
            <a:r>
              <a:rPr lang="zh-CN" altLang="en-US" sz="2400" dirty="0">
                <a:solidFill>
                  <a:srgbClr val="333333"/>
                </a:solidFill>
              </a:rPr>
              <a:t>他人</a:t>
            </a:r>
            <a:r>
              <a:rPr lang="en-US" altLang="zh-CN" sz="2400" dirty="0">
                <a:solidFill>
                  <a:srgbClr val="333333"/>
                </a:solidFill>
              </a:rPr>
              <a:t>/</a:t>
            </a:r>
            <a:r>
              <a:rPr lang="zh-CN" altLang="en-US" sz="2400" dirty="0">
                <a:solidFill>
                  <a:srgbClr val="333333"/>
                </a:solidFill>
              </a:rPr>
              <a:t>环境</a:t>
            </a:r>
            <a:r>
              <a:rPr lang="en-US" altLang="zh-CN" sz="2400" dirty="0">
                <a:solidFill>
                  <a:srgbClr val="333333"/>
                </a:solidFill>
              </a:rPr>
              <a:t>)</a:t>
            </a:r>
            <a:r>
              <a:rPr lang="zh-CN" altLang="en-US" sz="2400" dirty="0">
                <a:solidFill>
                  <a:srgbClr val="333333"/>
                </a:solidFill>
              </a:rPr>
              <a:t>。</a:t>
            </a: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50</a:t>
            </a:fld>
            <a:endParaRPr lang="de-DE" dirty="0">
              <a:latin typeface="SimHei"/>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dirty="0">
                <a:solidFill>
                  <a:srgbClr val="004992"/>
                </a:solidFill>
                <a:cs typeface="+mn-cs"/>
              </a:rPr>
              <a:t>转向日常生活</a:t>
            </a:r>
            <a:endParaRPr lang="en-US" sz="3600" dirty="0">
              <a:solidFill>
                <a:srgbClr val="004992"/>
              </a:solidFill>
              <a:cs typeface="+mn-cs"/>
            </a:endParaRPr>
          </a:p>
        </p:txBody>
      </p:sp>
      <p:sp>
        <p:nvSpPr>
          <p:cNvPr id="5" name="Content Placeholder 4"/>
          <p:cNvSpPr>
            <a:spLocks noGrp="1"/>
          </p:cNvSpPr>
          <p:nvPr>
            <p:ph idx="1"/>
          </p:nvPr>
        </p:nvSpPr>
        <p:spPr/>
        <p:txBody>
          <a:bodyPr/>
          <a:lstStyle/>
          <a:p>
            <a:pPr lvl="0" defTabSz="914377"/>
            <a:r>
              <a:rPr lang="ja-JP" altLang="en-US" sz="2400" b="1" dirty="0">
                <a:solidFill>
                  <a:srgbClr val="333333"/>
                </a:solidFill>
              </a:rPr>
              <a:t>学习目的</a:t>
            </a:r>
            <a:r>
              <a:rPr lang="en-US" altLang="ja-JP" sz="2400" b="1"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总是考虑多种可能导致特定事件结果的因素（如，你自己</a:t>
            </a:r>
            <a:r>
              <a:rPr lang="en-US" altLang="zh-CN" sz="2400" dirty="0">
                <a:solidFill>
                  <a:srgbClr val="333333"/>
                </a:solidFill>
              </a:rPr>
              <a:t>/</a:t>
            </a:r>
            <a:r>
              <a:rPr lang="zh-CN" altLang="en-US" sz="2400" dirty="0">
                <a:solidFill>
                  <a:srgbClr val="333333"/>
                </a:solidFill>
              </a:rPr>
              <a:t>他人</a:t>
            </a:r>
            <a:r>
              <a:rPr lang="en-US" altLang="zh-CN" sz="2400" dirty="0">
                <a:solidFill>
                  <a:srgbClr val="333333"/>
                </a:solidFill>
              </a:rPr>
              <a:t>/</a:t>
            </a:r>
            <a:r>
              <a:rPr lang="zh-CN" altLang="en-US" sz="2400" dirty="0">
                <a:solidFill>
                  <a:srgbClr val="333333"/>
                </a:solidFill>
              </a:rPr>
              <a:t>环境</a:t>
            </a:r>
            <a:r>
              <a:rPr lang="en-US" altLang="zh-CN" sz="2400" dirty="0">
                <a:solidFill>
                  <a:srgbClr val="333333"/>
                </a:solidFill>
              </a:rPr>
              <a:t>)</a:t>
            </a:r>
            <a:r>
              <a:rPr lang="zh-CN" altLang="en-US"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在日常生活中，我们应该努力去尽可能的现实些：出了问题时，总是责备他人是不公正的，但这也不总是你的错。</a:t>
            </a: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51</a:t>
            </a:fld>
            <a:endParaRPr lang="de-DE" dirty="0">
              <a:latin typeface="SimHei"/>
              <a:cs typeface="+mn-cs"/>
            </a:endParaRPr>
          </a:p>
        </p:txBody>
      </p:sp>
    </p:spTree>
    <p:extLst>
      <p:ext uri="{BB962C8B-B14F-4D97-AF65-F5344CB8AC3E}">
        <p14:creationId xmlns:p14="http://schemas.microsoft.com/office/powerpoint/2010/main" val="32479564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z="3600" dirty="0">
                <a:solidFill>
                  <a:srgbClr val="004992"/>
                </a:solidFill>
                <a:cs typeface="+mn-cs"/>
              </a:rPr>
              <a:t>转向日常生活</a:t>
            </a:r>
            <a:endParaRPr lang="en-US" sz="3600" dirty="0">
              <a:solidFill>
                <a:srgbClr val="004992"/>
              </a:solidFill>
              <a:cs typeface="+mn-cs"/>
            </a:endParaRPr>
          </a:p>
        </p:txBody>
      </p:sp>
      <p:sp>
        <p:nvSpPr>
          <p:cNvPr id="5" name="Content Placeholder 4"/>
          <p:cNvSpPr>
            <a:spLocks noGrp="1"/>
          </p:cNvSpPr>
          <p:nvPr>
            <p:ph idx="1"/>
          </p:nvPr>
        </p:nvSpPr>
        <p:spPr/>
        <p:txBody>
          <a:bodyPr/>
          <a:lstStyle/>
          <a:p>
            <a:pPr lvl="0" defTabSz="914377"/>
            <a:r>
              <a:rPr lang="ja-JP" altLang="en-US" sz="2400" b="1" dirty="0">
                <a:solidFill>
                  <a:srgbClr val="333333"/>
                </a:solidFill>
              </a:rPr>
              <a:t>学习目的</a:t>
            </a:r>
            <a:r>
              <a:rPr lang="en-US" altLang="ja-JP" sz="2400" b="1"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总是考虑多种可能导致特定事件结果的因素（如，你自己</a:t>
            </a:r>
            <a:r>
              <a:rPr lang="en-US" altLang="zh-CN" sz="2400" dirty="0">
                <a:solidFill>
                  <a:srgbClr val="333333"/>
                </a:solidFill>
              </a:rPr>
              <a:t>/</a:t>
            </a:r>
            <a:r>
              <a:rPr lang="zh-CN" altLang="en-US" sz="2400" dirty="0">
                <a:solidFill>
                  <a:srgbClr val="333333"/>
                </a:solidFill>
              </a:rPr>
              <a:t>他人</a:t>
            </a:r>
            <a:r>
              <a:rPr lang="en-US" altLang="zh-CN" sz="2400" dirty="0">
                <a:solidFill>
                  <a:srgbClr val="333333"/>
                </a:solidFill>
              </a:rPr>
              <a:t>/</a:t>
            </a:r>
            <a:r>
              <a:rPr lang="zh-CN" altLang="en-US" sz="2400" dirty="0">
                <a:solidFill>
                  <a:srgbClr val="333333"/>
                </a:solidFill>
              </a:rPr>
              <a:t>环境</a:t>
            </a:r>
            <a:r>
              <a:rPr lang="en-US" altLang="zh-CN" sz="2400" dirty="0">
                <a:solidFill>
                  <a:srgbClr val="333333"/>
                </a:solidFill>
              </a:rPr>
              <a:t>)</a:t>
            </a:r>
            <a:r>
              <a:rPr lang="zh-CN" altLang="en-US"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333333"/>
                </a:solidFill>
              </a:rPr>
              <a:t>在日常生活中，我们应该努力去尽可能的现实些：出了问题时，总是责备他人是不公正的，但这也不总是你的错。</a:t>
            </a:r>
          </a:p>
          <a:p>
            <a:pPr marL="342900" lvl="0" indent="-342900" defTabSz="914400" fontAlgn="base">
              <a:buClr>
                <a:srgbClr val="333333"/>
              </a:buClr>
              <a:buFont typeface="WingDings"/>
              <a:buChar char=""/>
            </a:pPr>
            <a:r>
              <a:rPr lang="zh-CN" altLang="en-US" sz="2400" dirty="0">
                <a:solidFill>
                  <a:srgbClr val="333333"/>
                </a:solidFill>
              </a:rPr>
              <a:t>大多数时候，几种因素共同导致一个事件。</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52</a:t>
            </a:fld>
            <a:endParaRPr lang="de-DE" dirty="0">
              <a:latin typeface="SimHei"/>
              <a:cs typeface="+mn-cs"/>
            </a:endParaRPr>
          </a:p>
        </p:txBody>
      </p:sp>
    </p:spTree>
    <p:extLst>
      <p:ext uri="{BB962C8B-B14F-4D97-AF65-F5344CB8AC3E}">
        <p14:creationId xmlns:p14="http://schemas.microsoft.com/office/powerpoint/2010/main" val="34097838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对于精神病必须去做什么</a:t>
            </a:r>
            <a:r>
              <a:rPr lang="en-US" altLang="zh-CN"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许多有精神疾病的人倾向于用唯一的原因来解释复杂的事。有时，其他人也要因他人的过错受到责备</a:t>
            </a:r>
            <a:r>
              <a:rPr lang="en-AU" altLang="de-DE" sz="2400" dirty="0">
                <a:solidFill>
                  <a:srgbClr val="333333"/>
                </a:solidFill>
              </a:rPr>
              <a:t>。</a:t>
            </a:r>
          </a:p>
          <a:p>
            <a:pPr lvl="0" defTabSz="914400" fontAlgn="base"/>
            <a:r>
              <a:rPr lang="zh-CN" altLang="en-AU" sz="2400" dirty="0">
                <a:solidFill>
                  <a:srgbClr val="004992"/>
                </a:solidFill>
              </a:rPr>
              <a:t>举例 </a:t>
            </a:r>
            <a:r>
              <a:rPr lang="en-AU" altLang="de-DE" sz="2400" dirty="0">
                <a:solidFill>
                  <a:srgbClr val="004992"/>
                </a:solidFill>
              </a:rPr>
              <a:t>I: </a:t>
            </a:r>
            <a:r>
              <a:rPr lang="zh-CN" altLang="en-AU" sz="2400" dirty="0">
                <a:solidFill>
                  <a:srgbClr val="333333"/>
                </a:solidFill>
              </a:rPr>
              <a:t>李德华接了一个电话</a:t>
            </a:r>
            <a:r>
              <a:rPr lang="en-AU" altLang="de-DE" sz="2400" dirty="0">
                <a:solidFill>
                  <a:srgbClr val="333333"/>
                </a:solidFill>
              </a:rPr>
              <a:t>。 </a:t>
            </a:r>
            <a:r>
              <a:rPr lang="zh-CN" altLang="en-AU" sz="2400" dirty="0">
                <a:solidFill>
                  <a:srgbClr val="333333"/>
                </a:solidFill>
              </a:rPr>
              <a:t>电话里的声音询问了他的消费习惯</a:t>
            </a:r>
            <a:r>
              <a:rPr lang="en-AU" altLang="de-DE" sz="2400" dirty="0">
                <a:solidFill>
                  <a:srgbClr val="333333"/>
                </a:solidFill>
              </a:rPr>
              <a:t>。</a:t>
            </a:r>
          </a:p>
          <a:p>
            <a:pPr lvl="0" defTabSz="914400" fontAlgn="base"/>
            <a:r>
              <a:rPr lang="zh-CN" altLang="en-AU" sz="2400" dirty="0">
                <a:solidFill>
                  <a:srgbClr val="004992"/>
                </a:solidFill>
              </a:rPr>
              <a:t>自己的信念</a:t>
            </a:r>
            <a:r>
              <a:rPr lang="en-AU" altLang="zh-CN" sz="2400" dirty="0">
                <a:solidFill>
                  <a:srgbClr val="004992"/>
                </a:solidFill>
              </a:rPr>
              <a:t>: </a:t>
            </a:r>
            <a:r>
              <a:rPr lang="zh-CN" altLang="en-AU" sz="2400" dirty="0">
                <a:solidFill>
                  <a:srgbClr val="333333"/>
                </a:solidFill>
              </a:rPr>
              <a:t>他的房东在暗中监视他以便将他赶出公寓</a:t>
            </a:r>
            <a:r>
              <a:rPr lang="en-AU" altLang="de-DE" sz="2400" dirty="0">
                <a:solidFill>
                  <a:srgbClr val="333333"/>
                </a:solidFill>
              </a:rPr>
              <a:t>。</a:t>
            </a:r>
          </a:p>
          <a:p>
            <a:pPr lvl="0" defTabSz="914400" fontAlgn="base"/>
            <a:r>
              <a:rPr lang="zh-CN" altLang="en-AU" sz="2400" dirty="0">
                <a:solidFill>
                  <a:srgbClr val="004992"/>
                </a:solidFill>
              </a:rPr>
              <a:t>另一种解释：</a:t>
            </a:r>
            <a:r>
              <a:rPr lang="en-AU" altLang="de-DE" sz="2400" dirty="0">
                <a:solidFill>
                  <a:srgbClr val="004992"/>
                </a:solidFill>
              </a:rPr>
              <a:t> </a:t>
            </a:r>
            <a:r>
              <a:rPr lang="zh-CN" altLang="en-AU" sz="2400" dirty="0">
                <a:solidFill>
                  <a:srgbClr val="333333"/>
                </a:solidFill>
              </a:rPr>
              <a:t>电话来自一家市场调查公司，这家公司只是随机选择了他</a:t>
            </a:r>
            <a:r>
              <a:rPr lang="en-AU" altLang="de-DE" sz="2400" dirty="0">
                <a:solidFill>
                  <a:srgbClr val="333333"/>
                </a:solidFill>
              </a:rPr>
              <a:t>。 </a:t>
            </a:r>
            <a:r>
              <a:rPr lang="zh-CN" altLang="en-AU" sz="2400" dirty="0">
                <a:solidFill>
                  <a:srgbClr val="333333"/>
                </a:solidFill>
              </a:rPr>
              <a:t>李德华从未曾和房东发生过冲突</a:t>
            </a:r>
            <a:r>
              <a:rPr lang="de-DE" altLang="de-DE" sz="2400" dirty="0">
                <a:solidFill>
                  <a:srgbClr val="333333"/>
                </a:solidFill>
              </a:rPr>
              <a:t>。 </a:t>
            </a:r>
            <a:r>
              <a:rPr lang="zh-CN" altLang="de-DE" sz="2400" dirty="0">
                <a:solidFill>
                  <a:srgbClr val="333333"/>
                </a:solidFill>
              </a:rPr>
              <a:t>做出这样的推测是毫无理由的，因为爱德华只是一个普通人并且总是按时付房租</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53</a:t>
            </a:fld>
            <a:endParaRPr lang="de-DE" dirty="0">
              <a:latin typeface="SimHei"/>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对于精神病必须去做什么</a:t>
            </a:r>
            <a:r>
              <a:rPr lang="en-US" altLang="zh-CN"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有时，他人要付部分责任，但是其他的重要因素同时也要被考虑</a:t>
            </a:r>
            <a:r>
              <a:rPr lang="en-AU" altLang="de-DE" sz="2400" dirty="0">
                <a:solidFill>
                  <a:srgbClr val="333333"/>
                </a:solidFill>
              </a:rPr>
              <a:t>。</a:t>
            </a:r>
          </a:p>
          <a:p>
            <a:pPr lvl="0" defTabSz="914400" fontAlgn="base"/>
            <a:r>
              <a:rPr lang="zh-CN" altLang="en-AU" sz="2400" dirty="0">
                <a:solidFill>
                  <a:srgbClr val="004992"/>
                </a:solidFill>
              </a:rPr>
              <a:t>举例 </a:t>
            </a:r>
            <a:r>
              <a:rPr lang="en-AU" altLang="de-DE" sz="2400" dirty="0">
                <a:solidFill>
                  <a:srgbClr val="004992"/>
                </a:solidFill>
              </a:rPr>
              <a:t>II: </a:t>
            </a:r>
            <a:r>
              <a:rPr lang="zh-CN" altLang="en-AU" sz="2400" dirty="0">
                <a:solidFill>
                  <a:srgbClr val="333333"/>
                </a:solidFill>
              </a:rPr>
              <a:t>娜娜的精神病复发了</a:t>
            </a:r>
            <a:r>
              <a:rPr lang="en-AU" altLang="de-DE" sz="2400" dirty="0">
                <a:solidFill>
                  <a:srgbClr val="333333"/>
                </a:solidFill>
              </a:rPr>
              <a:t>!</a:t>
            </a:r>
          </a:p>
          <a:p>
            <a:pPr lvl="0" defTabSz="914400" fontAlgn="base"/>
            <a:r>
              <a:rPr lang="zh-CN" altLang="en-AU" sz="2400" dirty="0">
                <a:solidFill>
                  <a:srgbClr val="004992"/>
                </a:solidFill>
              </a:rPr>
              <a:t>自己的信念</a:t>
            </a:r>
            <a:r>
              <a:rPr lang="en-AU" altLang="de-DE" sz="2400" dirty="0">
                <a:solidFill>
                  <a:srgbClr val="004992"/>
                </a:solidFill>
              </a:rPr>
              <a:t>: </a:t>
            </a:r>
            <a:r>
              <a:rPr lang="zh-CN" altLang="en-AU" sz="2400" dirty="0">
                <a:solidFill>
                  <a:srgbClr val="333333"/>
                </a:solidFill>
              </a:rPr>
              <a:t>娜娜偶然在街上遇到了已离婚的前夫，在他们婚姻期间他们经常吵架，是这些不愉快的回忆导致了疾病复发</a:t>
            </a:r>
            <a:r>
              <a:rPr lang="en-AU" altLang="de-DE" sz="2400" dirty="0">
                <a:solidFill>
                  <a:srgbClr val="333333"/>
                </a:solidFill>
              </a:rPr>
              <a:t>。</a:t>
            </a:r>
          </a:p>
          <a:p>
            <a:pPr lvl="0" defTabSz="914400" fontAlgn="base"/>
            <a:r>
              <a:rPr lang="zh-CN" altLang="en-AU" sz="2400" dirty="0">
                <a:solidFill>
                  <a:srgbClr val="004992"/>
                </a:solidFill>
              </a:rPr>
              <a:t>其他因素：</a:t>
            </a:r>
            <a:r>
              <a:rPr lang="zh-CN" altLang="en-AU" sz="2400" dirty="0">
                <a:solidFill>
                  <a:srgbClr val="333333"/>
                </a:solidFill>
              </a:rPr>
              <a:t>这可能是原因之一，但还有其它原因：娜娜停止了服药，她在工作时和别人发生了激烈的争吵，这导致她害怕失去工作</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54</a:t>
            </a:fld>
            <a:endParaRPr lang="de-DE" dirty="0">
              <a:latin typeface="SimHei"/>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zh-CN" altLang="en-US" sz="3600" dirty="0">
                <a:cs typeface="+mn-cs"/>
              </a:rPr>
              <a:t>感谢您的参与</a:t>
            </a:r>
            <a:r>
              <a:rPr lang="en-US" altLang="zh-CN" sz="3600" dirty="0">
                <a:cs typeface="+mn-cs"/>
              </a:rPr>
              <a:t>!</a:t>
            </a:r>
            <a:endParaRPr lang="en-US" altLang="ja-JP" sz="3600" dirty="0">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給訓練員</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zh-CN" altLang="en-US" dirty="0">
                <a:solidFill>
                  <a:srgbClr val="004992"/>
                </a:solidFill>
              </a:rPr>
              <a:t>请分发工作表。介绍我们的应用程序</a:t>
            </a:r>
            <a:r>
              <a:rPr lang="en-US" altLang="zh-CN" dirty="0">
                <a:solidFill>
                  <a:srgbClr val="004992"/>
                </a:solidFill>
                <a:latin typeface="+mn-lt"/>
              </a:rPr>
              <a:t>COGITO</a:t>
            </a:r>
            <a:r>
              <a:rPr lang="zh-CN" altLang="en-US" dirty="0">
                <a:solidFill>
                  <a:srgbClr val="004992"/>
                </a:solidFill>
              </a:rPr>
              <a:t>（免费下载）。</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55</a:t>
            </a:fld>
            <a:endParaRPr lang="de-DE" dirty="0">
              <a:latin typeface="SimHei"/>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5071021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56</a:t>
            </a:fld>
            <a:endParaRPr lang="de-DE" dirty="0">
              <a:latin typeface="SimHei"/>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085047816"/>
              </p:ext>
            </p:extLst>
          </p:nvPr>
        </p:nvGraphicFramePr>
        <p:xfrm>
          <a:off x="408954" y="2011680"/>
          <a:ext cx="11375999" cy="4744085"/>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dirty="0">
                          <a:solidFill>
                            <a:srgbClr val="333333"/>
                          </a:solidFill>
                          <a:latin typeface="+mn-lt"/>
                          <a:ea typeface="+mn-ea"/>
                          <a:cs typeface="+mn-cs"/>
                        </a:rPr>
                        <a:t>Vic</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Doctor greating patient [sic]</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84175">
                        <a:lnSpc>
                          <a:spcPct val="100000"/>
                        </a:lnSpc>
                        <a:spcBef>
                          <a:spcPts val="355"/>
                        </a:spcBef>
                      </a:pPr>
                      <a:r>
                        <a:rPr lang="de-DE" sz="1000">
                          <a:solidFill>
                            <a:srgbClr val="333333"/>
                          </a:solidFill>
                          <a:latin typeface="+mn-lt"/>
                          <a:ea typeface="+mn-ea"/>
                          <a:cs typeface="+mn-cs"/>
                        </a:rPr>
                        <a:t>A doctor is shaking a patient’s hand/Ein Arzt schüttelt einem Patienten die Hand </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spc="-5">
                          <a:solidFill>
                            <a:srgbClr val="333333"/>
                          </a:solidFill>
                          <a:latin typeface="+mn-lt"/>
                          <a:ea typeface="+mn-ea"/>
                          <a:cs typeface="+mn-cs"/>
                        </a:rPr>
                        <a:t>Benny-Kristin Fischer</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mn-lt"/>
                          <a:ea typeface="+mn-ea"/>
                          <a:cs typeface="+mn-cs"/>
                        </a:rPr>
                        <a:t>- - -</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mn-lt"/>
                          <a:ea typeface="+mn-ea"/>
                          <a:cs typeface="+mn-cs"/>
                        </a:rPr>
                        <a:t>- - -</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99390">
                        <a:lnSpc>
                          <a:spcPct val="100000"/>
                        </a:lnSpc>
                        <a:spcBef>
                          <a:spcPts val="355"/>
                        </a:spcBef>
                      </a:pPr>
                      <a:r>
                        <a:rPr lang="de-DE" sz="1000">
                          <a:solidFill>
                            <a:srgbClr val="333333"/>
                          </a:solidFill>
                          <a:latin typeface="+mn-lt"/>
                          <a:ea typeface="+mn-ea"/>
                          <a:cs typeface="+mn-cs"/>
                        </a:rPr>
                        <a:t>Produced for the MCT/Anfertigung für das MKT; © Arbeitsgruppe Neuropsychologie</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spc="-5">
                          <a:solidFill>
                            <a:srgbClr val="333333"/>
                          </a:solidFill>
                          <a:latin typeface="+mn-lt"/>
                          <a:ea typeface="+mn-ea"/>
                          <a:cs typeface="+mn-cs"/>
                        </a:rPr>
                        <a:t>Various motives: pupil, ice hockey player/ Verschiedene Motive: Schüler, Eishockeyspieler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spc="-5">
                          <a:solidFill>
                            <a:srgbClr val="333333"/>
                          </a:solidFill>
                          <a:latin typeface="+mn-lt"/>
                          <a:ea typeface="+mn-ea"/>
                          <a:cs typeface="+mn-cs"/>
                        </a:rPr>
                        <a:t>Bdunnette</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DSCF0486</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00355">
                        <a:lnSpc>
                          <a:spcPct val="100000"/>
                        </a:lnSpc>
                        <a:spcBef>
                          <a:spcPts val="355"/>
                        </a:spcBef>
                      </a:pPr>
                      <a:r>
                        <a:rPr lang="de-DE" sz="1000">
                          <a:solidFill>
                            <a:srgbClr val="333333"/>
                          </a:solidFill>
                          <a:latin typeface="+mn-lt"/>
                          <a:ea typeface="+mn-ea"/>
                          <a:cs typeface="+mn-cs"/>
                        </a:rPr>
                        <a:t>A friend is talking behind your back (wispering)/Freundin hat hinter Ihrem Rücken geredet (flüstern)</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a:solidFill>
                            <a:srgbClr val="333333"/>
                          </a:solidFill>
                          <a:latin typeface="+mn-lt"/>
                          <a:ea typeface="+mn-ea"/>
                          <a:cs typeface="+mn-cs"/>
                        </a:rPr>
                        <a:t>rileyroxx</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spc="-5">
                          <a:solidFill>
                            <a:srgbClr val="333333"/>
                          </a:solidFill>
                          <a:latin typeface="+mn-lt"/>
                          <a:ea typeface="+mn-ea"/>
                          <a:cs typeface="+mn-cs"/>
                        </a:rPr>
                        <a:t>Job Interview #2</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95250">
                        <a:lnSpc>
                          <a:spcPct val="100000"/>
                        </a:lnSpc>
                        <a:spcBef>
                          <a:spcPts val="355"/>
                        </a:spcBef>
                      </a:pPr>
                      <a:r>
                        <a:rPr lang="en-US" sz="1000">
                          <a:solidFill>
                            <a:srgbClr val="333333"/>
                          </a:solidFill>
                          <a:latin typeface="+mn-lt"/>
                          <a:ea typeface="+mn-ea"/>
                          <a:cs typeface="+mn-cs"/>
                        </a:rPr>
                        <a:t>You are invited for a job interview (man dressed in grey shirt + tie)/Vorstellungsgespräch (Mann in schwarzem Hemd u. Krawatte)</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a:solidFill>
                            <a:srgbClr val="333333"/>
                          </a:solidFill>
                          <a:latin typeface="+mn-lt"/>
                          <a:ea typeface="+mn-ea"/>
                          <a:cs typeface="+mn-cs"/>
                        </a:rPr>
                        <a:t>bre pettis</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84480">
                        <a:lnSpc>
                          <a:spcPct val="100000"/>
                        </a:lnSpc>
                        <a:spcBef>
                          <a:spcPts val="355"/>
                        </a:spcBef>
                      </a:pPr>
                      <a:r>
                        <a:rPr lang="en-US" sz="1000" spc="-5">
                          <a:solidFill>
                            <a:srgbClr val="333333"/>
                          </a:solidFill>
                          <a:latin typeface="+mn-lt"/>
                          <a:ea typeface="+mn-ea"/>
                          <a:cs typeface="+mn-cs"/>
                        </a:rPr>
                        <a:t>This is what the webcam sees through a peephole </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405130">
                        <a:lnSpc>
                          <a:spcPct val="100000"/>
                        </a:lnSpc>
                        <a:spcBef>
                          <a:spcPts val="355"/>
                        </a:spcBef>
                      </a:pPr>
                      <a:r>
                        <a:rPr lang="en-US" sz="1000">
                          <a:solidFill>
                            <a:srgbClr val="333333"/>
                          </a:solidFill>
                          <a:latin typeface="+mn-lt"/>
                          <a:ea typeface="+mn-ea"/>
                          <a:cs typeface="+mn-cs"/>
                        </a:rPr>
                        <a:t>A friend is unpleasantly surprised by your spontaneous visit (man in a spyhole)/Eine Freundin ist von ihrem Besuch unangenehm überrascht (Mann im Spion)</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a:solidFill>
                            <a:srgbClr val="333333"/>
                          </a:solidFill>
                          <a:latin typeface="+mn-lt"/>
                          <a:ea typeface="+mn-ea"/>
                          <a:cs typeface="+mn-cs"/>
                        </a:rPr>
                        <a:t>yanec</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mn-lt"/>
                          <a:ea typeface="+mn-ea"/>
                          <a:cs typeface="+mn-cs"/>
                        </a:rPr>
                        <a:t>flickr</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spc="-5">
                          <a:solidFill>
                            <a:srgbClr val="333333"/>
                          </a:solidFill>
                          <a:latin typeface="+mn-lt"/>
                          <a:ea typeface="+mn-ea"/>
                          <a:cs typeface="+mn-cs"/>
                        </a:rPr>
                        <a:t>laughter workshop</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mn-lt"/>
                          <a:ea typeface="+mn-ea"/>
                          <a:cs typeface="+mn-cs"/>
                        </a:rPr>
                        <a:t>CC</a:t>
                      </a:r>
                      <a:endParaRPr sz="100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499745">
                        <a:lnSpc>
                          <a:spcPct val="100000"/>
                        </a:lnSpc>
                        <a:spcBef>
                          <a:spcPts val="360"/>
                        </a:spcBef>
                      </a:pPr>
                      <a:r>
                        <a:rPr lang="en-US" sz="1000">
                          <a:solidFill>
                            <a:srgbClr val="333333"/>
                          </a:solidFill>
                          <a:latin typeface="+mn-lt"/>
                          <a:ea typeface="+mn-ea"/>
                          <a:cs typeface="+mn-cs"/>
                        </a:rPr>
                        <a:t>Other people laugh while you are talking (celebration)/Andere fangen an zu lachen, während Sie reden (Feier) </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20040">
                <a:tc>
                  <a:txBody>
                    <a:bodyPr/>
                    <a:lstStyle/>
                    <a:p>
                      <a:pPr marL="91440">
                        <a:lnSpc>
                          <a:spcPct val="100000"/>
                        </a:lnSpc>
                        <a:spcBef>
                          <a:spcPts val="360"/>
                        </a:spcBef>
                      </a:pPr>
                      <a:r>
                        <a:rPr lang="en-US" sz="1000">
                          <a:solidFill>
                            <a:srgbClr val="333333"/>
                          </a:solidFill>
                          <a:latin typeface="+mn-lt"/>
                          <a:ea typeface="+mn-ea"/>
                          <a:cs typeface="+mn-cs"/>
                        </a:rPr>
                        <a:t>Heidi Wittwer</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a:solidFill>
                            <a:srgbClr val="333333"/>
                          </a:solidFill>
                          <a:latin typeface="+mn-lt"/>
                          <a:ea typeface="+mn-ea"/>
                          <a:cs typeface="+mn-cs"/>
                        </a:rPr>
                        <a:t>fotocommunity</a:t>
                      </a:r>
                      <a:endParaRPr sz="100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mn-lt"/>
                          <a:ea typeface="+mn-ea"/>
                          <a:cs typeface="+mn-cs"/>
                        </a:rPr>
                        <a:t>schreiende Hand</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spc="-5">
                          <a:solidFill>
                            <a:srgbClr val="333333"/>
                          </a:solidFill>
                          <a:latin typeface="+mn-lt"/>
                          <a:ea typeface="+mn-ea"/>
                          <a:cs typeface="+mn-cs"/>
                        </a:rPr>
                        <a:t>PP</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mn-lt"/>
                          <a:ea typeface="+mn-ea"/>
                          <a:cs typeface="+mn-cs"/>
                        </a:rPr>
                        <a:t>Screaming hand/Schreiende Hand </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91440">
                        <a:lnSpc>
                          <a:spcPct val="100000"/>
                        </a:lnSpc>
                        <a:spcBef>
                          <a:spcPts val="360"/>
                        </a:spcBef>
                      </a:pPr>
                      <a:r>
                        <a:rPr lang="en-US" sz="1000" spc="-5">
                          <a:solidFill>
                            <a:srgbClr val="333333"/>
                          </a:solidFill>
                          <a:latin typeface="+mn-lt"/>
                          <a:ea typeface="+mn-ea"/>
                          <a:cs typeface="+mn-cs"/>
                        </a:rPr>
                        <a:t>zen</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spc="-5">
                          <a:solidFill>
                            <a:srgbClr val="333333"/>
                          </a:solidFill>
                          <a:latin typeface="+mn-lt"/>
                          <a:ea typeface="+mn-ea"/>
                          <a:cs typeface="+mn-cs"/>
                        </a:rPr>
                        <a:t>zen driving home - day 14</a:t>
                      </a:r>
                      <a:endParaRPr sz="100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00965">
                        <a:lnSpc>
                          <a:spcPct val="100000"/>
                        </a:lnSpc>
                        <a:spcBef>
                          <a:spcPts val="360"/>
                        </a:spcBef>
                      </a:pPr>
                      <a:r>
                        <a:rPr lang="de-DE" sz="1000">
                          <a:solidFill>
                            <a:srgbClr val="333333"/>
                          </a:solidFill>
                          <a:latin typeface="+mn-lt"/>
                          <a:ea typeface="+mn-ea"/>
                          <a:cs typeface="+mn-cs"/>
                        </a:rPr>
                        <a:t>A friend gives you a lift home (man in the car)/ </a:t>
                      </a:r>
                    </a:p>
                    <a:p>
                      <a:pPr marL="92075" marR="100965">
                        <a:lnSpc>
                          <a:spcPct val="100000"/>
                        </a:lnSpc>
                        <a:spcBef>
                          <a:spcPts val="360"/>
                        </a:spcBef>
                      </a:pPr>
                      <a:r>
                        <a:rPr lang="de-DE" sz="1000">
                          <a:solidFill>
                            <a:srgbClr val="333333"/>
                          </a:solidFill>
                          <a:latin typeface="+mn-lt"/>
                          <a:ea typeface="+mn-ea"/>
                          <a:cs typeface="+mn-cs"/>
                        </a:rPr>
                        <a:t>Ein Freund hat sie nach Hause gefahren (Mann im Auto) </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91440">
                        <a:lnSpc>
                          <a:spcPct val="100000"/>
                        </a:lnSpc>
                        <a:spcBef>
                          <a:spcPts val="360"/>
                        </a:spcBef>
                      </a:pPr>
                      <a:r>
                        <a:rPr lang="en-US" sz="1000">
                          <a:solidFill>
                            <a:srgbClr val="333333"/>
                          </a:solidFill>
                          <a:latin typeface="+mn-lt"/>
                          <a:ea typeface="+mn-ea"/>
                          <a:cs typeface="+mn-cs"/>
                        </a:rPr>
                        <a:t>Jswieringa</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mn-lt"/>
                          <a:ea typeface="+mn-ea"/>
                          <a:cs typeface="+mn-cs"/>
                        </a:rPr>
                        <a:t>Quarter Past three</a:t>
                      </a:r>
                      <a:endParaRPr sz="100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06375">
                        <a:lnSpc>
                          <a:spcPct val="100000"/>
                        </a:lnSpc>
                        <a:spcBef>
                          <a:spcPts val="360"/>
                        </a:spcBef>
                      </a:pPr>
                      <a:r>
                        <a:rPr lang="en-US" sz="1000">
                          <a:solidFill>
                            <a:srgbClr val="333333"/>
                          </a:solidFill>
                          <a:latin typeface="+mn-lt"/>
                          <a:ea typeface="+mn-ea"/>
                          <a:cs typeface="+mn-cs"/>
                        </a:rPr>
                        <a:t>A friend did not show up for a meeting with you (clock)/Ein Freund versetzt sie (Wanduhr)</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91440">
                        <a:lnSpc>
                          <a:spcPct val="100000"/>
                        </a:lnSpc>
                        <a:spcBef>
                          <a:spcPts val="360"/>
                        </a:spcBef>
                      </a:pPr>
                      <a:r>
                        <a:rPr lang="en-US" sz="1000">
                          <a:solidFill>
                            <a:srgbClr val="333333"/>
                          </a:solidFill>
                          <a:latin typeface="+mn-lt"/>
                          <a:ea typeface="+mn-ea"/>
                          <a:cs typeface="+mn-cs"/>
                        </a:rPr>
                        <a:t>Rocketjim54</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mn-lt"/>
                          <a:ea typeface="+mn-ea"/>
                          <a:cs typeface="+mn-cs"/>
                        </a:rPr>
                        <a:t>Flickr</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spc="-5">
                          <a:solidFill>
                            <a:srgbClr val="333333"/>
                          </a:solidFill>
                          <a:latin typeface="+mn-lt"/>
                          <a:ea typeface="+mn-ea"/>
                          <a:cs typeface="+mn-cs"/>
                        </a:rPr>
                        <a:t>mail box</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dirty="0">
                          <a:solidFill>
                            <a:srgbClr val="333333"/>
                          </a:solidFill>
                          <a:latin typeface="+mn-lt"/>
                          <a:ea typeface="+mn-ea"/>
                          <a:cs typeface="+mn-cs"/>
                        </a:rPr>
                        <a:t>Postcard (mailbox)/</a:t>
                      </a:r>
                      <a:r>
                        <a:rPr lang="en-US" sz="1000" dirty="0" err="1">
                          <a:solidFill>
                            <a:srgbClr val="333333"/>
                          </a:solidFill>
                          <a:latin typeface="+mn-lt"/>
                          <a:ea typeface="+mn-ea"/>
                          <a:cs typeface="+mn-cs"/>
                        </a:rPr>
                        <a:t>Postkarte</a:t>
                      </a:r>
                      <a:r>
                        <a:rPr lang="en-US" sz="1000" dirty="0">
                          <a:solidFill>
                            <a:srgbClr val="333333"/>
                          </a:solidFill>
                          <a:latin typeface="+mn-lt"/>
                          <a:ea typeface="+mn-ea"/>
                          <a:cs typeface="+mn-cs"/>
                        </a:rPr>
                        <a:t> (</a:t>
                      </a:r>
                      <a:r>
                        <a:rPr lang="en-US" sz="1000" dirty="0" err="1">
                          <a:solidFill>
                            <a:srgbClr val="333333"/>
                          </a:solidFill>
                          <a:latin typeface="+mn-lt"/>
                          <a:ea typeface="+mn-ea"/>
                          <a:cs typeface="+mn-cs"/>
                        </a:rPr>
                        <a:t>Briefkasten</a:t>
                      </a:r>
                      <a:r>
                        <a:rPr lang="en-US" sz="1000" dirty="0">
                          <a:solidFill>
                            <a:srgbClr val="333333"/>
                          </a:solidFill>
                          <a:latin typeface="+mn-lt"/>
                          <a:ea typeface="+mn-ea"/>
                          <a:cs typeface="+mn-cs"/>
                        </a:rPr>
                        <a:t>)</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ea typeface="+mn-ea"/>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ea typeface="+mn-ea"/>
                <a:cs typeface="+mn-cs"/>
              </a:rPr>
              <a:t>A full list can be obtained via </a:t>
            </a:r>
            <a:r>
              <a:rPr lang="de-DE" altLang="de-DE" sz="1200" u="sng" dirty="0">
                <a:solidFill>
                  <a:srgbClr val="333333"/>
                </a:solidFill>
                <a:latin typeface="+mn-lt"/>
                <a:ea typeface="+mn-ea"/>
                <a:cs typeface="+mn-cs"/>
              </a:rPr>
              <a:t>www.uke.de/mct</a:t>
            </a:r>
            <a:r>
              <a:rPr lang="de-DE" altLang="de-DE" sz="1200" dirty="0">
                <a:solidFill>
                  <a:srgbClr val="333333"/>
                </a:solidFill>
                <a:latin typeface="+mn-lt"/>
                <a:ea typeface="+mn-ea"/>
                <a:cs typeface="+mn-cs"/>
              </a:rPr>
              <a:t>. </a:t>
            </a:r>
            <a:r>
              <a:rPr lang="en-GB" altLang="de-DE" sz="1200" dirty="0">
                <a:solidFill>
                  <a:srgbClr val="333333"/>
                </a:solidFill>
                <a:latin typeface="+mn-lt"/>
                <a:ea typeface="+mn-ea"/>
                <a:cs typeface="+mn-cs"/>
              </a:rPr>
              <a:t>If we have involuntarily breached copyright, please</a:t>
            </a:r>
            <a:r>
              <a:rPr lang="de-DE" altLang="de-DE" sz="1200" dirty="0">
                <a:solidFill>
                  <a:srgbClr val="333333"/>
                </a:solidFill>
                <a:latin typeface="+mn-lt"/>
                <a:ea typeface="+mn-ea"/>
                <a:cs typeface="+mn-cs"/>
              </a:rPr>
              <a:t> accept our apologies. In this case, we kindly ask creators for their</a:t>
            </a:r>
            <a:r>
              <a:rPr lang="en-GB" altLang="de-DE" sz="1200" dirty="0">
                <a:solidFill>
                  <a:srgbClr val="333333"/>
                </a:solidFill>
                <a:latin typeface="+mn-lt"/>
                <a:ea typeface="+mn-ea"/>
                <a:cs typeface="+mn-cs"/>
              </a:rPr>
              <a:t> permission to use their work under the “fair use” policy.</a:t>
            </a:r>
            <a:br>
              <a:rPr lang="de-DE" altLang="de-DE" sz="1200" dirty="0">
                <a:solidFill>
                  <a:srgbClr val="333333"/>
                </a:solidFill>
                <a:latin typeface="+mn-lt"/>
                <a:ea typeface="+mn-ea"/>
                <a:cs typeface="+mn-cs"/>
              </a:rPr>
            </a:br>
            <a:r>
              <a:rPr lang="de-DE" altLang="de-DE" sz="1200" dirty="0">
                <a:solidFill>
                  <a:srgbClr val="333333"/>
                </a:solidFill>
                <a:latin typeface="+mn-lt"/>
                <a:ea typeface="+mn-ea"/>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ea typeface="+mn-ea"/>
                <a:cs typeface="+mn-cs"/>
              </a:rPr>
              <a:t>www.uke.de/mkt</a:t>
            </a:r>
            <a:r>
              <a:rPr lang="de-DE" altLang="de-DE" sz="1200" dirty="0">
                <a:solidFill>
                  <a:srgbClr val="333333"/>
                </a:solidFill>
                <a:latin typeface="+mn-lt"/>
                <a:ea typeface="+mn-ea"/>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zh-CN" altLang="en-US">
                <a:latin typeface="SimHei"/>
                <a:cs typeface="+mn-cs"/>
              </a:rPr>
              <a:t>训练模块 </a:t>
            </a:r>
            <a:r>
              <a:rPr lang="en-US" altLang="zh-CN">
                <a:latin typeface="SimHei"/>
                <a:cs typeface="+mn-cs"/>
              </a:rPr>
              <a:t>1 – </a:t>
            </a:r>
            <a:r>
              <a:rPr lang="zh-CN" altLang="en-US">
                <a:latin typeface="SimHei"/>
                <a:cs typeface="+mn-cs"/>
              </a:rPr>
              <a:t>归因责备与归功</a:t>
            </a:r>
            <a:endParaRPr lang="de-DE" dirty="0">
              <a:latin typeface="SimHei"/>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SimHei"/>
                <a:cs typeface="+mn-cs"/>
              </a:rPr>
              <a:pPr/>
              <a:t>57</a:t>
            </a:fld>
            <a:endParaRPr lang="de-DE" dirty="0">
              <a:latin typeface="SimHei"/>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818004339"/>
              </p:ext>
            </p:extLst>
          </p:nvPr>
        </p:nvGraphicFramePr>
        <p:xfrm>
          <a:off x="408954" y="2011680"/>
          <a:ext cx="11375999" cy="330885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a:solidFill>
                            <a:srgbClr val="333333"/>
                          </a:solidFill>
                          <a:latin typeface="+mn-lt"/>
                          <a:ea typeface="+mn-ea"/>
                          <a:cs typeface="+mn-cs"/>
                        </a:rPr>
                        <a:t>trekguy</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rear view side mirror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164465">
                        <a:lnSpc>
                          <a:spcPct val="100000"/>
                        </a:lnSpc>
                        <a:spcBef>
                          <a:spcPts val="355"/>
                        </a:spcBef>
                      </a:pPr>
                      <a:r>
                        <a:rPr lang="en-US" sz="1000">
                          <a:solidFill>
                            <a:srgbClr val="333333"/>
                          </a:solidFill>
                          <a:latin typeface="+mn-lt"/>
                          <a:ea typeface="+mn-ea"/>
                          <a:cs typeface="+mn-cs"/>
                        </a:rPr>
                        <a:t>A car has been driving behind you for some time (rearview mirror of the car)/Ein Wagen fährt längere Zeit hinter ihnen her (Rückspiegel e. Autos)</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spc="-5">
                          <a:solidFill>
                            <a:srgbClr val="333333"/>
                          </a:solidFill>
                          <a:latin typeface="+mn-lt"/>
                          <a:ea typeface="+mn-ea"/>
                          <a:cs typeface="+mn-cs"/>
                        </a:rPr>
                        <a:t>The Jamoker</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spc="-5">
                          <a:solidFill>
                            <a:srgbClr val="333333"/>
                          </a:solidFill>
                          <a:latin typeface="+mn-lt"/>
                          <a:ea typeface="+mn-ea"/>
                          <a:cs typeface="+mn-cs"/>
                        </a:rPr>
                        <a:t>Missed The Bus</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mn-lt"/>
                          <a:ea typeface="+mn-ea"/>
                          <a:cs typeface="+mn-cs"/>
                        </a:rPr>
                        <a:t>Bus passing by/Der Bus fährt weg</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spc="-5">
                          <a:solidFill>
                            <a:srgbClr val="333333"/>
                          </a:solidFill>
                          <a:latin typeface="+mn-lt"/>
                          <a:ea typeface="+mn-ea"/>
                          <a:cs typeface="+mn-cs"/>
                        </a:rPr>
                        <a:t>*MarS</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spc="-5">
                          <a:solidFill>
                            <a:srgbClr val="333333"/>
                          </a:solidFill>
                          <a:latin typeface="+mn-lt"/>
                          <a:ea typeface="+mn-ea"/>
                          <a:cs typeface="+mn-cs"/>
                        </a:rPr>
                        <a:t>wine II</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40995">
                        <a:lnSpc>
                          <a:spcPct val="100000"/>
                        </a:lnSpc>
                        <a:spcBef>
                          <a:spcPts val="355"/>
                        </a:spcBef>
                      </a:pPr>
                      <a:r>
                        <a:rPr lang="de-DE" sz="1000">
                          <a:solidFill>
                            <a:srgbClr val="333333"/>
                          </a:solidFill>
                          <a:latin typeface="+mn-lt"/>
                          <a:ea typeface="+mn-ea"/>
                          <a:cs typeface="+mn-cs"/>
                        </a:rPr>
                        <a:t>A neighbour invited you for a drink (Glass of white wine)/Nachbar hat sie auf ein Gläschen eingeladen (Glas m. Weiswein)</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spc="-5">
                          <a:solidFill>
                            <a:srgbClr val="333333"/>
                          </a:solidFill>
                          <a:latin typeface="+mn-lt"/>
                          <a:ea typeface="+mn-ea"/>
                          <a:cs typeface="+mn-cs"/>
                        </a:rPr>
                        <a:t>heater</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mn-lt"/>
                          <a:ea typeface="+mn-ea"/>
                          <a:cs typeface="+mn-cs"/>
                        </a:rPr>
                        <a:t>Commute (reading gang signs)</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mn-lt"/>
                          <a:ea typeface="+mn-ea"/>
                          <a:cs typeface="+mn-cs"/>
                        </a:rPr>
                        <a:t>Reading the newspaper/Zeitungsleser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spc="-5">
                          <a:solidFill>
                            <a:srgbClr val="333333"/>
                          </a:solidFill>
                          <a:latin typeface="+mn-lt"/>
                          <a:ea typeface="+mn-ea"/>
                          <a:cs typeface="+mn-cs"/>
                        </a:rPr>
                        <a:t>Katrin Ze.</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spc="-5">
                          <a:solidFill>
                            <a:srgbClr val="333333"/>
                          </a:solidFill>
                          <a:latin typeface="+mn-lt"/>
                          <a:ea typeface="+mn-ea"/>
                          <a:cs typeface="+mn-cs"/>
                        </a:rPr>
                        <a:t>fotocommunity</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spc="-5">
                          <a:solidFill>
                            <a:srgbClr val="333333"/>
                          </a:solidFill>
                          <a:latin typeface="+mn-lt"/>
                          <a:ea typeface="+mn-ea"/>
                          <a:cs typeface="+mn-cs"/>
                        </a:rPr>
                        <a:t>enttäuscht</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de-DE" sz="1000">
                          <a:solidFill>
                            <a:srgbClr val="333333"/>
                          </a:solidFill>
                          <a:latin typeface="+mn-lt"/>
                          <a:ea typeface="+mn-ea"/>
                          <a:cs typeface="+mn-cs"/>
                        </a:rPr>
                        <a:t>A friend thinks you are unfair/Ein Freund findet sie unfair (in der Ecke kauernde Frau)</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spc="-5">
                          <a:solidFill>
                            <a:srgbClr val="333333"/>
                          </a:solidFill>
                          <a:latin typeface="+mn-lt"/>
                          <a:ea typeface="+mn-ea"/>
                          <a:cs typeface="+mn-cs"/>
                        </a:rPr>
                        <a:t>judge mental</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mn-lt"/>
                          <a:ea typeface="+mn-ea"/>
                          <a:cs typeface="+mn-cs"/>
                        </a:rPr>
                        <a:t>flickr</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305435">
                        <a:lnSpc>
                          <a:spcPct val="100000"/>
                        </a:lnSpc>
                        <a:spcBef>
                          <a:spcPts val="360"/>
                        </a:spcBef>
                      </a:pPr>
                      <a:r>
                        <a:rPr lang="en-US" sz="1000" spc="-5">
                          <a:solidFill>
                            <a:srgbClr val="333333"/>
                          </a:solidFill>
                          <a:latin typeface="+mn-lt"/>
                          <a:ea typeface="+mn-ea"/>
                          <a:cs typeface="+mn-cs"/>
                        </a:rPr>
                        <a:t>The Fluoride uncertainty Theory</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249554">
                        <a:lnSpc>
                          <a:spcPct val="100000"/>
                        </a:lnSpc>
                        <a:spcBef>
                          <a:spcPts val="360"/>
                        </a:spcBef>
                      </a:pPr>
                      <a:r>
                        <a:rPr lang="de-DE" sz="1000" dirty="0">
                          <a:solidFill>
                            <a:srgbClr val="333333"/>
                          </a:solidFill>
                          <a:latin typeface="+mn-lt"/>
                          <a:ea typeface="+mn-ea"/>
                          <a:cs typeface="+mn-cs"/>
                        </a:rPr>
                        <a:t>A friend thinks you are smart (Albert Einstein)/ Ein Freund findet sie klug (Einstein)</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ea typeface="+mn-ea"/>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ea typeface="+mn-ea"/>
                <a:cs typeface="+mn-cs"/>
              </a:rPr>
              <a:t>A full list can be obtained via </a:t>
            </a:r>
            <a:r>
              <a:rPr lang="de-DE" altLang="de-DE" sz="1200" u="sng" dirty="0">
                <a:solidFill>
                  <a:srgbClr val="333333"/>
                </a:solidFill>
                <a:latin typeface="+mn-lt"/>
                <a:ea typeface="+mn-ea"/>
                <a:cs typeface="+mn-cs"/>
              </a:rPr>
              <a:t>www.uke.de/mct</a:t>
            </a:r>
            <a:r>
              <a:rPr lang="de-DE" altLang="de-DE" sz="1200" dirty="0">
                <a:solidFill>
                  <a:srgbClr val="333333"/>
                </a:solidFill>
                <a:latin typeface="+mn-lt"/>
                <a:ea typeface="+mn-ea"/>
                <a:cs typeface="+mn-cs"/>
              </a:rPr>
              <a:t>. </a:t>
            </a:r>
            <a:r>
              <a:rPr lang="en-GB" altLang="de-DE" sz="1200" dirty="0">
                <a:solidFill>
                  <a:srgbClr val="333333"/>
                </a:solidFill>
                <a:latin typeface="+mn-lt"/>
                <a:ea typeface="+mn-ea"/>
                <a:cs typeface="+mn-cs"/>
              </a:rPr>
              <a:t>If we have involuntarily breached copyright, please</a:t>
            </a:r>
            <a:r>
              <a:rPr lang="de-DE" altLang="de-DE" sz="1200" dirty="0">
                <a:solidFill>
                  <a:srgbClr val="333333"/>
                </a:solidFill>
                <a:latin typeface="+mn-lt"/>
                <a:ea typeface="+mn-ea"/>
                <a:cs typeface="+mn-cs"/>
              </a:rPr>
              <a:t> accept our apologies. In this case, we kindly ask creators for their</a:t>
            </a:r>
            <a:r>
              <a:rPr lang="en-GB" altLang="de-DE" sz="1200" dirty="0">
                <a:solidFill>
                  <a:srgbClr val="333333"/>
                </a:solidFill>
                <a:latin typeface="+mn-lt"/>
                <a:ea typeface="+mn-ea"/>
                <a:cs typeface="+mn-cs"/>
              </a:rPr>
              <a:t> permission to use their work under </a:t>
            </a:r>
            <a:r>
              <a:rPr lang="en-GB" altLang="de-DE" sz="1200">
                <a:solidFill>
                  <a:srgbClr val="333333"/>
                </a:solidFill>
                <a:latin typeface="+mn-lt"/>
                <a:ea typeface="+mn-ea"/>
                <a:cs typeface="+mn-cs"/>
              </a:rPr>
              <a:t>the “fair use” </a:t>
            </a:r>
            <a:r>
              <a:rPr lang="en-GB" altLang="de-DE" sz="1200" dirty="0">
                <a:solidFill>
                  <a:srgbClr val="333333"/>
                </a:solidFill>
                <a:latin typeface="+mn-lt"/>
                <a:ea typeface="+mn-ea"/>
                <a:cs typeface="+mn-cs"/>
              </a:rPr>
              <a:t>policy.</a:t>
            </a:r>
            <a:br>
              <a:rPr lang="de-DE" altLang="de-DE" sz="1200" dirty="0">
                <a:solidFill>
                  <a:srgbClr val="333333"/>
                </a:solidFill>
                <a:latin typeface="+mn-lt"/>
                <a:ea typeface="+mn-ea"/>
                <a:cs typeface="+mn-cs"/>
              </a:rPr>
            </a:br>
            <a:r>
              <a:rPr lang="de-DE" altLang="de-DE" sz="1200" dirty="0">
                <a:solidFill>
                  <a:srgbClr val="333333"/>
                </a:solidFill>
                <a:latin typeface="+mn-lt"/>
                <a:ea typeface="+mn-ea"/>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ea typeface="+mn-ea"/>
                <a:cs typeface="+mn-cs"/>
              </a:rPr>
              <a:t>www.uke.de/mkt</a:t>
            </a:r>
            <a:r>
              <a:rPr lang="de-DE" altLang="de-DE" sz="1200" dirty="0">
                <a:solidFill>
                  <a:srgbClr val="333333"/>
                </a:solidFill>
                <a:latin typeface="+mn-lt"/>
                <a:ea typeface="+mn-ea"/>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7442</Words>
  <Application>Microsoft Office PowerPoint</Application>
  <PresentationFormat>Benutzerdefiniert</PresentationFormat>
  <Paragraphs>644</Paragraphs>
  <Slides>57</Slides>
  <Notes>57</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57</vt:i4>
      </vt:variant>
    </vt:vector>
  </HeadingPairs>
  <TitlesOfParts>
    <vt:vector size="67" baseType="lpstr">
      <vt:lpstr>SimHei</vt:lpstr>
      <vt:lpstr>Arial</vt:lpstr>
      <vt:lpstr>Calibri Light</vt:lpstr>
      <vt:lpstr>Symbol</vt:lpstr>
      <vt:lpstr>Times New Roman</vt:lpstr>
      <vt:lpstr>Verdana</vt:lpstr>
      <vt:lpstr>Wingdings</vt:lpstr>
      <vt:lpstr>Wingdings</vt:lpstr>
      <vt:lpstr>UKE_PPT-Vorlage_16zu9</vt:lpstr>
      <vt:lpstr>1_UKE_PPT-Vorlage_16zu9</vt:lpstr>
      <vt:lpstr>MCT 1 B – 归因责备与归功</vt:lpstr>
      <vt:lpstr>归因: 责备与归功</vt:lpstr>
      <vt:lpstr>归因: 责备与归功</vt:lpstr>
      <vt:lpstr>归因: 责备与归功</vt:lpstr>
      <vt:lpstr>解释</vt:lpstr>
      <vt:lpstr>解释</vt:lpstr>
      <vt:lpstr>解释</vt:lpstr>
      <vt:lpstr>责备与归功</vt:lpstr>
      <vt:lpstr>你出院了，几乎没有任何症状</vt:lpstr>
      <vt:lpstr>你出院了，几乎没有任何症状</vt:lpstr>
      <vt:lpstr>你出院了，几乎没有任何症状</vt:lpstr>
      <vt:lpstr>你出院了，几乎没有任何症状</vt:lpstr>
      <vt:lpstr>你出院了，几乎没有任何症状</vt:lpstr>
      <vt:lpstr>特定归因类型对负性事件的影响!</vt:lpstr>
      <vt:lpstr>特定归因类型对负性事件的影响!</vt:lpstr>
      <vt:lpstr>特定归因类型对负性事件的影响!</vt:lpstr>
      <vt:lpstr>特定归因类型对负性事件的影响!</vt:lpstr>
      <vt:lpstr>特定归因类型对负性事件的影响!</vt:lpstr>
      <vt:lpstr>特定归因类型对正性事件的影响！</vt:lpstr>
      <vt:lpstr>特定归因类型对正性事件的影响！</vt:lpstr>
      <vt:lpstr>特定归因类型对正性事件的影响！</vt:lpstr>
      <vt:lpstr>特定归因类型对正性事件的影响！</vt:lpstr>
      <vt:lpstr>特定归因类型对正性事件的影响！</vt:lpstr>
      <vt:lpstr>为什么我们这样做？</vt:lpstr>
      <vt:lpstr>为什么我们这样做？</vt:lpstr>
      <vt:lpstr>归因偏差如何促使了精神疾病中的误解-举例</vt:lpstr>
      <vt:lpstr>归因类型 今日课程的学习目的:</vt:lpstr>
      <vt:lpstr>一位朋友在背后议论你</vt:lpstr>
      <vt:lpstr>你被约请参加工作面试</vt:lpstr>
      <vt:lpstr>你的突然造访不是你的朋友所预料的</vt:lpstr>
      <vt:lpstr>当你讲话是其它人大笑起来</vt:lpstr>
      <vt:lpstr>提供你自己的例子！ </vt:lpstr>
      <vt:lpstr>一个内在的声音告诉你：你不好。</vt:lpstr>
      <vt:lpstr>一个内在的声音告诉你：你不好。</vt:lpstr>
      <vt:lpstr>一个内在的声音告诉你：你不好。</vt:lpstr>
      <vt:lpstr>听到的声音是自己的思维还是受到遥控操作? 正面的和反面的</vt:lpstr>
      <vt:lpstr>听到的声音是自己的思维还是受到遥控操作? 正面的和反面的</vt:lpstr>
      <vt:lpstr>听到的声音是自己的思维还是受到遥控操作? 正面的和反面的</vt:lpstr>
      <vt:lpstr>听到的声音是自己的思维还是受到遥控操作? 正面的和反面的</vt:lpstr>
      <vt:lpstr>听到的声音是自己的思维还是受到遥控操作? 正面的和反面的</vt:lpstr>
      <vt:lpstr>一位朋友让你搭便车回家</vt:lpstr>
      <vt:lpstr>一位朋友没有和你一起出席会议</vt:lpstr>
      <vt:lpstr>一位朋友没有给你寄明信片</vt:lpstr>
      <vt:lpstr>一辆小汽车一直跟在你的车后面开了半个小时</vt:lpstr>
      <vt:lpstr>你打算乘坐的巴士就在你面前开走了</vt:lpstr>
      <vt:lpstr>邻居请你喝一杯</vt:lpstr>
      <vt:lpstr>相当长的一段时间，一个男人总是在你门前读报纸</vt:lpstr>
      <vt:lpstr>朋友认为你不公平</vt:lpstr>
      <vt:lpstr>朋友认为你很聪明</vt:lpstr>
      <vt:lpstr>转向日常生活</vt:lpstr>
      <vt:lpstr>转向日常生活</vt:lpstr>
      <vt:lpstr>转向日常生活</vt:lpstr>
      <vt:lpstr>对于精神病必须去做什么?</vt:lpstr>
      <vt:lpstr>对于精神病必须去做什么?</vt:lpstr>
      <vt:lpstr>感谢您的参与!</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255</cp:revision>
  <dcterms:created xsi:type="dcterms:W3CDTF">2004-10-11T13:21:01Z</dcterms:created>
  <dcterms:modified xsi:type="dcterms:W3CDTF">2021-12-28T11:06:00Z</dcterms:modified>
</cp:coreProperties>
</file>