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4" r:id="rId1"/>
    <p:sldMasterId id="2147484197" r:id="rId2"/>
  </p:sldMasterIdLst>
  <p:notesMasterIdLst>
    <p:notesMasterId r:id="rId80"/>
  </p:notesMasterIdLst>
  <p:handoutMasterIdLst>
    <p:handoutMasterId r:id="rId81"/>
  </p:handoutMasterIdLst>
  <p:sldIdLst>
    <p:sldId id="698" r:id="rId3"/>
    <p:sldId id="615" r:id="rId4"/>
    <p:sldId id="670" r:id="rId5"/>
    <p:sldId id="669" r:id="rId6"/>
    <p:sldId id="671" r:id="rId7"/>
    <p:sldId id="676" r:id="rId8"/>
    <p:sldId id="675" r:id="rId9"/>
    <p:sldId id="674" r:id="rId10"/>
    <p:sldId id="477" r:id="rId11"/>
    <p:sldId id="621" r:id="rId12"/>
    <p:sldId id="678" r:id="rId13"/>
    <p:sldId id="677" r:id="rId14"/>
    <p:sldId id="578" r:id="rId15"/>
    <p:sldId id="580" r:id="rId16"/>
    <p:sldId id="622" r:id="rId17"/>
    <p:sldId id="623" r:id="rId18"/>
    <p:sldId id="626" r:id="rId19"/>
    <p:sldId id="679" r:id="rId20"/>
    <p:sldId id="603" r:id="rId21"/>
    <p:sldId id="654" r:id="rId22"/>
    <p:sldId id="682" r:id="rId23"/>
    <p:sldId id="681" r:id="rId24"/>
    <p:sldId id="680" r:id="rId25"/>
    <p:sldId id="485" r:id="rId26"/>
    <p:sldId id="486" r:id="rId27"/>
    <p:sldId id="647" r:id="rId28"/>
    <p:sldId id="589" r:id="rId29"/>
    <p:sldId id="648" r:id="rId30"/>
    <p:sldId id="591" r:id="rId31"/>
    <p:sldId id="649" r:id="rId32"/>
    <p:sldId id="492" r:id="rId33"/>
    <p:sldId id="592" r:id="rId34"/>
    <p:sldId id="593" r:id="rId35"/>
    <p:sldId id="667" r:id="rId36"/>
    <p:sldId id="594" r:id="rId37"/>
    <p:sldId id="595" r:id="rId38"/>
    <p:sldId id="524" r:id="rId39"/>
    <p:sldId id="525" r:id="rId40"/>
    <p:sldId id="489" r:id="rId41"/>
    <p:sldId id="599" r:id="rId42"/>
    <p:sldId id="552" r:id="rId43"/>
    <p:sldId id="553" r:id="rId44"/>
    <p:sldId id="526" r:id="rId45"/>
    <p:sldId id="527" r:id="rId46"/>
    <p:sldId id="650" r:id="rId47"/>
    <p:sldId id="498" r:id="rId48"/>
    <p:sldId id="503" r:id="rId49"/>
    <p:sldId id="504" r:id="rId50"/>
    <p:sldId id="540" r:id="rId51"/>
    <p:sldId id="541" r:id="rId52"/>
    <p:sldId id="542" r:id="rId53"/>
    <p:sldId id="543" r:id="rId54"/>
    <p:sldId id="596" r:id="rId55"/>
    <p:sldId id="597" r:id="rId56"/>
    <p:sldId id="548" r:id="rId57"/>
    <p:sldId id="549" r:id="rId58"/>
    <p:sldId id="522" r:id="rId59"/>
    <p:sldId id="523" r:id="rId60"/>
    <p:sldId id="664" r:id="rId61"/>
    <p:sldId id="686" r:id="rId62"/>
    <p:sldId id="685" r:id="rId63"/>
    <p:sldId id="684" r:id="rId64"/>
    <p:sldId id="683" r:id="rId65"/>
    <p:sldId id="639" r:id="rId66"/>
    <p:sldId id="688" r:id="rId67"/>
    <p:sldId id="687" r:id="rId68"/>
    <p:sldId id="668" r:id="rId69"/>
    <p:sldId id="640" r:id="rId70"/>
    <p:sldId id="689" r:id="rId71"/>
    <p:sldId id="690" r:id="rId72"/>
    <p:sldId id="691" r:id="rId73"/>
    <p:sldId id="692" r:id="rId74"/>
    <p:sldId id="693" r:id="rId75"/>
    <p:sldId id="694" r:id="rId76"/>
    <p:sldId id="695" r:id="rId77"/>
    <p:sldId id="696" r:id="rId78"/>
    <p:sldId id="697" r:id="rId79"/>
  </p:sldIdLst>
  <p:sldSz cx="12195175" cy="6858000"/>
  <p:notesSz cx="7099300" cy="10234613"/>
  <p:defaultTextStyle>
    <a:defPPr>
      <a:defRPr lang="de-DE"/>
    </a:defPPr>
    <a:lvl1pPr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b="1" kern="1200">
        <a:solidFill>
          <a:schemeClr val="tx1"/>
        </a:solidFill>
        <a:latin typeface="SimHei"/>
        <a:ea typeface="SimHei"/>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201">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0000"/>
    <a:srgbClr val="FF0066"/>
    <a:srgbClr val="66FF33"/>
    <a:srgbClr val="FFFF00"/>
    <a:srgbClr val="FF0000"/>
    <a:srgbClr val="ADC0CB"/>
    <a:srgbClr val="FFCC99"/>
    <a:srgbClr val="CCEC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44" autoAdjust="0"/>
    <p:restoredTop sz="94614" autoAdjust="0"/>
  </p:normalViewPr>
  <p:slideViewPr>
    <p:cSldViewPr>
      <p:cViewPr varScale="1">
        <p:scale>
          <a:sx n="67" d="100"/>
          <a:sy n="67" d="100"/>
        </p:scale>
        <p:origin x="872" y="52"/>
      </p:cViewPr>
      <p:guideLst>
        <p:guide orient="horz" pos="4201"/>
        <p:guide pos="2880"/>
        <p:guide pos="384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0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presProps" Target="pres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2457EDAB-E15B-40B0-A80B-9A1E5BED4E0B}" type="slidenum">
              <a:rPr lang="en-GB" altLang="de-DE"/>
              <a:pPr/>
              <a:t>‹Nr.›</a:t>
            </a:fld>
            <a:endParaRPr lang="en-GB" altLang="de-DE"/>
          </a:p>
        </p:txBody>
      </p:sp>
    </p:spTree>
    <p:extLst>
      <p:ext uri="{BB962C8B-B14F-4D97-AF65-F5344CB8AC3E}">
        <p14:creationId xmlns:p14="http://schemas.microsoft.com/office/powerpoint/2010/main" val="619272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ltLang="zh-CN"/>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ltLang="zh-CN"/>
          </a:p>
        </p:txBody>
      </p:sp>
      <p:sp>
        <p:nvSpPr>
          <p:cNvPr id="10650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altLang="zh-CN" noProof="0"/>
              <a:t>Klicken Sie, um die Formate des Vorlagentextes zu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ltLang="zh-CN"/>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BA3800EF-89CD-4D73-8569-1CE1988E14B4}" type="slidenum">
              <a:rPr lang="zh-CN" altLang="de-DE"/>
              <a:pPr/>
              <a:t>‹Nr.›</a:t>
            </a:fld>
            <a:endParaRPr lang="de-DE" altLang="zh-CN"/>
          </a:p>
        </p:txBody>
      </p:sp>
    </p:spTree>
    <p:extLst>
      <p:ext uri="{BB962C8B-B14F-4D97-AF65-F5344CB8AC3E}">
        <p14:creationId xmlns:p14="http://schemas.microsoft.com/office/powerpoint/2010/main" val="41686814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56B765-A683-4AC7-ACD9-A61F4BBB43C0}" type="slidenum">
              <a:rPr lang="zh-CN" altLang="de-DE" sz="1400"/>
              <a:pPr eaLnBrk="1" hangingPunct="1">
                <a:spcBef>
                  <a:spcPct val="0"/>
                </a:spcBef>
              </a:pPr>
              <a:t>2</a:t>
            </a:fld>
            <a:endParaRPr lang="de-DE" altLang="zh-CN"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6760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56B765-A683-4AC7-ACD9-A61F4BBB43C0}" type="slidenum">
              <a:rPr lang="zh-CN" altLang="de-DE" sz="1400"/>
              <a:pPr eaLnBrk="1" hangingPunct="1">
                <a:spcBef>
                  <a:spcPct val="0"/>
                </a:spcBef>
              </a:pPr>
              <a:t>3</a:t>
            </a:fld>
            <a:endParaRPr lang="de-DE" altLang="zh-CN"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676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B56B765-A683-4AC7-ACD9-A61F4BBB43C0}" type="slidenum">
              <a:rPr lang="zh-CN" altLang="de-DE" sz="1400"/>
              <a:pPr eaLnBrk="1" hangingPunct="1">
                <a:spcBef>
                  <a:spcPct val="0"/>
                </a:spcBef>
              </a:pPr>
              <a:t>4</a:t>
            </a:fld>
            <a:endParaRPr lang="de-DE" altLang="zh-CN"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6760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84BBE7-6119-4E35-A56E-0621D7B12935}" type="slidenum">
              <a:rPr lang="zh-CN" altLang="de-DE" sz="1400"/>
              <a:pPr eaLnBrk="1" hangingPunct="1">
                <a:spcBef>
                  <a:spcPct val="0"/>
                </a:spcBef>
              </a:pPr>
              <a:t>5</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832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84BBE7-6119-4E35-A56E-0621D7B12935}" type="slidenum">
              <a:rPr lang="zh-CN" altLang="de-DE" sz="1400"/>
              <a:pPr eaLnBrk="1" hangingPunct="1">
                <a:spcBef>
                  <a:spcPct val="0"/>
                </a:spcBef>
              </a:pPr>
              <a:t>6</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8323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84BBE7-6119-4E35-A56E-0621D7B12935}" type="slidenum">
              <a:rPr lang="zh-CN" altLang="de-DE" sz="1400"/>
              <a:pPr eaLnBrk="1" hangingPunct="1">
                <a:spcBef>
                  <a:spcPct val="0"/>
                </a:spcBef>
              </a:pPr>
              <a:t>7</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8323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84BBE7-6119-4E35-A56E-0621D7B12935}" type="slidenum">
              <a:rPr lang="zh-CN" altLang="de-DE" sz="1400"/>
              <a:pPr eaLnBrk="1" hangingPunct="1">
                <a:spcBef>
                  <a:spcPct val="0"/>
                </a:spcBef>
              </a:pPr>
              <a:t>8</a:t>
            </a:fld>
            <a:endParaRPr lang="de-DE" altLang="zh-CN"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28323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682CDA-4057-4337-935D-10C3C12B7E2E}" type="slidenum">
              <a:rPr lang="zh-CN" altLang="de-DE" sz="1400"/>
              <a:pPr eaLnBrk="1" hangingPunct="1">
                <a:spcBef>
                  <a:spcPct val="0"/>
                </a:spcBef>
              </a:pPr>
              <a:t>9</a:t>
            </a:fld>
            <a:endParaRPr lang="de-DE" altLang="zh-CN"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18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D2A2B-5E48-4A4E-907E-A96D52263BB2}" type="slidenum">
              <a:rPr lang="zh-CN" altLang="de-DE" sz="1400"/>
              <a:pPr eaLnBrk="1" hangingPunct="1">
                <a:spcBef>
                  <a:spcPct val="0"/>
                </a:spcBef>
              </a:pPr>
              <a:t>10</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075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D2A2B-5E48-4A4E-907E-A96D52263BB2}" type="slidenum">
              <a:rPr lang="zh-CN" altLang="de-DE" sz="1400"/>
              <a:pPr eaLnBrk="1" hangingPunct="1">
                <a:spcBef>
                  <a:spcPct val="0"/>
                </a:spcBef>
              </a:pPr>
              <a:t>11</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075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0D2A2B-5E48-4A4E-907E-A96D52263BB2}" type="slidenum">
              <a:rPr lang="zh-CN" altLang="de-DE" sz="1400"/>
              <a:pPr eaLnBrk="1" hangingPunct="1">
                <a:spcBef>
                  <a:spcPct val="0"/>
                </a:spcBef>
              </a:pPr>
              <a:t>12</a:t>
            </a:fld>
            <a:endParaRPr lang="de-DE" altLang="zh-CN" sz="1400"/>
          </a:p>
        </p:txBody>
      </p:sp>
      <p:sp>
        <p:nvSpPr>
          <p:cNvPr id="118787" name="Rectangle 2"/>
          <p:cNvSpPr>
            <a:spLocks noGrp="1" noRot="1" noChangeAspect="1" noChangeArrowheads="1" noTextEdit="1"/>
          </p:cNvSpPr>
          <p:nvPr>
            <p:ph type="sldImg"/>
          </p:nvPr>
        </p:nvSpPr>
        <p:spPr>
          <a:xfrm>
            <a:off x="141288" y="768350"/>
            <a:ext cx="6821487"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7075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1758D5-67D3-447B-A544-05F89C2991DE}" type="slidenum">
              <a:rPr lang="zh-CN" altLang="de-DE" sz="1400"/>
              <a:pPr eaLnBrk="1" hangingPunct="1">
                <a:spcBef>
                  <a:spcPct val="0"/>
                </a:spcBef>
              </a:pPr>
              <a:t>13</a:t>
            </a:fld>
            <a:endParaRPr lang="de-DE" altLang="zh-CN"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9301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D59245-0C88-4A86-9BCD-6D8239C72B03}" type="slidenum">
              <a:rPr lang="zh-CN" altLang="de-DE" sz="1400"/>
              <a:pPr eaLnBrk="1" hangingPunct="1">
                <a:spcBef>
                  <a:spcPct val="0"/>
                </a:spcBef>
              </a:pPr>
              <a:t>14</a:t>
            </a:fld>
            <a:endParaRPr lang="de-DE" altLang="zh-CN"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4001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A9D743-A425-4028-A5D2-18D364294B0B}" type="slidenum">
              <a:rPr lang="zh-CN" altLang="de-DE" sz="1400"/>
              <a:pPr eaLnBrk="1" hangingPunct="1">
                <a:spcBef>
                  <a:spcPct val="0"/>
                </a:spcBef>
              </a:pPr>
              <a:t>15</a:t>
            </a:fld>
            <a:endParaRPr lang="de-DE" altLang="zh-CN"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6702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1B9255-5614-4F08-BE47-3F2F87AAF962}" type="slidenum">
              <a:rPr lang="zh-CN" altLang="de-DE" sz="1400"/>
              <a:pPr eaLnBrk="1" hangingPunct="1">
                <a:spcBef>
                  <a:spcPct val="0"/>
                </a:spcBef>
              </a:pPr>
              <a:t>16</a:t>
            </a:fld>
            <a:endParaRPr lang="de-DE" altLang="zh-CN" sz="1400"/>
          </a:p>
        </p:txBody>
      </p:sp>
      <p:sp>
        <p:nvSpPr>
          <p:cNvPr id="122883" name="Rectangle 2"/>
          <p:cNvSpPr>
            <a:spLocks noGrp="1" noRot="1" noChangeAspect="1" noChangeArrowheads="1" noTextEdit="1"/>
          </p:cNvSpPr>
          <p:nvPr>
            <p:ph type="sldImg"/>
          </p:nvPr>
        </p:nvSpPr>
        <p:spPr>
          <a:xfrm>
            <a:off x="141288" y="768350"/>
            <a:ext cx="6821487"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0242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25DE71-5A0D-4D36-84D2-CCCE470B2D99}" type="slidenum">
              <a:rPr lang="zh-CN" altLang="de-DE" sz="1400"/>
              <a:pPr eaLnBrk="1" hangingPunct="1">
                <a:spcBef>
                  <a:spcPct val="0"/>
                </a:spcBef>
              </a:pPr>
              <a:t>17</a:t>
            </a:fld>
            <a:endParaRPr lang="de-DE" altLang="zh-CN"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465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25DE71-5A0D-4D36-84D2-CCCE470B2D99}" type="slidenum">
              <a:rPr lang="zh-CN" altLang="de-DE" sz="1400"/>
              <a:pPr eaLnBrk="1" hangingPunct="1">
                <a:spcBef>
                  <a:spcPct val="0"/>
                </a:spcBef>
              </a:pPr>
              <a:t>18</a:t>
            </a:fld>
            <a:endParaRPr lang="de-DE" altLang="zh-CN"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96465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8DB25A-3204-4274-BF49-5D7AB412FDE1}" type="slidenum">
              <a:rPr lang="zh-CN" altLang="de-DE" sz="1400"/>
              <a:pPr eaLnBrk="1" hangingPunct="1">
                <a:spcBef>
                  <a:spcPct val="0"/>
                </a:spcBef>
              </a:pPr>
              <a:t>19</a:t>
            </a:fld>
            <a:endParaRPr lang="de-DE" altLang="zh-CN" sz="14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5686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3F28D1-6CC2-480C-96FC-7838B431D49A}" type="slidenum">
              <a:rPr lang="zh-CN" altLang="de-DE" sz="1400"/>
              <a:pPr eaLnBrk="1" hangingPunct="1">
                <a:spcBef>
                  <a:spcPct val="0"/>
                </a:spcBef>
              </a:pPr>
              <a:t>20</a:t>
            </a:fld>
            <a:endParaRPr lang="de-DE" altLang="zh-CN"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3538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3F28D1-6CC2-480C-96FC-7838B431D49A}" type="slidenum">
              <a:rPr lang="zh-CN" altLang="de-DE" sz="1400"/>
              <a:pPr eaLnBrk="1" hangingPunct="1">
                <a:spcBef>
                  <a:spcPct val="0"/>
                </a:spcBef>
              </a:pPr>
              <a:t>21</a:t>
            </a:fld>
            <a:endParaRPr lang="de-DE" altLang="zh-CN"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3538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3F28D1-6CC2-480C-96FC-7838B431D49A}" type="slidenum">
              <a:rPr lang="zh-CN" altLang="de-DE" sz="1400"/>
              <a:pPr eaLnBrk="1" hangingPunct="1">
                <a:spcBef>
                  <a:spcPct val="0"/>
                </a:spcBef>
              </a:pPr>
              <a:t>22</a:t>
            </a:fld>
            <a:endParaRPr lang="de-DE" altLang="zh-CN"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3538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3F28D1-6CC2-480C-96FC-7838B431D49A}" type="slidenum">
              <a:rPr lang="zh-CN" altLang="de-DE" sz="1400"/>
              <a:pPr eaLnBrk="1" hangingPunct="1">
                <a:spcBef>
                  <a:spcPct val="0"/>
                </a:spcBef>
              </a:pPr>
              <a:t>23</a:t>
            </a:fld>
            <a:endParaRPr lang="de-DE" altLang="zh-CN"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3538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E0B813-7004-48A9-9D20-C70DCB8DC028}" type="slidenum">
              <a:rPr lang="zh-CN" altLang="de-DE" sz="1400"/>
              <a:pPr eaLnBrk="1" hangingPunct="1">
                <a:spcBef>
                  <a:spcPct val="0"/>
                </a:spcBef>
              </a:pPr>
              <a:t>24</a:t>
            </a:fld>
            <a:endParaRPr lang="de-DE" altLang="zh-CN"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889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84E948-4F7F-49B9-B680-F06325C1D632}" type="slidenum">
              <a:rPr lang="zh-CN" altLang="de-DE" sz="1400"/>
              <a:pPr eaLnBrk="1" hangingPunct="1">
                <a:spcBef>
                  <a:spcPct val="0"/>
                </a:spcBef>
              </a:pPr>
              <a:t>25</a:t>
            </a:fld>
            <a:endParaRPr lang="de-DE" altLang="zh-CN"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1975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136259-5A0F-433D-826A-661C0A9815C8}" type="slidenum">
              <a:rPr lang="zh-CN" altLang="de-DE" sz="1400"/>
              <a:pPr eaLnBrk="1" hangingPunct="1">
                <a:spcBef>
                  <a:spcPct val="0"/>
                </a:spcBef>
              </a:pPr>
              <a:t>26</a:t>
            </a:fld>
            <a:endParaRPr lang="de-DE" altLang="zh-CN"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8826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0A955A-2460-4A73-AD58-04FE57742558}" type="slidenum">
              <a:rPr lang="zh-CN" altLang="de-DE" sz="1400"/>
              <a:pPr eaLnBrk="1" hangingPunct="1">
                <a:spcBef>
                  <a:spcPct val="0"/>
                </a:spcBef>
              </a:pPr>
              <a:t>27</a:t>
            </a:fld>
            <a:endParaRPr lang="de-DE" altLang="zh-CN" sz="1400"/>
          </a:p>
        </p:txBody>
      </p:sp>
      <p:sp>
        <p:nvSpPr>
          <p:cNvPr id="134147" name="Rectangle 2"/>
          <p:cNvSpPr>
            <a:spLocks noGrp="1" noRot="1" noChangeAspect="1" noChangeArrowheads="1" noTextEdit="1"/>
          </p:cNvSpPr>
          <p:nvPr>
            <p:ph type="sldImg"/>
          </p:nvPr>
        </p:nvSpPr>
        <p:spPr>
          <a:xfrm>
            <a:off x="141288" y="768350"/>
            <a:ext cx="6821487"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165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5189F2-8A32-403C-92AD-463EA9DAB04F}" type="slidenum">
              <a:rPr lang="zh-CN" altLang="de-DE" sz="1400"/>
              <a:pPr eaLnBrk="1" hangingPunct="1">
                <a:spcBef>
                  <a:spcPct val="0"/>
                </a:spcBef>
              </a:pPr>
              <a:t>28</a:t>
            </a:fld>
            <a:endParaRPr lang="de-DE" altLang="zh-CN"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181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820CCC-3906-47BD-BFF7-76CE5F398E71}" type="slidenum">
              <a:rPr lang="zh-CN" altLang="de-DE" sz="1400"/>
              <a:pPr eaLnBrk="1" hangingPunct="1">
                <a:spcBef>
                  <a:spcPct val="0"/>
                </a:spcBef>
              </a:pPr>
              <a:t>29</a:t>
            </a:fld>
            <a:endParaRPr lang="de-DE" altLang="zh-CN" sz="1400"/>
          </a:p>
        </p:txBody>
      </p:sp>
      <p:sp>
        <p:nvSpPr>
          <p:cNvPr id="1361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8410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A829F-FED4-45C1-BC92-68E3A69CFC53}" type="slidenum">
              <a:rPr lang="zh-CN" altLang="de-DE" sz="1400"/>
              <a:pPr eaLnBrk="1" hangingPunct="1">
                <a:spcBef>
                  <a:spcPct val="0"/>
                </a:spcBef>
              </a:pPr>
              <a:t>30</a:t>
            </a:fld>
            <a:endParaRPr lang="de-DE" altLang="zh-CN"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7588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379F57-7A0C-4CE5-8CB9-151881918AA5}" type="slidenum">
              <a:rPr lang="zh-CN" altLang="de-DE" sz="1400"/>
              <a:pPr eaLnBrk="1" hangingPunct="1">
                <a:spcBef>
                  <a:spcPct val="0"/>
                </a:spcBef>
              </a:pPr>
              <a:t>31</a:t>
            </a:fld>
            <a:endParaRPr lang="de-DE" altLang="zh-CN"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7896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1CC2A8-3239-4759-BB3D-AF36C7DAFB8F}" type="slidenum">
              <a:rPr lang="zh-CN" altLang="de-DE" sz="1400"/>
              <a:pPr eaLnBrk="1" hangingPunct="1">
                <a:spcBef>
                  <a:spcPct val="0"/>
                </a:spcBef>
              </a:pPr>
              <a:t>32</a:t>
            </a:fld>
            <a:endParaRPr lang="de-DE" altLang="zh-CN" sz="1400"/>
          </a:p>
        </p:txBody>
      </p:sp>
      <p:sp>
        <p:nvSpPr>
          <p:cNvPr id="13926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7525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31E545-005C-4744-BD5E-295D6E65FE0B}" type="slidenum">
              <a:rPr lang="zh-CN" altLang="de-DE" sz="1400"/>
              <a:pPr eaLnBrk="1" hangingPunct="1">
                <a:spcBef>
                  <a:spcPct val="0"/>
                </a:spcBef>
              </a:pPr>
              <a:t>33</a:t>
            </a:fld>
            <a:endParaRPr lang="de-DE" altLang="zh-CN" sz="1400"/>
          </a:p>
        </p:txBody>
      </p:sp>
      <p:sp>
        <p:nvSpPr>
          <p:cNvPr id="14029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7209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74DB12-BC7E-4841-9D60-08FC3CEBB2E0}" type="slidenum">
              <a:rPr lang="zh-CN" altLang="de-DE" sz="1400"/>
              <a:pPr eaLnBrk="1" hangingPunct="1">
                <a:spcBef>
                  <a:spcPct val="0"/>
                </a:spcBef>
              </a:pPr>
              <a:t>35</a:t>
            </a:fld>
            <a:endParaRPr lang="de-DE" altLang="zh-CN" sz="1400"/>
          </a:p>
        </p:txBody>
      </p:sp>
      <p:sp>
        <p:nvSpPr>
          <p:cNvPr id="14131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8501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EB7C3A-671B-4509-B7DA-29EC1EE59845}" type="slidenum">
              <a:rPr lang="zh-CN" altLang="de-DE" sz="1400"/>
              <a:pPr eaLnBrk="1" hangingPunct="1">
                <a:spcBef>
                  <a:spcPct val="0"/>
                </a:spcBef>
              </a:pPr>
              <a:t>36</a:t>
            </a:fld>
            <a:endParaRPr lang="de-DE" altLang="zh-CN" sz="1400"/>
          </a:p>
        </p:txBody>
      </p:sp>
      <p:sp>
        <p:nvSpPr>
          <p:cNvPr id="142339" name="Rectangle 1026"/>
          <p:cNvSpPr>
            <a:spLocks noGrp="1" noRot="1" noChangeAspect="1" noChangeArrowheads="1" noTextEdit="1"/>
          </p:cNvSpPr>
          <p:nvPr>
            <p:ph type="sldImg"/>
          </p:nvPr>
        </p:nvSpPr>
        <p:spPr>
          <a:xfrm>
            <a:off x="141288" y="768350"/>
            <a:ext cx="6821487" cy="3836988"/>
          </a:xfrm>
          <a:solidFill>
            <a:srgbClr val="FFFFFF"/>
          </a:solidFill>
          <a:ln/>
        </p:spPr>
      </p:sp>
      <p:sp>
        <p:nvSpPr>
          <p:cNvPr id="14234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327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CC7DD5-5FAC-491F-B1FD-7FB6E244EF61}" type="slidenum">
              <a:rPr lang="zh-CN" altLang="de-DE" sz="1400"/>
              <a:pPr eaLnBrk="1" hangingPunct="1">
                <a:spcBef>
                  <a:spcPct val="0"/>
                </a:spcBef>
              </a:pPr>
              <a:t>37</a:t>
            </a:fld>
            <a:endParaRPr lang="de-DE" altLang="zh-CN"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1188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537965-A6CD-46C1-B4EC-505852DDC973}" type="slidenum">
              <a:rPr lang="zh-CN" altLang="de-DE" sz="1400"/>
              <a:pPr eaLnBrk="1" hangingPunct="1">
                <a:spcBef>
                  <a:spcPct val="0"/>
                </a:spcBef>
              </a:pPr>
              <a:t>38</a:t>
            </a:fld>
            <a:endParaRPr lang="de-DE" altLang="zh-CN"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781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033B4A-BD61-4182-9491-A3E8CF2A0A5D}" type="slidenum">
              <a:rPr lang="zh-CN" altLang="de-DE" sz="1400"/>
              <a:pPr eaLnBrk="1" hangingPunct="1">
                <a:spcBef>
                  <a:spcPct val="0"/>
                </a:spcBef>
              </a:pPr>
              <a:t>39</a:t>
            </a:fld>
            <a:endParaRPr lang="de-DE" altLang="zh-CN"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35829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A30A4D-512C-4477-B6ED-41B398380E8B}" type="slidenum">
              <a:rPr lang="zh-CN" altLang="de-DE" sz="1400"/>
              <a:pPr eaLnBrk="1" hangingPunct="1">
                <a:spcBef>
                  <a:spcPct val="0"/>
                </a:spcBef>
              </a:pPr>
              <a:t>40</a:t>
            </a:fld>
            <a:endParaRPr lang="de-DE" altLang="zh-CN"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extLst>
      <p:ext uri="{BB962C8B-B14F-4D97-AF65-F5344CB8AC3E}">
        <p14:creationId xmlns:p14="http://schemas.microsoft.com/office/powerpoint/2010/main" val="2143887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80FDF5-F7D2-4990-B3D6-2313A46C7890}" type="slidenum">
              <a:rPr lang="zh-CN" altLang="de-DE" sz="1400"/>
              <a:pPr eaLnBrk="1" hangingPunct="1">
                <a:spcBef>
                  <a:spcPct val="0"/>
                </a:spcBef>
              </a:pPr>
              <a:t>41</a:t>
            </a:fld>
            <a:endParaRPr lang="de-DE" altLang="zh-CN"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4450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D597D2-91ED-4C34-AFD6-D7763A56CDF8}" type="slidenum">
              <a:rPr lang="zh-CN" altLang="de-DE" sz="1400"/>
              <a:pPr eaLnBrk="1" hangingPunct="1">
                <a:spcBef>
                  <a:spcPct val="0"/>
                </a:spcBef>
              </a:pPr>
              <a:t>42</a:t>
            </a:fld>
            <a:endParaRPr lang="de-DE" altLang="zh-CN"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43392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C095D2-118B-414F-AB6B-E4C808D7760A}" type="slidenum">
              <a:rPr lang="zh-CN" altLang="de-DE" sz="1400"/>
              <a:pPr eaLnBrk="1" hangingPunct="1">
                <a:spcBef>
                  <a:spcPct val="0"/>
                </a:spcBef>
              </a:pPr>
              <a:t>43</a:t>
            </a:fld>
            <a:endParaRPr lang="de-DE" altLang="zh-CN"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5683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1AFAAC-D2C6-4331-AD87-7C7F90402394}" type="slidenum">
              <a:rPr lang="zh-CN" altLang="de-DE" sz="1400"/>
              <a:pPr eaLnBrk="1" hangingPunct="1">
                <a:spcBef>
                  <a:spcPct val="0"/>
                </a:spcBef>
              </a:pPr>
              <a:t>44</a:t>
            </a:fld>
            <a:endParaRPr lang="de-DE" altLang="zh-CN"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754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B55F8A-A544-412E-B36C-ED46ECCB478B}" type="slidenum">
              <a:rPr lang="zh-CN" altLang="de-DE" sz="1400"/>
              <a:pPr eaLnBrk="1" hangingPunct="1">
                <a:spcBef>
                  <a:spcPct val="0"/>
                </a:spcBef>
              </a:pPr>
              <a:t>45</a:t>
            </a:fld>
            <a:endParaRPr lang="de-DE" altLang="zh-CN"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19932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E66BC4-AD9E-4A80-B5B5-D9C756E6AB66}" type="slidenum">
              <a:rPr lang="zh-CN" altLang="de-DE" sz="1400"/>
              <a:pPr eaLnBrk="1" hangingPunct="1">
                <a:spcBef>
                  <a:spcPct val="0"/>
                </a:spcBef>
              </a:pPr>
              <a:t>46</a:t>
            </a:fld>
            <a:endParaRPr lang="de-DE" altLang="zh-CN"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84377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B06711-C9A4-44F8-9A3E-30804EDC6467}" type="slidenum">
              <a:rPr lang="zh-CN" altLang="de-DE" sz="1400"/>
              <a:pPr eaLnBrk="1" hangingPunct="1">
                <a:spcBef>
                  <a:spcPct val="0"/>
                </a:spcBef>
              </a:pPr>
              <a:t>47</a:t>
            </a:fld>
            <a:endParaRPr lang="de-DE" altLang="zh-CN"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59081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205CB8-2FAB-4552-AF31-2C25F7F92288}" type="slidenum">
              <a:rPr lang="zh-CN" altLang="de-DE" sz="1400"/>
              <a:pPr eaLnBrk="1" hangingPunct="1">
                <a:spcBef>
                  <a:spcPct val="0"/>
                </a:spcBef>
              </a:pPr>
              <a:t>48</a:t>
            </a:fld>
            <a:endParaRPr lang="de-DE" altLang="zh-CN"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2526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B475A4-5CF3-456F-873F-B2B8B98B733C}" type="slidenum">
              <a:rPr lang="zh-CN" altLang="de-DE" sz="1400"/>
              <a:pPr eaLnBrk="1" hangingPunct="1">
                <a:spcBef>
                  <a:spcPct val="0"/>
                </a:spcBef>
              </a:pPr>
              <a:t>49</a:t>
            </a:fld>
            <a:endParaRPr lang="de-DE" altLang="zh-CN"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02903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CE756F-8FB4-4384-86DD-A04BA5CAF135}" type="slidenum">
              <a:rPr lang="zh-CN" altLang="de-DE" sz="1400"/>
              <a:pPr eaLnBrk="1" hangingPunct="1">
                <a:spcBef>
                  <a:spcPct val="0"/>
                </a:spcBef>
              </a:pPr>
              <a:t>50</a:t>
            </a:fld>
            <a:endParaRPr lang="de-DE" altLang="zh-CN"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46871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F394AF4-F832-45D2-96B5-23FBD15593AA}" type="slidenum">
              <a:rPr lang="zh-CN" altLang="de-DE" sz="1400"/>
              <a:pPr eaLnBrk="1" hangingPunct="1">
                <a:spcBef>
                  <a:spcPct val="0"/>
                </a:spcBef>
              </a:pPr>
              <a:t>51</a:t>
            </a:fld>
            <a:endParaRPr lang="de-DE" altLang="zh-CN"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6188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887B28-3B48-4906-9CD1-DDF22779130E}" type="slidenum">
              <a:rPr lang="zh-CN" altLang="de-DE" sz="1400"/>
              <a:pPr eaLnBrk="1" hangingPunct="1">
                <a:spcBef>
                  <a:spcPct val="0"/>
                </a:spcBef>
              </a:pPr>
              <a:t>52</a:t>
            </a:fld>
            <a:endParaRPr lang="de-DE" altLang="zh-CN"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292887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6B7476-7727-4FEE-8CAD-115D3DE1C69F}" type="slidenum">
              <a:rPr lang="zh-CN" altLang="de-DE" sz="1400"/>
              <a:pPr eaLnBrk="1" hangingPunct="1">
                <a:spcBef>
                  <a:spcPct val="0"/>
                </a:spcBef>
              </a:pPr>
              <a:t>53</a:t>
            </a:fld>
            <a:endParaRPr lang="de-DE" altLang="zh-CN" sz="1400"/>
          </a:p>
        </p:txBody>
      </p:sp>
      <p:sp>
        <p:nvSpPr>
          <p:cNvPr id="15974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45559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CAD65F-4FC8-4CF6-B186-BF9FA0F85935}" type="slidenum">
              <a:rPr lang="zh-CN" altLang="de-DE" sz="1400"/>
              <a:pPr eaLnBrk="1" hangingPunct="1">
                <a:spcBef>
                  <a:spcPct val="0"/>
                </a:spcBef>
              </a:pPr>
              <a:t>54</a:t>
            </a:fld>
            <a:endParaRPr lang="de-DE" altLang="zh-CN"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79830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F94231-8286-49AF-9864-71F50C81E6E3}" type="slidenum">
              <a:rPr lang="zh-CN" altLang="de-DE" sz="1400"/>
              <a:pPr eaLnBrk="1" hangingPunct="1">
                <a:spcBef>
                  <a:spcPct val="0"/>
                </a:spcBef>
              </a:pPr>
              <a:t>55</a:t>
            </a:fld>
            <a:endParaRPr lang="de-DE" altLang="zh-CN"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873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D749CC-BC60-4DC4-8F35-B7F13F180E5A}" type="slidenum">
              <a:rPr lang="zh-CN" altLang="de-DE" sz="1400"/>
              <a:pPr eaLnBrk="1" hangingPunct="1">
                <a:spcBef>
                  <a:spcPct val="0"/>
                </a:spcBef>
              </a:pPr>
              <a:t>56</a:t>
            </a:fld>
            <a:endParaRPr lang="de-DE" altLang="zh-CN"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08037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94AFEF-8543-4F37-BDDA-F4F195757E98}" type="slidenum">
              <a:rPr lang="zh-CN" altLang="de-DE" sz="1400"/>
              <a:pPr eaLnBrk="1" hangingPunct="1">
                <a:spcBef>
                  <a:spcPct val="0"/>
                </a:spcBef>
              </a:pPr>
              <a:t>57</a:t>
            </a:fld>
            <a:endParaRPr lang="de-DE" altLang="zh-CN"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98285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0DFB86-5F11-488A-AFE0-27C3E8CC03BE}" type="slidenum">
              <a:rPr lang="zh-CN" altLang="de-DE" sz="1400"/>
              <a:pPr eaLnBrk="1" hangingPunct="1">
                <a:spcBef>
                  <a:spcPct val="0"/>
                </a:spcBef>
              </a:pPr>
              <a:t>58</a:t>
            </a:fld>
            <a:endParaRPr lang="de-DE" altLang="zh-CN"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23947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9D126-8B5D-41BB-99C9-6A396A388162}" type="slidenum">
              <a:rPr lang="zh-CN" altLang="de-DE" sz="1400"/>
              <a:pPr eaLnBrk="1" hangingPunct="1">
                <a:spcBef>
                  <a:spcPct val="0"/>
                </a:spcBef>
              </a:pPr>
              <a:t>59</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3611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9D126-8B5D-41BB-99C9-6A396A388162}" type="slidenum">
              <a:rPr lang="zh-CN" altLang="de-DE" sz="1400"/>
              <a:pPr eaLnBrk="1" hangingPunct="1">
                <a:spcBef>
                  <a:spcPct val="0"/>
                </a:spcBef>
              </a:pPr>
              <a:t>60</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3611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9D126-8B5D-41BB-99C9-6A396A388162}" type="slidenum">
              <a:rPr lang="zh-CN" altLang="de-DE" sz="1400"/>
              <a:pPr eaLnBrk="1" hangingPunct="1">
                <a:spcBef>
                  <a:spcPct val="0"/>
                </a:spcBef>
              </a:pPr>
              <a:t>61</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3611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9D126-8B5D-41BB-99C9-6A396A388162}" type="slidenum">
              <a:rPr lang="zh-CN" altLang="de-DE" sz="1400"/>
              <a:pPr eaLnBrk="1" hangingPunct="1">
                <a:spcBef>
                  <a:spcPct val="0"/>
                </a:spcBef>
              </a:pPr>
              <a:t>62</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3611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59D126-8B5D-41BB-99C9-6A396A388162}" type="slidenum">
              <a:rPr lang="zh-CN" altLang="de-DE" sz="1400"/>
              <a:pPr eaLnBrk="1" hangingPunct="1">
                <a:spcBef>
                  <a:spcPct val="0"/>
                </a:spcBef>
              </a:pPr>
              <a:t>63</a:t>
            </a:fld>
            <a:endParaRPr lang="de-DE" altLang="zh-CN"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6361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369510-7366-414F-80EF-40C756710817}" type="slidenum">
              <a:rPr lang="zh-CN" altLang="de-DE" sz="1400"/>
              <a:pPr eaLnBrk="1" hangingPunct="1">
                <a:spcBef>
                  <a:spcPct val="0"/>
                </a:spcBef>
              </a:pPr>
              <a:t>64</a:t>
            </a:fld>
            <a:endParaRPr lang="de-DE" altLang="zh-CN"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1727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369510-7366-414F-80EF-40C756710817}" type="slidenum">
              <a:rPr lang="zh-CN" altLang="de-DE" sz="1400"/>
              <a:pPr eaLnBrk="1" hangingPunct="1">
                <a:spcBef>
                  <a:spcPct val="0"/>
                </a:spcBef>
              </a:pPr>
              <a:t>65</a:t>
            </a:fld>
            <a:endParaRPr lang="de-DE" altLang="zh-CN"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1727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369510-7366-414F-80EF-40C756710817}" type="slidenum">
              <a:rPr lang="zh-CN" altLang="de-DE" sz="1400"/>
              <a:pPr eaLnBrk="1" hangingPunct="1">
                <a:spcBef>
                  <a:spcPct val="0"/>
                </a:spcBef>
              </a:pPr>
              <a:t>66</a:t>
            </a:fld>
            <a:endParaRPr lang="de-DE" altLang="zh-CN" sz="1400"/>
          </a:p>
        </p:txBody>
      </p:sp>
      <p:sp>
        <p:nvSpPr>
          <p:cNvPr id="173059" name="Rectangle 2"/>
          <p:cNvSpPr>
            <a:spLocks noGrp="1" noRot="1" noChangeAspect="1" noChangeArrowheads="1" noTextEdit="1"/>
          </p:cNvSpPr>
          <p:nvPr>
            <p:ph type="sldImg"/>
          </p:nvPr>
        </p:nvSpPr>
        <p:spPr>
          <a:xfrm>
            <a:off x="141288" y="768350"/>
            <a:ext cx="6821487"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51727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F3191A-5E0B-4C71-86C3-8BBA6F27E7FA}" type="slidenum">
              <a:rPr lang="zh-CN" altLang="de-DE" sz="1400"/>
              <a:pPr eaLnBrk="1" hangingPunct="1">
                <a:spcBef>
                  <a:spcPct val="0"/>
                </a:spcBef>
              </a:pPr>
              <a:t>68</a:t>
            </a:fld>
            <a:endParaRPr lang="de-DE" altLang="zh-CN"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12934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3E8569-29F4-496D-9468-209A8DC234B3}" type="slidenum">
              <a:rPr lang="zh-CN" altLang="de-DE" sz="1300">
                <a:solidFill>
                  <a:srgbClr val="000000"/>
                </a:solidFill>
              </a:rPr>
              <a:pPr eaLnBrk="1" hangingPunct="1">
                <a:spcBef>
                  <a:spcPct val="0"/>
                </a:spcBef>
              </a:pPr>
              <a:t>69</a:t>
            </a:fld>
            <a:endParaRPr lang="de-DE" altLang="zh-CN" sz="1300">
              <a:solidFill>
                <a:srgbClr val="000000"/>
              </a:solidFill>
            </a:endParaRPr>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63116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488B97-054C-4F5E-8686-9245C69186FA}" type="slidenum">
              <a:rPr lang="zh-CN" altLang="de-DE" sz="1300">
                <a:solidFill>
                  <a:srgbClr val="000000"/>
                </a:solidFill>
              </a:rPr>
              <a:pPr eaLnBrk="1" hangingPunct="1">
                <a:spcBef>
                  <a:spcPct val="0"/>
                </a:spcBef>
              </a:pPr>
              <a:t>70</a:t>
            </a:fld>
            <a:endParaRPr lang="de-DE" altLang="zh-CN" sz="1300">
              <a:solidFill>
                <a:srgbClr val="000000"/>
              </a:solidFill>
            </a:endParaRPr>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737049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472469-865A-4A0E-A3BB-C296BAF4E69A}" type="slidenum">
              <a:rPr lang="zh-CN" altLang="de-DE" sz="1300">
                <a:solidFill>
                  <a:srgbClr val="000000"/>
                </a:solidFill>
              </a:rPr>
              <a:pPr eaLnBrk="1" hangingPunct="1">
                <a:spcBef>
                  <a:spcPct val="0"/>
                </a:spcBef>
              </a:pPr>
              <a:t>71</a:t>
            </a:fld>
            <a:endParaRPr lang="de-DE" altLang="zh-CN" sz="1300">
              <a:solidFill>
                <a:srgbClr val="000000"/>
              </a:solidFill>
            </a:endParaRPr>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132670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296D96D-2781-4F1D-BBF7-04C345285887}" type="slidenum">
              <a:rPr lang="zh-CN" altLang="de-DE" sz="1300">
                <a:solidFill>
                  <a:srgbClr val="000000"/>
                </a:solidFill>
              </a:rPr>
              <a:pPr eaLnBrk="1" hangingPunct="1">
                <a:spcBef>
                  <a:spcPct val="0"/>
                </a:spcBef>
              </a:pPr>
              <a:t>72</a:t>
            </a:fld>
            <a:endParaRPr lang="de-DE" altLang="zh-CN" sz="1300">
              <a:solidFill>
                <a:srgbClr val="000000"/>
              </a:solidFill>
            </a:endParaRPr>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20781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8BC8C5A-2609-476C-BEFF-90D1B882F6D1}" type="slidenum">
              <a:rPr lang="zh-CN" altLang="de-DE" sz="1300">
                <a:solidFill>
                  <a:srgbClr val="000000"/>
                </a:solidFill>
              </a:rPr>
              <a:pPr algn="r" eaLnBrk="1" hangingPunct="1">
                <a:spcBef>
                  <a:spcPct val="0"/>
                </a:spcBef>
              </a:pPr>
              <a:t>73</a:t>
            </a:fld>
            <a:endParaRPr lang="de-DE" altLang="zh-CN" sz="1300">
              <a:solidFill>
                <a:srgbClr val="000000"/>
              </a:solidFill>
            </a:endParaRPr>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3460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DAF7963-1B22-4135-BBC4-59A459F1B463}" type="slidenum">
              <a:rPr lang="zh-CN" altLang="de-DE" sz="1300">
                <a:solidFill>
                  <a:srgbClr val="000000"/>
                </a:solidFill>
              </a:rPr>
              <a:pPr algn="r" eaLnBrk="1" hangingPunct="1">
                <a:spcBef>
                  <a:spcPct val="0"/>
                </a:spcBef>
              </a:pPr>
              <a:t>74</a:t>
            </a:fld>
            <a:endParaRPr lang="de-DE" altLang="zh-CN" sz="1300">
              <a:solidFill>
                <a:srgbClr val="000000"/>
              </a:solidFill>
            </a:endParaRPr>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42667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744092-2C11-416C-B6B4-4EF2BC626F2D}" type="slidenum">
              <a:rPr lang="zh-CN" altLang="de-DE" sz="1300">
                <a:solidFill>
                  <a:srgbClr val="000000"/>
                </a:solidFill>
              </a:rPr>
              <a:pPr eaLnBrk="1" hangingPunct="1">
                <a:spcBef>
                  <a:spcPct val="0"/>
                </a:spcBef>
              </a:pPr>
              <a:t>75</a:t>
            </a:fld>
            <a:endParaRPr lang="de-DE" altLang="zh-CN" sz="1300">
              <a:solidFill>
                <a:srgbClr val="000000"/>
              </a:solidFill>
            </a:endParaRPr>
          </a:p>
        </p:txBody>
      </p:sp>
      <p:sp>
        <p:nvSpPr>
          <p:cNvPr id="299011" name="Rectangle 2"/>
          <p:cNvSpPr>
            <a:spLocks noGrp="1" noRot="1" noChangeAspect="1" noChangeArrowheads="1" noTextEdit="1"/>
          </p:cNvSpPr>
          <p:nvPr>
            <p:ph type="sldImg"/>
          </p:nvPr>
        </p:nvSpPr>
        <p:spPr>
          <a:xfrm>
            <a:off x="138113" y="768350"/>
            <a:ext cx="6824662"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9949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76</a:t>
            </a:fld>
            <a:endParaRPr lang="de-DE" altLang="zh-CN"/>
          </a:p>
        </p:txBody>
      </p:sp>
    </p:spTree>
    <p:extLst>
      <p:ext uri="{BB962C8B-B14F-4D97-AF65-F5344CB8AC3E}">
        <p14:creationId xmlns:p14="http://schemas.microsoft.com/office/powerpoint/2010/main" val="12698604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85DDB7-008A-40DF-9ABF-13F44E6545A5}" type="slidenum">
              <a:rPr lang="zh-CN" altLang="de-DE" smtClean="0"/>
              <a:pPr/>
              <a:t>77</a:t>
            </a:fld>
            <a:endParaRPr lang="de-DE" altLang="zh-CN"/>
          </a:p>
        </p:txBody>
      </p:sp>
    </p:spTree>
    <p:extLst>
      <p:ext uri="{BB962C8B-B14F-4D97-AF65-F5344CB8AC3E}">
        <p14:creationId xmlns:p14="http://schemas.microsoft.com/office/powerpoint/2010/main" val="125495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EC544DE1-29A4-40DC-BB4D-DA5A85020E5C}"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8AD24E5E-B10C-40E6-A19F-B739B881DEB8}"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0CE2AAAA-DC19-4A8D-A054-493DA9EDB392}"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EC544DE1-29A4-40DC-BB4D-DA5A85020E5C}"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EC544DE1-29A4-40DC-BB4D-DA5A85020E5C}"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D349937F-EFAE-416E-B25C-1133B59B732F}"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79D09A3D-A156-4A95-9BD1-042693B184BA}"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9340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771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b="0" dirty="0">
                <a:solidFill>
                  <a:srgbClr val="333333"/>
                </a:solidFill>
                <a:latin typeface="Calibri Light"/>
              </a:rPr>
              <a:t>该模块中使用的图片已经得到作者及版权所有 者授权。详细信息（作者名，题目）请参阅本 文件最后一页。</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179645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86208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26474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630927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24180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00862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87093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5131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75365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8506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7 – </a:t>
            </a:r>
            <a:r>
              <a:rPr lang="zh-CN" altLang="en-US"/>
              <a:t>轻率下结论 </a:t>
            </a:r>
            <a:r>
              <a:rPr lang="en-US" altLang="zh-CN"/>
              <a:t>II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C544DE1-29A4-40DC-BB4D-DA5A85020E5C}"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 id="2147484196"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545520652"/>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 id="214748420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de/imgres?imgurl=http://www.wdr5.de/lilipuz/programm/progvorschau/media/1_bild/06-02-11_japan-flagge.jpg&amp;imgrefurl=http://www.wdr5.de/lilipuz/programm/progvorschau/vorschau.phtml?tag=06-02-11_samstag&amp;grafik=tag_sa&amp;date=11.02.2006&amp;h=287&amp;w=430&amp;sz=4&amp;hl=de&amp;start=10&amp;tbnid=UcqDiCuj3pAkUM:&amp;tbnh=84&amp;tbnw=126&amp;prev=/images?q=japanische+Flagge&amp;ndsp=18&amp;svnum=10&amp;hl=de&amp;lr=&amp;newwindow=1&amp;sa=N"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7 B </a:t>
            </a:r>
            <a:r>
              <a:rPr lang="en-US" altLang="ja-JP" dirty="0">
                <a:latin typeface="Calibri Light"/>
              </a:rPr>
              <a:t>–</a:t>
            </a:r>
            <a:r>
              <a:rPr lang="en-US" altLang="ja-JP"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轻率下结论 </a:t>
            </a:r>
            <a:r>
              <a:rPr lang="en-US" altLang="zh-CN" dirty="0">
                <a:latin typeface="SimHei" panose="02010609060101010101" pitchFamily="49" charset="-122"/>
                <a:ea typeface="SimHei" panose="02010609060101010101" pitchFamily="49" charset="-122"/>
              </a:rPr>
              <a:t>II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172772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草率的结论</a:t>
            </a:r>
            <a:endParaRPr lang="en-US" sz="3600">
              <a:cs typeface="+mn-cs"/>
            </a:endParaRPr>
          </a:p>
        </p:txBody>
      </p:sp>
      <p:sp>
        <p:nvSpPr>
          <p:cNvPr id="31747"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333333"/>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en-US" altLang="zh-CN" sz="2400" dirty="0">
                <a:solidFill>
                  <a:srgbClr val="004992"/>
                </a:solidFill>
              </a:rPr>
              <a:t>??? </a:t>
            </a:r>
            <a:r>
              <a:rPr lang="zh-CN" altLang="en-US" sz="2400" dirty="0">
                <a:solidFill>
                  <a:srgbClr val="FFFFFF"/>
                </a:solidFill>
              </a:rPr>
              <a:t>省时，使自己觉得安全，看起来</a:t>
            </a:r>
            <a:r>
              <a:rPr lang="zh-CN" altLang="en-US" sz="2400">
                <a:solidFill>
                  <a:srgbClr val="FFFFFF"/>
                </a:solidFill>
              </a:rPr>
              <a:t>果断，有</a:t>
            </a:r>
            <a:r>
              <a:rPr lang="zh-CN" altLang="en-US" sz="2400" dirty="0">
                <a:solidFill>
                  <a:srgbClr val="FFFFFF"/>
                </a:solidFill>
              </a:rPr>
              <a:t>能</a:t>
            </a:r>
            <a:r>
              <a:rPr lang="zh-CN" altLang="en-US" sz="2400">
                <a:solidFill>
                  <a:srgbClr val="FFFFFF"/>
                </a:solidFill>
              </a:rPr>
              <a:t>力（“做</a:t>
            </a:r>
            <a:r>
              <a:rPr lang="zh-CN" altLang="en-US" sz="2400" dirty="0">
                <a:solidFill>
                  <a:srgbClr val="FFFFFF"/>
                </a:solidFill>
              </a:rPr>
              <a:t>出错误的决定总好于不做决</a:t>
            </a:r>
            <a:r>
              <a:rPr lang="zh-CN" altLang="en-US" sz="2400">
                <a:solidFill>
                  <a:srgbClr val="FFFFFF"/>
                </a:solidFill>
              </a:rPr>
              <a:t>定。”）</a:t>
            </a:r>
            <a:endParaRPr lang="en-US" altLang="de-DE" sz="2400" dirty="0">
              <a:solidFill>
                <a:srgbClr val="FFFFFF"/>
              </a:solidFill>
            </a:endParaRPr>
          </a:p>
          <a:p>
            <a:pPr marL="342900" indent="-342900" algn="l" eaLnBrk="1" hangingPunct="1">
              <a:buClr>
                <a:srgbClr val="333333"/>
              </a:buClr>
              <a:buFont typeface="WingDings"/>
              <a:buChar char=""/>
            </a:pPr>
            <a:r>
              <a:rPr lang="zh-CN" altLang="en-US" sz="2400" dirty="0">
                <a:solidFill>
                  <a:srgbClr val="333333"/>
                </a:solidFill>
              </a:rPr>
              <a:t>缺点：</a:t>
            </a:r>
            <a:r>
              <a:rPr lang="en-US" altLang="zh-CN" sz="2400" dirty="0">
                <a:solidFill>
                  <a:srgbClr val="004992"/>
                </a:solidFill>
              </a:rPr>
              <a:t>??? </a:t>
            </a:r>
            <a:r>
              <a:rPr lang="zh-CN" altLang="en-US" sz="2400" dirty="0">
                <a:solidFill>
                  <a:srgbClr val="FFFFFF"/>
                </a:solidFill>
              </a:rPr>
              <a:t>可能做出不正</a:t>
            </a:r>
            <a:r>
              <a:rPr lang="zh-CN" altLang="en-US" sz="2400">
                <a:solidFill>
                  <a:srgbClr val="FFFFFF"/>
                </a:solidFill>
              </a:rPr>
              <a:t>确的，危</a:t>
            </a:r>
            <a:r>
              <a:rPr lang="zh-CN" altLang="en-US" sz="2400" dirty="0">
                <a:solidFill>
                  <a:srgbClr val="FFFFFF"/>
                </a:solidFill>
              </a:rPr>
              <a:t>险的决定</a:t>
            </a:r>
            <a:r>
              <a:rPr lang="en-US" altLang="zh-CN" sz="2400" dirty="0">
                <a:solidFill>
                  <a:srgbClr val="FFFFFF"/>
                </a:solidFill>
              </a:rPr>
              <a:t>…</a:t>
            </a: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2</a:t>
            </a:fld>
            <a:endParaRPr lang="de-DE" altLang="zh-CN">
              <a:latin typeface="SimHei"/>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草率的结论</a:t>
            </a:r>
            <a:endParaRPr lang="en-US" sz="3600">
              <a:cs typeface="+mn-cs"/>
            </a:endParaRPr>
          </a:p>
        </p:txBody>
      </p:sp>
      <p:sp>
        <p:nvSpPr>
          <p:cNvPr id="31747"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000000"/>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zh-CN" altLang="en-US" sz="2400" dirty="0">
                <a:solidFill>
                  <a:srgbClr val="004992"/>
                </a:solidFill>
              </a:rPr>
              <a:t>省时，使自己觉得安全，看起来</a:t>
            </a:r>
            <a:r>
              <a:rPr lang="zh-CN" altLang="en-US" sz="2400">
                <a:solidFill>
                  <a:srgbClr val="004992"/>
                </a:solidFill>
              </a:rPr>
              <a:t>果断，有</a:t>
            </a:r>
            <a:r>
              <a:rPr lang="zh-CN" altLang="en-US" sz="2400" dirty="0">
                <a:solidFill>
                  <a:srgbClr val="004992"/>
                </a:solidFill>
              </a:rPr>
              <a:t>能</a:t>
            </a:r>
            <a:r>
              <a:rPr lang="zh-CN" altLang="en-US" sz="2400">
                <a:solidFill>
                  <a:srgbClr val="004992"/>
                </a:solidFill>
              </a:rPr>
              <a:t>力（“做</a:t>
            </a:r>
            <a:r>
              <a:rPr lang="zh-CN" altLang="en-US" sz="2400" dirty="0">
                <a:solidFill>
                  <a:srgbClr val="004992"/>
                </a:solidFill>
              </a:rPr>
              <a:t>出错误的决定总好于不做决</a:t>
            </a:r>
            <a:r>
              <a:rPr lang="zh-CN" altLang="en-US" sz="2400">
                <a:solidFill>
                  <a:srgbClr val="004992"/>
                </a:solidFill>
              </a:rPr>
              <a:t>定。”）</a:t>
            </a:r>
            <a:endParaRPr lang="en-US" altLang="de-DE" sz="2400" dirty="0">
              <a:solidFill>
                <a:srgbClr val="004992"/>
              </a:solidFill>
            </a:endParaRPr>
          </a:p>
          <a:p>
            <a:pPr marL="342900" indent="-342900">
              <a:buClr>
                <a:srgbClr val="333333"/>
              </a:buClr>
              <a:buFont typeface="WingDings"/>
              <a:buChar char=""/>
            </a:pPr>
            <a:r>
              <a:rPr lang="zh-CN" altLang="en-US" sz="2400" dirty="0">
                <a:solidFill>
                  <a:srgbClr val="333333"/>
                </a:solidFill>
              </a:rPr>
              <a:t>缺点：</a:t>
            </a:r>
            <a:r>
              <a:rPr lang="en-US" altLang="zh-CN" sz="2400" dirty="0">
                <a:solidFill>
                  <a:srgbClr val="004992"/>
                </a:solidFill>
              </a:rPr>
              <a:t>??? </a:t>
            </a:r>
            <a:r>
              <a:rPr lang="zh-CN" altLang="en-US" sz="2400" dirty="0">
                <a:solidFill>
                  <a:srgbClr val="FFFFFF"/>
                </a:solidFill>
              </a:rPr>
              <a:t>可能做出不正</a:t>
            </a:r>
            <a:r>
              <a:rPr lang="zh-CN" altLang="en-US" sz="2400">
                <a:solidFill>
                  <a:srgbClr val="FFFFFF"/>
                </a:solidFill>
              </a:rPr>
              <a:t>确的，危</a:t>
            </a:r>
            <a:r>
              <a:rPr lang="zh-CN" altLang="en-US" sz="2400" dirty="0">
                <a:solidFill>
                  <a:srgbClr val="FFFFFF"/>
                </a:solidFill>
              </a:rPr>
              <a:t>险的决定</a:t>
            </a:r>
            <a:r>
              <a:rPr lang="en-US" altLang="zh-CN" sz="2400" dirty="0">
                <a:solidFill>
                  <a:srgbClr val="FFFFFF"/>
                </a:solidFill>
              </a:rPr>
              <a:t>…</a:t>
            </a: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3</a:t>
            </a:fld>
            <a:endParaRPr lang="de-DE" altLang="zh-CN">
              <a:latin typeface="SimHei"/>
              <a:cs typeface="+mn-cs"/>
            </a:endParaRPr>
          </a:p>
        </p:txBody>
      </p:sp>
    </p:spTree>
    <p:extLst>
      <p:ext uri="{BB962C8B-B14F-4D97-AF65-F5344CB8AC3E}">
        <p14:creationId xmlns:p14="http://schemas.microsoft.com/office/powerpoint/2010/main" val="105999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草率的结论</a:t>
            </a:r>
            <a:endParaRPr lang="en-US" sz="3600">
              <a:cs typeface="+mn-cs"/>
            </a:endParaRPr>
          </a:p>
        </p:txBody>
      </p:sp>
      <p:sp>
        <p:nvSpPr>
          <p:cNvPr id="31747" name="Rectangle 3"/>
          <p:cNvSpPr>
            <a:spLocks noGrp="1" noChangeArrowheads="1"/>
          </p:cNvSpPr>
          <p:nvPr>
            <p:ph idx="1"/>
          </p:nvPr>
        </p:nvSpPr>
        <p:spPr>
          <a:noFill/>
        </p:spPr>
        <p:txBody>
          <a:bodyPr>
            <a:noAutofit/>
          </a:bodyPr>
          <a:lstStyle/>
          <a:p>
            <a:pPr algn="l" eaLnBrk="1" hangingPunct="1"/>
            <a:r>
              <a:rPr lang="zh-CN" altLang="en-US" sz="2400" dirty="0">
                <a:solidFill>
                  <a:srgbClr val="333333"/>
                </a:solidFill>
              </a:rPr>
              <a:t>我们经常在不了解全部真相时下结论。</a:t>
            </a:r>
            <a:endParaRPr lang="en-US" altLang="zh-CN" sz="2400" dirty="0">
              <a:solidFill>
                <a:srgbClr val="333333"/>
              </a:solidFill>
            </a:endParaRPr>
          </a:p>
          <a:p>
            <a:pPr marL="342900" indent="-342900" algn="l" eaLnBrk="1" hangingPunct="1">
              <a:buClr>
                <a:srgbClr val="000000"/>
              </a:buClr>
              <a:buFont typeface="WingDings"/>
              <a:buChar char=""/>
            </a:pPr>
            <a:r>
              <a:rPr lang="zh-CN" altLang="en-US" sz="2400" dirty="0">
                <a:solidFill>
                  <a:srgbClr val="333333"/>
                </a:solidFill>
              </a:rPr>
              <a:t>原因</a:t>
            </a:r>
            <a:r>
              <a:rPr lang="en-US" altLang="zh-CN" sz="2400" dirty="0">
                <a:solidFill>
                  <a:srgbClr val="333333"/>
                </a:solidFill>
              </a:rPr>
              <a:t>/</a:t>
            </a:r>
            <a:r>
              <a:rPr lang="zh-CN" altLang="en-US" sz="2400" dirty="0">
                <a:solidFill>
                  <a:srgbClr val="333333"/>
                </a:solidFill>
              </a:rPr>
              <a:t>优点：</a:t>
            </a:r>
            <a:r>
              <a:rPr lang="zh-CN" altLang="en-US" sz="2400" dirty="0">
                <a:solidFill>
                  <a:srgbClr val="004992"/>
                </a:solidFill>
              </a:rPr>
              <a:t>省时，使自己觉得安全，看起来</a:t>
            </a:r>
            <a:r>
              <a:rPr lang="zh-CN" altLang="en-US" sz="2400">
                <a:solidFill>
                  <a:srgbClr val="004992"/>
                </a:solidFill>
              </a:rPr>
              <a:t>果断，有</a:t>
            </a:r>
            <a:r>
              <a:rPr lang="zh-CN" altLang="en-US" sz="2400" dirty="0">
                <a:solidFill>
                  <a:srgbClr val="004992"/>
                </a:solidFill>
              </a:rPr>
              <a:t>能</a:t>
            </a:r>
            <a:r>
              <a:rPr lang="zh-CN" altLang="en-US" sz="2400">
                <a:solidFill>
                  <a:srgbClr val="004992"/>
                </a:solidFill>
              </a:rPr>
              <a:t>力（“做</a:t>
            </a:r>
            <a:r>
              <a:rPr lang="zh-CN" altLang="en-US" sz="2400" dirty="0">
                <a:solidFill>
                  <a:srgbClr val="004992"/>
                </a:solidFill>
              </a:rPr>
              <a:t>出错误的决定总好于不做决</a:t>
            </a:r>
            <a:r>
              <a:rPr lang="zh-CN" altLang="en-US" sz="2400">
                <a:solidFill>
                  <a:srgbClr val="004992"/>
                </a:solidFill>
              </a:rPr>
              <a:t>定。”）</a:t>
            </a:r>
            <a:endParaRPr lang="en-US" altLang="de-DE" sz="2400" dirty="0">
              <a:solidFill>
                <a:srgbClr val="004992"/>
              </a:solidFill>
            </a:endParaRPr>
          </a:p>
          <a:p>
            <a:pPr marL="342900" indent="-342900" algn="l" eaLnBrk="1" hangingPunct="1">
              <a:buClr>
                <a:srgbClr val="333333"/>
              </a:buClr>
              <a:buFont typeface="WingDings"/>
              <a:buChar char=""/>
            </a:pPr>
            <a:r>
              <a:rPr lang="zh-CN" altLang="en-US" sz="2400" dirty="0">
                <a:solidFill>
                  <a:srgbClr val="333333"/>
                </a:solidFill>
              </a:rPr>
              <a:t>缺点：</a:t>
            </a:r>
            <a:r>
              <a:rPr lang="zh-CN" altLang="en-US" sz="2400" dirty="0">
                <a:solidFill>
                  <a:srgbClr val="004992"/>
                </a:solidFill>
              </a:rPr>
              <a:t>可能做出不正</a:t>
            </a:r>
            <a:r>
              <a:rPr lang="zh-CN" altLang="en-US" sz="2400">
                <a:solidFill>
                  <a:srgbClr val="004992"/>
                </a:solidFill>
              </a:rPr>
              <a:t>确的，危</a:t>
            </a:r>
            <a:r>
              <a:rPr lang="zh-CN" altLang="en-US" sz="2400" dirty="0">
                <a:solidFill>
                  <a:srgbClr val="004992"/>
                </a:solidFill>
              </a:rPr>
              <a:t>险的决定</a:t>
            </a:r>
            <a:r>
              <a:rPr lang="en-US" altLang="zh-CN" sz="2400" dirty="0">
                <a:solidFill>
                  <a:srgbClr val="004992"/>
                </a:solidFill>
              </a:rPr>
              <a:t>…</a:t>
            </a: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4</a:t>
            </a:fld>
            <a:endParaRPr lang="de-DE" altLang="zh-CN">
              <a:latin typeface="SimHei"/>
              <a:cs typeface="+mn-cs"/>
            </a:endParaRPr>
          </a:p>
        </p:txBody>
      </p:sp>
    </p:spTree>
    <p:extLst>
      <p:ext uri="{BB962C8B-B14F-4D97-AF65-F5344CB8AC3E}">
        <p14:creationId xmlns:p14="http://schemas.microsoft.com/office/powerpoint/2010/main" val="2639102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825116799"/>
              </p:ext>
            </p:extLst>
          </p:nvPr>
        </p:nvGraphicFramePr>
        <p:xfrm>
          <a:off x="408955" y="2488272"/>
          <a:ext cx="11376000" cy="365763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什么时候</a:t>
                      </a:r>
                      <a:r>
                        <a:rPr kumimoji="0" lang="en-US" altLang="ja-JP" sz="2400" b="0" i="0" u="none" strike="noStrike" cap="none" normalizeH="0" baseline="0" dirty="0">
                          <a:ln>
                            <a:noFill/>
                          </a:ln>
                          <a:solidFill>
                            <a:srgbClr val="000000"/>
                          </a:solidFill>
                          <a:effectLst/>
                          <a:latin typeface="SimHei"/>
                          <a:ea typeface="SimHei"/>
                          <a:cs typeface="+mn-cs"/>
                        </a:rPr>
                        <a:t>?</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当我们获得信息的渠道有限时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当这个决定并不真的很重要时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5</a:t>
            </a:fld>
            <a:endParaRPr lang="de-DE" altLang="zh-CN">
              <a:latin typeface="SimHei"/>
              <a:cs typeface="+mn-cs"/>
            </a:endParaRPr>
          </a:p>
        </p:txBody>
      </p:sp>
    </p:spTree>
    <p:extLst>
      <p:ext uri="{BB962C8B-B14F-4D97-AF65-F5344CB8AC3E}">
        <p14:creationId xmlns:p14="http://schemas.microsoft.com/office/powerpoint/2010/main" val="2158819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3789380419"/>
              </p:ext>
            </p:extLst>
          </p:nvPr>
        </p:nvGraphicFramePr>
        <p:xfrm>
          <a:off x="408955" y="2488272"/>
          <a:ext cx="11376000" cy="365763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什么时候</a:t>
                      </a:r>
                      <a:r>
                        <a:rPr kumimoji="0" lang="en-US" altLang="ja-JP" sz="2400" b="0" i="0" u="none" strike="noStrike" cap="none" normalizeH="0" baseline="0" dirty="0">
                          <a:ln>
                            <a:noFill/>
                          </a:ln>
                          <a:solidFill>
                            <a:srgbClr val="000000"/>
                          </a:solidFill>
                          <a:effectLst/>
                          <a:latin typeface="SimHei"/>
                          <a:ea typeface="SimHei"/>
                          <a:cs typeface="+mn-cs"/>
                        </a:rPr>
                        <a:t>?</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当我们获得信息的渠道有限时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买车时，不可能去比较所有的车型，考虑所有的参数（价格，耗油量等等）。你不得不做一个选择。</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当这个决定并不真的很重要时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6</a:t>
            </a:fld>
            <a:endParaRPr lang="de-DE" altLang="zh-CN">
              <a:latin typeface="SimHei"/>
              <a:cs typeface="+mn-cs"/>
            </a:endParaRPr>
          </a:p>
        </p:txBody>
      </p:sp>
    </p:spTree>
    <p:extLst>
      <p:ext uri="{BB962C8B-B14F-4D97-AF65-F5344CB8AC3E}">
        <p14:creationId xmlns:p14="http://schemas.microsoft.com/office/powerpoint/2010/main" val="707632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823250597"/>
              </p:ext>
            </p:extLst>
          </p:nvPr>
        </p:nvGraphicFramePr>
        <p:xfrm>
          <a:off x="408955" y="2488272"/>
          <a:ext cx="11376000" cy="365763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什么时候</a:t>
                      </a:r>
                      <a:r>
                        <a:rPr kumimoji="0" lang="en-US" altLang="ja-JP" sz="2400" b="0" i="0" u="none" strike="noStrike" cap="none" normalizeH="0" baseline="0" dirty="0">
                          <a:ln>
                            <a:noFill/>
                          </a:ln>
                          <a:solidFill>
                            <a:srgbClr val="000000"/>
                          </a:solidFill>
                          <a:effectLst/>
                          <a:latin typeface="SimHei"/>
                          <a:ea typeface="SimHei"/>
                          <a:cs typeface="+mn-cs"/>
                        </a:rPr>
                        <a:t>?</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当我们获得信息的渠道有限时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买车时，不可能去比较所有的车型，考虑所有的参数（价格，耗油量等等）。你不得不做一个选择。</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过度概括可能导致偏</a:t>
                      </a:r>
                      <a:r>
                        <a:rPr kumimoji="0" lang="zh-CN" altLang="en-US" sz="2400" b="0" i="0" u="none" strike="noStrike" cap="none" normalizeH="0" baseline="0">
                          <a:ln>
                            <a:noFill/>
                          </a:ln>
                          <a:solidFill>
                            <a:srgbClr val="333333"/>
                          </a:solidFill>
                          <a:effectLst/>
                          <a:latin typeface="SimHei"/>
                          <a:ea typeface="SimHei"/>
                          <a:cs typeface="+mn-cs"/>
                        </a:rPr>
                        <a:t>见（“以</a:t>
                      </a:r>
                      <a:r>
                        <a:rPr kumimoji="0" lang="zh-CN" altLang="en-US" sz="2400" b="0" i="0" u="none" strike="noStrike" cap="none" normalizeH="0" baseline="0" dirty="0">
                          <a:ln>
                            <a:noFill/>
                          </a:ln>
                          <a:solidFill>
                            <a:srgbClr val="333333"/>
                          </a:solidFill>
                          <a:effectLst/>
                          <a:latin typeface="SimHei"/>
                          <a:ea typeface="SimHei"/>
                          <a:cs typeface="+mn-cs"/>
                        </a:rPr>
                        <a:t>偏</a:t>
                      </a:r>
                      <a:r>
                        <a:rPr kumimoji="0" lang="zh-CN" altLang="en-US" sz="2400" b="0" i="0" u="none" strike="noStrike" cap="none" normalizeH="0" baseline="0">
                          <a:ln>
                            <a:noFill/>
                          </a:ln>
                          <a:solidFill>
                            <a:srgbClr val="333333"/>
                          </a:solidFill>
                          <a:effectLst/>
                          <a:latin typeface="SimHei"/>
                          <a:ea typeface="SimHei"/>
                          <a:cs typeface="+mn-cs"/>
                        </a:rPr>
                        <a:t>概全”）</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当这个决定并不真的很重要时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004992"/>
                          </a:solidFill>
                          <a:effectLst/>
                          <a:latin typeface="SimHei"/>
                          <a:ea typeface="SimHei"/>
                          <a:cs typeface="+mn-cs"/>
                        </a:rPr>
                        <a:t>???</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a:t>
            </a:fld>
            <a:endParaRPr lang="de-DE" altLang="zh-CN">
              <a:latin typeface="SimHei"/>
              <a:cs typeface="+mn-cs"/>
            </a:endParaRPr>
          </a:p>
        </p:txBody>
      </p:sp>
    </p:spTree>
    <p:extLst>
      <p:ext uri="{BB962C8B-B14F-4D97-AF65-F5344CB8AC3E}">
        <p14:creationId xmlns:p14="http://schemas.microsoft.com/office/powerpoint/2010/main" val="191036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81615"/>
          </a:xfrm>
        </p:spPr>
        <p:txBody>
          <a:bodyPr vert="horz" lIns="0" tIns="0" rIns="0" bIns="0" rtlCol="0" anchor="t">
            <a:spAutoFit/>
          </a:bodyPr>
          <a:lstStyle/>
          <a:p>
            <a:pPr lvl="0">
              <a:lnSpc>
                <a:spcPct val="105000"/>
              </a:lnSpc>
              <a:spcBef>
                <a:spcPts val="1999"/>
              </a:spcBef>
            </a:pPr>
            <a:r>
              <a:rPr lang="zh-CN" altLang="en-US" sz="3600" dirty="0">
                <a:solidFill>
                  <a:srgbClr val="004992"/>
                </a:solidFill>
                <a:cs typeface="+mn-cs"/>
              </a:rPr>
              <a:t>轻率下结论</a:t>
            </a:r>
            <a:br>
              <a:rPr lang="zh-CN" altLang="en-US" sz="3600" dirty="0">
                <a:solidFill>
                  <a:srgbClr val="004992"/>
                </a:solidFill>
                <a:cs typeface="+mn-cs"/>
              </a:rPr>
            </a:br>
            <a:r>
              <a:rPr lang="zh-CN" altLang="en-US" dirty="0">
                <a:solidFill>
                  <a:srgbClr val="004992"/>
                </a:solidFill>
                <a:cs typeface="+mn-cs"/>
              </a:rPr>
              <a:t>在什么情况或哪些时候我们会在不了解全部真相时下结论？</a:t>
            </a:r>
            <a:endParaRPr lang="en-US" dirty="0">
              <a:solidFill>
                <a:srgbClr val="004992"/>
              </a:solidFill>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4052098913"/>
              </p:ext>
            </p:extLst>
          </p:nvPr>
        </p:nvGraphicFramePr>
        <p:xfrm>
          <a:off x="408955" y="2488272"/>
          <a:ext cx="11376000" cy="3657632"/>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什么时候</a:t>
                      </a:r>
                      <a:r>
                        <a:rPr kumimoji="0" lang="en-US" altLang="ja-JP" sz="2400" b="0" i="0" u="none" strike="noStrike" cap="none" normalizeH="0" baseline="0" dirty="0">
                          <a:ln>
                            <a:noFill/>
                          </a:ln>
                          <a:solidFill>
                            <a:srgbClr val="000000"/>
                          </a:solidFill>
                          <a:effectLst/>
                          <a:latin typeface="SimHei"/>
                          <a:ea typeface="SimHei"/>
                          <a:cs typeface="+mn-cs"/>
                        </a:rPr>
                        <a:t>?</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a:ln>
                            <a:noFill/>
                          </a:ln>
                          <a:solidFill>
                            <a:srgbClr val="000000"/>
                          </a:solidFill>
                          <a:effectLst/>
                          <a:latin typeface="SimHei"/>
                          <a:ea typeface="SimHei"/>
                          <a:cs typeface="+mn-cs"/>
                        </a:rPr>
                        <a:t>举例</a:t>
                      </a:r>
                      <a:endParaRPr kumimoji="0" lang="de-DE" sz="2400" b="0" i="0" u="none" strike="noStrike" cap="none" normalizeH="0" baseline="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3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当我们获得信息的渠道有限时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买车时，不可能去比较所有的车型，考虑所有的参数（价格，耗油量等等）。你不得不做一个选择。</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dirty="0">
                          <a:ln>
                            <a:noFill/>
                          </a:ln>
                          <a:solidFill>
                            <a:srgbClr val="333333"/>
                          </a:solidFill>
                          <a:effectLst/>
                          <a:latin typeface="SimHei"/>
                          <a:ea typeface="SimHei"/>
                          <a:cs typeface="+mn-cs"/>
                        </a:rPr>
                        <a:t>... </a:t>
                      </a:r>
                      <a:r>
                        <a:rPr kumimoji="0" lang="zh-CN" altLang="en-US" sz="2400" b="0" i="0" u="none" strike="noStrike" cap="none" normalizeH="0" baseline="0" dirty="0">
                          <a:ln>
                            <a:noFill/>
                          </a:ln>
                          <a:solidFill>
                            <a:srgbClr val="333333"/>
                          </a:solidFill>
                          <a:effectLst/>
                          <a:latin typeface="SimHei"/>
                          <a:ea typeface="SimHei"/>
                          <a:cs typeface="+mn-cs"/>
                        </a:rPr>
                        <a:t>当我们有以往经历，可从中得出推论时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过度概括可能导致偏</a:t>
                      </a:r>
                      <a:r>
                        <a:rPr kumimoji="0" lang="zh-CN" altLang="en-US" sz="2400" b="0" i="0" u="none" strike="noStrike" cap="none" normalizeH="0" baseline="0">
                          <a:ln>
                            <a:noFill/>
                          </a:ln>
                          <a:solidFill>
                            <a:srgbClr val="333333"/>
                          </a:solidFill>
                          <a:effectLst/>
                          <a:latin typeface="SimHei"/>
                          <a:ea typeface="SimHei"/>
                          <a:cs typeface="+mn-cs"/>
                        </a:rPr>
                        <a:t>见（“以</a:t>
                      </a:r>
                      <a:r>
                        <a:rPr kumimoji="0" lang="zh-CN" altLang="en-US" sz="2400" b="0" i="0" u="none" strike="noStrike" cap="none" normalizeH="0" baseline="0" dirty="0">
                          <a:ln>
                            <a:noFill/>
                          </a:ln>
                          <a:solidFill>
                            <a:srgbClr val="333333"/>
                          </a:solidFill>
                          <a:effectLst/>
                          <a:latin typeface="SimHei"/>
                          <a:ea typeface="SimHei"/>
                          <a:cs typeface="+mn-cs"/>
                        </a:rPr>
                        <a:t>偏</a:t>
                      </a:r>
                      <a:r>
                        <a:rPr kumimoji="0" lang="zh-CN" altLang="en-US" sz="2400" b="0" i="0" u="none" strike="noStrike" cap="none" normalizeH="0" baseline="0">
                          <a:ln>
                            <a:noFill/>
                          </a:ln>
                          <a:solidFill>
                            <a:srgbClr val="333333"/>
                          </a:solidFill>
                          <a:effectLst/>
                          <a:latin typeface="SimHei"/>
                          <a:ea typeface="SimHei"/>
                          <a:cs typeface="+mn-cs"/>
                        </a:rPr>
                        <a:t>概全”）</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altLang="zh-CN" sz="2400" b="0" i="0" u="none" strike="noStrike" cap="none" normalizeH="0" baseline="0">
                          <a:ln>
                            <a:noFill/>
                          </a:ln>
                          <a:solidFill>
                            <a:srgbClr val="333333"/>
                          </a:solidFill>
                          <a:effectLst/>
                          <a:latin typeface="SimHei"/>
                          <a:ea typeface="SimHei"/>
                          <a:cs typeface="+mn-cs"/>
                        </a:rPr>
                        <a:t>... </a:t>
                      </a:r>
                      <a:r>
                        <a:rPr kumimoji="0" lang="zh-CN" altLang="en-US" sz="2400" b="0" i="0" u="none" strike="noStrike" cap="none" normalizeH="0" baseline="0">
                          <a:ln>
                            <a:noFill/>
                          </a:ln>
                          <a:solidFill>
                            <a:srgbClr val="333333"/>
                          </a:solidFill>
                          <a:effectLst/>
                          <a:latin typeface="SimHei"/>
                          <a:ea typeface="SimHei"/>
                          <a:cs typeface="+mn-cs"/>
                        </a:rPr>
                        <a:t>当这个决定并不真的很重要时</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选择哪种蛋糕，什么颜色的袜子，吃什么午餐，等等</a:t>
                      </a:r>
                      <a:r>
                        <a:rPr kumimoji="0" lang="en-US" altLang="zh-CN" sz="2400" b="0" i="0" u="none" strike="noStrike" cap="none" normalizeH="0" baseline="0" dirty="0">
                          <a:ln>
                            <a:noFill/>
                          </a:ln>
                          <a:solidFill>
                            <a:srgbClr val="333333"/>
                          </a:solidFill>
                          <a:effectLst/>
                          <a:latin typeface="SimHei"/>
                          <a:ea typeface="SimHei"/>
                          <a:cs typeface="+mn-cs"/>
                        </a:rPr>
                        <a:t>...</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8</a:t>
            </a:fld>
            <a:endParaRPr lang="de-DE" altLang="zh-CN">
              <a:latin typeface="SimHei"/>
              <a:cs typeface="+mn-cs"/>
            </a:endParaRPr>
          </a:p>
        </p:txBody>
      </p:sp>
    </p:spTree>
    <p:extLst>
      <p:ext uri="{BB962C8B-B14F-4D97-AF65-F5344CB8AC3E}">
        <p14:creationId xmlns:p14="http://schemas.microsoft.com/office/powerpoint/2010/main" val="129073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D349937F-EFAE-416E-B25C-1133B59B732F}" type="slidenum">
              <a:rPr lang="zh-CN" altLang="de-DE" smtClean="0">
                <a:latin typeface="SimHei"/>
                <a:cs typeface="+mn-cs"/>
              </a:rPr>
              <a:pPr/>
              <a:t>9</a:t>
            </a:fld>
            <a:endParaRPr lang="de-DE" altLang="zh-CN">
              <a:latin typeface="SimHei"/>
              <a:cs typeface="+mn-cs"/>
            </a:endParaRPr>
          </a:p>
        </p:txBody>
      </p:sp>
      <p:graphicFrame>
        <p:nvGraphicFramePr>
          <p:cNvPr id="10" name="Group 27"/>
          <p:cNvGraphicFramePr>
            <a:graphicFrameLocks noGrp="1"/>
          </p:cNvGraphicFramePr>
          <p:nvPr>
            <p:extLst>
              <p:ext uri="{D42A27DB-BD31-4B8C-83A1-F6EECF244321}">
                <p14:modId xmlns:p14="http://schemas.microsoft.com/office/powerpoint/2010/main" val="1951962578"/>
              </p:ext>
            </p:extLst>
          </p:nvPr>
        </p:nvGraphicFramePr>
        <p:xfrm>
          <a:off x="404490" y="2276872"/>
          <a:ext cx="11376000" cy="4406688"/>
        </p:xfrm>
        <a:graphic>
          <a:graphicData uri="http://schemas.openxmlformats.org/drawingml/2006/table">
            <a:tbl>
              <a:tblPr>
                <a:tableStyleId>{21E4AEA4-8DFA-4A89-87EB-49C32662AFE0}</a:tableStyleId>
              </a:tblPr>
              <a:tblGrid>
                <a:gridCol w="3096344">
                  <a:extLst>
                    <a:ext uri="{9D8B030D-6E8A-4147-A177-3AD203B41FA5}">
                      <a16:colId xmlns:a16="http://schemas.microsoft.com/office/drawing/2014/main" val="20000"/>
                    </a:ext>
                  </a:extLst>
                </a:gridCol>
                <a:gridCol w="8279656">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领域</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举例</a:t>
                      </a:r>
                      <a:endParaRPr kumimoji="0" lang="de-DE" sz="2400" b="0" i="0" u="none" strike="noStrike" cap="none" normalizeH="0" baseline="0" dirty="0">
                        <a:ln>
                          <a:noFill/>
                        </a:ln>
                        <a:solidFill>
                          <a:srgbClr val="000000"/>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41961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dirty="0">
                          <a:ln>
                            <a:noFill/>
                          </a:ln>
                          <a:solidFill>
                            <a:srgbClr val="333333"/>
                          </a:solidFill>
                          <a:effectLst/>
                          <a:latin typeface="SimHei"/>
                          <a:ea typeface="SimHei"/>
                          <a:cs typeface="+mn-cs"/>
                        </a:rPr>
                        <a:t>对健康</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zh-CN" altLang="en-US" sz="2000" b="0" i="0" u="none" strike="noStrike" cap="none" normalizeH="0" baseline="0" dirty="0">
                          <a:ln>
                            <a:noFill/>
                          </a:ln>
                          <a:solidFill>
                            <a:srgbClr val="333333"/>
                          </a:solidFill>
                          <a:effectLst/>
                          <a:latin typeface="SimHei"/>
                          <a:ea typeface="SimHei"/>
                          <a:cs typeface="+mn-cs"/>
                        </a:rPr>
                        <a:t>对健康过分焦虑的人通常幼稚地相信一些微不足道的，常常是非特异性的症状（如痣）预示了严重的疾病。</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44216">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defRPr/>
                      </a:pPr>
                      <a:r>
                        <a:rPr lang="de-DE" sz="2000" kern="1200" dirty="0" err="1">
                          <a:solidFill>
                            <a:schemeClr val="dk1"/>
                          </a:solidFill>
                          <a:effectLst/>
                          <a:latin typeface="SimHei" panose="02010609060101010101" pitchFamily="49" charset="-122"/>
                          <a:ea typeface="SimHei" panose="02010609060101010101" pitchFamily="49" charset="-122"/>
                          <a:cs typeface="+mn-cs"/>
                        </a:rPr>
                        <a:t>騙子</a:t>
                      </a:r>
                      <a:endParaRPr lang="de-DE" sz="2000" kern="1200" dirty="0">
                        <a:solidFill>
                          <a:schemeClr val="dk1"/>
                        </a:solidFill>
                        <a:effectLst/>
                        <a:latin typeface="SimHei" panose="02010609060101010101" pitchFamily="49" charset="-122"/>
                        <a:ea typeface="SimHei" panose="02010609060101010101" pitchFamily="49" charset="-122"/>
                        <a:cs typeface="+mn-cs"/>
                      </a:endParaRPr>
                    </a:p>
                    <a:p>
                      <a:pPr marL="92075"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indent="-342900">
                        <a:buFont typeface="Arial" panose="020B0604020202020204" pitchFamily="34" charset="0"/>
                        <a:buChar char="•"/>
                      </a:pPr>
                      <a:r>
                        <a:rPr lang="zh-TW" altLang="de-DE" sz="2000" kern="1200" dirty="0">
                          <a:solidFill>
                            <a:schemeClr val="dk1"/>
                          </a:solidFill>
                          <a:effectLst/>
                          <a:latin typeface="SimHei" panose="02010609060101010101" pitchFamily="49" charset="-122"/>
                          <a:ea typeface="SimHei" panose="02010609060101010101" pitchFamily="49" charset="-122"/>
                          <a:cs typeface="+mn-cs"/>
                        </a:rPr>
                        <a:t>在</a:t>
                      </a:r>
                      <a:r>
                        <a:rPr lang="en-US" sz="2000" kern="1200" dirty="0">
                          <a:solidFill>
                            <a:schemeClr val="dk1"/>
                          </a:solidFill>
                          <a:effectLst/>
                          <a:latin typeface="SimHei" panose="02010609060101010101" pitchFamily="49" charset="-122"/>
                          <a:ea typeface="SimHei" panose="02010609060101010101" pitchFamily="49" charset="-122"/>
                          <a:cs typeface="+mn-cs"/>
                        </a:rPr>
                        <a:t>2012</a:t>
                      </a:r>
                      <a:r>
                        <a:rPr lang="de-DE" sz="2000" kern="1200" dirty="0" err="1">
                          <a:solidFill>
                            <a:schemeClr val="dk1"/>
                          </a:solidFill>
                          <a:effectLst/>
                          <a:latin typeface="SimHei" panose="02010609060101010101" pitchFamily="49" charset="-122"/>
                          <a:ea typeface="SimHei" panose="02010609060101010101" pitchFamily="49" charset="-122"/>
                          <a:cs typeface="+mn-cs"/>
                        </a:rPr>
                        <a:t>年，德裔俄羅斯人安娜</a:t>
                      </a:r>
                      <a:r>
                        <a:rPr lang="en-US"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索羅金</a:t>
                      </a:r>
                      <a:r>
                        <a:rPr lang="zh-TW" altLang="de-DE" sz="2000" kern="1200" dirty="0">
                          <a:solidFill>
                            <a:schemeClr val="dk1"/>
                          </a:solidFill>
                          <a:effectLst/>
                          <a:latin typeface="SimHei" panose="02010609060101010101" pitchFamily="49" charset="-122"/>
                          <a:ea typeface="SimHei" panose="02010609060101010101" pitchFamily="49" charset="-122"/>
                          <a:cs typeface="+mn-cs"/>
                        </a:rPr>
                        <a:t>，利用假名為安娜</a:t>
                      </a:r>
                      <a:r>
                        <a:rPr lang="de-DE" altLang="zh-TW" sz="2000" kern="1200" dirty="0">
                          <a:solidFill>
                            <a:schemeClr val="dk1"/>
                          </a:solidFill>
                          <a:effectLst/>
                          <a:latin typeface="SimHei" panose="02010609060101010101" pitchFamily="49" charset="-122"/>
                          <a:ea typeface="SimHei" panose="02010609060101010101" pitchFamily="49" charset="-122"/>
                          <a:cs typeface="+mn-cs"/>
                        </a:rPr>
                        <a:t>·</a:t>
                      </a:r>
                      <a:r>
                        <a:rPr lang="zh-TW" altLang="de-DE" sz="2000" kern="1200" dirty="0">
                          <a:solidFill>
                            <a:schemeClr val="dk1"/>
                          </a:solidFill>
                          <a:effectLst/>
                          <a:latin typeface="SimHei" panose="02010609060101010101" pitchFamily="49" charset="-122"/>
                          <a:ea typeface="SimHei" panose="02010609060101010101" pitchFamily="49" charset="-122"/>
                          <a:cs typeface="+mn-cs"/>
                        </a:rPr>
                        <a:t>德爾維，</a:t>
                      </a:r>
                      <a:r>
                        <a:rPr lang="de-DE" sz="2000" kern="1200" dirty="0">
                          <a:solidFill>
                            <a:schemeClr val="dk1"/>
                          </a:solidFill>
                          <a:effectLst/>
                          <a:latin typeface="SimHei" panose="02010609060101010101" pitchFamily="49" charset="-122"/>
                          <a:ea typeface="SimHei" panose="02010609060101010101" pitchFamily="49" charset="-122"/>
                          <a:cs typeface="+mn-cs"/>
                        </a:rPr>
                        <a:t>在曼哈頓假裝是百萬富翁的女兒。除其他罪行外，她還騙取銀行和朋友約275，000元。她</a:t>
                      </a:r>
                      <a:r>
                        <a:rPr lang="zh-TW" altLang="de-DE" sz="2000" kern="1200" dirty="0">
                          <a:solidFill>
                            <a:schemeClr val="dk1"/>
                          </a:solidFill>
                          <a:effectLst/>
                          <a:latin typeface="SimHei" panose="02010609060101010101" pitchFamily="49" charset="-122"/>
                          <a:ea typeface="SimHei" panose="02010609060101010101" pitchFamily="49" charset="-122"/>
                          <a:cs typeface="+mn-cs"/>
                        </a:rPr>
                        <a:t>聲稱自己</a:t>
                      </a:r>
                      <a:r>
                        <a:rPr lang="de-DE" sz="2000" kern="1200" dirty="0" err="1">
                          <a:solidFill>
                            <a:schemeClr val="dk1"/>
                          </a:solidFill>
                          <a:effectLst/>
                          <a:latin typeface="SimHei" panose="02010609060101010101" pitchFamily="49" charset="-122"/>
                          <a:ea typeface="SimHei" panose="02010609060101010101" pitchFamily="49" charset="-122"/>
                          <a:cs typeface="+mn-cs"/>
                        </a:rPr>
                        <a:t>無力償還貸款，例如，與父親的糾紛使她無法獲得</a:t>
                      </a:r>
                      <a:r>
                        <a:rPr lang="zh-TW" altLang="de-DE" sz="2000" kern="1200" dirty="0">
                          <a:solidFill>
                            <a:schemeClr val="dk1"/>
                          </a:solidFill>
                          <a:effectLst/>
                          <a:latin typeface="SimHei" panose="02010609060101010101" pitchFamily="49" charset="-122"/>
                          <a:ea typeface="SimHei" panose="02010609060101010101" pitchFamily="49" charset="-122"/>
                          <a:cs typeface="+mn-cs"/>
                        </a:rPr>
                        <a:t>資金</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她的自信導致朋友和商業夥伴盲目地信任她</a:t>
                      </a:r>
                      <a:r>
                        <a:rPr lang="de-DE" sz="2000" kern="1200" dirty="0">
                          <a:solidFill>
                            <a:schemeClr val="dk1"/>
                          </a:solidFill>
                          <a:effectLst/>
                          <a:latin typeface="SimHei" panose="02010609060101010101" pitchFamily="49" charset="-122"/>
                          <a:ea typeface="SimHei" panose="02010609060101010101" pitchFamily="49" charset="-122"/>
                          <a:cs typeface="+mn-cs"/>
                        </a:rPr>
                        <a:t>。</a:t>
                      </a:r>
                      <a:r>
                        <a:rPr lang="zh-TW" altLang="de-DE" sz="2000" kern="1200" dirty="0">
                          <a:solidFill>
                            <a:schemeClr val="dk1"/>
                          </a:solidFill>
                          <a:effectLst/>
                          <a:latin typeface="SimHei" panose="02010609060101010101" pitchFamily="49" charset="-122"/>
                          <a:ea typeface="SimHei" panose="02010609060101010101" pitchFamily="49" charset="-122"/>
                          <a:cs typeface="+mn-cs"/>
                        </a:rPr>
                        <a:t>直到她</a:t>
                      </a:r>
                      <a:r>
                        <a:rPr lang="de-DE" sz="2000" kern="1200" dirty="0" err="1">
                          <a:solidFill>
                            <a:schemeClr val="dk1"/>
                          </a:solidFill>
                          <a:effectLst/>
                          <a:latin typeface="SimHei" panose="02010609060101010101" pitchFamily="49" charset="-122"/>
                          <a:ea typeface="SimHei" panose="02010609060101010101" pitchFamily="49" charset="-122"/>
                          <a:cs typeface="+mn-cs"/>
                        </a:rPr>
                        <a:t>未付的帳單開始堆積起來時，索羅金才被判犯有盜竊罪和欺詐罪</a:t>
                      </a:r>
                      <a:r>
                        <a:rPr lang="de-DE" sz="2000" kern="1200" dirty="0">
                          <a:solidFill>
                            <a:schemeClr val="dk1"/>
                          </a:solidFill>
                          <a:effectLst/>
                          <a:latin typeface="SimHei" panose="02010609060101010101" pitchFamily="49" charset="-122"/>
                          <a:ea typeface="SimHei" panose="02010609060101010101" pitchFamily="49" charset="-122"/>
                          <a:cs typeface="+mn-cs"/>
                        </a:rPr>
                        <a:t>。</a:t>
                      </a:r>
                      <a:br>
                        <a:rPr lang="de-DE" sz="2000" kern="1200" dirty="0">
                          <a:solidFill>
                            <a:schemeClr val="dk1"/>
                          </a:solidFill>
                          <a:effectLst/>
                          <a:latin typeface="SimHei" panose="02010609060101010101" pitchFamily="49" charset="-122"/>
                          <a:ea typeface="SimHei" panose="02010609060101010101" pitchFamily="49" charset="-122"/>
                          <a:cs typeface="+mn-cs"/>
                        </a:rPr>
                      </a:br>
                      <a:br>
                        <a:rPr lang="de-DE" sz="2000" kern="1200" dirty="0">
                          <a:solidFill>
                            <a:schemeClr val="dk1"/>
                          </a:solidFill>
                          <a:effectLst/>
                          <a:latin typeface="SimHei" panose="02010609060101010101" pitchFamily="49" charset="-122"/>
                          <a:ea typeface="SimHei" panose="02010609060101010101" pitchFamily="49" charset="-122"/>
                          <a:cs typeface="+mn-cs"/>
                        </a:rPr>
                      </a:br>
                      <a:r>
                        <a:rPr lang="de-DE" sz="2000" kern="1200" dirty="0" err="1">
                          <a:solidFill>
                            <a:schemeClr val="dk1"/>
                          </a:solidFill>
                          <a:effectLst/>
                          <a:latin typeface="SimHei" panose="02010609060101010101" pitchFamily="49" charset="-122"/>
                          <a:ea typeface="SimHei" panose="02010609060101010101" pitchFamily="49" charset="-122"/>
                          <a:cs typeface="+mn-cs"/>
                        </a:rPr>
                        <a:t>可能</a:t>
                      </a:r>
                      <a:r>
                        <a:rPr lang="zh-TW" altLang="de-DE" sz="2000" kern="1200" dirty="0">
                          <a:solidFill>
                            <a:schemeClr val="dk1"/>
                          </a:solidFill>
                          <a:effectLst/>
                          <a:latin typeface="SimHei" panose="02010609060101010101" pitchFamily="49" charset="-122"/>
                          <a:ea typeface="SimHei" panose="02010609060101010101" pitchFamily="49" charset="-122"/>
                          <a:cs typeface="+mn-cs"/>
                        </a:rPr>
                        <a:t>在早些階段</a:t>
                      </a:r>
                      <a:r>
                        <a:rPr lang="zh-TW" altLang="de-DE" sz="2000" kern="1200">
                          <a:solidFill>
                            <a:schemeClr val="dk1"/>
                          </a:solidFill>
                          <a:effectLst/>
                          <a:latin typeface="SimHei" panose="02010609060101010101" pitchFamily="49" charset="-122"/>
                          <a:ea typeface="SimHei" panose="02010609060101010101" pitchFamily="49" charset="-122"/>
                          <a:cs typeface="+mn-cs"/>
                        </a:rPr>
                        <a:t>，</a:t>
                      </a:r>
                      <a:r>
                        <a:rPr lang="de-DE" sz="2000" kern="1200">
                          <a:solidFill>
                            <a:schemeClr val="dk1"/>
                          </a:solidFill>
                          <a:effectLst/>
                          <a:latin typeface="SimHei" panose="02010609060101010101" pitchFamily="49" charset="-122"/>
                          <a:ea typeface="SimHei" panose="02010609060101010101" pitchFamily="49" charset="-122"/>
                          <a:cs typeface="+mn-cs"/>
                        </a:rPr>
                        <a:t>對她的身份，陳述和償還貸款的能力</a:t>
                      </a:r>
                      <a:r>
                        <a:rPr lang="zh-TW" altLang="de-DE" sz="2000" kern="1200" dirty="0">
                          <a:solidFill>
                            <a:schemeClr val="dk1"/>
                          </a:solidFill>
                          <a:effectLst/>
                          <a:latin typeface="SimHei" panose="02010609060101010101" pitchFamily="49" charset="-122"/>
                          <a:ea typeface="SimHei" panose="02010609060101010101" pitchFamily="49" charset="-122"/>
                          <a:cs typeface="+mn-cs"/>
                        </a:rPr>
                        <a:t>等，已經有足夠合理</a:t>
                      </a:r>
                      <a:r>
                        <a:rPr lang="de-DE" sz="2000" kern="1200" dirty="0" err="1">
                          <a:solidFill>
                            <a:schemeClr val="dk1"/>
                          </a:solidFill>
                          <a:effectLst/>
                          <a:latin typeface="SimHei" panose="02010609060101010101" pitchFamily="49" charset="-122"/>
                          <a:ea typeface="SimHei" panose="02010609060101010101" pitchFamily="49" charset="-122"/>
                          <a:cs typeface="+mn-cs"/>
                        </a:rPr>
                        <a:t>懷疑</a:t>
                      </a:r>
                      <a:r>
                        <a:rPr lang="zh-TW" altLang="de-DE" sz="2000" kern="1200" dirty="0">
                          <a:solidFill>
                            <a:schemeClr val="dk1"/>
                          </a:solidFill>
                          <a:effectLst/>
                          <a:latin typeface="SimHei" panose="02010609060101010101" pitchFamily="49" charset="-122"/>
                          <a:ea typeface="SimHei" panose="02010609060101010101" pitchFamily="49" charset="-122"/>
                          <a:cs typeface="+mn-cs"/>
                        </a:rPr>
                        <a:t>，</a:t>
                      </a:r>
                      <a:r>
                        <a:rPr lang="de-DE" sz="2000" kern="1200" dirty="0" err="1">
                          <a:solidFill>
                            <a:schemeClr val="dk1"/>
                          </a:solidFill>
                          <a:effectLst/>
                          <a:latin typeface="SimHei" panose="02010609060101010101" pitchFamily="49" charset="-122"/>
                          <a:ea typeface="SimHei" panose="02010609060101010101" pitchFamily="49" charset="-122"/>
                          <a:cs typeface="+mn-cs"/>
                        </a:rPr>
                        <a:t>暴露了她的財務狀況</a:t>
                      </a:r>
                      <a:r>
                        <a:rPr lang="de-DE" sz="2000" kern="1200" dirty="0">
                          <a:solidFill>
                            <a:schemeClr val="dk1"/>
                          </a:solidFill>
                          <a:effectLst/>
                          <a:latin typeface="SimHei" panose="02010609060101010101" pitchFamily="49" charset="-122"/>
                          <a:ea typeface="SimHei" panose="02010609060101010101" pitchFamily="49" charset="-122"/>
                          <a:cs typeface="+mn-cs"/>
                        </a:rPr>
                        <a:t>。</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72559456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305343390"/>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支持的和反对的</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333333"/>
                          </a:solidFill>
                          <a:effectLst/>
                          <a:latin typeface="SimHei"/>
                          <a:ea typeface="SimHei"/>
                          <a:cs typeface="+mn-cs"/>
                        </a:rPr>
                        <a:t>香烟盒的设计导致了 香烟品牌“好彩</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与在日本扔原子弹有关的谣言的产生。</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支持的</a:t>
                      </a:r>
                      <a:r>
                        <a:rPr kumimoji="0" lang="en-US" altLang="zh-CN" sz="1400" b="1" i="0" u="none" strike="noStrike" cap="none" normalizeH="0" baseline="0" dirty="0">
                          <a:ln>
                            <a:noFill/>
                          </a:ln>
                          <a:solidFill>
                            <a:srgbClr val="333333"/>
                          </a:solidFill>
                          <a:effectLst/>
                          <a:latin typeface="SimHei"/>
                          <a:ea typeface="SimHei"/>
                          <a:cs typeface="+mn-cs"/>
                        </a:rPr>
                        <a:t>: </a:t>
                      </a:r>
                      <a:r>
                        <a:rPr kumimoji="0" lang="en-US" altLang="zh-CN" sz="1400" b="1" i="0" u="none" strike="noStrike" cap="none" normalizeH="0" baseline="0" dirty="0">
                          <a:ln>
                            <a:noFill/>
                          </a:ln>
                          <a:solidFill>
                            <a:srgbClr val="004992"/>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与香烟盒相似，日本的国旗由在白色背景上的红色圆形图案组成。</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 金色的圆环可能说明了放射性污染。</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 “</a:t>
                      </a:r>
                      <a:r>
                        <a:rPr kumimoji="0" lang="en-US" altLang="zh-CN" sz="1400" b="0" i="0" u="none" strike="noStrike" cap="none" normalizeH="0" baseline="0" dirty="0">
                          <a:ln>
                            <a:noFill/>
                          </a:ln>
                          <a:solidFill>
                            <a:srgbClr val="FFFFFF"/>
                          </a:solidFill>
                          <a:effectLst/>
                          <a:latin typeface="SimHei"/>
                          <a:ea typeface="SimHei"/>
                          <a:cs typeface="+mn-cs"/>
                        </a:rPr>
                        <a:t>Lucky Strike” </a:t>
                      </a:r>
                      <a:r>
                        <a:rPr kumimoji="0" lang="zh-CN" altLang="en-US" sz="1400" b="0" i="0" u="none" strike="noStrike" cap="none" normalizeH="0" baseline="0" dirty="0">
                          <a:ln>
                            <a:noFill/>
                          </a:ln>
                          <a:solidFill>
                            <a:srgbClr val="FFFFFF"/>
                          </a:solidFill>
                          <a:effectLst/>
                          <a:latin typeface="SimHei"/>
                          <a:ea typeface="SimHei"/>
                          <a:cs typeface="+mn-cs"/>
                        </a:rPr>
                        <a:t>可能被理解为“成功的攻击”。</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在二战期间</a:t>
                      </a:r>
                      <a:r>
                        <a:rPr kumimoji="0" lang="en-US" altLang="zh-CN" sz="1400" b="0" i="0" u="none" strike="noStrike" cap="none" normalizeH="0" baseline="0" dirty="0">
                          <a:ln>
                            <a:noFill/>
                          </a:ln>
                          <a:solidFill>
                            <a:srgbClr val="FFFFFF"/>
                          </a:solidFill>
                          <a:effectLst/>
                          <a:latin typeface="SimHei"/>
                          <a:ea typeface="SimHei"/>
                          <a:cs typeface="+mn-cs"/>
                        </a:rPr>
                        <a:t>Lucky Strike </a:t>
                      </a:r>
                      <a:r>
                        <a:rPr kumimoji="0" lang="zh-CN" altLang="en-US" sz="1400" b="0" i="0" u="none" strike="noStrike" cap="none" normalizeH="0" baseline="0" dirty="0">
                          <a:ln>
                            <a:noFill/>
                          </a:ln>
                          <a:solidFill>
                            <a:srgbClr val="FFFFFF"/>
                          </a:solidFill>
                          <a:effectLst/>
                          <a:latin typeface="SimHei"/>
                          <a:ea typeface="SimHei"/>
                          <a:cs typeface="+mn-cs"/>
                        </a:rPr>
                        <a:t>改换了烟盒设计。在此之前，不是白色背景而是绿色。</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反对的</a:t>
                      </a:r>
                      <a:r>
                        <a:rPr kumimoji="0" lang="en-US" altLang="zh-CN" sz="1400" b="1" i="0" u="none" strike="noStrike" cap="none" normalizeH="0" baseline="0" dirty="0">
                          <a:ln>
                            <a:noFill/>
                          </a:ln>
                          <a:solidFill>
                            <a:srgbClr val="333333"/>
                          </a:solidFill>
                          <a:effectLst/>
                          <a:latin typeface="SimHei"/>
                          <a:ea typeface="SimHei"/>
                          <a:cs typeface="+mn-cs"/>
                        </a:rPr>
                        <a:t>: </a:t>
                      </a:r>
                      <a:r>
                        <a:rPr kumimoji="0" lang="en-US" altLang="zh-CN" sz="1400" b="1" i="0" u="none" strike="noStrike" cap="none" normalizeH="0" baseline="0" dirty="0">
                          <a:ln>
                            <a:noFill/>
                          </a:ln>
                          <a:solidFill>
                            <a:srgbClr val="004992"/>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400" b="0" i="0" u="none" strike="noStrike" cap="none" normalizeH="0" baseline="0" dirty="0">
                          <a:ln>
                            <a:noFill/>
                          </a:ln>
                          <a:solidFill>
                            <a:srgbClr val="FFFFFF"/>
                          </a:solidFill>
                          <a:effectLst/>
                          <a:latin typeface="SimHei"/>
                          <a:ea typeface="SimHei"/>
                          <a:cs typeface="+mn-cs"/>
                        </a:rPr>
                        <a:t> </a:t>
                      </a:r>
                      <a:r>
                        <a:rPr kumimoji="0" lang="zh-CN" altLang="en-US" sz="1400" b="0" i="0" u="none" strike="noStrike" cap="none" normalizeH="0" baseline="0" dirty="0">
                          <a:ln>
                            <a:noFill/>
                          </a:ln>
                          <a:solidFill>
                            <a:srgbClr val="FFFFFF"/>
                          </a:solidFill>
                          <a:effectLst/>
                          <a:latin typeface="SimHei"/>
                          <a:ea typeface="SimHei"/>
                          <a:cs typeface="+mn-cs"/>
                        </a:rPr>
                        <a:t>在以前的包装盒上就有金色圆环。</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由于市场原因，已经在</a:t>
                      </a:r>
                      <a:r>
                        <a:rPr kumimoji="0" lang="en-US" altLang="zh-CN" sz="1400" b="0" i="0" u="none" strike="noStrike" cap="none" normalizeH="0" baseline="0" dirty="0">
                          <a:ln>
                            <a:noFill/>
                          </a:ln>
                          <a:solidFill>
                            <a:srgbClr val="FFFFFF"/>
                          </a:solidFill>
                          <a:effectLst/>
                          <a:latin typeface="SimHei"/>
                          <a:ea typeface="SimHei"/>
                          <a:cs typeface="+mn-cs"/>
                        </a:rPr>
                        <a:t>1940/1941</a:t>
                      </a:r>
                      <a:r>
                        <a:rPr kumimoji="0" lang="zh-CN" altLang="en-US" sz="1400" b="0" i="0" u="none" strike="noStrike" cap="none" normalizeH="0" baseline="0" dirty="0">
                          <a:ln>
                            <a:noFill/>
                          </a:ln>
                          <a:solidFill>
                            <a:srgbClr val="FFFFFF"/>
                          </a:solidFill>
                          <a:effectLst/>
                          <a:latin typeface="SimHei"/>
                          <a:ea typeface="SimHei"/>
                          <a:cs typeface="+mn-cs"/>
                        </a:rPr>
                        <a:t>年改了香烟盒设计</a:t>
                      </a:r>
                      <a:r>
                        <a:rPr kumimoji="0" lang="en-US" altLang="zh-CN" sz="1400" b="0" i="0" u="none" strike="noStrike" cap="none" normalizeH="0" baseline="0" dirty="0">
                          <a:ln>
                            <a:noFill/>
                          </a:ln>
                          <a:solidFill>
                            <a:srgbClr val="FFFFFF"/>
                          </a:solidFill>
                          <a:effectLst/>
                          <a:latin typeface="SimHei"/>
                          <a:ea typeface="SimHei"/>
                          <a:cs typeface="+mn-cs"/>
                        </a:rPr>
                        <a:t>——</a:t>
                      </a:r>
                      <a:r>
                        <a:rPr kumimoji="0" lang="zh-CN" altLang="en-US" sz="1400" b="0" i="0" u="none" strike="noStrike" cap="none" normalizeH="0" baseline="0" dirty="0">
                          <a:ln>
                            <a:noFill/>
                          </a:ln>
                          <a:solidFill>
                            <a:srgbClr val="FFFFFF"/>
                          </a:solidFill>
                          <a:effectLst/>
                          <a:latin typeface="SimHei"/>
                          <a:ea typeface="SimHei"/>
                          <a:cs typeface="+mn-cs"/>
                        </a:rPr>
                        <a:t>而原子弹爆炸是在</a:t>
                      </a:r>
                      <a:r>
                        <a:rPr kumimoji="0" lang="en-US" altLang="zh-CN" sz="1400" b="0" i="0" u="none" strike="noStrike" cap="none" normalizeH="0" baseline="0" dirty="0">
                          <a:ln>
                            <a:noFill/>
                          </a:ln>
                          <a:solidFill>
                            <a:srgbClr val="FFFFFF"/>
                          </a:solidFill>
                          <a:effectLst/>
                          <a:latin typeface="SimHei"/>
                          <a:ea typeface="SimHei"/>
                          <a:cs typeface="+mn-cs"/>
                        </a:rPr>
                        <a:t>1945</a:t>
                      </a:r>
                      <a:r>
                        <a:rPr kumimoji="0" lang="zh-CN" altLang="en-US" sz="1400" b="0" i="0" u="none" strike="noStrike" cap="none" normalizeH="0" baseline="0" dirty="0">
                          <a:ln>
                            <a:noFill/>
                          </a:ln>
                          <a:solidFill>
                            <a:srgbClr val="FFFFFF"/>
                          </a:solidFill>
                          <a:effectLst/>
                          <a:latin typeface="SimHei"/>
                          <a:ea typeface="SimHei"/>
                          <a:cs typeface="+mn-cs"/>
                        </a:rPr>
                        <a:t>年。</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该品牌建立于淘金者年代。</a:t>
                      </a:r>
                      <a:r>
                        <a:rPr kumimoji="0" lang="en-US" altLang="zh-CN" sz="1400" b="0" i="0" u="none" strike="noStrike" cap="none" normalizeH="0" baseline="0" dirty="0">
                          <a:ln>
                            <a:noFill/>
                          </a:ln>
                          <a:solidFill>
                            <a:srgbClr val="FFFFFF"/>
                          </a:solidFill>
                          <a:effectLst/>
                          <a:latin typeface="SimHei"/>
                          <a:ea typeface="SimHei"/>
                          <a:cs typeface="+mn-cs"/>
                        </a:rPr>
                        <a:t>1871</a:t>
                      </a:r>
                      <a:r>
                        <a:rPr kumimoji="0" lang="zh-CN" altLang="en-US" sz="1400" b="0" i="0" u="none" strike="noStrike" cap="none" normalizeH="0" baseline="0" dirty="0">
                          <a:ln>
                            <a:noFill/>
                          </a:ln>
                          <a:solidFill>
                            <a:srgbClr val="FFFFFF"/>
                          </a:solidFill>
                          <a:effectLst/>
                          <a:latin typeface="SimHei"/>
                          <a:ea typeface="SimHei"/>
                          <a:cs typeface="+mn-cs"/>
                        </a:rPr>
                        <a:t>年就注册了“</a:t>
                      </a:r>
                      <a:r>
                        <a:rPr kumimoji="0" lang="en-US" altLang="zh-CN" sz="1400" b="0" i="0" u="none" strike="noStrike" cap="none" normalizeH="0" baseline="0" dirty="0">
                          <a:ln>
                            <a:noFill/>
                          </a:ln>
                          <a:solidFill>
                            <a:srgbClr val="FFFFFF"/>
                          </a:solidFill>
                          <a:effectLst/>
                          <a:latin typeface="SimHei"/>
                          <a:ea typeface="SimHei"/>
                          <a:cs typeface="+mn-cs"/>
                        </a:rPr>
                        <a:t>Lucky Strike” </a:t>
                      </a:r>
                      <a:r>
                        <a:rPr kumimoji="0" lang="zh-CN" altLang="en-US" sz="1400" b="0" i="0" u="none" strike="noStrike" cap="none" normalizeH="0" baseline="0" dirty="0">
                          <a:ln>
                            <a:noFill/>
                          </a:ln>
                          <a:solidFill>
                            <a:srgbClr val="FFFFFF"/>
                          </a:solidFill>
                          <a:effectLst/>
                          <a:latin typeface="SimHei"/>
                          <a:ea typeface="SimHei"/>
                          <a:cs typeface="+mn-cs"/>
                        </a:rPr>
                        <a:t>这个名字。早期的烟盒上有一把锤子指向天空</a:t>
                      </a:r>
                      <a:r>
                        <a:rPr kumimoji="0" lang="en-US" altLang="zh-CN" sz="1400" b="0" i="0" u="none" strike="noStrike" cap="none" normalizeH="0" baseline="0" dirty="0">
                          <a:ln>
                            <a:noFill/>
                          </a:ln>
                          <a:solidFill>
                            <a:srgbClr val="FFFFFF"/>
                          </a:solidFill>
                          <a:effectLst/>
                          <a:latin typeface="SimHei"/>
                          <a:ea typeface="SimHei"/>
                          <a:cs typeface="+mn-cs"/>
                        </a:rPr>
                        <a:t>——</a:t>
                      </a:r>
                      <a:r>
                        <a:rPr kumimoji="0" lang="zh-CN" altLang="en-US" sz="1400" b="0" i="0" u="none" strike="noStrike" cap="none" normalizeH="0" baseline="0" dirty="0">
                          <a:ln>
                            <a:noFill/>
                          </a:ln>
                          <a:solidFill>
                            <a:srgbClr val="FFFFFF"/>
                          </a:solidFill>
                          <a:effectLst/>
                          <a:latin typeface="SimHei"/>
                          <a:ea typeface="SimHei"/>
                          <a:cs typeface="+mn-cs"/>
                        </a:rPr>
                        <a:t>这是淘金者“幸运的发现（</a:t>
                      </a:r>
                      <a:r>
                        <a:rPr kumimoji="0" lang="en-US" altLang="zh-CN" sz="1400" b="0" i="0" u="none" strike="noStrike" cap="none" normalizeH="0" baseline="0" dirty="0">
                          <a:ln>
                            <a:noFill/>
                          </a:ln>
                          <a:solidFill>
                            <a:srgbClr val="FFFFFF"/>
                          </a:solidFill>
                          <a:effectLst/>
                          <a:latin typeface="SimHei"/>
                          <a:ea typeface="SimHei"/>
                          <a:cs typeface="+mn-cs"/>
                        </a:rPr>
                        <a:t>lucky strike</a:t>
                      </a:r>
                      <a:r>
                        <a:rPr kumimoji="0" lang="zh-CN" altLang="en-US" sz="1400" b="0" i="0" u="none" strike="noStrike" cap="none" normalizeH="0" baseline="0" dirty="0">
                          <a:ln>
                            <a:noFill/>
                          </a:ln>
                          <a:solidFill>
                            <a:srgbClr val="FFFFFF"/>
                          </a:solidFill>
                          <a:effectLst/>
                          <a:latin typeface="SimHei"/>
                          <a:ea typeface="SimHei"/>
                          <a:cs typeface="+mn-cs"/>
                        </a:rPr>
                        <a:t>）” 的象征。</a:t>
                      </a:r>
                      <a:endParaRPr kumimoji="0" lang="de-DE" sz="1400" b="0" i="0" u="none" strike="noStrike" cap="none" normalizeH="0" baseline="0" dirty="0">
                        <a:ln>
                          <a:noFill/>
                        </a:ln>
                        <a:solidFill>
                          <a:srgbClr val="FFFFFF"/>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53754" y="6309320"/>
            <a:ext cx="1116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SimHei"/>
                <a:cs typeface="+mn-cs"/>
              </a:rPr>
              <a:t>日本国旗</a:t>
            </a:r>
            <a:r>
              <a:rPr lang="en-US" altLang="ja-JP" sz="1600">
                <a:latin typeface="SimHei"/>
                <a:cs typeface="+mn-cs"/>
              </a:rPr>
              <a:t>?</a:t>
            </a:r>
            <a:endParaRPr lang="de-DE" altLang="de-DE" sz="1600" dirty="0">
              <a:latin typeface="SimHei"/>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dirty="0">
                <a:latin typeface="SimHei"/>
                <a:ea typeface="SimHei"/>
                <a:cs typeface="+mn-cs"/>
              </a:rPr>
              <a:t>香烟品牌“好彩（</a:t>
            </a:r>
            <a:r>
              <a:rPr lang="en-US" altLang="zh-CN" sz="2000" b="0" dirty="0">
                <a:latin typeface="Calibri" panose="020F0502020204030204" pitchFamily="34" charset="0"/>
                <a:ea typeface="SimHei"/>
                <a:cs typeface="Calibri" panose="020F0502020204030204" pitchFamily="34" charset="0"/>
              </a:rPr>
              <a:t>Lucky Strike</a:t>
            </a:r>
            <a:r>
              <a:rPr lang="zh-CN" altLang="en-US" sz="2000" b="0" dirty="0">
                <a:latin typeface="SimHei"/>
                <a:ea typeface="SimHei"/>
                <a:cs typeface="+mn-cs"/>
              </a:rPr>
              <a:t>）” 与日本的原子弹爆炸有任何关系吗？</a:t>
            </a:r>
            <a:endParaRPr lang="de-DE" altLang="de-DE" sz="2000" dirty="0">
              <a:latin typeface="SimHei"/>
              <a:ea typeface="SimHei"/>
              <a:cs typeface="+mn-cs"/>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D349937F-EFAE-416E-B25C-1133B59B732F}" type="slidenum">
              <a:rPr lang="zh-CN" altLang="de-DE" smtClean="0">
                <a:latin typeface="SimHei"/>
                <a:cs typeface="+mn-cs"/>
              </a:rPr>
              <a:pPr/>
              <a:t>10</a:t>
            </a:fld>
            <a:endParaRPr lang="de-DE" altLang="zh-CN">
              <a:latin typeface="SimHei"/>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181344958"/>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支持的和反对的</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333333"/>
                          </a:solidFill>
                          <a:effectLst/>
                          <a:latin typeface="SimHei"/>
                          <a:ea typeface="SimHei"/>
                          <a:cs typeface="+mn-cs"/>
                        </a:rPr>
                        <a:t>香烟盒的设计导致了 香烟品牌“好彩</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与在日本扔原子弹有关的谣言的产生。</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支持的</a:t>
                      </a:r>
                      <a:r>
                        <a:rPr kumimoji="0" lang="en-US" altLang="zh-CN" sz="1400" b="1" i="0" u="none" strike="noStrike" cap="none" normalizeH="0" baseline="0" dirty="0">
                          <a:ln>
                            <a:noFill/>
                          </a:ln>
                          <a:solidFill>
                            <a:srgbClr val="333333"/>
                          </a:solidFill>
                          <a:effectLst/>
                          <a:latin typeface="SimHei"/>
                          <a:ea typeface="SimHei"/>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与香烟盒相似，日本的国旗由在白色背景上的红色圆形图案组成。</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金色的圆环可能说明了放射性污染。</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400" b="0" i="0" u="none" strike="noStrike" cap="none" normalizeH="0" baseline="0" dirty="0">
                          <a:ln>
                            <a:noFill/>
                          </a:ln>
                          <a:solidFill>
                            <a:srgbClr val="333333"/>
                          </a:solidFill>
                          <a:effectLst/>
                          <a:latin typeface="SimHei"/>
                          <a:ea typeface="SimHei"/>
                          <a:cs typeface="+mn-cs"/>
                        </a:rPr>
                        <a:t>” </a:t>
                      </a:r>
                      <a:r>
                        <a:rPr kumimoji="0" lang="zh-CN" altLang="en-US" sz="1400" b="0" i="0" u="none" strike="noStrike" cap="none" normalizeH="0" baseline="0" dirty="0">
                          <a:ln>
                            <a:noFill/>
                          </a:ln>
                          <a:solidFill>
                            <a:srgbClr val="333333"/>
                          </a:solidFill>
                          <a:effectLst/>
                          <a:latin typeface="SimHei"/>
                          <a:ea typeface="SimHei"/>
                          <a:cs typeface="+mn-cs"/>
                        </a:rPr>
                        <a:t>可能被理解为“成功的攻击”。</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在二战期间</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 </a:t>
                      </a:r>
                      <a:r>
                        <a:rPr kumimoji="0" lang="zh-CN" altLang="en-US" sz="1400" b="0" i="0" u="none" strike="noStrike" cap="none" normalizeH="0" baseline="0" dirty="0">
                          <a:ln>
                            <a:noFill/>
                          </a:ln>
                          <a:solidFill>
                            <a:srgbClr val="333333"/>
                          </a:solidFill>
                          <a:effectLst/>
                          <a:latin typeface="SimHei"/>
                          <a:ea typeface="SimHei"/>
                          <a:cs typeface="+mn-cs"/>
                        </a:rPr>
                        <a:t>改换了烟盒设计。在此之前，不是白色背景而是绿色。</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反对的</a:t>
                      </a:r>
                      <a:r>
                        <a:rPr kumimoji="0" lang="en-US" altLang="zh-CN" sz="1400" b="1" i="0" u="none" strike="noStrike" cap="none" normalizeH="0" baseline="0" dirty="0">
                          <a:ln>
                            <a:noFill/>
                          </a:ln>
                          <a:solidFill>
                            <a:srgbClr val="333333"/>
                          </a:solidFill>
                          <a:effectLst/>
                          <a:latin typeface="SimHei"/>
                          <a:ea typeface="SimHei"/>
                          <a:cs typeface="+mn-cs"/>
                        </a:rPr>
                        <a:t>: </a:t>
                      </a:r>
                      <a:r>
                        <a:rPr kumimoji="0" lang="en-US" altLang="zh-CN" sz="1400" b="1" i="0" u="none" strike="noStrike" cap="none" normalizeH="0" baseline="0" dirty="0">
                          <a:ln>
                            <a:noFill/>
                          </a:ln>
                          <a:solidFill>
                            <a:srgbClr val="004992"/>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altLang="zh-CN" sz="1400" b="0" i="0" u="none" strike="noStrike" cap="none" normalizeH="0" baseline="0" dirty="0">
                          <a:ln>
                            <a:noFill/>
                          </a:ln>
                          <a:solidFill>
                            <a:srgbClr val="FFFFFF"/>
                          </a:solidFill>
                          <a:effectLst/>
                          <a:latin typeface="SimHei"/>
                          <a:ea typeface="SimHei"/>
                          <a:cs typeface="+mn-cs"/>
                        </a:rPr>
                        <a:t> </a:t>
                      </a:r>
                      <a:r>
                        <a:rPr kumimoji="0" lang="zh-CN" altLang="en-US" sz="1400" b="0" i="0" u="none" strike="noStrike" cap="none" normalizeH="0" baseline="0" dirty="0">
                          <a:ln>
                            <a:noFill/>
                          </a:ln>
                          <a:solidFill>
                            <a:srgbClr val="FFFFFF"/>
                          </a:solidFill>
                          <a:effectLst/>
                          <a:latin typeface="SimHei"/>
                          <a:ea typeface="SimHei"/>
                          <a:cs typeface="+mn-cs"/>
                        </a:rPr>
                        <a:t>在以前的包装盒上就有金色圆环。</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由于市场原因，已经在</a:t>
                      </a:r>
                      <a:r>
                        <a:rPr kumimoji="0" lang="en-US" altLang="zh-CN" sz="1400" b="0" i="0" u="none" strike="noStrike" cap="none" normalizeH="0" baseline="0" dirty="0">
                          <a:ln>
                            <a:noFill/>
                          </a:ln>
                          <a:solidFill>
                            <a:srgbClr val="FFFFFF"/>
                          </a:solidFill>
                          <a:effectLst/>
                          <a:latin typeface="SimHei"/>
                          <a:ea typeface="SimHei"/>
                          <a:cs typeface="+mn-cs"/>
                        </a:rPr>
                        <a:t>1940/1941</a:t>
                      </a:r>
                      <a:r>
                        <a:rPr kumimoji="0" lang="zh-CN" altLang="en-US" sz="1400" b="0" i="0" u="none" strike="noStrike" cap="none" normalizeH="0" baseline="0" dirty="0">
                          <a:ln>
                            <a:noFill/>
                          </a:ln>
                          <a:solidFill>
                            <a:srgbClr val="FFFFFF"/>
                          </a:solidFill>
                          <a:effectLst/>
                          <a:latin typeface="SimHei"/>
                          <a:ea typeface="SimHei"/>
                          <a:cs typeface="+mn-cs"/>
                        </a:rPr>
                        <a:t>年改了香烟盒设计</a:t>
                      </a:r>
                      <a:r>
                        <a:rPr kumimoji="0" lang="en-US" altLang="zh-CN" sz="1400" b="0" i="0" u="none" strike="noStrike" cap="none" normalizeH="0" baseline="0" dirty="0">
                          <a:ln>
                            <a:noFill/>
                          </a:ln>
                          <a:solidFill>
                            <a:srgbClr val="FFFFFF"/>
                          </a:solidFill>
                          <a:effectLst/>
                          <a:latin typeface="SimHei"/>
                          <a:ea typeface="SimHei"/>
                          <a:cs typeface="+mn-cs"/>
                        </a:rPr>
                        <a:t>——</a:t>
                      </a:r>
                      <a:r>
                        <a:rPr kumimoji="0" lang="zh-CN" altLang="en-US" sz="1400" b="0" i="0" u="none" strike="noStrike" cap="none" normalizeH="0" baseline="0" dirty="0">
                          <a:ln>
                            <a:noFill/>
                          </a:ln>
                          <a:solidFill>
                            <a:srgbClr val="FFFFFF"/>
                          </a:solidFill>
                          <a:effectLst/>
                          <a:latin typeface="SimHei"/>
                          <a:ea typeface="SimHei"/>
                          <a:cs typeface="+mn-cs"/>
                        </a:rPr>
                        <a:t>而原子弹爆炸是在</a:t>
                      </a:r>
                      <a:r>
                        <a:rPr kumimoji="0" lang="en-US" altLang="zh-CN" sz="1400" b="0" i="0" u="none" strike="noStrike" cap="none" normalizeH="0" baseline="0" dirty="0">
                          <a:ln>
                            <a:noFill/>
                          </a:ln>
                          <a:solidFill>
                            <a:srgbClr val="FFFFFF"/>
                          </a:solidFill>
                          <a:effectLst/>
                          <a:latin typeface="SimHei"/>
                          <a:ea typeface="SimHei"/>
                          <a:cs typeface="+mn-cs"/>
                        </a:rPr>
                        <a:t>1945</a:t>
                      </a:r>
                      <a:r>
                        <a:rPr kumimoji="0" lang="zh-CN" altLang="en-US" sz="1400" b="0" i="0" u="none" strike="noStrike" cap="none" normalizeH="0" baseline="0" dirty="0">
                          <a:ln>
                            <a:noFill/>
                          </a:ln>
                          <a:solidFill>
                            <a:srgbClr val="FFFFFF"/>
                          </a:solidFill>
                          <a:effectLst/>
                          <a:latin typeface="SimHei"/>
                          <a:ea typeface="SimHei"/>
                          <a:cs typeface="+mn-cs"/>
                        </a:rPr>
                        <a:t>年。</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zh-CN" altLang="en-US" sz="1400" b="0" i="0" u="none" strike="noStrike" cap="none" normalizeH="0" baseline="0" dirty="0">
                          <a:ln>
                            <a:noFill/>
                          </a:ln>
                          <a:solidFill>
                            <a:srgbClr val="FFFFFF"/>
                          </a:solidFill>
                          <a:effectLst/>
                          <a:latin typeface="SimHei"/>
                          <a:ea typeface="SimHei"/>
                          <a:cs typeface="+mn-cs"/>
                        </a:rPr>
                        <a:t>该品牌建立于淘金者年代。</a:t>
                      </a:r>
                      <a:r>
                        <a:rPr kumimoji="0" lang="en-US" altLang="zh-CN" sz="1400" b="0" i="0" u="none" strike="noStrike" cap="none" normalizeH="0" baseline="0" dirty="0">
                          <a:ln>
                            <a:noFill/>
                          </a:ln>
                          <a:solidFill>
                            <a:srgbClr val="FFFFFF"/>
                          </a:solidFill>
                          <a:effectLst/>
                          <a:latin typeface="SimHei"/>
                          <a:ea typeface="SimHei"/>
                          <a:cs typeface="+mn-cs"/>
                        </a:rPr>
                        <a:t>1871</a:t>
                      </a:r>
                      <a:r>
                        <a:rPr kumimoji="0" lang="zh-CN" altLang="en-US" sz="1400" b="0" i="0" u="none" strike="noStrike" cap="none" normalizeH="0" baseline="0" dirty="0">
                          <a:ln>
                            <a:noFill/>
                          </a:ln>
                          <a:solidFill>
                            <a:srgbClr val="FFFFFF"/>
                          </a:solidFill>
                          <a:effectLst/>
                          <a:latin typeface="SimHei"/>
                          <a:ea typeface="SimHei"/>
                          <a:cs typeface="+mn-cs"/>
                        </a:rPr>
                        <a:t>年就注册了“</a:t>
                      </a:r>
                      <a:r>
                        <a:rPr kumimoji="0" lang="en-US" altLang="zh-CN" sz="1400" b="0" i="0" u="none" strike="noStrike" cap="none" normalizeH="0" baseline="0" dirty="0">
                          <a:ln>
                            <a:noFill/>
                          </a:ln>
                          <a:solidFill>
                            <a:srgbClr val="FFFFFF"/>
                          </a:solidFill>
                          <a:effectLst/>
                          <a:latin typeface="SimHei"/>
                          <a:ea typeface="SimHei"/>
                          <a:cs typeface="+mn-cs"/>
                        </a:rPr>
                        <a:t>Lucky Strike” </a:t>
                      </a:r>
                      <a:r>
                        <a:rPr kumimoji="0" lang="zh-CN" altLang="en-US" sz="1400" b="0" i="0" u="none" strike="noStrike" cap="none" normalizeH="0" baseline="0" dirty="0">
                          <a:ln>
                            <a:noFill/>
                          </a:ln>
                          <a:solidFill>
                            <a:srgbClr val="FFFFFF"/>
                          </a:solidFill>
                          <a:effectLst/>
                          <a:latin typeface="SimHei"/>
                          <a:ea typeface="SimHei"/>
                          <a:cs typeface="+mn-cs"/>
                        </a:rPr>
                        <a:t>这个名字。早期的烟盒上有一把锤子指向天空</a:t>
                      </a:r>
                      <a:r>
                        <a:rPr kumimoji="0" lang="en-US" altLang="zh-CN" sz="1400" b="0" i="0" u="none" strike="noStrike" cap="none" normalizeH="0" baseline="0" dirty="0">
                          <a:ln>
                            <a:noFill/>
                          </a:ln>
                          <a:solidFill>
                            <a:srgbClr val="FFFFFF"/>
                          </a:solidFill>
                          <a:effectLst/>
                          <a:latin typeface="SimHei"/>
                          <a:ea typeface="SimHei"/>
                          <a:cs typeface="+mn-cs"/>
                        </a:rPr>
                        <a:t>——</a:t>
                      </a:r>
                      <a:r>
                        <a:rPr kumimoji="0" lang="zh-CN" altLang="en-US" sz="1400" b="0" i="0" u="none" strike="noStrike" cap="none" normalizeH="0" baseline="0" dirty="0">
                          <a:ln>
                            <a:noFill/>
                          </a:ln>
                          <a:solidFill>
                            <a:srgbClr val="FFFFFF"/>
                          </a:solidFill>
                          <a:effectLst/>
                          <a:latin typeface="SimHei"/>
                          <a:ea typeface="SimHei"/>
                          <a:cs typeface="+mn-cs"/>
                        </a:rPr>
                        <a:t>这是淘金者“幸运的发现（</a:t>
                      </a:r>
                      <a:r>
                        <a:rPr kumimoji="0" lang="en-US" altLang="zh-CN" sz="1400" b="0" i="0" u="none" strike="noStrike" cap="none" normalizeH="0" baseline="0" dirty="0">
                          <a:ln>
                            <a:noFill/>
                          </a:ln>
                          <a:solidFill>
                            <a:srgbClr val="FFFFFF"/>
                          </a:solidFill>
                          <a:effectLst/>
                          <a:latin typeface="SimHei"/>
                          <a:ea typeface="SimHei"/>
                          <a:cs typeface="+mn-cs"/>
                        </a:rPr>
                        <a:t>lucky strike</a:t>
                      </a:r>
                      <a:r>
                        <a:rPr kumimoji="0" lang="zh-CN" altLang="en-US" sz="1400" b="0" i="0" u="none" strike="noStrike" cap="none" normalizeH="0" baseline="0" dirty="0">
                          <a:ln>
                            <a:noFill/>
                          </a:ln>
                          <a:solidFill>
                            <a:srgbClr val="FFFFFF"/>
                          </a:solidFill>
                          <a:effectLst/>
                          <a:latin typeface="SimHei"/>
                          <a:ea typeface="SimHei"/>
                          <a:cs typeface="+mn-cs"/>
                        </a:rPr>
                        <a:t>）” 的象征。</a:t>
                      </a:r>
                      <a:endParaRPr kumimoji="0" lang="de-DE" sz="1400" b="0" i="0" u="none" strike="noStrike" cap="none" normalizeH="0" baseline="0" dirty="0">
                        <a:ln>
                          <a:noFill/>
                        </a:ln>
                        <a:solidFill>
                          <a:srgbClr val="FFFFFF"/>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53754" y="6309320"/>
            <a:ext cx="1116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SimHei"/>
                <a:cs typeface="+mn-cs"/>
              </a:rPr>
              <a:t>日本国旗</a:t>
            </a:r>
            <a:r>
              <a:rPr lang="en-US" altLang="ja-JP" sz="1600">
                <a:latin typeface="SimHei"/>
                <a:cs typeface="+mn-cs"/>
              </a:rPr>
              <a:t>?</a:t>
            </a:r>
            <a:endParaRPr lang="de-DE" altLang="de-DE" sz="1600" dirty="0">
              <a:latin typeface="SimHei"/>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dirty="0">
                <a:latin typeface="SimHei"/>
                <a:ea typeface="SimHei"/>
                <a:cs typeface="+mn-cs"/>
              </a:rPr>
              <a:t>香烟品牌“好彩（</a:t>
            </a:r>
            <a:r>
              <a:rPr lang="en-US" altLang="zh-CN" sz="2000" b="0" dirty="0">
                <a:latin typeface="Calibri" panose="020F0502020204030204" pitchFamily="34" charset="0"/>
                <a:ea typeface="SimHei"/>
                <a:cs typeface="Calibri" panose="020F0502020204030204" pitchFamily="34" charset="0"/>
              </a:rPr>
              <a:t>Lucky Strike</a:t>
            </a:r>
            <a:r>
              <a:rPr lang="zh-CN" altLang="en-US" sz="2000" b="0" dirty="0">
                <a:latin typeface="SimHei"/>
                <a:ea typeface="SimHei"/>
                <a:cs typeface="+mn-cs"/>
              </a:rPr>
              <a:t>）” 与日本的原子弹爆炸有任何关系吗？</a:t>
            </a:r>
            <a:endParaRPr lang="de-DE" altLang="de-DE" sz="2000" dirty="0">
              <a:latin typeface="SimHei"/>
              <a:ea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11</a:t>
            </a:fld>
            <a:endParaRPr lang="de-DE" altLang="zh-CN">
              <a:latin typeface="SimHei"/>
              <a:cs typeface="+mn-cs"/>
            </a:endParaRPr>
          </a:p>
        </p:txBody>
      </p:sp>
    </p:spTree>
    <p:extLst>
      <p:ext uri="{BB962C8B-B14F-4D97-AF65-F5344CB8AC3E}">
        <p14:creationId xmlns:p14="http://schemas.microsoft.com/office/powerpoint/2010/main" val="1912500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graphicFrame>
        <p:nvGraphicFramePr>
          <p:cNvPr id="14" name="Group 3"/>
          <p:cNvGraphicFramePr>
            <a:graphicFrameLocks noGrp="1"/>
          </p:cNvGraphicFramePr>
          <p:nvPr>
            <p:extLst>
              <p:ext uri="{D42A27DB-BD31-4B8C-83A1-F6EECF244321}">
                <p14:modId xmlns:p14="http://schemas.microsoft.com/office/powerpoint/2010/main" val="2684885495"/>
              </p:ext>
            </p:extLst>
          </p:nvPr>
        </p:nvGraphicFramePr>
        <p:xfrm>
          <a:off x="408955" y="2697480"/>
          <a:ext cx="11376000" cy="4028530"/>
        </p:xfrm>
        <a:graphic>
          <a:graphicData uri="http://schemas.openxmlformats.org/drawingml/2006/table">
            <a:tbl>
              <a:tblPr>
                <a:tableStyleId>{21E4AEA4-8DFA-4A89-87EB-49C32662AFE0}</a:tableStyleId>
              </a:tblPr>
              <a:tblGrid>
                <a:gridCol w="2364508">
                  <a:extLst>
                    <a:ext uri="{9D8B030D-6E8A-4147-A177-3AD203B41FA5}">
                      <a16:colId xmlns:a16="http://schemas.microsoft.com/office/drawing/2014/main" val="20000"/>
                    </a:ext>
                  </a:extLst>
                </a:gridCol>
                <a:gridCol w="5978154">
                  <a:extLst>
                    <a:ext uri="{9D8B030D-6E8A-4147-A177-3AD203B41FA5}">
                      <a16:colId xmlns:a16="http://schemas.microsoft.com/office/drawing/2014/main" val="20001"/>
                    </a:ext>
                  </a:extLst>
                </a:gridCol>
                <a:gridCol w="3033338">
                  <a:extLst>
                    <a:ext uri="{9D8B030D-6E8A-4147-A177-3AD203B41FA5}">
                      <a16:colId xmlns:a16="http://schemas.microsoft.com/office/drawing/2014/main" val="20002"/>
                    </a:ext>
                  </a:extLst>
                </a:gridCol>
              </a:tblGrid>
              <a:tr h="46237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支持的和反对的</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333333"/>
                          </a:solidFill>
                          <a:effectLst/>
                          <a:latin typeface="SimHei"/>
                          <a:ea typeface="SimHei"/>
                          <a:cs typeface="+mn-cs"/>
                        </a:rPr>
                        <a:t>香烟盒的设计导致了 香烟品牌“好彩</a:t>
                      </a:r>
                      <a:r>
                        <a:rPr kumimoji="0" lang="en-US" altLang="zh-CN" sz="18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800" b="0" i="0" u="none" strike="noStrike" cap="none" normalizeH="0" baseline="0" dirty="0">
                          <a:ln>
                            <a:noFill/>
                          </a:ln>
                          <a:solidFill>
                            <a:srgbClr val="333333"/>
                          </a:solidFill>
                          <a:effectLst/>
                          <a:latin typeface="SimHei"/>
                          <a:ea typeface="SimHei"/>
                          <a:cs typeface="+mn-cs"/>
                        </a:rPr>
                        <a:t>” </a:t>
                      </a:r>
                      <a:r>
                        <a:rPr kumimoji="0" lang="zh-CN" altLang="en-US" sz="1800" b="0" i="0" u="none" strike="noStrike" cap="none" normalizeH="0" baseline="0" dirty="0">
                          <a:ln>
                            <a:noFill/>
                          </a:ln>
                          <a:solidFill>
                            <a:srgbClr val="333333"/>
                          </a:solidFill>
                          <a:effectLst/>
                          <a:latin typeface="SimHei"/>
                          <a:ea typeface="SimHei"/>
                          <a:cs typeface="+mn-cs"/>
                        </a:rPr>
                        <a:t>与在日本扔原子弹有关的谣言的产生。</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支持的</a:t>
                      </a:r>
                      <a:r>
                        <a:rPr kumimoji="0" lang="en-US" altLang="zh-CN" sz="1400" b="1" i="0" u="none" strike="noStrike" cap="none" normalizeH="0" baseline="0" dirty="0">
                          <a:ln>
                            <a:noFill/>
                          </a:ln>
                          <a:solidFill>
                            <a:srgbClr val="333333"/>
                          </a:solidFill>
                          <a:effectLst/>
                          <a:latin typeface="SimHei"/>
                          <a:ea typeface="SimHei"/>
                          <a:cs typeface="+mn-cs"/>
                        </a:rPr>
                        <a:t>: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与香烟盒相似，日本的国旗由在白色背景上的红色圆形图案组成。</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金色的圆环可能说明了放射性污染。</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400" b="0" i="0" u="none" strike="noStrike" cap="none" normalizeH="0" baseline="0" dirty="0">
                          <a:ln>
                            <a:noFill/>
                          </a:ln>
                          <a:solidFill>
                            <a:srgbClr val="333333"/>
                          </a:solidFill>
                          <a:effectLst/>
                          <a:latin typeface="SimHei"/>
                          <a:ea typeface="SimHei"/>
                          <a:cs typeface="+mn-cs"/>
                        </a:rPr>
                        <a:t>” </a:t>
                      </a:r>
                      <a:r>
                        <a:rPr kumimoji="0" lang="zh-CN" altLang="en-US" sz="1400" b="0" i="0" u="none" strike="noStrike" cap="none" normalizeH="0" baseline="0" dirty="0">
                          <a:ln>
                            <a:noFill/>
                          </a:ln>
                          <a:solidFill>
                            <a:srgbClr val="333333"/>
                          </a:solidFill>
                          <a:effectLst/>
                          <a:latin typeface="SimHei"/>
                          <a:ea typeface="SimHei"/>
                          <a:cs typeface="+mn-cs"/>
                        </a:rPr>
                        <a:t>可能被理解为“成功的攻击”。</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在二战期间</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 </a:t>
                      </a:r>
                      <a:r>
                        <a:rPr kumimoji="0" lang="zh-CN" altLang="en-US" sz="1400" b="0" i="0" u="none" strike="noStrike" cap="none" normalizeH="0" baseline="0" dirty="0">
                          <a:ln>
                            <a:noFill/>
                          </a:ln>
                          <a:solidFill>
                            <a:srgbClr val="333333"/>
                          </a:solidFill>
                          <a:effectLst/>
                          <a:latin typeface="SimHei"/>
                          <a:ea typeface="SimHei"/>
                          <a:cs typeface="+mn-cs"/>
                        </a:rPr>
                        <a:t>改换了烟盒设计。在此之前，不是白色背景而是绿色。</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zh-CN" altLang="en-US" sz="1400" b="1" i="0" u="none" strike="noStrike" cap="none" normalizeH="0" baseline="0" dirty="0">
                          <a:ln>
                            <a:noFill/>
                          </a:ln>
                          <a:solidFill>
                            <a:srgbClr val="333333"/>
                          </a:solidFill>
                          <a:effectLst/>
                          <a:latin typeface="SimHei"/>
                          <a:ea typeface="SimHei"/>
                          <a:cs typeface="+mn-cs"/>
                        </a:rPr>
                        <a:t>反对的</a:t>
                      </a:r>
                      <a:r>
                        <a:rPr kumimoji="0" lang="en-US" altLang="zh-CN" sz="1400" b="1" i="0" u="none" strike="noStrike" cap="none" normalizeH="0" baseline="0" dirty="0">
                          <a:ln>
                            <a:noFill/>
                          </a:ln>
                          <a:solidFill>
                            <a:srgbClr val="333333"/>
                          </a:solidFill>
                          <a:effectLst/>
                          <a:latin typeface="SimHei"/>
                          <a:ea typeface="SimHei"/>
                          <a:cs typeface="+mn-cs"/>
                        </a:rPr>
                        <a: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在以前的包装盒上就有金色圆环。</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由于市场原因，已经在</a:t>
                      </a:r>
                      <a:r>
                        <a:rPr kumimoji="0" lang="en-US" altLang="zh-CN" sz="1400" b="0" i="0" u="none" strike="noStrike" cap="none" normalizeH="0" baseline="0" dirty="0">
                          <a:ln>
                            <a:noFill/>
                          </a:ln>
                          <a:solidFill>
                            <a:srgbClr val="333333"/>
                          </a:solidFill>
                          <a:effectLst/>
                          <a:latin typeface="SimHei"/>
                          <a:ea typeface="SimHei"/>
                          <a:cs typeface="+mn-cs"/>
                        </a:rPr>
                        <a:t>1940/1941</a:t>
                      </a:r>
                      <a:r>
                        <a:rPr kumimoji="0" lang="zh-CN" altLang="en-US" sz="1400" b="0" i="0" u="none" strike="noStrike" cap="none" normalizeH="0" baseline="0" dirty="0">
                          <a:ln>
                            <a:noFill/>
                          </a:ln>
                          <a:solidFill>
                            <a:srgbClr val="333333"/>
                          </a:solidFill>
                          <a:effectLst/>
                          <a:latin typeface="SimHei"/>
                          <a:ea typeface="SimHei"/>
                          <a:cs typeface="+mn-cs"/>
                        </a:rPr>
                        <a:t>年改了香烟盒设计</a:t>
                      </a:r>
                      <a:r>
                        <a:rPr kumimoji="0" lang="en-US" altLang="zh-CN" sz="1400" b="0" i="0" u="none" strike="noStrike" cap="none" normalizeH="0" baseline="0" dirty="0">
                          <a:ln>
                            <a:noFill/>
                          </a:ln>
                          <a:solidFill>
                            <a:srgbClr val="333333"/>
                          </a:solidFill>
                          <a:effectLst/>
                          <a:latin typeface="SimHei"/>
                          <a:ea typeface="SimHei"/>
                          <a:cs typeface="+mn-cs"/>
                        </a:rPr>
                        <a:t>——</a:t>
                      </a:r>
                      <a:r>
                        <a:rPr kumimoji="0" lang="zh-CN" altLang="en-US" sz="1400" b="0" i="0" u="none" strike="noStrike" cap="none" normalizeH="0" baseline="0" dirty="0">
                          <a:ln>
                            <a:noFill/>
                          </a:ln>
                          <a:solidFill>
                            <a:srgbClr val="333333"/>
                          </a:solidFill>
                          <a:effectLst/>
                          <a:latin typeface="SimHei"/>
                          <a:ea typeface="SimHei"/>
                          <a:cs typeface="+mn-cs"/>
                        </a:rPr>
                        <a:t>而原子弹爆炸是在</a:t>
                      </a:r>
                      <a:r>
                        <a:rPr kumimoji="0" lang="en-US" altLang="zh-CN" sz="1400" b="0" i="0" u="none" strike="noStrike" cap="none" normalizeH="0" baseline="0" dirty="0">
                          <a:ln>
                            <a:noFill/>
                          </a:ln>
                          <a:solidFill>
                            <a:srgbClr val="333333"/>
                          </a:solidFill>
                          <a:effectLst/>
                          <a:latin typeface="SimHei"/>
                          <a:ea typeface="SimHei"/>
                          <a:cs typeface="+mn-cs"/>
                        </a:rPr>
                        <a:t>1945</a:t>
                      </a:r>
                      <a:r>
                        <a:rPr kumimoji="0" lang="zh-CN" altLang="en-US" sz="1400" b="0" i="0" u="none" strike="noStrike" cap="none" normalizeH="0" baseline="0" dirty="0">
                          <a:ln>
                            <a:noFill/>
                          </a:ln>
                          <a:solidFill>
                            <a:srgbClr val="333333"/>
                          </a:solidFill>
                          <a:effectLst/>
                          <a:latin typeface="SimHei"/>
                          <a:ea typeface="SimHei"/>
                          <a:cs typeface="+mn-cs"/>
                        </a:rPr>
                        <a:t>年。</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zh-CN" altLang="en-US" sz="1400" b="0" i="0" u="none" strike="noStrike" cap="none" normalizeH="0" baseline="0" dirty="0">
                          <a:ln>
                            <a:noFill/>
                          </a:ln>
                          <a:solidFill>
                            <a:srgbClr val="333333"/>
                          </a:solidFill>
                          <a:effectLst/>
                          <a:latin typeface="SimHei"/>
                          <a:ea typeface="SimHei"/>
                          <a:cs typeface="+mn-cs"/>
                        </a:rPr>
                        <a:t>该品牌建立于淘金者年代。</a:t>
                      </a:r>
                      <a:r>
                        <a:rPr kumimoji="0" lang="en-US" altLang="zh-CN" sz="1400" b="0" i="0" u="none" strike="noStrike" cap="none" normalizeH="0" baseline="0" dirty="0">
                          <a:ln>
                            <a:noFill/>
                          </a:ln>
                          <a:solidFill>
                            <a:srgbClr val="333333"/>
                          </a:solidFill>
                          <a:effectLst/>
                          <a:latin typeface="SimHei"/>
                          <a:ea typeface="SimHei"/>
                          <a:cs typeface="+mn-cs"/>
                        </a:rPr>
                        <a:t>1871</a:t>
                      </a:r>
                      <a:r>
                        <a:rPr kumimoji="0" lang="zh-CN" altLang="en-US" sz="1400" b="0" i="0" u="none" strike="noStrike" cap="none" normalizeH="0" baseline="0" dirty="0">
                          <a:ln>
                            <a:noFill/>
                          </a:ln>
                          <a:solidFill>
                            <a:srgbClr val="333333"/>
                          </a:solidFill>
                          <a:effectLst/>
                          <a:latin typeface="SimHei"/>
                          <a:ea typeface="SimHei"/>
                          <a:cs typeface="+mn-cs"/>
                        </a:rPr>
                        <a:t>年就注册了“</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en-US" altLang="zh-CN" sz="1400" b="0" i="0" u="none" strike="noStrike" cap="none" normalizeH="0" baseline="0" dirty="0">
                          <a:ln>
                            <a:noFill/>
                          </a:ln>
                          <a:solidFill>
                            <a:srgbClr val="333333"/>
                          </a:solidFill>
                          <a:effectLst/>
                          <a:latin typeface="SimHei"/>
                          <a:ea typeface="SimHei"/>
                          <a:cs typeface="+mn-cs"/>
                        </a:rPr>
                        <a:t>” </a:t>
                      </a:r>
                      <a:r>
                        <a:rPr kumimoji="0" lang="zh-CN" altLang="en-US" sz="1400" b="0" i="0" u="none" strike="noStrike" cap="none" normalizeH="0" baseline="0" dirty="0">
                          <a:ln>
                            <a:noFill/>
                          </a:ln>
                          <a:solidFill>
                            <a:srgbClr val="333333"/>
                          </a:solidFill>
                          <a:effectLst/>
                          <a:latin typeface="SimHei"/>
                          <a:ea typeface="SimHei"/>
                          <a:cs typeface="+mn-cs"/>
                        </a:rPr>
                        <a:t>这个名字。早期的烟盒上有一把锤子指向天空</a:t>
                      </a:r>
                      <a:r>
                        <a:rPr kumimoji="0" lang="en-US" altLang="zh-CN" sz="1400" b="0" i="0" u="none" strike="noStrike" cap="none" normalizeH="0" baseline="0" dirty="0">
                          <a:ln>
                            <a:noFill/>
                          </a:ln>
                          <a:solidFill>
                            <a:srgbClr val="333333"/>
                          </a:solidFill>
                          <a:effectLst/>
                          <a:latin typeface="SimHei"/>
                          <a:ea typeface="SimHei"/>
                          <a:cs typeface="+mn-cs"/>
                        </a:rPr>
                        <a:t>——</a:t>
                      </a:r>
                      <a:r>
                        <a:rPr kumimoji="0" lang="zh-CN" altLang="en-US" sz="1400" b="0" i="0" u="none" strike="noStrike" cap="none" normalizeH="0" baseline="0" dirty="0">
                          <a:ln>
                            <a:noFill/>
                          </a:ln>
                          <a:solidFill>
                            <a:srgbClr val="333333"/>
                          </a:solidFill>
                          <a:effectLst/>
                          <a:latin typeface="SimHei"/>
                          <a:ea typeface="SimHei"/>
                          <a:cs typeface="+mn-cs"/>
                        </a:rPr>
                        <a:t>这是淘金者“幸运的发现（</a:t>
                      </a:r>
                      <a:r>
                        <a:rPr kumimoji="0" lang="en-US" altLang="zh-CN" sz="1400" b="0" i="0" u="none" strike="noStrike" cap="none" normalizeH="0" baseline="0" dirty="0">
                          <a:ln>
                            <a:noFill/>
                          </a:ln>
                          <a:solidFill>
                            <a:srgbClr val="333333"/>
                          </a:solidFill>
                          <a:effectLst/>
                          <a:latin typeface="Calibri" panose="020F0502020204030204" pitchFamily="34" charset="0"/>
                          <a:ea typeface="SimHei"/>
                          <a:cs typeface="Calibri" panose="020F0502020204030204" pitchFamily="34" charset="0"/>
                        </a:rPr>
                        <a:t>lucky strike</a:t>
                      </a:r>
                      <a:r>
                        <a:rPr kumimoji="0" lang="zh-CN" altLang="en-US" sz="1400" b="0" i="0" u="none" strike="noStrike" cap="none" normalizeH="0" baseline="0" dirty="0">
                          <a:ln>
                            <a:noFill/>
                          </a:ln>
                          <a:solidFill>
                            <a:srgbClr val="333333"/>
                          </a:solidFill>
                          <a:effectLst/>
                          <a:latin typeface="SimHei"/>
                          <a:ea typeface="SimHei"/>
                          <a:cs typeface="+mn-cs"/>
                        </a:rPr>
                        <a:t>）” 的象征。</a:t>
                      </a:r>
                      <a:endParaRPr kumimoji="0" lang="de-DE" sz="14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5" name="Picture 41" descr="06-02-11_japan-flag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399" y="5516840"/>
            <a:ext cx="1188720" cy="7924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3" descr="Lucky Strike - Oiseau `3`- flickr-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57379" y="3356992"/>
            <a:ext cx="150876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5"/>
          <p:cNvSpPr txBox="1">
            <a:spLocks noChangeArrowheads="1"/>
          </p:cNvSpPr>
          <p:nvPr/>
        </p:nvSpPr>
        <p:spPr bwMode="auto">
          <a:xfrm>
            <a:off x="9753754" y="6309320"/>
            <a:ext cx="1116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sz="1600">
                <a:latin typeface="SimHei"/>
                <a:cs typeface="+mn-cs"/>
              </a:rPr>
              <a:t>日本国旗</a:t>
            </a:r>
            <a:r>
              <a:rPr lang="en-US" altLang="ja-JP" sz="1600">
                <a:latin typeface="SimHei"/>
                <a:cs typeface="+mn-cs"/>
              </a:rPr>
              <a:t>?</a:t>
            </a:r>
            <a:endParaRPr lang="de-DE" altLang="de-DE" sz="1600" dirty="0">
              <a:latin typeface="SimHei"/>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dirty="0">
                <a:latin typeface="SimHei"/>
                <a:ea typeface="SimHei"/>
                <a:cs typeface="+mn-cs"/>
              </a:rPr>
              <a:t>香烟品牌“好彩（</a:t>
            </a:r>
            <a:r>
              <a:rPr lang="en-US" altLang="zh-CN" sz="2000" b="0" dirty="0">
                <a:latin typeface="Calibri" panose="020F0502020204030204" pitchFamily="34" charset="0"/>
                <a:ea typeface="SimHei"/>
                <a:cs typeface="Calibri" panose="020F0502020204030204" pitchFamily="34" charset="0"/>
              </a:rPr>
              <a:t>Lucky Strike</a:t>
            </a:r>
            <a:r>
              <a:rPr lang="zh-CN" altLang="en-US" sz="2000" b="0" dirty="0">
                <a:latin typeface="SimHei"/>
                <a:ea typeface="SimHei"/>
                <a:cs typeface="+mn-cs"/>
              </a:rPr>
              <a:t>）” 与日本的原子弹爆炸有任何关系吗？</a:t>
            </a:r>
            <a:endParaRPr lang="de-DE" altLang="de-DE" sz="2000" dirty="0">
              <a:latin typeface="SimHei"/>
              <a:ea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12</a:t>
            </a:fld>
            <a:endParaRPr lang="de-DE" altLang="zh-CN">
              <a:latin typeface="SimHei"/>
              <a:cs typeface="+mn-cs"/>
            </a:endParaRPr>
          </a:p>
        </p:txBody>
      </p:sp>
    </p:spTree>
    <p:extLst>
      <p:ext uri="{BB962C8B-B14F-4D97-AF65-F5344CB8AC3E}">
        <p14:creationId xmlns:p14="http://schemas.microsoft.com/office/powerpoint/2010/main" val="202389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dirty="0">
                <a:solidFill>
                  <a:srgbClr val="004992"/>
                </a:solidFill>
                <a:cs typeface="+mn-cs"/>
              </a:rPr>
              <a:t>草率结论“在行动”</a:t>
            </a:r>
            <a:br>
              <a:rPr lang="zh-CN" altLang="en-US" sz="3600" dirty="0">
                <a:solidFill>
                  <a:srgbClr val="004992"/>
                </a:solidFill>
                <a:cs typeface="+mn-cs"/>
              </a:rPr>
            </a:br>
            <a:r>
              <a:rPr lang="en-US" altLang="zh-CN" dirty="0">
                <a:solidFill>
                  <a:srgbClr val="004992"/>
                </a:solidFill>
                <a:cs typeface="+mn-cs"/>
              </a:rPr>
              <a:t>-</a:t>
            </a:r>
            <a:r>
              <a:rPr lang="zh-CN" altLang="en-US" dirty="0">
                <a:solidFill>
                  <a:srgbClr val="004992"/>
                </a:solidFill>
                <a:cs typeface="+mn-cs"/>
              </a:rPr>
              <a:t>城市谣言</a:t>
            </a:r>
            <a:r>
              <a:rPr lang="en-US" altLang="zh-CN" dirty="0">
                <a:solidFill>
                  <a:srgbClr val="004992"/>
                </a:solidFill>
                <a:cs typeface="+mn-cs"/>
              </a:rPr>
              <a:t>-</a:t>
            </a:r>
            <a:endParaRPr lang="en-US" dirty="0">
              <a:solidFill>
                <a:srgbClr val="004992"/>
              </a:solidFill>
              <a:cs typeface="+mn-cs"/>
            </a:endParaRPr>
          </a:p>
        </p:txBody>
      </p:sp>
      <p:pic>
        <p:nvPicPr>
          <p:cNvPr id="8" name="Picture 45" descr="Lucky Strike - Oiseau `3`- flickr-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2791271"/>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5499413" y="5991671"/>
            <a:ext cx="12153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ja-JP" altLang="en-US" dirty="0">
                <a:latin typeface="SimHei"/>
                <a:cs typeface="+mn-cs"/>
              </a:rPr>
              <a:t>没有</a:t>
            </a:r>
            <a:r>
              <a:rPr lang="en-US" altLang="ja-JP" dirty="0">
                <a:latin typeface="SimHei"/>
                <a:cs typeface="+mn-cs"/>
              </a:rPr>
              <a:t>!</a:t>
            </a:r>
            <a:endParaRPr lang="de-DE" altLang="de-DE" sz="2400" dirty="0">
              <a:latin typeface="SimHei"/>
              <a:cs typeface="+mn-cs"/>
            </a:endParaRPr>
          </a:p>
        </p:txBody>
      </p:sp>
      <p:sp>
        <p:nvSpPr>
          <p:cNvPr id="10"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zh-CN" altLang="en-US" sz="2000" b="0" dirty="0">
                <a:latin typeface="SimHei"/>
                <a:ea typeface="SimHei"/>
                <a:cs typeface="+mn-cs"/>
              </a:rPr>
              <a:t>香烟品牌“好彩（</a:t>
            </a:r>
            <a:r>
              <a:rPr lang="en-US" altLang="zh-CN" sz="2000" b="0" dirty="0">
                <a:latin typeface="Calibri" panose="020F0502020204030204" pitchFamily="34" charset="0"/>
                <a:ea typeface="SimHei"/>
                <a:cs typeface="Calibri" panose="020F0502020204030204" pitchFamily="34" charset="0"/>
              </a:rPr>
              <a:t>Lucky Strike</a:t>
            </a:r>
            <a:r>
              <a:rPr lang="zh-CN" altLang="en-US" sz="2000" b="0" dirty="0">
                <a:latin typeface="SimHei"/>
                <a:ea typeface="SimHei"/>
                <a:cs typeface="+mn-cs"/>
              </a:rPr>
              <a:t>）” 与日本的原子弹爆炸有任何关系吗？</a:t>
            </a:r>
            <a:endParaRPr lang="de-DE" altLang="de-DE" sz="2000" dirty="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13</a:t>
            </a:fld>
            <a:endParaRPr lang="de-DE" altLang="zh-CN">
              <a:latin typeface="SimHei"/>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这些阴谋理论是如何产生的呢？</a:t>
            </a:r>
            <a:endParaRPr lang="en-US" sz="3600">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14</a:t>
            </a:fld>
            <a:endParaRPr lang="de-DE" altLang="zh-CN">
              <a:latin typeface="SimHei"/>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这些阴谋理论是如何产生的呢？</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dirty="0">
                <a:solidFill>
                  <a:srgbClr val="333333"/>
                </a:solidFill>
              </a:rPr>
              <a:t>阴谋理论通常比现实更令人毛骨悚然</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阴谋理论基于难以核查或证实的陈述（如“包装盒代表日本，金色圈代表放射性污染），但容易被一些天真的人们所相信。</a:t>
            </a:r>
          </a:p>
          <a:p>
            <a:pPr marL="342900" lvl="0" indent="-342900" defTabSz="914400" fontAlgn="base">
              <a:buClr>
                <a:srgbClr val="333333"/>
              </a:buClr>
              <a:buFont typeface="WingDings"/>
              <a:buChar char=""/>
            </a:pPr>
            <a:r>
              <a:rPr lang="zh-CN" altLang="en-US" sz="2400" dirty="0">
                <a:solidFill>
                  <a:srgbClr val="333333"/>
                </a:solidFill>
              </a:rPr>
              <a:t>阴谋理论隐瞒了其他的解释（如， </a:t>
            </a:r>
            <a:r>
              <a:rPr lang="en-US" altLang="de-DE" sz="2400" dirty="0">
                <a:solidFill>
                  <a:srgbClr val="333333"/>
                </a:solidFill>
              </a:rPr>
              <a:t>”</a:t>
            </a:r>
            <a:r>
              <a:rPr lang="en-US" altLang="de-DE" sz="2400" dirty="0">
                <a:solidFill>
                  <a:srgbClr val="333333"/>
                </a:solidFill>
                <a:latin typeface="Calibri" panose="020F0502020204030204" pitchFamily="34" charset="0"/>
                <a:cs typeface="Calibri" panose="020F0502020204030204" pitchFamily="34" charset="0"/>
              </a:rPr>
              <a:t>lucky strike</a:t>
            </a:r>
            <a:r>
              <a:rPr lang="en-US" altLang="de-DE" sz="2400" dirty="0">
                <a:solidFill>
                  <a:srgbClr val="333333"/>
                </a:solidFill>
              </a:rPr>
              <a:t>“ </a:t>
            </a:r>
            <a:r>
              <a:rPr lang="zh-CN" altLang="en-US" sz="2400" dirty="0">
                <a:solidFill>
                  <a:srgbClr val="333333"/>
                </a:solidFill>
              </a:rPr>
              <a:t>也指幸运的发现）。</a:t>
            </a:r>
          </a:p>
          <a:p>
            <a:pPr marL="342900" lvl="0" indent="-342900" defTabSz="914400" fontAlgn="base">
              <a:buClr>
                <a:srgbClr val="333333"/>
              </a:buClr>
              <a:buFont typeface="WingDings"/>
              <a:buChar char=""/>
            </a:pPr>
            <a:r>
              <a:rPr lang="zh-CN" altLang="en-US" sz="2400" dirty="0">
                <a:solidFill>
                  <a:srgbClr val="333333"/>
                </a:solidFill>
              </a:rPr>
              <a:t>谣言有时是基于一些断章取义的事实片段。这些细节的意义被过分夸大（确实在二战期间换了包装，然而这本质上并不支持该谣言）。</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15</a:t>
            </a:fld>
            <a:endParaRPr lang="de-DE" altLang="zh-CN">
              <a:latin typeface="SimHei"/>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这些阴谋理论是如何产生的呢？</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少数族裔和流浪汉被错误地指责要为一些无法控制的悲惨事件负责，这样的例子在历史上并不少见</a:t>
            </a:r>
            <a:r>
              <a:rPr lang="de-DE" altLang="zh-CN" sz="2400" dirty="0">
                <a:solidFill>
                  <a:srgbClr val="333333"/>
                </a:solidFill>
              </a:rPr>
              <a:t>. </a:t>
            </a:r>
            <a:r>
              <a:rPr lang="zh-CN" altLang="de-DE" sz="2400" dirty="0">
                <a:solidFill>
                  <a:srgbClr val="333333"/>
                </a:solidFill>
              </a:rPr>
              <a:t>例如，在中世纪收成不好通常被认为是由于魔力或宗教上的少数派作祟。</a:t>
            </a:r>
            <a:endParaRPr lang="zh-CN" altLang="en-US" sz="2400" b="1" dirty="0">
              <a:solidFill>
                <a:srgbClr val="333333"/>
              </a:solidFill>
            </a:endParaRPr>
          </a:p>
          <a:p>
            <a:pPr marL="342900" lvl="0" indent="-342900" defTabSz="914400" fontAlgn="base">
              <a:buClr>
                <a:srgbClr val="333333"/>
              </a:buClr>
              <a:buFont typeface="WingDings"/>
              <a:buChar char=""/>
            </a:pPr>
            <a:r>
              <a:rPr lang="zh-CN" altLang="de-DE" sz="2400" dirty="0">
                <a:solidFill>
                  <a:srgbClr val="333333"/>
                </a:solidFill>
              </a:rPr>
              <a:t>这些简单的解释减轻了紧张和恐惧，提供了有控制力的错觉。</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16</a:t>
            </a:fld>
            <a:endParaRPr lang="de-DE" altLang="zh-CN">
              <a:latin typeface="SimHei"/>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endParaRPr lang="zh-CN" altLang="de-DE" sz="3600">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研究显示许多精神疾病患者</a:t>
            </a:r>
            <a:r>
              <a:rPr lang="en-US" altLang="de-DE" sz="2400" dirty="0">
                <a:solidFill>
                  <a:srgbClr val="333333"/>
                </a:solidFill>
              </a:rPr>
              <a:t> </a:t>
            </a:r>
            <a:r>
              <a:rPr lang="en-US" altLang="zh-CN" sz="2400" dirty="0">
                <a:solidFill>
                  <a:srgbClr val="333333"/>
                </a:solidFill>
              </a:rPr>
              <a:t>【</a:t>
            </a:r>
            <a:r>
              <a:rPr lang="zh-CN" altLang="en-US" sz="2400" dirty="0">
                <a:solidFill>
                  <a:srgbClr val="333333"/>
                </a:solidFill>
              </a:rPr>
              <a:t>但并非所有</a:t>
            </a:r>
            <a:r>
              <a:rPr lang="en-US" altLang="de-DE" sz="2400" dirty="0">
                <a:solidFill>
                  <a:srgbClr val="333333"/>
                </a:solidFill>
              </a:rPr>
              <a:t>!</a:t>
            </a:r>
            <a:r>
              <a:rPr lang="en-US" altLang="zh-CN" sz="2400" dirty="0">
                <a:solidFill>
                  <a:srgbClr val="333333"/>
                </a:solidFill>
              </a:rPr>
              <a:t>】</a:t>
            </a:r>
            <a:r>
              <a:rPr lang="en-US" altLang="de-DE" sz="2400" dirty="0">
                <a:solidFill>
                  <a:srgbClr val="333333"/>
                </a:solidFill>
              </a:rPr>
              <a:t> </a:t>
            </a:r>
            <a:r>
              <a:rPr lang="zh-CN" altLang="en-US" sz="2400" dirty="0">
                <a:solidFill>
                  <a:srgbClr val="333333"/>
                </a:solidFill>
              </a:rPr>
              <a:t>基于少量信息做决策。和充分考虑所有可获得的</a:t>
            </a:r>
            <a:r>
              <a:rPr lang="zh-CN" altLang="en-US" sz="2400">
                <a:solidFill>
                  <a:srgbClr val="333333"/>
                </a:solidFill>
              </a:rPr>
              <a:t>信息，深</a:t>
            </a:r>
            <a:r>
              <a:rPr lang="zh-CN" altLang="en-US" sz="2400" dirty="0">
                <a:solidFill>
                  <a:srgbClr val="333333"/>
                </a:solidFill>
              </a:rPr>
              <a:t>思熟虑做决策相比，这样做决策容易导致错误</a:t>
            </a:r>
          </a:p>
          <a:p>
            <a:pPr defTabSz="914400" fontAlgn="base">
              <a:buClr>
                <a:srgbClr val="333333"/>
              </a:buClr>
            </a:pPr>
            <a:endParaRPr lang="en-US" sz="2400" dirty="0"/>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17</a:t>
            </a:fld>
            <a:endParaRPr lang="de-DE" altLang="zh-CN">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endParaRPr lang="zh-CN" altLang="de-DE" sz="3600">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研究显示许多精神疾病患者</a:t>
            </a:r>
            <a:r>
              <a:rPr lang="en-US" altLang="de-DE" sz="2400" dirty="0">
                <a:solidFill>
                  <a:srgbClr val="333333"/>
                </a:solidFill>
              </a:rPr>
              <a:t> </a:t>
            </a:r>
            <a:r>
              <a:rPr lang="en-US" altLang="zh-CN" sz="2400" dirty="0">
                <a:solidFill>
                  <a:srgbClr val="333333"/>
                </a:solidFill>
              </a:rPr>
              <a:t>【</a:t>
            </a:r>
            <a:r>
              <a:rPr lang="zh-CN" altLang="en-US" sz="2400" dirty="0">
                <a:solidFill>
                  <a:srgbClr val="333333"/>
                </a:solidFill>
              </a:rPr>
              <a:t>但并非所有</a:t>
            </a:r>
            <a:r>
              <a:rPr lang="en-US" altLang="de-DE" sz="2400" dirty="0">
                <a:solidFill>
                  <a:srgbClr val="333333"/>
                </a:solidFill>
              </a:rPr>
              <a:t>!</a:t>
            </a:r>
            <a:r>
              <a:rPr lang="en-US" altLang="zh-CN" sz="2400" dirty="0">
                <a:solidFill>
                  <a:srgbClr val="333333"/>
                </a:solidFill>
              </a:rPr>
              <a:t>】</a:t>
            </a:r>
            <a:r>
              <a:rPr lang="en-US" altLang="de-DE" sz="2400" dirty="0">
                <a:solidFill>
                  <a:srgbClr val="333333"/>
                </a:solidFill>
              </a:rPr>
              <a:t> </a:t>
            </a:r>
            <a:r>
              <a:rPr lang="zh-CN" altLang="en-US" sz="2400" dirty="0">
                <a:solidFill>
                  <a:srgbClr val="333333"/>
                </a:solidFill>
              </a:rPr>
              <a:t>基于少量信息做决策。和充分考虑所有可获得的</a:t>
            </a:r>
            <a:r>
              <a:rPr lang="zh-CN" altLang="en-US" sz="2400">
                <a:solidFill>
                  <a:srgbClr val="333333"/>
                </a:solidFill>
              </a:rPr>
              <a:t>信息，深</a:t>
            </a:r>
            <a:r>
              <a:rPr lang="zh-CN" altLang="en-US" sz="2400" dirty="0">
                <a:solidFill>
                  <a:srgbClr val="333333"/>
                </a:solidFill>
              </a:rPr>
              <a:t>思熟虑做决策相比，这样做决策容易导致错误</a:t>
            </a:r>
          </a:p>
          <a:p>
            <a:pPr marL="342900" lvl="0" indent="-342900" defTabSz="914400" fontAlgn="base">
              <a:buClr>
                <a:srgbClr val="333333"/>
              </a:buClr>
              <a:buFont typeface="WingDings"/>
              <a:buChar char=""/>
            </a:pPr>
            <a:r>
              <a:rPr lang="zh-CN" altLang="de-DE" sz="2400" dirty="0">
                <a:solidFill>
                  <a:srgbClr val="333333"/>
                </a:solidFill>
              </a:rPr>
              <a:t>许多</a:t>
            </a:r>
            <a:r>
              <a:rPr lang="de-DE" altLang="zh-CN" sz="2400" dirty="0">
                <a:solidFill>
                  <a:srgbClr val="333333"/>
                </a:solidFill>
              </a:rPr>
              <a:t>【</a:t>
            </a:r>
            <a:r>
              <a:rPr lang="zh-CN" altLang="de-DE" sz="2400" dirty="0">
                <a:solidFill>
                  <a:srgbClr val="333333"/>
                </a:solidFill>
              </a:rPr>
              <a:t>但并非所有！</a:t>
            </a:r>
            <a:r>
              <a:rPr lang="de-DE" altLang="zh-CN" sz="2400" dirty="0">
                <a:solidFill>
                  <a:srgbClr val="333333"/>
                </a:solidFill>
              </a:rPr>
              <a:t>】</a:t>
            </a:r>
            <a:r>
              <a:rPr lang="zh-CN" altLang="de-DE" sz="2400" dirty="0">
                <a:solidFill>
                  <a:srgbClr val="333333"/>
                </a:solidFill>
              </a:rPr>
              <a:t>精神病患者对现实的感知异常 大多数其他人会忽</a:t>
            </a:r>
            <a:r>
              <a:rPr lang="zh-CN" altLang="de-DE" sz="2400">
                <a:solidFill>
                  <a:srgbClr val="333333"/>
                </a:solidFill>
              </a:rPr>
              <a:t>视的</a:t>
            </a:r>
            <a:r>
              <a:rPr lang="zh-CN" altLang="en-US" sz="2400">
                <a:solidFill>
                  <a:srgbClr val="333333"/>
                </a:solidFill>
              </a:rPr>
              <a:t>，</a:t>
            </a:r>
            <a:r>
              <a:rPr lang="zh-CN" altLang="de-DE" sz="2400">
                <a:solidFill>
                  <a:srgbClr val="333333"/>
                </a:solidFill>
              </a:rPr>
              <a:t>不</a:t>
            </a:r>
            <a:r>
              <a:rPr lang="zh-CN" altLang="de-DE" sz="2400" dirty="0">
                <a:solidFill>
                  <a:srgbClr val="333333"/>
                </a:solidFill>
              </a:rPr>
              <a:t>可能的解释被患者所考虑</a:t>
            </a:r>
            <a:endParaRPr lang="en-US" sz="2400" dirty="0"/>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18</a:t>
            </a:fld>
            <a:endParaRPr lang="de-DE" altLang="zh-CN">
              <a:latin typeface="SimHei"/>
              <a:cs typeface="+mn-cs"/>
            </a:endParaRPr>
          </a:p>
        </p:txBody>
      </p:sp>
    </p:spTree>
    <p:extLst>
      <p:ext uri="{BB962C8B-B14F-4D97-AF65-F5344CB8AC3E}">
        <p14:creationId xmlns:p14="http://schemas.microsoft.com/office/powerpoint/2010/main" val="762679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轻率下结论如何促使精神疾病中误解的形成</a:t>
            </a:r>
            <a:r>
              <a:rPr lang="en-US" altLang="zh-CN" sz="3600">
                <a:cs typeface="+mn-cs"/>
              </a:rPr>
              <a:t>——</a:t>
            </a:r>
            <a:r>
              <a:rPr lang="zh-CN" altLang="en-US" sz="3600">
                <a:cs typeface="+mn-cs"/>
              </a:rPr>
              <a:t>举例</a:t>
            </a:r>
            <a:endParaRPr lang="en-US" sz="3600">
              <a:cs typeface="+mn-cs"/>
            </a:endParaRPr>
          </a:p>
        </p:txBody>
      </p:sp>
      <p:sp>
        <p:nvSpPr>
          <p:cNvPr id="47130" name="Rechteck 1"/>
          <p:cNvSpPr>
            <a:spLocks noChangeArrowheads="1"/>
          </p:cNvSpPr>
          <p:nvPr/>
        </p:nvSpPr>
        <p:spPr bwMode="auto">
          <a:xfrm>
            <a:off x="408955" y="5805264"/>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2400" b="0" dirty="0">
                <a:solidFill>
                  <a:srgbClr val="004992"/>
                </a:solidFill>
                <a:latin typeface="SimHei"/>
                <a:cs typeface="+mn-cs"/>
              </a:rPr>
              <a:t>有人愿意分享一个简短的个人经历吗？</a:t>
            </a:r>
            <a:r>
              <a:rPr lang="en-US" altLang="de-DE" sz="2400" b="0" dirty="0">
                <a:solidFill>
                  <a:srgbClr val="004992"/>
                </a:solidFill>
                <a:latin typeface="SimHei"/>
                <a:cs typeface="+mn-cs"/>
              </a:rPr>
              <a:t> </a:t>
            </a:r>
            <a:endParaRPr lang="de-DE" altLang="de-DE" sz="2400" b="0" dirty="0">
              <a:solidFill>
                <a:srgbClr val="004992"/>
              </a:solidFill>
              <a:latin typeface="SimHei"/>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1182725435"/>
              </p:ext>
            </p:extLst>
          </p:nvPr>
        </p:nvGraphicFramePr>
        <p:xfrm>
          <a:off x="409575" y="2244792"/>
          <a:ext cx="11339514" cy="3291856"/>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204318">
                  <a:extLst>
                    <a:ext uri="{9D8B030D-6E8A-4147-A177-3AD203B41FA5}">
                      <a16:colId xmlns:a16="http://schemas.microsoft.com/office/drawing/2014/main" val="20001"/>
                    </a:ext>
                  </a:extLst>
                </a:gridCol>
                <a:gridCol w="435535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事件</a:t>
                      </a:r>
                      <a:endParaRPr kumimoji="0" lang="de-DE" sz="2400" b="0" i="0" u="none" strike="noStrike" cap="none" normalizeH="0" baseline="0" dirty="0">
                        <a:ln>
                          <a:noFill/>
                        </a:ln>
                        <a:solidFill>
                          <a:srgbClr val="000000"/>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000000"/>
                          </a:solidFill>
                          <a:effectLst/>
                          <a:latin typeface="SimHei"/>
                          <a:ea typeface="SimHei"/>
                          <a:cs typeface="+mn-cs"/>
                        </a:rPr>
                        <a:t>精神病性解释</a:t>
                      </a:r>
                      <a:endParaRPr kumimoji="0" lang="de-DE" sz="2400" b="0" i="0" u="none" strike="noStrike" cap="none" normalizeH="0" baseline="0">
                        <a:ln>
                          <a:noFill/>
                        </a:ln>
                        <a:solidFill>
                          <a:srgbClr val="000000"/>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000000"/>
                          </a:solidFill>
                          <a:effectLst/>
                          <a:latin typeface="SimHei"/>
                          <a:ea typeface="SimHei"/>
                          <a:cs typeface="+mn-cs"/>
                        </a:rPr>
                        <a:t>真实情况</a:t>
                      </a:r>
                      <a:endParaRPr kumimoji="0" lang="de-DE" sz="2400" b="0" i="0" u="none" strike="noStrike" cap="none" normalizeH="0" baseline="0" dirty="0">
                        <a:ln>
                          <a:noFill/>
                        </a:ln>
                        <a:solidFill>
                          <a:srgbClr val="000000"/>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2400" b="0" i="0" u="none" strike="noStrike" cap="none" normalizeH="0" baseline="0">
                          <a:ln>
                            <a:noFill/>
                          </a:ln>
                          <a:solidFill>
                            <a:srgbClr val="333333"/>
                          </a:solidFill>
                          <a:effectLst/>
                          <a:latin typeface="SimHei"/>
                          <a:ea typeface="SimHei"/>
                          <a:cs typeface="+mn-cs"/>
                        </a:rPr>
                        <a:t>食物味道奇怪。</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400" b="0" i="0" u="none" strike="noStrike" cap="none" normalizeH="0" baseline="0" dirty="0">
                          <a:ln>
                            <a:noFill/>
                          </a:ln>
                          <a:solidFill>
                            <a:srgbClr val="333333"/>
                          </a:solidFill>
                          <a:effectLst/>
                          <a:latin typeface="SimHei"/>
                          <a:ea typeface="SimHei"/>
                          <a:cs typeface="+mn-cs"/>
                        </a:rPr>
                        <a:t>下毒</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烹调不恰当，营养成分流失。</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晚上当你女朋友回家时，身上的味道闻起来不同。</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你相信她对你不忠。</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你的女朋友用了一种新香水，期待你的赞美而不是谴责！</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a:ln>
                            <a:noFill/>
                          </a:ln>
                          <a:solidFill>
                            <a:srgbClr val="333333"/>
                          </a:solidFill>
                          <a:effectLst/>
                          <a:latin typeface="SimHei"/>
                          <a:ea typeface="SimHei"/>
                          <a:cs typeface="+mn-cs"/>
                        </a:rPr>
                        <a:t>电台反复播放玛利亚凯利演唱的的“</a:t>
                      </a:r>
                      <a:r>
                        <a:rPr kumimoji="0" lang="en-US" altLang="zh-CN" sz="2400" b="0" i="0" u="none" strike="noStrike" cap="none" normalizeH="0" baseline="0">
                          <a:ln>
                            <a:noFill/>
                          </a:ln>
                          <a:solidFill>
                            <a:srgbClr val="333333"/>
                          </a:solidFill>
                          <a:effectLst/>
                          <a:latin typeface="SimHei"/>
                          <a:ea typeface="SimHei"/>
                          <a:cs typeface="+mn-cs"/>
                        </a:rPr>
                        <a:t>Hero</a:t>
                      </a:r>
                      <a:r>
                        <a:rPr kumimoji="0" lang="zh-CN" altLang="en-US" sz="2400" b="0" i="0" u="none" strike="noStrike" cap="none" normalizeH="0" baseline="0">
                          <a:ln>
                            <a:noFill/>
                          </a:ln>
                          <a:solidFill>
                            <a:srgbClr val="333333"/>
                          </a:solidFill>
                          <a:effectLst/>
                          <a:latin typeface="SimHei"/>
                          <a:ea typeface="SimHei"/>
                          <a:cs typeface="+mn-cs"/>
                        </a:rPr>
                        <a:t>英雄”</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400" b="0" i="0" u="none" strike="noStrike" cap="none" normalizeH="0" baseline="0">
                          <a:ln>
                            <a:noFill/>
                          </a:ln>
                          <a:solidFill>
                            <a:srgbClr val="333333"/>
                          </a:solidFill>
                          <a:effectLst/>
                          <a:latin typeface="SimHei"/>
                          <a:ea typeface="SimHei"/>
                          <a:cs typeface="+mn-cs"/>
                        </a:rPr>
                        <a:t>这是你被选择来拯救世界的秘密征兆。</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电台播放流行音乐。</a:t>
                      </a:r>
                      <a:endParaRPr kumimoji="0" lang="de-DE" sz="2400" b="0" i="0" u="none" strike="noStrike" cap="none" normalizeH="0" baseline="0" dirty="0">
                        <a:ln>
                          <a:noFill/>
                        </a:ln>
                        <a:solidFill>
                          <a:srgbClr val="333333"/>
                        </a:solidFill>
                        <a:effectLst/>
                        <a:latin typeface="SimHei"/>
                        <a:ea typeface="SimHei"/>
                        <a:cs typeface="+mn-cs"/>
                      </a:endParaRPr>
                    </a:p>
                  </a:txBody>
                  <a:tcPr marL="117068" marR="117068" marT="45728" marB="4572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19</a:t>
            </a:fld>
            <a:endParaRPr lang="de-DE" altLang="zh-CN">
              <a:latin typeface="SimHei"/>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20</a:t>
            </a:fld>
            <a:endParaRPr lang="de-DE" altLang="zh-CN">
              <a:latin typeface="SimHei"/>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21</a:t>
            </a:fld>
            <a:endParaRPr lang="de-DE" altLang="zh-CN">
              <a:latin typeface="SimHei"/>
              <a:cs typeface="+mn-cs"/>
            </a:endParaRPr>
          </a:p>
        </p:txBody>
      </p:sp>
    </p:spTree>
    <p:extLst>
      <p:ext uri="{BB962C8B-B14F-4D97-AF65-F5344CB8AC3E}">
        <p14:creationId xmlns:p14="http://schemas.microsoft.com/office/powerpoint/2010/main" val="1296736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marL="342900" lvl="0" indent="-342900" defTabSz="914400" fontAlgn="base">
              <a:buClr>
                <a:srgbClr val="333333"/>
              </a:buClr>
              <a:buFont typeface="WingDings"/>
              <a:buChar char=""/>
            </a:pPr>
            <a:r>
              <a:rPr lang="zh-CN" altLang="en-US" sz="2400" dirty="0">
                <a:solidFill>
                  <a:srgbClr val="333333"/>
                </a:solidFill>
              </a:rPr>
              <a:t>请陈述你对你的判断的自信程度。</a:t>
            </a:r>
          </a:p>
          <a:p>
            <a:pPr defTabSz="914400" fontAlgn="base">
              <a:buClr>
                <a:srgbClr val="333333"/>
              </a:buClr>
            </a:pP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22</a:t>
            </a:fld>
            <a:endParaRPr lang="de-DE" altLang="zh-CN">
              <a:latin typeface="SimHei"/>
              <a:cs typeface="+mn-cs"/>
            </a:endParaRPr>
          </a:p>
        </p:txBody>
      </p:sp>
    </p:spTree>
    <p:extLst>
      <p:ext uri="{BB962C8B-B14F-4D97-AF65-F5344CB8AC3E}">
        <p14:creationId xmlns:p14="http://schemas.microsoft.com/office/powerpoint/2010/main" val="3580197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练习</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在下面的练习中，你将看到不同的油画。请尽力去确定每幅图画恰当的题目，排除“不恰当”的题目。</a:t>
            </a:r>
          </a:p>
          <a:p>
            <a:pPr marL="342900" lvl="0" indent="-342900" defTabSz="914400" fontAlgn="base">
              <a:buClr>
                <a:srgbClr val="000000"/>
              </a:buClr>
              <a:buFont typeface="WingDings"/>
              <a:buChar char=""/>
            </a:pPr>
            <a:r>
              <a:rPr lang="zh-CN" altLang="en-US" sz="2400" dirty="0">
                <a:solidFill>
                  <a:srgbClr val="333333"/>
                </a:solidFill>
              </a:rPr>
              <a:t>讨论每一种解释的</a:t>
            </a:r>
            <a:r>
              <a:rPr lang="zh-CN" altLang="en-US" sz="2400" i="1" dirty="0">
                <a:solidFill>
                  <a:srgbClr val="004992"/>
                </a:solidFill>
              </a:rPr>
              <a:t>正面和反面</a:t>
            </a:r>
            <a:r>
              <a:rPr lang="zh-CN" altLang="en-US" sz="2400" dirty="0">
                <a:solidFill>
                  <a:srgbClr val="004992"/>
                </a:solidFill>
              </a:rPr>
              <a:t>。</a:t>
            </a:r>
          </a:p>
          <a:p>
            <a:pPr marL="342900" lvl="0" indent="-342900" defTabSz="914400" fontAlgn="base">
              <a:buClr>
                <a:srgbClr val="333333"/>
              </a:buClr>
              <a:buFont typeface="WingDings"/>
              <a:buChar char=""/>
            </a:pPr>
            <a:r>
              <a:rPr lang="zh-CN" altLang="en-US" sz="2400" dirty="0">
                <a:solidFill>
                  <a:srgbClr val="333333"/>
                </a:solidFill>
              </a:rPr>
              <a:t>请陈述你对你的判断的自信程度。</a:t>
            </a:r>
          </a:p>
          <a:p>
            <a:pPr marL="342900" lvl="0" indent="-342900" defTabSz="914400" fontAlgn="base">
              <a:buClr>
                <a:srgbClr val="333333"/>
              </a:buClr>
              <a:buFont typeface="WingDings"/>
              <a:buChar char=""/>
            </a:pPr>
            <a:r>
              <a:rPr lang="zh-CN" altLang="en-US" sz="2400" dirty="0">
                <a:solidFill>
                  <a:srgbClr val="333333"/>
                </a:solidFill>
              </a:rPr>
              <a:t>尤其注意能轻易排除一种解释的特征。</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23</a:t>
            </a:fld>
            <a:endParaRPr lang="de-DE" altLang="zh-CN">
              <a:latin typeface="SimHei"/>
              <a:cs typeface="+mn-cs"/>
            </a:endParaRPr>
          </a:p>
        </p:txBody>
      </p:sp>
    </p:spTree>
    <p:extLst>
      <p:ext uri="{BB962C8B-B14F-4D97-AF65-F5344CB8AC3E}">
        <p14:creationId xmlns:p14="http://schemas.microsoft.com/office/powerpoint/2010/main" val="892628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喜讯</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死婴</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征兵</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坏消息</a:t>
            </a:r>
            <a:endParaRPr lang="zh-CN" altLang="en-US" sz="2400" b="0">
              <a:solidFill>
                <a:srgbClr val="333333"/>
              </a:solidFill>
              <a:latin typeface="SimHei"/>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24</a:t>
            </a:fld>
            <a:endParaRPr lang="de-DE" altLang="zh-CN">
              <a:latin typeface="SimHei"/>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喜讯</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死婴</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征兵</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坏消息</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Peter Fendi</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1838</a:t>
            </a:r>
            <a:r>
              <a:rPr lang="de-DE" altLang="zh-CN" sz="1800" b="0" dirty="0">
                <a:solidFill>
                  <a:srgbClr val="004992"/>
                </a:solidFill>
                <a:latin typeface="SimHei"/>
                <a:cs typeface="+mn-cs"/>
              </a:rPr>
              <a:t>)</a:t>
            </a:r>
            <a:endParaRPr lang="zh-CN" altLang="en-US" sz="1800" b="0" dirty="0">
              <a:solidFill>
                <a:srgbClr val="004992"/>
              </a:solidFill>
              <a:latin typeface="SimHei"/>
              <a:cs typeface="+mn-cs"/>
            </a:endParaRPr>
          </a:p>
        </p:txBody>
      </p:sp>
      <p:pic>
        <p:nvPicPr>
          <p:cNvPr id="7" name="Picture 4" descr="Traurige Botsch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700" y="1124712"/>
            <a:ext cx="430284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25</a:t>
            </a:fld>
            <a:endParaRPr lang="de-DE" altLang="zh-CN">
              <a:latin typeface="SimHei"/>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教育</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修道院领汤食</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礼拜仪式之前</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皈依</a:t>
            </a:r>
            <a:endParaRPr lang="zh-CN" altLang="en-US" sz="2400" b="0" dirty="0">
              <a:solidFill>
                <a:srgbClr val="333333"/>
              </a:solidFill>
              <a:latin typeface="SimHei"/>
              <a:cs typeface="+mn-cs"/>
            </a:endParaRPr>
          </a:p>
        </p:txBody>
      </p:sp>
      <p:pic>
        <p:nvPicPr>
          <p:cNvPr id="7" name="Picture 6"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26</a:t>
            </a:fld>
            <a:endParaRPr lang="de-DE" altLang="zh-CN">
              <a:latin typeface="SimHei"/>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Mango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06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533400" indent="-5334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教育</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修道院领汤食</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Anton Mangold</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1888</a:t>
            </a:r>
            <a:r>
              <a:rPr lang="de-DE" altLang="zh-CN" sz="1800" b="0" dirty="0">
                <a:solidFill>
                  <a:srgbClr val="004992"/>
                </a:solidFill>
                <a:latin typeface="SimHei"/>
                <a:cs typeface="+mn-cs"/>
              </a:rPr>
              <a:t>)</a:t>
            </a:r>
            <a:endParaRPr lang="en-US" altLang="zh-CN"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礼拜仪式之前</a:t>
            </a:r>
            <a:endParaRPr lang="en-US"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皈依</a:t>
            </a:r>
            <a:endParaRPr lang="zh-CN" altLang="en-US" sz="2400" b="0" dirty="0">
              <a:solidFill>
                <a:srgbClr val="333333"/>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27</a:t>
            </a:fld>
            <a:endParaRPr lang="de-DE" altLang="zh-CN">
              <a:latin typeface="SimHei"/>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战争</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耶稣基督来临时的天使报喜</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黑马</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疯狂的马</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28</a:t>
            </a:fld>
            <a:endParaRPr lang="de-DE" altLang="zh-CN">
              <a:latin typeface="SimHei"/>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205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战争</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Henri Julien F</a:t>
            </a:r>
            <a:r>
              <a:rPr lang="de-DE" altLang="zh-CN" sz="1800" b="0">
                <a:solidFill>
                  <a:srgbClr val="004992"/>
                </a:solidFill>
                <a:latin typeface="Calibri" panose="020F0502020204030204" pitchFamily="34" charset="0"/>
                <a:cs typeface="Calibri" panose="020F0502020204030204" pitchFamily="34" charset="0"/>
              </a:rPr>
              <a:t>. Rousseau</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1894</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耶稣基督来临时的天使报喜</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黑马</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疯狂的马</a:t>
            </a:r>
          </a:p>
        </p:txBody>
      </p:sp>
      <p:pic>
        <p:nvPicPr>
          <p:cNvPr id="7" name="Picture 4" descr="rousseau_krieg_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2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29</a:t>
            </a:fld>
            <a:endParaRPr lang="de-DE" altLang="zh-CN">
              <a:latin typeface="SimHei"/>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中毒</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为什么我嫁给了他</a:t>
            </a:r>
            <a:r>
              <a:rPr lang="en-US" altLang="zh-CN" sz="2400" b="0" dirty="0">
                <a:solidFill>
                  <a:srgbClr val="333333"/>
                </a:solidFill>
                <a:latin typeface="SimHei"/>
                <a:cs typeface="+mn-cs"/>
              </a:rPr>
              <a:t>?</a:t>
            </a:r>
            <a:endParaRPr lang="zh-CN" altLang="de-DE"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自杀</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绝望的母亲</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30</a:t>
            </a:fld>
            <a:endParaRPr lang="de-DE" altLang="zh-CN">
              <a:latin typeface="SimHei"/>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中毒</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为什么我嫁给了他</a:t>
            </a:r>
            <a:r>
              <a:rPr lang="en-US" altLang="zh-CN" sz="2400" b="0" dirty="0">
                <a:solidFill>
                  <a:srgbClr val="004992"/>
                </a:solidFill>
                <a:latin typeface="SimHei"/>
                <a:cs typeface="+mn-cs"/>
              </a:rPr>
              <a:t>?</a:t>
            </a:r>
            <a:br>
              <a:rPr lang="zh-CN" altLang="en-US" sz="2400" b="0" dirty="0">
                <a:solidFill>
                  <a:srgbClr val="004992"/>
                </a:solidFill>
                <a:latin typeface="SimHei"/>
                <a:cs typeface="+mn-cs"/>
              </a:rPr>
            </a:br>
            <a:r>
              <a:rPr lang="de-DE" altLang="zh-CN" sz="1800" b="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Murray</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ca. 1940</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自杀</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绝望的母亲</a:t>
            </a:r>
          </a:p>
        </p:txBody>
      </p:sp>
      <p:pic>
        <p:nvPicPr>
          <p:cNvPr id="7" name="Picture 5" descr="car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791" y="1664208"/>
            <a:ext cx="521865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gray">
          <a:xfrm>
            <a:off x="866750" y="5622384"/>
            <a:ext cx="4824536" cy="182880"/>
          </a:xfrm>
          <a:prstGeom prst="rect">
            <a:avLst/>
          </a:prstGeom>
          <a:solidFill>
            <a:srgbClr val="FDEFE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31</a:t>
            </a:fld>
            <a:endParaRPr lang="de-DE" altLang="zh-CN">
              <a:latin typeface="SimHei"/>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骚乱</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赶集日</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想象中的安乐乡</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孩子们的游戏</a:t>
            </a: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32</a:t>
            </a:fld>
            <a:endParaRPr lang="de-DE" altLang="zh-CN">
              <a:latin typeface="SimHei"/>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骚乱</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赶集日</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想象中的安乐乡</a:t>
            </a:r>
          </a:p>
          <a:p>
            <a:pPr eaLnBrk="1" hangingPunct="1">
              <a:lnSpc>
                <a:spcPct val="105000"/>
              </a:lnSpc>
              <a:spcBef>
                <a:spcPts val="1999"/>
              </a:spcBef>
              <a:spcAft>
                <a:spcPts val="0"/>
              </a:spcAft>
              <a:buClr>
                <a:srgbClr val="004992"/>
              </a:buClr>
              <a:buFont typeface="WingDings"/>
              <a:buAutoNum type="alphaLcPeriod"/>
            </a:pPr>
            <a:r>
              <a:rPr lang="zh-CN" altLang="en-US" sz="2400" b="0" dirty="0">
                <a:solidFill>
                  <a:srgbClr val="004992"/>
                </a:solidFill>
                <a:latin typeface="SimHei"/>
                <a:cs typeface="+mn-cs"/>
              </a:rPr>
              <a:t>孩子们的游戏</a:t>
            </a:r>
            <a:br>
              <a:rPr lang="zh-CN" altLang="en-US" sz="2400" b="0" dirty="0">
                <a:solidFill>
                  <a:srgbClr val="004992"/>
                </a:solidFill>
                <a:latin typeface="SimHei"/>
                <a:cs typeface="+mn-cs"/>
              </a:rPr>
            </a:br>
            <a:r>
              <a:rPr lang="en-US" altLang="de-DE" sz="1800" b="0" dirty="0">
                <a:solidFill>
                  <a:srgbClr val="004992"/>
                </a:solidFill>
                <a:latin typeface="SimHei"/>
                <a:cs typeface="+mn-cs"/>
              </a:rPr>
              <a:t>(</a:t>
            </a:r>
            <a:r>
              <a:rPr lang="en-US" altLang="de-DE" sz="1800" b="0" dirty="0">
                <a:solidFill>
                  <a:srgbClr val="004992"/>
                </a:solidFill>
                <a:latin typeface="Calibri" panose="020F0502020204030204" pitchFamily="34" charset="0"/>
                <a:cs typeface="Calibri" panose="020F0502020204030204" pitchFamily="34" charset="0"/>
              </a:rPr>
              <a:t>Pieter d. Ä</a:t>
            </a:r>
            <a:r>
              <a:rPr lang="en-US" altLang="de-DE" sz="1800" b="0">
                <a:solidFill>
                  <a:srgbClr val="004992"/>
                </a:solidFill>
                <a:latin typeface="Calibri" panose="020F0502020204030204" pitchFamily="34" charset="0"/>
                <a:cs typeface="Calibri" panose="020F0502020204030204" pitchFamily="34" charset="0"/>
              </a:rPr>
              <a:t>. Bruegel， </a:t>
            </a:r>
            <a:r>
              <a:rPr lang="en-US" altLang="de-DE" sz="1800" b="0" dirty="0">
                <a:solidFill>
                  <a:srgbClr val="004992"/>
                </a:solidFill>
                <a:latin typeface="Calibri" panose="020F0502020204030204" pitchFamily="34" charset="0"/>
                <a:cs typeface="Calibri" panose="020F0502020204030204" pitchFamily="34" charset="0"/>
              </a:rPr>
              <a:t>1560</a:t>
            </a:r>
            <a:r>
              <a:rPr lang="en-US" altLang="de-DE" sz="1800" b="0" dirty="0">
                <a:solidFill>
                  <a:srgbClr val="004992"/>
                </a:solidFill>
                <a:latin typeface="SimHei"/>
                <a:cs typeface="+mn-cs"/>
              </a:rPr>
              <a:t>)</a:t>
            </a:r>
            <a:endParaRPr lang="zh-CN" altLang="en-US" sz="1800" b="0" dirty="0">
              <a:solidFill>
                <a:srgbClr val="004992"/>
              </a:solidFill>
              <a:latin typeface="SimHei"/>
              <a:cs typeface="+mn-cs"/>
            </a:endParaRPr>
          </a:p>
        </p:txBody>
      </p:sp>
      <p:pic>
        <p:nvPicPr>
          <p:cNvPr id="7" name="Picture 4" descr="Pieter Bruegel 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97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33</a:t>
            </a:fld>
            <a:endParaRPr lang="de-DE" altLang="zh-CN">
              <a:latin typeface="SimHei"/>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cs typeface="+mn-cs"/>
              </a:rPr>
              <a:t>可選修的：影片</a:t>
            </a:r>
            <a:endParaRPr lang="de-DE" sz="3600" dirty="0">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cs typeface="+mn-cs"/>
              </a:rPr>
              <a:t>[</a:t>
            </a:r>
            <a:r>
              <a:rPr lang="zh-TW" altLang="en-US" b="0" i="1" spc="-5" dirty="0">
                <a:solidFill>
                  <a:srgbClr val="333333"/>
                </a:solidFill>
                <a:cs typeface="+mn-cs"/>
              </a:rPr>
              <a:t>給訓練員：</a:t>
            </a:r>
          </a:p>
          <a:p>
            <a:pPr marL="635" defTabSz="914400" eaLnBrk="0" fontAlgn="base" hangingPunct="0">
              <a:spcBef>
                <a:spcPts val="894"/>
              </a:spcBef>
              <a:spcAft>
                <a:spcPct val="0"/>
              </a:spcAft>
            </a:pPr>
            <a:r>
              <a:rPr lang="zh-TW" altLang="en-US" b="0" spc="-5" dirty="0">
                <a:solidFill>
                  <a:srgbClr val="333333"/>
                </a:solidFill>
                <a:cs typeface="+mn-cs"/>
              </a:rPr>
              <a:t>有些影片內容所包含的語言，並不能適用於所有文化背景，因此對某些觀眾可能有不恰當的成份。放映前請小心檢查。</a:t>
            </a:r>
            <a:r>
              <a:rPr lang="de-DE" b="0" dirty="0">
                <a:solidFill>
                  <a:srgbClr val="333333"/>
                </a:solidFill>
                <a:cs typeface="+mn-cs"/>
              </a:rPr>
              <a:t>]</a:t>
            </a:r>
          </a:p>
        </p:txBody>
      </p:sp>
      <p:sp>
        <p:nvSpPr>
          <p:cNvPr id="16"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1"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8AD24E5E-B10C-40E6-A19F-B739B881DEB8}" type="slidenum">
              <a:rPr lang="zh-CN" altLang="de-DE" smtClean="0">
                <a:latin typeface="SimHei"/>
                <a:cs typeface="+mn-cs"/>
              </a:rPr>
              <a:pPr/>
              <a:t>34</a:t>
            </a:fld>
            <a:endParaRPr lang="de-DE" altLang="zh-CN">
              <a:latin typeface="SimHei"/>
              <a:cs typeface="+mn-cs"/>
            </a:endParaRPr>
          </a:p>
        </p:txBody>
      </p:sp>
    </p:spTree>
    <p:extLst>
      <p:ext uri="{BB962C8B-B14F-4D97-AF65-F5344CB8AC3E}">
        <p14:creationId xmlns:p14="http://schemas.microsoft.com/office/powerpoint/2010/main" val="646387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被禁止的赌博</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拿着方片</a:t>
            </a:r>
            <a:r>
              <a:rPr lang="de-DE" altLang="zh-CN" sz="2400" b="0">
                <a:solidFill>
                  <a:srgbClr val="333333"/>
                </a:solidFill>
                <a:latin typeface="SimHei"/>
                <a:cs typeface="+mn-cs"/>
              </a:rPr>
              <a:t>A</a:t>
            </a:r>
            <a:r>
              <a:rPr lang="zh-CN" altLang="de-DE" sz="2400" b="0">
                <a:solidFill>
                  <a:srgbClr val="333333"/>
                </a:solidFill>
                <a:latin typeface="SimHei"/>
                <a:cs typeface="+mn-cs"/>
              </a:rPr>
              <a:t>的作弊者</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毒药</a:t>
            </a:r>
          </a:p>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输光了的伯爵夫人</a:t>
            </a: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35</a:t>
            </a:fld>
            <a:endParaRPr lang="de-DE" altLang="zh-CN">
              <a:latin typeface="SimHei"/>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1029"/>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被禁止的赌博</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拿着方片</a:t>
            </a:r>
            <a:r>
              <a:rPr lang="de-DE" altLang="zh-CN" sz="2400" b="0" dirty="0">
                <a:solidFill>
                  <a:srgbClr val="004992"/>
                </a:solidFill>
                <a:latin typeface="SimHei"/>
                <a:cs typeface="+mn-cs"/>
              </a:rPr>
              <a:t>A</a:t>
            </a:r>
            <a:r>
              <a:rPr lang="zh-CN" altLang="de-DE" sz="2400" b="0" dirty="0">
                <a:solidFill>
                  <a:srgbClr val="004992"/>
                </a:solidFill>
                <a:latin typeface="SimHei"/>
                <a:cs typeface="+mn-cs"/>
              </a:rPr>
              <a:t>的作弊者</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Georges de </a:t>
            </a:r>
            <a:r>
              <a:rPr lang="de-DE" altLang="zh-CN" sz="1800" b="0">
                <a:solidFill>
                  <a:srgbClr val="004992"/>
                </a:solidFill>
                <a:latin typeface="Calibri" panose="020F0502020204030204" pitchFamily="34" charset="0"/>
                <a:cs typeface="Calibri" panose="020F0502020204030204" pitchFamily="34" charset="0"/>
              </a:rPr>
              <a:t>la Tour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1630</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毒药</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输光了的伯爵夫人</a:t>
            </a:r>
          </a:p>
        </p:txBody>
      </p:sp>
      <p:pic>
        <p:nvPicPr>
          <p:cNvPr id="7" name="Picture 4" descr="de la Tour_derFalschspieler_mit_dem_caro_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7"/>
            <a:ext cx="5486400" cy="398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36</a:t>
            </a:fld>
            <a:endParaRPr lang="de-DE" altLang="zh-CN">
              <a:latin typeface="SimHei"/>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破坏坟墓</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凝视着月亮的两个男子</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吸血鬼杀手</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日食</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37</a:t>
            </a:fld>
            <a:endParaRPr lang="de-DE" altLang="zh-CN">
              <a:latin typeface="SimHei"/>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破坏坟墓</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凝视着月亮的两个男子</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Caspar </a:t>
            </a:r>
            <a:r>
              <a:rPr lang="de-DE" altLang="zh-CN" sz="1800" b="0">
                <a:solidFill>
                  <a:srgbClr val="004992"/>
                </a:solidFill>
                <a:latin typeface="Calibri" panose="020F0502020204030204" pitchFamily="34" charset="0"/>
                <a:cs typeface="Calibri" panose="020F0502020204030204" pitchFamily="34" charset="0"/>
              </a:rPr>
              <a:t>David Friedrich</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1819</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吸血鬼杀手</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日食</a:t>
            </a:r>
          </a:p>
        </p:txBody>
      </p:sp>
      <p:pic>
        <p:nvPicPr>
          <p:cNvPr id="7" name="Picture 4" descr="friedrich-caspar-david-zwei-maenner-in-betrachtung-91010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131" y="1664208"/>
            <a:ext cx="5391978"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38</a:t>
            </a:fld>
            <a:endParaRPr lang="de-DE" altLang="zh-CN">
              <a:latin typeface="SimHei"/>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en-US" sz="2400" b="0">
                <a:solidFill>
                  <a:srgbClr val="333333"/>
                </a:solidFill>
                <a:latin typeface="SimHei"/>
                <a:cs typeface="+mn-cs"/>
              </a:rPr>
              <a:t>森林边的休憩</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逃亡</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疲惫</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受伤的人</a:t>
            </a:r>
            <a:endParaRPr lang="zh-CN" altLang="en-US" sz="2400" b="0">
              <a:solidFill>
                <a:srgbClr val="333333"/>
              </a:solidFill>
              <a:latin typeface="SimHei"/>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39</a:t>
            </a:fld>
            <a:endParaRPr lang="de-DE" altLang="zh-CN">
              <a:latin typeface="SimHei"/>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zh-CN" altLang="en-US" sz="2400" b="0" dirty="0">
                <a:solidFill>
                  <a:srgbClr val="004992"/>
                </a:solidFill>
                <a:latin typeface="SimHei"/>
                <a:cs typeface="+mn-cs"/>
              </a:rPr>
              <a:t>森林边的休憩</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F.G</a:t>
            </a:r>
            <a:r>
              <a:rPr lang="de-DE" altLang="zh-CN" sz="1800" b="0">
                <a:solidFill>
                  <a:srgbClr val="004992"/>
                </a:solidFill>
                <a:latin typeface="Calibri" panose="020F0502020204030204" pitchFamily="34" charset="0"/>
                <a:cs typeface="Calibri" panose="020F0502020204030204" pitchFamily="34" charset="0"/>
              </a:rPr>
              <a:t>. Waldmüller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1793-1865</a:t>
            </a:r>
            <a:r>
              <a:rPr lang="de-DE" altLang="zh-CN" sz="1800" b="0" dirty="0">
                <a:solidFill>
                  <a:srgbClr val="004992"/>
                </a:solidFill>
                <a:latin typeface="SimHei"/>
                <a:cs typeface="+mn-cs"/>
              </a:rPr>
              <a:t>)</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逃亡</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疲惫</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受伤的人</a:t>
            </a:r>
            <a:endParaRPr lang="zh-CN" altLang="en-US" sz="2400" b="0" dirty="0">
              <a:solidFill>
                <a:srgbClr val="333333"/>
              </a:solidFill>
              <a:latin typeface="SimHei"/>
              <a:cs typeface="+mn-cs"/>
            </a:endParaRPr>
          </a:p>
        </p:txBody>
      </p:sp>
      <p:pic>
        <p:nvPicPr>
          <p:cNvPr id="7" name="Picture 4" descr="Rast im Wa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82" y="1664208"/>
            <a:ext cx="5131676"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40</a:t>
            </a:fld>
            <a:endParaRPr lang="de-DE" altLang="zh-CN">
              <a:latin typeface="SimHei"/>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最后一餐</a:t>
            </a:r>
          </a:p>
          <a:p>
            <a:pPr eaLnBrk="1" hangingPunct="1">
              <a:lnSpc>
                <a:spcPct val="105000"/>
              </a:lnSpc>
              <a:spcBef>
                <a:spcPts val="1999"/>
              </a:spcBef>
              <a:spcAft>
                <a:spcPts val="0"/>
              </a:spcAft>
              <a:buClr>
                <a:srgbClr val="333333"/>
              </a:buClr>
              <a:buFont typeface="WingDings"/>
              <a:buAutoNum type="alphaLcPeriod"/>
            </a:pPr>
            <a:r>
              <a:rPr lang="zh-CN" altLang="en-GB" sz="2400" b="0" dirty="0">
                <a:solidFill>
                  <a:srgbClr val="333333"/>
                </a:solidFill>
                <a:latin typeface="SimHei"/>
                <a:cs typeface="+mn-cs"/>
              </a:rPr>
              <a:t>养</a:t>
            </a:r>
            <a:r>
              <a:rPr lang="zh-CN" altLang="en-GB" sz="2400" b="0">
                <a:solidFill>
                  <a:srgbClr val="333333"/>
                </a:solidFill>
                <a:latin typeface="SimHei"/>
                <a:cs typeface="+mn-cs"/>
              </a:rPr>
              <a:t>兔子</a:t>
            </a:r>
            <a:endParaRPr lang="zh-CN" altLang="en-US"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玩</a:t>
            </a:r>
            <a:r>
              <a:rPr lang="zh-CN" altLang="de-DE" sz="2400" b="0" dirty="0">
                <a:solidFill>
                  <a:srgbClr val="333333"/>
                </a:solidFill>
                <a:latin typeface="SimHei"/>
                <a:cs typeface="+mn-cs"/>
              </a:rPr>
              <a:t>伴</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复活节</a:t>
            </a:r>
            <a:endParaRPr lang="zh-CN" altLang="en-US" sz="2400" b="0" dirty="0">
              <a:solidFill>
                <a:srgbClr val="333333"/>
              </a:solidFill>
              <a:latin typeface="SimHei"/>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41</a:t>
            </a:fld>
            <a:endParaRPr lang="de-DE" altLang="zh-CN">
              <a:latin typeface="SimHei"/>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最后一餐</a:t>
            </a:r>
          </a:p>
          <a:p>
            <a:pPr eaLnBrk="1" hangingPunct="1">
              <a:lnSpc>
                <a:spcPct val="105000"/>
              </a:lnSpc>
              <a:spcBef>
                <a:spcPts val="1999"/>
              </a:spcBef>
              <a:spcAft>
                <a:spcPts val="0"/>
              </a:spcAft>
              <a:buClr>
                <a:srgbClr val="004992"/>
              </a:buClr>
              <a:buFont typeface="WingDings"/>
              <a:buAutoNum type="alphaLcPeriod"/>
            </a:pPr>
            <a:r>
              <a:rPr lang="zh-CN" altLang="en-GB" sz="2400" b="0" dirty="0">
                <a:solidFill>
                  <a:srgbClr val="004992"/>
                </a:solidFill>
                <a:latin typeface="SimHei"/>
                <a:cs typeface="+mn-cs"/>
              </a:rPr>
              <a:t>养兔子</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Felix Schlesinger</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1833-1910</a:t>
            </a:r>
            <a:r>
              <a:rPr lang="de-DE" altLang="zh-CN" sz="1800" b="0" dirty="0">
                <a:solidFill>
                  <a:srgbClr val="004992"/>
                </a:solidFill>
                <a:latin typeface="SimHei"/>
                <a:cs typeface="+mn-cs"/>
              </a:rPr>
              <a:t>)</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玩伴</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复活节</a:t>
            </a:r>
            <a:endParaRPr lang="zh-CN" altLang="en-US" sz="2400" b="0" dirty="0">
              <a:solidFill>
                <a:srgbClr val="333333"/>
              </a:solidFill>
              <a:latin typeface="SimHei"/>
              <a:cs typeface="+mn-cs"/>
            </a:endParaRPr>
          </a:p>
        </p:txBody>
      </p:sp>
      <p:pic>
        <p:nvPicPr>
          <p:cNvPr id="7" name="Picture 4" descr="Kaninchen fütt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85" y="1664207"/>
            <a:ext cx="548247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42</a:t>
            </a:fld>
            <a:endParaRPr lang="de-DE" altLang="zh-CN">
              <a:latin typeface="SimHei"/>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死亡的气息</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垂死的孩子</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催眠曲</a:t>
            </a:r>
          </a:p>
          <a:p>
            <a:pPr eaLnBrk="1" hangingPunct="1">
              <a:lnSpc>
                <a:spcPct val="105000"/>
              </a:lnSpc>
              <a:spcBef>
                <a:spcPts val="1999"/>
              </a:spcBef>
              <a:spcAft>
                <a:spcPts val="0"/>
              </a:spcAft>
              <a:buClr>
                <a:srgbClr val="333333"/>
              </a:buClr>
              <a:buFont typeface="WingDings"/>
              <a:buAutoNum type="alphaLcPeriod"/>
            </a:pPr>
            <a:r>
              <a:rPr lang="zh-CN" altLang="en-GB" sz="2400" b="0" dirty="0">
                <a:solidFill>
                  <a:srgbClr val="333333"/>
                </a:solidFill>
                <a:latin typeface="SimHei"/>
                <a:cs typeface="+mn-cs"/>
              </a:rPr>
              <a:t>摇篮旁的母亲</a:t>
            </a:r>
            <a:endParaRPr lang="de-DE" altLang="zh-CN" sz="2400" dirty="0">
              <a:solidFill>
                <a:srgbClr val="333333"/>
              </a:solidFill>
              <a:latin typeface="SimHei"/>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43</a:t>
            </a:fld>
            <a:endParaRPr lang="de-DE" altLang="zh-CN">
              <a:latin typeface="SimHei"/>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1024"/>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死亡的气息</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垂死的孩子</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催眠曲</a:t>
            </a:r>
          </a:p>
          <a:p>
            <a:pPr eaLnBrk="1" hangingPunct="1">
              <a:lnSpc>
                <a:spcPct val="105000"/>
              </a:lnSpc>
              <a:spcBef>
                <a:spcPts val="1999"/>
              </a:spcBef>
              <a:spcAft>
                <a:spcPts val="0"/>
              </a:spcAft>
              <a:buClr>
                <a:srgbClr val="004992"/>
              </a:buClr>
              <a:buFont typeface="WingDings"/>
              <a:buAutoNum type="alphaLcPeriod"/>
            </a:pPr>
            <a:r>
              <a:rPr lang="zh-CN" altLang="en-GB" sz="2400" b="0" dirty="0">
                <a:solidFill>
                  <a:srgbClr val="004992"/>
                </a:solidFill>
                <a:latin typeface="SimHei"/>
                <a:cs typeface="+mn-cs"/>
              </a:rPr>
              <a:t>摇篮旁的母亲</a:t>
            </a:r>
            <a:br>
              <a:rPr lang="zh-CN" altLang="en-US" sz="240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Morisot Berthe</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1872</a:t>
            </a:r>
            <a:r>
              <a:rPr lang="de-DE" altLang="zh-CN" sz="1800" b="0" dirty="0">
                <a:solidFill>
                  <a:srgbClr val="004992"/>
                </a:solidFill>
                <a:latin typeface="SimHei"/>
                <a:cs typeface="+mn-cs"/>
              </a:rPr>
              <a:t>)</a:t>
            </a:r>
            <a:endParaRPr lang="de-DE" altLang="zh-CN" sz="1800" dirty="0">
              <a:solidFill>
                <a:srgbClr val="004992"/>
              </a:solidFill>
              <a:latin typeface="SimHei"/>
              <a:cs typeface="+mn-cs"/>
            </a:endParaRPr>
          </a:p>
        </p:txBody>
      </p:sp>
      <p:pic>
        <p:nvPicPr>
          <p:cNvPr id="7" name="Picture 4" descr="morisot-berthe-mutter-an-der-wiege-97013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47" y="1124712"/>
            <a:ext cx="429674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44</a:t>
            </a:fld>
            <a:endParaRPr lang="de-DE" altLang="zh-CN">
              <a:latin typeface="SimHei"/>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邀请跳舞</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颈部按摩</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穿衣</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捉住现行犯</a:t>
            </a:r>
          </a:p>
        </p:txBody>
      </p:sp>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45</a:t>
            </a:fld>
            <a:endParaRPr lang="de-DE" altLang="zh-CN">
              <a:latin typeface="SimHei"/>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beim_ankleiden, Caraud,Jose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2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邀请跳舞</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颈部按摩</a:t>
            </a:r>
            <a:endParaRPr lang="en-US" altLang="zh-CN" sz="2400" b="0" dirty="0">
              <a:solidFill>
                <a:srgbClr val="333333"/>
              </a:solidFill>
              <a:latin typeface="SimHei"/>
              <a:cs typeface="+mn-cs"/>
            </a:endParaRPr>
          </a:p>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穿衣</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Joseph Caraud</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1868</a:t>
            </a:r>
            <a:r>
              <a:rPr lang="de-DE" altLang="zh-CN" sz="1800" b="0" dirty="0">
                <a:solidFill>
                  <a:srgbClr val="004992"/>
                </a:solidFill>
                <a:latin typeface="SimHei"/>
                <a:cs typeface="+mn-cs"/>
              </a:rPr>
              <a:t>)</a:t>
            </a:r>
            <a:endParaRPr lang="en-US" altLang="zh-CN" sz="1800" b="0" dirty="0">
              <a:solidFill>
                <a:srgbClr val="004992"/>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捉住现行犯</a:t>
            </a:r>
          </a:p>
        </p:txBody>
      </p:sp>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46</a:t>
            </a:fld>
            <a:endParaRPr lang="de-DE" altLang="zh-CN">
              <a:latin typeface="SimHei"/>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酒鬼</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复活</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清洁女工</a:t>
            </a:r>
          </a:p>
          <a:p>
            <a:pPr eaLnBrk="1" hangingPunct="1">
              <a:lnSpc>
                <a:spcPct val="105000"/>
              </a:lnSpc>
              <a:spcBef>
                <a:spcPts val="1999"/>
              </a:spcBef>
              <a:spcAft>
                <a:spcPts val="0"/>
              </a:spcAft>
              <a:buClr>
                <a:srgbClr val="333333"/>
              </a:buClr>
              <a:buFont typeface="WingDings"/>
              <a:buAutoNum type="alphaLcPeriod"/>
            </a:pPr>
            <a:r>
              <a:rPr lang="zh-CN" altLang="en-GB" sz="2400" b="0" dirty="0">
                <a:solidFill>
                  <a:srgbClr val="333333"/>
                </a:solidFill>
                <a:latin typeface="SimHei"/>
                <a:cs typeface="+mn-cs"/>
              </a:rPr>
              <a:t>熨衣女工</a:t>
            </a:r>
            <a:endParaRPr lang="en-US" altLang="zh-CN" sz="2400" dirty="0">
              <a:solidFill>
                <a:srgbClr val="333333"/>
              </a:solidFill>
              <a:latin typeface="SimHei"/>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47</a:t>
            </a:fld>
            <a:endParaRPr lang="de-DE" altLang="zh-CN">
              <a:latin typeface="SimHei"/>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5"/>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酒鬼</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复活</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清洁女工</a:t>
            </a:r>
          </a:p>
          <a:p>
            <a:pPr eaLnBrk="1" hangingPunct="1">
              <a:lnSpc>
                <a:spcPct val="105000"/>
              </a:lnSpc>
              <a:spcBef>
                <a:spcPts val="1999"/>
              </a:spcBef>
              <a:spcAft>
                <a:spcPts val="0"/>
              </a:spcAft>
              <a:buClr>
                <a:srgbClr val="004992"/>
              </a:buClr>
              <a:buFont typeface="WingDings"/>
              <a:buAutoNum type="alphaLcPeriod"/>
            </a:pPr>
            <a:r>
              <a:rPr lang="zh-CN" altLang="en-GB" sz="2400" b="0" dirty="0">
                <a:solidFill>
                  <a:srgbClr val="004992"/>
                </a:solidFill>
                <a:latin typeface="SimHei"/>
                <a:cs typeface="+mn-cs"/>
              </a:rPr>
              <a:t>熨衣女工</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Edgar Degas</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1884</a:t>
            </a:r>
            <a:r>
              <a:rPr lang="de-DE" altLang="zh-CN" sz="1800" b="0" dirty="0">
                <a:solidFill>
                  <a:srgbClr val="004992"/>
                </a:solidFill>
                <a:latin typeface="SimHei"/>
                <a:cs typeface="+mn-cs"/>
              </a:rPr>
              <a:t>)</a:t>
            </a:r>
            <a:endParaRPr lang="en-US" altLang="zh-CN" sz="1800" dirty="0">
              <a:solidFill>
                <a:srgbClr val="004992"/>
              </a:solidFill>
              <a:latin typeface="SimHei"/>
              <a:cs typeface="+mn-cs"/>
            </a:endParaRPr>
          </a:p>
        </p:txBody>
      </p:sp>
      <p:pic>
        <p:nvPicPr>
          <p:cNvPr id="7" name="Picture 4" descr="Die Büglerin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4" y="1664207"/>
            <a:ext cx="456997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48</a:t>
            </a:fld>
            <a:endParaRPr lang="de-DE" altLang="zh-CN">
              <a:latin typeface="SimHei"/>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丰收之后</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安乐乡</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被宰杀的鸡</a:t>
            </a:r>
          </a:p>
          <a:p>
            <a:pPr eaLnBrk="1" hangingPunct="1">
              <a:lnSpc>
                <a:spcPct val="105000"/>
              </a:lnSpc>
              <a:spcBef>
                <a:spcPts val="1999"/>
              </a:spcBef>
              <a:spcAft>
                <a:spcPts val="0"/>
              </a:spcAft>
              <a:buClr>
                <a:srgbClr val="333333"/>
              </a:buClr>
              <a:buFont typeface="WingDings"/>
              <a:buAutoNum type="alphaLcPeriod"/>
            </a:pPr>
            <a:r>
              <a:rPr lang="zh-CN" altLang="de-DE" sz="2400" b="0">
                <a:solidFill>
                  <a:srgbClr val="333333"/>
                </a:solidFill>
                <a:latin typeface="SimHei"/>
                <a:cs typeface="+mn-cs"/>
              </a:rPr>
              <a:t>食物中毒</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49</a:t>
            </a:fld>
            <a:endParaRPr lang="de-DE" altLang="zh-CN">
              <a:latin typeface="SimHei"/>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丰收之后</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安乐乡</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Pieter d. Ä</a:t>
            </a:r>
            <a:r>
              <a:rPr lang="de-DE" altLang="zh-CN" sz="1800" b="0">
                <a:solidFill>
                  <a:srgbClr val="004992"/>
                </a:solidFill>
                <a:latin typeface="Calibri" panose="020F0502020204030204" pitchFamily="34" charset="0"/>
                <a:cs typeface="Calibri" panose="020F0502020204030204" pitchFamily="34" charset="0"/>
              </a:rPr>
              <a:t>. Bruegel</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1567</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被宰杀的鸡</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食物中毒</a:t>
            </a:r>
          </a:p>
        </p:txBody>
      </p:sp>
      <p:pic>
        <p:nvPicPr>
          <p:cNvPr id="7" name="Picture 4" descr="brueghel-the-elder-pieter-schlaraffenland-24085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0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50</a:t>
            </a:fld>
            <a:endParaRPr lang="de-DE" altLang="zh-CN">
              <a:latin typeface="SimHei"/>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法术</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惊愕</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旅行的传教士</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变戏法者</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51</a:t>
            </a:fld>
            <a:endParaRPr lang="de-DE" altLang="zh-CN">
              <a:latin typeface="SimHei"/>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5"/>
          <p:cNvSpPr txBox="1">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法术</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惊愕</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旅行的传教士</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变戏法者</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Hieronymus Bosch</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1480</a:t>
            </a:r>
            <a:r>
              <a:rPr lang="de-DE" altLang="zh-CN" sz="1800" b="0" dirty="0">
                <a:solidFill>
                  <a:srgbClr val="004992"/>
                </a:solidFill>
                <a:latin typeface="SimHei"/>
                <a:cs typeface="+mn-cs"/>
              </a:rPr>
              <a:t>)</a:t>
            </a:r>
          </a:p>
        </p:txBody>
      </p:sp>
      <p:pic>
        <p:nvPicPr>
          <p:cNvPr id="7" name="Picture 4" descr="der-gaukler-97008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 y="1664208"/>
            <a:ext cx="51435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52</a:t>
            </a:fld>
            <a:endParaRPr lang="de-DE" altLang="zh-CN">
              <a:latin typeface="SimHei"/>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1029"/>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葬礼宴席</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祈祷者</a:t>
            </a:r>
            <a:endParaRPr lang="de-DE" altLang="zh-CN" sz="2400" b="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午餐</a:t>
            </a: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长篇大论</a:t>
            </a: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53</a:t>
            </a:fld>
            <a:endParaRPr lang="de-DE" altLang="zh-CN">
              <a:latin typeface="SimHei"/>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5"/>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葬礼宴席</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祈祷者</a:t>
            </a:r>
            <a:endParaRPr lang="de-DE" altLang="zh-CN" sz="2400" b="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午餐</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Albin Egger-Lienz</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1910</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en-US" sz="2400" b="0" dirty="0">
                <a:solidFill>
                  <a:srgbClr val="333333"/>
                </a:solidFill>
                <a:latin typeface="SimHei"/>
                <a:cs typeface="+mn-cs"/>
              </a:rPr>
              <a:t>长篇大论</a:t>
            </a:r>
          </a:p>
        </p:txBody>
      </p:sp>
      <p:pic>
        <p:nvPicPr>
          <p:cNvPr id="7" name="Picture 4" descr="egger-lienz-mittage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9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54</a:t>
            </a:fld>
            <a:endParaRPr lang="de-DE" altLang="zh-CN">
              <a:latin typeface="SimHei"/>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2"/>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喝酒的女孩和两个求婚者</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提议</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双胞胎</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节日盛宴</a:t>
            </a: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55</a:t>
            </a:fld>
            <a:endParaRPr lang="de-DE" altLang="zh-CN">
              <a:latin typeface="SimHei"/>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喝酒的女孩和两个求婚者</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dirty="0">
                <a:solidFill>
                  <a:srgbClr val="004992"/>
                </a:solidFill>
                <a:latin typeface="Calibri" panose="020F0502020204030204" pitchFamily="34" charset="0"/>
                <a:cs typeface="Calibri" panose="020F0502020204030204" pitchFamily="34" charset="0"/>
              </a:rPr>
              <a:t>Jan Vermeer </a:t>
            </a:r>
            <a:r>
              <a:rPr lang="de-DE" altLang="zh-CN" sz="1800" b="0">
                <a:solidFill>
                  <a:srgbClr val="004992"/>
                </a:solidFill>
                <a:latin typeface="Calibri" panose="020F0502020204030204" pitchFamily="34" charset="0"/>
                <a:cs typeface="Calibri" panose="020F0502020204030204" pitchFamily="34" charset="0"/>
              </a:rPr>
              <a:t>van Delft</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1660</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提议</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双胞胎</a:t>
            </a:r>
          </a:p>
          <a:p>
            <a:pPr marL="457200" indent="-457200"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节日盛宴</a:t>
            </a:r>
          </a:p>
        </p:txBody>
      </p:sp>
      <p:pic>
        <p:nvPicPr>
          <p:cNvPr id="7" name="Picture 4" descr="weintrinkendes_maedchen_mit 2 Kavalieren ,Vermeer van Del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142" y="1124712"/>
            <a:ext cx="4573957"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56</a:t>
            </a:fld>
            <a:endParaRPr lang="de-DE" altLang="zh-CN">
              <a:latin typeface="SimHei"/>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威尼斯狂欢节</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戴歌剧眼镜的女士</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偷窥者</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魔鬼</a:t>
            </a: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57</a:t>
            </a:fld>
            <a:endParaRPr lang="de-DE" altLang="zh-CN">
              <a:latin typeface="SimHei"/>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威尼斯狂欢节</a:t>
            </a:r>
          </a:p>
          <a:p>
            <a:pPr eaLnBrk="1" hangingPunct="1">
              <a:lnSpc>
                <a:spcPct val="105000"/>
              </a:lnSpc>
              <a:spcBef>
                <a:spcPts val="1999"/>
              </a:spcBef>
              <a:spcAft>
                <a:spcPts val="0"/>
              </a:spcAft>
              <a:buClr>
                <a:srgbClr val="004992"/>
              </a:buClr>
              <a:buFont typeface="WingDings"/>
              <a:buAutoNum type="alphaLcPeriod"/>
            </a:pPr>
            <a:r>
              <a:rPr lang="zh-CN" altLang="de-DE" sz="2400" b="0" dirty="0">
                <a:solidFill>
                  <a:srgbClr val="004992"/>
                </a:solidFill>
                <a:latin typeface="SimHei"/>
                <a:cs typeface="+mn-cs"/>
              </a:rPr>
              <a:t>戴歌剧眼镜的女士</a:t>
            </a:r>
            <a:br>
              <a:rPr lang="zh-CN" altLang="en-US" sz="2400" b="0" dirty="0">
                <a:solidFill>
                  <a:srgbClr val="004992"/>
                </a:solidFill>
                <a:latin typeface="SimHei"/>
                <a:cs typeface="+mn-cs"/>
              </a:rPr>
            </a:br>
            <a:r>
              <a:rPr lang="de-DE" altLang="zh-CN" sz="1800" b="0" dirty="0">
                <a:solidFill>
                  <a:srgbClr val="004992"/>
                </a:solidFill>
                <a:latin typeface="SimHei"/>
                <a:cs typeface="+mn-cs"/>
              </a:rPr>
              <a:t>(</a:t>
            </a:r>
            <a:r>
              <a:rPr lang="de-DE" altLang="zh-CN" sz="1800" b="0">
                <a:solidFill>
                  <a:srgbClr val="004992"/>
                </a:solidFill>
                <a:latin typeface="Calibri" panose="020F0502020204030204" pitchFamily="34" charset="0"/>
                <a:cs typeface="Calibri" panose="020F0502020204030204" pitchFamily="34" charset="0"/>
              </a:rPr>
              <a:t>Edgar Degas</a:t>
            </a:r>
            <a:r>
              <a:rPr lang="zh-CN" altLang="de-DE" sz="1800" b="0">
                <a:solidFill>
                  <a:srgbClr val="004992"/>
                </a:solidFill>
                <a:latin typeface="Calibri" panose="020F0502020204030204" pitchFamily="34" charset="0"/>
                <a:cs typeface="Calibri" panose="020F0502020204030204" pitchFamily="34" charset="0"/>
              </a:rPr>
              <a:t>，</a:t>
            </a:r>
            <a:r>
              <a:rPr lang="de-DE" altLang="zh-CN" sz="1800" b="0">
                <a:solidFill>
                  <a:srgbClr val="004992"/>
                </a:solidFill>
                <a:latin typeface="Calibri" panose="020F0502020204030204" pitchFamily="34" charset="0"/>
                <a:cs typeface="Calibri" panose="020F0502020204030204" pitchFamily="34" charset="0"/>
              </a:rPr>
              <a:t> </a:t>
            </a:r>
            <a:r>
              <a:rPr lang="de-DE" altLang="zh-CN" sz="1800" b="0" dirty="0">
                <a:solidFill>
                  <a:srgbClr val="004992"/>
                </a:solidFill>
                <a:latin typeface="Calibri" panose="020F0502020204030204" pitchFamily="34" charset="0"/>
                <a:cs typeface="Calibri" panose="020F0502020204030204" pitchFamily="34" charset="0"/>
              </a:rPr>
              <a:t>1834-1917</a:t>
            </a:r>
            <a:r>
              <a:rPr lang="de-DE" altLang="zh-CN" sz="1800" b="0" dirty="0">
                <a:solidFill>
                  <a:srgbClr val="004992"/>
                </a:solidFill>
                <a:latin typeface="SimHei"/>
                <a:cs typeface="+mn-cs"/>
              </a:rPr>
              <a:t>)</a:t>
            </a:r>
            <a:endParaRPr lang="zh-CN" altLang="de-DE" sz="1800" b="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偷窥者</a:t>
            </a:r>
          </a:p>
          <a:p>
            <a:pPr eaLnBrk="1" hangingPunct="1">
              <a:lnSpc>
                <a:spcPct val="105000"/>
              </a:lnSpc>
              <a:spcBef>
                <a:spcPts val="1999"/>
              </a:spcBef>
              <a:spcAft>
                <a:spcPts val="0"/>
              </a:spcAft>
              <a:buClr>
                <a:srgbClr val="333333"/>
              </a:buClr>
              <a:buFont typeface="WingDings"/>
              <a:buAutoNum type="alphaLcPeriod"/>
            </a:pPr>
            <a:r>
              <a:rPr lang="zh-CN" altLang="de-DE" sz="2400" b="0" dirty="0">
                <a:solidFill>
                  <a:srgbClr val="333333"/>
                </a:solidFill>
                <a:latin typeface="SimHei"/>
                <a:cs typeface="+mn-cs"/>
              </a:rPr>
              <a:t>魔鬼</a:t>
            </a:r>
          </a:p>
        </p:txBody>
      </p:sp>
      <p:pic>
        <p:nvPicPr>
          <p:cNvPr id="7" name="Picture 4" descr="degas-edgar-dame-mit-opernglas-970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68" y="1124712"/>
            <a:ext cx="3497105"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5" name="Slide Number Placeholder 4"/>
          <p:cNvSpPr>
            <a:spLocks noGrp="1"/>
          </p:cNvSpPr>
          <p:nvPr>
            <p:ph type="sldNum" sz="quarter" idx="12"/>
          </p:nvPr>
        </p:nvSpPr>
        <p:spPr/>
        <p:txBody>
          <a:bodyPr/>
          <a:lstStyle/>
          <a:p>
            <a:fld id="{79D09A3D-A156-4A95-9BD1-042693B184BA}" type="slidenum">
              <a:rPr lang="zh-CN" altLang="de-DE" smtClean="0">
                <a:latin typeface="SimHei"/>
                <a:cs typeface="+mn-cs"/>
              </a:rPr>
              <a:pPr/>
              <a:t>58</a:t>
            </a:fld>
            <a:endParaRPr lang="de-DE" altLang="zh-CN">
              <a:latin typeface="SimHei"/>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59</a:t>
            </a:fld>
            <a:endParaRPr lang="de-DE" altLang="zh-CN">
              <a:latin typeface="SimHei"/>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buClr>
                <a:srgbClr val="000000"/>
              </a:buClr>
              <a:buFont typeface="WingDings"/>
              <a:buChar char=""/>
            </a:pPr>
            <a:r>
              <a:rPr lang="zh-CN" altLang="de-DE" sz="2000" dirty="0">
                <a:solidFill>
                  <a:srgbClr val="004992"/>
                </a:solidFill>
              </a:rPr>
              <a:t>举例</a:t>
            </a:r>
            <a:r>
              <a:rPr lang="de-DE" altLang="zh-CN" sz="2000" dirty="0">
                <a:solidFill>
                  <a:srgbClr val="004992"/>
                </a:solidFill>
              </a:rPr>
              <a:t>: </a:t>
            </a:r>
            <a:r>
              <a:rPr lang="zh-CN" altLang="de-DE" sz="2000" dirty="0">
                <a:solidFill>
                  <a:srgbClr val="333333"/>
                </a:solidFill>
              </a:rPr>
              <a:t>有人说话非常慢，并且面部表情僵硬。</a:t>
            </a:r>
            <a:r>
              <a:rPr lang="zh-CN" altLang="de-DE" sz="2000" i="1" dirty="0">
                <a:solidFill>
                  <a:srgbClr val="004992"/>
                </a:solidFill>
              </a:rPr>
              <a:t>智障？神经系统疾病？</a:t>
            </a:r>
          </a:p>
          <a:p>
            <a:pPr marL="457200" lvl="0" indent="-457200" defTabSz="914400" fontAlgn="base">
              <a:buClr>
                <a:srgbClr val="000000"/>
              </a:buClr>
              <a:buFont typeface="WingDings"/>
              <a:buChar char=""/>
            </a:pPr>
            <a:r>
              <a:rPr lang="zh-CN" altLang="en-GB" sz="2000" dirty="0">
                <a:solidFill>
                  <a:srgbClr val="333333"/>
                </a:solidFill>
              </a:rPr>
              <a:t>匆忙做出判断时要谨慎：</a:t>
            </a:r>
            <a:r>
              <a:rPr lang="zh-CN" altLang="en-GB" sz="2000" i="1" dirty="0">
                <a:solidFill>
                  <a:srgbClr val="004992"/>
                </a:solidFill>
              </a:rPr>
              <a:t>也有可能这些症状是药物副作用的结果。</a:t>
            </a: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60</a:t>
            </a:fld>
            <a:endParaRPr lang="de-DE" altLang="zh-CN">
              <a:latin typeface="SimHei"/>
              <a:cs typeface="+mn-cs"/>
            </a:endParaRPr>
          </a:p>
        </p:txBody>
      </p:sp>
    </p:spTree>
    <p:extLst>
      <p:ext uri="{BB962C8B-B14F-4D97-AF65-F5344CB8AC3E}">
        <p14:creationId xmlns:p14="http://schemas.microsoft.com/office/powerpoint/2010/main" val="10286586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buClr>
                <a:srgbClr val="000000"/>
              </a:buClr>
              <a:buFont typeface="WingDings"/>
              <a:buChar char=""/>
            </a:pPr>
            <a:r>
              <a:rPr lang="zh-CN" altLang="de-DE" sz="2000" dirty="0">
                <a:solidFill>
                  <a:srgbClr val="004992"/>
                </a:solidFill>
              </a:rPr>
              <a:t>举例</a:t>
            </a:r>
            <a:r>
              <a:rPr lang="de-DE" altLang="zh-CN" sz="2000" dirty="0">
                <a:solidFill>
                  <a:srgbClr val="004992"/>
                </a:solidFill>
              </a:rPr>
              <a:t>: </a:t>
            </a:r>
            <a:r>
              <a:rPr lang="zh-CN" altLang="de-DE" sz="2000" dirty="0">
                <a:solidFill>
                  <a:srgbClr val="333333"/>
                </a:solidFill>
              </a:rPr>
              <a:t>有人说话非常慢，并且面部表情僵硬。</a:t>
            </a:r>
            <a:r>
              <a:rPr lang="zh-CN" altLang="de-DE" sz="2000" i="1" dirty="0">
                <a:solidFill>
                  <a:srgbClr val="004992"/>
                </a:solidFill>
              </a:rPr>
              <a:t>智障？神经系统疾病？</a:t>
            </a:r>
          </a:p>
          <a:p>
            <a:pPr marL="457200" lvl="0" indent="-457200" defTabSz="914400" fontAlgn="base">
              <a:buClr>
                <a:srgbClr val="000000"/>
              </a:buClr>
              <a:buFont typeface="WingDings"/>
              <a:buChar char=""/>
            </a:pPr>
            <a:r>
              <a:rPr lang="zh-CN" altLang="en-GB" sz="2000" dirty="0">
                <a:solidFill>
                  <a:srgbClr val="333333"/>
                </a:solidFill>
              </a:rPr>
              <a:t>匆忙做出判断时要谨慎：</a:t>
            </a:r>
            <a:r>
              <a:rPr lang="zh-CN" altLang="en-GB" sz="2000" i="1" dirty="0">
                <a:solidFill>
                  <a:srgbClr val="004992"/>
                </a:solidFill>
              </a:rPr>
              <a:t>也有可能这些症状是药物副作用的结果。</a:t>
            </a:r>
          </a:p>
          <a:p>
            <a:pPr marL="457200" lvl="0" indent="-457200" defTabSz="914400" fontAlgn="base">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endParaRPr lang="zh-CN" altLang="de-DE" sz="2000" i="1"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61</a:t>
            </a:fld>
            <a:endParaRPr lang="de-DE" altLang="zh-CN">
              <a:latin typeface="SimHei"/>
              <a:cs typeface="+mn-cs"/>
            </a:endParaRPr>
          </a:p>
        </p:txBody>
      </p:sp>
    </p:spTree>
    <p:extLst>
      <p:ext uri="{BB962C8B-B14F-4D97-AF65-F5344CB8AC3E}">
        <p14:creationId xmlns:p14="http://schemas.microsoft.com/office/powerpoint/2010/main" val="1606934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buClr>
                <a:srgbClr val="000000"/>
              </a:buClr>
              <a:buFont typeface="WingDings"/>
              <a:buChar char=""/>
            </a:pPr>
            <a:r>
              <a:rPr lang="zh-CN" altLang="de-DE" sz="2000" dirty="0">
                <a:solidFill>
                  <a:srgbClr val="004992"/>
                </a:solidFill>
              </a:rPr>
              <a:t>举例</a:t>
            </a:r>
            <a:r>
              <a:rPr lang="de-DE" altLang="zh-CN" sz="2000" dirty="0">
                <a:solidFill>
                  <a:srgbClr val="004992"/>
                </a:solidFill>
              </a:rPr>
              <a:t>: </a:t>
            </a:r>
            <a:r>
              <a:rPr lang="zh-CN" altLang="de-DE" sz="2000" dirty="0">
                <a:solidFill>
                  <a:srgbClr val="333333"/>
                </a:solidFill>
              </a:rPr>
              <a:t>有人说话非常慢，并且面部表情僵硬。</a:t>
            </a:r>
            <a:r>
              <a:rPr lang="zh-CN" altLang="de-DE" sz="2000" i="1" dirty="0">
                <a:solidFill>
                  <a:srgbClr val="004992"/>
                </a:solidFill>
              </a:rPr>
              <a:t>智障？神经系统疾病？</a:t>
            </a:r>
          </a:p>
          <a:p>
            <a:pPr marL="457200" lvl="0" indent="-457200" defTabSz="914400" fontAlgn="base">
              <a:buClr>
                <a:srgbClr val="000000"/>
              </a:buClr>
              <a:buFont typeface="WingDings"/>
              <a:buChar char=""/>
            </a:pPr>
            <a:r>
              <a:rPr lang="zh-CN" altLang="en-GB" sz="2000" dirty="0">
                <a:solidFill>
                  <a:srgbClr val="333333"/>
                </a:solidFill>
              </a:rPr>
              <a:t>匆忙做出判断时要谨慎：</a:t>
            </a:r>
            <a:r>
              <a:rPr lang="zh-CN" altLang="en-GB" sz="2000" i="1" dirty="0">
                <a:solidFill>
                  <a:srgbClr val="004992"/>
                </a:solidFill>
              </a:rPr>
              <a:t>也有可能这些症状是药物副作用的结果。</a:t>
            </a:r>
          </a:p>
          <a:p>
            <a:pPr marL="457200" lvl="0" indent="-457200" defTabSz="914400" fontAlgn="base">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endParaRPr lang="zh-CN" altLang="de-DE" sz="2000" i="1" dirty="0">
              <a:solidFill>
                <a:srgbClr val="333333"/>
              </a:solidFill>
            </a:endParaRPr>
          </a:p>
          <a:p>
            <a:pPr marL="457200" lvl="0" indent="-457200" defTabSz="914400" fontAlgn="base">
              <a:buClr>
                <a:srgbClr val="333333"/>
              </a:buClr>
              <a:buFont typeface="WingDings"/>
              <a:buChar char=""/>
            </a:pPr>
            <a:r>
              <a:rPr lang="zh-CN" altLang="en-US" sz="2000" dirty="0">
                <a:solidFill>
                  <a:srgbClr val="333333"/>
                </a:solidFill>
              </a:rPr>
              <a:t>人非圣贤孰能无过</a:t>
            </a:r>
            <a:r>
              <a:rPr lang="en-US" altLang="zh-CN" sz="2000" dirty="0">
                <a:solidFill>
                  <a:srgbClr val="333333"/>
                </a:solidFill>
              </a:rPr>
              <a:t>——</a:t>
            </a:r>
            <a:r>
              <a:rPr lang="zh-CN" altLang="en-US" sz="2000" dirty="0">
                <a:solidFill>
                  <a:srgbClr val="333333"/>
                </a:solidFill>
              </a:rPr>
              <a:t>为你犯错误的可能性做好准备。</a:t>
            </a:r>
            <a:endParaRPr lang="de-DE" altLang="zh-CN" sz="20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62</a:t>
            </a:fld>
            <a:endParaRPr lang="de-DE" altLang="zh-CN">
              <a:latin typeface="SimHei"/>
              <a:cs typeface="+mn-cs"/>
            </a:endParaRPr>
          </a:p>
        </p:txBody>
      </p:sp>
    </p:spTree>
    <p:extLst>
      <p:ext uri="{BB962C8B-B14F-4D97-AF65-F5344CB8AC3E}">
        <p14:creationId xmlns:p14="http://schemas.microsoft.com/office/powerpoint/2010/main" val="24399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转向日常生活</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de-DE" sz="2000" b="1" dirty="0">
                <a:solidFill>
                  <a:srgbClr val="333333"/>
                </a:solidFill>
              </a:rPr>
              <a:t>学习目标</a:t>
            </a:r>
            <a:r>
              <a:rPr lang="de-DE" altLang="zh-CN" sz="2000" b="1" dirty="0">
                <a:solidFill>
                  <a:srgbClr val="333333"/>
                </a:solidFill>
              </a:rPr>
              <a:t>:</a:t>
            </a:r>
          </a:p>
          <a:p>
            <a:pPr marL="457200" lvl="0" indent="-457200" defTabSz="914400" fontAlgn="base">
              <a:buClr>
                <a:srgbClr val="333333"/>
              </a:buClr>
              <a:buFont typeface="WingDings"/>
              <a:buChar char=""/>
            </a:pPr>
            <a:r>
              <a:rPr lang="zh-CN" altLang="en-GB" sz="2000" dirty="0">
                <a:solidFill>
                  <a:srgbClr val="333333"/>
                </a:solidFill>
              </a:rPr>
              <a:t>当做</a:t>
            </a:r>
            <a:r>
              <a:rPr lang="zh-CN" altLang="en-GB" sz="2000">
                <a:solidFill>
                  <a:srgbClr val="333333"/>
                </a:solidFill>
              </a:rPr>
              <a:t>重要</a:t>
            </a:r>
            <a:r>
              <a:rPr lang="zh-CN" altLang="en-US" sz="2000">
                <a:solidFill>
                  <a:srgbClr val="333333"/>
                </a:solidFill>
              </a:rPr>
              <a:t>，</a:t>
            </a:r>
            <a:r>
              <a:rPr lang="zh-CN" altLang="en-GB" sz="2000">
                <a:solidFill>
                  <a:srgbClr val="333333"/>
                </a:solidFill>
              </a:rPr>
              <a:t>重</a:t>
            </a:r>
            <a:r>
              <a:rPr lang="zh-CN" altLang="en-GB" sz="2000" dirty="0">
                <a:solidFill>
                  <a:srgbClr val="333333"/>
                </a:solidFill>
              </a:rPr>
              <a:t>大决定时，最好不要匆忙做决策，而要考虑所有相关信</a:t>
            </a:r>
            <a:r>
              <a:rPr lang="zh-CN" altLang="en-GB" sz="2000">
                <a:solidFill>
                  <a:srgbClr val="333333"/>
                </a:solidFill>
              </a:rPr>
              <a:t>息（</a:t>
            </a:r>
            <a:r>
              <a:rPr lang="zh-CN" altLang="en-US" sz="2000">
                <a:solidFill>
                  <a:srgbClr val="333333"/>
                </a:solidFill>
              </a:rPr>
              <a:t>“</a:t>
            </a:r>
            <a:r>
              <a:rPr lang="zh-CN" altLang="en-GB" sz="2000">
                <a:solidFill>
                  <a:srgbClr val="333333"/>
                </a:solidFill>
              </a:rPr>
              <a:t>宁</a:t>
            </a:r>
            <a:r>
              <a:rPr lang="zh-CN" altLang="en-GB" sz="2000" dirty="0">
                <a:solidFill>
                  <a:srgbClr val="333333"/>
                </a:solidFill>
              </a:rPr>
              <a:t>可求稳，以免事后</a:t>
            </a:r>
            <a:r>
              <a:rPr lang="zh-CN" altLang="en-GB" sz="2000">
                <a:solidFill>
                  <a:srgbClr val="333333"/>
                </a:solidFill>
              </a:rPr>
              <a:t>后悔</a:t>
            </a:r>
            <a:r>
              <a:rPr lang="zh-CN" altLang="en-US" sz="2000">
                <a:solidFill>
                  <a:srgbClr val="333333"/>
                </a:solidFill>
              </a:rPr>
              <a:t>”</a:t>
            </a:r>
            <a:r>
              <a:rPr lang="zh-CN" altLang="en-GB" sz="2000">
                <a:solidFill>
                  <a:srgbClr val="333333"/>
                </a:solidFill>
              </a:rPr>
              <a:t>）。</a:t>
            </a:r>
            <a:endParaRPr lang="zh-CN" altLang="en-GB" sz="2000" dirty="0">
              <a:solidFill>
                <a:srgbClr val="333333"/>
              </a:solidFill>
            </a:endParaRPr>
          </a:p>
          <a:p>
            <a:pPr marL="457200" lvl="0" indent="-457200" defTabSz="914400" fontAlgn="base">
              <a:buClr>
                <a:srgbClr val="000000"/>
              </a:buClr>
              <a:buFont typeface="WingDings"/>
              <a:buChar char=""/>
            </a:pPr>
            <a:r>
              <a:rPr lang="zh-CN" altLang="de-DE" sz="2000" dirty="0">
                <a:solidFill>
                  <a:srgbClr val="004992"/>
                </a:solidFill>
              </a:rPr>
              <a:t>举例</a:t>
            </a:r>
            <a:r>
              <a:rPr lang="de-DE" altLang="zh-CN" sz="2000" dirty="0">
                <a:solidFill>
                  <a:srgbClr val="004992"/>
                </a:solidFill>
              </a:rPr>
              <a:t>: </a:t>
            </a:r>
            <a:r>
              <a:rPr lang="zh-CN" altLang="de-DE" sz="2000" dirty="0">
                <a:solidFill>
                  <a:srgbClr val="333333"/>
                </a:solidFill>
              </a:rPr>
              <a:t>有人说话非常慢，并且面部表情僵硬。</a:t>
            </a:r>
            <a:r>
              <a:rPr lang="zh-CN" altLang="de-DE" sz="2000" i="1" dirty="0">
                <a:solidFill>
                  <a:srgbClr val="004992"/>
                </a:solidFill>
              </a:rPr>
              <a:t>智障？神经系统疾病？</a:t>
            </a:r>
          </a:p>
          <a:p>
            <a:pPr marL="457200" lvl="0" indent="-457200" defTabSz="914400" fontAlgn="base">
              <a:buClr>
                <a:srgbClr val="000000"/>
              </a:buClr>
              <a:buFont typeface="WingDings"/>
              <a:buChar char=""/>
            </a:pPr>
            <a:r>
              <a:rPr lang="zh-CN" altLang="en-GB" sz="2000" dirty="0">
                <a:solidFill>
                  <a:srgbClr val="333333"/>
                </a:solidFill>
              </a:rPr>
              <a:t>匆忙做出判断时要谨慎：</a:t>
            </a:r>
            <a:r>
              <a:rPr lang="zh-CN" altLang="en-GB" sz="2000" i="1" dirty="0">
                <a:solidFill>
                  <a:srgbClr val="004992"/>
                </a:solidFill>
              </a:rPr>
              <a:t>也有可能这些症状是药物副作用的结果。</a:t>
            </a:r>
          </a:p>
          <a:p>
            <a:pPr marL="457200" lvl="0" indent="-457200" defTabSz="914400" fontAlgn="base">
              <a:buClr>
                <a:srgbClr val="333333"/>
              </a:buClr>
              <a:buFont typeface="WingDings"/>
              <a:buChar char=""/>
            </a:pPr>
            <a:r>
              <a:rPr lang="zh-CN" altLang="de-DE" sz="2000" dirty="0">
                <a:solidFill>
                  <a:srgbClr val="333333"/>
                </a:solidFill>
              </a:rPr>
              <a:t>对于不重要的事情，我们也许还是快些做决定好（如，选择酸奶的品牌，蛋糕的类型等等）。</a:t>
            </a:r>
            <a:endParaRPr lang="zh-CN" altLang="de-DE" sz="2000" i="1" dirty="0">
              <a:solidFill>
                <a:srgbClr val="333333"/>
              </a:solidFill>
            </a:endParaRPr>
          </a:p>
          <a:p>
            <a:pPr marL="457200" lvl="0" indent="-457200" defTabSz="914400" fontAlgn="base">
              <a:buClr>
                <a:srgbClr val="333333"/>
              </a:buClr>
              <a:buFont typeface="WingDings"/>
              <a:buChar char=""/>
            </a:pPr>
            <a:r>
              <a:rPr lang="zh-CN" altLang="en-US" sz="2000" dirty="0">
                <a:solidFill>
                  <a:srgbClr val="333333"/>
                </a:solidFill>
              </a:rPr>
              <a:t>人非圣贤孰能无过</a:t>
            </a:r>
            <a:r>
              <a:rPr lang="en-US" altLang="zh-CN" sz="2000" dirty="0">
                <a:solidFill>
                  <a:srgbClr val="333333"/>
                </a:solidFill>
              </a:rPr>
              <a:t>——</a:t>
            </a:r>
            <a:r>
              <a:rPr lang="zh-CN" altLang="en-US" sz="2000" dirty="0">
                <a:solidFill>
                  <a:srgbClr val="333333"/>
                </a:solidFill>
              </a:rPr>
              <a:t>为你犯错误的可能性做好准备。</a:t>
            </a:r>
            <a:endParaRPr lang="de-DE" altLang="zh-CN" sz="2000" dirty="0">
              <a:solidFill>
                <a:srgbClr val="333333"/>
              </a:solidFill>
            </a:endParaRPr>
          </a:p>
          <a:p>
            <a:pPr marL="457200" lvl="0" indent="-457200" defTabSz="914400" fontAlgn="base">
              <a:buClr>
                <a:srgbClr val="333333"/>
              </a:buClr>
              <a:buFont typeface="WingDings"/>
              <a:buChar char=""/>
            </a:pPr>
            <a:r>
              <a:rPr lang="zh-CN" altLang="de-DE" sz="2000" dirty="0">
                <a:solidFill>
                  <a:srgbClr val="333333"/>
                </a:solidFill>
              </a:rPr>
              <a:t>在坚实的事实基础上做重要决策。纯粹猜</a:t>
            </a:r>
            <a:r>
              <a:rPr lang="zh-CN" altLang="de-DE" sz="2000">
                <a:solidFill>
                  <a:srgbClr val="333333"/>
                </a:solidFill>
              </a:rPr>
              <a:t>测是</a:t>
            </a:r>
            <a:r>
              <a:rPr lang="zh-CN" altLang="en-US" sz="2000">
                <a:solidFill>
                  <a:srgbClr val="333333"/>
                </a:solidFill>
              </a:rPr>
              <a:t>“</a:t>
            </a:r>
            <a:r>
              <a:rPr lang="zh-CN" altLang="de-DE" sz="2000">
                <a:solidFill>
                  <a:srgbClr val="333333"/>
                </a:solidFill>
              </a:rPr>
              <a:t>糟</a:t>
            </a:r>
            <a:r>
              <a:rPr lang="zh-CN" altLang="de-DE" sz="2000" dirty="0">
                <a:solidFill>
                  <a:srgbClr val="333333"/>
                </a:solidFill>
              </a:rPr>
              <a:t>糕的建</a:t>
            </a:r>
            <a:r>
              <a:rPr lang="zh-CN" altLang="de-DE" sz="2000">
                <a:solidFill>
                  <a:srgbClr val="333333"/>
                </a:solidFill>
              </a:rPr>
              <a:t>议者</a:t>
            </a:r>
            <a:r>
              <a:rPr lang="zh-CN" altLang="en-US" sz="2000">
                <a:solidFill>
                  <a:srgbClr val="333333"/>
                </a:solidFill>
              </a:rPr>
              <a:t>”</a:t>
            </a:r>
            <a:r>
              <a:rPr lang="zh-CN" altLang="de-DE" sz="2000">
                <a:solidFill>
                  <a:srgbClr val="333333"/>
                </a:solidFill>
              </a:rPr>
              <a:t>。</a:t>
            </a:r>
            <a:r>
              <a:rPr lang="zh-CN" altLang="de-DE" sz="2000" dirty="0">
                <a:solidFill>
                  <a:srgbClr val="333333"/>
                </a:solidFill>
              </a:rPr>
              <a:t>始终考虑错误判断的后果。</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63</a:t>
            </a:fld>
            <a:endParaRPr lang="de-DE" altLang="zh-CN">
              <a:latin typeface="SimHei"/>
              <a:cs typeface="+mn-cs"/>
            </a:endParaRPr>
          </a:p>
        </p:txBody>
      </p:sp>
    </p:spTree>
    <p:extLst>
      <p:ext uri="{BB962C8B-B14F-4D97-AF65-F5344CB8AC3E}">
        <p14:creationId xmlns:p14="http://schemas.microsoft.com/office/powerpoint/2010/main" val="37688182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64</a:t>
            </a:fld>
            <a:endParaRPr lang="de-DE" altLang="zh-CN">
              <a:latin typeface="SimHei"/>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a:p>
            <a:pPr lvl="0" defTabSz="914400" fontAlgn="base"/>
            <a:r>
              <a:rPr lang="zh-CN" altLang="en-AU" sz="2400" dirty="0">
                <a:solidFill>
                  <a:srgbClr val="004992"/>
                </a:solidFill>
              </a:rPr>
              <a:t>举例</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沙莉声称她的医生实际上是她的前男友，他用一个假身份在精神病院跟踪了她很多年。</a:t>
            </a:r>
          </a:p>
          <a:p>
            <a:pPr lvl="0" defTabSz="914400" fontAlgn="base"/>
            <a:r>
              <a:rPr lang="zh-CN" altLang="en-AU" sz="2400" dirty="0">
                <a:solidFill>
                  <a:srgbClr val="004992"/>
                </a:solidFill>
              </a:rPr>
              <a:t>背景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他们是同乡，并同名。</a:t>
            </a:r>
          </a:p>
          <a:p>
            <a:pPr lvl="0" defTabSz="914400" fontAlgn="base"/>
            <a:r>
              <a:rPr lang="zh-CN" altLang="en-AU" sz="2400" dirty="0">
                <a:solidFill>
                  <a:srgbClr val="004992"/>
                </a:solidFill>
              </a:rPr>
              <a:t>但是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这纯粹是偶然。</a:t>
            </a: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65</a:t>
            </a:fld>
            <a:endParaRPr lang="de-DE" altLang="zh-CN">
              <a:latin typeface="SimHei"/>
              <a:cs typeface="+mn-cs"/>
            </a:endParaRPr>
          </a:p>
        </p:txBody>
      </p:sp>
    </p:spTree>
    <p:extLst>
      <p:ext uri="{BB962C8B-B14F-4D97-AF65-F5344CB8AC3E}">
        <p14:creationId xmlns:p14="http://schemas.microsoft.com/office/powerpoint/2010/main" val="39093438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如何对待精神疾病</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a:t>
            </a:r>
            <a:r>
              <a:rPr lang="en-AU" altLang="zh-CN" sz="2400" dirty="0">
                <a:solidFill>
                  <a:srgbClr val="333333"/>
                </a:solidFill>
              </a:rPr>
              <a:t>【</a:t>
            </a:r>
            <a:r>
              <a:rPr lang="zh-CN" altLang="en-AU" sz="2400" dirty="0">
                <a:solidFill>
                  <a:srgbClr val="333333"/>
                </a:solidFill>
              </a:rPr>
              <a:t>但并非全部！</a:t>
            </a:r>
            <a:r>
              <a:rPr lang="en-AU" altLang="zh-CN" sz="2400" dirty="0">
                <a:solidFill>
                  <a:srgbClr val="333333"/>
                </a:solidFill>
              </a:rPr>
              <a:t>】</a:t>
            </a:r>
            <a:r>
              <a:rPr lang="zh-CN" altLang="en-AU" sz="2400" dirty="0">
                <a:solidFill>
                  <a:srgbClr val="333333"/>
                </a:solidFill>
              </a:rPr>
              <a:t>精神病患者倾向于轻率下结论并形成极端的观点。当人们处于压力之下想要摆脱压力时，这种类型的推理可能更强。</a:t>
            </a:r>
          </a:p>
          <a:p>
            <a:pPr lvl="0" defTabSz="914400" fontAlgn="base"/>
            <a:r>
              <a:rPr lang="zh-CN" altLang="en-AU" sz="2400" dirty="0">
                <a:solidFill>
                  <a:srgbClr val="004992"/>
                </a:solidFill>
              </a:rPr>
              <a:t>举例</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沙莉声称她的医生实际上是她的前男友，他用一个假身份在精神病院跟踪了她很多年。</a:t>
            </a:r>
          </a:p>
          <a:p>
            <a:pPr lvl="0" defTabSz="914400" fontAlgn="base"/>
            <a:r>
              <a:rPr lang="zh-CN" altLang="en-AU" sz="2400" dirty="0">
                <a:solidFill>
                  <a:srgbClr val="004992"/>
                </a:solidFill>
              </a:rPr>
              <a:t>背景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他们是同乡，并同名。</a:t>
            </a:r>
          </a:p>
          <a:p>
            <a:pPr lvl="0" defTabSz="914400" fontAlgn="base"/>
            <a:r>
              <a:rPr lang="zh-CN" altLang="en-AU" sz="2400" dirty="0">
                <a:solidFill>
                  <a:srgbClr val="004992"/>
                </a:solidFill>
              </a:rPr>
              <a:t>但是</a:t>
            </a:r>
            <a:r>
              <a:rPr lang="en-AU" altLang="de-DE" sz="2400" dirty="0">
                <a:solidFill>
                  <a:srgbClr val="004992"/>
                </a:solidFill>
              </a:rPr>
              <a:t>:</a:t>
            </a:r>
            <a:r>
              <a:rPr lang="en-AU" altLang="zh-CN" sz="2400" dirty="0">
                <a:solidFill>
                  <a:srgbClr val="004992"/>
                </a:solidFill>
              </a:rPr>
              <a:t> </a:t>
            </a:r>
            <a:r>
              <a:rPr lang="zh-CN" altLang="en-AU" sz="2400" dirty="0">
                <a:solidFill>
                  <a:srgbClr val="333333"/>
                </a:solidFill>
              </a:rPr>
              <a:t>这纯粹是偶然。</a:t>
            </a:r>
          </a:p>
          <a:p>
            <a:pPr lvl="0" defTabSz="914400" fontAlgn="base"/>
            <a:r>
              <a:rPr lang="zh-CN" altLang="en-AU" sz="2400" dirty="0">
                <a:solidFill>
                  <a:srgbClr val="333333"/>
                </a:solidFill>
              </a:rPr>
              <a:t>在做严重的指控之前，你应该从尽可能多的渠道收集信息，并且和你信赖的人讨论不同的解释。</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66</a:t>
            </a:fld>
            <a:endParaRPr lang="de-DE" altLang="zh-CN">
              <a:latin typeface="SimHei"/>
              <a:cs typeface="+mn-cs"/>
            </a:endParaRPr>
          </a:p>
        </p:txBody>
      </p:sp>
    </p:spTree>
    <p:extLst>
      <p:ext uri="{BB962C8B-B14F-4D97-AF65-F5344CB8AC3E}">
        <p14:creationId xmlns:p14="http://schemas.microsoft.com/office/powerpoint/2010/main" val="27291026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8" name="Slide Number Placeholder 7"/>
          <p:cNvSpPr>
            <a:spLocks noGrp="1"/>
          </p:cNvSpPr>
          <p:nvPr>
            <p:ph type="sldNum" sz="quarter" idx="12"/>
          </p:nvPr>
        </p:nvSpPr>
        <p:spPr/>
        <p:txBody>
          <a:bodyPr/>
          <a:lstStyle/>
          <a:p>
            <a:fld id="{8AD24E5E-B10C-40E6-A19F-B739B881DEB8}" type="slidenum">
              <a:rPr lang="zh-CN" altLang="de-DE" smtClean="0">
                <a:latin typeface="SimHei"/>
                <a:cs typeface="+mn-cs"/>
              </a:rPr>
              <a:pPr/>
              <a:t>67</a:t>
            </a:fld>
            <a:endParaRPr lang="de-DE" altLang="zh-CN">
              <a:latin typeface="SimHei"/>
              <a:cs typeface="+mn-cs"/>
            </a:endParaRPr>
          </a:p>
        </p:txBody>
      </p:sp>
    </p:spTree>
    <p:extLst>
      <p:ext uri="{BB962C8B-B14F-4D97-AF65-F5344CB8AC3E}">
        <p14:creationId xmlns:p14="http://schemas.microsoft.com/office/powerpoint/2010/main" val="32206840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600273420"/>
              </p:ext>
            </p:extLst>
          </p:nvPr>
        </p:nvGraphicFramePr>
        <p:xfrm>
          <a:off x="408954" y="2011680"/>
          <a:ext cx="11375999" cy="170381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j-lt"/>
                          <a:ea typeface="SimHei"/>
                          <a:cs typeface="+mn-cs"/>
                        </a:rPr>
                        <a:t>Name </a:t>
                      </a:r>
                      <a:r>
                        <a:rPr kumimoji="0" lang="en-GB" sz="1000" b="0" i="0" u="none" strike="noStrike" cap="none" normalizeH="0" baseline="0" dirty="0" err="1">
                          <a:ln>
                            <a:noFill/>
                          </a:ln>
                          <a:solidFill>
                            <a:srgbClr val="333333"/>
                          </a:solidFill>
                          <a:effectLst/>
                          <a:latin typeface="+mj-lt"/>
                          <a:ea typeface="SimHei"/>
                          <a:cs typeface="+mn-cs"/>
                        </a:rPr>
                        <a:t>Fotograf</a:t>
                      </a:r>
                      <a:r>
                        <a:rPr kumimoji="0" lang="en-GB" sz="1000" b="0" i="0" u="none" strike="noStrike" cap="none" normalizeH="0" baseline="0" dirty="0">
                          <a:ln>
                            <a:noFill/>
                          </a:ln>
                          <a:solidFill>
                            <a:srgbClr val="333333"/>
                          </a:solidFill>
                          <a:effectLst/>
                          <a:latin typeface="+mj-lt"/>
                          <a:ea typeface="SimHei"/>
                          <a:cs typeface="+mn-cs"/>
                        </a:rPr>
                        <a:t>/</a:t>
                      </a:r>
                      <a:r>
                        <a:rPr kumimoji="0" lang="en-GB" sz="1000" b="0" i="0" u="none" strike="noStrike" cap="none" normalizeH="0" baseline="0">
                          <a:ln>
                            <a:noFill/>
                          </a:ln>
                          <a:solidFill>
                            <a:srgbClr val="333333"/>
                          </a:solidFill>
                          <a:effectLst/>
                          <a:latin typeface="+mj-lt"/>
                          <a:ea typeface="SimHei"/>
                          <a:cs typeface="+mn-cs"/>
                        </a:rPr>
                        <a:t>Künstler</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Quelle</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Name des Bildes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j-lt"/>
                          <a:ea typeface="SimHei"/>
                          <a:cs typeface="+mn-cs"/>
                        </a:rPr>
                        <a:t>Description/Kurzbeschreibung</a:t>
                      </a:r>
                      <a:endParaRPr kumimoji="0" lang="de-DE" sz="1000" b="0" i="0" u="none" strike="noStrike" cap="none" normalizeH="0" baseline="0" dirty="0">
                        <a:ln>
                          <a:noFill/>
                        </a:ln>
                        <a:solidFill>
                          <a:srgbClr val="333333"/>
                        </a:solidFill>
                        <a:effectLst/>
                        <a:latin typeface="+mj-lt"/>
                        <a:ea typeface="SimHei"/>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mn-cs"/>
                        </a:rPr>
                        <a:t>Oiseau ‘3’</a:t>
                      </a:r>
                      <a:endParaRPr kumimoji="0" lang="en-GB" sz="1000" b="0" i="0" u="none" strike="noStrike" cap="none" normalizeH="0" baseline="0" dirty="0">
                        <a:ln>
                          <a:noFill/>
                        </a:ln>
                        <a:solidFill>
                          <a:srgbClr val="333333"/>
                        </a:solidFill>
                        <a:effectLst/>
                        <a:latin typeface="+mj-lt"/>
                        <a:ea typeface="SimHei"/>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j-lt"/>
                          <a:ea typeface="SimHei"/>
                          <a:cs typeface="+mn-cs"/>
                        </a:rPr>
                        <a:t>LUCKY STRIKE</a:t>
                      </a:r>
                      <a:endParaRPr kumimoji="0" lang="en-GB" sz="1000" b="0" i="0" u="none" strike="noStrike" cap="none" normalizeH="0" baseline="0">
                        <a:ln>
                          <a:noFill/>
                        </a:ln>
                        <a:solidFill>
                          <a:srgbClr val="333333"/>
                        </a:solidFill>
                        <a:effectLst/>
                        <a:latin typeface="+mj-lt"/>
                        <a:ea typeface="SimHei"/>
                        <a:cs typeface="+mn-cs"/>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j-lt"/>
                          <a:ea typeface="SimHei"/>
                          <a:cs typeface="+mn-cs"/>
                        </a:rPr>
                        <a:t>Lucky Strike cigarette box/ Zigarettenschachtel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ea typeface="SimHei"/>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j-lt"/>
                          <a:ea typeface="SimHei"/>
                          <a:cs typeface="+mn-cs"/>
                        </a:rPr>
                        <a:t>Alle abgebildeten Kunstwerke sind gemeinfrei („public domain“), da die Schutzfrist des Urheberrechts unseres Wissens abgelaufen ist („public domain”; alle Künstler verstarben vor mindestens 70 Jahren). Alle Reproduktionen gelten ebenfalls als gemeinfrei.</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79D09A3D-A156-4A95-9BD1-042693B184BA}" type="slidenum">
              <a:rPr lang="zh-CN" altLang="de-DE" smtClean="0">
                <a:latin typeface="SimHei"/>
                <a:cs typeface="+mn-cs"/>
              </a:rPr>
              <a:pPr/>
              <a:t>68</a:t>
            </a:fld>
            <a:endParaRPr lang="de-DE" altLang="zh-CN">
              <a:latin typeface="SimHei"/>
              <a:cs typeface="+mn-cs"/>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249462360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ja-JP" altLang="en-US" sz="2000">
                          <a:solidFill>
                            <a:srgbClr val="333333"/>
                          </a:solidFill>
                          <a:latin typeface="SimHei"/>
                          <a:ea typeface="SimHei"/>
                          <a:cs typeface="+mn-cs"/>
                        </a:rPr>
                        <a:t>支持的论据</a:t>
                      </a:r>
                      <a:r>
                        <a:rPr lang="en-US" altLang="ja-JP" sz="2000">
                          <a:solidFill>
                            <a:srgbClr val="333333"/>
                          </a:solidFill>
                          <a:latin typeface="SimHei"/>
                          <a:ea typeface="SimHei"/>
                          <a:cs typeface="+mn-cs"/>
                        </a:rPr>
                        <a:t>? </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69</a:t>
            </a:fld>
            <a:endParaRPr lang="de-DE" altLang="zh-CN">
              <a:latin typeface="SimHei"/>
              <a:cs typeface="+mn-cs"/>
            </a:endParaRPr>
          </a:p>
        </p:txBody>
      </p:sp>
    </p:spTree>
    <p:extLst>
      <p:ext uri="{BB962C8B-B14F-4D97-AF65-F5344CB8AC3E}">
        <p14:creationId xmlns:p14="http://schemas.microsoft.com/office/powerpoint/2010/main" val="28034118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5"/>
          <p:cNvGraphicFramePr>
            <a:graphicFrameLocks noGrp="1"/>
          </p:cNvGraphicFramePr>
          <p:nvPr>
            <p:extLst>
              <p:ext uri="{D42A27DB-BD31-4B8C-83A1-F6EECF244321}">
                <p14:modId xmlns:p14="http://schemas.microsoft.com/office/powerpoint/2010/main" val="74602926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阴谋理论家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dirty="0">
                          <a:solidFill>
                            <a:srgbClr val="333333"/>
                          </a:solidFill>
                          <a:latin typeface="SimHei"/>
                          <a:ea typeface="SimHei"/>
                          <a:cs typeface="+mn-cs"/>
                        </a:rPr>
                        <a:t>所谓的美国的动机</a:t>
                      </a:r>
                      <a:r>
                        <a:rPr lang="en-US" altLang="zh-CN" sz="2000" dirty="0">
                          <a:solidFill>
                            <a:srgbClr val="333333"/>
                          </a:solidFill>
                          <a:latin typeface="SimHei"/>
                          <a:ea typeface="SimHei"/>
                          <a:cs typeface="+mn-cs"/>
                        </a:rPr>
                        <a:t>:</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为了在与苏联的太空旅行竞赛中获得“技术上的胜利”，因为苏联之前已经成功发射了一枚卫星入太空</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转移对越南战争的注意力</a:t>
                      </a:r>
                    </a:p>
                    <a:p>
                      <a:pPr marL="457200" indent="-457200">
                        <a:lnSpc>
                          <a:spcPct val="100000"/>
                        </a:lnSpc>
                        <a:spcBef>
                          <a:spcPts val="1200"/>
                        </a:spcBef>
                        <a:buFont typeface="+mj-lt"/>
                        <a:buAutoNum type="arabicPeriod"/>
                      </a:pPr>
                      <a:r>
                        <a:rPr lang="zh-CN" altLang="en-US" sz="2000" dirty="0">
                          <a:solidFill>
                            <a:srgbClr val="333333"/>
                          </a:solidFill>
                          <a:latin typeface="SimHei"/>
                          <a:ea typeface="SimHei"/>
                          <a:cs typeface="+mn-cs"/>
                        </a:rPr>
                        <a:t>担心政府预算削减， </a:t>
                      </a:r>
                      <a:r>
                        <a:rPr lang="en-US" altLang="zh-CN" sz="2000" dirty="0">
                          <a:solidFill>
                            <a:srgbClr val="333333"/>
                          </a:solidFill>
                          <a:latin typeface="Calibri" panose="020F0502020204030204" pitchFamily="34" charset="0"/>
                          <a:ea typeface="SimHei"/>
                          <a:cs typeface="Calibri" panose="020F0502020204030204" pitchFamily="34" charset="0"/>
                        </a:rPr>
                        <a:t>NASA</a:t>
                      </a:r>
                      <a:r>
                        <a:rPr lang="en-US" altLang="zh-CN" sz="2000" dirty="0">
                          <a:solidFill>
                            <a:srgbClr val="333333"/>
                          </a:solidFill>
                          <a:latin typeface="SimHei"/>
                          <a:ea typeface="SimHei"/>
                          <a:cs typeface="+mn-cs"/>
                        </a:rPr>
                        <a:t> </a:t>
                      </a:r>
                      <a:r>
                        <a:rPr lang="zh-CN" altLang="en-US" sz="2000" dirty="0">
                          <a:solidFill>
                            <a:srgbClr val="333333"/>
                          </a:solidFill>
                          <a:latin typeface="SimHei"/>
                          <a:ea typeface="SimHei"/>
                          <a:cs typeface="+mn-cs"/>
                        </a:rPr>
                        <a:t>伪造了登月</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70</a:t>
            </a:fld>
            <a:endParaRPr lang="de-DE" altLang="zh-CN">
              <a:latin typeface="SimHei"/>
              <a:cs typeface="+mn-cs"/>
            </a:endParaRPr>
          </a:p>
        </p:txBody>
      </p:sp>
    </p:spTree>
    <p:extLst>
      <p:ext uri="{BB962C8B-B14F-4D97-AF65-F5344CB8AC3E}">
        <p14:creationId xmlns:p14="http://schemas.microsoft.com/office/powerpoint/2010/main" val="35714950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403334607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支持</a:t>
                      </a:r>
                      <a:r>
                        <a:rPr kumimoji="0" lang="en-US" altLang="ja-JP" sz="2000" b="0" i="0" u="none" strike="noStrike" cap="none" normalizeH="0" baseline="0" dirty="0">
                          <a:ln>
                            <a:noFill/>
                          </a:ln>
                          <a:solidFill>
                            <a:srgbClr val="000000"/>
                          </a:solidFill>
                          <a:effectLst/>
                          <a:latin typeface="SimHei"/>
                          <a:ea typeface="SimHei"/>
                          <a:cs typeface="+mn-cs"/>
                        </a:rPr>
                        <a:t>&amp;</a:t>
                      </a:r>
                      <a:r>
                        <a:rPr kumimoji="0" lang="ja-JP" altLang="en-US" sz="2000" b="0" i="0" u="none" strike="noStrike" cap="none" normalizeH="0" baseline="0" dirty="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支持</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1"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71</a:t>
            </a:fld>
            <a:endParaRPr lang="de-DE" altLang="zh-CN">
              <a:latin typeface="SimHei"/>
              <a:cs typeface="+mn-cs"/>
            </a:endParaRPr>
          </a:p>
        </p:txBody>
      </p:sp>
    </p:spTree>
    <p:extLst>
      <p:ext uri="{BB962C8B-B14F-4D97-AF65-F5344CB8AC3E}">
        <p14:creationId xmlns:p14="http://schemas.microsoft.com/office/powerpoint/2010/main" val="12745149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42"/>
          <p:cNvGraphicFramePr>
            <a:graphicFrameLocks noGrp="1"/>
          </p:cNvGraphicFramePr>
          <p:nvPr>
            <p:extLst>
              <p:ext uri="{D42A27DB-BD31-4B8C-83A1-F6EECF244321}">
                <p14:modId xmlns:p14="http://schemas.microsoft.com/office/powerpoint/2010/main" val="206981728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dirty="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zh-CN" altLang="en-US" sz="2000" b="1" i="0" u="none" strike="noStrike" cap="none" normalizeH="0" baseline="0" dirty="0">
                          <a:ln>
                            <a:noFill/>
                          </a:ln>
                          <a:solidFill>
                            <a:srgbClr val="333333"/>
                          </a:solidFill>
                          <a:effectLst/>
                          <a:latin typeface="SimHei"/>
                          <a:ea typeface="SimHei"/>
                          <a:cs typeface="+mn-cs"/>
                        </a:rPr>
                        <a:t>支持</a:t>
                      </a:r>
                      <a:r>
                        <a:rPr kumimoji="0" lang="en-US" altLang="zh-CN" sz="2000" b="1" i="0" u="none" strike="noStrike" cap="none" normalizeH="0" baseline="0" dirty="0">
                          <a:ln>
                            <a:noFill/>
                          </a:ln>
                          <a:solidFill>
                            <a:srgbClr val="333333"/>
                          </a:solidFill>
                          <a:effectLst/>
                          <a:latin typeface="SimHei"/>
                          <a:ea typeface="SimHei"/>
                          <a:cs typeface="+mn-cs"/>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altLang="zh-CN" sz="2000" b="0" i="0" u="none" strike="noStrike" cap="none" normalizeH="0" baseline="0">
                          <a:ln>
                            <a:noFill/>
                          </a:ln>
                          <a:solidFill>
                            <a:srgbClr val="333333"/>
                          </a:solidFill>
                          <a:effectLst/>
                          <a:latin typeface="SimHei"/>
                          <a:ea typeface="SimHei"/>
                          <a:cs typeface="+mn-cs"/>
                        </a:rPr>
                        <a:t>“</a:t>
                      </a:r>
                      <a:r>
                        <a:rPr kumimoji="0" lang="zh-CN" altLang="en-US" sz="2000" b="0" i="0" u="none" strike="noStrike" cap="none" normalizeH="0" baseline="0">
                          <a:ln>
                            <a:noFill/>
                          </a:ln>
                          <a:solidFill>
                            <a:srgbClr val="333333"/>
                          </a:solidFill>
                          <a:effectLst/>
                          <a:latin typeface="SimHei"/>
                          <a:ea typeface="SimHei"/>
                          <a:cs typeface="+mn-cs"/>
                        </a:rPr>
                        <a:t>飘</a:t>
                      </a:r>
                      <a:r>
                        <a:rPr kumimoji="0" lang="zh-CN" altLang="en-US" sz="2000" b="0" i="0" u="none" strike="noStrike" cap="none" normalizeH="0" baseline="0" dirty="0">
                          <a:ln>
                            <a:noFill/>
                          </a:ln>
                          <a:solidFill>
                            <a:srgbClr val="333333"/>
                          </a:solidFill>
                          <a:effectLst/>
                          <a:latin typeface="SimHei"/>
                          <a:ea typeface="SimHei"/>
                          <a:cs typeface="+mn-cs"/>
                        </a:rPr>
                        <a:t>动的</a:t>
                      </a:r>
                      <a:r>
                        <a:rPr kumimoji="0" lang="zh-CN" altLang="en-US" sz="2000" b="0" i="0" u="none" strike="noStrike" cap="none" normalizeH="0" baseline="0">
                          <a:ln>
                            <a:noFill/>
                          </a:ln>
                          <a:solidFill>
                            <a:srgbClr val="333333"/>
                          </a:solidFill>
                          <a:effectLst/>
                          <a:latin typeface="SimHei"/>
                          <a:ea typeface="SimHei"/>
                          <a:cs typeface="+mn-cs"/>
                        </a:rPr>
                        <a:t>国旗”：</a:t>
                      </a:r>
                      <a:r>
                        <a:rPr kumimoji="0" lang="zh-CN" altLang="en-US" sz="2000" b="0" i="0" u="none" strike="noStrike" cap="none" normalizeH="0" baseline="0" dirty="0">
                          <a:ln>
                            <a:noFill/>
                          </a:ln>
                          <a:solidFill>
                            <a:srgbClr val="333333"/>
                          </a:solidFill>
                          <a:effectLst/>
                          <a:latin typeface="SimHei"/>
                          <a:ea typeface="SimHei"/>
                          <a:cs typeface="+mn-cs"/>
                        </a:rPr>
                        <a:t>这是不可能的，因为月球上没有大气</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天气</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没有星星的天空和变化的阴影的图片提示这是电影制片厂的产物</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zh-CN" altLang="en-US" sz="2000" b="0" i="0" u="none" strike="noStrike" cap="none" normalizeH="0" baseline="0" dirty="0">
                          <a:ln>
                            <a:noFill/>
                          </a:ln>
                          <a:solidFill>
                            <a:srgbClr val="333333"/>
                          </a:solidFill>
                          <a:effectLst/>
                          <a:latin typeface="SimHei"/>
                          <a:ea typeface="SimHei"/>
                          <a:cs typeface="+mn-cs"/>
                        </a:rPr>
                        <a:t>航天员阿姆斯特朗的无线电消息：他对尼克松总统的最后一句话反应太快。无线电信号发送至地球的时间要长于阿姆斯特朗回答问题的时间</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72</a:t>
            </a:fld>
            <a:endParaRPr lang="de-DE" altLang="zh-CN">
              <a:latin typeface="SimHei"/>
              <a:cs typeface="+mn-cs"/>
            </a:endParaRPr>
          </a:p>
        </p:txBody>
      </p:sp>
    </p:spTree>
    <p:extLst>
      <p:ext uri="{BB962C8B-B14F-4D97-AF65-F5344CB8AC3E}">
        <p14:creationId xmlns:p14="http://schemas.microsoft.com/office/powerpoint/2010/main" val="5637166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34198389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1" i="0" u="none" strike="noStrike" cap="none" normalizeH="0" baseline="0">
                          <a:ln>
                            <a:noFill/>
                          </a:ln>
                          <a:solidFill>
                            <a:srgbClr val="333333"/>
                          </a:solidFill>
                          <a:effectLst/>
                          <a:latin typeface="SimHei"/>
                          <a:ea typeface="SimHei"/>
                          <a:cs typeface="+mn-cs"/>
                        </a:rPr>
                        <a:t>反对</a:t>
                      </a:r>
                      <a:r>
                        <a:rPr kumimoji="0" lang="en-US" altLang="ja-JP" sz="2000" b="1" i="0" u="none" strike="noStrike" cap="none" normalizeH="0" baseline="0">
                          <a:ln>
                            <a:noFill/>
                          </a:ln>
                          <a:solidFill>
                            <a:srgbClr val="333333"/>
                          </a:solidFill>
                          <a:effectLst/>
                          <a:latin typeface="SimHei"/>
                          <a:ea typeface="SimHei"/>
                          <a:cs typeface="+mn-cs"/>
                        </a:rPr>
                        <a:t>: </a:t>
                      </a:r>
                      <a:r>
                        <a:rPr kumimoji="0" lang="en-US" altLang="ja-JP" sz="2000" b="1" i="0" u="none" strike="noStrike" cap="none" normalizeH="0" baseline="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73</a:t>
            </a:fld>
            <a:endParaRPr lang="de-DE" altLang="zh-CN">
              <a:latin typeface="SimHei"/>
              <a:cs typeface="+mn-cs"/>
            </a:endParaRPr>
          </a:p>
        </p:txBody>
      </p:sp>
    </p:spTree>
    <p:extLst>
      <p:ext uri="{BB962C8B-B14F-4D97-AF65-F5344CB8AC3E}">
        <p14:creationId xmlns:p14="http://schemas.microsoft.com/office/powerpoint/2010/main" val="12325797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graphicFrame>
        <p:nvGraphicFramePr>
          <p:cNvPr id="8" name="Group 27"/>
          <p:cNvGraphicFramePr>
            <a:graphicFrameLocks noGrp="1"/>
          </p:cNvGraphicFramePr>
          <p:nvPr>
            <p:extLst>
              <p:ext uri="{D42A27DB-BD31-4B8C-83A1-F6EECF244321}">
                <p14:modId xmlns:p14="http://schemas.microsoft.com/office/powerpoint/2010/main" val="200163127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谣言</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支持</a:t>
                      </a:r>
                      <a:r>
                        <a:rPr kumimoji="0" lang="en-US" altLang="ja-JP" sz="2000" b="0" i="0" u="none" strike="noStrike" cap="none" normalizeH="0" baseline="0">
                          <a:ln>
                            <a:noFill/>
                          </a:ln>
                          <a:solidFill>
                            <a:srgbClr val="000000"/>
                          </a:solidFill>
                          <a:effectLst/>
                          <a:latin typeface="SimHei"/>
                          <a:ea typeface="SimHei"/>
                          <a:cs typeface="+mn-cs"/>
                        </a:rPr>
                        <a:t>&amp;</a:t>
                      </a:r>
                      <a:r>
                        <a:rPr kumimoji="0" lang="ja-JP" altLang="en-US" sz="2000" b="0" i="0" u="none" strike="noStrike" cap="none" normalizeH="0" baseline="0">
                          <a:ln>
                            <a:noFill/>
                          </a:ln>
                          <a:solidFill>
                            <a:srgbClr val="000000"/>
                          </a:solidFill>
                          <a:effectLst/>
                          <a:latin typeface="SimHei"/>
                          <a:ea typeface="SimHei"/>
                          <a:cs typeface="+mn-cs"/>
                        </a:rPr>
                        <a:t>反对</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“证据”</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zh-CN" altLang="en-US" sz="2000" b="0" i="0" u="none" strike="noStrike" cap="none" normalizeH="0" baseline="0">
                          <a:ln>
                            <a:noFill/>
                          </a:ln>
                          <a:solidFill>
                            <a:srgbClr val="333333"/>
                          </a:solidFill>
                          <a:effectLst/>
                          <a:latin typeface="SimHei"/>
                          <a:ea typeface="SimHei"/>
                          <a:cs typeface="+mn-cs"/>
                        </a:rPr>
                        <a:t>据称，</a:t>
                      </a:r>
                      <a:r>
                        <a:rPr kumimoji="0" lang="en-US" altLang="zh-CN" sz="2000" b="0" i="0" u="none" strike="noStrike" cap="none" normalizeH="0" baseline="0">
                          <a:ln>
                            <a:noFill/>
                          </a:ln>
                          <a:solidFill>
                            <a:srgbClr val="333333"/>
                          </a:solidFill>
                          <a:effectLst/>
                          <a:latin typeface="SimHei"/>
                          <a:ea typeface="SimHei"/>
                          <a:cs typeface="+mn-cs"/>
                        </a:rPr>
                        <a:t>1969 </a:t>
                      </a:r>
                      <a:r>
                        <a:rPr kumimoji="0" lang="zh-CN" altLang="en-US" sz="2000" b="0" i="0" u="none" strike="noStrike" cap="none" normalizeH="0" baseline="0">
                          <a:ln>
                            <a:noFill/>
                          </a:ln>
                          <a:solidFill>
                            <a:srgbClr val="333333"/>
                          </a:solidFill>
                          <a:effectLst/>
                          <a:latin typeface="SimHei"/>
                          <a:ea typeface="SimHei"/>
                          <a:cs typeface="+mn-cs"/>
                        </a:rPr>
                        <a:t>年登陆月球事件从来发生过，是假的</a:t>
                      </a:r>
                      <a:r>
                        <a:rPr kumimoji="0" lang="en-US" altLang="zh-CN" sz="2000" b="0" i="0" u="none" strike="noStrike" cap="none" normalizeH="0" baseline="0">
                          <a:ln>
                            <a:noFill/>
                          </a:ln>
                          <a:solidFill>
                            <a:srgbClr val="333333"/>
                          </a:solidFill>
                          <a:effectLst/>
                          <a:latin typeface="SimHei"/>
                          <a:ea typeface="SimHei"/>
                          <a:cs typeface="+mn-cs"/>
                        </a:rPr>
                        <a:t>.</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zh-CN" altLang="en-US" sz="2000" b="1" dirty="0">
                          <a:latin typeface="SimHei"/>
                          <a:ea typeface="SimHei"/>
                          <a:cs typeface="+mn-cs"/>
                        </a:rPr>
                        <a:t>反对</a:t>
                      </a:r>
                      <a:r>
                        <a:rPr lang="en-US" altLang="zh-CN" sz="2000" b="1" dirty="0">
                          <a:latin typeface="SimHei"/>
                          <a:ea typeface="SimHei"/>
                          <a:cs typeface="+mn-cs"/>
                        </a:rPr>
                        <a:t>:</a:t>
                      </a:r>
                    </a:p>
                    <a:p>
                      <a:pPr marL="342900" indent="-342900">
                        <a:lnSpc>
                          <a:spcPct val="100000"/>
                        </a:lnSpc>
                        <a:spcBef>
                          <a:spcPts val="1200"/>
                        </a:spcBef>
                        <a:buFont typeface="+mj-lt"/>
                        <a:buAutoNum type="arabicPeriod"/>
                      </a:pPr>
                      <a:r>
                        <a:rPr lang="zh-CN" altLang="en-US" sz="2000" b="0" dirty="0">
                          <a:latin typeface="SimHei"/>
                          <a:ea typeface="SimHei"/>
                          <a:cs typeface="+mn-cs"/>
                        </a:rPr>
                        <a:t>钻在月球表面的洞和配套安装的横梁导致了国旗的飘动</a:t>
                      </a:r>
                    </a:p>
                    <a:p>
                      <a:pPr marL="342900" indent="-342900">
                        <a:lnSpc>
                          <a:spcPct val="100000"/>
                        </a:lnSpc>
                        <a:spcBef>
                          <a:spcPts val="1200"/>
                        </a:spcBef>
                        <a:buFont typeface="+mj-lt"/>
                        <a:buAutoNum type="arabicPeriod"/>
                      </a:pPr>
                      <a:r>
                        <a:rPr lang="zh-CN" altLang="en-US" sz="2000" b="0" dirty="0">
                          <a:latin typeface="SimHei"/>
                          <a:ea typeface="SimHei"/>
                          <a:cs typeface="+mn-cs"/>
                        </a:rPr>
                        <a:t>由于曝光时间以及没有星星的缘故，夜间摄影无法捕捉到微弱的光源</a:t>
                      </a:r>
                    </a:p>
                    <a:p>
                      <a:pPr marL="342900" indent="-342900">
                        <a:lnSpc>
                          <a:spcPct val="100000"/>
                        </a:lnSpc>
                        <a:spcBef>
                          <a:spcPts val="1200"/>
                        </a:spcBef>
                        <a:buFont typeface="+mj-lt"/>
                        <a:buAutoNum type="arabicPeriod"/>
                      </a:pPr>
                      <a:r>
                        <a:rPr lang="zh-CN" altLang="en-US" sz="2000" b="0" dirty="0">
                          <a:latin typeface="SimHei"/>
                          <a:ea typeface="SimHei"/>
                          <a:cs typeface="+mn-cs"/>
                        </a:rPr>
                        <a:t>不平整的月球表面导致了变化的阴影</a:t>
                      </a:r>
                    </a:p>
                    <a:p>
                      <a:pPr marL="342900" indent="-342900">
                        <a:lnSpc>
                          <a:spcPct val="100000"/>
                        </a:lnSpc>
                        <a:spcBef>
                          <a:spcPts val="1200"/>
                        </a:spcBef>
                        <a:buFont typeface="+mj-lt"/>
                        <a:buAutoNum type="arabicPeriod"/>
                      </a:pPr>
                      <a:r>
                        <a:rPr lang="zh-CN" altLang="en-US" sz="2000" b="0" dirty="0">
                          <a:latin typeface="SimHei"/>
                          <a:ea typeface="SimHei"/>
                          <a:cs typeface="+mn-cs"/>
                        </a:rPr>
                        <a:t>为了弥补原来尼克松和阿姆斯特朗对话时的时间延迟，这次访谈已经被编辑过了</a:t>
                      </a:r>
                      <a:endParaRPr lang="en-US" sz="2000" b="0" dirty="0">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SimHei"/>
                        <a:ea typeface="SimHei"/>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74</a:t>
            </a:fld>
            <a:endParaRPr lang="de-DE" altLang="zh-CN">
              <a:latin typeface="SimHei"/>
              <a:cs typeface="+mn-cs"/>
            </a:endParaRPr>
          </a:p>
        </p:txBody>
      </p:sp>
    </p:spTree>
    <p:extLst>
      <p:ext uri="{BB962C8B-B14F-4D97-AF65-F5344CB8AC3E}">
        <p14:creationId xmlns:p14="http://schemas.microsoft.com/office/powerpoint/2010/main" val="26810851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轻率下结论“在行动”</a:t>
            </a:r>
            <a:br>
              <a:rPr lang="zh-CN" altLang="en-US" sz="3600">
                <a:solidFill>
                  <a:srgbClr val="004992"/>
                </a:solidFill>
                <a:cs typeface="+mn-cs"/>
              </a:rPr>
            </a:br>
            <a:r>
              <a:rPr lang="en-US" altLang="zh-CN">
                <a:solidFill>
                  <a:srgbClr val="004992"/>
                </a:solidFill>
                <a:cs typeface="+mn-cs"/>
              </a:rPr>
              <a:t>-</a:t>
            </a:r>
            <a:r>
              <a:rPr lang="zh-CN" altLang="en-US">
                <a:solidFill>
                  <a:srgbClr val="004992"/>
                </a:solidFill>
                <a:cs typeface="+mn-cs"/>
              </a:rPr>
              <a:t>城市谣言</a:t>
            </a:r>
            <a:r>
              <a:rPr lang="en-US" altLang="zh-CN">
                <a:solidFill>
                  <a:srgbClr val="004992"/>
                </a:solidFill>
                <a:cs typeface="+mn-cs"/>
              </a:rPr>
              <a:t>-</a:t>
            </a:r>
            <a:endParaRPr lang="en-US">
              <a:solidFill>
                <a:srgbClr val="004992"/>
              </a:solidFill>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zh-CN" altLang="en-US" sz="2200" b="0" dirty="0">
                <a:solidFill>
                  <a:srgbClr val="000000"/>
                </a:solidFill>
                <a:cs typeface="+mn-cs"/>
              </a:rPr>
              <a:t>登月是由美国政府伪造的吗</a:t>
            </a:r>
            <a:r>
              <a:rPr lang="en-US" altLang="zh-CN" sz="2200" b="0" dirty="0">
                <a:solidFill>
                  <a:srgbClr val="000000"/>
                </a:solidFill>
                <a:cs typeface="+mn-cs"/>
              </a:rPr>
              <a:t>? </a:t>
            </a:r>
            <a:endParaRPr lang="de-DE" sz="2200" b="0" dirty="0">
              <a:solidFill>
                <a:srgbClr val="000000"/>
              </a:solidFill>
              <a:cs typeface="+mn-cs"/>
            </a:endParaRPr>
          </a:p>
        </p:txBody>
      </p:sp>
      <p:sp>
        <p:nvSpPr>
          <p:cNvPr id="13" name="Caption_14"/>
          <p:cNvSpPr txBox="1">
            <a:spLocks noChangeArrowheads="1"/>
          </p:cNvSpPr>
          <p:nvPr/>
        </p:nvSpPr>
        <p:spPr bwMode="auto">
          <a:xfrm>
            <a:off x="4138971" y="4735292"/>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ja-JP" altLang="en-US" sz="1200" b="0" dirty="0">
                <a:latin typeface="SimHei"/>
                <a:cs typeface="+mn-cs"/>
              </a:rPr>
              <a:t>来源</a:t>
            </a:r>
            <a:r>
              <a:rPr lang="en-US" altLang="ja-JP" sz="1200" b="0" dirty="0">
                <a:latin typeface="SimHei"/>
                <a:cs typeface="+mn-cs"/>
              </a:rPr>
              <a:t>: </a:t>
            </a:r>
            <a:r>
              <a:rPr lang="ja-JP" altLang="en-US" sz="1200" b="0" dirty="0">
                <a:latin typeface="SimHei"/>
                <a:cs typeface="+mn-cs"/>
              </a:rPr>
              <a:t>德国</a:t>
            </a:r>
            <a:r>
              <a:rPr lang="de-DE" altLang="de-DE" sz="1200" b="0" dirty="0">
                <a:latin typeface="SimHei"/>
                <a:cs typeface="+mn-cs"/>
              </a:rPr>
              <a:t>ZDF</a:t>
            </a:r>
            <a:r>
              <a:rPr lang="ja-JP" altLang="en-US" sz="1200" b="0" dirty="0">
                <a:latin typeface="SimHei"/>
                <a:cs typeface="+mn-cs"/>
              </a:rPr>
              <a:t>电视台 </a:t>
            </a:r>
            <a:r>
              <a:rPr lang="en-US" altLang="ja-JP" sz="1200" b="0" dirty="0">
                <a:latin typeface="SimHei"/>
                <a:cs typeface="+mn-cs"/>
              </a:rPr>
              <a:t>: “</a:t>
            </a:r>
            <a:r>
              <a:rPr lang="de-DE" altLang="de-DE" sz="1200" b="0" dirty="0">
                <a:latin typeface="Calibri" panose="020F0502020204030204" pitchFamily="34" charset="0"/>
                <a:cs typeface="Calibri" panose="020F0502020204030204" pitchFamily="34" charset="0"/>
              </a:rPr>
              <a:t>Vorsicht Verschwörung</a:t>
            </a:r>
            <a:r>
              <a:rPr lang="de-DE" altLang="de-DE" sz="1200" b="0" dirty="0">
                <a:latin typeface="SimHei"/>
                <a:cs typeface="+mn-cs"/>
              </a:rPr>
              <a:t>” (</a:t>
            </a:r>
            <a:r>
              <a:rPr lang="ja-JP" altLang="en-US" sz="1200" b="0" dirty="0">
                <a:latin typeface="SimHei"/>
                <a:cs typeface="+mn-cs"/>
              </a:rPr>
              <a:t>当心阴谋</a:t>
            </a:r>
            <a:r>
              <a:rPr lang="en-US" altLang="ja-JP" sz="1200" b="0" dirty="0">
                <a:latin typeface="SimHei"/>
                <a:cs typeface="+mn-cs"/>
              </a:rPr>
              <a:t>)</a:t>
            </a:r>
            <a:endParaRPr lang="de-DE" altLang="de-DE" sz="1200" b="0" dirty="0">
              <a:latin typeface="SimHei"/>
              <a:cs typeface="+mn-cs"/>
            </a:endParaRPr>
          </a:p>
        </p:txBody>
      </p:sp>
      <p:sp>
        <p:nvSpPr>
          <p:cNvPr id="14" name="Caption_15"/>
          <p:cNvSpPr txBox="1">
            <a:spLocks noChangeArrowheads="1"/>
          </p:cNvSpPr>
          <p:nvPr/>
        </p:nvSpPr>
        <p:spPr bwMode="auto">
          <a:xfrm>
            <a:off x="4138971" y="3496940"/>
            <a:ext cx="7609984"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zh-CN" altLang="en-US" sz="2400" b="0" dirty="0">
                <a:latin typeface="SimHei"/>
                <a:cs typeface="+mn-cs"/>
              </a:rPr>
              <a:t>导演罗兰</a:t>
            </a:r>
            <a:r>
              <a:rPr lang="en-US" altLang="zh-CN" sz="2400" b="0" dirty="0">
                <a:latin typeface="SimHei"/>
                <a:cs typeface="+mn-cs"/>
              </a:rPr>
              <a:t>·</a:t>
            </a:r>
            <a:r>
              <a:rPr lang="zh-CN" altLang="en-US" sz="2400" b="0" dirty="0">
                <a:latin typeface="SimHei"/>
                <a:cs typeface="+mn-cs"/>
              </a:rPr>
              <a:t>艾默里奇</a:t>
            </a:r>
            <a:r>
              <a:rPr lang="en-US" altLang="zh-CN" sz="2400" b="0" dirty="0">
                <a:latin typeface="SimHei"/>
                <a:cs typeface="+mn-cs"/>
              </a:rPr>
              <a:t>(</a:t>
            </a:r>
            <a:r>
              <a:rPr lang="zh-CN" altLang="en-US" sz="2400" b="0" dirty="0">
                <a:latin typeface="SimHei"/>
                <a:cs typeface="+mn-cs"/>
              </a:rPr>
              <a:t>独立日</a:t>
            </a:r>
            <a:r>
              <a:rPr lang="en-US" altLang="zh-CN" sz="2400" b="0" dirty="0">
                <a:latin typeface="SimHei"/>
                <a:cs typeface="+mn-cs"/>
              </a:rPr>
              <a:t>):</a:t>
            </a:r>
            <a:br>
              <a:rPr lang="en-US" altLang="zh-CN" sz="2400" b="0" dirty="0">
                <a:latin typeface="SimHei"/>
                <a:cs typeface="+mn-cs"/>
              </a:rPr>
            </a:br>
            <a:r>
              <a:rPr lang="zh-CN" altLang="en-US" sz="2400" b="0" dirty="0">
                <a:latin typeface="SimHei"/>
                <a:cs typeface="+mn-cs"/>
              </a:rPr>
              <a:t>登月</a:t>
            </a:r>
            <a:r>
              <a:rPr lang="en-US" altLang="zh-CN" sz="2400" b="0" dirty="0">
                <a:latin typeface="SimHei"/>
                <a:cs typeface="+mn-cs"/>
              </a:rPr>
              <a:t>(…)</a:t>
            </a:r>
            <a:r>
              <a:rPr lang="zh-CN" altLang="en-US" sz="2400" b="0" dirty="0">
                <a:latin typeface="SimHei"/>
                <a:cs typeface="+mn-cs"/>
              </a:rPr>
              <a:t>太成功了。这样的事情是不可能在</a:t>
            </a:r>
            <a:r>
              <a:rPr lang="en-US" altLang="zh-CN" sz="2400" b="0" dirty="0">
                <a:latin typeface="SimHei"/>
                <a:cs typeface="+mn-cs"/>
              </a:rPr>
              <a:t>20</a:t>
            </a:r>
            <a:r>
              <a:rPr lang="zh-CN" altLang="en-US" sz="2400" b="0" dirty="0">
                <a:latin typeface="SimHei"/>
                <a:cs typeface="+mn-cs"/>
              </a:rPr>
              <a:t>世纪</a:t>
            </a:r>
            <a:r>
              <a:rPr lang="en-US" altLang="zh-CN" sz="2400" b="0" dirty="0">
                <a:latin typeface="SimHei"/>
                <a:cs typeface="+mn-cs"/>
              </a:rPr>
              <a:t>60</a:t>
            </a:r>
            <a:r>
              <a:rPr lang="zh-CN" altLang="en-US" sz="2400" b="0" dirty="0">
                <a:latin typeface="SimHei"/>
                <a:cs typeface="+mn-cs"/>
              </a:rPr>
              <a:t>年代发生的。即使采用今天的设备，都有可能发生</a:t>
            </a:r>
            <a:r>
              <a:rPr lang="zh-CN" altLang="en-US" sz="2400" b="0">
                <a:latin typeface="SimHei"/>
                <a:cs typeface="+mn-cs"/>
              </a:rPr>
              <a:t>问题“</a:t>
            </a:r>
            <a:endParaRPr lang="de-DE" altLang="de-DE" sz="2400" b="0" i="1" dirty="0">
              <a:latin typeface="SimHei"/>
              <a:cs typeface="+mn-cs"/>
            </a:endParaRPr>
          </a:p>
        </p:txBody>
      </p:sp>
      <p:sp>
        <p:nvSpPr>
          <p:cNvPr id="16" name="Caption_13"/>
          <p:cNvSpPr/>
          <p:nvPr/>
        </p:nvSpPr>
        <p:spPr>
          <a:xfrm>
            <a:off x="408955" y="2649106"/>
            <a:ext cx="11376000" cy="707886"/>
          </a:xfrm>
          <a:prstGeom prst="rect">
            <a:avLst/>
          </a:prstGeom>
        </p:spPr>
        <p:txBody>
          <a:bodyPr wrap="none">
            <a:noAutofit/>
          </a:bodyPr>
          <a:lstStyle/>
          <a:p>
            <a:pPr algn="ctr">
              <a:spcBef>
                <a:spcPts val="0"/>
              </a:spcBef>
            </a:pPr>
            <a:r>
              <a:rPr lang="ja-JP" altLang="en-US" sz="4000">
                <a:solidFill>
                  <a:srgbClr val="FF0000"/>
                </a:solidFill>
                <a:cs typeface="+mn-cs"/>
              </a:rPr>
              <a:t>不是</a:t>
            </a:r>
            <a:r>
              <a:rPr lang="en-US" altLang="ja-JP" sz="4000">
                <a:solidFill>
                  <a:srgbClr val="FF0000"/>
                </a:solidFill>
                <a:cs typeface="+mn-cs"/>
              </a:rPr>
              <a:t>! </a:t>
            </a:r>
            <a:endParaRPr lang="de-DE" altLang="de-DE" sz="4000" dirty="0">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6" name="Slide Number Placeholder 5"/>
          <p:cNvSpPr>
            <a:spLocks noGrp="1"/>
          </p:cNvSpPr>
          <p:nvPr>
            <p:ph type="sldNum" sz="quarter" idx="12"/>
          </p:nvPr>
        </p:nvSpPr>
        <p:spPr/>
        <p:txBody>
          <a:bodyPr/>
          <a:lstStyle/>
          <a:p>
            <a:fld id="{D349937F-EFAE-416E-B25C-1133B59B732F}" type="slidenum">
              <a:rPr lang="zh-CN" altLang="de-DE" smtClean="0">
                <a:latin typeface="SimHei"/>
                <a:cs typeface="+mn-cs"/>
              </a:rPr>
              <a:pPr/>
              <a:t>75</a:t>
            </a:fld>
            <a:endParaRPr lang="de-DE" altLang="zh-CN">
              <a:latin typeface="SimHei"/>
              <a:cs typeface="+mn-cs"/>
            </a:endParaRPr>
          </a:p>
        </p:txBody>
      </p:sp>
    </p:spTree>
    <p:extLst>
      <p:ext uri="{BB962C8B-B14F-4D97-AF65-F5344CB8AC3E}">
        <p14:creationId xmlns:p14="http://schemas.microsoft.com/office/powerpoint/2010/main" val="24559023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76</a:t>
            </a:fld>
            <a:endParaRPr lang="de-DE" altLang="zh-CN">
              <a:latin typeface="SimHei"/>
              <a:cs typeface="+mn-cs"/>
            </a:endParaRPr>
          </a:p>
        </p:txBody>
      </p:sp>
    </p:spTree>
    <p:extLst>
      <p:ext uri="{BB962C8B-B14F-4D97-AF65-F5344CB8AC3E}">
        <p14:creationId xmlns:p14="http://schemas.microsoft.com/office/powerpoint/2010/main" val="23008175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这个谣言和其它一些阴谋理论如何产生的呢</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en-US" sz="2400">
                <a:solidFill>
                  <a:srgbClr val="333333"/>
                </a:solidFill>
              </a:rPr>
              <a:t>他们往往比现实更引人注目</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他们呢基于一些难以验证而人们又容易相信的事实</a:t>
            </a:r>
            <a:r>
              <a:rPr lang="en-US" altLang="zh-CN" sz="2400" dirty="0">
                <a:solidFill>
                  <a:srgbClr val="333333"/>
                </a:solidFill>
              </a:rPr>
              <a:t>(</a:t>
            </a:r>
            <a:r>
              <a:rPr lang="zh-CN" altLang="en-US" sz="2400" dirty="0">
                <a:solidFill>
                  <a:srgbClr val="333333"/>
                </a:solidFill>
              </a:rPr>
              <a:t>比如，飘动的国旗提示照片是拍摄于地球</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他们隐瞒了其它可能解释</a:t>
            </a:r>
            <a:r>
              <a:rPr lang="en-US" altLang="zh-CN" sz="2400" dirty="0">
                <a:solidFill>
                  <a:srgbClr val="333333"/>
                </a:solidFill>
              </a:rPr>
              <a:t>(</a:t>
            </a:r>
            <a:r>
              <a:rPr lang="zh-CN" altLang="en-US" sz="2400" dirty="0">
                <a:solidFill>
                  <a:srgbClr val="333333"/>
                </a:solidFill>
              </a:rPr>
              <a:t>比如，没有星星的天空可以被解释为夜间摄影的技术局限性</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城市谣言断章取义并将其夸大到极致</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cs typeface="+mn-cs"/>
              </a:rPr>
              <a:t>训练模块 </a:t>
            </a:r>
            <a:r>
              <a:rPr lang="en-US" altLang="zh-CN">
                <a:latin typeface="SimHei"/>
                <a:cs typeface="+mn-cs"/>
              </a:rPr>
              <a:t>7 – </a:t>
            </a:r>
            <a:r>
              <a:rPr lang="zh-CN" altLang="en-US">
                <a:latin typeface="SimHei"/>
                <a:cs typeface="+mn-cs"/>
              </a:rPr>
              <a:t>轻率下结论 </a:t>
            </a:r>
            <a:r>
              <a:rPr lang="en-US" altLang="zh-CN">
                <a:latin typeface="SimHei"/>
                <a:cs typeface="+mn-cs"/>
              </a:rPr>
              <a:t>II</a:t>
            </a:r>
            <a:endParaRPr lang="de-DE" altLang="zh-CN">
              <a:latin typeface="SimHei"/>
              <a:cs typeface="+mn-cs"/>
            </a:endParaRPr>
          </a:p>
        </p:txBody>
      </p:sp>
      <p:sp>
        <p:nvSpPr>
          <p:cNvPr id="7" name="Slide Number Placeholder 6"/>
          <p:cNvSpPr>
            <a:spLocks noGrp="1"/>
          </p:cNvSpPr>
          <p:nvPr>
            <p:ph type="sldNum" sz="quarter" idx="12"/>
          </p:nvPr>
        </p:nvSpPr>
        <p:spPr/>
        <p:txBody>
          <a:bodyPr/>
          <a:lstStyle/>
          <a:p>
            <a:fld id="{8AD24E5E-B10C-40E6-A19F-B739B881DEB8}" type="slidenum">
              <a:rPr lang="zh-CN" altLang="de-DE" smtClean="0">
                <a:latin typeface="SimHei"/>
                <a:cs typeface="+mn-cs"/>
              </a:rPr>
              <a:pPr/>
              <a:t>77</a:t>
            </a:fld>
            <a:endParaRPr lang="de-DE" altLang="zh-CN">
              <a:latin typeface="SimHei"/>
              <a:cs typeface="+mn-cs"/>
            </a:endParaRPr>
          </a:p>
        </p:txBody>
      </p:sp>
    </p:spTree>
    <p:extLst>
      <p:ext uri="{BB962C8B-B14F-4D97-AF65-F5344CB8AC3E}">
        <p14:creationId xmlns:p14="http://schemas.microsoft.com/office/powerpoint/2010/main" val="373918716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7107</Words>
  <Application>Microsoft Office PowerPoint</Application>
  <PresentationFormat>Benutzerdefiniert</PresentationFormat>
  <Paragraphs>643</Paragraphs>
  <Slides>77</Slides>
  <Notes>77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77</vt:i4>
      </vt:variant>
    </vt:vector>
  </HeadingPairs>
  <TitlesOfParts>
    <vt:vector size="86" baseType="lpstr">
      <vt:lpstr>SimHei</vt:lpstr>
      <vt:lpstr>Arial</vt:lpstr>
      <vt:lpstr>Calibri</vt:lpstr>
      <vt:lpstr>Calibri Light</vt:lpstr>
      <vt:lpstr>Symbol</vt:lpstr>
      <vt:lpstr>Times New Roman</vt:lpstr>
      <vt:lpstr>WingDings</vt:lpstr>
      <vt:lpstr>UKE_PPT-Vorlage_16zu9</vt:lpstr>
      <vt:lpstr>1_UKE_PPT-Vorlage_16zu9</vt:lpstr>
      <vt:lpstr>MCT 7 B – 轻率下结论 II</vt:lpstr>
      <vt:lpstr>草率的结论</vt:lpstr>
      <vt:lpstr>草率的结论</vt:lpstr>
      <vt:lpstr>草率的结论</vt:lpstr>
      <vt:lpstr>轻率下结论 在什么情况或哪些时候我们会在不了解全部真相时下结论？</vt:lpstr>
      <vt:lpstr>轻率下结论 在什么情况或哪些时候我们会在不了解全部真相时下结论？</vt:lpstr>
      <vt:lpstr>轻率下结论 在什么情况或哪些时候我们会在不了解全部真相时下结论？</vt:lpstr>
      <vt:lpstr>轻率下结论 在什么情况或哪些时候我们会在不了解全部真相时下结论？</vt:lpstr>
      <vt:lpstr>草率结论“在行动” -城市谣言-</vt:lpstr>
      <vt:lpstr>草率结论“在行动” -城市谣言-</vt:lpstr>
      <vt:lpstr>草率结论“在行动” -城市谣言-</vt:lpstr>
      <vt:lpstr>草率结论“在行动” -城市谣言-</vt:lpstr>
      <vt:lpstr>草率结论“在行动” -城市谣言-</vt:lpstr>
      <vt:lpstr>这些阴谋理论是如何产生的呢？</vt:lpstr>
      <vt:lpstr>这些阴谋理论是如何产生的呢？</vt:lpstr>
      <vt:lpstr>这些阴谋理论是如何产生的呢？</vt:lpstr>
      <vt:lpstr>为何我们做这个练习？</vt:lpstr>
      <vt:lpstr>为何我们做这个练习？</vt:lpstr>
      <vt:lpstr>轻率下结论如何促使精神疾病中误解的形成——举例</vt:lpstr>
      <vt:lpstr>练习</vt:lpstr>
      <vt:lpstr>练习</vt:lpstr>
      <vt:lpstr>练习</vt:lpstr>
      <vt:lpstr>练习</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可選修的：影片</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转向日常生活</vt:lpstr>
      <vt:lpstr>转向日常生活</vt:lpstr>
      <vt:lpstr>转向日常生活</vt:lpstr>
      <vt:lpstr>转向日常生活</vt:lpstr>
      <vt:lpstr>转向日常生活</vt:lpstr>
      <vt:lpstr>如何对待精神疾病?</vt:lpstr>
      <vt:lpstr>如何对待精神疾病?</vt:lpstr>
      <vt:lpstr>如何对待精神疾病?</vt:lpstr>
      <vt:lpstr>感谢您的参与!</vt:lpstr>
      <vt:lpstr>PowerPoint-Präsentation</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轻率下结论“在行动” -城市谣言-</vt:lpstr>
      <vt:lpstr>这个谣言和其它一些阴谋理论如何产生的呢?</vt:lpstr>
      <vt:lpstr>这个谣言和其它一些阴谋理论如何产生的呢?</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234</cp:revision>
  <dcterms:created xsi:type="dcterms:W3CDTF">2004-06-30T16:15:23Z</dcterms:created>
  <dcterms:modified xsi:type="dcterms:W3CDTF">2021-12-28T11:35:47Z</dcterms:modified>
</cp:coreProperties>
</file>