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 id="2147483822" r:id="rId2"/>
  </p:sldMasterIdLst>
  <p:notesMasterIdLst>
    <p:notesMasterId r:id="rId52"/>
  </p:notesMasterIdLst>
  <p:sldIdLst>
    <p:sldId id="439" r:id="rId3"/>
    <p:sldId id="261" r:id="rId4"/>
    <p:sldId id="331" r:id="rId5"/>
    <p:sldId id="424" r:id="rId6"/>
    <p:sldId id="423" r:id="rId7"/>
    <p:sldId id="288" r:id="rId8"/>
    <p:sldId id="262" r:id="rId9"/>
    <p:sldId id="263" r:id="rId10"/>
    <p:sldId id="418" r:id="rId11"/>
    <p:sldId id="399" r:id="rId12"/>
    <p:sldId id="265" r:id="rId13"/>
    <p:sldId id="336" r:id="rId14"/>
    <p:sldId id="426" r:id="rId15"/>
    <p:sldId id="425" r:id="rId16"/>
    <p:sldId id="416" r:id="rId17"/>
    <p:sldId id="427" r:id="rId18"/>
    <p:sldId id="340" r:id="rId19"/>
    <p:sldId id="428" r:id="rId20"/>
    <p:sldId id="341" r:id="rId21"/>
    <p:sldId id="342" r:id="rId22"/>
    <p:sldId id="272" r:id="rId23"/>
    <p:sldId id="343" r:id="rId24"/>
    <p:sldId id="344" r:id="rId25"/>
    <p:sldId id="366" r:id="rId26"/>
    <p:sldId id="430" r:id="rId27"/>
    <p:sldId id="429" r:id="rId28"/>
    <p:sldId id="378" r:id="rId29"/>
    <p:sldId id="432" r:id="rId30"/>
    <p:sldId id="431" r:id="rId31"/>
    <p:sldId id="379" r:id="rId32"/>
    <p:sldId id="380" r:id="rId33"/>
    <p:sldId id="381" r:id="rId34"/>
    <p:sldId id="382" r:id="rId35"/>
    <p:sldId id="383" r:id="rId36"/>
    <p:sldId id="417" r:id="rId37"/>
    <p:sldId id="440" r:id="rId38"/>
    <p:sldId id="386" r:id="rId39"/>
    <p:sldId id="390" r:id="rId40"/>
    <p:sldId id="435" r:id="rId41"/>
    <p:sldId id="434" r:id="rId42"/>
    <p:sldId id="433" r:id="rId43"/>
    <p:sldId id="413" r:id="rId44"/>
    <p:sldId id="436" r:id="rId45"/>
    <p:sldId id="393" r:id="rId46"/>
    <p:sldId id="420" r:id="rId47"/>
    <p:sldId id="438" r:id="rId48"/>
    <p:sldId id="437" r:id="rId49"/>
    <p:sldId id="422" r:id="rId50"/>
    <p:sldId id="397" r:id="rId51"/>
  </p:sldIdLst>
  <p:sldSz cx="12195175" cy="6858000"/>
  <p:notesSz cx="6858000" cy="9144000"/>
  <p:defaultTextStyle>
    <a:defPPr>
      <a:defRPr lang="de-DE"/>
    </a:defPPr>
    <a:lvl1pPr algn="l" rtl="0" eaLnBrk="0" fontAlgn="base" hangingPunct="0">
      <a:spcBef>
        <a:spcPct val="0"/>
      </a:spcBef>
      <a:spcAft>
        <a:spcPct val="0"/>
      </a:spcAft>
      <a:defRPr kumimoji="1" lang="en-US" kern="1200">
        <a:solidFill>
          <a:schemeClr val="tx1"/>
        </a:solidFill>
        <a:latin typeface="SimHei"/>
        <a:ea typeface="SimHei"/>
        <a:cs typeface="+mn-cs"/>
      </a:defRPr>
    </a:lvl1pPr>
    <a:lvl2pPr marL="457200" algn="l" rtl="0" eaLnBrk="0" fontAlgn="base" hangingPunct="0">
      <a:spcBef>
        <a:spcPct val="0"/>
      </a:spcBef>
      <a:spcAft>
        <a:spcPct val="0"/>
      </a:spcAft>
      <a:defRPr kumimoji="1" lang="en-US" kern="1200">
        <a:solidFill>
          <a:schemeClr val="tx1"/>
        </a:solidFill>
        <a:latin typeface="SimHei"/>
        <a:ea typeface="SimHei"/>
        <a:cs typeface="+mn-cs"/>
      </a:defRPr>
    </a:lvl2pPr>
    <a:lvl3pPr marL="914400" algn="l" rtl="0" eaLnBrk="0" fontAlgn="base" hangingPunct="0">
      <a:spcBef>
        <a:spcPct val="0"/>
      </a:spcBef>
      <a:spcAft>
        <a:spcPct val="0"/>
      </a:spcAft>
      <a:defRPr kumimoji="1" lang="en-US" kern="1200">
        <a:solidFill>
          <a:schemeClr val="tx1"/>
        </a:solidFill>
        <a:latin typeface="SimHei"/>
        <a:ea typeface="SimHei"/>
        <a:cs typeface="+mn-cs"/>
      </a:defRPr>
    </a:lvl3pPr>
    <a:lvl4pPr marL="1371600" algn="l" rtl="0" eaLnBrk="0" fontAlgn="base" hangingPunct="0">
      <a:spcBef>
        <a:spcPct val="0"/>
      </a:spcBef>
      <a:spcAft>
        <a:spcPct val="0"/>
      </a:spcAft>
      <a:defRPr kumimoji="1" lang="en-US" kern="1200">
        <a:solidFill>
          <a:schemeClr val="tx1"/>
        </a:solidFill>
        <a:latin typeface="SimHei"/>
        <a:ea typeface="SimHei"/>
        <a:cs typeface="+mn-cs"/>
      </a:defRPr>
    </a:lvl4pPr>
    <a:lvl5pPr marL="1828800" algn="l" rtl="0" eaLnBrk="0" fontAlgn="base" hangingPunct="0">
      <a:spcBef>
        <a:spcPct val="0"/>
      </a:spcBef>
      <a:spcAft>
        <a:spcPct val="0"/>
      </a:spcAft>
      <a:defRPr kumimoji="1" lang="en-US" kern="1200">
        <a:solidFill>
          <a:schemeClr val="tx1"/>
        </a:solidFill>
        <a:latin typeface="SimHei"/>
        <a:ea typeface="SimHei"/>
        <a:cs typeface="+mn-cs"/>
      </a:defRPr>
    </a:lvl5pPr>
    <a:lvl6pPr marL="2286000" algn="l" defTabSz="914400" rtl="0" eaLnBrk="1" latinLnBrk="0" hangingPunct="1">
      <a:defRPr kumimoji="1"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umimoji="1"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umimoji="1"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umimoji="1"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320">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EFF8"/>
    <a:srgbClr val="B9B9B9"/>
    <a:srgbClr val="336699"/>
    <a:srgbClr val="006699"/>
    <a:srgbClr val="0066CC"/>
    <a:srgbClr val="FFFFFF"/>
    <a:srgbClr val="FF3300"/>
    <a:srgbClr val="FF9933"/>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44" autoAdjust="0"/>
    <p:restoredTop sz="95915" autoAdjust="0"/>
  </p:normalViewPr>
  <p:slideViewPr>
    <p:cSldViewPr snapToGrid="0">
      <p:cViewPr varScale="1">
        <p:scale>
          <a:sx n="67" d="100"/>
          <a:sy n="67" d="100"/>
        </p:scale>
        <p:origin x="872" y="52"/>
      </p:cViewPr>
      <p:guideLst>
        <p:guide orient="horz" pos="4320"/>
        <p:guide/>
      </p:guideLst>
    </p:cSldViewPr>
  </p:slideViewPr>
  <p:outlineViewPr>
    <p:cViewPr>
      <p:scale>
        <a:sx n="33" d="100"/>
        <a:sy n="33" d="100"/>
      </p:scale>
      <p:origin x="0" y="3360"/>
    </p:cViewPr>
  </p:outlineViewPr>
  <p:notesTextViewPr>
    <p:cViewPr>
      <p:scale>
        <a:sx n="1" d="1"/>
        <a:sy n="1" d="1"/>
      </p:scale>
      <p:origin x="0" y="0"/>
    </p:cViewPr>
  </p:notesTextViewPr>
  <p:sorterViewPr>
    <p:cViewPr>
      <p:scale>
        <a:sx n="50" d="100"/>
        <a:sy n="50" d="100"/>
      </p:scale>
      <p:origin x="0" y="10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36B21AA7-9EEC-4922-8CC1-EB8DC9AE73B0}" type="datetimeFigureOut">
              <a:rPr lang="de-DE"/>
              <a:pPr>
                <a:defRPr/>
              </a:pPr>
              <a:t>28.12.2021</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6401AD9-B0A4-4513-AA41-140B13ACFA2B}" type="slidenum">
              <a:rPr lang="de-DE" altLang="zh-HK"/>
              <a:pPr>
                <a:defRPr/>
              </a:pPr>
              <a:t>‹Nr.›</a:t>
            </a:fld>
            <a:endParaRPr lang="de-DE" altLang="zh-HK"/>
          </a:p>
        </p:txBody>
      </p:sp>
    </p:spTree>
    <p:extLst>
      <p:ext uri="{BB962C8B-B14F-4D97-AF65-F5344CB8AC3E}">
        <p14:creationId xmlns:p14="http://schemas.microsoft.com/office/powerpoint/2010/main" val="33434458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1638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61C602D-496F-45DF-9901-622C26756EDE}" type="slidenum">
              <a:rPr lang="de-DE" altLang="zh-HK" smtClean="0"/>
              <a:pPr>
                <a:spcBef>
                  <a:spcPct val="0"/>
                </a:spcBef>
              </a:pPr>
              <a:t>2</a:t>
            </a:fld>
            <a:endParaRPr lang="de-DE" altLang="zh-HK"/>
          </a:p>
        </p:txBody>
      </p:sp>
    </p:spTree>
    <p:extLst>
      <p:ext uri="{BB962C8B-B14F-4D97-AF65-F5344CB8AC3E}">
        <p14:creationId xmlns:p14="http://schemas.microsoft.com/office/powerpoint/2010/main" val="3744645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2253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95B3DF8-156F-4A7D-BD88-2AEEBB3A4221}" type="slidenum">
              <a:rPr lang="de-DE" altLang="zh-HK" smtClean="0"/>
              <a:pPr>
                <a:spcBef>
                  <a:spcPct val="0"/>
                </a:spcBef>
              </a:pPr>
              <a:t>3</a:t>
            </a:fld>
            <a:endParaRPr lang="de-DE" altLang="zh-HK"/>
          </a:p>
        </p:txBody>
      </p:sp>
    </p:spTree>
    <p:extLst>
      <p:ext uri="{BB962C8B-B14F-4D97-AF65-F5344CB8AC3E}">
        <p14:creationId xmlns:p14="http://schemas.microsoft.com/office/powerpoint/2010/main" val="3318560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2253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95B3DF8-156F-4A7D-BD88-2AEEBB3A4221}" type="slidenum">
              <a:rPr lang="de-DE" altLang="zh-HK" smtClean="0"/>
              <a:pPr>
                <a:spcBef>
                  <a:spcPct val="0"/>
                </a:spcBef>
              </a:pPr>
              <a:t>4</a:t>
            </a:fld>
            <a:endParaRPr lang="de-DE" altLang="zh-HK"/>
          </a:p>
        </p:txBody>
      </p:sp>
    </p:spTree>
    <p:extLst>
      <p:ext uri="{BB962C8B-B14F-4D97-AF65-F5344CB8AC3E}">
        <p14:creationId xmlns:p14="http://schemas.microsoft.com/office/powerpoint/2010/main" val="3318560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2253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95B3DF8-156F-4A7D-BD88-2AEEBB3A4221}" type="slidenum">
              <a:rPr lang="de-DE" altLang="zh-HK" smtClean="0"/>
              <a:pPr>
                <a:spcBef>
                  <a:spcPct val="0"/>
                </a:spcBef>
              </a:pPr>
              <a:t>5</a:t>
            </a:fld>
            <a:endParaRPr lang="de-DE" altLang="zh-HK"/>
          </a:p>
        </p:txBody>
      </p:sp>
    </p:spTree>
    <p:extLst>
      <p:ext uri="{BB962C8B-B14F-4D97-AF65-F5344CB8AC3E}">
        <p14:creationId xmlns:p14="http://schemas.microsoft.com/office/powerpoint/2010/main" val="3318560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6</a:t>
            </a:fld>
            <a:endParaRPr lang="de-DE" altLang="zh-HK"/>
          </a:p>
        </p:txBody>
      </p:sp>
    </p:spTree>
    <p:extLst>
      <p:ext uri="{BB962C8B-B14F-4D97-AF65-F5344CB8AC3E}">
        <p14:creationId xmlns:p14="http://schemas.microsoft.com/office/powerpoint/2010/main" val="298615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2560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DBA4383-E41A-4D3E-B931-86E138BA4568}" type="slidenum">
              <a:rPr lang="de-DE" altLang="zh-HK" smtClean="0"/>
              <a:pPr>
                <a:spcBef>
                  <a:spcPct val="0"/>
                </a:spcBef>
              </a:pPr>
              <a:t>7</a:t>
            </a:fld>
            <a:endParaRPr lang="de-DE" altLang="zh-HK"/>
          </a:p>
        </p:txBody>
      </p:sp>
    </p:spTree>
    <p:extLst>
      <p:ext uri="{BB962C8B-B14F-4D97-AF65-F5344CB8AC3E}">
        <p14:creationId xmlns:p14="http://schemas.microsoft.com/office/powerpoint/2010/main" val="2552669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2765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388A3A6-DA2F-4921-B690-DBE11F4DB052}" type="slidenum">
              <a:rPr lang="de-DE" altLang="zh-HK" smtClean="0">
                <a:solidFill>
                  <a:srgbClr val="000000"/>
                </a:solidFill>
              </a:rPr>
              <a:pPr>
                <a:spcBef>
                  <a:spcPct val="0"/>
                </a:spcBef>
              </a:pPr>
              <a:t>8</a:t>
            </a:fld>
            <a:endParaRPr lang="de-DE" altLang="zh-HK">
              <a:solidFill>
                <a:srgbClr val="000000"/>
              </a:solidFill>
            </a:endParaRPr>
          </a:p>
        </p:txBody>
      </p:sp>
    </p:spTree>
    <p:extLst>
      <p:ext uri="{BB962C8B-B14F-4D97-AF65-F5344CB8AC3E}">
        <p14:creationId xmlns:p14="http://schemas.microsoft.com/office/powerpoint/2010/main" val="2013177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9</a:t>
            </a:fld>
            <a:endParaRPr lang="de-DE" altLang="zh-HK"/>
          </a:p>
        </p:txBody>
      </p:sp>
    </p:spTree>
    <p:extLst>
      <p:ext uri="{BB962C8B-B14F-4D97-AF65-F5344CB8AC3E}">
        <p14:creationId xmlns:p14="http://schemas.microsoft.com/office/powerpoint/2010/main" val="3663156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2970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5038C4-51AE-4D32-8711-63E5F4B2674F}" type="slidenum">
              <a:rPr lang="de-DE" altLang="zh-HK" smtClean="0"/>
              <a:pPr>
                <a:spcBef>
                  <a:spcPct val="0"/>
                </a:spcBef>
              </a:pPr>
              <a:t>10</a:t>
            </a:fld>
            <a:endParaRPr lang="de-DE" altLang="zh-HK"/>
          </a:p>
        </p:txBody>
      </p:sp>
    </p:spTree>
    <p:extLst>
      <p:ext uri="{BB962C8B-B14F-4D97-AF65-F5344CB8AC3E}">
        <p14:creationId xmlns:p14="http://schemas.microsoft.com/office/powerpoint/2010/main" val="2942267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3174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ACBA4A-A355-4596-AEDA-484941028C3C}" type="slidenum">
              <a:rPr lang="de-DE" altLang="zh-HK" smtClean="0"/>
              <a:pPr>
                <a:spcBef>
                  <a:spcPct val="0"/>
                </a:spcBef>
              </a:pPr>
              <a:t>11</a:t>
            </a:fld>
            <a:endParaRPr lang="de-DE" altLang="zh-HK"/>
          </a:p>
        </p:txBody>
      </p:sp>
    </p:spTree>
    <p:extLst>
      <p:ext uri="{BB962C8B-B14F-4D97-AF65-F5344CB8AC3E}">
        <p14:creationId xmlns:p14="http://schemas.microsoft.com/office/powerpoint/2010/main" val="1600303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3789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2742D44-5D8C-4266-A707-F0307DD3DBD7}" type="slidenum">
              <a:rPr lang="de-DE" altLang="zh-HK" smtClean="0"/>
              <a:pPr>
                <a:spcBef>
                  <a:spcPct val="0"/>
                </a:spcBef>
              </a:pPr>
              <a:t>12</a:t>
            </a:fld>
            <a:endParaRPr lang="de-DE" altLang="zh-HK"/>
          </a:p>
        </p:txBody>
      </p:sp>
    </p:spTree>
    <p:extLst>
      <p:ext uri="{BB962C8B-B14F-4D97-AF65-F5344CB8AC3E}">
        <p14:creationId xmlns:p14="http://schemas.microsoft.com/office/powerpoint/2010/main" val="882757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3789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2742D44-5D8C-4266-A707-F0307DD3DBD7}" type="slidenum">
              <a:rPr lang="de-DE" altLang="zh-HK" smtClean="0"/>
              <a:pPr>
                <a:spcBef>
                  <a:spcPct val="0"/>
                </a:spcBef>
              </a:pPr>
              <a:t>13</a:t>
            </a:fld>
            <a:endParaRPr lang="de-DE" altLang="zh-HK"/>
          </a:p>
        </p:txBody>
      </p:sp>
    </p:spTree>
    <p:extLst>
      <p:ext uri="{BB962C8B-B14F-4D97-AF65-F5344CB8AC3E}">
        <p14:creationId xmlns:p14="http://schemas.microsoft.com/office/powerpoint/2010/main" val="882757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3789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2742D44-5D8C-4266-A707-F0307DD3DBD7}" type="slidenum">
              <a:rPr lang="de-DE" altLang="zh-HK" smtClean="0"/>
              <a:pPr>
                <a:spcBef>
                  <a:spcPct val="0"/>
                </a:spcBef>
              </a:pPr>
              <a:t>14</a:t>
            </a:fld>
            <a:endParaRPr lang="de-DE" altLang="zh-HK"/>
          </a:p>
        </p:txBody>
      </p:sp>
    </p:spTree>
    <p:extLst>
      <p:ext uri="{BB962C8B-B14F-4D97-AF65-F5344CB8AC3E}">
        <p14:creationId xmlns:p14="http://schemas.microsoft.com/office/powerpoint/2010/main" val="882757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b="1"/>
          </a:p>
        </p:txBody>
      </p:sp>
      <p:sp>
        <p:nvSpPr>
          <p:cNvPr id="41988" name="Foliennummernplatzhalter 3"/>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FB3988C-BCD4-4469-A55B-4CFB98B875BB}" type="slidenum">
              <a:rPr kumimoji="0" lang="de-DE" altLang="zh-HK">
                <a:solidFill>
                  <a:srgbClr val="000000"/>
                </a:solidFill>
              </a:rPr>
              <a:pPr algn="r" eaLnBrk="1" hangingPunct="1">
                <a:spcBef>
                  <a:spcPct val="0"/>
                </a:spcBef>
              </a:pPr>
              <a:t>15</a:t>
            </a:fld>
            <a:endParaRPr kumimoji="0" lang="de-DE" altLang="zh-HK">
              <a:solidFill>
                <a:srgbClr val="000000"/>
              </a:solidFill>
            </a:endParaRPr>
          </a:p>
        </p:txBody>
      </p:sp>
    </p:spTree>
    <p:extLst>
      <p:ext uri="{BB962C8B-B14F-4D97-AF65-F5344CB8AC3E}">
        <p14:creationId xmlns:p14="http://schemas.microsoft.com/office/powerpoint/2010/main" val="298299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b="1"/>
          </a:p>
        </p:txBody>
      </p:sp>
      <p:sp>
        <p:nvSpPr>
          <p:cNvPr id="41988" name="Foliennummernplatzhalter 3"/>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FB3988C-BCD4-4469-A55B-4CFB98B875BB}" type="slidenum">
              <a:rPr kumimoji="0" lang="de-DE" altLang="zh-HK">
                <a:solidFill>
                  <a:srgbClr val="000000"/>
                </a:solidFill>
              </a:rPr>
              <a:pPr algn="r" eaLnBrk="1" hangingPunct="1">
                <a:spcBef>
                  <a:spcPct val="0"/>
                </a:spcBef>
              </a:pPr>
              <a:t>16</a:t>
            </a:fld>
            <a:endParaRPr kumimoji="0" lang="de-DE" altLang="zh-HK">
              <a:solidFill>
                <a:srgbClr val="000000"/>
              </a:solidFill>
            </a:endParaRPr>
          </a:p>
        </p:txBody>
      </p:sp>
    </p:spTree>
    <p:extLst>
      <p:ext uri="{BB962C8B-B14F-4D97-AF65-F5344CB8AC3E}">
        <p14:creationId xmlns:p14="http://schemas.microsoft.com/office/powerpoint/2010/main" val="298299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17</a:t>
            </a:fld>
            <a:endParaRPr lang="de-DE" altLang="zh-HK"/>
          </a:p>
        </p:txBody>
      </p:sp>
    </p:spTree>
    <p:extLst>
      <p:ext uri="{BB962C8B-B14F-4D97-AF65-F5344CB8AC3E}">
        <p14:creationId xmlns:p14="http://schemas.microsoft.com/office/powerpoint/2010/main" val="1292427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18</a:t>
            </a:fld>
            <a:endParaRPr lang="de-DE" altLang="zh-HK"/>
          </a:p>
        </p:txBody>
      </p:sp>
    </p:spTree>
    <p:extLst>
      <p:ext uri="{BB962C8B-B14F-4D97-AF65-F5344CB8AC3E}">
        <p14:creationId xmlns:p14="http://schemas.microsoft.com/office/powerpoint/2010/main" val="4137998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19</a:t>
            </a:fld>
            <a:endParaRPr lang="de-DE" altLang="zh-HK"/>
          </a:p>
        </p:txBody>
      </p:sp>
    </p:spTree>
    <p:extLst>
      <p:ext uri="{BB962C8B-B14F-4D97-AF65-F5344CB8AC3E}">
        <p14:creationId xmlns:p14="http://schemas.microsoft.com/office/powerpoint/2010/main" val="1145644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zh-TW"/>
          </a:p>
        </p:txBody>
      </p:sp>
      <p:sp>
        <p:nvSpPr>
          <p:cNvPr id="4710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D5F924-ECCA-4982-A9BB-84BA7DC3F993}" type="slidenum">
              <a:rPr lang="de-DE" altLang="zh-HK" smtClean="0"/>
              <a:pPr>
                <a:spcBef>
                  <a:spcPct val="0"/>
                </a:spcBef>
              </a:pPr>
              <a:t>20</a:t>
            </a:fld>
            <a:endParaRPr lang="de-DE" altLang="zh-HK"/>
          </a:p>
        </p:txBody>
      </p:sp>
    </p:spTree>
    <p:extLst>
      <p:ext uri="{BB962C8B-B14F-4D97-AF65-F5344CB8AC3E}">
        <p14:creationId xmlns:p14="http://schemas.microsoft.com/office/powerpoint/2010/main" val="236582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21</a:t>
            </a:fld>
            <a:endParaRPr lang="de-DE" altLang="zh-HK"/>
          </a:p>
        </p:txBody>
      </p:sp>
    </p:spTree>
    <p:extLst>
      <p:ext uri="{BB962C8B-B14F-4D97-AF65-F5344CB8AC3E}">
        <p14:creationId xmlns:p14="http://schemas.microsoft.com/office/powerpoint/2010/main" val="2213950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22</a:t>
            </a:fld>
            <a:endParaRPr lang="de-DE" altLang="zh-HK"/>
          </a:p>
        </p:txBody>
      </p:sp>
    </p:spTree>
    <p:extLst>
      <p:ext uri="{BB962C8B-B14F-4D97-AF65-F5344CB8AC3E}">
        <p14:creationId xmlns:p14="http://schemas.microsoft.com/office/powerpoint/2010/main" val="2048409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23</a:t>
            </a:fld>
            <a:endParaRPr lang="de-DE" altLang="zh-HK"/>
          </a:p>
        </p:txBody>
      </p:sp>
    </p:spTree>
    <p:extLst>
      <p:ext uri="{BB962C8B-B14F-4D97-AF65-F5344CB8AC3E}">
        <p14:creationId xmlns:p14="http://schemas.microsoft.com/office/powerpoint/2010/main" val="2420289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5632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65EDD17-2236-4163-8479-DFC01554F753}" type="slidenum">
              <a:rPr lang="de-DE" altLang="zh-HK" smtClean="0"/>
              <a:pPr>
                <a:spcBef>
                  <a:spcPct val="0"/>
                </a:spcBef>
              </a:pPr>
              <a:t>24</a:t>
            </a:fld>
            <a:endParaRPr lang="de-DE" altLang="zh-HK"/>
          </a:p>
        </p:txBody>
      </p:sp>
    </p:spTree>
    <p:extLst>
      <p:ext uri="{BB962C8B-B14F-4D97-AF65-F5344CB8AC3E}">
        <p14:creationId xmlns:p14="http://schemas.microsoft.com/office/powerpoint/2010/main" val="1963374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5632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65EDD17-2236-4163-8479-DFC01554F753}" type="slidenum">
              <a:rPr lang="de-DE" altLang="zh-HK" smtClean="0"/>
              <a:pPr>
                <a:spcBef>
                  <a:spcPct val="0"/>
                </a:spcBef>
              </a:pPr>
              <a:t>25</a:t>
            </a:fld>
            <a:endParaRPr lang="de-DE" altLang="zh-HK"/>
          </a:p>
        </p:txBody>
      </p:sp>
    </p:spTree>
    <p:extLst>
      <p:ext uri="{BB962C8B-B14F-4D97-AF65-F5344CB8AC3E}">
        <p14:creationId xmlns:p14="http://schemas.microsoft.com/office/powerpoint/2010/main" val="1963374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5632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65EDD17-2236-4163-8479-DFC01554F753}" type="slidenum">
              <a:rPr lang="de-DE" altLang="zh-HK" smtClean="0"/>
              <a:pPr>
                <a:spcBef>
                  <a:spcPct val="0"/>
                </a:spcBef>
              </a:pPr>
              <a:t>26</a:t>
            </a:fld>
            <a:endParaRPr lang="de-DE" altLang="zh-HK"/>
          </a:p>
        </p:txBody>
      </p:sp>
    </p:spTree>
    <p:extLst>
      <p:ext uri="{BB962C8B-B14F-4D97-AF65-F5344CB8AC3E}">
        <p14:creationId xmlns:p14="http://schemas.microsoft.com/office/powerpoint/2010/main" val="1963374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27</a:t>
            </a:fld>
            <a:endParaRPr lang="de-DE" altLang="zh-HK"/>
          </a:p>
        </p:txBody>
      </p:sp>
    </p:spTree>
    <p:extLst>
      <p:ext uri="{BB962C8B-B14F-4D97-AF65-F5344CB8AC3E}">
        <p14:creationId xmlns:p14="http://schemas.microsoft.com/office/powerpoint/2010/main" val="2484020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28</a:t>
            </a:fld>
            <a:endParaRPr lang="de-DE" altLang="zh-HK"/>
          </a:p>
        </p:txBody>
      </p:sp>
    </p:spTree>
    <p:extLst>
      <p:ext uri="{BB962C8B-B14F-4D97-AF65-F5344CB8AC3E}">
        <p14:creationId xmlns:p14="http://schemas.microsoft.com/office/powerpoint/2010/main" val="2104061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29</a:t>
            </a:fld>
            <a:endParaRPr lang="de-DE" altLang="zh-HK"/>
          </a:p>
        </p:txBody>
      </p:sp>
    </p:spTree>
    <p:extLst>
      <p:ext uri="{BB962C8B-B14F-4D97-AF65-F5344CB8AC3E}">
        <p14:creationId xmlns:p14="http://schemas.microsoft.com/office/powerpoint/2010/main" val="3247077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
        <p:nvSpPr>
          <p:cNvPr id="61444" name="Foliennummernplatzhalter 3"/>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B45C9D9-ABE4-4864-A4AF-5D5ADA890F1F}" type="slidenum">
              <a:rPr kumimoji="0" lang="de-DE" altLang="zh-HK"/>
              <a:pPr algn="r" eaLnBrk="1" hangingPunct="1">
                <a:spcBef>
                  <a:spcPct val="0"/>
                </a:spcBef>
              </a:pPr>
              <a:t>30</a:t>
            </a:fld>
            <a:endParaRPr kumimoji="0" lang="de-DE" altLang="zh-HK"/>
          </a:p>
        </p:txBody>
      </p:sp>
    </p:spTree>
    <p:extLst>
      <p:ext uri="{BB962C8B-B14F-4D97-AF65-F5344CB8AC3E}">
        <p14:creationId xmlns:p14="http://schemas.microsoft.com/office/powerpoint/2010/main" val="3520671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31</a:t>
            </a:fld>
            <a:endParaRPr lang="de-DE" altLang="zh-HK"/>
          </a:p>
        </p:txBody>
      </p:sp>
    </p:spTree>
    <p:extLst>
      <p:ext uri="{BB962C8B-B14F-4D97-AF65-F5344CB8AC3E}">
        <p14:creationId xmlns:p14="http://schemas.microsoft.com/office/powerpoint/2010/main" val="1988840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32</a:t>
            </a:fld>
            <a:endParaRPr lang="de-DE" altLang="zh-HK"/>
          </a:p>
        </p:txBody>
      </p:sp>
    </p:spTree>
    <p:extLst>
      <p:ext uri="{BB962C8B-B14F-4D97-AF65-F5344CB8AC3E}">
        <p14:creationId xmlns:p14="http://schemas.microsoft.com/office/powerpoint/2010/main" val="1715701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33</a:t>
            </a:fld>
            <a:endParaRPr lang="de-DE" altLang="zh-HK"/>
          </a:p>
        </p:txBody>
      </p:sp>
    </p:spTree>
    <p:extLst>
      <p:ext uri="{BB962C8B-B14F-4D97-AF65-F5344CB8AC3E}">
        <p14:creationId xmlns:p14="http://schemas.microsoft.com/office/powerpoint/2010/main" val="619707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6E822DF-AF47-4DE8-AFAA-EFC24E29ED08}" type="slidenum">
              <a:rPr kumimoji="0" lang="de-DE" altLang="zh-HK"/>
              <a:pPr algn="r" eaLnBrk="1" hangingPunct="1">
                <a:spcBef>
                  <a:spcPct val="0"/>
                </a:spcBef>
              </a:pPr>
              <a:t>34</a:t>
            </a:fld>
            <a:endParaRPr kumimoji="0" lang="de-DE" altLang="zh-HK"/>
          </a:p>
        </p:txBody>
      </p:sp>
      <p:sp>
        <p:nvSpPr>
          <p:cNvPr id="665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TW"/>
          </a:p>
        </p:txBody>
      </p:sp>
    </p:spTree>
    <p:extLst>
      <p:ext uri="{BB962C8B-B14F-4D97-AF65-F5344CB8AC3E}">
        <p14:creationId xmlns:p14="http://schemas.microsoft.com/office/powerpoint/2010/main" val="580207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35</a:t>
            </a:fld>
            <a:endParaRPr lang="de-DE" altLang="zh-HK"/>
          </a:p>
        </p:txBody>
      </p:sp>
    </p:spTree>
    <p:extLst>
      <p:ext uri="{BB962C8B-B14F-4D97-AF65-F5344CB8AC3E}">
        <p14:creationId xmlns:p14="http://schemas.microsoft.com/office/powerpoint/2010/main" val="2826680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36</a:t>
            </a:fld>
            <a:endParaRPr lang="de-DE" altLang="zh-HK"/>
          </a:p>
        </p:txBody>
      </p:sp>
    </p:spTree>
    <p:extLst>
      <p:ext uri="{BB962C8B-B14F-4D97-AF65-F5344CB8AC3E}">
        <p14:creationId xmlns:p14="http://schemas.microsoft.com/office/powerpoint/2010/main" val="2826680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37</a:t>
            </a:fld>
            <a:endParaRPr lang="de-DE" altLang="zh-HK"/>
          </a:p>
        </p:txBody>
      </p:sp>
    </p:spTree>
    <p:extLst>
      <p:ext uri="{BB962C8B-B14F-4D97-AF65-F5344CB8AC3E}">
        <p14:creationId xmlns:p14="http://schemas.microsoft.com/office/powerpoint/2010/main" val="22959226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38</a:t>
            </a:fld>
            <a:endParaRPr lang="de-DE" altLang="zh-HK"/>
          </a:p>
        </p:txBody>
      </p:sp>
    </p:spTree>
    <p:extLst>
      <p:ext uri="{BB962C8B-B14F-4D97-AF65-F5344CB8AC3E}">
        <p14:creationId xmlns:p14="http://schemas.microsoft.com/office/powerpoint/2010/main" val="30955523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39</a:t>
            </a:fld>
            <a:endParaRPr lang="de-DE" altLang="zh-HK"/>
          </a:p>
        </p:txBody>
      </p:sp>
    </p:spTree>
    <p:extLst>
      <p:ext uri="{BB962C8B-B14F-4D97-AF65-F5344CB8AC3E}">
        <p14:creationId xmlns:p14="http://schemas.microsoft.com/office/powerpoint/2010/main" val="19033187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40</a:t>
            </a:fld>
            <a:endParaRPr lang="de-DE" altLang="zh-HK"/>
          </a:p>
        </p:txBody>
      </p:sp>
    </p:spTree>
    <p:extLst>
      <p:ext uri="{BB962C8B-B14F-4D97-AF65-F5344CB8AC3E}">
        <p14:creationId xmlns:p14="http://schemas.microsoft.com/office/powerpoint/2010/main" val="20462226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41</a:t>
            </a:fld>
            <a:endParaRPr lang="de-DE" altLang="zh-HK"/>
          </a:p>
        </p:txBody>
      </p:sp>
    </p:spTree>
    <p:extLst>
      <p:ext uri="{BB962C8B-B14F-4D97-AF65-F5344CB8AC3E}">
        <p14:creationId xmlns:p14="http://schemas.microsoft.com/office/powerpoint/2010/main" val="3879186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42</a:t>
            </a:fld>
            <a:endParaRPr lang="de-DE" altLang="zh-HK"/>
          </a:p>
        </p:txBody>
      </p:sp>
    </p:spTree>
    <p:extLst>
      <p:ext uri="{BB962C8B-B14F-4D97-AF65-F5344CB8AC3E}">
        <p14:creationId xmlns:p14="http://schemas.microsoft.com/office/powerpoint/2010/main" val="3764252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43</a:t>
            </a:fld>
            <a:endParaRPr lang="de-DE" altLang="zh-HK"/>
          </a:p>
        </p:txBody>
      </p:sp>
    </p:spTree>
    <p:extLst>
      <p:ext uri="{BB962C8B-B14F-4D97-AF65-F5344CB8AC3E}">
        <p14:creationId xmlns:p14="http://schemas.microsoft.com/office/powerpoint/2010/main" val="42867151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olienbildplatzhalt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 typeface="Wingdings" panose="05000000000000000000" pitchFamily="2" charset="2"/>
              <a:buChar char="Ø"/>
            </a:pPr>
            <a:endParaRPr lang="en-US" altLang="zh-TW"/>
          </a:p>
        </p:txBody>
      </p:sp>
      <p:sp>
        <p:nvSpPr>
          <p:cNvPr id="77828" name="Foliennummernplatzhalter 3"/>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FC41CE7D-FA7B-4F56-B178-4C0132DD09C9}" type="slidenum">
              <a:rPr kumimoji="0" lang="de-DE" altLang="zh-HK"/>
              <a:pPr algn="r" eaLnBrk="1" hangingPunct="1">
                <a:spcBef>
                  <a:spcPct val="0"/>
                </a:spcBef>
              </a:pPr>
              <a:t>44</a:t>
            </a:fld>
            <a:endParaRPr kumimoji="0" lang="de-DE" altLang="zh-HK"/>
          </a:p>
        </p:txBody>
      </p:sp>
    </p:spTree>
    <p:extLst>
      <p:ext uri="{BB962C8B-B14F-4D97-AF65-F5344CB8AC3E}">
        <p14:creationId xmlns:p14="http://schemas.microsoft.com/office/powerpoint/2010/main" val="2793124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45</a:t>
            </a:fld>
            <a:endParaRPr lang="de-DE" altLang="zh-HK"/>
          </a:p>
        </p:txBody>
      </p:sp>
    </p:spTree>
    <p:extLst>
      <p:ext uri="{BB962C8B-B14F-4D97-AF65-F5344CB8AC3E}">
        <p14:creationId xmlns:p14="http://schemas.microsoft.com/office/powerpoint/2010/main" val="34909422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46</a:t>
            </a:fld>
            <a:endParaRPr lang="de-DE" altLang="zh-HK"/>
          </a:p>
        </p:txBody>
      </p:sp>
    </p:spTree>
    <p:extLst>
      <p:ext uri="{BB962C8B-B14F-4D97-AF65-F5344CB8AC3E}">
        <p14:creationId xmlns:p14="http://schemas.microsoft.com/office/powerpoint/2010/main" val="2036992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401AD9-B0A4-4513-AA41-140B13ACFA2B}" type="slidenum">
              <a:rPr lang="de-DE" altLang="zh-HK" smtClean="0"/>
              <a:pPr>
                <a:defRPr/>
              </a:pPr>
              <a:t>47</a:t>
            </a:fld>
            <a:endParaRPr lang="de-DE" altLang="zh-HK"/>
          </a:p>
        </p:txBody>
      </p:sp>
    </p:spTree>
    <p:extLst>
      <p:ext uri="{BB962C8B-B14F-4D97-AF65-F5344CB8AC3E}">
        <p14:creationId xmlns:p14="http://schemas.microsoft.com/office/powerpoint/2010/main" val="22392537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990600">
              <a:spcBef>
                <a:spcPct val="30000"/>
              </a:spcBef>
              <a:defRPr sz="1200">
                <a:solidFill>
                  <a:schemeClr val="tx1"/>
                </a:solidFill>
                <a:latin typeface="Calibri" panose="020F0502020204030204" pitchFamily="34" charset="0"/>
              </a:defRPr>
            </a:lvl1pPr>
            <a:lvl2pPr marL="742950" indent="-285750" defTabSz="990600">
              <a:spcBef>
                <a:spcPct val="30000"/>
              </a:spcBef>
              <a:defRPr sz="1200">
                <a:solidFill>
                  <a:schemeClr val="tx1"/>
                </a:solidFill>
                <a:latin typeface="Calibri" panose="020F0502020204030204" pitchFamily="34" charset="0"/>
              </a:defRPr>
            </a:lvl2pPr>
            <a:lvl3pPr marL="1143000" indent="-228600" defTabSz="990600">
              <a:spcBef>
                <a:spcPct val="30000"/>
              </a:spcBef>
              <a:defRPr sz="1200">
                <a:solidFill>
                  <a:schemeClr val="tx1"/>
                </a:solidFill>
                <a:latin typeface="Calibri" panose="020F0502020204030204" pitchFamily="34" charset="0"/>
              </a:defRPr>
            </a:lvl3pPr>
            <a:lvl4pPr marL="1600200" indent="-228600" defTabSz="990600">
              <a:spcBef>
                <a:spcPct val="30000"/>
              </a:spcBef>
              <a:defRPr sz="1200">
                <a:solidFill>
                  <a:schemeClr val="tx1"/>
                </a:solidFill>
                <a:latin typeface="Calibri" panose="020F0502020204030204" pitchFamily="34" charset="0"/>
              </a:defRPr>
            </a:lvl4pPr>
            <a:lvl5pPr marL="2057400" indent="-228600" defTabSz="990600">
              <a:spcBef>
                <a:spcPct val="30000"/>
              </a:spcBef>
              <a:defRPr sz="1200">
                <a:solidFill>
                  <a:schemeClr val="tx1"/>
                </a:solidFill>
                <a:latin typeface="Calibri" panose="020F0502020204030204" pitchFamily="34" charset="0"/>
              </a:defRPr>
            </a:lvl5pPr>
            <a:lvl6pPr marL="2514600" indent="-228600" defTabSz="990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90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90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90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15E8EF9A-A5E6-4451-B9E8-C2DA064E4326}" type="slidenum">
              <a:rPr kumimoji="0" lang="de-DE" altLang="de-DE" sz="1300">
                <a:latin typeface="Times New Roman" panose="02020603050405020304" pitchFamily="18" charset="0"/>
                <a:ea typeface="新細明體" charset="-120"/>
              </a:rPr>
              <a:pPr algn="r" eaLnBrk="1" hangingPunct="1">
                <a:spcBef>
                  <a:spcPct val="0"/>
                </a:spcBef>
              </a:pPr>
              <a:t>49</a:t>
            </a:fld>
            <a:endParaRPr kumimoji="0" lang="de-DE" altLang="de-DE" sz="1300">
              <a:latin typeface="Times New Roman" panose="02020603050405020304" pitchFamily="18" charset="0"/>
              <a:ea typeface="新細明體" charset="-120"/>
            </a:endParaRPr>
          </a:p>
        </p:txBody>
      </p:sp>
      <p:sp>
        <p:nvSpPr>
          <p:cNvPr id="82947" name="Rectangle 2"/>
          <p:cNvSpPr>
            <a:spLocks noGrp="1" noRot="1" noChangeAspect="1" noChangeArrowheads="1" noTextEdit="1"/>
          </p:cNvSpPr>
          <p:nvPr>
            <p:ph type="sldImg"/>
          </p:nvPr>
        </p:nvSpPr>
        <p:spPr bwMode="auto">
          <a:xfrm>
            <a:off x="138113" y="768350"/>
            <a:ext cx="68230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p>
        </p:txBody>
      </p:sp>
    </p:spTree>
    <p:extLst>
      <p:ext uri="{BB962C8B-B14F-4D97-AF65-F5344CB8AC3E}">
        <p14:creationId xmlns:p14="http://schemas.microsoft.com/office/powerpoint/2010/main" val="8741164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9 – </a:t>
            </a:r>
            <a:r>
              <a:rPr lang="zh-CN" altLang="en-US"/>
              <a:t>自尊心</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9805FAC-BE00-4C55-91FA-A4AD2BCA9EFE}" type="slidenum">
              <a:rPr lang="de-DE" altLang="zh-HK" smtClean="0"/>
              <a:pPr>
                <a:defRPr/>
              </a:pPr>
              <a:t>‹Nr.›</a:t>
            </a:fld>
            <a:endParaRPr lang="de-DE" altLang="zh-HK"/>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9 – </a:t>
            </a:r>
            <a:r>
              <a:rPr lang="zh-CN" altLang="en-US"/>
              <a:t>自尊心</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430C6519-2F29-403E-B1AE-025FD6661D1D}" type="slidenum">
              <a:rPr lang="de-DE" altLang="zh-HK" smtClean="0"/>
              <a:pPr>
                <a:defRPr/>
              </a:pPr>
              <a:t>‹Nr.›</a:t>
            </a:fld>
            <a:endParaRPr lang="de-DE" altLang="zh-HK"/>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9 – </a:t>
            </a:r>
            <a:r>
              <a:rPr lang="zh-CN" altLang="en-US"/>
              <a:t>自尊心</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28F01D1-4B2C-4AFC-A404-DBEE1ED4563A}" type="slidenum">
              <a:rPr lang="de-DE" altLang="zh-HK" smtClean="0"/>
              <a:pPr>
                <a:defRPr/>
              </a:pPr>
              <a:t>‹Nr.›</a:t>
            </a:fld>
            <a:endParaRPr lang="de-DE" altLang="zh-HK"/>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9 – </a:t>
            </a:r>
            <a:r>
              <a:rPr lang="zh-CN" altLang="en-US"/>
              <a:t>自尊心</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9805FAC-BE00-4C55-91FA-A4AD2BCA9EFE}" type="slidenum">
              <a:rPr lang="de-DE" altLang="zh-HK" smtClean="0"/>
              <a:pPr>
                <a:defRPr/>
              </a:pPr>
              <a:t>‹Nr.›</a:t>
            </a:fld>
            <a:endParaRPr lang="de-DE" altLang="zh-HK"/>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9 – </a:t>
            </a:r>
            <a:r>
              <a:rPr lang="zh-CN" altLang="en-US"/>
              <a:t>自尊心</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29805FAC-BE00-4C55-91FA-A4AD2BCA9EFE}" type="slidenum">
              <a:rPr lang="de-DE" altLang="zh-HK" smtClean="0"/>
              <a:pPr>
                <a:defRPr/>
              </a:pPr>
              <a:t>‹Nr.›</a:t>
            </a:fld>
            <a:endParaRPr lang="de-DE" altLang="zh-HK"/>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9 – </a:t>
            </a:r>
            <a:r>
              <a:rPr lang="zh-CN" altLang="en-US"/>
              <a:t>自尊心</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B0353CA4-90B8-410D-B3AE-F03F47FA9B68}" type="slidenum">
              <a:rPr lang="de-DE" altLang="zh-HK" smtClean="0"/>
              <a:pPr>
                <a:defRPr/>
              </a:pPr>
              <a:t>‹Nr.›</a:t>
            </a:fld>
            <a:endParaRPr lang="de-DE" altLang="zh-HK"/>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9 – </a:t>
            </a:r>
            <a:r>
              <a:rPr lang="zh-CN" altLang="en-US"/>
              <a:t>自尊心</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07A369A-8228-48B4-B655-0F786061E054}" type="slidenum">
              <a:rPr lang="de-DE" altLang="zh-HK" smtClean="0"/>
              <a:pPr>
                <a:defRPr/>
              </a:pPr>
              <a:t>‹Nr.›</a:t>
            </a:fld>
            <a:endParaRPr lang="de-DE" altLang="zh-HK"/>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kumimoji="0"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9975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kumimoji="0"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841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kumimoji="0" lang="ko-KR" altLang="en-US" dirty="0">
                <a:solidFill>
                  <a:srgbClr val="004992"/>
                </a:solidFill>
              </a:rPr>
              <a:t>元认知训练</a:t>
            </a:r>
            <a:endParaRPr kumimoji="0"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kumimoji="0"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kumimoji="0" lang="zh-CN" altLang="en-US" sz="1000" dirty="0">
                <a:solidFill>
                  <a:srgbClr val="333333"/>
                </a:solidFill>
                <a:latin typeface="Calibri Light"/>
              </a:rPr>
              <a:t>该模块中使用的图片已经得到作者及版权所有 者授权。详细信息（作者名，题目）请参阅本 文件最后一页。</a:t>
            </a:r>
            <a:endParaRPr kumimoji="0"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51634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72571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17264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kumimoji="0"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kumimoji="0"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kumimoji="0" lang="de-DE" dirty="0">
              <a:solidFill>
                <a:prstClr val="white"/>
              </a:solidFill>
            </a:endParaRPr>
          </a:p>
        </p:txBody>
      </p:sp>
    </p:spTree>
    <p:extLst>
      <p:ext uri="{BB962C8B-B14F-4D97-AF65-F5344CB8AC3E}">
        <p14:creationId xmlns:p14="http://schemas.microsoft.com/office/powerpoint/2010/main" val="3453190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667672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988870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647833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50838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10632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kumimoji="0"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kumimoji="0"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3345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9 – </a:t>
            </a:r>
            <a:r>
              <a:rPr lang="zh-CN" altLang="en-US"/>
              <a:t>自尊心</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29805FAC-BE00-4C55-91FA-A4AD2BCA9EFE}" type="slidenum">
              <a:rPr lang="de-DE" altLang="zh-HK" smtClean="0"/>
              <a:pPr>
                <a:defRPr/>
              </a:pPr>
              <a:t>‹Nr.›</a:t>
            </a:fld>
            <a:endParaRPr lang="de-DE" altLang="zh-HK"/>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kumimoji="0" lang="de-DE">
                <a:solidFill>
                  <a:srgbClr val="333333"/>
                </a:solidFill>
              </a:rPr>
              <a:t>Entrenamiento Metacognitivo 8 – Stimmung</a:t>
            </a:r>
            <a:endParaRPr kumimoji="0"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kumimoji="0" lang="de-DE" smtClean="0">
                <a:solidFill>
                  <a:srgbClr val="333333"/>
                </a:solidFill>
              </a:rPr>
              <a:pPr defTabSz="457123" eaLnBrk="1" fontAlgn="auto" hangingPunct="1">
                <a:spcBef>
                  <a:spcPts val="0"/>
                </a:spcBef>
                <a:spcAft>
                  <a:spcPts val="0"/>
                </a:spcAft>
              </a:pPr>
              <a:t>‹Nr.›</a:t>
            </a:fld>
            <a:endParaRPr kumimoji="0"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kumimoji="0"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955042775"/>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9 I –</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自尊心</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kumimoji="0" lang="pt-BR" sz="1600" dirty="0">
                <a:solidFill>
                  <a:srgbClr val="004992"/>
                </a:solidFill>
              </a:rPr>
              <a:t>© Moritz, Woodward &amp; Zhou</a:t>
            </a:r>
            <a:r>
              <a:rPr kumimoji="0" lang="nl-NL" sz="1600" dirty="0">
                <a:solidFill>
                  <a:srgbClr val="004992"/>
                </a:solidFill>
              </a:rPr>
              <a:t> (12|21)</a:t>
            </a:r>
            <a:endParaRPr kumimoji="0" lang="pt-BR" sz="1600" dirty="0">
              <a:solidFill>
                <a:srgbClr val="004992"/>
              </a:solidFill>
            </a:endParaRPr>
          </a:p>
          <a:p>
            <a:pPr fontAlgn="auto">
              <a:lnSpc>
                <a:spcPct val="100000"/>
              </a:lnSpc>
              <a:spcBef>
                <a:spcPts val="0"/>
              </a:spcBef>
            </a:pPr>
            <a:r>
              <a:rPr kumimoji="0" lang="pt-BR" sz="1600" dirty="0">
                <a:solidFill>
                  <a:srgbClr val="004992"/>
                </a:solidFill>
              </a:rPr>
              <a:t>www.uke.de/mct</a:t>
            </a:r>
          </a:p>
        </p:txBody>
      </p:sp>
    </p:spTree>
    <p:extLst>
      <p:ext uri="{BB962C8B-B14F-4D97-AF65-F5344CB8AC3E}">
        <p14:creationId xmlns:p14="http://schemas.microsoft.com/office/powerpoint/2010/main" val="1539954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自尊心</a:t>
            </a:r>
            <a:r>
              <a:rPr lang="en-US" altLang="zh-TW" sz="3600"/>
              <a:t>:</a:t>
            </a:r>
            <a:r>
              <a:rPr lang="zh-TW" altLang="en-US" sz="3600"/>
              <a:t>究竟是什么？</a:t>
            </a:r>
            <a:endParaRPr lang="de-DE" altLang="zh-TW" sz="3600"/>
          </a:p>
        </p:txBody>
      </p:sp>
      <p:sp>
        <p:nvSpPr>
          <p:cNvPr id="14339" name="Rectangle 3"/>
          <p:cNvSpPr>
            <a:spLocks noGrp="1" noChangeArrowheads="1"/>
          </p:cNvSpPr>
          <p:nvPr>
            <p:ph idx="1"/>
          </p:nvPr>
        </p:nvSpPr>
        <p:spPr>
          <a:xfrm>
            <a:off x="6400800" y="2203704"/>
            <a:ext cx="5349240" cy="4251960"/>
          </a:xfrm>
        </p:spPr>
        <p:txBody>
          <a:bodyPr>
            <a:noAutofit/>
          </a:bodyPr>
          <a:lstStyle/>
          <a:p>
            <a:pPr>
              <a:buClr>
                <a:srgbClr val="333333"/>
              </a:buClr>
              <a:defRPr/>
            </a:pPr>
            <a:r>
              <a:rPr lang="de-DE" altLang="zh-TW" sz="2400" dirty="0">
                <a:solidFill>
                  <a:srgbClr val="333333"/>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a:t>
            </a:fld>
            <a:endParaRPr lang="de-DE" altLang="zh-HK">
              <a:latin typeface="SimHei"/>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自尊心</a:t>
            </a:r>
            <a:r>
              <a:rPr lang="en-US" altLang="zh-TW" sz="3600"/>
              <a:t>:</a:t>
            </a:r>
            <a:r>
              <a:rPr lang="zh-TW" altLang="en-US" sz="3600"/>
              <a:t>究竟是什么？</a:t>
            </a:r>
            <a:endParaRPr lang="de-DE" altLang="zh-TW" sz="3600"/>
          </a:p>
        </p:txBody>
      </p:sp>
      <p:sp>
        <p:nvSpPr>
          <p:cNvPr id="21506" name="Rectangle 3"/>
          <p:cNvSpPr>
            <a:spLocks noGrp="1" noChangeArrowheads="1"/>
          </p:cNvSpPr>
          <p:nvPr>
            <p:ph idx="1"/>
          </p:nvPr>
        </p:nvSpPr>
        <p:spPr>
          <a:xfrm>
            <a:off x="6400800" y="2203704"/>
            <a:ext cx="5349240" cy="4251960"/>
          </a:xfrm>
        </p:spPr>
        <p:txBody>
          <a:bodyPr>
            <a:noAutofit/>
          </a:bodyPr>
          <a:lstStyle/>
          <a:p>
            <a:pPr marL="342900" indent="-342900" eaLnBrk="1" hangingPunct="1">
              <a:buClr>
                <a:srgbClr val="333333"/>
              </a:buClr>
              <a:buFont typeface="WingDings"/>
              <a:buChar char=""/>
            </a:pPr>
            <a:r>
              <a:rPr lang="zh-TW" altLang="en-US" sz="2400" dirty="0">
                <a:solidFill>
                  <a:srgbClr val="333333"/>
                </a:solidFill>
              </a:rPr>
              <a:t>我们赋予自己的价值</a:t>
            </a:r>
          </a:p>
          <a:p>
            <a:pPr>
              <a:buClr>
                <a:srgbClr val="333333"/>
              </a:buClr>
            </a:pPr>
            <a:endParaRPr lang="zh-TW"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a:t>
            </a:fld>
            <a:endParaRPr lang="de-DE" altLang="zh-HK">
              <a:latin typeface="SimHei"/>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自尊心</a:t>
            </a:r>
            <a:r>
              <a:rPr lang="en-US" altLang="zh-TW" sz="3600"/>
              <a:t>:</a:t>
            </a:r>
            <a:r>
              <a:rPr lang="zh-TW" altLang="en-US" sz="3600"/>
              <a:t>究竟是什么？</a:t>
            </a:r>
            <a:endParaRPr lang="de-DE" altLang="zh-TW" sz="3600"/>
          </a:p>
        </p:txBody>
      </p:sp>
      <p:sp>
        <p:nvSpPr>
          <p:cNvPr id="21506" name="Rectangle 3"/>
          <p:cNvSpPr>
            <a:spLocks noGrp="1" noChangeArrowheads="1"/>
          </p:cNvSpPr>
          <p:nvPr>
            <p:ph idx="1"/>
          </p:nvPr>
        </p:nvSpPr>
        <p:spPr>
          <a:xfrm>
            <a:off x="6400800" y="2203704"/>
            <a:ext cx="5349240" cy="4251960"/>
          </a:xfrm>
        </p:spPr>
        <p:txBody>
          <a:bodyPr>
            <a:noAutofit/>
          </a:bodyPr>
          <a:lstStyle/>
          <a:p>
            <a:pPr marL="342900" indent="-342900" eaLnBrk="1" hangingPunct="1">
              <a:buClr>
                <a:srgbClr val="333333"/>
              </a:buClr>
              <a:buFont typeface="WingDings"/>
              <a:buChar char=""/>
            </a:pPr>
            <a:r>
              <a:rPr lang="zh-TW" altLang="en-US" sz="2400" dirty="0">
                <a:solidFill>
                  <a:srgbClr val="333333"/>
                </a:solidFill>
              </a:rPr>
              <a:t>我们赋予自己的价值</a:t>
            </a:r>
          </a:p>
          <a:p>
            <a:pPr marL="342900" indent="-342900" eaLnBrk="1" hangingPunct="1">
              <a:buClr>
                <a:srgbClr val="333333"/>
              </a:buClr>
              <a:buFont typeface="WingDings"/>
              <a:buChar char=""/>
            </a:pPr>
            <a:r>
              <a:rPr lang="zh-TW" altLang="en-US" sz="2400" dirty="0">
                <a:solidFill>
                  <a:srgbClr val="333333"/>
                </a:solidFill>
              </a:rPr>
              <a:t>我们对自己的主观评价</a:t>
            </a:r>
          </a:p>
          <a:p>
            <a:pPr>
              <a:buClr>
                <a:srgbClr val="333333"/>
              </a:buClr>
            </a:pPr>
            <a:endParaRPr lang="zh-TW"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a:t>
            </a:fld>
            <a:endParaRPr lang="de-DE" altLang="zh-HK">
              <a:latin typeface="SimHei"/>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418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自尊心</a:t>
            </a:r>
            <a:r>
              <a:rPr lang="en-US" altLang="zh-TW" sz="3600"/>
              <a:t>:</a:t>
            </a:r>
            <a:r>
              <a:rPr lang="zh-TW" altLang="en-US" sz="3600"/>
              <a:t>究竟是什么？</a:t>
            </a:r>
            <a:endParaRPr lang="de-DE" altLang="zh-TW" sz="3600"/>
          </a:p>
        </p:txBody>
      </p:sp>
      <p:sp>
        <p:nvSpPr>
          <p:cNvPr id="21506" name="Rectangle 3"/>
          <p:cNvSpPr>
            <a:spLocks noGrp="1" noChangeArrowheads="1"/>
          </p:cNvSpPr>
          <p:nvPr>
            <p:ph idx="1"/>
          </p:nvPr>
        </p:nvSpPr>
        <p:spPr>
          <a:xfrm>
            <a:off x="6400800" y="2203704"/>
            <a:ext cx="5349240" cy="4251960"/>
          </a:xfrm>
        </p:spPr>
        <p:txBody>
          <a:bodyPr>
            <a:noAutofit/>
          </a:bodyPr>
          <a:lstStyle/>
          <a:p>
            <a:pPr marL="342900" indent="-342900" eaLnBrk="1" hangingPunct="1">
              <a:buClr>
                <a:srgbClr val="333333"/>
              </a:buClr>
              <a:buFont typeface="WingDings"/>
              <a:buChar char=""/>
            </a:pPr>
            <a:r>
              <a:rPr lang="zh-TW" altLang="en-US" sz="2400" dirty="0">
                <a:solidFill>
                  <a:srgbClr val="333333"/>
                </a:solidFill>
              </a:rPr>
              <a:t>我们赋予自己的价值</a:t>
            </a:r>
          </a:p>
          <a:p>
            <a:pPr marL="342900" indent="-342900" eaLnBrk="1" hangingPunct="1">
              <a:buClr>
                <a:srgbClr val="333333"/>
              </a:buClr>
              <a:buFont typeface="WingDings"/>
              <a:buChar char=""/>
            </a:pPr>
            <a:r>
              <a:rPr lang="zh-TW" altLang="en-US" sz="2400" dirty="0">
                <a:solidFill>
                  <a:srgbClr val="333333"/>
                </a:solidFill>
              </a:rPr>
              <a:t>我们对自己的主观评价</a:t>
            </a:r>
          </a:p>
          <a:p>
            <a:pPr marL="342900" indent="-342900">
              <a:buClr>
                <a:srgbClr val="333333"/>
              </a:buClr>
              <a:buFont typeface="WingDings"/>
              <a:buChar char=""/>
            </a:pPr>
            <a:r>
              <a:rPr lang="zh-TW" altLang="en-US" sz="2400" dirty="0">
                <a:solidFill>
                  <a:srgbClr val="333333"/>
                </a:solidFill>
              </a:rPr>
              <a:t>不一定跟其他人对我们的看法有关</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5</a:t>
            </a:fld>
            <a:endParaRPr lang="de-DE" altLang="zh-HK">
              <a:latin typeface="SimHei"/>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55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自尊心低可以影响我们的精神健康</a:t>
            </a:r>
            <a:endParaRPr lang="de-DE" altLang="zh-TW" sz="3600" dirty="0"/>
          </a:p>
        </p:txBody>
      </p:sp>
      <p:sp>
        <p:nvSpPr>
          <p:cNvPr id="23555"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精神病患者经常受到低自尊心所困扰</a:t>
            </a:r>
            <a:endParaRPr lang="en-US" altLang="zh-TW" sz="2400" dirty="0">
              <a:solidFill>
                <a:srgbClr val="333333"/>
              </a:solidFill>
            </a:endParaRPr>
          </a:p>
          <a:p>
            <a:pPr marL="342900" indent="-342900">
              <a:buClr>
                <a:srgbClr val="333333"/>
              </a:buClr>
              <a:buFont typeface="WingDings"/>
              <a:buChar char=""/>
            </a:pPr>
            <a:r>
              <a:rPr lang="zh-TW" altLang="en-US" sz="2400" dirty="0">
                <a:solidFill>
                  <a:srgbClr val="333333"/>
                </a:solidFill>
              </a:rPr>
              <a:t>自尊心低可以引致下列的心理问题</a:t>
            </a:r>
            <a:r>
              <a:rPr lang="en-US" altLang="zh-TW" sz="2400" dirty="0">
                <a:solidFill>
                  <a:srgbClr val="333333"/>
                </a:solidFill>
              </a:rPr>
              <a:t>: </a:t>
            </a:r>
          </a:p>
          <a:p>
            <a:pPr marL="774827" lvl="3" indent="-342900">
              <a:spcBef>
                <a:spcPts val="1999"/>
              </a:spcBef>
              <a:buClr>
                <a:srgbClr val="333333"/>
              </a:buClr>
              <a:buFont typeface="WingDings"/>
              <a:buChar char=""/>
            </a:pPr>
            <a:r>
              <a:rPr lang="zh-TW" altLang="en-US" sz="2400" dirty="0">
                <a:solidFill>
                  <a:srgbClr val="333333"/>
                </a:solidFill>
              </a:rPr>
              <a:t>自我怀疑</a:t>
            </a:r>
            <a:endParaRPr lang="en-US" altLang="zh-TW" sz="2400" dirty="0">
              <a:solidFill>
                <a:srgbClr val="333333"/>
              </a:solidFill>
            </a:endParaRPr>
          </a:p>
          <a:p>
            <a:pPr marL="774827" lvl="3" indent="-342900">
              <a:spcBef>
                <a:spcPts val="1999"/>
              </a:spcBef>
              <a:buClr>
                <a:srgbClr val="333333"/>
              </a:buClr>
              <a:buFont typeface="WingDings"/>
              <a:buChar char=""/>
            </a:pPr>
            <a:r>
              <a:rPr lang="zh-TW" altLang="en-US" sz="2400" dirty="0">
                <a:solidFill>
                  <a:srgbClr val="333333"/>
                </a:solidFill>
              </a:rPr>
              <a:t>恐慌 </a:t>
            </a:r>
            <a:endParaRPr lang="en-US" altLang="zh-TW" sz="2400" dirty="0">
              <a:solidFill>
                <a:srgbClr val="333333"/>
              </a:solidFill>
            </a:endParaRPr>
          </a:p>
          <a:p>
            <a:pPr marL="774827" lvl="3" indent="-342900">
              <a:spcBef>
                <a:spcPts val="1999"/>
              </a:spcBef>
              <a:buClr>
                <a:srgbClr val="333333"/>
              </a:buClr>
              <a:buFont typeface="WingDings"/>
              <a:buChar char=""/>
            </a:pPr>
            <a:r>
              <a:rPr lang="zh-TW" altLang="en-US" sz="2400" dirty="0">
                <a:solidFill>
                  <a:srgbClr val="333333"/>
                </a:solidFill>
              </a:rPr>
              <a:t>抑郁</a:t>
            </a:r>
            <a:endParaRPr lang="en-US" altLang="zh-TW" sz="2400" dirty="0">
              <a:solidFill>
                <a:srgbClr val="333333"/>
              </a:solidFill>
            </a:endParaRPr>
          </a:p>
          <a:p>
            <a:pPr marL="774827" lvl="3" indent="-342900">
              <a:spcBef>
                <a:spcPts val="1999"/>
              </a:spcBef>
              <a:buClr>
                <a:srgbClr val="333333"/>
              </a:buClr>
              <a:buFont typeface="WingDings"/>
              <a:buChar char=""/>
            </a:pPr>
            <a:r>
              <a:rPr lang="zh-TW" altLang="en-US" sz="2400" dirty="0">
                <a:solidFill>
                  <a:srgbClr val="333333"/>
                </a:solidFill>
              </a:rPr>
              <a:t>孤独，寂寞</a:t>
            </a:r>
            <a:endParaRPr lang="de-DE"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6</a:t>
            </a:fld>
            <a:endParaRPr lang="de-DE" altLang="zh-HK">
              <a:latin typeface="SimHe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极端的自尊跟健康的自尊之间的分别</a:t>
            </a:r>
            <a:endParaRPr lang="de-DE" altLang="zh-TW" sz="3600"/>
          </a:p>
        </p:txBody>
      </p:sp>
      <p:sp>
        <p:nvSpPr>
          <p:cNvPr id="19458" name="Inhaltsplatzhalter 2"/>
          <p:cNvSpPr>
            <a:spLocks noGrp="1"/>
          </p:cNvSpPr>
          <p:nvPr>
            <p:ph idx="1"/>
          </p:nvPr>
        </p:nvSpPr>
        <p:spPr/>
        <p:txBody>
          <a:bodyPr>
            <a:noAutofit/>
          </a:bodyPr>
          <a:lstStyle/>
          <a:p>
            <a:pPr>
              <a:buClr>
                <a:srgbClr val="333333"/>
              </a:buClr>
              <a:defRPr/>
            </a:pPr>
            <a:r>
              <a:rPr lang="zh-TW" altLang="en-US" sz="2000" dirty="0">
                <a:solidFill>
                  <a:srgbClr val="333333"/>
                </a:solidFill>
              </a:rPr>
              <a:t>很多</a:t>
            </a:r>
            <a:r>
              <a:rPr lang="zh-CN" altLang="en-US" sz="2000" dirty="0">
                <a:solidFill>
                  <a:srgbClr val="333333"/>
                </a:solidFill>
              </a:rPr>
              <a:t>精神病患者</a:t>
            </a:r>
            <a:r>
              <a:rPr lang="en-US" altLang="zh-TW" sz="2000" dirty="0">
                <a:solidFill>
                  <a:srgbClr val="333333"/>
                </a:solidFill>
              </a:rPr>
              <a:t>(</a:t>
            </a:r>
            <a:r>
              <a:rPr lang="zh-TW" altLang="en-US" sz="2000" dirty="0">
                <a:solidFill>
                  <a:srgbClr val="333333"/>
                </a:solidFill>
              </a:rPr>
              <a:t>但不一定所有患者</a:t>
            </a:r>
            <a:r>
              <a:rPr lang="en-US" altLang="zh-TW" sz="2000" dirty="0">
                <a:solidFill>
                  <a:srgbClr val="333333"/>
                </a:solidFill>
              </a:rPr>
              <a:t>)</a:t>
            </a:r>
            <a:r>
              <a:rPr lang="zh-HK" altLang="en-US" sz="2000" dirty="0">
                <a:solidFill>
                  <a:srgbClr val="333333"/>
                </a:solidFill>
              </a:rPr>
              <a:t>发病时</a:t>
            </a:r>
            <a:r>
              <a:rPr lang="zh-TW" altLang="en-US" sz="2000" dirty="0">
                <a:solidFill>
                  <a:srgbClr val="333333"/>
                </a:solidFill>
              </a:rPr>
              <a:t>都感到被迫害或受压迫。这感觉可以导致自尊心降低。另一</a:t>
            </a:r>
            <a:r>
              <a:rPr lang="zh-TW" altLang="en-US" sz="2000">
                <a:solidFill>
                  <a:srgbClr val="333333"/>
                </a:solidFill>
              </a:rPr>
              <a:t>方面，</a:t>
            </a:r>
            <a:r>
              <a:rPr lang="en-US" altLang="zh-TW" sz="2000">
                <a:solidFill>
                  <a:srgbClr val="333333"/>
                </a:solidFill>
              </a:rPr>
              <a:t> </a:t>
            </a:r>
            <a:r>
              <a:rPr lang="zh-TW" altLang="en-US" sz="2000" dirty="0">
                <a:solidFill>
                  <a:srgbClr val="333333"/>
                </a:solidFill>
              </a:rPr>
              <a:t>如果有些病人认为自己被委派担当特别职责或被拣选</a:t>
            </a:r>
            <a:r>
              <a:rPr lang="zh-CN" altLang="en-US" sz="2000" dirty="0">
                <a:solidFill>
                  <a:srgbClr val="333333"/>
                </a:solidFill>
              </a:rPr>
              <a:t>执行</a:t>
            </a:r>
            <a:r>
              <a:rPr lang="zh-TW" altLang="en-US" sz="2000" dirty="0">
                <a:solidFill>
                  <a:srgbClr val="333333"/>
                </a:solidFill>
              </a:rPr>
              <a:t>重要</a:t>
            </a:r>
            <a:r>
              <a:rPr lang="zh-TW" altLang="en-US" sz="2000">
                <a:solidFill>
                  <a:srgbClr val="333333"/>
                </a:solidFill>
              </a:rPr>
              <a:t>任务，</a:t>
            </a:r>
            <a:r>
              <a:rPr lang="en-US" altLang="zh-TW" sz="2000">
                <a:solidFill>
                  <a:srgbClr val="333333"/>
                </a:solidFill>
              </a:rPr>
              <a:t> </a:t>
            </a:r>
            <a:r>
              <a:rPr lang="zh-TW" altLang="en-US" sz="2000" dirty="0">
                <a:solidFill>
                  <a:srgbClr val="333333"/>
                </a:solidFill>
              </a:rPr>
              <a:t>则反而会提升他们的自尊。</a:t>
            </a:r>
            <a:endParaRPr lang="en-US" altLang="zh-TW" sz="2000" dirty="0">
              <a:solidFill>
                <a:srgbClr val="333333"/>
              </a:solidFill>
            </a:endParaRPr>
          </a:p>
          <a:p>
            <a:pPr>
              <a:lnSpc>
                <a:spcPct val="100000"/>
              </a:lnSpc>
              <a:spcBef>
                <a:spcPts val="1200"/>
              </a:spcBef>
              <a:buClr>
                <a:srgbClr val="333333"/>
              </a:buClr>
              <a:defRPr/>
            </a:pPr>
            <a:endParaRPr lang="de-DE" altLang="zh-TW" sz="2000" dirty="0">
              <a:solidFill>
                <a:srgbClr val="333333"/>
              </a:solidFill>
            </a:endParaRPr>
          </a:p>
          <a:p>
            <a:pPr>
              <a:lnSpc>
                <a:spcPct val="100000"/>
              </a:lnSpc>
              <a:spcBef>
                <a:spcPts val="1200"/>
              </a:spcBef>
              <a:buClr>
                <a:srgbClr val="333333"/>
              </a:buClr>
              <a:defRPr/>
            </a:pPr>
            <a:endParaRPr lang="de-DE" altLang="zh-TW" sz="2000" dirty="0">
              <a:solidFill>
                <a:srgbClr val="333333"/>
              </a:solidFill>
            </a:endParaRPr>
          </a:p>
          <a:p>
            <a:pPr>
              <a:lnSpc>
                <a:spcPct val="100000"/>
              </a:lnSpc>
              <a:spcBef>
                <a:spcPts val="1200"/>
              </a:spcBef>
              <a:buClr>
                <a:srgbClr val="333333"/>
              </a:buClr>
              <a:defRPr/>
            </a:pPr>
            <a:endParaRPr lang="de-DE" altLang="zh-TW" sz="2000" dirty="0">
              <a:solidFill>
                <a:srgbClr val="333333"/>
              </a:solidFill>
            </a:endParaRPr>
          </a:p>
          <a:p>
            <a:pPr>
              <a:buClr>
                <a:srgbClr val="333333"/>
              </a:buClr>
              <a:defRPr/>
            </a:pPr>
            <a:r>
              <a:rPr lang="zh-TW" altLang="en-US" sz="2000" b="1" dirty="0">
                <a:solidFill>
                  <a:srgbClr val="004992"/>
                </a:solidFill>
              </a:rPr>
              <a:t>注意</a:t>
            </a:r>
            <a:r>
              <a:rPr lang="en-US" altLang="zh-TW" sz="2000" b="1" dirty="0">
                <a:solidFill>
                  <a:srgbClr val="004992"/>
                </a:solidFill>
              </a:rPr>
              <a:t>: </a:t>
            </a:r>
            <a:r>
              <a:rPr lang="zh-TW" altLang="en-US" sz="2000" dirty="0">
                <a:solidFill>
                  <a:srgbClr val="333333"/>
                </a:solidFill>
              </a:rPr>
              <a:t>夸大</a:t>
            </a:r>
            <a:r>
              <a:rPr lang="zh-CN" altLang="en-US" sz="2000" dirty="0">
                <a:solidFill>
                  <a:srgbClr val="333333"/>
                </a:solidFill>
              </a:rPr>
              <a:t>妄想症</a:t>
            </a:r>
            <a:r>
              <a:rPr lang="zh-TW" altLang="en-US" sz="2000" dirty="0">
                <a:solidFill>
                  <a:srgbClr val="333333"/>
                </a:solidFill>
              </a:rPr>
              <a:t> </a:t>
            </a:r>
            <a:r>
              <a:rPr lang="en-US" altLang="zh-TW" sz="2000" dirty="0">
                <a:solidFill>
                  <a:srgbClr val="333333"/>
                </a:solidFill>
              </a:rPr>
              <a:t>(megalomania) </a:t>
            </a:r>
            <a:r>
              <a:rPr lang="zh-TW" altLang="en-US" sz="2000" dirty="0">
                <a:solidFill>
                  <a:srgbClr val="333333"/>
                </a:solidFill>
              </a:rPr>
              <a:t>患者的思想 </a:t>
            </a:r>
            <a:r>
              <a:rPr lang="en-US" altLang="zh-TW" sz="2000" dirty="0">
                <a:solidFill>
                  <a:srgbClr val="333333"/>
                </a:solidFill>
              </a:rPr>
              <a:t>(</a:t>
            </a:r>
            <a:r>
              <a:rPr lang="zh-TW" altLang="en-US" sz="2000" dirty="0">
                <a:solidFill>
                  <a:srgbClr val="333333"/>
                </a:solidFill>
              </a:rPr>
              <a:t>例如觉得自己较其他人重要及有权力</a:t>
            </a:r>
            <a:r>
              <a:rPr lang="en-US" altLang="zh-TW" sz="2000" dirty="0">
                <a:solidFill>
                  <a:srgbClr val="333333"/>
                </a:solidFill>
              </a:rPr>
              <a:t>) </a:t>
            </a:r>
            <a:r>
              <a:rPr lang="zh-TW" altLang="en-US" sz="2000" dirty="0">
                <a:solidFill>
                  <a:srgbClr val="333333"/>
                </a:solidFill>
              </a:rPr>
              <a:t>可能会暂时提升他们的自我</a:t>
            </a:r>
            <a:r>
              <a:rPr lang="zh-TW" altLang="en-US" sz="2000">
                <a:solidFill>
                  <a:srgbClr val="333333"/>
                </a:solidFill>
              </a:rPr>
              <a:t>价值，</a:t>
            </a:r>
            <a:r>
              <a:rPr lang="en-US" altLang="zh-TW" sz="2000">
                <a:solidFill>
                  <a:srgbClr val="333333"/>
                </a:solidFill>
              </a:rPr>
              <a:t> </a:t>
            </a:r>
            <a:r>
              <a:rPr lang="zh-TW" altLang="en-US" sz="2000" dirty="0">
                <a:solidFill>
                  <a:srgbClr val="333333"/>
                </a:solidFill>
              </a:rPr>
              <a:t>但这并不等同</a:t>
            </a:r>
            <a:r>
              <a:rPr lang="en-US" altLang="zh-TW" sz="2000" dirty="0">
                <a:solidFill>
                  <a:srgbClr val="333333"/>
                </a:solidFill>
              </a:rPr>
              <a:t>“</a:t>
            </a:r>
            <a:r>
              <a:rPr lang="zh-TW" altLang="en-US" sz="2000" dirty="0">
                <a:solidFill>
                  <a:srgbClr val="333333"/>
                </a:solidFill>
              </a:rPr>
              <a:t>正常合理</a:t>
            </a:r>
            <a:r>
              <a:rPr lang="en-US" altLang="zh-TW" sz="2000" dirty="0">
                <a:solidFill>
                  <a:srgbClr val="333333"/>
                </a:solidFill>
              </a:rPr>
              <a:t>”</a:t>
            </a:r>
            <a:r>
              <a:rPr lang="zh-TW" altLang="en-US" sz="2000" dirty="0">
                <a:solidFill>
                  <a:srgbClr val="333333"/>
                </a:solidFill>
              </a:rPr>
              <a:t>的自尊心</a:t>
            </a:r>
            <a:r>
              <a:rPr lang="en-US" altLang="zh-TW" sz="2000" dirty="0">
                <a:solidFill>
                  <a:srgbClr val="333333"/>
                </a:solidFill>
              </a:rPr>
              <a:t>!</a:t>
            </a:r>
          </a:p>
          <a:p>
            <a:pPr marL="342900" indent="-342900">
              <a:buClr>
                <a:srgbClr val="333333"/>
              </a:buClr>
              <a:buSzPct val="95000"/>
              <a:buFont typeface="WingDings"/>
              <a:buChar char=""/>
              <a:defRPr/>
            </a:pPr>
            <a:r>
              <a:rPr lang="zh-TW" altLang="en-US" sz="2000" dirty="0">
                <a:solidFill>
                  <a:srgbClr val="333333"/>
                </a:solidFill>
              </a:rPr>
              <a:t>这感觉不会持续太久</a:t>
            </a:r>
            <a:endParaRPr lang="en-US" altLang="zh-TW" sz="2000" dirty="0">
              <a:solidFill>
                <a:srgbClr val="333333"/>
              </a:solidFill>
            </a:endParaRPr>
          </a:p>
          <a:p>
            <a:pPr marL="342900" indent="-342900">
              <a:buClr>
                <a:srgbClr val="333333"/>
              </a:buClr>
              <a:buFont typeface="WingDings"/>
              <a:buChar char=""/>
              <a:defRPr/>
            </a:pPr>
            <a:r>
              <a:rPr lang="en-US" altLang="zh-TW" sz="2000" dirty="0">
                <a:solidFill>
                  <a:srgbClr val="333333"/>
                </a:solidFill>
              </a:rPr>
              <a:t>... </a:t>
            </a:r>
            <a:r>
              <a:rPr lang="zh-TW" altLang="en-US" sz="2000" dirty="0">
                <a:solidFill>
                  <a:srgbClr val="333333"/>
                </a:solidFill>
              </a:rPr>
              <a:t>而且并不是以实际情况和个人实力为依据的</a:t>
            </a:r>
            <a:endParaRPr lang="de-DE" altLang="zh-TW" sz="20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7</a:t>
            </a:fld>
            <a:endParaRPr lang="de-DE" altLang="zh-HK">
              <a:latin typeface="SimHei"/>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168954"/>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但是</a:t>
            </a:r>
            <a:r>
              <a:rPr lang="en-US" altLang="zh-TW" sz="3600"/>
              <a:t>…</a:t>
            </a:r>
            <a:endParaRPr lang="de-DE" altLang="zh-TW" sz="3600" dirty="0"/>
          </a:p>
        </p:txBody>
      </p:sp>
      <p:sp>
        <p:nvSpPr>
          <p:cNvPr id="26627"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a:solidFill>
                  <a:srgbClr val="333333"/>
                </a:solidFill>
              </a:rPr>
              <a:t>每人都有自己的实力及强项，</a:t>
            </a:r>
            <a:r>
              <a:rPr lang="en-US" altLang="zh-TW" sz="2400">
                <a:solidFill>
                  <a:srgbClr val="333333"/>
                </a:solidFill>
              </a:rPr>
              <a:t> </a:t>
            </a:r>
            <a:r>
              <a:rPr lang="zh-TW" altLang="en-US" sz="2400">
                <a:solidFill>
                  <a:srgbClr val="333333"/>
                </a:solidFill>
              </a:rPr>
              <a:t>很多时只是未曾被发掘</a:t>
            </a:r>
          </a:p>
          <a:p>
            <a:pPr marL="342900" indent="-342900">
              <a:buClr>
                <a:srgbClr val="333333"/>
              </a:buClr>
              <a:buFont typeface="WingDings"/>
              <a:buChar char=""/>
            </a:pPr>
            <a:r>
              <a:rPr lang="zh-TW" altLang="en-US" sz="2400">
                <a:solidFill>
                  <a:srgbClr val="333333"/>
                </a:solidFill>
              </a:rPr>
              <a:t>你亦应该对自己的优点感到自豪</a:t>
            </a:r>
            <a:r>
              <a:rPr lang="en-US" altLang="zh-TW" sz="2400">
                <a:solidFill>
                  <a:srgbClr val="333333"/>
                </a:solidFill>
              </a:rPr>
              <a:t>!</a:t>
            </a:r>
          </a:p>
          <a:p>
            <a:pPr marL="342900" indent="-342900">
              <a:buClr>
                <a:srgbClr val="333333"/>
              </a:buClr>
              <a:buFont typeface="WingDings"/>
              <a:buChar char=""/>
            </a:pPr>
            <a:r>
              <a:rPr lang="zh-TW" altLang="en-US" sz="2400">
                <a:solidFill>
                  <a:srgbClr val="333333"/>
                </a:solidFill>
              </a:rPr>
              <a:t>对自己优点的</a:t>
            </a:r>
            <a:r>
              <a:rPr lang="zh-CN" altLang="en-US" sz="2400">
                <a:solidFill>
                  <a:srgbClr val="333333"/>
                </a:solidFill>
              </a:rPr>
              <a:t>认识</a:t>
            </a:r>
            <a:r>
              <a:rPr lang="zh-TW" altLang="en-US" sz="2400">
                <a:solidFill>
                  <a:srgbClr val="333333"/>
                </a:solidFill>
              </a:rPr>
              <a:t>是建立自尊心的基础</a:t>
            </a:r>
            <a:endParaRPr lang="de-DE" altLang="zh-TW" sz="240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8</a:t>
            </a:fld>
            <a:endParaRPr lang="de-DE" altLang="zh-HK">
              <a:latin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为何我们做这个练习</a:t>
            </a:r>
            <a:r>
              <a:rPr lang="en-US" altLang="zh-CN" sz="3600"/>
              <a:t>?</a:t>
            </a:r>
            <a:endParaRPr lang="de-DE" altLang="zh-CN" sz="3600" dirty="0"/>
          </a:p>
        </p:txBody>
      </p:sp>
      <p:sp>
        <p:nvSpPr>
          <p:cNvPr id="3" name="Inhaltsplatzhalter 2"/>
          <p:cNvSpPr>
            <a:spLocks noGrp="1"/>
          </p:cNvSpPr>
          <p:nvPr>
            <p:ph idx="1"/>
          </p:nvPr>
        </p:nvSpPr>
        <p:spPr/>
        <p:txBody>
          <a:bodyPr>
            <a:noAutofit/>
          </a:bodyPr>
          <a:lstStyle/>
          <a:p>
            <a:r>
              <a:rPr lang="zh-CN" altLang="de-DE" sz="2400" dirty="0">
                <a:solidFill>
                  <a:srgbClr val="333333"/>
                </a:solidFill>
              </a:rPr>
              <a:t>很多（但不是全部</a:t>
            </a:r>
            <a:r>
              <a:rPr lang="de-DE" altLang="zh-CN" sz="2400" dirty="0">
                <a:solidFill>
                  <a:srgbClr val="333333"/>
                </a:solidFill>
              </a:rPr>
              <a:t>!</a:t>
            </a:r>
            <a:r>
              <a:rPr lang="zh-CN" altLang="de-DE" sz="2400" dirty="0">
                <a:solidFill>
                  <a:srgbClr val="333333"/>
                </a:solidFill>
              </a:rPr>
              <a:t>）精神病患者由于有负面的人际交往经历，通常表现为自尊心较低。改善自尊心和其他抑郁症状可以增强精神的稳定性。这也可以帮助减轻精神病症状。</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5" name="Slide Number Placeholder 4"/>
          <p:cNvSpPr>
            <a:spLocks noGrp="1"/>
          </p:cNvSpPr>
          <p:nvPr>
            <p:ph type="sldNum" sz="quarter" idx="12"/>
          </p:nvPr>
        </p:nvSpPr>
        <p:spPr/>
        <p:txBody>
          <a:bodyPr/>
          <a:lstStyle/>
          <a:p>
            <a:pPr>
              <a:defRPr/>
            </a:pPr>
            <a:fld id="{430C6519-2F29-403E-B1AE-025FD6661D1D}" type="slidenum">
              <a:rPr lang="de-DE" altLang="zh-HK" smtClean="0">
                <a:latin typeface="SimHei"/>
              </a:rPr>
              <a:pPr>
                <a:defRPr/>
              </a:pPr>
              <a:t>9</a:t>
            </a:fld>
            <a:endParaRPr lang="de-DE" altLang="zh-HK">
              <a:latin typeface="SimHei"/>
            </a:endParaRPr>
          </a:p>
        </p:txBody>
      </p:sp>
    </p:spTree>
    <p:extLst>
      <p:ext uri="{BB962C8B-B14F-4D97-AF65-F5344CB8AC3E}">
        <p14:creationId xmlns:p14="http://schemas.microsoft.com/office/powerpoint/2010/main" val="3919575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8675"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自尊心的源头</a:t>
            </a:r>
            <a:endParaRPr lang="zh-TW" altLang="en-US" sz="3600" dirty="0"/>
          </a:p>
        </p:txBody>
      </p:sp>
      <p:sp>
        <p:nvSpPr>
          <p:cNvPr id="28674" name="Rectangle 15"/>
          <p:cNvSpPr>
            <a:spLocks noGrp="1" noChangeArrowheads="1"/>
          </p:cNvSpPr>
          <p:nvPr>
            <p:ph idx="1"/>
          </p:nvPr>
        </p:nvSpPr>
        <p:spPr>
          <a:xfrm>
            <a:off x="408955" y="2204864"/>
            <a:ext cx="5669280" cy="4248000"/>
          </a:xfrm>
        </p:spPr>
        <p:txBody>
          <a:bodyPr>
            <a:noAutofit/>
          </a:bodyPr>
          <a:lstStyle/>
          <a:p>
            <a:pPr eaLnBrk="1" hangingPunct="1"/>
            <a:r>
              <a:rPr lang="zh-TW" altLang="en-US" sz="2400" dirty="0">
                <a:solidFill>
                  <a:srgbClr val="333333"/>
                </a:solidFill>
              </a:rPr>
              <a:t>自尊</a:t>
            </a:r>
            <a:r>
              <a:rPr lang="zh-CN" altLang="en-US" sz="2400" dirty="0">
                <a:solidFill>
                  <a:srgbClr val="333333"/>
                </a:solidFill>
              </a:rPr>
              <a:t>心</a:t>
            </a:r>
            <a:r>
              <a:rPr lang="zh-TW" altLang="en-US" sz="2400" dirty="0">
                <a:solidFill>
                  <a:srgbClr val="333333"/>
                </a:solidFill>
              </a:rPr>
              <a:t>并不是</a:t>
            </a:r>
            <a:r>
              <a:rPr lang="zh-CN" altLang="en-US" sz="2400" dirty="0">
                <a:solidFill>
                  <a:srgbClr val="333333"/>
                </a:solidFill>
              </a:rPr>
              <a:t>恒定不</a:t>
            </a:r>
            <a:r>
              <a:rPr lang="zh-CN" altLang="en-US" sz="2400">
                <a:solidFill>
                  <a:srgbClr val="333333"/>
                </a:solidFill>
              </a:rPr>
              <a:t>变的</a:t>
            </a:r>
            <a:r>
              <a:rPr lang="zh-TW" altLang="en-US" sz="2400">
                <a:solidFill>
                  <a:srgbClr val="333333"/>
                </a:solidFill>
              </a:rPr>
              <a:t>，</a:t>
            </a:r>
            <a:r>
              <a:rPr lang="en-US" altLang="zh-TW" sz="2400">
                <a:solidFill>
                  <a:srgbClr val="333333"/>
                </a:solidFill>
              </a:rPr>
              <a:t> </a:t>
            </a:r>
            <a:r>
              <a:rPr lang="zh-TW" altLang="en-US" sz="2400" dirty="0">
                <a:solidFill>
                  <a:srgbClr val="333333"/>
                </a:solidFill>
              </a:rPr>
              <a:t>它可以来自很多不同的</a:t>
            </a:r>
            <a:r>
              <a:rPr lang="zh-TW" altLang="en-US" sz="2400">
                <a:solidFill>
                  <a:srgbClr val="333333"/>
                </a:solidFill>
              </a:rPr>
              <a:t>范畴，</a:t>
            </a:r>
            <a:r>
              <a:rPr lang="en-US" altLang="zh-TW" sz="2400">
                <a:solidFill>
                  <a:srgbClr val="333333"/>
                </a:solidFill>
              </a:rPr>
              <a:t> </a:t>
            </a:r>
            <a:r>
              <a:rPr lang="zh-TW" altLang="en-US" sz="2400" dirty="0">
                <a:solidFill>
                  <a:srgbClr val="333333"/>
                </a:solidFill>
              </a:rPr>
              <a:t>在你人生中以不同形式显露 </a:t>
            </a:r>
            <a:r>
              <a:rPr lang="en-US" altLang="zh-TW" sz="2400" dirty="0">
                <a:solidFill>
                  <a:srgbClr val="333333"/>
                </a:solidFill>
              </a:rPr>
              <a:t>(</a:t>
            </a:r>
            <a:r>
              <a:rPr lang="zh-TW" altLang="en-US" sz="2400" dirty="0">
                <a:solidFill>
                  <a:srgbClr val="333333"/>
                </a:solidFill>
              </a:rPr>
              <a:t>右图的书架象征着这些范畴</a:t>
            </a:r>
            <a:r>
              <a:rPr lang="en-US" altLang="zh-TW" sz="2400" dirty="0">
                <a:solidFill>
                  <a:srgbClr val="333333"/>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10</a:t>
            </a:fld>
            <a:endParaRPr lang="de-DE" altLang="zh-HK">
              <a:latin typeface="SimHei"/>
            </a:endParaRPr>
          </a:p>
        </p:txBody>
      </p:sp>
      <p:sp>
        <p:nvSpPr>
          <p:cNvPr id="14"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15"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16"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17"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 </a:t>
            </a:r>
            <a:endParaRPr lang="de-DE" dirty="0">
              <a:solidFill>
                <a:srgbClr val="333333"/>
              </a:solidFill>
              <a:cs typeface="Verdana"/>
            </a:endParaRPr>
          </a:p>
        </p:txBody>
      </p:sp>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 </a:t>
            </a:r>
            <a:endParaRPr lang="de-DE" dirty="0">
              <a:solidFill>
                <a:srgbClr val="333333"/>
              </a:solidFill>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自尊心的源头</a:t>
            </a:r>
            <a:endParaRPr lang="zh-TW" altLang="en-US" sz="3600"/>
          </a:p>
        </p:txBody>
      </p:sp>
      <p:sp>
        <p:nvSpPr>
          <p:cNvPr id="30722" name="Rectangle 15"/>
          <p:cNvSpPr>
            <a:spLocks noGrp="1" noChangeArrowheads="1"/>
          </p:cNvSpPr>
          <p:nvPr>
            <p:ph idx="1"/>
          </p:nvPr>
        </p:nvSpPr>
        <p:spPr>
          <a:xfrm>
            <a:off x="408955" y="2204864"/>
            <a:ext cx="5669280" cy="4248000"/>
          </a:xfrm>
        </p:spPr>
        <p:txBody>
          <a:bodyPr>
            <a:noAutofit/>
          </a:bodyPr>
          <a:lstStyle/>
          <a:p>
            <a:pPr eaLnBrk="1" hangingPunct="1"/>
            <a:r>
              <a:rPr lang="zh-TW" altLang="en-US" sz="2400">
                <a:solidFill>
                  <a:srgbClr val="333333"/>
                </a:solidFill>
              </a:rPr>
              <a:t>自尊</a:t>
            </a:r>
            <a:r>
              <a:rPr lang="zh-CN" altLang="en-US" sz="2400">
                <a:solidFill>
                  <a:srgbClr val="333333"/>
                </a:solidFill>
              </a:rPr>
              <a:t>心</a:t>
            </a:r>
            <a:r>
              <a:rPr lang="zh-TW" altLang="en-US" sz="2400">
                <a:solidFill>
                  <a:srgbClr val="333333"/>
                </a:solidFill>
              </a:rPr>
              <a:t>并不是</a:t>
            </a:r>
            <a:r>
              <a:rPr lang="zh-CN" altLang="en-US" sz="2400">
                <a:solidFill>
                  <a:srgbClr val="333333"/>
                </a:solidFill>
              </a:rPr>
              <a:t>恒定不变的</a:t>
            </a:r>
            <a:r>
              <a:rPr lang="zh-TW" altLang="en-US" sz="2400">
                <a:solidFill>
                  <a:srgbClr val="333333"/>
                </a:solidFill>
              </a:rPr>
              <a:t>，</a:t>
            </a:r>
            <a:r>
              <a:rPr lang="en-US" altLang="zh-TW" sz="2400">
                <a:solidFill>
                  <a:srgbClr val="333333"/>
                </a:solidFill>
              </a:rPr>
              <a:t> </a:t>
            </a:r>
            <a:r>
              <a:rPr lang="zh-TW" altLang="en-US" sz="2400">
                <a:solidFill>
                  <a:srgbClr val="333333"/>
                </a:solidFill>
              </a:rPr>
              <a:t>它可以来自很多不同的范畴，</a:t>
            </a:r>
            <a:r>
              <a:rPr lang="en-US" altLang="zh-TW" sz="2400">
                <a:solidFill>
                  <a:srgbClr val="333333"/>
                </a:solidFill>
              </a:rPr>
              <a:t> </a:t>
            </a:r>
            <a:r>
              <a:rPr lang="zh-TW" altLang="en-US" sz="2400">
                <a:solidFill>
                  <a:srgbClr val="333333"/>
                </a:solidFill>
              </a:rPr>
              <a:t>在你人生中以不同形式显露 </a:t>
            </a:r>
            <a:r>
              <a:rPr lang="en-US" altLang="zh-TW" sz="2400">
                <a:solidFill>
                  <a:srgbClr val="333333"/>
                </a:solidFill>
              </a:rPr>
              <a:t>(</a:t>
            </a:r>
            <a:r>
              <a:rPr lang="zh-TW" altLang="en-US" sz="2400">
                <a:solidFill>
                  <a:srgbClr val="333333"/>
                </a:solidFill>
              </a:rPr>
              <a:t>右图的书架象征着这些范畴</a:t>
            </a:r>
            <a:r>
              <a:rPr lang="en-US" altLang="zh-TW" sz="2400">
                <a:solidFill>
                  <a:srgbClr val="333333"/>
                </a:solidFill>
              </a:rPr>
              <a:t>)</a:t>
            </a:r>
          </a:p>
          <a:p>
            <a:pPr eaLnBrk="1" hangingPunct="1"/>
            <a:r>
              <a:rPr lang="zh-TW" altLang="en-US" sz="2400">
                <a:solidFill>
                  <a:srgbClr val="333333"/>
                </a:solidFill>
              </a:rPr>
              <a:t>关键在于我们是否只专注于自 己的弱点 </a:t>
            </a:r>
            <a:r>
              <a:rPr lang="en-US" altLang="zh-TW" sz="2400">
                <a:solidFill>
                  <a:srgbClr val="333333"/>
                </a:solidFill>
              </a:rPr>
              <a:t>(=</a:t>
            </a:r>
            <a:r>
              <a:rPr lang="zh-TW" altLang="en-US" sz="2400">
                <a:solidFill>
                  <a:srgbClr val="333333"/>
                </a:solidFill>
              </a:rPr>
              <a:t>书架上空置的格子</a:t>
            </a:r>
            <a:r>
              <a:rPr lang="en-US" altLang="zh-TW" sz="2400">
                <a:solidFill>
                  <a:srgbClr val="333333"/>
                </a:solidFill>
              </a:rPr>
              <a:t>) </a:t>
            </a:r>
            <a:r>
              <a:rPr lang="zh-TW" altLang="en-US" sz="2400">
                <a:solidFill>
                  <a:srgbClr val="333333"/>
                </a:solidFill>
              </a:rPr>
              <a:t>而忽略了自己的强项或优点 </a:t>
            </a:r>
            <a:r>
              <a:rPr lang="en-US" altLang="zh-TW" sz="2400">
                <a:solidFill>
                  <a:srgbClr val="333333"/>
                </a:solidFill>
              </a:rPr>
              <a:t>(= </a:t>
            </a:r>
            <a:r>
              <a:rPr lang="zh-TW" altLang="en-US" sz="2400">
                <a:solidFill>
                  <a:srgbClr val="333333"/>
                </a:solidFill>
              </a:rPr>
              <a:t>书架上放满书的格子</a:t>
            </a:r>
            <a:r>
              <a:rPr lang="en-US" altLang="zh-TW" sz="2400">
                <a:solidFill>
                  <a:srgbClr val="333333"/>
                </a:solidFill>
              </a:rPr>
              <a:t>)</a:t>
            </a:r>
            <a:endParaRPr lang="de-DE" altLang="zh-TW" sz="240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11</a:t>
            </a:fld>
            <a:endParaRPr lang="de-DE" altLang="zh-HK">
              <a:latin typeface="SimHei"/>
            </a:endParaRP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 </a:t>
            </a:r>
            <a:endParaRPr lang="de-DE" dirty="0">
              <a:solidFill>
                <a:srgbClr val="333333"/>
              </a:solidFill>
              <a:cs typeface="Verdana"/>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 </a:t>
            </a:r>
            <a:endParaRPr lang="de-DE" dirty="0">
              <a:solidFill>
                <a:srgbClr val="333333"/>
              </a:solidFill>
              <a:cs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较低自尊的人</a:t>
            </a:r>
            <a:r>
              <a:rPr lang="en-US" altLang="zh-CN" sz="3600"/>
              <a:t>…</a:t>
            </a:r>
            <a:endParaRPr lang="de-DE" altLang="zh-TW" sz="3600"/>
          </a:p>
        </p:txBody>
      </p:sp>
      <p:sp>
        <p:nvSpPr>
          <p:cNvPr id="36867" name="Rectangle 15"/>
          <p:cNvSpPr>
            <a:spLocks noGrp="1" noChangeArrowheads="1"/>
          </p:cNvSpPr>
          <p:nvPr>
            <p:ph idx="1"/>
          </p:nvPr>
        </p:nvSpPr>
        <p:spPr>
          <a:xfrm>
            <a:off x="408954" y="2204864"/>
            <a:ext cx="5669280" cy="4248000"/>
          </a:xfrm>
        </p:spPr>
        <p:txBody>
          <a:bodyPr>
            <a:noAutofit/>
          </a:bodyPr>
          <a:lstStyle/>
          <a:p>
            <a:pPr marL="342900" indent="-342900" eaLnBrk="1" hangingPunct="1">
              <a:buClr>
                <a:srgbClr val="333333"/>
              </a:buClr>
              <a:buFont typeface="WingDings"/>
              <a:buChar char=""/>
            </a:pPr>
            <a:r>
              <a:rPr lang="en-US" altLang="zh-TW" sz="2400" dirty="0">
                <a:solidFill>
                  <a:srgbClr val="333333"/>
                </a:solidFill>
              </a:rPr>
              <a:t>…</a:t>
            </a:r>
            <a:r>
              <a:rPr lang="zh-TW" altLang="en-US" sz="2400" dirty="0">
                <a:solidFill>
                  <a:srgbClr val="333333"/>
                </a:solidFill>
              </a:rPr>
              <a:t>往往只在意自己的那些</a:t>
            </a:r>
            <a:r>
              <a:rPr lang="zh-TW" altLang="en-US" sz="2400">
                <a:solidFill>
                  <a:srgbClr val="333333"/>
                </a:solidFill>
              </a:rPr>
              <a:t>空格，</a:t>
            </a:r>
            <a:r>
              <a:rPr lang="en-US" altLang="zh-TW" sz="2400">
                <a:solidFill>
                  <a:srgbClr val="333333"/>
                </a:solidFill>
              </a:rPr>
              <a:t> </a:t>
            </a:r>
            <a:r>
              <a:rPr lang="zh-TW" altLang="en-US" sz="2400" dirty="0">
                <a:solidFill>
                  <a:srgbClr val="333333"/>
                </a:solidFill>
              </a:rPr>
              <a:t>但看别人时却留意他们的满格</a:t>
            </a:r>
            <a:endParaRPr lang="en-US" altLang="zh-TW" sz="2400" dirty="0">
              <a:solidFill>
                <a:srgbClr val="333333"/>
              </a:solidFill>
            </a:endParaRPr>
          </a:p>
          <a:p>
            <a:pPr>
              <a:buClr>
                <a:srgbClr val="333333"/>
              </a:buClr>
            </a:pP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12</a:t>
            </a:fld>
            <a:endParaRPr lang="de-DE" altLang="zh-HK">
              <a:latin typeface="SimHei"/>
            </a:endParaRP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 </a:t>
            </a:r>
            <a:endParaRPr lang="de-DE" dirty="0">
              <a:solidFill>
                <a:srgbClr val="333333"/>
              </a:solidFill>
              <a:cs typeface="Verdana"/>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 </a:t>
            </a:r>
            <a:endParaRPr lang="de-DE" dirty="0">
              <a:solidFill>
                <a:srgbClr val="333333"/>
              </a:solidFill>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较低自尊的人</a:t>
            </a:r>
            <a:r>
              <a:rPr lang="en-US" altLang="zh-CN" sz="3600"/>
              <a:t>…</a:t>
            </a:r>
            <a:endParaRPr lang="de-DE" altLang="zh-TW" sz="3600"/>
          </a:p>
        </p:txBody>
      </p:sp>
      <p:sp>
        <p:nvSpPr>
          <p:cNvPr id="36867" name="Rectangle 15"/>
          <p:cNvSpPr>
            <a:spLocks noGrp="1" noChangeArrowheads="1"/>
          </p:cNvSpPr>
          <p:nvPr>
            <p:ph idx="1"/>
          </p:nvPr>
        </p:nvSpPr>
        <p:spPr>
          <a:xfrm>
            <a:off x="408954" y="2204864"/>
            <a:ext cx="5669280" cy="4248000"/>
          </a:xfrm>
        </p:spPr>
        <p:txBody>
          <a:bodyPr>
            <a:noAutofit/>
          </a:bodyPr>
          <a:lstStyle/>
          <a:p>
            <a:pPr marL="342900" indent="-342900" eaLnBrk="1" hangingPunct="1">
              <a:buClr>
                <a:srgbClr val="333333"/>
              </a:buClr>
              <a:buFont typeface="WingDings"/>
              <a:buChar char=""/>
            </a:pPr>
            <a:r>
              <a:rPr lang="en-US" altLang="zh-TW" sz="2400" dirty="0">
                <a:solidFill>
                  <a:srgbClr val="333333"/>
                </a:solidFill>
              </a:rPr>
              <a:t>…</a:t>
            </a:r>
            <a:r>
              <a:rPr lang="zh-TW" altLang="en-US" sz="2400" dirty="0">
                <a:solidFill>
                  <a:srgbClr val="333333"/>
                </a:solidFill>
              </a:rPr>
              <a:t>往往只在意自己的那些</a:t>
            </a:r>
            <a:r>
              <a:rPr lang="zh-TW" altLang="en-US" sz="2400">
                <a:solidFill>
                  <a:srgbClr val="333333"/>
                </a:solidFill>
              </a:rPr>
              <a:t>空格，</a:t>
            </a:r>
            <a:r>
              <a:rPr lang="en-US" altLang="zh-TW" sz="2400">
                <a:solidFill>
                  <a:srgbClr val="333333"/>
                </a:solidFill>
              </a:rPr>
              <a:t> </a:t>
            </a:r>
            <a:r>
              <a:rPr lang="zh-TW" altLang="en-US" sz="2400" dirty="0">
                <a:solidFill>
                  <a:srgbClr val="333333"/>
                </a:solidFill>
              </a:rPr>
              <a:t>但看别人时却留意他们的满格</a:t>
            </a:r>
            <a:endParaRPr lang="en-US" altLang="zh-TW" sz="2400" dirty="0">
              <a:solidFill>
                <a:srgbClr val="333333"/>
              </a:solidFill>
            </a:endParaRPr>
          </a:p>
          <a:p>
            <a:pPr marL="342900" indent="-342900" eaLnBrk="1" hangingPunct="1">
              <a:buClr>
                <a:srgbClr val="333333"/>
              </a:buClr>
              <a:buFont typeface="WingDings"/>
              <a:buChar char=""/>
            </a:pPr>
            <a:r>
              <a:rPr lang="en-US" altLang="zh-TW" sz="2400" dirty="0">
                <a:solidFill>
                  <a:srgbClr val="333333"/>
                </a:solidFill>
              </a:rPr>
              <a:t>…</a:t>
            </a:r>
            <a:r>
              <a:rPr lang="zh-TW" altLang="en-US" sz="2400" dirty="0">
                <a:solidFill>
                  <a:srgbClr val="333333"/>
                </a:solidFill>
              </a:rPr>
              <a:t>倾向作出广泛性的负面自我评价 </a:t>
            </a:r>
            <a:r>
              <a:rPr lang="en-US" altLang="zh-TW" sz="2400" dirty="0">
                <a:solidFill>
                  <a:srgbClr val="333333"/>
                </a:solidFill>
              </a:rPr>
              <a:t>(</a:t>
            </a:r>
            <a:r>
              <a:rPr lang="zh-TW" altLang="en-US" sz="2400" dirty="0">
                <a:solidFill>
                  <a:srgbClr val="333333"/>
                </a:solidFill>
              </a:rPr>
              <a:t>例如</a:t>
            </a:r>
            <a:r>
              <a:rPr lang="en-US" altLang="zh-TW" sz="2400">
                <a:solidFill>
                  <a:srgbClr val="333333"/>
                </a:solidFill>
              </a:rPr>
              <a:t>: “</a:t>
            </a:r>
            <a:r>
              <a:rPr lang="zh-TW" altLang="en-US" sz="2400">
                <a:solidFill>
                  <a:srgbClr val="333333"/>
                </a:solidFill>
              </a:rPr>
              <a:t>我</a:t>
            </a:r>
            <a:r>
              <a:rPr lang="zh-TW" altLang="en-US" sz="2400" dirty="0">
                <a:solidFill>
                  <a:srgbClr val="333333"/>
                </a:solidFill>
              </a:rPr>
              <a:t>毫无</a:t>
            </a:r>
            <a:r>
              <a:rPr lang="zh-TW" altLang="en-US" sz="2400">
                <a:solidFill>
                  <a:srgbClr val="333333"/>
                </a:solidFill>
              </a:rPr>
              <a:t>价值”</a:t>
            </a:r>
            <a:r>
              <a:rPr lang="en-US" altLang="zh-TW" sz="2400">
                <a:solidFill>
                  <a:srgbClr val="333333"/>
                </a:solidFill>
              </a:rPr>
              <a:t>)</a:t>
            </a:r>
            <a:endParaRPr lang="en-US" altLang="zh-TW" sz="2400" dirty="0">
              <a:solidFill>
                <a:srgbClr val="333333"/>
              </a:solidFill>
            </a:endParaRPr>
          </a:p>
          <a:p>
            <a:pPr>
              <a:buClr>
                <a:srgbClr val="333333"/>
              </a:buClr>
            </a:pP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13</a:t>
            </a:fld>
            <a:endParaRPr lang="de-DE" altLang="zh-HK">
              <a:latin typeface="SimHei"/>
            </a:endParaRP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 </a:t>
            </a:r>
            <a:endParaRPr lang="de-DE" dirty="0">
              <a:solidFill>
                <a:srgbClr val="333333"/>
              </a:solidFill>
              <a:cs typeface="Verdana"/>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 </a:t>
            </a:r>
            <a:endParaRPr lang="de-DE" dirty="0">
              <a:solidFill>
                <a:srgbClr val="333333"/>
              </a:solidFill>
              <a:cs typeface="Verdana"/>
            </a:endParaRPr>
          </a:p>
        </p:txBody>
      </p:sp>
    </p:spTree>
    <p:extLst>
      <p:ext uri="{BB962C8B-B14F-4D97-AF65-F5344CB8AC3E}">
        <p14:creationId xmlns:p14="http://schemas.microsoft.com/office/powerpoint/2010/main" val="1835286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较低自尊的人</a:t>
            </a:r>
            <a:r>
              <a:rPr lang="en-US" altLang="zh-CN" sz="3600"/>
              <a:t>…</a:t>
            </a:r>
            <a:endParaRPr lang="de-DE" altLang="zh-TW" sz="3600"/>
          </a:p>
        </p:txBody>
      </p:sp>
      <p:sp>
        <p:nvSpPr>
          <p:cNvPr id="36867" name="Rectangle 15"/>
          <p:cNvSpPr>
            <a:spLocks noGrp="1" noChangeArrowheads="1"/>
          </p:cNvSpPr>
          <p:nvPr>
            <p:ph idx="1"/>
          </p:nvPr>
        </p:nvSpPr>
        <p:spPr>
          <a:xfrm>
            <a:off x="408954" y="2204864"/>
            <a:ext cx="5669280" cy="4248000"/>
          </a:xfrm>
        </p:spPr>
        <p:txBody>
          <a:bodyPr>
            <a:noAutofit/>
          </a:bodyPr>
          <a:lstStyle/>
          <a:p>
            <a:pPr marL="342900" indent="-342900" eaLnBrk="1" hangingPunct="1">
              <a:buClr>
                <a:srgbClr val="333333"/>
              </a:buClr>
              <a:buFont typeface="WingDings"/>
              <a:buChar char=""/>
            </a:pPr>
            <a:r>
              <a:rPr lang="en-US" altLang="zh-TW" sz="2400" dirty="0">
                <a:solidFill>
                  <a:srgbClr val="333333"/>
                </a:solidFill>
              </a:rPr>
              <a:t>…</a:t>
            </a:r>
            <a:r>
              <a:rPr lang="zh-TW" altLang="en-US" sz="2400" dirty="0">
                <a:solidFill>
                  <a:srgbClr val="333333"/>
                </a:solidFill>
              </a:rPr>
              <a:t>往往只在意自己的那些</a:t>
            </a:r>
            <a:r>
              <a:rPr lang="zh-TW" altLang="en-US" sz="2400">
                <a:solidFill>
                  <a:srgbClr val="333333"/>
                </a:solidFill>
              </a:rPr>
              <a:t>空格，</a:t>
            </a:r>
            <a:r>
              <a:rPr lang="en-US" altLang="zh-TW" sz="2400">
                <a:solidFill>
                  <a:srgbClr val="333333"/>
                </a:solidFill>
              </a:rPr>
              <a:t> </a:t>
            </a:r>
            <a:r>
              <a:rPr lang="zh-TW" altLang="en-US" sz="2400" dirty="0">
                <a:solidFill>
                  <a:srgbClr val="333333"/>
                </a:solidFill>
              </a:rPr>
              <a:t>但看别人时却留意他们的满格</a:t>
            </a:r>
            <a:endParaRPr lang="en-US" altLang="zh-TW" sz="2400" dirty="0">
              <a:solidFill>
                <a:srgbClr val="333333"/>
              </a:solidFill>
            </a:endParaRPr>
          </a:p>
          <a:p>
            <a:pPr marL="342900" indent="-342900" eaLnBrk="1" hangingPunct="1">
              <a:buClr>
                <a:srgbClr val="333333"/>
              </a:buClr>
              <a:buFont typeface="WingDings"/>
              <a:buChar char=""/>
            </a:pPr>
            <a:r>
              <a:rPr lang="en-US" altLang="zh-TW" sz="2400" dirty="0">
                <a:solidFill>
                  <a:srgbClr val="333333"/>
                </a:solidFill>
              </a:rPr>
              <a:t>…</a:t>
            </a:r>
            <a:r>
              <a:rPr lang="zh-TW" altLang="en-US" sz="2400" dirty="0">
                <a:solidFill>
                  <a:srgbClr val="333333"/>
                </a:solidFill>
              </a:rPr>
              <a:t>倾向作出广泛性的负面自我评价 </a:t>
            </a:r>
            <a:r>
              <a:rPr lang="en-US" altLang="zh-TW" sz="2400" dirty="0">
                <a:solidFill>
                  <a:srgbClr val="333333"/>
                </a:solidFill>
              </a:rPr>
              <a:t>(</a:t>
            </a:r>
            <a:r>
              <a:rPr lang="zh-TW" altLang="en-US" sz="2400" dirty="0">
                <a:solidFill>
                  <a:srgbClr val="333333"/>
                </a:solidFill>
              </a:rPr>
              <a:t>例如</a:t>
            </a:r>
            <a:r>
              <a:rPr lang="en-US" altLang="zh-TW" sz="2400">
                <a:solidFill>
                  <a:srgbClr val="333333"/>
                </a:solidFill>
              </a:rPr>
              <a:t>: “</a:t>
            </a:r>
            <a:r>
              <a:rPr lang="zh-TW" altLang="en-US" sz="2400">
                <a:solidFill>
                  <a:srgbClr val="333333"/>
                </a:solidFill>
              </a:rPr>
              <a:t>我</a:t>
            </a:r>
            <a:r>
              <a:rPr lang="zh-TW" altLang="en-US" sz="2400" dirty="0">
                <a:solidFill>
                  <a:srgbClr val="333333"/>
                </a:solidFill>
              </a:rPr>
              <a:t>毫无</a:t>
            </a:r>
            <a:r>
              <a:rPr lang="zh-TW" altLang="en-US" sz="2400">
                <a:solidFill>
                  <a:srgbClr val="333333"/>
                </a:solidFill>
              </a:rPr>
              <a:t>价值”</a:t>
            </a:r>
            <a:r>
              <a:rPr lang="en-US" altLang="zh-TW" sz="2400">
                <a:solidFill>
                  <a:srgbClr val="333333"/>
                </a:solidFill>
              </a:rPr>
              <a:t>)</a:t>
            </a:r>
            <a:endParaRPr lang="en-US" altLang="zh-TW" sz="2400" dirty="0">
              <a:solidFill>
                <a:srgbClr val="333333"/>
              </a:solidFill>
            </a:endParaRPr>
          </a:p>
          <a:p>
            <a:pPr marL="342900" indent="-342900" eaLnBrk="1" hangingPunct="1">
              <a:buClr>
                <a:srgbClr val="333333"/>
              </a:buClr>
              <a:buFont typeface="WingDings"/>
              <a:buChar char=""/>
            </a:pPr>
            <a:r>
              <a:rPr lang="en-US" altLang="zh-TW" sz="2400" dirty="0">
                <a:solidFill>
                  <a:srgbClr val="333333"/>
                </a:solidFill>
              </a:rPr>
              <a:t>…</a:t>
            </a:r>
            <a:r>
              <a:rPr lang="zh-TW" altLang="en-US" sz="2400" dirty="0">
                <a:solidFill>
                  <a:srgbClr val="333333"/>
                </a:solidFill>
              </a:rPr>
              <a:t>没有将</a:t>
            </a:r>
            <a:r>
              <a:rPr lang="zh-CN" altLang="en-US" sz="2400" dirty="0">
                <a:solidFill>
                  <a:srgbClr val="333333"/>
                </a:solidFill>
              </a:rPr>
              <a:t>个</a:t>
            </a:r>
            <a:r>
              <a:rPr lang="zh-TW" altLang="en-US" sz="2400" dirty="0">
                <a:solidFill>
                  <a:srgbClr val="333333"/>
                </a:solidFill>
              </a:rPr>
              <a:t>人</a:t>
            </a:r>
            <a:r>
              <a:rPr lang="zh-CN" altLang="en-US" sz="2400" dirty="0">
                <a:solidFill>
                  <a:srgbClr val="333333"/>
                </a:solidFill>
              </a:rPr>
              <a:t>的</a:t>
            </a:r>
            <a:r>
              <a:rPr lang="zh-TW" altLang="en-US" sz="2400" dirty="0">
                <a:solidFill>
                  <a:srgbClr val="333333"/>
                </a:solidFill>
              </a:rPr>
              <a:t>整体和</a:t>
            </a:r>
            <a:r>
              <a:rPr lang="zh-CN" altLang="en-US" sz="2400" dirty="0">
                <a:solidFill>
                  <a:srgbClr val="333333"/>
                </a:solidFill>
              </a:rPr>
              <a:t>个别</a:t>
            </a:r>
            <a:r>
              <a:rPr lang="zh-TW" altLang="en-US" sz="2400" dirty="0">
                <a:solidFill>
                  <a:srgbClr val="333333"/>
                </a:solidFill>
              </a:rPr>
              <a:t>行为区分</a:t>
            </a:r>
            <a:r>
              <a:rPr lang="zh-CN" altLang="en-US" sz="2400" dirty="0">
                <a:solidFill>
                  <a:srgbClr val="333333"/>
                </a:solidFill>
              </a:rPr>
              <a:t>开来</a:t>
            </a:r>
            <a:r>
              <a:rPr lang="en-US" altLang="zh-TW" sz="2400" dirty="0">
                <a:solidFill>
                  <a:srgbClr val="333333"/>
                </a:solidFill>
              </a:rPr>
              <a:t>(</a:t>
            </a:r>
            <a:r>
              <a:rPr lang="zh-TW" altLang="en-US" sz="2400" dirty="0">
                <a:solidFill>
                  <a:srgbClr val="333333"/>
                </a:solidFill>
              </a:rPr>
              <a:t>例如</a:t>
            </a:r>
            <a:r>
              <a:rPr lang="en-US" altLang="zh-TW" sz="2400">
                <a:solidFill>
                  <a:srgbClr val="333333"/>
                </a:solidFill>
              </a:rPr>
              <a:t>: “</a:t>
            </a:r>
            <a:r>
              <a:rPr lang="zh-TW" altLang="en-US" sz="2400">
                <a:solidFill>
                  <a:srgbClr val="333333"/>
                </a:solidFill>
              </a:rPr>
              <a:t>若</a:t>
            </a:r>
            <a:r>
              <a:rPr lang="zh-TW" altLang="en-US" sz="2400" dirty="0">
                <a:solidFill>
                  <a:srgbClr val="333333"/>
                </a:solidFill>
              </a:rPr>
              <a:t>我在一件事上未能</a:t>
            </a:r>
            <a:r>
              <a:rPr lang="zh-TW" altLang="en-US" sz="2400">
                <a:solidFill>
                  <a:srgbClr val="333333"/>
                </a:solidFill>
              </a:rPr>
              <a:t>成功，</a:t>
            </a:r>
            <a:r>
              <a:rPr lang="en-US" altLang="zh-TW" sz="2400">
                <a:solidFill>
                  <a:srgbClr val="333333"/>
                </a:solidFill>
              </a:rPr>
              <a:t> </a:t>
            </a:r>
            <a:r>
              <a:rPr lang="zh-TW" altLang="en-US" sz="2400" dirty="0">
                <a:solidFill>
                  <a:srgbClr val="333333"/>
                </a:solidFill>
              </a:rPr>
              <a:t>就代表我完全是个失</a:t>
            </a:r>
            <a:r>
              <a:rPr lang="zh-TW" altLang="en-US" sz="2400">
                <a:solidFill>
                  <a:srgbClr val="333333"/>
                </a:solidFill>
              </a:rPr>
              <a:t>败者”</a:t>
            </a:r>
            <a:r>
              <a:rPr lang="en-US" altLang="zh-TW" sz="2400">
                <a:solidFill>
                  <a:srgbClr val="333333"/>
                </a:solidFill>
              </a:rPr>
              <a:t>)</a:t>
            </a: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14</a:t>
            </a:fld>
            <a:endParaRPr lang="de-DE" altLang="zh-HK">
              <a:latin typeface="SimHei"/>
            </a:endParaRPr>
          </a:p>
        </p:txBody>
      </p:sp>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20"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21"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 </a:t>
            </a:r>
            <a:endParaRPr lang="de-DE" dirty="0">
              <a:solidFill>
                <a:srgbClr val="333333"/>
              </a:solidFill>
              <a:cs typeface="Verdana"/>
            </a:endParaRPr>
          </a:p>
        </p:txBody>
      </p:sp>
      <p:sp>
        <p:nvSpPr>
          <p:cNvPr id="23"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 </a:t>
            </a:r>
            <a:endParaRPr lang="de-DE" dirty="0">
              <a:solidFill>
                <a:srgbClr val="333333"/>
              </a:solidFill>
              <a:cs typeface="Verdana"/>
            </a:endParaRPr>
          </a:p>
        </p:txBody>
      </p:sp>
    </p:spTree>
    <p:extLst>
      <p:ext uri="{BB962C8B-B14F-4D97-AF65-F5344CB8AC3E}">
        <p14:creationId xmlns:p14="http://schemas.microsoft.com/office/powerpoint/2010/main" val="3873688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4096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不要忘记</a:t>
            </a:r>
            <a:r>
              <a:rPr lang="en-US" altLang="zh-TW" sz="3600"/>
              <a:t>…</a:t>
            </a:r>
            <a:endParaRPr lang="de-DE" altLang="zh-TW" sz="360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15</a:t>
            </a:fld>
            <a:endParaRPr lang="de-DE" altLang="zh-HK">
              <a:latin typeface="SimHei"/>
            </a:endParaRPr>
          </a:p>
        </p:txBody>
      </p:sp>
      <p:sp>
        <p:nvSpPr>
          <p:cNvPr id="20" name="Caption_34"/>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21" name="Caption_33"/>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22" name="Caption_32"/>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23" name="Caption_31"/>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a:t>
            </a:r>
            <a:endParaRPr lang="de-DE" dirty="0">
              <a:solidFill>
                <a:srgbClr val="333333"/>
              </a:solidFill>
              <a:cs typeface="Verdana"/>
            </a:endParaRPr>
          </a:p>
        </p:txBody>
      </p:sp>
      <p:sp>
        <p:nvSpPr>
          <p:cNvPr id="24" name="Caption_30"/>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a:t>
            </a:r>
            <a:endParaRPr lang="de-DE" dirty="0">
              <a:solidFill>
                <a:srgbClr val="333333"/>
              </a:solidFill>
              <a:cs typeface="Verdana"/>
            </a:endParaRPr>
          </a:p>
        </p:txBody>
      </p:sp>
      <p:sp>
        <p:nvSpPr>
          <p:cNvPr id="26"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我是个很好的聆听者 ，</a:t>
            </a:r>
            <a:r>
              <a:rPr lang="en-US" altLang="zh-CN" i="1">
                <a:solidFill>
                  <a:srgbClr val="333333"/>
                </a:solidFill>
              </a:rPr>
              <a:t> </a:t>
            </a:r>
            <a:r>
              <a:rPr lang="zh-CN" altLang="en-US" i="1">
                <a:solidFill>
                  <a:srgbClr val="333333"/>
                </a:solidFill>
              </a:rPr>
              <a:t>很可靠 ，</a:t>
            </a:r>
            <a:r>
              <a:rPr lang="en-US" altLang="zh-CN" i="1">
                <a:solidFill>
                  <a:srgbClr val="333333"/>
                </a:solidFill>
              </a:rPr>
              <a:t> </a:t>
            </a:r>
            <a:r>
              <a:rPr lang="zh-CN" altLang="en-US" i="1">
                <a:solidFill>
                  <a:srgbClr val="333333"/>
                </a:solidFill>
              </a:rPr>
              <a:t>能够维系与朋友的友谊 ，</a:t>
            </a:r>
            <a:r>
              <a:rPr lang="en-US" altLang="zh-CN" i="1">
                <a:solidFill>
                  <a:srgbClr val="333333"/>
                </a:solidFill>
              </a:rPr>
              <a:t> </a:t>
            </a:r>
            <a:r>
              <a:rPr lang="zh-CN" altLang="en-US" i="1">
                <a:solidFill>
                  <a:srgbClr val="333333"/>
                </a:solidFill>
              </a:rPr>
              <a:t>也能逗乐其他人</a:t>
            </a:r>
            <a:endParaRPr lang="de-DE" dirty="0">
              <a:solidFill>
                <a:srgbClr val="333333"/>
              </a:solidFill>
            </a:endParaRPr>
          </a:p>
        </p:txBody>
      </p:sp>
      <p:sp>
        <p:nvSpPr>
          <p:cNvPr id="27"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我现在失业 </a:t>
            </a:r>
            <a:r>
              <a:rPr lang="en-US" altLang="zh-CN" i="1">
                <a:solidFill>
                  <a:srgbClr val="333333"/>
                </a:solidFill>
              </a:rPr>
              <a:t>; </a:t>
            </a:r>
            <a:r>
              <a:rPr lang="zh-CN" altLang="en-US" i="1">
                <a:solidFill>
                  <a:srgbClr val="333333"/>
                </a:solidFill>
              </a:rPr>
              <a:t>我上次测验不合格</a:t>
            </a:r>
            <a:endParaRPr lang="de-DE" i="1" dirty="0">
              <a:solidFill>
                <a:srgbClr val="333333"/>
              </a:solidFill>
            </a:endParaRPr>
          </a:p>
        </p:txBody>
      </p:sp>
      <p:sp>
        <p:nvSpPr>
          <p:cNvPr id="28" name="Caption_26"/>
          <p:cNvSpPr>
            <a:spLocks noChangeArrowheads="1"/>
          </p:cNvSpPr>
          <p:nvPr/>
        </p:nvSpPr>
        <p:spPr bwMode="auto">
          <a:xfrm>
            <a:off x="408953" y="4384452"/>
            <a:ext cx="3351885" cy="109728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我对自己的头发感到满意 ，</a:t>
            </a:r>
            <a:r>
              <a:rPr lang="en-US" altLang="zh-CN" i="1">
                <a:solidFill>
                  <a:srgbClr val="333333"/>
                </a:solidFill>
              </a:rPr>
              <a:t> </a:t>
            </a:r>
            <a:r>
              <a:rPr lang="zh-CN" altLang="en-US" i="1">
                <a:solidFill>
                  <a:srgbClr val="333333"/>
                </a:solidFill>
              </a:rPr>
              <a:t>欣赏自己的眼睛 ，</a:t>
            </a:r>
            <a:r>
              <a:rPr lang="en-US" altLang="zh-CN" i="1">
                <a:solidFill>
                  <a:srgbClr val="333333"/>
                </a:solidFill>
              </a:rPr>
              <a:t> </a:t>
            </a:r>
            <a:r>
              <a:rPr lang="zh-CN" altLang="en-US" i="1">
                <a:solidFill>
                  <a:srgbClr val="333333"/>
                </a:solidFill>
              </a:rPr>
              <a:t>但 我想长高 一些</a:t>
            </a:r>
            <a:endParaRPr lang="de-DE" i="1" dirty="0">
              <a:solidFill>
                <a:srgbClr val="333333"/>
              </a:solidFill>
            </a:endParaRPr>
          </a:p>
        </p:txBody>
      </p:sp>
      <p:sp>
        <p:nvSpPr>
          <p:cNvPr id="29" name="Caption_27"/>
          <p:cNvSpPr>
            <a:spLocks noChangeArrowheads="1"/>
          </p:cNvSpPr>
          <p:nvPr/>
        </p:nvSpPr>
        <p:spPr bwMode="auto">
          <a:xfrm>
            <a:off x="8259099" y="3440459"/>
            <a:ext cx="3539611" cy="1188720"/>
          </a:xfrm>
          <a:prstGeom prst="wedgeRoundRectCallout">
            <a:avLst>
              <a:gd name="adj1" fmla="val -61904"/>
              <a:gd name="adj2" fmla="val 3760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我喜欢烹饪 ，</a:t>
            </a:r>
            <a:r>
              <a:rPr lang="en-US" altLang="zh-CN" i="1">
                <a:solidFill>
                  <a:srgbClr val="333333"/>
                </a:solidFill>
              </a:rPr>
              <a:t> </a:t>
            </a:r>
            <a:r>
              <a:rPr lang="zh-CN" altLang="en-US" i="1">
                <a:solidFill>
                  <a:srgbClr val="333333"/>
                </a:solidFill>
              </a:rPr>
              <a:t>而且对音乐和 政治都很在行。我对文学和 电影感兴趣</a:t>
            </a:r>
            <a:endParaRPr lang="de-DE" i="1" dirty="0">
              <a:solidFill>
                <a:srgbClr val="333333"/>
              </a:solidFill>
            </a:endParaRPr>
          </a:p>
        </p:txBody>
      </p:sp>
      <p:sp>
        <p:nvSpPr>
          <p:cNvPr id="30" name="Caption_24"/>
          <p:cNvSpPr>
            <a:spLocks noChangeArrowheads="1"/>
          </p:cNvSpPr>
          <p:nvPr/>
        </p:nvSpPr>
        <p:spPr bwMode="auto">
          <a:xfrm>
            <a:off x="8259099" y="1813842"/>
            <a:ext cx="3539611" cy="118872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我是最后一个被拣选入校 队的人 </a:t>
            </a:r>
            <a:r>
              <a:rPr lang="en-US" altLang="zh-CN" i="1">
                <a:solidFill>
                  <a:srgbClr val="333333"/>
                </a:solidFill>
              </a:rPr>
              <a:t>; </a:t>
            </a:r>
            <a:r>
              <a:rPr lang="zh-CN" altLang="en-US" i="1">
                <a:solidFill>
                  <a:srgbClr val="333333"/>
                </a:solidFill>
              </a:rPr>
              <a:t>我扔球的技巧差 劲 ，</a:t>
            </a:r>
            <a:r>
              <a:rPr lang="en-US" altLang="zh-CN" i="1">
                <a:solidFill>
                  <a:srgbClr val="333333"/>
                </a:solidFill>
              </a:rPr>
              <a:t> </a:t>
            </a:r>
            <a:r>
              <a:rPr lang="zh-CN" altLang="en-US" i="1">
                <a:solidFill>
                  <a:srgbClr val="333333"/>
                </a:solidFill>
              </a:rPr>
              <a:t>但我擅于跳舞</a:t>
            </a:r>
            <a:endParaRPr lang="de-DE" i="1" dirty="0">
              <a:solidFill>
                <a:srgbClr val="33333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4096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不要忘记</a:t>
            </a:r>
            <a:r>
              <a:rPr lang="en-US" altLang="zh-TW" sz="3600"/>
              <a:t>…</a:t>
            </a:r>
            <a:endParaRPr lang="de-DE" altLang="zh-TW" sz="3600"/>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16</a:t>
            </a:fld>
            <a:endParaRPr lang="de-DE" altLang="zh-HK">
              <a:latin typeface="SimHei"/>
            </a:endParaRPr>
          </a:p>
        </p:txBody>
      </p:sp>
      <p:sp>
        <p:nvSpPr>
          <p:cNvPr id="20" name="Caption_34"/>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嗜好</a:t>
            </a:r>
            <a:endParaRPr lang="de-DE" dirty="0">
              <a:solidFill>
                <a:srgbClr val="333333"/>
              </a:solidFill>
              <a:cs typeface="Verdana"/>
            </a:endParaRPr>
          </a:p>
        </p:txBody>
      </p:sp>
      <p:sp>
        <p:nvSpPr>
          <p:cNvPr id="21" name="Caption_33"/>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运动</a:t>
            </a:r>
            <a:endParaRPr lang="de-DE" dirty="0">
              <a:solidFill>
                <a:srgbClr val="333333"/>
              </a:solidFill>
              <a:cs typeface="Verdana"/>
            </a:endParaRPr>
          </a:p>
        </p:txBody>
      </p:sp>
      <p:sp>
        <p:nvSpPr>
          <p:cNvPr id="22" name="Caption_32"/>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仪表</a:t>
            </a:r>
            <a:endParaRPr lang="de-DE" dirty="0">
              <a:solidFill>
                <a:srgbClr val="333333"/>
              </a:solidFill>
              <a:cs typeface="Verdana"/>
            </a:endParaRPr>
          </a:p>
        </p:txBody>
      </p:sp>
      <p:sp>
        <p:nvSpPr>
          <p:cNvPr id="23" name="Caption_31"/>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ja-JP" altLang="en-US">
                <a:solidFill>
                  <a:srgbClr val="333333"/>
                </a:solidFill>
                <a:cs typeface="Verdana"/>
              </a:rPr>
              <a:t>工作</a:t>
            </a:r>
            <a:endParaRPr lang="de-DE" dirty="0">
              <a:solidFill>
                <a:srgbClr val="333333"/>
              </a:solidFill>
              <a:cs typeface="Verdana"/>
            </a:endParaRPr>
          </a:p>
        </p:txBody>
      </p:sp>
      <p:sp>
        <p:nvSpPr>
          <p:cNvPr id="24" name="Caption_30"/>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a:solidFill>
                  <a:srgbClr val="333333"/>
                </a:solidFill>
                <a:cs typeface="Verdana"/>
              </a:rPr>
              <a:t>关系</a:t>
            </a:r>
            <a:endParaRPr lang="de-DE" dirty="0">
              <a:solidFill>
                <a:srgbClr val="333333"/>
              </a:solidFill>
              <a:cs typeface="Verdana"/>
            </a:endParaRPr>
          </a:p>
        </p:txBody>
      </p:sp>
      <p:sp>
        <p:nvSpPr>
          <p:cNvPr id="25"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zh-CN" altLang="en-US" sz="2000">
                <a:solidFill>
                  <a:srgbClr val="004992"/>
                </a:solidFill>
                <a:cs typeface="Verdana"/>
              </a:rPr>
              <a:t>书架上哪些格子是你很久没有留意到的呢</a:t>
            </a:r>
            <a:r>
              <a:rPr lang="en-US" altLang="zh-CN" sz="2000">
                <a:solidFill>
                  <a:srgbClr val="004992"/>
                </a:solidFill>
                <a:cs typeface="Verdana"/>
              </a:rPr>
              <a:t>? </a:t>
            </a:r>
            <a:r>
              <a:rPr lang="zh-CN" altLang="en-US" sz="2000">
                <a:solidFill>
                  <a:srgbClr val="004992"/>
                </a:solidFill>
                <a:cs typeface="Verdana"/>
              </a:rPr>
              <a:t>里面可能埋藏着那些宝藏</a:t>
            </a:r>
            <a:r>
              <a:rPr lang="en-US" altLang="zh-CN" sz="2000">
                <a:solidFill>
                  <a:srgbClr val="004992"/>
                </a:solidFill>
                <a:cs typeface="Verdana"/>
              </a:rPr>
              <a:t>? </a:t>
            </a:r>
            <a:endParaRPr lang="fr-FR" sz="2000" dirty="0">
              <a:solidFill>
                <a:srgbClr val="004992"/>
              </a:solidFill>
              <a:cs typeface="Verdana"/>
            </a:endParaRPr>
          </a:p>
        </p:txBody>
      </p:sp>
      <p:sp>
        <p:nvSpPr>
          <p:cNvPr id="26"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我是个很好的聆听者 ，</a:t>
            </a:r>
            <a:r>
              <a:rPr lang="en-US" altLang="zh-CN" i="1">
                <a:solidFill>
                  <a:srgbClr val="333333"/>
                </a:solidFill>
              </a:rPr>
              <a:t> </a:t>
            </a:r>
            <a:r>
              <a:rPr lang="zh-CN" altLang="en-US" i="1">
                <a:solidFill>
                  <a:srgbClr val="333333"/>
                </a:solidFill>
              </a:rPr>
              <a:t>很可靠 ，</a:t>
            </a:r>
            <a:r>
              <a:rPr lang="en-US" altLang="zh-CN" i="1">
                <a:solidFill>
                  <a:srgbClr val="333333"/>
                </a:solidFill>
              </a:rPr>
              <a:t> </a:t>
            </a:r>
            <a:r>
              <a:rPr lang="zh-CN" altLang="en-US" i="1">
                <a:solidFill>
                  <a:srgbClr val="333333"/>
                </a:solidFill>
              </a:rPr>
              <a:t>能够维系与朋友的友谊 ，</a:t>
            </a:r>
            <a:r>
              <a:rPr lang="en-US" altLang="zh-CN" i="1">
                <a:solidFill>
                  <a:srgbClr val="333333"/>
                </a:solidFill>
              </a:rPr>
              <a:t> </a:t>
            </a:r>
            <a:r>
              <a:rPr lang="zh-CN" altLang="en-US" i="1">
                <a:solidFill>
                  <a:srgbClr val="333333"/>
                </a:solidFill>
              </a:rPr>
              <a:t>也能逗乐其他人</a:t>
            </a:r>
            <a:endParaRPr lang="de-DE" dirty="0">
              <a:solidFill>
                <a:srgbClr val="333333"/>
              </a:solidFill>
            </a:endParaRPr>
          </a:p>
        </p:txBody>
      </p:sp>
      <p:sp>
        <p:nvSpPr>
          <p:cNvPr id="27"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我现在失业 </a:t>
            </a:r>
            <a:r>
              <a:rPr lang="en-US" altLang="zh-CN" i="1">
                <a:solidFill>
                  <a:srgbClr val="333333"/>
                </a:solidFill>
              </a:rPr>
              <a:t>; </a:t>
            </a:r>
            <a:r>
              <a:rPr lang="zh-CN" altLang="en-US" i="1">
                <a:solidFill>
                  <a:srgbClr val="333333"/>
                </a:solidFill>
              </a:rPr>
              <a:t>我上次测验不合格</a:t>
            </a:r>
            <a:endParaRPr lang="de-DE" i="1" dirty="0">
              <a:solidFill>
                <a:srgbClr val="333333"/>
              </a:solidFill>
            </a:endParaRPr>
          </a:p>
        </p:txBody>
      </p:sp>
      <p:sp>
        <p:nvSpPr>
          <p:cNvPr id="28" name="Caption_26"/>
          <p:cNvSpPr>
            <a:spLocks noChangeArrowheads="1"/>
          </p:cNvSpPr>
          <p:nvPr/>
        </p:nvSpPr>
        <p:spPr bwMode="auto">
          <a:xfrm>
            <a:off x="408953" y="4384452"/>
            <a:ext cx="3351885" cy="109728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我对自己的头发感到满意 ，</a:t>
            </a:r>
            <a:r>
              <a:rPr lang="en-US" altLang="zh-CN" i="1">
                <a:solidFill>
                  <a:srgbClr val="333333"/>
                </a:solidFill>
              </a:rPr>
              <a:t> </a:t>
            </a:r>
            <a:r>
              <a:rPr lang="zh-CN" altLang="en-US" i="1">
                <a:solidFill>
                  <a:srgbClr val="333333"/>
                </a:solidFill>
              </a:rPr>
              <a:t>欣赏自己的眼睛 ，</a:t>
            </a:r>
            <a:r>
              <a:rPr lang="en-US" altLang="zh-CN" i="1">
                <a:solidFill>
                  <a:srgbClr val="333333"/>
                </a:solidFill>
              </a:rPr>
              <a:t> </a:t>
            </a:r>
            <a:r>
              <a:rPr lang="zh-CN" altLang="en-US" i="1">
                <a:solidFill>
                  <a:srgbClr val="333333"/>
                </a:solidFill>
              </a:rPr>
              <a:t>但 我想长高 一些</a:t>
            </a:r>
            <a:endParaRPr lang="de-DE" i="1" dirty="0">
              <a:solidFill>
                <a:srgbClr val="333333"/>
              </a:solidFill>
            </a:endParaRPr>
          </a:p>
        </p:txBody>
      </p:sp>
      <p:sp>
        <p:nvSpPr>
          <p:cNvPr id="29" name="Caption_27"/>
          <p:cNvSpPr>
            <a:spLocks noChangeArrowheads="1"/>
          </p:cNvSpPr>
          <p:nvPr/>
        </p:nvSpPr>
        <p:spPr bwMode="auto">
          <a:xfrm>
            <a:off x="8259099" y="3440459"/>
            <a:ext cx="3539611" cy="1188720"/>
          </a:xfrm>
          <a:prstGeom prst="wedgeRoundRectCallout">
            <a:avLst>
              <a:gd name="adj1" fmla="val -61904"/>
              <a:gd name="adj2" fmla="val 3760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我喜欢烹饪 ，</a:t>
            </a:r>
            <a:r>
              <a:rPr lang="en-US" altLang="zh-CN" i="1">
                <a:solidFill>
                  <a:srgbClr val="333333"/>
                </a:solidFill>
              </a:rPr>
              <a:t> </a:t>
            </a:r>
            <a:r>
              <a:rPr lang="zh-CN" altLang="en-US" i="1">
                <a:solidFill>
                  <a:srgbClr val="333333"/>
                </a:solidFill>
              </a:rPr>
              <a:t>而且对音乐和 政治都很在行。我对文学和 电影感兴趣</a:t>
            </a:r>
            <a:endParaRPr lang="de-DE" i="1" dirty="0">
              <a:solidFill>
                <a:srgbClr val="333333"/>
              </a:solidFill>
            </a:endParaRPr>
          </a:p>
        </p:txBody>
      </p:sp>
      <p:sp>
        <p:nvSpPr>
          <p:cNvPr id="30" name="Caption_24"/>
          <p:cNvSpPr>
            <a:spLocks noChangeArrowheads="1"/>
          </p:cNvSpPr>
          <p:nvPr/>
        </p:nvSpPr>
        <p:spPr bwMode="auto">
          <a:xfrm>
            <a:off x="8259099" y="1813842"/>
            <a:ext cx="3539611" cy="1188720"/>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zh-CN" altLang="en-US" i="1">
                <a:solidFill>
                  <a:srgbClr val="333333"/>
                </a:solidFill>
              </a:rPr>
              <a:t>我是最后一个被拣选入校 队的人 </a:t>
            </a:r>
            <a:r>
              <a:rPr lang="en-US" altLang="zh-CN" i="1">
                <a:solidFill>
                  <a:srgbClr val="333333"/>
                </a:solidFill>
              </a:rPr>
              <a:t>; </a:t>
            </a:r>
            <a:r>
              <a:rPr lang="zh-CN" altLang="en-US" i="1">
                <a:solidFill>
                  <a:srgbClr val="333333"/>
                </a:solidFill>
              </a:rPr>
              <a:t>我扔球的技巧差 劲 ，</a:t>
            </a:r>
            <a:r>
              <a:rPr lang="en-US" altLang="zh-CN" i="1">
                <a:solidFill>
                  <a:srgbClr val="333333"/>
                </a:solidFill>
              </a:rPr>
              <a:t> </a:t>
            </a:r>
            <a:r>
              <a:rPr lang="zh-CN" altLang="en-US" i="1">
                <a:solidFill>
                  <a:srgbClr val="333333"/>
                </a:solidFill>
              </a:rPr>
              <a:t>但我擅于跳舞</a:t>
            </a:r>
            <a:endParaRPr lang="de-DE" i="1" dirty="0">
              <a:solidFill>
                <a:srgbClr val="333333"/>
              </a:solidFill>
            </a:endParaRPr>
          </a:p>
        </p:txBody>
      </p:sp>
    </p:spTree>
    <p:extLst>
      <p:ext uri="{BB962C8B-B14F-4D97-AF65-F5344CB8AC3E}">
        <p14:creationId xmlns:p14="http://schemas.microsoft.com/office/powerpoint/2010/main" val="2392203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自尊心高的人有什么特征</a:t>
            </a:r>
            <a:r>
              <a:rPr lang="en-US" altLang="zh-TW" sz="3600"/>
              <a:t>?</a:t>
            </a:r>
            <a:endParaRPr lang="de-DE" altLang="zh-TW" sz="3600"/>
          </a:p>
        </p:txBody>
      </p:sp>
      <p:sp>
        <p:nvSpPr>
          <p:cNvPr id="44036" name="Rectangle 15"/>
          <p:cNvSpPr>
            <a:spLocks noGrp="1" noChangeArrowheads="1"/>
          </p:cNvSpPr>
          <p:nvPr>
            <p:ph idx="1"/>
          </p:nvPr>
        </p:nvSpPr>
        <p:spPr>
          <a:xfrm>
            <a:off x="408954" y="2204864"/>
            <a:ext cx="7223760" cy="4248000"/>
          </a:xfrm>
        </p:spPr>
        <p:txBody>
          <a:bodyPr>
            <a:noAutofit/>
          </a:bodyPr>
          <a:lstStyle/>
          <a:p>
            <a:pPr marL="342900" indent="-342900">
              <a:buClr>
                <a:srgbClr val="000000"/>
              </a:buClr>
              <a:buFont typeface="WingDings"/>
              <a:buChar char=""/>
            </a:pPr>
            <a:r>
              <a:rPr lang="zh-TW" altLang="zh-TW" sz="2400" dirty="0">
                <a:solidFill>
                  <a:srgbClr val="333333"/>
                </a:solidFill>
              </a:rPr>
              <a:t>声音</a:t>
            </a:r>
            <a:r>
              <a:rPr lang="zh-TW" altLang="en-US" sz="2400" dirty="0">
                <a:solidFill>
                  <a:srgbClr val="333333"/>
                </a:solidFill>
              </a:rPr>
              <a:t>: </a:t>
            </a:r>
            <a:r>
              <a:rPr lang="en-US" altLang="zh-TW" sz="2400" dirty="0">
                <a:solidFill>
                  <a:srgbClr val="004992"/>
                </a:solidFill>
              </a:rPr>
              <a:t>???</a:t>
            </a:r>
            <a:r>
              <a:rPr lang="zh-TW" altLang="zh-HK" sz="2400" dirty="0">
                <a:solidFill>
                  <a:srgbClr val="004992"/>
                </a:solidFill>
              </a:rPr>
              <a:t> </a:t>
            </a:r>
            <a:r>
              <a:rPr lang="zh-TW" altLang="en-US" sz="2400" dirty="0">
                <a:solidFill>
                  <a:srgbClr val="FFFFFF"/>
                </a:solidFill>
              </a:rPr>
              <a:t>清晰，表述清楚，适当的音量</a:t>
            </a:r>
            <a:endParaRPr lang="de-DE" altLang="zh-TW" sz="2400" dirty="0">
              <a:solidFill>
                <a:srgbClr val="FFFFFF"/>
              </a:solidFill>
            </a:endParaRPr>
          </a:p>
          <a:p>
            <a:pPr marL="342900" indent="-342900">
              <a:buClr>
                <a:srgbClr val="000000"/>
              </a:buClr>
              <a:buFont typeface="WingDings"/>
              <a:buChar char=""/>
            </a:pPr>
            <a:r>
              <a:rPr lang="zh-TW" altLang="de-DE" sz="2400" dirty="0">
                <a:solidFill>
                  <a:srgbClr val="333333"/>
                </a:solidFill>
              </a:rPr>
              <a:t>面部表情</a:t>
            </a:r>
            <a:r>
              <a:rPr lang="de-DE" altLang="zh-TW" sz="2400" dirty="0">
                <a:solidFill>
                  <a:srgbClr val="333333"/>
                </a:solidFill>
              </a:rPr>
              <a:t>/</a:t>
            </a:r>
            <a:r>
              <a:rPr lang="zh-TW" altLang="de-DE" sz="2400" dirty="0">
                <a:solidFill>
                  <a:srgbClr val="333333"/>
                </a:solidFill>
              </a:rPr>
              <a:t>手势</a:t>
            </a:r>
            <a:r>
              <a:rPr lang="de-DE" altLang="zh-TW" sz="2400" dirty="0">
                <a:solidFill>
                  <a:srgbClr val="333333"/>
                </a:solidFill>
              </a:rPr>
              <a:t>: </a:t>
            </a:r>
            <a:r>
              <a:rPr lang="de-DE" altLang="zh-TW" sz="2400" dirty="0">
                <a:solidFill>
                  <a:srgbClr val="004992"/>
                </a:solidFill>
              </a:rPr>
              <a:t>???</a:t>
            </a:r>
            <a:r>
              <a:rPr lang="de-DE" altLang="zh-HK" sz="2400" dirty="0">
                <a:solidFill>
                  <a:srgbClr val="004992"/>
                </a:solidFill>
              </a:rPr>
              <a:t> </a:t>
            </a:r>
            <a:r>
              <a:rPr lang="zh-TW" altLang="de-DE" sz="2400" dirty="0">
                <a:solidFill>
                  <a:srgbClr val="FFFFFF"/>
                </a:solidFill>
              </a:rPr>
              <a:t>眼神交流</a:t>
            </a:r>
            <a:r>
              <a:rPr lang="de-DE" altLang="zh-TW" sz="2400" dirty="0">
                <a:solidFill>
                  <a:srgbClr val="FFFFFF"/>
                </a:solidFill>
              </a:rPr>
              <a:t>;</a:t>
            </a:r>
            <a:r>
              <a:rPr lang="zh-TW" altLang="en-US" sz="2400" dirty="0">
                <a:solidFill>
                  <a:srgbClr val="FFFFFF"/>
                </a:solidFill>
              </a:rPr>
              <a:t> </a:t>
            </a:r>
            <a:r>
              <a:rPr lang="zh-TW" altLang="de-DE" sz="2400" dirty="0">
                <a:solidFill>
                  <a:srgbClr val="FFFFFF"/>
                </a:solidFill>
              </a:rPr>
              <a:t>自信的外</a:t>
            </a:r>
            <a:r>
              <a:rPr lang="zh-TW" altLang="en-US" sz="2400" dirty="0">
                <a:solidFill>
                  <a:srgbClr val="FFFFFF"/>
                </a:solidFill>
              </a:rPr>
              <a:t>表</a:t>
            </a:r>
            <a:endParaRPr lang="de-DE" altLang="zh-TW" sz="2400" dirty="0">
              <a:solidFill>
                <a:srgbClr val="FFFFFF"/>
              </a:solidFill>
            </a:endParaRPr>
          </a:p>
          <a:p>
            <a:pPr marL="342900" indent="-342900" eaLnBrk="1" hangingPunct="1">
              <a:buClr>
                <a:srgbClr val="000000"/>
              </a:buClr>
              <a:buFont typeface="WingDings"/>
              <a:buChar char=""/>
            </a:pPr>
            <a:r>
              <a:rPr lang="zh-TW" altLang="de-DE" sz="2400" dirty="0">
                <a:solidFill>
                  <a:srgbClr val="333333"/>
                </a:solidFill>
              </a:rPr>
              <a:t>姿势</a:t>
            </a:r>
            <a:r>
              <a:rPr lang="de-DE" altLang="zh-TW" sz="2400" dirty="0">
                <a:solidFill>
                  <a:srgbClr val="333333"/>
                </a:solidFill>
              </a:rPr>
              <a:t>: </a:t>
            </a:r>
            <a:r>
              <a:rPr lang="de-DE" altLang="zh-TW" sz="2400" dirty="0">
                <a:solidFill>
                  <a:srgbClr val="004992"/>
                </a:solidFill>
              </a:rPr>
              <a:t>???</a:t>
            </a:r>
            <a:r>
              <a:rPr lang="zh-TW" altLang="en-US" sz="2400" dirty="0">
                <a:solidFill>
                  <a:srgbClr val="004992"/>
                </a:solidFill>
              </a:rPr>
              <a:t> </a:t>
            </a:r>
            <a:r>
              <a:rPr lang="zh-TW" altLang="en-US" sz="2400" dirty="0">
                <a:solidFill>
                  <a:srgbClr val="FFFFFF"/>
                </a:solidFill>
              </a:rPr>
              <a:t>身躯挺直</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17</a:t>
            </a:fld>
            <a:endParaRPr lang="de-DE" altLang="zh-HK">
              <a:latin typeface="SimHei"/>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自尊心高的人有什么特征</a:t>
            </a:r>
            <a:r>
              <a:rPr lang="en-US" altLang="zh-TW" sz="3600"/>
              <a:t>?</a:t>
            </a:r>
            <a:endParaRPr lang="de-DE" altLang="zh-TW" sz="3600"/>
          </a:p>
        </p:txBody>
      </p:sp>
      <p:sp>
        <p:nvSpPr>
          <p:cNvPr id="44036" name="Rectangle 15"/>
          <p:cNvSpPr>
            <a:spLocks noGrp="1" noChangeArrowheads="1"/>
          </p:cNvSpPr>
          <p:nvPr>
            <p:ph idx="1"/>
          </p:nvPr>
        </p:nvSpPr>
        <p:spPr>
          <a:xfrm>
            <a:off x="408955" y="2204864"/>
            <a:ext cx="7223760" cy="4248000"/>
          </a:xfrm>
        </p:spPr>
        <p:txBody>
          <a:bodyPr>
            <a:noAutofit/>
          </a:bodyPr>
          <a:lstStyle/>
          <a:p>
            <a:pPr marL="342900" indent="-342900">
              <a:buClr>
                <a:srgbClr val="000000"/>
              </a:buClr>
              <a:buFont typeface="WingDings"/>
              <a:buChar char=""/>
            </a:pPr>
            <a:r>
              <a:rPr lang="zh-TW" altLang="zh-TW" sz="2400" dirty="0">
                <a:solidFill>
                  <a:srgbClr val="333333"/>
                </a:solidFill>
              </a:rPr>
              <a:t>声音</a:t>
            </a:r>
            <a:r>
              <a:rPr lang="zh-TW" altLang="en-US" sz="2400" dirty="0">
                <a:solidFill>
                  <a:srgbClr val="333333"/>
                </a:solidFill>
              </a:rPr>
              <a:t>:</a:t>
            </a:r>
            <a:r>
              <a:rPr lang="zh-TW" altLang="zh-HK" sz="2400" dirty="0">
                <a:solidFill>
                  <a:srgbClr val="333333"/>
                </a:solidFill>
              </a:rPr>
              <a:t> </a:t>
            </a:r>
            <a:r>
              <a:rPr lang="zh-TW" altLang="en-US" sz="2400" dirty="0">
                <a:solidFill>
                  <a:srgbClr val="004992"/>
                </a:solidFill>
              </a:rPr>
              <a:t>清晰，表述清楚，适当的音量</a:t>
            </a:r>
            <a:endParaRPr lang="de-DE" altLang="zh-TW" sz="2400" dirty="0">
              <a:solidFill>
                <a:srgbClr val="004992"/>
              </a:solidFill>
            </a:endParaRPr>
          </a:p>
          <a:p>
            <a:pPr marL="342900" indent="-342900">
              <a:buClr>
                <a:srgbClr val="000000"/>
              </a:buClr>
              <a:buFont typeface="WingDings"/>
              <a:buChar char=""/>
            </a:pPr>
            <a:r>
              <a:rPr lang="zh-TW" altLang="de-DE" sz="2400" dirty="0">
                <a:solidFill>
                  <a:srgbClr val="333333"/>
                </a:solidFill>
              </a:rPr>
              <a:t>面部表情</a:t>
            </a:r>
            <a:r>
              <a:rPr lang="de-DE" altLang="zh-TW" sz="2400" dirty="0">
                <a:solidFill>
                  <a:srgbClr val="333333"/>
                </a:solidFill>
              </a:rPr>
              <a:t>/</a:t>
            </a:r>
            <a:r>
              <a:rPr lang="zh-TW" altLang="de-DE" sz="2400" dirty="0">
                <a:solidFill>
                  <a:srgbClr val="333333"/>
                </a:solidFill>
              </a:rPr>
              <a:t>手势</a:t>
            </a:r>
            <a:r>
              <a:rPr lang="de-DE" altLang="zh-TW" sz="2400" dirty="0">
                <a:solidFill>
                  <a:srgbClr val="333333"/>
                </a:solidFill>
              </a:rPr>
              <a:t>:</a:t>
            </a:r>
            <a:r>
              <a:rPr lang="de-DE" altLang="zh-HK" sz="2400" dirty="0">
                <a:solidFill>
                  <a:srgbClr val="333333"/>
                </a:solidFill>
              </a:rPr>
              <a:t> </a:t>
            </a:r>
            <a:r>
              <a:rPr lang="zh-TW" altLang="de-DE" sz="2400" dirty="0">
                <a:solidFill>
                  <a:srgbClr val="004992"/>
                </a:solidFill>
              </a:rPr>
              <a:t>眼神交流</a:t>
            </a:r>
            <a:r>
              <a:rPr lang="de-DE" altLang="zh-TW" sz="2400" dirty="0">
                <a:solidFill>
                  <a:srgbClr val="004992"/>
                </a:solidFill>
              </a:rPr>
              <a:t>;</a:t>
            </a:r>
            <a:r>
              <a:rPr lang="zh-TW" altLang="en-US" sz="2400" dirty="0">
                <a:solidFill>
                  <a:srgbClr val="004992"/>
                </a:solidFill>
              </a:rPr>
              <a:t> </a:t>
            </a:r>
            <a:r>
              <a:rPr lang="zh-TW" altLang="de-DE" sz="2400" dirty="0">
                <a:solidFill>
                  <a:srgbClr val="004992"/>
                </a:solidFill>
              </a:rPr>
              <a:t>自信的外</a:t>
            </a:r>
            <a:r>
              <a:rPr lang="zh-TW" altLang="en-US" sz="2400" dirty="0">
                <a:solidFill>
                  <a:srgbClr val="004992"/>
                </a:solidFill>
              </a:rPr>
              <a:t>表</a:t>
            </a:r>
            <a:endParaRPr lang="de-DE" altLang="zh-TW" sz="2400" dirty="0">
              <a:solidFill>
                <a:srgbClr val="004992"/>
              </a:solidFill>
            </a:endParaRPr>
          </a:p>
          <a:p>
            <a:pPr marL="342900" indent="-342900" eaLnBrk="1" hangingPunct="1">
              <a:buClr>
                <a:srgbClr val="333333"/>
              </a:buClr>
              <a:buFont typeface="WingDings"/>
              <a:buChar char=""/>
            </a:pPr>
            <a:r>
              <a:rPr lang="zh-TW" altLang="de-DE" sz="2400" dirty="0">
                <a:solidFill>
                  <a:srgbClr val="333333"/>
                </a:solidFill>
              </a:rPr>
              <a:t>姿势</a:t>
            </a:r>
            <a:r>
              <a:rPr lang="de-DE" altLang="zh-TW" sz="2400" dirty="0">
                <a:solidFill>
                  <a:srgbClr val="333333"/>
                </a:solidFill>
              </a:rPr>
              <a:t>:</a:t>
            </a:r>
            <a:r>
              <a:rPr lang="zh-TW" altLang="en-US" sz="2400" dirty="0">
                <a:solidFill>
                  <a:srgbClr val="333333"/>
                </a:solidFill>
              </a:rPr>
              <a:t> </a:t>
            </a:r>
            <a:r>
              <a:rPr lang="zh-TW" altLang="en-US" sz="2400" dirty="0">
                <a:solidFill>
                  <a:srgbClr val="004992"/>
                </a:solidFill>
              </a:rPr>
              <a:t>身躯挺直</a:t>
            </a:r>
          </a:p>
          <a:p>
            <a:pPr lvl="0" defTabSz="914400" fontAlgn="base"/>
            <a:r>
              <a:rPr lang="zh-TW" altLang="en-US" sz="2400" dirty="0">
                <a:solidFill>
                  <a:srgbClr val="004992"/>
                </a:solidFill>
              </a:rPr>
              <a:t>跟很多事情一样</a:t>
            </a:r>
            <a:r>
              <a:rPr lang="en-US" altLang="zh-TW" sz="2400" dirty="0">
                <a:solidFill>
                  <a:srgbClr val="004992"/>
                </a:solidFill>
              </a:rPr>
              <a:t>: </a:t>
            </a:r>
            <a:r>
              <a:rPr lang="zh-TW" altLang="en-US" sz="2400" dirty="0">
                <a:solidFill>
                  <a:srgbClr val="004992"/>
                </a:solidFill>
              </a:rPr>
              <a:t>不要过分表现 </a:t>
            </a:r>
            <a:r>
              <a:rPr lang="en-US" altLang="zh-TW" sz="2400" dirty="0">
                <a:solidFill>
                  <a:srgbClr val="004992"/>
                </a:solidFill>
              </a:rPr>
              <a:t>(</a:t>
            </a:r>
            <a:r>
              <a:rPr lang="zh-TW" altLang="en-US" sz="2400" dirty="0">
                <a:solidFill>
                  <a:srgbClr val="004992"/>
                </a:solidFill>
              </a:rPr>
              <a:t>例如盯视着</a:t>
            </a:r>
            <a:r>
              <a:rPr lang="zh-TW" altLang="en-US" sz="2400">
                <a:solidFill>
                  <a:srgbClr val="004992"/>
                </a:solidFill>
              </a:rPr>
              <a:t>他人， </a:t>
            </a:r>
            <a:r>
              <a:rPr lang="zh-TW" altLang="en-US" sz="2400" dirty="0">
                <a:solidFill>
                  <a:srgbClr val="004992"/>
                </a:solidFill>
              </a:rPr>
              <a:t>经常</a:t>
            </a:r>
            <a:r>
              <a:rPr lang="zh-HK" altLang="en-US" sz="2400" dirty="0">
                <a:solidFill>
                  <a:srgbClr val="004992"/>
                </a:solidFill>
              </a:rPr>
              <a:t>干涉</a:t>
            </a:r>
            <a:r>
              <a:rPr lang="zh-TW" altLang="en-US" sz="2400">
                <a:solidFill>
                  <a:srgbClr val="004992"/>
                </a:solidFill>
              </a:rPr>
              <a:t>别人，</a:t>
            </a:r>
            <a:r>
              <a:rPr lang="en-US" altLang="zh-TW" sz="2400">
                <a:solidFill>
                  <a:srgbClr val="004992"/>
                </a:solidFill>
              </a:rPr>
              <a:t> </a:t>
            </a:r>
            <a:r>
              <a:rPr lang="zh-TW" altLang="en-US" sz="2400" dirty="0">
                <a:solidFill>
                  <a:srgbClr val="004992"/>
                </a:solidFill>
              </a:rPr>
              <a:t>指令其他人或作威作福</a:t>
            </a:r>
            <a:r>
              <a:rPr lang="zh-CN" altLang="en-US" sz="2400" dirty="0">
                <a:solidFill>
                  <a:srgbClr val="004992"/>
                </a:solidFill>
              </a:rPr>
              <a:t>）</a:t>
            </a:r>
            <a:endParaRPr lang="zh-TW" alt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18</a:t>
            </a:fld>
            <a:endParaRPr lang="de-DE" altLang="zh-HK">
              <a:latin typeface="SimHei"/>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848658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自尊心高的人不易被察觉到的特征</a:t>
            </a:r>
            <a:endParaRPr lang="de-DE" altLang="zh-TW" sz="3600"/>
          </a:p>
        </p:txBody>
      </p:sp>
      <p:sp>
        <p:nvSpPr>
          <p:cNvPr id="45058" name="Rectangle 15"/>
          <p:cNvSpPr>
            <a:spLocks noGrp="1" noChangeArrowheads="1"/>
          </p:cNvSpPr>
          <p:nvPr>
            <p:ph idx="1"/>
          </p:nvPr>
        </p:nvSpPr>
        <p:spPr>
          <a:xfrm>
            <a:off x="408955" y="2204864"/>
            <a:ext cx="5669280" cy="4248000"/>
          </a:xfrm>
        </p:spPr>
        <p:txBody>
          <a:bodyPr>
            <a:noAutofit/>
          </a:bodyPr>
          <a:lstStyle/>
          <a:p>
            <a:pPr marL="341313" indent="-341313">
              <a:buFont typeface="Wingdings" panose="05000000000000000000" pitchFamily="2" charset="2"/>
              <a:buNone/>
            </a:pPr>
            <a:r>
              <a:rPr lang="de-DE" altLang="zh-TW" sz="2400" b="1">
                <a:solidFill>
                  <a:srgbClr val="333333"/>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19</a:t>
            </a:fld>
            <a:endParaRPr lang="de-DE" altLang="zh-HK">
              <a:latin typeface="SimHei"/>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自尊心高的人不易被察觉到的特征</a:t>
            </a:r>
            <a:endParaRPr lang="de-DE" altLang="zh-TW" sz="3600"/>
          </a:p>
        </p:txBody>
      </p:sp>
      <p:sp>
        <p:nvSpPr>
          <p:cNvPr id="46082" name="Rectangle 15"/>
          <p:cNvSpPr>
            <a:spLocks noGrp="1" noChangeArrowheads="1"/>
          </p:cNvSpPr>
          <p:nvPr>
            <p:ph idx="1"/>
          </p:nvPr>
        </p:nvSpPr>
        <p:spPr>
          <a:xfrm>
            <a:off x="408954" y="2204864"/>
            <a:ext cx="5669280" cy="4248000"/>
          </a:xfrm>
        </p:spPr>
        <p:txBody>
          <a:bodyPr>
            <a:noAutofit/>
          </a:bodyPr>
          <a:lstStyle/>
          <a:p>
            <a:pPr marL="342900" indent="-342900">
              <a:buClr>
                <a:srgbClr val="333333"/>
              </a:buClr>
              <a:buFont typeface="WingDings"/>
              <a:buChar char=""/>
            </a:pPr>
            <a:r>
              <a:rPr lang="zh-TW" altLang="en-US" sz="2400">
                <a:solidFill>
                  <a:srgbClr val="333333"/>
                </a:solidFill>
              </a:rPr>
              <a:t>对自己的能力有信心</a:t>
            </a:r>
          </a:p>
          <a:p>
            <a:pPr marL="342900" indent="-342900">
              <a:buClr>
                <a:srgbClr val="333333"/>
              </a:buClr>
              <a:buFont typeface="WingDings"/>
              <a:buChar char=""/>
            </a:pPr>
            <a:r>
              <a:rPr lang="zh-TW" altLang="en-US" sz="2400">
                <a:solidFill>
                  <a:srgbClr val="333333"/>
                </a:solidFill>
              </a:rPr>
              <a:t>接受自己的错误或失败</a:t>
            </a:r>
            <a:r>
              <a:rPr lang="en-US" altLang="zh-TW" sz="2400">
                <a:solidFill>
                  <a:srgbClr val="333333"/>
                </a:solidFill>
              </a:rPr>
              <a:t>(</a:t>
            </a:r>
            <a:r>
              <a:rPr lang="zh-TW" altLang="en-US" sz="2400">
                <a:solidFill>
                  <a:srgbClr val="333333"/>
                </a:solidFill>
              </a:rPr>
              <a:t>而不贬低 自己</a:t>
            </a:r>
            <a:r>
              <a:rPr lang="en-US" altLang="zh-TW" sz="2400">
                <a:solidFill>
                  <a:srgbClr val="333333"/>
                </a:solidFill>
              </a:rPr>
              <a:t>)</a:t>
            </a:r>
          </a:p>
          <a:p>
            <a:pPr marL="342900" indent="-342900">
              <a:buClr>
                <a:srgbClr val="333333"/>
              </a:buClr>
              <a:buFont typeface="WingDings"/>
              <a:buChar char=""/>
            </a:pPr>
            <a:r>
              <a:rPr lang="zh-TW" altLang="en-US" sz="2400">
                <a:solidFill>
                  <a:srgbClr val="333333"/>
                </a:solidFill>
              </a:rPr>
              <a:t>能够自我反省，</a:t>
            </a:r>
            <a:r>
              <a:rPr lang="en-US" altLang="zh-TW" sz="2400">
                <a:solidFill>
                  <a:srgbClr val="333333"/>
                </a:solidFill>
              </a:rPr>
              <a:t> </a:t>
            </a:r>
            <a:r>
              <a:rPr lang="zh-TW" altLang="en-US" sz="2400">
                <a:solidFill>
                  <a:srgbClr val="333333"/>
                </a:solidFill>
              </a:rPr>
              <a:t>可以从</a:t>
            </a:r>
            <a:r>
              <a:rPr lang="en-US" altLang="zh-TW" sz="2400">
                <a:solidFill>
                  <a:srgbClr val="333333"/>
                </a:solidFill>
              </a:rPr>
              <a:t>(</a:t>
            </a:r>
            <a:r>
              <a:rPr lang="zh-TW" altLang="en-US" sz="2400">
                <a:solidFill>
                  <a:srgbClr val="333333"/>
                </a:solidFill>
              </a:rPr>
              <a:t>错误或失败</a:t>
            </a:r>
            <a:r>
              <a:rPr lang="en-US" altLang="zh-TW" sz="2400">
                <a:solidFill>
                  <a:srgbClr val="333333"/>
                </a:solidFill>
              </a:rPr>
              <a:t>)</a:t>
            </a:r>
            <a:r>
              <a:rPr lang="zh-TW" altLang="en-US" sz="2400">
                <a:solidFill>
                  <a:srgbClr val="333333"/>
                </a:solidFill>
              </a:rPr>
              <a:t>中</a:t>
            </a:r>
            <a:r>
              <a:rPr lang="zh-CN" altLang="en-US" sz="2400">
                <a:solidFill>
                  <a:srgbClr val="333333"/>
                </a:solidFill>
              </a:rPr>
              <a:t>吸取教训</a:t>
            </a:r>
            <a:endParaRPr lang="en-US" altLang="zh-TW" sz="2400">
              <a:solidFill>
                <a:srgbClr val="333333"/>
              </a:solidFill>
            </a:endParaRPr>
          </a:p>
          <a:p>
            <a:pPr marL="342900" indent="-342900">
              <a:buClr>
                <a:srgbClr val="333333"/>
              </a:buClr>
              <a:buFont typeface="WingDings"/>
              <a:buChar char=""/>
            </a:pPr>
            <a:r>
              <a:rPr lang="zh-TW" altLang="en-US" sz="2400">
                <a:solidFill>
                  <a:srgbClr val="333333"/>
                </a:solidFill>
              </a:rPr>
              <a:t>对自己抱正面态度，</a:t>
            </a:r>
            <a:r>
              <a:rPr lang="en-US" altLang="zh-TW" sz="2400">
                <a:solidFill>
                  <a:srgbClr val="333333"/>
                </a:solidFill>
              </a:rPr>
              <a:t> </a:t>
            </a:r>
            <a:r>
              <a:rPr lang="zh-TW" altLang="en-US" sz="2400">
                <a:solidFill>
                  <a:srgbClr val="333333"/>
                </a:solidFill>
              </a:rPr>
              <a:t>例如，</a:t>
            </a:r>
            <a:r>
              <a:rPr lang="zh-HK" altLang="en-US" sz="2400">
                <a:solidFill>
                  <a:srgbClr val="333333"/>
                </a:solidFill>
              </a:rPr>
              <a:t>赞美</a:t>
            </a:r>
            <a:r>
              <a:rPr lang="zh-TW" altLang="en-US" sz="2400">
                <a:solidFill>
                  <a:srgbClr val="333333"/>
                </a:solidFill>
              </a:rPr>
              <a:t>自己的成功</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20</a:t>
            </a:fld>
            <a:endParaRPr lang="de-DE" altLang="zh-HK">
              <a:latin typeface="SimHei"/>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了解自己的长处</a:t>
            </a:r>
            <a:endParaRPr lang="zh-TW" altLang="en-US" sz="3600"/>
          </a:p>
        </p:txBody>
      </p:sp>
      <p:sp>
        <p:nvSpPr>
          <p:cNvPr id="48131" name="Inhaltsplatzhalter 2"/>
          <p:cNvSpPr>
            <a:spLocks noGrp="1"/>
          </p:cNvSpPr>
          <p:nvPr>
            <p:ph idx="1"/>
          </p:nvPr>
        </p:nvSpPr>
        <p:spPr/>
        <p:txBody>
          <a:bodyPr>
            <a:noAutofit/>
          </a:bodyPr>
          <a:lstStyle/>
          <a:p>
            <a:r>
              <a:rPr lang="zh-TW" altLang="en-US" sz="2400" dirty="0">
                <a:solidFill>
                  <a:srgbClr val="004992"/>
                </a:solidFill>
              </a:rPr>
              <a:t>为何要发掘自己的长处有时并不容易</a:t>
            </a:r>
            <a:r>
              <a:rPr lang="en-US" altLang="zh-TW" sz="2400" dirty="0">
                <a:solidFill>
                  <a:srgbClr val="004992"/>
                </a:solidFill>
              </a:rPr>
              <a:t>?</a:t>
            </a:r>
          </a:p>
          <a:p>
            <a:pPr marL="342900" lvl="1" indent="-342900">
              <a:spcBef>
                <a:spcPts val="1999"/>
              </a:spcBef>
              <a:spcAft>
                <a:spcPts val="0"/>
              </a:spcAft>
              <a:buClr>
                <a:srgbClr val="333333"/>
              </a:buClr>
              <a:buFont typeface="WingDings"/>
              <a:buChar char=""/>
            </a:pPr>
            <a:r>
              <a:rPr lang="zh-TW" altLang="en-US" sz="2400" dirty="0">
                <a:solidFill>
                  <a:srgbClr val="333333"/>
                </a:solidFill>
              </a:rPr>
              <a:t>一个很普遍的假设</a:t>
            </a:r>
            <a:r>
              <a:rPr lang="en-US" altLang="zh-TW" sz="2400" dirty="0">
                <a:solidFill>
                  <a:srgbClr val="333333"/>
                </a:solidFill>
              </a:rPr>
              <a:t>: ‘</a:t>
            </a:r>
            <a:r>
              <a:rPr lang="zh-TW" altLang="en-US" sz="2400" dirty="0">
                <a:solidFill>
                  <a:srgbClr val="333333"/>
                </a:solidFill>
              </a:rPr>
              <a:t>如果我赞赏</a:t>
            </a:r>
            <a:r>
              <a:rPr lang="zh-TW" altLang="en-US" sz="2400">
                <a:solidFill>
                  <a:srgbClr val="333333"/>
                </a:solidFill>
              </a:rPr>
              <a:t>自己，</a:t>
            </a:r>
            <a:r>
              <a:rPr lang="en-US" altLang="zh-TW" sz="2400">
                <a:solidFill>
                  <a:srgbClr val="333333"/>
                </a:solidFill>
              </a:rPr>
              <a:t> </a:t>
            </a:r>
            <a:r>
              <a:rPr lang="zh-TW" altLang="en-US" sz="2400" dirty="0">
                <a:solidFill>
                  <a:srgbClr val="333333"/>
                </a:solidFill>
              </a:rPr>
              <a:t>我会变得自大’</a:t>
            </a:r>
          </a:p>
          <a:p>
            <a:pPr marL="342900" lvl="1" indent="-342900">
              <a:spcBef>
                <a:spcPts val="1999"/>
              </a:spcBef>
              <a:spcAft>
                <a:spcPts val="0"/>
              </a:spcAft>
              <a:buClr>
                <a:srgbClr val="333333"/>
              </a:buClr>
              <a:buFont typeface="WingDings"/>
              <a:buChar char=""/>
            </a:pPr>
            <a:r>
              <a:rPr lang="zh-TW" altLang="en-US" sz="2400" dirty="0">
                <a:solidFill>
                  <a:srgbClr val="333333"/>
                </a:solidFill>
              </a:rPr>
              <a:t>在病发</a:t>
            </a:r>
            <a:r>
              <a:rPr lang="zh-TW" altLang="en-US" sz="2400">
                <a:solidFill>
                  <a:srgbClr val="333333"/>
                </a:solidFill>
              </a:rPr>
              <a:t>期间，</a:t>
            </a:r>
            <a:r>
              <a:rPr lang="en-US" altLang="zh-TW" sz="2400">
                <a:solidFill>
                  <a:srgbClr val="333333"/>
                </a:solidFill>
              </a:rPr>
              <a:t> </a:t>
            </a:r>
            <a:r>
              <a:rPr lang="zh-TW" altLang="en-US" sz="2400" dirty="0">
                <a:solidFill>
                  <a:srgbClr val="333333"/>
                </a:solidFill>
              </a:rPr>
              <a:t>我们更难看到或表现出自己的强项</a:t>
            </a:r>
            <a:endParaRPr lang="de-DE"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21</a:t>
            </a:fld>
            <a:endParaRPr lang="de-DE" altLang="zh-HK">
              <a:latin typeface="Sim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了解自己的长处</a:t>
            </a:r>
            <a:endParaRPr lang="zh-TW" altLang="en-US" sz="3600"/>
          </a:p>
        </p:txBody>
      </p:sp>
      <p:sp>
        <p:nvSpPr>
          <p:cNvPr id="49155" name="Inhaltsplatzhalter 2"/>
          <p:cNvSpPr>
            <a:spLocks noGrp="1"/>
          </p:cNvSpPr>
          <p:nvPr>
            <p:ph idx="1"/>
          </p:nvPr>
        </p:nvSpPr>
        <p:spPr>
          <a:xfrm>
            <a:off x="408955" y="2204864"/>
            <a:ext cx="11340000" cy="4248000"/>
          </a:xfrm>
        </p:spPr>
        <p:txBody>
          <a:bodyPr>
            <a:noAutofit/>
          </a:bodyPr>
          <a:lstStyle/>
          <a:p>
            <a:pPr>
              <a:defRPr/>
            </a:pPr>
            <a:r>
              <a:rPr lang="zh-TW" altLang="en-US" sz="2400" dirty="0">
                <a:solidFill>
                  <a:srgbClr val="004992"/>
                </a:solidFill>
              </a:rPr>
              <a:t>重拾那些‘</a:t>
            </a:r>
            <a:r>
              <a:rPr lang="zh-CN" altLang="en-US" sz="2400" dirty="0">
                <a:solidFill>
                  <a:srgbClr val="004992"/>
                </a:solidFill>
              </a:rPr>
              <a:t>被</a:t>
            </a:r>
            <a:r>
              <a:rPr lang="zh-TW" altLang="en-US" sz="2400" dirty="0">
                <a:solidFill>
                  <a:srgbClr val="004992"/>
                </a:solidFill>
              </a:rPr>
              <a:t>遗忘了的宝藏’</a:t>
            </a:r>
            <a:r>
              <a:rPr lang="en-US" altLang="zh-TW" sz="2400" dirty="0">
                <a:solidFill>
                  <a:srgbClr val="004992"/>
                </a:solidFill>
              </a:rPr>
              <a:t>:</a:t>
            </a:r>
          </a:p>
          <a:p>
            <a:pPr marL="342900" indent="-342900">
              <a:buClr>
                <a:srgbClr val="333333"/>
              </a:buClr>
              <a:buFont typeface="WingDings"/>
              <a:buChar char=""/>
              <a:defRPr/>
            </a:pPr>
            <a:r>
              <a:rPr lang="zh-TW" altLang="en-US" sz="2400" dirty="0">
                <a:solidFill>
                  <a:srgbClr val="333333"/>
                </a:solidFill>
              </a:rPr>
              <a:t>问问你的家人和</a:t>
            </a:r>
            <a:r>
              <a:rPr lang="zh-TW" altLang="en-US" sz="2400">
                <a:solidFill>
                  <a:srgbClr val="333333"/>
                </a:solidFill>
              </a:rPr>
              <a:t>朋友，</a:t>
            </a:r>
            <a:r>
              <a:rPr lang="en-US" altLang="zh-TW" sz="2400">
                <a:solidFill>
                  <a:srgbClr val="333333"/>
                </a:solidFill>
              </a:rPr>
              <a:t> </a:t>
            </a:r>
            <a:r>
              <a:rPr lang="zh-TW" altLang="en-US" sz="2400" dirty="0">
                <a:solidFill>
                  <a:srgbClr val="333333"/>
                </a:solidFill>
              </a:rPr>
              <a:t>他们珍视你的什么优点</a:t>
            </a:r>
            <a:endParaRPr lang="en-US" altLang="zh-TW" sz="2400" dirty="0">
              <a:solidFill>
                <a:srgbClr val="333333"/>
              </a:solidFill>
            </a:endParaRPr>
          </a:p>
          <a:p>
            <a:pPr marL="342900" indent="-342900">
              <a:buClr>
                <a:srgbClr val="333333"/>
              </a:buClr>
              <a:buFont typeface="WingDings"/>
              <a:buChar char=""/>
              <a:defRPr/>
            </a:pPr>
            <a:r>
              <a:rPr lang="zh-TW" altLang="en-US" sz="2400" dirty="0">
                <a:solidFill>
                  <a:srgbClr val="333333"/>
                </a:solidFill>
              </a:rPr>
              <a:t>试想一些你做得好的事情及可能甚至被赞赏的</a:t>
            </a:r>
            <a:r>
              <a:rPr lang="zh-HK" altLang="en-US" sz="2400" dirty="0">
                <a:solidFill>
                  <a:srgbClr val="333333"/>
                </a:solidFill>
              </a:rPr>
              <a:t>具体情</a:t>
            </a:r>
            <a:r>
              <a:rPr lang="zh-CN" altLang="en-US" sz="2400" dirty="0">
                <a:solidFill>
                  <a:srgbClr val="333333"/>
                </a:solidFill>
              </a:rPr>
              <a:t>景</a:t>
            </a:r>
            <a:r>
              <a:rPr lang="en-US" altLang="zh-TW" sz="2400" dirty="0">
                <a:solidFill>
                  <a:srgbClr val="333333"/>
                </a:solidFill>
              </a:rPr>
              <a:t>(</a:t>
            </a:r>
            <a:r>
              <a:rPr lang="zh-TW" altLang="en-US" sz="2400" dirty="0">
                <a:solidFill>
                  <a:srgbClr val="333333"/>
                </a:solidFill>
              </a:rPr>
              <a:t>哪怕是微细的也有价值</a:t>
            </a:r>
            <a:r>
              <a:rPr lang="en-US" altLang="zh-TW" sz="2400" dirty="0">
                <a:solidFill>
                  <a:srgbClr val="333333"/>
                </a:solidFill>
              </a:rPr>
              <a:t>)</a:t>
            </a:r>
          </a:p>
          <a:p>
            <a:pPr marL="342900" indent="-342900">
              <a:buClr>
                <a:srgbClr val="333333"/>
              </a:buClr>
              <a:buFont typeface="WingDings"/>
              <a:buChar char=""/>
              <a:defRPr/>
            </a:pPr>
            <a:r>
              <a:rPr lang="en-US" altLang="zh-TW" sz="2400" dirty="0">
                <a:solidFill>
                  <a:srgbClr val="333333"/>
                </a:solidFill>
              </a:rPr>
              <a:t>...</a:t>
            </a:r>
            <a:r>
              <a:rPr lang="zh-TW" altLang="en-US" sz="2400" dirty="0">
                <a:solidFill>
                  <a:srgbClr val="333333"/>
                </a:solidFill>
              </a:rPr>
              <a:t> 把这些经历都记在一</a:t>
            </a:r>
            <a:r>
              <a:rPr lang="zh-TW" altLang="en-US" sz="2400">
                <a:solidFill>
                  <a:srgbClr val="333333"/>
                </a:solidFill>
              </a:rPr>
              <a:t>本 “快</a:t>
            </a:r>
            <a:r>
              <a:rPr lang="zh-TW" altLang="en-US" sz="2400" dirty="0">
                <a:solidFill>
                  <a:srgbClr val="333333"/>
                </a:solidFill>
              </a:rPr>
              <a:t>乐</a:t>
            </a:r>
            <a:r>
              <a:rPr lang="zh-TW" altLang="en-US" sz="2400">
                <a:solidFill>
                  <a:srgbClr val="333333"/>
                </a:solidFill>
              </a:rPr>
              <a:t>日记”里 *，</a:t>
            </a:r>
            <a:r>
              <a:rPr lang="en-US" altLang="zh-TW" sz="2400">
                <a:solidFill>
                  <a:srgbClr val="333333"/>
                </a:solidFill>
              </a:rPr>
              <a:t> </a:t>
            </a:r>
            <a:r>
              <a:rPr lang="zh-TW" altLang="en-US" sz="2400" dirty="0">
                <a:solidFill>
                  <a:srgbClr val="333333"/>
                </a:solidFill>
              </a:rPr>
              <a:t>让你在发病或不愉快的时候也能重温这些事情</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22</a:t>
            </a:fld>
            <a:endParaRPr lang="de-DE" altLang="zh-HK">
              <a:latin typeface="SimHei"/>
            </a:endParaRPr>
          </a:p>
        </p:txBody>
      </p:sp>
      <p:sp>
        <p:nvSpPr>
          <p:cNvPr id="49157" name="Textfeld 4"/>
          <p:cNvSpPr txBox="1">
            <a:spLocks noChangeArrowheads="1"/>
          </p:cNvSpPr>
          <p:nvPr/>
        </p:nvSpPr>
        <p:spPr bwMode="auto">
          <a:xfrm>
            <a:off x="408955" y="6144889"/>
            <a:ext cx="11376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tabLst>
                <a:tab pos="82550" algn="l"/>
              </a:tabLst>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kumimoji="0" lang="zh-TW" altLang="en-US" sz="1400" dirty="0">
                <a:solidFill>
                  <a:srgbClr val="333333"/>
                </a:solidFill>
                <a:latin typeface="SimHei"/>
                <a:ea typeface="SimHei"/>
              </a:rPr>
              <a:t>* 在</a:t>
            </a:r>
            <a:r>
              <a:rPr kumimoji="0" lang="zh-TW" altLang="en-US" sz="1400">
                <a:solidFill>
                  <a:srgbClr val="333333"/>
                </a:solidFill>
                <a:latin typeface="SimHei"/>
                <a:ea typeface="SimHei"/>
              </a:rPr>
              <a:t>你的“快</a:t>
            </a:r>
            <a:r>
              <a:rPr kumimoji="0" lang="zh-TW" altLang="en-US" sz="1400" dirty="0">
                <a:solidFill>
                  <a:srgbClr val="333333"/>
                </a:solidFill>
                <a:latin typeface="SimHei"/>
                <a:ea typeface="SimHei"/>
              </a:rPr>
              <a:t>乐</a:t>
            </a:r>
            <a:r>
              <a:rPr kumimoji="0" lang="zh-TW" altLang="en-US" sz="1400">
                <a:solidFill>
                  <a:srgbClr val="333333"/>
                </a:solidFill>
                <a:latin typeface="SimHei"/>
                <a:ea typeface="SimHei"/>
              </a:rPr>
              <a:t>日记” 中，</a:t>
            </a:r>
            <a:r>
              <a:rPr kumimoji="0" lang="en-US" altLang="zh-TW" sz="1400">
                <a:solidFill>
                  <a:srgbClr val="333333"/>
                </a:solidFill>
                <a:latin typeface="SimHei"/>
                <a:ea typeface="SimHei"/>
              </a:rPr>
              <a:t> </a:t>
            </a:r>
            <a:r>
              <a:rPr kumimoji="0" lang="zh-TW" altLang="en-US" sz="1400" dirty="0">
                <a:solidFill>
                  <a:srgbClr val="333333"/>
                </a:solidFill>
                <a:latin typeface="SimHei"/>
                <a:ea typeface="SimHei"/>
              </a:rPr>
              <a:t>你应当</a:t>
            </a:r>
            <a:r>
              <a:rPr kumimoji="0" lang="zh-CN" altLang="en-US" sz="1400" dirty="0">
                <a:solidFill>
                  <a:srgbClr val="333333"/>
                </a:solidFill>
                <a:latin typeface="SimHei"/>
                <a:ea typeface="SimHei"/>
              </a:rPr>
              <a:t>只</a:t>
            </a:r>
            <a:r>
              <a:rPr kumimoji="0" lang="zh-TW" altLang="en-US" sz="1400" dirty="0">
                <a:solidFill>
                  <a:srgbClr val="333333"/>
                </a:solidFill>
                <a:latin typeface="SimHei"/>
                <a:ea typeface="SimHei"/>
              </a:rPr>
              <a:t>记下正面的事情</a:t>
            </a:r>
            <a:endParaRPr kumimoji="0" lang="de-DE" altLang="zh-TW" sz="1400" dirty="0">
              <a:solidFill>
                <a:srgbClr val="333333"/>
              </a:solidFill>
              <a:latin typeface="SimHei"/>
              <a:ea typeface="SimHei"/>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练习一</a:t>
            </a:r>
            <a:endParaRPr lang="de-DE" altLang="zh-TW" sz="3600"/>
          </a:p>
        </p:txBody>
      </p:sp>
      <p:sp>
        <p:nvSpPr>
          <p:cNvPr id="50179" name="Inhaltsplatzhalter 2"/>
          <p:cNvSpPr>
            <a:spLocks noGrp="1"/>
          </p:cNvSpPr>
          <p:nvPr>
            <p:ph idx="1"/>
          </p:nvPr>
        </p:nvSpPr>
        <p:spPr/>
        <p:txBody>
          <a:bodyPr>
            <a:noAutofit/>
          </a:bodyPr>
          <a:lstStyle/>
          <a:p>
            <a:pPr algn="ctr"/>
            <a:r>
              <a:rPr lang="zh-TW" altLang="en-US" sz="2400" dirty="0">
                <a:solidFill>
                  <a:srgbClr val="004992"/>
                </a:solidFill>
              </a:rPr>
              <a:t>你欣赏自己的那</a:t>
            </a:r>
            <a:r>
              <a:rPr lang="zh-CN" altLang="en-US" sz="2400" dirty="0">
                <a:solidFill>
                  <a:srgbClr val="004992"/>
                </a:solidFill>
              </a:rPr>
              <a:t>些</a:t>
            </a:r>
            <a:r>
              <a:rPr lang="zh-TW" altLang="en-US" sz="2400" dirty="0">
                <a:solidFill>
                  <a:srgbClr val="004992"/>
                </a:solidFill>
              </a:rPr>
              <a:t>方面</a:t>
            </a:r>
            <a:r>
              <a:rPr lang="en-US" altLang="zh-TW" sz="2400" dirty="0">
                <a:solidFill>
                  <a:srgbClr val="004992"/>
                </a:solidFill>
              </a:rPr>
              <a:t>?</a:t>
            </a:r>
          </a:p>
          <a:p>
            <a:pPr algn="ctr"/>
            <a:r>
              <a:rPr lang="zh-TW" altLang="en-US" sz="2400" dirty="0">
                <a:solidFill>
                  <a:srgbClr val="004992"/>
                </a:solidFill>
              </a:rPr>
              <a:t>你擅长什么</a:t>
            </a:r>
            <a:r>
              <a:rPr lang="en-US" altLang="zh-TW" sz="2400" dirty="0">
                <a:solidFill>
                  <a:srgbClr val="004992"/>
                </a:solidFill>
              </a:rPr>
              <a:t>?</a:t>
            </a:r>
          </a:p>
          <a:p>
            <a:pPr algn="ctr"/>
            <a:r>
              <a:rPr lang="zh-TW" altLang="en-US" sz="2400" dirty="0">
                <a:solidFill>
                  <a:srgbClr val="333333"/>
                </a:solidFill>
              </a:rPr>
              <a:t>请每位</a:t>
            </a:r>
            <a:r>
              <a:rPr lang="zh-CN" altLang="en-US" sz="2400" dirty="0">
                <a:solidFill>
                  <a:srgbClr val="333333"/>
                </a:solidFill>
              </a:rPr>
              <a:t>讲出</a:t>
            </a:r>
            <a:r>
              <a:rPr lang="zh-TW" altLang="en-US" sz="2400" dirty="0">
                <a:solidFill>
                  <a:srgbClr val="333333"/>
                </a:solidFill>
              </a:rPr>
              <a:t>一个自己的优点</a:t>
            </a:r>
            <a:endParaRPr lang="de-DE"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23</a:t>
            </a:fld>
            <a:endParaRPr lang="de-DE" altLang="zh-HK">
              <a:latin typeface="SimHe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pPr>
            <a:r>
              <a:rPr lang="zh-TW" altLang="en-US" sz="2400" dirty="0">
                <a:solidFill>
                  <a:srgbClr val="333333"/>
                </a:solidFill>
              </a:rPr>
              <a:t>站</a:t>
            </a:r>
            <a:r>
              <a:rPr lang="zh-TW" altLang="en-US" sz="2400">
                <a:solidFill>
                  <a:srgbClr val="333333"/>
                </a:solidFill>
              </a:rPr>
              <a:t>起来，</a:t>
            </a:r>
            <a:r>
              <a:rPr lang="en-US" altLang="zh-TW" sz="2400">
                <a:solidFill>
                  <a:srgbClr val="333333"/>
                </a:solidFill>
              </a:rPr>
              <a:t> </a:t>
            </a:r>
            <a:r>
              <a:rPr lang="zh-TW" altLang="en-US" sz="2400" dirty="0">
                <a:solidFill>
                  <a:srgbClr val="333333"/>
                </a:solidFill>
              </a:rPr>
              <a:t>放松并自然垂下你的头</a:t>
            </a:r>
          </a:p>
          <a:p>
            <a:pPr marL="342900" lvl="0" indent="-342900" defTabSz="914400" eaLnBrk="0" fontAlgn="base" hangingPunct="0">
              <a:buClr>
                <a:srgbClr val="333333"/>
              </a:buClr>
              <a:buFont typeface="WingDings"/>
              <a:buChar char=""/>
            </a:pPr>
            <a:r>
              <a:rPr lang="zh-TW" altLang="en-US" sz="2400" dirty="0">
                <a:solidFill>
                  <a:srgbClr val="333333"/>
                </a:solidFill>
              </a:rPr>
              <a:t>往</a:t>
            </a:r>
            <a:r>
              <a:rPr lang="zh-TW" altLang="en-US" sz="2400">
                <a:solidFill>
                  <a:srgbClr val="333333"/>
                </a:solidFill>
              </a:rPr>
              <a:t>下</a:t>
            </a:r>
            <a:r>
              <a:rPr lang="zh-CN" altLang="en-US" sz="2400">
                <a:solidFill>
                  <a:srgbClr val="333333"/>
                </a:solidFill>
              </a:rPr>
              <a:t>看</a:t>
            </a:r>
            <a:r>
              <a:rPr lang="zh-TW" altLang="en-US" sz="2400">
                <a:solidFill>
                  <a:srgbClr val="333333"/>
                </a:solidFill>
              </a:rPr>
              <a:t>，</a:t>
            </a:r>
            <a:r>
              <a:rPr lang="en-US" altLang="zh-TW" sz="2400">
                <a:solidFill>
                  <a:srgbClr val="333333"/>
                </a:solidFill>
              </a:rPr>
              <a:t> </a:t>
            </a:r>
            <a:r>
              <a:rPr lang="zh-TW" altLang="en-US" sz="2400" dirty="0">
                <a:solidFill>
                  <a:srgbClr val="333333"/>
                </a:solidFill>
              </a:rPr>
              <a:t>放松你的</a:t>
            </a:r>
            <a:r>
              <a:rPr lang="zh-CN" altLang="en-US" sz="2400" dirty="0">
                <a:solidFill>
                  <a:srgbClr val="333333"/>
                </a:solidFill>
              </a:rPr>
              <a:t>肩膀</a:t>
            </a:r>
            <a:r>
              <a:rPr lang="zh-TW" altLang="en-US" sz="2400" dirty="0">
                <a:solidFill>
                  <a:srgbClr val="333333"/>
                </a:solidFill>
              </a:rPr>
              <a:t>和</a:t>
            </a:r>
            <a:r>
              <a:rPr lang="zh-TW" altLang="en-US" sz="2400">
                <a:solidFill>
                  <a:srgbClr val="333333"/>
                </a:solidFill>
              </a:rPr>
              <a:t>双手，</a:t>
            </a:r>
            <a:r>
              <a:rPr lang="en-US" altLang="zh-TW" sz="2400">
                <a:solidFill>
                  <a:srgbClr val="333333"/>
                </a:solidFill>
              </a:rPr>
              <a:t> </a:t>
            </a:r>
            <a:r>
              <a:rPr lang="zh-TW" altLang="en-US" sz="2400" dirty="0">
                <a:solidFill>
                  <a:srgbClr val="333333"/>
                </a:solidFill>
              </a:rPr>
              <a:t>让双手</a:t>
            </a:r>
            <a:r>
              <a:rPr lang="zh-CN" altLang="en-US" sz="2400" dirty="0">
                <a:solidFill>
                  <a:srgbClr val="333333"/>
                </a:solidFill>
              </a:rPr>
              <a:t>自然</a:t>
            </a:r>
            <a:r>
              <a:rPr lang="zh-CN" altLang="en-US" sz="2400">
                <a:solidFill>
                  <a:srgbClr val="333333"/>
                </a:solidFill>
              </a:rPr>
              <a:t>下垂</a:t>
            </a:r>
            <a:r>
              <a:rPr lang="zh-TW" altLang="en-US" sz="2400">
                <a:solidFill>
                  <a:srgbClr val="333333"/>
                </a:solidFill>
              </a:rPr>
              <a:t>，</a:t>
            </a:r>
            <a:r>
              <a:rPr lang="en-US" altLang="zh-TW" sz="2400">
                <a:solidFill>
                  <a:srgbClr val="333333"/>
                </a:solidFill>
              </a:rPr>
              <a:t> </a:t>
            </a:r>
            <a:r>
              <a:rPr lang="zh-TW" altLang="en-US" sz="2400" dirty="0">
                <a:solidFill>
                  <a:srgbClr val="333333"/>
                </a:solidFill>
              </a:rPr>
              <a:t>背部微微拱起</a:t>
            </a:r>
            <a:endParaRPr lang="en-US" altLang="zh-TW"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24</a:t>
            </a:fld>
            <a:endParaRPr lang="de-DE" altLang="zh-HK">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pPr>
            <a:r>
              <a:rPr lang="zh-TW" altLang="en-US" sz="2400" dirty="0">
                <a:solidFill>
                  <a:srgbClr val="333333"/>
                </a:solidFill>
              </a:rPr>
              <a:t>站</a:t>
            </a:r>
            <a:r>
              <a:rPr lang="zh-TW" altLang="en-US" sz="2400">
                <a:solidFill>
                  <a:srgbClr val="333333"/>
                </a:solidFill>
              </a:rPr>
              <a:t>起来，</a:t>
            </a:r>
            <a:r>
              <a:rPr lang="en-US" altLang="zh-TW" sz="2400">
                <a:solidFill>
                  <a:srgbClr val="333333"/>
                </a:solidFill>
              </a:rPr>
              <a:t> </a:t>
            </a:r>
            <a:r>
              <a:rPr lang="zh-TW" altLang="en-US" sz="2400" dirty="0">
                <a:solidFill>
                  <a:srgbClr val="333333"/>
                </a:solidFill>
              </a:rPr>
              <a:t>放松并自然垂下你的头</a:t>
            </a:r>
          </a:p>
          <a:p>
            <a:pPr marL="342900" lvl="0" indent="-342900" defTabSz="914400" eaLnBrk="0" fontAlgn="base" hangingPunct="0">
              <a:buClr>
                <a:srgbClr val="333333"/>
              </a:buClr>
              <a:buFont typeface="WingDings"/>
              <a:buChar char=""/>
            </a:pPr>
            <a:r>
              <a:rPr lang="zh-TW" altLang="en-US" sz="2400" dirty="0">
                <a:solidFill>
                  <a:srgbClr val="333333"/>
                </a:solidFill>
              </a:rPr>
              <a:t>往</a:t>
            </a:r>
            <a:r>
              <a:rPr lang="zh-TW" altLang="en-US" sz="2400">
                <a:solidFill>
                  <a:srgbClr val="333333"/>
                </a:solidFill>
              </a:rPr>
              <a:t>下</a:t>
            </a:r>
            <a:r>
              <a:rPr lang="zh-CN" altLang="en-US" sz="2400">
                <a:solidFill>
                  <a:srgbClr val="333333"/>
                </a:solidFill>
              </a:rPr>
              <a:t>看</a:t>
            </a:r>
            <a:r>
              <a:rPr lang="zh-TW" altLang="en-US" sz="2400">
                <a:solidFill>
                  <a:srgbClr val="333333"/>
                </a:solidFill>
              </a:rPr>
              <a:t>，</a:t>
            </a:r>
            <a:r>
              <a:rPr lang="en-US" altLang="zh-TW" sz="2400">
                <a:solidFill>
                  <a:srgbClr val="333333"/>
                </a:solidFill>
              </a:rPr>
              <a:t> </a:t>
            </a:r>
            <a:r>
              <a:rPr lang="zh-TW" altLang="en-US" sz="2400" dirty="0">
                <a:solidFill>
                  <a:srgbClr val="333333"/>
                </a:solidFill>
              </a:rPr>
              <a:t>放松你的</a:t>
            </a:r>
            <a:r>
              <a:rPr lang="zh-CN" altLang="en-US" sz="2400" dirty="0">
                <a:solidFill>
                  <a:srgbClr val="333333"/>
                </a:solidFill>
              </a:rPr>
              <a:t>肩膀</a:t>
            </a:r>
            <a:r>
              <a:rPr lang="zh-TW" altLang="en-US" sz="2400" dirty="0">
                <a:solidFill>
                  <a:srgbClr val="333333"/>
                </a:solidFill>
              </a:rPr>
              <a:t>和</a:t>
            </a:r>
            <a:r>
              <a:rPr lang="zh-TW" altLang="en-US" sz="2400">
                <a:solidFill>
                  <a:srgbClr val="333333"/>
                </a:solidFill>
              </a:rPr>
              <a:t>双手，</a:t>
            </a:r>
            <a:r>
              <a:rPr lang="en-US" altLang="zh-TW" sz="2400">
                <a:solidFill>
                  <a:srgbClr val="333333"/>
                </a:solidFill>
              </a:rPr>
              <a:t> </a:t>
            </a:r>
            <a:r>
              <a:rPr lang="zh-TW" altLang="en-US" sz="2400" dirty="0">
                <a:solidFill>
                  <a:srgbClr val="333333"/>
                </a:solidFill>
              </a:rPr>
              <a:t>让双手</a:t>
            </a:r>
            <a:r>
              <a:rPr lang="zh-CN" altLang="en-US" sz="2400" dirty="0">
                <a:solidFill>
                  <a:srgbClr val="333333"/>
                </a:solidFill>
              </a:rPr>
              <a:t>自然</a:t>
            </a:r>
            <a:r>
              <a:rPr lang="zh-CN" altLang="en-US" sz="2400">
                <a:solidFill>
                  <a:srgbClr val="333333"/>
                </a:solidFill>
              </a:rPr>
              <a:t>下垂</a:t>
            </a:r>
            <a:r>
              <a:rPr lang="zh-TW" altLang="en-US" sz="2400">
                <a:solidFill>
                  <a:srgbClr val="333333"/>
                </a:solidFill>
              </a:rPr>
              <a:t>，</a:t>
            </a:r>
            <a:r>
              <a:rPr lang="en-US" altLang="zh-TW" sz="2400">
                <a:solidFill>
                  <a:srgbClr val="333333"/>
                </a:solidFill>
              </a:rPr>
              <a:t> </a:t>
            </a:r>
            <a:r>
              <a:rPr lang="zh-TW" altLang="en-US" sz="2400" dirty="0">
                <a:solidFill>
                  <a:srgbClr val="333333"/>
                </a:solidFill>
              </a:rPr>
              <a:t>背部微微拱起</a:t>
            </a:r>
            <a:endParaRPr lang="en-US" altLang="zh-TW" sz="2400" dirty="0">
              <a:solidFill>
                <a:srgbClr val="333333"/>
              </a:solidFill>
            </a:endParaRPr>
          </a:p>
          <a:p>
            <a:pPr marL="342900" lvl="0" indent="-342900" defTabSz="914400" eaLnBrk="0" fontAlgn="base" hangingPunct="0">
              <a:buClr>
                <a:srgbClr val="333333"/>
              </a:buClr>
              <a:buFont typeface="WingDings"/>
              <a:buChar char=""/>
            </a:pPr>
            <a:r>
              <a:rPr lang="zh-TW" altLang="en-US" sz="2400" dirty="0">
                <a:solidFill>
                  <a:srgbClr val="333333"/>
                </a:solidFill>
              </a:rPr>
              <a:t>以这个姿势在房中漫步！</a:t>
            </a:r>
            <a:endParaRPr lang="zh-TW"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25</a:t>
            </a:fld>
            <a:endParaRPr lang="de-DE" altLang="zh-HK">
              <a:latin typeface="SimHei"/>
            </a:endParaRPr>
          </a:p>
        </p:txBody>
      </p:sp>
    </p:spTree>
    <p:extLst>
      <p:ext uri="{BB962C8B-B14F-4D97-AF65-F5344CB8AC3E}">
        <p14:creationId xmlns:p14="http://schemas.microsoft.com/office/powerpoint/2010/main" val="1194630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4" name="Content Placeholder 3"/>
          <p:cNvSpPr>
            <a:spLocks noGrp="1"/>
          </p:cNvSpPr>
          <p:nvPr>
            <p:ph idx="1"/>
          </p:nvPr>
        </p:nvSpPr>
        <p:spPr/>
        <p:txBody>
          <a:bodyPr/>
          <a:lstStyle/>
          <a:p>
            <a:pPr marL="342900" lvl="0" indent="-342900" defTabSz="914400" eaLnBrk="0" fontAlgn="base" hangingPunct="0">
              <a:buClr>
                <a:srgbClr val="333333"/>
              </a:buClr>
              <a:buFont typeface="WingDings"/>
              <a:buChar char=""/>
            </a:pPr>
            <a:r>
              <a:rPr lang="zh-TW" altLang="en-US" sz="2400" dirty="0">
                <a:solidFill>
                  <a:srgbClr val="333333"/>
                </a:solidFill>
              </a:rPr>
              <a:t>站</a:t>
            </a:r>
            <a:r>
              <a:rPr lang="zh-TW" altLang="en-US" sz="2400">
                <a:solidFill>
                  <a:srgbClr val="333333"/>
                </a:solidFill>
              </a:rPr>
              <a:t>起来，</a:t>
            </a:r>
            <a:r>
              <a:rPr lang="en-US" altLang="zh-TW" sz="2400">
                <a:solidFill>
                  <a:srgbClr val="333333"/>
                </a:solidFill>
              </a:rPr>
              <a:t> </a:t>
            </a:r>
            <a:r>
              <a:rPr lang="zh-TW" altLang="en-US" sz="2400" dirty="0">
                <a:solidFill>
                  <a:srgbClr val="333333"/>
                </a:solidFill>
              </a:rPr>
              <a:t>放松并自然垂下你的头</a:t>
            </a:r>
          </a:p>
          <a:p>
            <a:pPr marL="342900" lvl="0" indent="-342900" defTabSz="914400" eaLnBrk="0" fontAlgn="base" hangingPunct="0">
              <a:buClr>
                <a:srgbClr val="333333"/>
              </a:buClr>
              <a:buFont typeface="WingDings"/>
              <a:buChar char=""/>
            </a:pPr>
            <a:r>
              <a:rPr lang="zh-TW" altLang="en-US" sz="2400" dirty="0">
                <a:solidFill>
                  <a:srgbClr val="333333"/>
                </a:solidFill>
              </a:rPr>
              <a:t>往</a:t>
            </a:r>
            <a:r>
              <a:rPr lang="zh-TW" altLang="en-US" sz="2400">
                <a:solidFill>
                  <a:srgbClr val="333333"/>
                </a:solidFill>
              </a:rPr>
              <a:t>下</a:t>
            </a:r>
            <a:r>
              <a:rPr lang="zh-CN" altLang="en-US" sz="2400">
                <a:solidFill>
                  <a:srgbClr val="333333"/>
                </a:solidFill>
              </a:rPr>
              <a:t>看</a:t>
            </a:r>
            <a:r>
              <a:rPr lang="zh-TW" altLang="en-US" sz="2400">
                <a:solidFill>
                  <a:srgbClr val="333333"/>
                </a:solidFill>
              </a:rPr>
              <a:t>，</a:t>
            </a:r>
            <a:r>
              <a:rPr lang="en-US" altLang="zh-TW" sz="2400">
                <a:solidFill>
                  <a:srgbClr val="333333"/>
                </a:solidFill>
              </a:rPr>
              <a:t> </a:t>
            </a:r>
            <a:r>
              <a:rPr lang="zh-TW" altLang="en-US" sz="2400" dirty="0">
                <a:solidFill>
                  <a:srgbClr val="333333"/>
                </a:solidFill>
              </a:rPr>
              <a:t>放松你的</a:t>
            </a:r>
            <a:r>
              <a:rPr lang="zh-CN" altLang="en-US" sz="2400" dirty="0">
                <a:solidFill>
                  <a:srgbClr val="333333"/>
                </a:solidFill>
              </a:rPr>
              <a:t>肩膀</a:t>
            </a:r>
            <a:r>
              <a:rPr lang="zh-TW" altLang="en-US" sz="2400" dirty="0">
                <a:solidFill>
                  <a:srgbClr val="333333"/>
                </a:solidFill>
              </a:rPr>
              <a:t>和</a:t>
            </a:r>
            <a:r>
              <a:rPr lang="zh-TW" altLang="en-US" sz="2400">
                <a:solidFill>
                  <a:srgbClr val="333333"/>
                </a:solidFill>
              </a:rPr>
              <a:t>双手，</a:t>
            </a:r>
            <a:r>
              <a:rPr lang="en-US" altLang="zh-TW" sz="2400">
                <a:solidFill>
                  <a:srgbClr val="333333"/>
                </a:solidFill>
              </a:rPr>
              <a:t> </a:t>
            </a:r>
            <a:r>
              <a:rPr lang="zh-TW" altLang="en-US" sz="2400" dirty="0">
                <a:solidFill>
                  <a:srgbClr val="333333"/>
                </a:solidFill>
              </a:rPr>
              <a:t>让双手</a:t>
            </a:r>
            <a:r>
              <a:rPr lang="zh-CN" altLang="en-US" sz="2400" dirty="0">
                <a:solidFill>
                  <a:srgbClr val="333333"/>
                </a:solidFill>
              </a:rPr>
              <a:t>自然</a:t>
            </a:r>
            <a:r>
              <a:rPr lang="zh-CN" altLang="en-US" sz="2400">
                <a:solidFill>
                  <a:srgbClr val="333333"/>
                </a:solidFill>
              </a:rPr>
              <a:t>下垂</a:t>
            </a:r>
            <a:r>
              <a:rPr lang="zh-TW" altLang="en-US" sz="2400">
                <a:solidFill>
                  <a:srgbClr val="333333"/>
                </a:solidFill>
              </a:rPr>
              <a:t>，</a:t>
            </a:r>
            <a:r>
              <a:rPr lang="en-US" altLang="zh-TW" sz="2400">
                <a:solidFill>
                  <a:srgbClr val="333333"/>
                </a:solidFill>
              </a:rPr>
              <a:t> </a:t>
            </a:r>
            <a:r>
              <a:rPr lang="zh-TW" altLang="en-US" sz="2400" dirty="0">
                <a:solidFill>
                  <a:srgbClr val="333333"/>
                </a:solidFill>
              </a:rPr>
              <a:t>背部微微拱起</a:t>
            </a:r>
            <a:endParaRPr lang="en-US" altLang="zh-TW" sz="2400" dirty="0">
              <a:solidFill>
                <a:srgbClr val="333333"/>
              </a:solidFill>
            </a:endParaRPr>
          </a:p>
          <a:p>
            <a:pPr marL="342900" lvl="0" indent="-342900" defTabSz="914400" eaLnBrk="0" fontAlgn="base" hangingPunct="0">
              <a:buClr>
                <a:srgbClr val="333333"/>
              </a:buClr>
              <a:buFont typeface="WingDings"/>
              <a:buChar char=""/>
            </a:pPr>
            <a:r>
              <a:rPr lang="zh-TW" altLang="en-US" sz="2400" dirty="0">
                <a:solidFill>
                  <a:srgbClr val="333333"/>
                </a:solidFill>
              </a:rPr>
              <a:t>以这个姿势在房中漫步！</a:t>
            </a:r>
            <a:endParaRPr lang="zh-TW" altLang="de-DE" sz="2400" dirty="0">
              <a:solidFill>
                <a:srgbClr val="333333"/>
              </a:solidFill>
            </a:endParaRPr>
          </a:p>
          <a:p>
            <a:pPr lvl="0" algn="ctr" defTabSz="914400" eaLnBrk="0" fontAlgn="base" hangingPunct="0"/>
            <a:r>
              <a:rPr lang="zh-TW" altLang="de-DE" sz="2400" dirty="0">
                <a:solidFill>
                  <a:srgbClr val="004992"/>
                </a:solidFill>
              </a:rPr>
              <a:t>感觉如何？</a:t>
            </a:r>
            <a:endParaRPr lang="de-DE" altLang="zh-TW"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26</a:t>
            </a:fld>
            <a:endParaRPr lang="de-DE" altLang="zh-HK">
              <a:latin typeface="SimHei"/>
            </a:endParaRPr>
          </a:p>
        </p:txBody>
      </p:sp>
    </p:spTree>
    <p:extLst>
      <p:ext uri="{BB962C8B-B14F-4D97-AF65-F5344CB8AC3E}">
        <p14:creationId xmlns:p14="http://schemas.microsoft.com/office/powerpoint/2010/main" val="47448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现在请你让整个上身放松并</a:t>
            </a:r>
            <a:r>
              <a:rPr lang="zh-CN" altLang="en-US" sz="2400" dirty="0">
                <a:solidFill>
                  <a:srgbClr val="333333"/>
                </a:solidFill>
              </a:rPr>
              <a:t>自然</a:t>
            </a:r>
            <a:r>
              <a:rPr lang="zh-TW" altLang="en-US" sz="2400" dirty="0">
                <a:solidFill>
                  <a:srgbClr val="333333"/>
                </a:solidFill>
              </a:rPr>
              <a:t>往</a:t>
            </a:r>
            <a:r>
              <a:rPr lang="zh-TW" altLang="en-US" sz="2400">
                <a:solidFill>
                  <a:srgbClr val="333333"/>
                </a:solidFill>
              </a:rPr>
              <a:t>下垂，</a:t>
            </a:r>
            <a:r>
              <a:rPr lang="en-US" altLang="zh-TW" sz="2400">
                <a:solidFill>
                  <a:srgbClr val="333333"/>
                </a:solidFill>
              </a:rPr>
              <a:t> </a:t>
            </a:r>
            <a:r>
              <a:rPr lang="zh-TW" altLang="en-US" sz="2400" dirty="0">
                <a:solidFill>
                  <a:srgbClr val="333333"/>
                </a:solidFill>
              </a:rPr>
              <a:t>然后慢慢地由下而上把</a:t>
            </a:r>
            <a:r>
              <a:rPr lang="zh-CN" altLang="en-US" sz="2400" dirty="0">
                <a:solidFill>
                  <a:srgbClr val="333333"/>
                </a:solidFill>
              </a:rPr>
              <a:t>每一</a:t>
            </a:r>
            <a:r>
              <a:rPr lang="zh-TW" altLang="en-US" sz="2400" dirty="0">
                <a:solidFill>
                  <a:srgbClr val="333333"/>
                </a:solidFill>
              </a:rPr>
              <a:t>节脊骨往上调</a:t>
            </a:r>
            <a:r>
              <a:rPr lang="zh-CN" altLang="en-US" sz="2400" dirty="0">
                <a:solidFill>
                  <a:srgbClr val="333333"/>
                </a:solidFill>
              </a:rPr>
              <a:t>整</a:t>
            </a:r>
            <a:r>
              <a:rPr lang="zh-TW" altLang="en-US" sz="2400" dirty="0">
                <a:solidFill>
                  <a:srgbClr val="333333"/>
                </a:solidFill>
              </a:rPr>
              <a:t>以挺直身躯。试想</a:t>
            </a:r>
            <a:r>
              <a:rPr lang="zh-CN" altLang="en-US" sz="2400" dirty="0">
                <a:solidFill>
                  <a:srgbClr val="333333"/>
                </a:solidFill>
              </a:rPr>
              <a:t>像</a:t>
            </a:r>
            <a:r>
              <a:rPr lang="zh-TW" altLang="en-US" sz="2400" dirty="0">
                <a:solidFill>
                  <a:srgbClr val="333333"/>
                </a:solidFill>
              </a:rPr>
              <a:t>有人</a:t>
            </a:r>
            <a:r>
              <a:rPr lang="zh-CN" altLang="en-US" sz="2400" dirty="0">
                <a:solidFill>
                  <a:srgbClr val="333333"/>
                </a:solidFill>
              </a:rPr>
              <a:t>提</a:t>
            </a:r>
            <a:r>
              <a:rPr lang="zh-TW" altLang="en-US" sz="2400" dirty="0">
                <a:solidFill>
                  <a:srgbClr val="333333"/>
                </a:solidFill>
              </a:rPr>
              <a:t>着你的头发末端</a:t>
            </a:r>
            <a:r>
              <a:rPr lang="zh-CN" altLang="en-US" sz="2400" dirty="0">
                <a:solidFill>
                  <a:srgbClr val="333333"/>
                </a:solidFill>
              </a:rPr>
              <a:t>往上</a:t>
            </a:r>
            <a:r>
              <a:rPr lang="zh-TW" altLang="en-US" sz="2400" dirty="0">
                <a:solidFill>
                  <a:srgbClr val="333333"/>
                </a:solidFill>
              </a:rPr>
              <a:t>拉你</a:t>
            </a:r>
            <a:endParaRPr lang="de-DE" altLang="zh-CN" sz="2400" dirty="0">
              <a:solidFill>
                <a:srgbClr val="333333"/>
              </a:solidFill>
            </a:endParaRPr>
          </a:p>
          <a:p>
            <a:pPr algn="ctr"/>
            <a:endParaRPr lang="de-DE" altLang="zh-CN"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27</a:t>
            </a:fld>
            <a:endParaRPr lang="de-DE" altLang="zh-HK">
              <a:latin typeface="SimHe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现在请你让整个上身放松并</a:t>
            </a:r>
            <a:r>
              <a:rPr lang="zh-CN" altLang="en-US" sz="2400" dirty="0">
                <a:solidFill>
                  <a:srgbClr val="333333"/>
                </a:solidFill>
              </a:rPr>
              <a:t>自然</a:t>
            </a:r>
            <a:r>
              <a:rPr lang="zh-TW" altLang="en-US" sz="2400" dirty="0">
                <a:solidFill>
                  <a:srgbClr val="333333"/>
                </a:solidFill>
              </a:rPr>
              <a:t>往</a:t>
            </a:r>
            <a:r>
              <a:rPr lang="zh-TW" altLang="en-US" sz="2400">
                <a:solidFill>
                  <a:srgbClr val="333333"/>
                </a:solidFill>
              </a:rPr>
              <a:t>下垂，</a:t>
            </a:r>
            <a:r>
              <a:rPr lang="en-US" altLang="zh-TW" sz="2400">
                <a:solidFill>
                  <a:srgbClr val="333333"/>
                </a:solidFill>
              </a:rPr>
              <a:t> </a:t>
            </a:r>
            <a:r>
              <a:rPr lang="zh-TW" altLang="en-US" sz="2400" dirty="0">
                <a:solidFill>
                  <a:srgbClr val="333333"/>
                </a:solidFill>
              </a:rPr>
              <a:t>然后慢慢地由下而上把</a:t>
            </a:r>
            <a:r>
              <a:rPr lang="zh-CN" altLang="en-US" sz="2400" dirty="0">
                <a:solidFill>
                  <a:srgbClr val="333333"/>
                </a:solidFill>
              </a:rPr>
              <a:t>每一</a:t>
            </a:r>
            <a:r>
              <a:rPr lang="zh-TW" altLang="en-US" sz="2400" dirty="0">
                <a:solidFill>
                  <a:srgbClr val="333333"/>
                </a:solidFill>
              </a:rPr>
              <a:t>节脊骨往上调</a:t>
            </a:r>
            <a:r>
              <a:rPr lang="zh-CN" altLang="en-US" sz="2400" dirty="0">
                <a:solidFill>
                  <a:srgbClr val="333333"/>
                </a:solidFill>
              </a:rPr>
              <a:t>整</a:t>
            </a:r>
            <a:r>
              <a:rPr lang="zh-TW" altLang="en-US" sz="2400" dirty="0">
                <a:solidFill>
                  <a:srgbClr val="333333"/>
                </a:solidFill>
              </a:rPr>
              <a:t>以挺直身躯。试想</a:t>
            </a:r>
            <a:r>
              <a:rPr lang="zh-CN" altLang="en-US" sz="2400" dirty="0">
                <a:solidFill>
                  <a:srgbClr val="333333"/>
                </a:solidFill>
              </a:rPr>
              <a:t>像</a:t>
            </a:r>
            <a:r>
              <a:rPr lang="zh-TW" altLang="en-US" sz="2400" dirty="0">
                <a:solidFill>
                  <a:srgbClr val="333333"/>
                </a:solidFill>
              </a:rPr>
              <a:t>有人</a:t>
            </a:r>
            <a:r>
              <a:rPr lang="zh-CN" altLang="en-US" sz="2400" dirty="0">
                <a:solidFill>
                  <a:srgbClr val="333333"/>
                </a:solidFill>
              </a:rPr>
              <a:t>提</a:t>
            </a:r>
            <a:r>
              <a:rPr lang="zh-TW" altLang="en-US" sz="2400" dirty="0">
                <a:solidFill>
                  <a:srgbClr val="333333"/>
                </a:solidFill>
              </a:rPr>
              <a:t>着你的头发末端</a:t>
            </a:r>
            <a:r>
              <a:rPr lang="zh-CN" altLang="en-US" sz="2400" dirty="0">
                <a:solidFill>
                  <a:srgbClr val="333333"/>
                </a:solidFill>
              </a:rPr>
              <a:t>往上</a:t>
            </a:r>
            <a:r>
              <a:rPr lang="zh-TW" altLang="en-US" sz="2400" dirty="0">
                <a:solidFill>
                  <a:srgbClr val="333333"/>
                </a:solidFill>
              </a:rPr>
              <a:t>拉你</a:t>
            </a:r>
            <a:endParaRPr lang="de-DE" altLang="zh-CN" sz="2400" dirty="0">
              <a:solidFill>
                <a:srgbClr val="333333"/>
              </a:solidFill>
            </a:endParaRPr>
          </a:p>
          <a:p>
            <a:pPr marL="342900" indent="-342900">
              <a:buClr>
                <a:srgbClr val="333333"/>
              </a:buClr>
              <a:buFont typeface="WingDings"/>
              <a:buChar char=""/>
            </a:pPr>
            <a:r>
              <a:rPr lang="zh-TW" altLang="en-US" sz="2400" dirty="0">
                <a:solidFill>
                  <a:srgbClr val="333333"/>
                </a:solidFill>
              </a:rPr>
              <a:t>用这个姿势在房中漫步！</a:t>
            </a:r>
            <a:endParaRPr lang="zh-TW" altLang="de-DE" sz="2400" dirty="0">
              <a:solidFill>
                <a:srgbClr val="333333"/>
              </a:solidFill>
            </a:endParaRPr>
          </a:p>
          <a:p>
            <a:pPr algn="ctr"/>
            <a:endParaRPr lang="de-DE" altLang="zh-CN"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28</a:t>
            </a:fld>
            <a:endParaRPr lang="de-DE" altLang="zh-HK">
              <a:latin typeface="SimHei"/>
            </a:endParaRPr>
          </a:p>
        </p:txBody>
      </p:sp>
    </p:spTree>
    <p:extLst>
      <p:ext uri="{BB962C8B-B14F-4D97-AF65-F5344CB8AC3E}">
        <p14:creationId xmlns:p14="http://schemas.microsoft.com/office/powerpoint/2010/main" val="3998920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现在请你让整个上身放松并</a:t>
            </a:r>
            <a:r>
              <a:rPr lang="zh-CN" altLang="en-US" sz="2400" dirty="0">
                <a:solidFill>
                  <a:srgbClr val="333333"/>
                </a:solidFill>
              </a:rPr>
              <a:t>自然</a:t>
            </a:r>
            <a:r>
              <a:rPr lang="zh-TW" altLang="en-US" sz="2400" dirty="0">
                <a:solidFill>
                  <a:srgbClr val="333333"/>
                </a:solidFill>
              </a:rPr>
              <a:t>往</a:t>
            </a:r>
            <a:r>
              <a:rPr lang="zh-TW" altLang="en-US" sz="2400">
                <a:solidFill>
                  <a:srgbClr val="333333"/>
                </a:solidFill>
              </a:rPr>
              <a:t>下垂，</a:t>
            </a:r>
            <a:r>
              <a:rPr lang="en-US" altLang="zh-TW" sz="2400">
                <a:solidFill>
                  <a:srgbClr val="333333"/>
                </a:solidFill>
              </a:rPr>
              <a:t> </a:t>
            </a:r>
            <a:r>
              <a:rPr lang="zh-TW" altLang="en-US" sz="2400" dirty="0">
                <a:solidFill>
                  <a:srgbClr val="333333"/>
                </a:solidFill>
              </a:rPr>
              <a:t>然后慢慢地由下而上把</a:t>
            </a:r>
            <a:r>
              <a:rPr lang="zh-CN" altLang="en-US" sz="2400" dirty="0">
                <a:solidFill>
                  <a:srgbClr val="333333"/>
                </a:solidFill>
              </a:rPr>
              <a:t>每一</a:t>
            </a:r>
            <a:r>
              <a:rPr lang="zh-TW" altLang="en-US" sz="2400" dirty="0">
                <a:solidFill>
                  <a:srgbClr val="333333"/>
                </a:solidFill>
              </a:rPr>
              <a:t>节脊骨往上调</a:t>
            </a:r>
            <a:r>
              <a:rPr lang="zh-CN" altLang="en-US" sz="2400" dirty="0">
                <a:solidFill>
                  <a:srgbClr val="333333"/>
                </a:solidFill>
              </a:rPr>
              <a:t>整</a:t>
            </a:r>
            <a:r>
              <a:rPr lang="zh-TW" altLang="en-US" sz="2400" dirty="0">
                <a:solidFill>
                  <a:srgbClr val="333333"/>
                </a:solidFill>
              </a:rPr>
              <a:t>以挺直身躯。试想</a:t>
            </a:r>
            <a:r>
              <a:rPr lang="zh-CN" altLang="en-US" sz="2400" dirty="0">
                <a:solidFill>
                  <a:srgbClr val="333333"/>
                </a:solidFill>
              </a:rPr>
              <a:t>像</a:t>
            </a:r>
            <a:r>
              <a:rPr lang="zh-TW" altLang="en-US" sz="2400" dirty="0">
                <a:solidFill>
                  <a:srgbClr val="333333"/>
                </a:solidFill>
              </a:rPr>
              <a:t>有人</a:t>
            </a:r>
            <a:r>
              <a:rPr lang="zh-CN" altLang="en-US" sz="2400" dirty="0">
                <a:solidFill>
                  <a:srgbClr val="333333"/>
                </a:solidFill>
              </a:rPr>
              <a:t>提</a:t>
            </a:r>
            <a:r>
              <a:rPr lang="zh-TW" altLang="en-US" sz="2400" dirty="0">
                <a:solidFill>
                  <a:srgbClr val="333333"/>
                </a:solidFill>
              </a:rPr>
              <a:t>着你的头发末端</a:t>
            </a:r>
            <a:r>
              <a:rPr lang="zh-CN" altLang="en-US" sz="2400" dirty="0">
                <a:solidFill>
                  <a:srgbClr val="333333"/>
                </a:solidFill>
              </a:rPr>
              <a:t>往上</a:t>
            </a:r>
            <a:r>
              <a:rPr lang="zh-TW" altLang="en-US" sz="2400" dirty="0">
                <a:solidFill>
                  <a:srgbClr val="333333"/>
                </a:solidFill>
              </a:rPr>
              <a:t>拉你</a:t>
            </a:r>
            <a:endParaRPr lang="de-DE" altLang="zh-CN" sz="2400" dirty="0">
              <a:solidFill>
                <a:srgbClr val="333333"/>
              </a:solidFill>
            </a:endParaRPr>
          </a:p>
          <a:p>
            <a:pPr marL="342900" indent="-342900">
              <a:buClr>
                <a:srgbClr val="333333"/>
              </a:buClr>
              <a:buFont typeface="WingDings"/>
              <a:buChar char=""/>
            </a:pPr>
            <a:r>
              <a:rPr lang="zh-TW" altLang="en-US" sz="2400" dirty="0">
                <a:solidFill>
                  <a:srgbClr val="333333"/>
                </a:solidFill>
              </a:rPr>
              <a:t>用这个姿势在房中漫步！</a:t>
            </a:r>
            <a:endParaRPr lang="zh-TW" altLang="de-DE" sz="2400" dirty="0">
              <a:solidFill>
                <a:srgbClr val="333333"/>
              </a:solidFill>
            </a:endParaRPr>
          </a:p>
          <a:p>
            <a:pPr algn="ctr"/>
            <a:r>
              <a:rPr lang="zh-TW" altLang="en-US" sz="2400" dirty="0">
                <a:solidFill>
                  <a:srgbClr val="004992"/>
                </a:solidFill>
              </a:rPr>
              <a:t>感觉如何</a:t>
            </a:r>
            <a:r>
              <a:rPr lang="de-DE" altLang="zh-CN" sz="2400" dirty="0">
                <a:solidFill>
                  <a:srgbClr val="004992"/>
                </a:solidFill>
              </a:rPr>
              <a:t>?</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29</a:t>
            </a:fld>
            <a:endParaRPr lang="de-DE" altLang="zh-HK">
              <a:latin typeface="SimHei"/>
            </a:endParaRPr>
          </a:p>
        </p:txBody>
      </p:sp>
    </p:spTree>
    <p:extLst>
      <p:ext uri="{BB962C8B-B14F-4D97-AF65-F5344CB8AC3E}">
        <p14:creationId xmlns:p14="http://schemas.microsoft.com/office/powerpoint/2010/main" val="916072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练习二</a:t>
            </a:r>
            <a:endParaRPr lang="de-DE" altLang="zh-TW" sz="3600"/>
          </a:p>
        </p:txBody>
      </p:sp>
      <p:sp>
        <p:nvSpPr>
          <p:cNvPr id="60419" name="Inhaltsplatzhalter 2"/>
          <p:cNvSpPr>
            <a:spLocks noGrp="1"/>
          </p:cNvSpPr>
          <p:nvPr>
            <p:ph idx="1"/>
          </p:nvPr>
        </p:nvSpPr>
        <p:spPr/>
        <p:txBody>
          <a:bodyPr>
            <a:noAutofit/>
          </a:bodyPr>
          <a:lstStyle/>
          <a:p>
            <a:pPr marL="342900" indent="-342900">
              <a:buClr>
                <a:srgbClr val="333333"/>
              </a:buClr>
              <a:buFont typeface="WingDings"/>
              <a:buChar char=""/>
              <a:defRPr/>
            </a:pPr>
            <a:r>
              <a:rPr lang="zh-TW" altLang="en-US" sz="2400" dirty="0">
                <a:solidFill>
                  <a:srgbClr val="333333"/>
                </a:solidFill>
              </a:rPr>
              <a:t>你可能留意到你的身体较平时挺直及更稳固踏实</a:t>
            </a:r>
          </a:p>
          <a:p>
            <a:pPr marL="342900" indent="-342900">
              <a:buClr>
                <a:srgbClr val="333333"/>
              </a:buClr>
              <a:buFont typeface="WingDings"/>
              <a:buChar char=""/>
              <a:defRPr/>
            </a:pPr>
            <a:r>
              <a:rPr lang="zh-TW" altLang="en-US" sz="2400" dirty="0">
                <a:solidFill>
                  <a:srgbClr val="333333"/>
                </a:solidFill>
              </a:rPr>
              <a:t>一个坚挺的直立姿势不单令你看来更有</a:t>
            </a:r>
            <a:r>
              <a:rPr lang="zh-TW" altLang="en-US" sz="2400">
                <a:solidFill>
                  <a:srgbClr val="333333"/>
                </a:solidFill>
              </a:rPr>
              <a:t>信心，</a:t>
            </a:r>
            <a:r>
              <a:rPr lang="en-US" altLang="zh-TW" sz="2400">
                <a:solidFill>
                  <a:srgbClr val="333333"/>
                </a:solidFill>
              </a:rPr>
              <a:t> </a:t>
            </a:r>
            <a:r>
              <a:rPr lang="zh-TW" altLang="en-US" sz="2400" dirty="0">
                <a:solidFill>
                  <a:srgbClr val="333333"/>
                </a:solidFill>
              </a:rPr>
              <a:t>而且对自尊心亦会产生正面的影响</a:t>
            </a:r>
          </a:p>
          <a:p>
            <a:pPr marL="342900" indent="-342900">
              <a:buClr>
                <a:srgbClr val="333333"/>
              </a:buClr>
              <a:buFont typeface="WingDings"/>
              <a:buChar char=""/>
              <a:defRPr/>
            </a:pPr>
            <a:r>
              <a:rPr lang="zh-TW" altLang="en-US" sz="2400" dirty="0">
                <a:solidFill>
                  <a:srgbClr val="333333"/>
                </a:solidFill>
              </a:rPr>
              <a:t>一个正确的姿势使你对自己</a:t>
            </a:r>
            <a:r>
              <a:rPr lang="zh-CN" altLang="en-US" sz="2400" dirty="0">
                <a:solidFill>
                  <a:srgbClr val="333333"/>
                </a:solidFill>
              </a:rPr>
              <a:t>有</a:t>
            </a:r>
            <a:r>
              <a:rPr lang="zh-TW" altLang="en-US" sz="2400" dirty="0">
                <a:solidFill>
                  <a:srgbClr val="333333"/>
                </a:solidFill>
              </a:rPr>
              <a:t>新的看法</a:t>
            </a:r>
            <a:r>
              <a:rPr lang="en-US" altLang="zh-TW" sz="2400" dirty="0">
                <a:solidFill>
                  <a:srgbClr val="333333"/>
                </a:solidFill>
              </a:rPr>
              <a:t>: </a:t>
            </a:r>
            <a:r>
              <a:rPr lang="zh-TW" altLang="en-US" sz="2400" dirty="0">
                <a:solidFill>
                  <a:srgbClr val="333333"/>
                </a:solidFill>
              </a:rPr>
              <a:t>一个代表着‘我有信心’ 的</a:t>
            </a:r>
            <a:r>
              <a:rPr lang="zh-CN" altLang="en-US" sz="2400" dirty="0">
                <a:solidFill>
                  <a:srgbClr val="333333"/>
                </a:solidFill>
              </a:rPr>
              <a:t>肢</a:t>
            </a:r>
            <a:r>
              <a:rPr lang="zh-TW" altLang="en-US" sz="2400" dirty="0">
                <a:solidFill>
                  <a:srgbClr val="333333"/>
                </a:solidFill>
              </a:rPr>
              <a:t>体语言 </a:t>
            </a:r>
            <a:r>
              <a:rPr lang="en-US" altLang="zh-TW" sz="2400" dirty="0">
                <a:solidFill>
                  <a:srgbClr val="333333"/>
                </a:solidFill>
              </a:rPr>
              <a:t>(</a:t>
            </a:r>
            <a:r>
              <a:rPr lang="zh-TW" altLang="en-US" sz="2400" dirty="0">
                <a:solidFill>
                  <a:srgbClr val="333333"/>
                </a:solidFill>
              </a:rPr>
              <a:t>挺直的</a:t>
            </a:r>
            <a:r>
              <a:rPr lang="zh-TW" altLang="en-US" sz="2400">
                <a:solidFill>
                  <a:srgbClr val="333333"/>
                </a:solidFill>
              </a:rPr>
              <a:t>身躯，</a:t>
            </a:r>
            <a:r>
              <a:rPr lang="en-US" altLang="zh-TW" sz="2400">
                <a:solidFill>
                  <a:srgbClr val="333333"/>
                </a:solidFill>
              </a:rPr>
              <a:t> </a:t>
            </a:r>
            <a:r>
              <a:rPr lang="zh-TW" altLang="en-US" sz="2400" dirty="0">
                <a:solidFill>
                  <a:srgbClr val="333333"/>
                </a:solidFill>
              </a:rPr>
              <a:t>眼神</a:t>
            </a:r>
            <a:r>
              <a:rPr lang="zh-TW" altLang="en-US" sz="2400">
                <a:solidFill>
                  <a:srgbClr val="333333"/>
                </a:solidFill>
              </a:rPr>
              <a:t>接触，</a:t>
            </a:r>
            <a:r>
              <a:rPr lang="en-US" altLang="zh-TW" sz="2400">
                <a:solidFill>
                  <a:srgbClr val="333333"/>
                </a:solidFill>
              </a:rPr>
              <a:t> </a:t>
            </a:r>
            <a:r>
              <a:rPr lang="zh-TW" altLang="en-US" sz="2400" dirty="0">
                <a:solidFill>
                  <a:srgbClr val="333333"/>
                </a:solidFill>
              </a:rPr>
              <a:t>清晰的声</a:t>
            </a:r>
            <a:r>
              <a:rPr lang="zh-CN" altLang="en-US" sz="2400" dirty="0">
                <a:solidFill>
                  <a:srgbClr val="333333"/>
                </a:solidFill>
              </a:rPr>
              <a:t>音</a:t>
            </a:r>
            <a:r>
              <a:rPr lang="en-US" altLang="zh-TW" sz="2400" dirty="0">
                <a:solidFill>
                  <a:srgbClr val="333333"/>
                </a:solidFill>
              </a:rPr>
              <a:t>) </a:t>
            </a:r>
            <a:r>
              <a:rPr lang="zh-TW" altLang="en-US" sz="2400" dirty="0">
                <a:solidFill>
                  <a:srgbClr val="333333"/>
                </a:solidFill>
              </a:rPr>
              <a:t>能培养出实在的意志力和自信心</a:t>
            </a:r>
            <a:endParaRPr lang="en-US" altLang="zh-TW" sz="2400" dirty="0">
              <a:solidFill>
                <a:srgbClr val="333333"/>
              </a:solidFill>
            </a:endParaRPr>
          </a:p>
          <a:p>
            <a:pPr>
              <a:tabLst>
                <a:tab pos="269875" algn="l"/>
              </a:tabLst>
              <a:defRPr/>
            </a:pPr>
            <a:r>
              <a:rPr lang="zh-TW" altLang="en-US" sz="2400" dirty="0">
                <a:solidFill>
                  <a:srgbClr val="004992"/>
                </a:solidFill>
              </a:rPr>
              <a:t>这是从身体姿势转化成一种实际的心境态度</a:t>
            </a:r>
            <a:r>
              <a:rPr lang="en-US" altLang="zh-TW" sz="2400" dirty="0">
                <a:solidFill>
                  <a:srgbClr val="004992"/>
                </a:solidFill>
              </a:rPr>
              <a:t>!</a:t>
            </a:r>
            <a:endParaRPr lang="de-DE" altLang="zh-CN" sz="2400" dirty="0">
              <a:solidFill>
                <a:srgbClr val="004992"/>
              </a:solidFill>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4" name="Slide Number Placeholder 3"/>
          <p:cNvSpPr>
            <a:spLocks noGrp="1"/>
          </p:cNvSpPr>
          <p:nvPr>
            <p:ph type="sldNum" sz="quarter" idx="12"/>
          </p:nvPr>
        </p:nvSpPr>
        <p:spPr/>
        <p:txBody>
          <a:bodyPr/>
          <a:lstStyle/>
          <a:p>
            <a:pPr>
              <a:defRPr/>
            </a:pPr>
            <a:fld id="{430C6519-2F29-403E-B1AE-025FD6661D1D}" type="slidenum">
              <a:rPr lang="de-DE" altLang="zh-HK" smtClean="0">
                <a:latin typeface="SimHei"/>
              </a:rPr>
              <a:pPr>
                <a:defRPr/>
              </a:pPr>
              <a:t>30</a:t>
            </a:fld>
            <a:endParaRPr lang="de-DE" altLang="zh-HK">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钻牛角尖</a:t>
            </a:r>
            <a:r>
              <a:rPr lang="en-US" altLang="zh-CN" sz="3600"/>
              <a:t>: </a:t>
            </a:r>
            <a:r>
              <a:rPr lang="zh-CN" altLang="en-US" sz="3600"/>
              <a:t>思想反复在打转而停滞不前</a:t>
            </a:r>
            <a:endParaRPr lang="zh-TW" altLang="de-DE" sz="3600"/>
          </a:p>
        </p:txBody>
      </p:sp>
      <p:sp>
        <p:nvSpPr>
          <p:cNvPr id="62466" name="Rectangle 15"/>
          <p:cNvSpPr>
            <a:spLocks noGrp="1" noChangeArrowheads="1"/>
          </p:cNvSpPr>
          <p:nvPr>
            <p:ph idx="1"/>
          </p:nvPr>
        </p:nvSpPr>
        <p:spPr>
          <a:xfrm>
            <a:off x="408955" y="2204864"/>
            <a:ext cx="8229600" cy="4248000"/>
          </a:xfrm>
        </p:spPr>
        <p:txBody>
          <a:bodyPr>
            <a:noAutofit/>
          </a:bodyPr>
          <a:lstStyle/>
          <a:p>
            <a:pPr marL="342900" indent="-342900">
              <a:buClr>
                <a:srgbClr val="000000"/>
              </a:buClr>
              <a:buFont typeface="WingDings"/>
              <a:buChar char=""/>
            </a:pPr>
            <a:r>
              <a:rPr lang="zh-TW" altLang="en-US" sz="2400" dirty="0">
                <a:solidFill>
                  <a:srgbClr val="333333"/>
                </a:solidFill>
              </a:rPr>
              <a:t>很多有心理紊乱症状的人因为不停地反复思考钻牛角尖而受困扰</a:t>
            </a:r>
            <a:endParaRPr lang="en-US" altLang="zh-TW" sz="2400" dirty="0">
              <a:solidFill>
                <a:srgbClr val="333333"/>
              </a:solidFill>
            </a:endParaRPr>
          </a:p>
          <a:p>
            <a:pPr marL="342900" indent="-342900">
              <a:buClr>
                <a:srgbClr val="333333"/>
              </a:buClr>
              <a:buFont typeface="WingDings"/>
              <a:buChar char=""/>
            </a:pPr>
            <a:r>
              <a:rPr lang="zh-TW" altLang="en-US" sz="2400" dirty="0">
                <a:solidFill>
                  <a:srgbClr val="004992"/>
                </a:solidFill>
              </a:rPr>
              <a:t>你有没有发现自己会不停</a:t>
            </a:r>
            <a:r>
              <a:rPr lang="zh-CN" altLang="en-US" sz="2400" dirty="0">
                <a:solidFill>
                  <a:srgbClr val="004992"/>
                </a:solidFill>
              </a:rPr>
              <a:t>地</a:t>
            </a:r>
            <a:r>
              <a:rPr lang="zh-TW" altLang="en-US" sz="2400" dirty="0">
                <a:solidFill>
                  <a:srgbClr val="004992"/>
                </a:solidFill>
              </a:rPr>
              <a:t>钻牛角尖</a:t>
            </a:r>
            <a:r>
              <a:rPr lang="en-US" altLang="zh-TW" sz="2400" dirty="0">
                <a:solidFill>
                  <a:srgbClr val="004992"/>
                </a:solidFill>
              </a:rPr>
              <a:t>?</a:t>
            </a:r>
            <a:endParaRPr lang="de-DE" altLang="zh-TW"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31</a:t>
            </a:fld>
            <a:endParaRPr lang="de-DE" altLang="zh-HK">
              <a:latin typeface="SimHei"/>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引起的问题</a:t>
            </a:r>
            <a:endParaRPr lang="zh-TW" altLang="de-DE" sz="3600"/>
          </a:p>
        </p:txBody>
      </p:sp>
      <p:sp>
        <p:nvSpPr>
          <p:cNvPr id="63490" name="Rectangle 15"/>
          <p:cNvSpPr>
            <a:spLocks noGrp="1" noChangeArrowheads="1"/>
          </p:cNvSpPr>
          <p:nvPr>
            <p:ph idx="1"/>
          </p:nvPr>
        </p:nvSpPr>
        <p:spPr>
          <a:xfrm>
            <a:off x="408954" y="2204864"/>
            <a:ext cx="8229600" cy="4248000"/>
          </a:xfrm>
        </p:spPr>
        <p:txBody>
          <a:bodyPr>
            <a:noAutofit/>
          </a:bodyPr>
          <a:lstStyle/>
          <a:p>
            <a:pPr>
              <a:defRPr/>
            </a:pPr>
            <a:r>
              <a:rPr lang="zh-TW" altLang="en-US" sz="2400" dirty="0">
                <a:solidFill>
                  <a:srgbClr val="004992"/>
                </a:solidFill>
              </a:rPr>
              <a:t>钻牛角尖会带来困扰的几</a:t>
            </a:r>
            <a:r>
              <a:rPr lang="zh-CN" altLang="en-US" sz="2400" dirty="0">
                <a:solidFill>
                  <a:srgbClr val="004992"/>
                </a:solidFill>
              </a:rPr>
              <a:t>原因</a:t>
            </a:r>
            <a:r>
              <a:rPr lang="en-US" altLang="zh-TW" sz="2400" dirty="0">
                <a:solidFill>
                  <a:srgbClr val="004992"/>
                </a:solidFill>
              </a:rPr>
              <a:t>:</a:t>
            </a:r>
          </a:p>
          <a:p>
            <a:pPr marL="342900" indent="-342900">
              <a:buClr>
                <a:srgbClr val="333333"/>
              </a:buClr>
              <a:buFont typeface="WingDings"/>
              <a:buChar char=""/>
              <a:defRPr/>
            </a:pPr>
            <a:r>
              <a:rPr lang="zh-TW" altLang="en-US" sz="2400" dirty="0">
                <a:solidFill>
                  <a:srgbClr val="333333"/>
                </a:solidFill>
              </a:rPr>
              <a:t>你的思想不停的在脑中反复打转 </a:t>
            </a:r>
            <a:r>
              <a:rPr lang="en-US" altLang="zh-TW" sz="2400" dirty="0">
                <a:solidFill>
                  <a:srgbClr val="333333"/>
                </a:solidFill>
              </a:rPr>
              <a:t>: </a:t>
            </a:r>
            <a:r>
              <a:rPr lang="zh-TW" altLang="en-US" sz="2400" dirty="0">
                <a:solidFill>
                  <a:srgbClr val="333333"/>
                </a:solidFill>
              </a:rPr>
              <a:t>而问题并没有</a:t>
            </a:r>
            <a:r>
              <a:rPr lang="zh-TW" altLang="en-US" sz="2400">
                <a:solidFill>
                  <a:srgbClr val="333333"/>
                </a:solidFill>
              </a:rPr>
              <a:t>解决，仍</a:t>
            </a:r>
            <a:r>
              <a:rPr lang="zh-TW" altLang="en-US" sz="2400" dirty="0">
                <a:solidFill>
                  <a:srgbClr val="333333"/>
                </a:solidFill>
              </a:rPr>
              <a:t>然困扰你</a:t>
            </a:r>
            <a:endParaRPr lang="en-US" altLang="zh-TW" sz="2400" dirty="0">
              <a:solidFill>
                <a:srgbClr val="333333"/>
              </a:solidFill>
            </a:endParaRPr>
          </a:p>
          <a:p>
            <a:pPr marL="342900" indent="-342900">
              <a:buClr>
                <a:srgbClr val="333333"/>
              </a:buClr>
              <a:buFont typeface="WingDings"/>
              <a:buChar char=""/>
              <a:defRPr/>
            </a:pPr>
            <a:r>
              <a:rPr lang="zh-TW" altLang="en-US" sz="2400" dirty="0">
                <a:solidFill>
                  <a:srgbClr val="333333"/>
                </a:solidFill>
              </a:rPr>
              <a:t>你的自尊心会进一步</a:t>
            </a:r>
            <a:r>
              <a:rPr lang="zh-TW" altLang="en-US" sz="2400">
                <a:solidFill>
                  <a:srgbClr val="333333"/>
                </a:solidFill>
              </a:rPr>
              <a:t>受损，</a:t>
            </a:r>
            <a:r>
              <a:rPr lang="en-US" altLang="zh-TW" sz="2400">
                <a:solidFill>
                  <a:srgbClr val="333333"/>
                </a:solidFill>
              </a:rPr>
              <a:t> </a:t>
            </a:r>
            <a:r>
              <a:rPr lang="zh-TW" altLang="en-US" sz="2400" dirty="0">
                <a:solidFill>
                  <a:srgbClr val="333333"/>
                </a:solidFill>
              </a:rPr>
              <a:t>因为你没有察觉并</a:t>
            </a:r>
            <a:r>
              <a:rPr lang="zh-CN" altLang="en-US" sz="2400" dirty="0">
                <a:solidFill>
                  <a:srgbClr val="333333"/>
                </a:solidFill>
              </a:rPr>
              <a:t>注意</a:t>
            </a:r>
            <a:r>
              <a:rPr lang="zh-TW" altLang="en-US" sz="2400" dirty="0">
                <a:solidFill>
                  <a:srgbClr val="333333"/>
                </a:solidFill>
              </a:rPr>
              <a:t>自己那些有用和出色的见解或</a:t>
            </a:r>
            <a:r>
              <a:rPr lang="zh-CN" altLang="en-US" sz="2400" dirty="0">
                <a:solidFill>
                  <a:srgbClr val="333333"/>
                </a:solidFill>
              </a:rPr>
              <a:t>才</a:t>
            </a:r>
            <a:r>
              <a:rPr lang="zh-TW" altLang="en-US" sz="2400" dirty="0">
                <a:solidFill>
                  <a:srgbClr val="333333"/>
                </a:solidFill>
              </a:rPr>
              <a:t>能</a:t>
            </a:r>
            <a:endParaRPr lang="en-US" altLang="zh-TW" sz="2400" dirty="0">
              <a:solidFill>
                <a:srgbClr val="333333"/>
              </a:solidFill>
            </a:endParaRPr>
          </a:p>
          <a:p>
            <a:pPr marL="342900" indent="-342900">
              <a:buClr>
                <a:srgbClr val="333333"/>
              </a:buClr>
              <a:buFont typeface="WingDings"/>
              <a:buChar char=""/>
              <a:defRPr/>
            </a:pPr>
            <a:r>
              <a:rPr lang="zh-TW" altLang="en-US" sz="2400" dirty="0">
                <a:solidFill>
                  <a:srgbClr val="333333"/>
                </a:solidFill>
              </a:rPr>
              <a:t>跟目标为本的思维</a:t>
            </a:r>
            <a:r>
              <a:rPr lang="zh-TW" altLang="en-US" sz="2400">
                <a:solidFill>
                  <a:srgbClr val="333333"/>
                </a:solidFill>
              </a:rPr>
              <a:t>不同，</a:t>
            </a:r>
            <a:r>
              <a:rPr lang="en-US" altLang="zh-TW" sz="2400">
                <a:solidFill>
                  <a:srgbClr val="333333"/>
                </a:solidFill>
              </a:rPr>
              <a:t> </a:t>
            </a:r>
            <a:r>
              <a:rPr lang="zh-TW" altLang="en-US" sz="2400" dirty="0">
                <a:solidFill>
                  <a:srgbClr val="333333"/>
                </a:solidFill>
              </a:rPr>
              <a:t>钻牛角尖的思想充斥着失败和自责的</a:t>
            </a:r>
            <a:r>
              <a:rPr lang="zh-TW" altLang="en-US" sz="2400">
                <a:solidFill>
                  <a:srgbClr val="333333"/>
                </a:solidFill>
              </a:rPr>
              <a:t>想法， </a:t>
            </a:r>
            <a:r>
              <a:rPr lang="zh-TW" altLang="en-US" sz="2400" dirty="0">
                <a:solidFill>
                  <a:srgbClr val="333333"/>
                </a:solidFill>
              </a:rPr>
              <a:t>并重复又重复地不断在脑中呈现</a:t>
            </a:r>
            <a:endParaRPr lang="zh-TW" alt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32</a:t>
            </a:fld>
            <a:endParaRPr lang="de-DE" altLang="zh-HK">
              <a:latin typeface="SimHei"/>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该怎么办？</a:t>
            </a:r>
            <a:endParaRPr lang="zh-TW" altLang="de-DE" sz="3600"/>
          </a:p>
        </p:txBody>
      </p:sp>
      <p:sp>
        <p:nvSpPr>
          <p:cNvPr id="64515" name="Inhaltsplatzhalter 2"/>
          <p:cNvSpPr>
            <a:spLocks noGrp="1"/>
          </p:cNvSpPr>
          <p:nvPr>
            <p:ph idx="1"/>
          </p:nvPr>
        </p:nvSpPr>
        <p:spPr/>
        <p:txBody>
          <a:bodyPr>
            <a:noAutofit/>
          </a:bodyPr>
          <a:lstStyle/>
          <a:p>
            <a:pPr>
              <a:defRPr/>
            </a:pPr>
            <a:r>
              <a:rPr lang="zh-TW" altLang="en-US" sz="2400" dirty="0">
                <a:solidFill>
                  <a:srgbClr val="333333"/>
                </a:solidFill>
              </a:rPr>
              <a:t>第</a:t>
            </a:r>
            <a:r>
              <a:rPr lang="zh-TW" altLang="en-US" sz="2400">
                <a:solidFill>
                  <a:srgbClr val="333333"/>
                </a:solidFill>
              </a:rPr>
              <a:t>一步，</a:t>
            </a:r>
            <a:r>
              <a:rPr lang="en-US" altLang="zh-TW" sz="2400">
                <a:solidFill>
                  <a:srgbClr val="333333"/>
                </a:solidFill>
              </a:rPr>
              <a:t> </a:t>
            </a:r>
            <a:r>
              <a:rPr lang="zh-TW" altLang="en-US" sz="2400" dirty="0">
                <a:solidFill>
                  <a:srgbClr val="333333"/>
                </a:solidFill>
              </a:rPr>
              <a:t>也是最重要的</a:t>
            </a:r>
            <a:r>
              <a:rPr lang="zh-TW" altLang="en-US" sz="2400">
                <a:solidFill>
                  <a:srgbClr val="333333"/>
                </a:solidFill>
              </a:rPr>
              <a:t>一步，</a:t>
            </a:r>
            <a:r>
              <a:rPr lang="en-US" altLang="zh-TW" sz="2400">
                <a:solidFill>
                  <a:srgbClr val="333333"/>
                </a:solidFill>
              </a:rPr>
              <a:t> </a:t>
            </a:r>
            <a:r>
              <a:rPr lang="zh-TW" altLang="en-US" sz="2400" dirty="0">
                <a:solidFill>
                  <a:srgbClr val="333333"/>
                </a:solidFill>
              </a:rPr>
              <a:t>是要确认钻牛角尖会引起</a:t>
            </a:r>
            <a:r>
              <a:rPr lang="zh-TW" altLang="en-US" sz="2400">
                <a:solidFill>
                  <a:srgbClr val="333333"/>
                </a:solidFill>
              </a:rPr>
              <a:t>困扰， </a:t>
            </a:r>
            <a:r>
              <a:rPr lang="zh-TW" altLang="en-US" sz="2400" dirty="0">
                <a:solidFill>
                  <a:srgbClr val="333333"/>
                </a:solidFill>
              </a:rPr>
              <a:t>并且不是一个有效的策略去处理问题。钻牛角尖会引起更多的</a:t>
            </a:r>
            <a:r>
              <a:rPr lang="zh-TW" altLang="en-US" sz="2400">
                <a:solidFill>
                  <a:srgbClr val="333333"/>
                </a:solidFill>
              </a:rPr>
              <a:t>问题，</a:t>
            </a:r>
            <a:r>
              <a:rPr lang="en-US" altLang="zh-TW" sz="2400">
                <a:solidFill>
                  <a:srgbClr val="333333"/>
                </a:solidFill>
              </a:rPr>
              <a:t> </a:t>
            </a:r>
            <a:r>
              <a:rPr lang="zh-TW" altLang="en-US" sz="2400" dirty="0">
                <a:solidFill>
                  <a:srgbClr val="333333"/>
                </a:solidFill>
              </a:rPr>
              <a:t>而不是解决它们</a:t>
            </a:r>
            <a:endParaRPr lang="de-DE" altLang="zh-HK" sz="2400" dirty="0">
              <a:solidFill>
                <a:srgbClr val="333333"/>
              </a:solidFill>
            </a:endParaRPr>
          </a:p>
          <a:p>
            <a:pPr marL="342900" indent="-342900">
              <a:buClr>
                <a:srgbClr val="333333"/>
              </a:buClr>
              <a:buFont typeface="WingDings"/>
              <a:buChar char=""/>
              <a:tabLst>
                <a:tab pos="354013" algn="l"/>
              </a:tabLst>
              <a:defRPr/>
            </a:pPr>
            <a:r>
              <a:rPr lang="zh-TW" altLang="en-US" sz="2400" dirty="0">
                <a:solidFill>
                  <a:srgbClr val="004992"/>
                </a:solidFill>
              </a:rPr>
              <a:t>钻牛角尖的思想毕竟只是想法</a:t>
            </a:r>
            <a:r>
              <a:rPr lang="en-US" altLang="zh-TW" sz="2400" dirty="0">
                <a:solidFill>
                  <a:srgbClr val="004992"/>
                </a:solidFill>
              </a:rPr>
              <a:t>…</a:t>
            </a:r>
            <a:r>
              <a:rPr lang="zh-TW" altLang="en-US" sz="2400" dirty="0">
                <a:solidFill>
                  <a:srgbClr val="333333"/>
                </a:solidFill>
              </a:rPr>
              <a:t>并非</a:t>
            </a:r>
            <a:r>
              <a:rPr lang="zh-CN" altLang="en-US" sz="2400" dirty="0">
                <a:solidFill>
                  <a:srgbClr val="333333"/>
                </a:solidFill>
              </a:rPr>
              <a:t>现实</a:t>
            </a:r>
            <a:r>
              <a:rPr lang="en-US" altLang="zh-TW" sz="2400" dirty="0">
                <a:solidFill>
                  <a:srgbClr val="333333"/>
                </a:solidFill>
              </a:rPr>
              <a:t>!</a:t>
            </a:r>
          </a:p>
          <a:p>
            <a:pPr marL="342900" indent="-342900">
              <a:buClr>
                <a:srgbClr val="333333"/>
              </a:buClr>
              <a:buFont typeface="WingDings"/>
              <a:buChar char=""/>
              <a:defRPr/>
            </a:pPr>
            <a:r>
              <a:rPr lang="zh-TW" altLang="en-US" sz="2400" dirty="0">
                <a:solidFill>
                  <a:srgbClr val="333333"/>
                </a:solidFill>
              </a:rPr>
              <a:t>尝试对这些想法提高</a:t>
            </a:r>
            <a:r>
              <a:rPr lang="zh-TW" altLang="en-US" sz="2400">
                <a:solidFill>
                  <a:srgbClr val="333333"/>
                </a:solidFill>
              </a:rPr>
              <a:t>警觉，</a:t>
            </a:r>
            <a:r>
              <a:rPr lang="en-US" altLang="zh-TW" sz="2400">
                <a:solidFill>
                  <a:srgbClr val="333333"/>
                </a:solidFill>
              </a:rPr>
              <a:t> </a:t>
            </a:r>
            <a:r>
              <a:rPr lang="zh-TW" altLang="en-US" sz="2400" dirty="0">
                <a:solidFill>
                  <a:srgbClr val="333333"/>
                </a:solidFill>
              </a:rPr>
              <a:t>但不要过分重视它</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33</a:t>
            </a:fld>
            <a:endParaRPr lang="de-DE" altLang="zh-HK">
              <a:latin typeface="SimHe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阻止钻牛角尖 </a:t>
            </a:r>
            <a:r>
              <a:rPr lang="en-US" altLang="zh-CN" sz="3600"/>
              <a:t>- </a:t>
            </a:r>
            <a:r>
              <a:rPr lang="zh-CN" altLang="en-US" sz="3600"/>
              <a:t>练习</a:t>
            </a:r>
            <a:r>
              <a:rPr lang="en-US" altLang="zh-CN" sz="3600"/>
              <a:t>1: </a:t>
            </a:r>
            <a:r>
              <a:rPr lang="zh-CN" altLang="en-US" sz="3600"/>
              <a:t>把思绪分隔</a:t>
            </a:r>
            <a:r>
              <a:rPr lang="en-US" altLang="zh-CN" sz="3600"/>
              <a:t>...</a:t>
            </a:r>
            <a:endParaRPr lang="zh-TW" altLang="en-US" sz="3600"/>
          </a:p>
        </p:txBody>
      </p:sp>
      <p:sp>
        <p:nvSpPr>
          <p:cNvPr id="65538" name="Rectangle 15"/>
          <p:cNvSpPr>
            <a:spLocks noGrp="1" noChangeArrowheads="1"/>
          </p:cNvSpPr>
          <p:nvPr>
            <p:ph idx="1"/>
          </p:nvPr>
        </p:nvSpPr>
        <p:spPr>
          <a:xfrm>
            <a:off x="408955" y="2204864"/>
            <a:ext cx="5486400" cy="4248000"/>
          </a:xfrm>
        </p:spPr>
        <p:txBody>
          <a:bodyPr>
            <a:noAutofit/>
          </a:bodyPr>
          <a:lstStyle/>
          <a:p>
            <a:pPr marL="342900" indent="-342900">
              <a:buClr>
                <a:srgbClr val="333333"/>
              </a:buClr>
              <a:buFont typeface="WingDings"/>
              <a:buChar char=""/>
              <a:defRPr/>
            </a:pPr>
            <a:r>
              <a:rPr lang="zh-TW" altLang="en-US" sz="2400" dirty="0">
                <a:solidFill>
                  <a:srgbClr val="333333"/>
                </a:solidFill>
              </a:rPr>
              <a:t>试细想你脑海中的</a:t>
            </a:r>
            <a:r>
              <a:rPr lang="zh-TW" altLang="en-US" sz="2400">
                <a:solidFill>
                  <a:srgbClr val="333333"/>
                </a:solidFill>
              </a:rPr>
              <a:t>思</a:t>
            </a:r>
            <a:r>
              <a:rPr lang="zh-CN" altLang="en-US" sz="2400">
                <a:solidFill>
                  <a:srgbClr val="333333"/>
                </a:solidFill>
              </a:rPr>
              <a:t>绪</a:t>
            </a:r>
            <a:r>
              <a:rPr lang="zh-TW" altLang="en-US" sz="2400">
                <a:solidFill>
                  <a:srgbClr val="333333"/>
                </a:solidFill>
              </a:rPr>
              <a:t>，</a:t>
            </a:r>
            <a:r>
              <a:rPr lang="en-US" altLang="zh-TW" sz="2400">
                <a:solidFill>
                  <a:srgbClr val="333333"/>
                </a:solidFill>
              </a:rPr>
              <a:t> </a:t>
            </a:r>
            <a:r>
              <a:rPr lang="zh-TW" altLang="en-US" sz="2400" dirty="0">
                <a:solidFill>
                  <a:srgbClr val="333333"/>
                </a:solidFill>
              </a:rPr>
              <a:t>但不要干预或轻视这些想</a:t>
            </a:r>
            <a:r>
              <a:rPr lang="zh-TW" altLang="en-US" sz="2400">
                <a:solidFill>
                  <a:srgbClr val="333333"/>
                </a:solidFill>
              </a:rPr>
              <a:t>法</a:t>
            </a:r>
            <a:r>
              <a:rPr lang="en-US" altLang="zh-TW" sz="2400">
                <a:solidFill>
                  <a:srgbClr val="333333"/>
                </a:solidFill>
              </a:rPr>
              <a:t>(“</a:t>
            </a:r>
            <a:r>
              <a:rPr lang="zh-TW" altLang="en-US" sz="2400">
                <a:solidFill>
                  <a:srgbClr val="333333"/>
                </a:solidFill>
              </a:rPr>
              <a:t>我</a:t>
            </a:r>
            <a:r>
              <a:rPr lang="zh-TW" altLang="en-US" sz="2400" dirty="0">
                <a:solidFill>
                  <a:srgbClr val="333333"/>
                </a:solidFill>
              </a:rPr>
              <a:t>不能停止钻牛</a:t>
            </a:r>
            <a:r>
              <a:rPr lang="zh-TW" altLang="en-US" sz="2400">
                <a:solidFill>
                  <a:srgbClr val="333333"/>
                </a:solidFill>
              </a:rPr>
              <a:t>角尖， </a:t>
            </a:r>
            <a:r>
              <a:rPr lang="zh-TW" altLang="en-US" sz="2400" dirty="0">
                <a:solidFill>
                  <a:srgbClr val="333333"/>
                </a:solidFill>
              </a:rPr>
              <a:t>是个蠢</a:t>
            </a:r>
            <a:r>
              <a:rPr lang="zh-TW" altLang="en-US" sz="2400">
                <a:solidFill>
                  <a:srgbClr val="333333"/>
                </a:solidFill>
              </a:rPr>
              <a:t>才</a:t>
            </a:r>
            <a:r>
              <a:rPr lang="en-US" altLang="zh-TW" sz="2400">
                <a:solidFill>
                  <a:srgbClr val="333333"/>
                </a:solidFill>
              </a:rPr>
              <a:t>!</a:t>
            </a:r>
            <a:r>
              <a:rPr lang="zh-TW" altLang="en-US" sz="2400">
                <a:solidFill>
                  <a:srgbClr val="333333"/>
                </a:solidFill>
              </a:rPr>
              <a:t>”</a:t>
            </a:r>
            <a:r>
              <a:rPr lang="en-US" altLang="zh-TW" sz="2400">
                <a:solidFill>
                  <a:srgbClr val="333333"/>
                </a:solidFill>
              </a:rPr>
              <a:t>; “</a:t>
            </a:r>
            <a:r>
              <a:rPr lang="zh-TW" altLang="en-US" sz="2400">
                <a:solidFill>
                  <a:srgbClr val="333333"/>
                </a:solidFill>
              </a:rPr>
              <a:t>我</a:t>
            </a:r>
            <a:r>
              <a:rPr lang="zh-TW" altLang="en-US" sz="2400" dirty="0">
                <a:solidFill>
                  <a:srgbClr val="333333"/>
                </a:solidFill>
              </a:rPr>
              <a:t>为何会有这个问</a:t>
            </a:r>
            <a:r>
              <a:rPr lang="zh-TW" altLang="en-US" sz="2400">
                <a:solidFill>
                  <a:srgbClr val="333333"/>
                </a:solidFill>
              </a:rPr>
              <a:t>题</a:t>
            </a:r>
            <a:r>
              <a:rPr lang="en-US" altLang="zh-TW" sz="2400">
                <a:solidFill>
                  <a:srgbClr val="333333"/>
                </a:solidFill>
              </a:rPr>
              <a:t>?”)</a:t>
            </a:r>
            <a:endParaRPr lang="en-US" altLang="zh-TW" sz="2400" dirty="0">
              <a:solidFill>
                <a:srgbClr val="333333"/>
              </a:solidFill>
            </a:endParaRPr>
          </a:p>
          <a:p>
            <a:pPr marL="342900" indent="-342900">
              <a:buClr>
                <a:srgbClr val="333333"/>
              </a:buClr>
              <a:buFont typeface="WingDings"/>
              <a:buChar char=""/>
              <a:defRPr/>
            </a:pPr>
            <a:r>
              <a:rPr lang="zh-TW" altLang="en-US" sz="2400" dirty="0">
                <a:solidFill>
                  <a:srgbClr val="333333"/>
                </a:solidFill>
              </a:rPr>
              <a:t>留神想象这些思想慢慢离你</a:t>
            </a:r>
            <a:r>
              <a:rPr lang="zh-TW" altLang="en-US" sz="2400">
                <a:solidFill>
                  <a:srgbClr val="333333"/>
                </a:solidFill>
              </a:rPr>
              <a:t>远去，</a:t>
            </a:r>
            <a:r>
              <a:rPr lang="en-US" altLang="zh-TW" sz="2400">
                <a:solidFill>
                  <a:srgbClr val="333333"/>
                </a:solidFill>
              </a:rPr>
              <a:t> </a:t>
            </a:r>
            <a:r>
              <a:rPr lang="zh-TW" altLang="en-US" sz="2400" dirty="0">
                <a:solidFill>
                  <a:srgbClr val="333333"/>
                </a:solidFill>
              </a:rPr>
              <a:t>好像火车渐渐驶离</a:t>
            </a:r>
            <a:r>
              <a:rPr lang="zh-TW" altLang="en-US" sz="2400">
                <a:solidFill>
                  <a:srgbClr val="333333"/>
                </a:solidFill>
              </a:rPr>
              <a:t>车站，浮</a:t>
            </a:r>
            <a:r>
              <a:rPr lang="zh-TW" altLang="en-US" sz="2400" dirty="0">
                <a:solidFill>
                  <a:srgbClr val="333333"/>
                </a:solidFill>
              </a:rPr>
              <a:t>云慢慢</a:t>
            </a:r>
            <a:r>
              <a:rPr lang="zh-TW" altLang="en-US" sz="2400">
                <a:solidFill>
                  <a:srgbClr val="333333"/>
                </a:solidFill>
              </a:rPr>
              <a:t>飘走，</a:t>
            </a:r>
            <a:r>
              <a:rPr lang="en-US" altLang="zh-TW" sz="2400">
                <a:solidFill>
                  <a:srgbClr val="333333"/>
                </a:solidFill>
              </a:rPr>
              <a:t> </a:t>
            </a:r>
            <a:r>
              <a:rPr lang="zh-TW" altLang="en-US" sz="2400" dirty="0">
                <a:solidFill>
                  <a:srgbClr val="333333"/>
                </a:solidFill>
              </a:rPr>
              <a:t>或树叶轻轻被风吹落</a:t>
            </a:r>
          </a:p>
          <a:p>
            <a:pPr lvl="0" defTabSz="914400" eaLnBrk="0" fontAlgn="base" hangingPunct="0"/>
            <a:r>
              <a:rPr lang="zh-TW" altLang="en-US" sz="2400" dirty="0">
                <a:solidFill>
                  <a:srgbClr val="004992"/>
                </a:solidFill>
              </a:rPr>
              <a:t>这些造成困扰的思绪持续</a:t>
            </a:r>
            <a:r>
              <a:rPr lang="zh-TW" altLang="en-US" sz="2400">
                <a:solidFill>
                  <a:srgbClr val="004992"/>
                </a:solidFill>
              </a:rPr>
              <a:t>存在，</a:t>
            </a:r>
            <a:r>
              <a:rPr lang="en-US" altLang="zh-TW" sz="2400">
                <a:solidFill>
                  <a:srgbClr val="004992"/>
                </a:solidFill>
              </a:rPr>
              <a:t> </a:t>
            </a:r>
            <a:r>
              <a:rPr lang="zh-TW" altLang="en-US" sz="2400" dirty="0">
                <a:solidFill>
                  <a:srgbClr val="004992"/>
                </a:solidFill>
              </a:rPr>
              <a:t>不是因为它们是真</a:t>
            </a:r>
            <a:r>
              <a:rPr lang="zh-TW" altLang="en-US" sz="2400">
                <a:solidFill>
                  <a:srgbClr val="004992"/>
                </a:solidFill>
              </a:rPr>
              <a:t>实的，</a:t>
            </a:r>
            <a:r>
              <a:rPr lang="en-US" altLang="zh-TW" sz="2400">
                <a:solidFill>
                  <a:srgbClr val="004992"/>
                </a:solidFill>
              </a:rPr>
              <a:t> </a:t>
            </a:r>
            <a:r>
              <a:rPr lang="zh-CN" altLang="en-US" sz="2400" dirty="0">
                <a:solidFill>
                  <a:srgbClr val="004992"/>
                </a:solidFill>
              </a:rPr>
              <a:t>而</a:t>
            </a:r>
            <a:r>
              <a:rPr lang="zh-TW" altLang="en-US" sz="2400" dirty="0">
                <a:solidFill>
                  <a:srgbClr val="004992"/>
                </a:solidFill>
              </a:rPr>
              <a:t>是因为它们使你感到害怕。因此你不断重复这些想法。</a:t>
            </a:r>
            <a:endParaRPr lang="zh-HK"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34</a:t>
            </a:fld>
            <a:endParaRPr lang="de-DE" altLang="zh-HK">
              <a:latin typeface="SimHei"/>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阻止钻牛角尖 </a:t>
            </a:r>
            <a:r>
              <a:rPr lang="en-US" altLang="zh-CN" sz="3600"/>
              <a:t>- </a:t>
            </a:r>
            <a:r>
              <a:rPr lang="zh-CN" altLang="en-US" sz="3600"/>
              <a:t>练习</a:t>
            </a:r>
            <a:r>
              <a:rPr lang="en-US" altLang="zh-CN" sz="3600"/>
              <a:t>2: </a:t>
            </a:r>
            <a:r>
              <a:rPr lang="zh-CN" altLang="en-US" sz="3600"/>
              <a:t>利用动作令自己分神</a:t>
            </a:r>
            <a:endParaRPr lang="zh-TW" altLang="de-DE" sz="3600"/>
          </a:p>
        </p:txBody>
      </p:sp>
      <p:sp>
        <p:nvSpPr>
          <p:cNvPr id="67586" name="Inhaltsplatzhalter 2"/>
          <p:cNvSpPr>
            <a:spLocks noGrp="1"/>
          </p:cNvSpPr>
          <p:nvPr>
            <p:ph idx="1"/>
          </p:nvPr>
        </p:nvSpPr>
        <p:spPr/>
        <p:txBody>
          <a:bodyPr>
            <a:noAutofit/>
          </a:bodyPr>
          <a:lstStyle/>
          <a:p>
            <a:pPr>
              <a:defRPr/>
            </a:pPr>
            <a:r>
              <a:rPr lang="zh-TW" altLang="en-US" sz="2400" dirty="0">
                <a:solidFill>
                  <a:srgbClr val="004992"/>
                </a:solidFill>
              </a:rPr>
              <a:t>体能练习</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站起来</a:t>
            </a:r>
            <a:r>
              <a:rPr lang="en-US" altLang="zh-TW" sz="2400" dirty="0">
                <a:solidFill>
                  <a:srgbClr val="333333"/>
                </a:solidFill>
              </a:rPr>
              <a:t>!</a:t>
            </a:r>
          </a:p>
          <a:p>
            <a:pPr marL="457200" indent="-457200">
              <a:buFont typeface="+mj-lt"/>
              <a:buAutoNum type="arabicPeriod"/>
              <a:defRPr/>
            </a:pPr>
            <a:r>
              <a:rPr lang="zh-TW" altLang="en-US" sz="2400" dirty="0">
                <a:solidFill>
                  <a:srgbClr val="333333"/>
                </a:solidFill>
              </a:rPr>
              <a:t>把你的左手放在你的右边</a:t>
            </a:r>
            <a:r>
              <a:rPr lang="zh-CN" altLang="en-US" sz="2400" dirty="0">
                <a:solidFill>
                  <a:srgbClr val="333333"/>
                </a:solidFill>
              </a:rPr>
              <a:t>肩膀</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把你的右手放在你的左边</a:t>
            </a:r>
            <a:r>
              <a:rPr lang="zh-CN" altLang="en-US" sz="2400" dirty="0">
                <a:solidFill>
                  <a:srgbClr val="333333"/>
                </a:solidFill>
              </a:rPr>
              <a:t>肩膀</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抬起一</a:t>
            </a:r>
            <a:r>
              <a:rPr lang="zh-CN" altLang="en-US" sz="2400" dirty="0">
                <a:solidFill>
                  <a:srgbClr val="333333"/>
                </a:solidFill>
              </a:rPr>
              <a:t>条腿</a:t>
            </a:r>
            <a:r>
              <a:rPr lang="en-US" altLang="zh-TW" sz="2400" dirty="0">
                <a:solidFill>
                  <a:srgbClr val="333333"/>
                </a:solidFill>
              </a:rPr>
              <a:t>…</a:t>
            </a:r>
          </a:p>
          <a:p>
            <a:pPr marL="457200" indent="-457200">
              <a:buFont typeface="+mj-lt"/>
              <a:buAutoNum type="arabicPeriod"/>
              <a:defRPr/>
            </a:pPr>
            <a:r>
              <a:rPr lang="en-US" altLang="zh-TW" sz="2400" dirty="0">
                <a:solidFill>
                  <a:srgbClr val="333333"/>
                </a:solidFill>
              </a:rPr>
              <a:t>...</a:t>
            </a:r>
            <a:r>
              <a:rPr lang="zh-TW" altLang="en-US" sz="2400" dirty="0">
                <a:solidFill>
                  <a:srgbClr val="333333"/>
                </a:solidFill>
              </a:rPr>
              <a:t>然后转动</a:t>
            </a:r>
            <a:r>
              <a:rPr lang="zh-CN" altLang="en-US" sz="2400" dirty="0">
                <a:solidFill>
                  <a:srgbClr val="333333"/>
                </a:solidFill>
              </a:rPr>
              <a:t>这条腿</a:t>
            </a:r>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35</a:t>
            </a:fld>
            <a:endParaRPr lang="de-DE" altLang="zh-HK">
              <a:latin typeface="SimHe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阻止钻牛角尖 </a:t>
            </a:r>
            <a:r>
              <a:rPr lang="en-US" altLang="zh-CN" sz="3600"/>
              <a:t>- </a:t>
            </a:r>
            <a:r>
              <a:rPr lang="zh-CN" altLang="en-US" sz="3600"/>
              <a:t>练习</a:t>
            </a:r>
            <a:r>
              <a:rPr lang="en-US" altLang="zh-CN" sz="3600"/>
              <a:t>2: </a:t>
            </a:r>
            <a:r>
              <a:rPr lang="zh-CN" altLang="en-US" sz="3600"/>
              <a:t>利用动作令自己分神</a:t>
            </a:r>
            <a:endParaRPr lang="zh-TW" altLang="de-DE" sz="3600"/>
          </a:p>
        </p:txBody>
      </p:sp>
      <p:sp>
        <p:nvSpPr>
          <p:cNvPr id="67586" name="Inhaltsplatzhalter 2"/>
          <p:cNvSpPr>
            <a:spLocks noGrp="1"/>
          </p:cNvSpPr>
          <p:nvPr>
            <p:ph idx="1"/>
          </p:nvPr>
        </p:nvSpPr>
        <p:spPr/>
        <p:txBody>
          <a:bodyPr>
            <a:noAutofit/>
          </a:bodyPr>
          <a:lstStyle/>
          <a:p>
            <a:pPr>
              <a:defRPr/>
            </a:pPr>
            <a:r>
              <a:rPr lang="zh-TW" altLang="en-US" sz="2400" dirty="0">
                <a:solidFill>
                  <a:srgbClr val="004992"/>
                </a:solidFill>
              </a:rPr>
              <a:t>体能练习</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站起来</a:t>
            </a:r>
            <a:r>
              <a:rPr lang="en-US" altLang="zh-TW" sz="2400" dirty="0">
                <a:solidFill>
                  <a:srgbClr val="333333"/>
                </a:solidFill>
              </a:rPr>
              <a:t>!</a:t>
            </a:r>
          </a:p>
          <a:p>
            <a:pPr marL="457200" indent="-457200">
              <a:buFont typeface="+mj-lt"/>
              <a:buAutoNum type="arabicPeriod"/>
              <a:defRPr/>
            </a:pPr>
            <a:r>
              <a:rPr lang="zh-TW" altLang="en-US" sz="2400" dirty="0">
                <a:solidFill>
                  <a:srgbClr val="333333"/>
                </a:solidFill>
              </a:rPr>
              <a:t>把你的左手放在你的右边</a:t>
            </a:r>
            <a:r>
              <a:rPr lang="zh-CN" altLang="en-US" sz="2400" dirty="0">
                <a:solidFill>
                  <a:srgbClr val="333333"/>
                </a:solidFill>
              </a:rPr>
              <a:t>肩膀</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把你的右手放在你的左边</a:t>
            </a:r>
            <a:r>
              <a:rPr lang="zh-CN" altLang="en-US" sz="2400" dirty="0">
                <a:solidFill>
                  <a:srgbClr val="333333"/>
                </a:solidFill>
              </a:rPr>
              <a:t>肩膀</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抬起一</a:t>
            </a:r>
            <a:r>
              <a:rPr lang="zh-CN" altLang="en-US" sz="2400" dirty="0">
                <a:solidFill>
                  <a:srgbClr val="333333"/>
                </a:solidFill>
              </a:rPr>
              <a:t>条腿</a:t>
            </a:r>
            <a:r>
              <a:rPr lang="en-US" altLang="zh-TW" sz="2400" dirty="0">
                <a:solidFill>
                  <a:srgbClr val="333333"/>
                </a:solidFill>
              </a:rPr>
              <a:t>…</a:t>
            </a:r>
          </a:p>
          <a:p>
            <a:pPr marL="457200" indent="-457200">
              <a:buFont typeface="+mj-lt"/>
              <a:buAutoNum type="arabicPeriod"/>
              <a:defRPr/>
            </a:pPr>
            <a:r>
              <a:rPr lang="en-US" altLang="zh-TW" sz="2400" dirty="0">
                <a:solidFill>
                  <a:srgbClr val="333333"/>
                </a:solidFill>
              </a:rPr>
              <a:t>...</a:t>
            </a:r>
            <a:r>
              <a:rPr lang="zh-TW" altLang="en-US" sz="2400" dirty="0">
                <a:solidFill>
                  <a:srgbClr val="333333"/>
                </a:solidFill>
              </a:rPr>
              <a:t>然后转动</a:t>
            </a:r>
            <a:r>
              <a:rPr lang="zh-CN" altLang="en-US" sz="2400" dirty="0">
                <a:solidFill>
                  <a:srgbClr val="333333"/>
                </a:solidFill>
              </a:rPr>
              <a:t>这条腿</a:t>
            </a:r>
            <a:endParaRPr lang="en-US" altLang="zh-CN" sz="2400" dirty="0">
              <a:solidFill>
                <a:srgbClr val="333333"/>
              </a:solidFill>
            </a:endParaRPr>
          </a:p>
          <a:p>
            <a:pPr algn="ctr">
              <a:defRPr/>
            </a:pPr>
            <a:r>
              <a:rPr lang="zh-HK" altLang="en-US" sz="2400" dirty="0">
                <a:solidFill>
                  <a:srgbClr val="004992"/>
                </a:solidFill>
              </a:rPr>
              <a:t>你在想什么呢？ </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36</a:t>
            </a:fld>
            <a:endParaRPr lang="de-DE" altLang="zh-HK">
              <a:latin typeface="SimHei"/>
            </a:endParaRPr>
          </a:p>
        </p:txBody>
      </p:sp>
    </p:spTree>
    <p:extLst>
      <p:ext uri="{BB962C8B-B14F-4D97-AF65-F5344CB8AC3E}">
        <p14:creationId xmlns:p14="http://schemas.microsoft.com/office/powerpoint/2010/main" val="1097849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t>阻止钻牛角尖 </a:t>
            </a:r>
            <a:r>
              <a:rPr lang="en-US" altLang="zh-CN" sz="3600"/>
              <a:t>- </a:t>
            </a:r>
            <a:r>
              <a:rPr lang="zh-CN" altLang="en-US" sz="3600"/>
              <a:t>练习</a:t>
            </a:r>
            <a:r>
              <a:rPr lang="en-US" altLang="zh-CN" sz="3600"/>
              <a:t>2: </a:t>
            </a:r>
            <a:r>
              <a:rPr lang="zh-CN" altLang="en-US" sz="3600"/>
              <a:t>利用动作令自己分神</a:t>
            </a:r>
            <a:endParaRPr lang="zh-TW" altLang="de-DE" sz="3600"/>
          </a:p>
        </p:txBody>
      </p:sp>
      <p:sp>
        <p:nvSpPr>
          <p:cNvPr id="69634" name="Inhaltsplatzhalter 2"/>
          <p:cNvSpPr>
            <a:spLocks noGrp="1"/>
          </p:cNvSpPr>
          <p:nvPr>
            <p:ph idx="1"/>
          </p:nvPr>
        </p:nvSpPr>
        <p:spPr/>
        <p:txBody>
          <a:bodyPr>
            <a:noAutofit/>
          </a:bodyPr>
          <a:lstStyle/>
          <a:p>
            <a:pPr>
              <a:defRPr/>
            </a:pPr>
            <a:r>
              <a:rPr lang="zh-TW" altLang="en-US" sz="2400" dirty="0">
                <a:solidFill>
                  <a:srgbClr val="004992"/>
                </a:solidFill>
              </a:rPr>
              <a:t>体能练习</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站起来</a:t>
            </a:r>
            <a:r>
              <a:rPr lang="en-US" altLang="zh-TW" sz="2400" dirty="0">
                <a:solidFill>
                  <a:srgbClr val="333333"/>
                </a:solidFill>
              </a:rPr>
              <a:t>!</a:t>
            </a:r>
          </a:p>
          <a:p>
            <a:pPr marL="457200" indent="-457200">
              <a:buFont typeface="+mj-lt"/>
              <a:buAutoNum type="arabicPeriod"/>
              <a:defRPr/>
            </a:pPr>
            <a:r>
              <a:rPr lang="zh-TW" altLang="en-US" sz="2400" dirty="0">
                <a:solidFill>
                  <a:srgbClr val="333333"/>
                </a:solidFill>
              </a:rPr>
              <a:t>把你的左手放在你的右边</a:t>
            </a:r>
            <a:r>
              <a:rPr lang="zh-CN" altLang="en-US" sz="2400" dirty="0">
                <a:solidFill>
                  <a:srgbClr val="333333"/>
                </a:solidFill>
              </a:rPr>
              <a:t>肩膀</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把你的右手放在你的左边</a:t>
            </a:r>
            <a:r>
              <a:rPr lang="zh-CN" altLang="en-US" sz="2400" dirty="0">
                <a:solidFill>
                  <a:srgbClr val="333333"/>
                </a:solidFill>
              </a:rPr>
              <a:t>肩膀</a:t>
            </a:r>
            <a:endParaRPr lang="zh-TW" altLang="en-US" sz="2400" dirty="0">
              <a:solidFill>
                <a:srgbClr val="333333"/>
              </a:solidFill>
            </a:endParaRPr>
          </a:p>
          <a:p>
            <a:pPr marL="457200" indent="-457200">
              <a:buFont typeface="+mj-lt"/>
              <a:buAutoNum type="arabicPeriod"/>
              <a:defRPr/>
            </a:pPr>
            <a:r>
              <a:rPr lang="zh-TW" altLang="en-US" sz="2400" dirty="0">
                <a:solidFill>
                  <a:srgbClr val="333333"/>
                </a:solidFill>
              </a:rPr>
              <a:t>抬起一</a:t>
            </a:r>
            <a:r>
              <a:rPr lang="zh-CN" altLang="en-US" sz="2400" dirty="0">
                <a:solidFill>
                  <a:srgbClr val="333333"/>
                </a:solidFill>
              </a:rPr>
              <a:t>条腿</a:t>
            </a:r>
            <a:r>
              <a:rPr lang="en-US" altLang="zh-TW" sz="2400" dirty="0">
                <a:solidFill>
                  <a:srgbClr val="333333"/>
                </a:solidFill>
              </a:rPr>
              <a:t>…</a:t>
            </a:r>
          </a:p>
          <a:p>
            <a:pPr marL="457200" indent="-457200">
              <a:buFont typeface="+mj-lt"/>
              <a:buAutoNum type="arabicPeriod"/>
              <a:defRPr/>
            </a:pPr>
            <a:r>
              <a:rPr lang="en-US" altLang="zh-TW" sz="2400" dirty="0">
                <a:solidFill>
                  <a:srgbClr val="333333"/>
                </a:solidFill>
              </a:rPr>
              <a:t>...</a:t>
            </a:r>
            <a:r>
              <a:rPr lang="zh-TW" altLang="en-US" sz="2400" dirty="0">
                <a:solidFill>
                  <a:srgbClr val="333333"/>
                </a:solidFill>
              </a:rPr>
              <a:t>然后转动</a:t>
            </a:r>
            <a:r>
              <a:rPr lang="zh-CN" altLang="en-US" sz="2400" dirty="0">
                <a:solidFill>
                  <a:srgbClr val="333333"/>
                </a:solidFill>
              </a:rPr>
              <a:t>这条腿</a:t>
            </a:r>
            <a:endParaRPr lang="de-DE" altLang="zh-CN" sz="2400" dirty="0">
              <a:solidFill>
                <a:srgbClr val="333333"/>
              </a:solidFill>
            </a:endParaRPr>
          </a:p>
          <a:p>
            <a:pPr algn="ctr">
              <a:tabLst/>
              <a:defRPr/>
            </a:pPr>
            <a:r>
              <a:rPr lang="zh-TW" altLang="en-US" sz="2400" dirty="0">
                <a:solidFill>
                  <a:srgbClr val="004992"/>
                </a:solidFill>
              </a:rPr>
              <a:t>当你专注于这个体能动</a:t>
            </a:r>
            <a:r>
              <a:rPr lang="zh-TW" altLang="en-US" sz="2400">
                <a:solidFill>
                  <a:srgbClr val="004992"/>
                </a:solidFill>
              </a:rPr>
              <a:t>作时，</a:t>
            </a:r>
            <a:r>
              <a:rPr lang="en-US" altLang="zh-TW" sz="2400">
                <a:solidFill>
                  <a:srgbClr val="004992"/>
                </a:solidFill>
              </a:rPr>
              <a:t> </a:t>
            </a:r>
            <a:r>
              <a:rPr lang="zh-TW" altLang="en-US" sz="2400" dirty="0">
                <a:solidFill>
                  <a:srgbClr val="004992"/>
                </a:solidFill>
              </a:rPr>
              <a:t>本来那无止境地钻牛角尖的思</a:t>
            </a:r>
            <a:r>
              <a:rPr lang="zh-CN" altLang="en-US" sz="2400" dirty="0">
                <a:solidFill>
                  <a:srgbClr val="004992"/>
                </a:solidFill>
              </a:rPr>
              <a:t>绪</a:t>
            </a:r>
            <a:r>
              <a:rPr lang="zh-TW" altLang="en-US" sz="2400" dirty="0">
                <a:solidFill>
                  <a:srgbClr val="004992"/>
                </a:solidFill>
              </a:rPr>
              <a:t>循环就被打断了</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37</a:t>
            </a:fld>
            <a:endParaRPr lang="de-DE" altLang="zh-HK">
              <a:latin typeface="SimHe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提升自尊心的小秘方</a:t>
            </a:r>
            <a:endParaRPr lang="zh-TW" altLang="de-DE" sz="3600"/>
          </a:p>
        </p:txBody>
      </p:sp>
      <p:sp>
        <p:nvSpPr>
          <p:cNvPr id="73731"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向他人表达你的意愿</a:t>
            </a:r>
          </a:p>
          <a:p>
            <a:pPr>
              <a:buClr>
                <a:srgbClr val="333333"/>
              </a:buClr>
            </a:pP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38</a:t>
            </a:fld>
            <a:endParaRPr lang="de-DE" altLang="zh-HK">
              <a:latin typeface="SimHe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提升自尊心的小秘方</a:t>
            </a:r>
            <a:endParaRPr lang="zh-TW" altLang="de-DE" sz="3600"/>
          </a:p>
        </p:txBody>
      </p:sp>
      <p:sp>
        <p:nvSpPr>
          <p:cNvPr id="73731"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向他人表达你的意愿</a:t>
            </a:r>
          </a:p>
          <a:p>
            <a:pPr marL="342900" indent="-342900">
              <a:buClr>
                <a:srgbClr val="333333"/>
              </a:buClr>
              <a:buFont typeface="WingDings"/>
              <a:buChar char=""/>
            </a:pPr>
            <a:r>
              <a:rPr lang="zh-TW" altLang="en-US" sz="2400">
                <a:solidFill>
                  <a:srgbClr val="333333"/>
                </a:solidFill>
              </a:rPr>
              <a:t>尽量说话清晰而响亮</a:t>
            </a:r>
          </a:p>
          <a:p>
            <a:pPr>
              <a:buClr>
                <a:srgbClr val="333333"/>
              </a:buClr>
            </a:pP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39</a:t>
            </a:fld>
            <a:endParaRPr lang="de-DE" altLang="zh-HK">
              <a:latin typeface="SimHei"/>
            </a:endParaRPr>
          </a:p>
        </p:txBody>
      </p:sp>
    </p:spTree>
    <p:extLst>
      <p:ext uri="{BB962C8B-B14F-4D97-AF65-F5344CB8AC3E}">
        <p14:creationId xmlns:p14="http://schemas.microsoft.com/office/powerpoint/2010/main" val="2413960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提升自尊心的小秘方</a:t>
            </a:r>
            <a:endParaRPr lang="zh-TW" altLang="de-DE" sz="3600"/>
          </a:p>
        </p:txBody>
      </p:sp>
      <p:sp>
        <p:nvSpPr>
          <p:cNvPr id="73731"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向他人表达你的意愿</a:t>
            </a:r>
          </a:p>
          <a:p>
            <a:pPr marL="342900" indent="-342900">
              <a:buClr>
                <a:srgbClr val="333333"/>
              </a:buClr>
              <a:buFont typeface="WingDings"/>
              <a:buChar char=""/>
            </a:pPr>
            <a:r>
              <a:rPr lang="zh-TW" altLang="en-US" sz="2400">
                <a:solidFill>
                  <a:srgbClr val="333333"/>
                </a:solidFill>
              </a:rPr>
              <a:t>尽量说话清晰而响亮</a:t>
            </a:r>
          </a:p>
          <a:p>
            <a:pPr marL="342900" indent="-342900">
              <a:buClr>
                <a:srgbClr val="333333"/>
              </a:buClr>
              <a:buFont typeface="WingDings"/>
              <a:buChar char=""/>
            </a:pPr>
            <a:r>
              <a:rPr lang="zh-TW" altLang="en-US" sz="2400" dirty="0">
                <a:solidFill>
                  <a:srgbClr val="333333"/>
                </a:solidFill>
              </a:rPr>
              <a:t>作眼神接触 </a:t>
            </a:r>
            <a:r>
              <a:rPr lang="en-US" altLang="zh-TW" sz="2400" dirty="0">
                <a:solidFill>
                  <a:srgbClr val="333333"/>
                </a:solidFill>
              </a:rPr>
              <a:t>(</a:t>
            </a:r>
            <a:r>
              <a:rPr lang="zh-TW" altLang="en-US" sz="2400" dirty="0">
                <a:solidFill>
                  <a:srgbClr val="333333"/>
                </a:solidFill>
              </a:rPr>
              <a:t>起初跟认识</a:t>
            </a:r>
            <a:r>
              <a:rPr lang="zh-TW" altLang="en-US" sz="2400">
                <a:solidFill>
                  <a:srgbClr val="333333"/>
                </a:solidFill>
              </a:rPr>
              <a:t>的人，</a:t>
            </a:r>
            <a:r>
              <a:rPr lang="en-US" altLang="zh-TW" sz="2400">
                <a:solidFill>
                  <a:srgbClr val="333333"/>
                </a:solidFill>
              </a:rPr>
              <a:t> </a:t>
            </a:r>
            <a:r>
              <a:rPr lang="zh-TW" altLang="en-US" sz="2400" dirty="0">
                <a:solidFill>
                  <a:srgbClr val="333333"/>
                </a:solidFill>
              </a:rPr>
              <a:t>进而跟陌生人</a:t>
            </a:r>
            <a:r>
              <a:rPr lang="en-US" altLang="zh-TW" sz="2400" dirty="0">
                <a:solidFill>
                  <a:srgbClr val="333333"/>
                </a:solidFill>
              </a:rPr>
              <a:t>)</a:t>
            </a:r>
          </a:p>
          <a:p>
            <a:pPr>
              <a:buClr>
                <a:srgbClr val="333333"/>
              </a:buClr>
            </a:pP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40</a:t>
            </a:fld>
            <a:endParaRPr lang="de-DE" altLang="zh-HK">
              <a:latin typeface="SimHei"/>
            </a:endParaRPr>
          </a:p>
        </p:txBody>
      </p:sp>
    </p:spTree>
    <p:extLst>
      <p:ext uri="{BB962C8B-B14F-4D97-AF65-F5344CB8AC3E}">
        <p14:creationId xmlns:p14="http://schemas.microsoft.com/office/powerpoint/2010/main" val="2016383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提升自尊心的小秘方</a:t>
            </a:r>
            <a:endParaRPr lang="zh-TW" altLang="de-DE" sz="3600"/>
          </a:p>
        </p:txBody>
      </p:sp>
      <p:sp>
        <p:nvSpPr>
          <p:cNvPr id="73731" name="Inhaltsplatzhalter 2"/>
          <p:cNvSpPr>
            <a:spLocks noGrp="1"/>
          </p:cNvSpPr>
          <p:nvPr>
            <p:ph idx="1"/>
          </p:nvPr>
        </p:nvSpPr>
        <p:spPr/>
        <p:txBody>
          <a:bodyPr>
            <a:noAutofit/>
          </a:bodyPr>
          <a:lstStyle/>
          <a:p>
            <a:pPr marL="342900" indent="-342900">
              <a:buClr>
                <a:srgbClr val="333333"/>
              </a:buClr>
              <a:buFont typeface="WingDings"/>
              <a:buChar char=""/>
            </a:pPr>
            <a:r>
              <a:rPr lang="zh-TW" altLang="en-US" sz="2400" dirty="0">
                <a:solidFill>
                  <a:srgbClr val="333333"/>
                </a:solidFill>
              </a:rPr>
              <a:t>向他人表达你的意愿</a:t>
            </a:r>
          </a:p>
          <a:p>
            <a:pPr marL="342900" indent="-342900">
              <a:buClr>
                <a:srgbClr val="333333"/>
              </a:buClr>
              <a:buFont typeface="WingDings"/>
              <a:buChar char=""/>
            </a:pPr>
            <a:r>
              <a:rPr lang="zh-TW" altLang="en-US" sz="2400">
                <a:solidFill>
                  <a:srgbClr val="333333"/>
                </a:solidFill>
              </a:rPr>
              <a:t>尽量说话清晰而响亮</a:t>
            </a:r>
          </a:p>
          <a:p>
            <a:pPr marL="342900" indent="-342900">
              <a:buClr>
                <a:srgbClr val="333333"/>
              </a:buClr>
              <a:buFont typeface="WingDings"/>
              <a:buChar char=""/>
            </a:pPr>
            <a:r>
              <a:rPr lang="zh-TW" altLang="en-US" sz="2400" dirty="0">
                <a:solidFill>
                  <a:srgbClr val="333333"/>
                </a:solidFill>
              </a:rPr>
              <a:t>作眼神接触 </a:t>
            </a:r>
            <a:r>
              <a:rPr lang="en-US" altLang="zh-TW" sz="2400" dirty="0">
                <a:solidFill>
                  <a:srgbClr val="333333"/>
                </a:solidFill>
              </a:rPr>
              <a:t>(</a:t>
            </a:r>
            <a:r>
              <a:rPr lang="zh-TW" altLang="en-US" sz="2400" dirty="0">
                <a:solidFill>
                  <a:srgbClr val="333333"/>
                </a:solidFill>
              </a:rPr>
              <a:t>起初跟认识</a:t>
            </a:r>
            <a:r>
              <a:rPr lang="zh-TW" altLang="en-US" sz="2400">
                <a:solidFill>
                  <a:srgbClr val="333333"/>
                </a:solidFill>
              </a:rPr>
              <a:t>的人，</a:t>
            </a:r>
            <a:r>
              <a:rPr lang="en-US" altLang="zh-TW" sz="2400">
                <a:solidFill>
                  <a:srgbClr val="333333"/>
                </a:solidFill>
              </a:rPr>
              <a:t> </a:t>
            </a:r>
            <a:r>
              <a:rPr lang="zh-TW" altLang="en-US" sz="2400" dirty="0">
                <a:solidFill>
                  <a:srgbClr val="333333"/>
                </a:solidFill>
              </a:rPr>
              <a:t>进而跟陌生人</a:t>
            </a:r>
            <a:r>
              <a:rPr lang="en-US" altLang="zh-TW" sz="2400" dirty="0">
                <a:solidFill>
                  <a:srgbClr val="333333"/>
                </a:solidFill>
              </a:rPr>
              <a:t>)</a:t>
            </a:r>
          </a:p>
          <a:p>
            <a:pPr marL="342900" indent="-342900">
              <a:buClr>
                <a:srgbClr val="333333"/>
              </a:buClr>
              <a:buFont typeface="WingDings"/>
              <a:buChar char=""/>
            </a:pPr>
            <a:r>
              <a:rPr lang="zh-TW" altLang="en-US" sz="2400" dirty="0">
                <a:solidFill>
                  <a:srgbClr val="333333"/>
                </a:solidFill>
              </a:rPr>
              <a:t>挺直身躯</a:t>
            </a:r>
            <a:r>
              <a:rPr lang="en-US" altLang="zh-TW" sz="2400" dirty="0">
                <a:solidFill>
                  <a:srgbClr val="333333"/>
                </a:solidFill>
              </a:rPr>
              <a:t>: </a:t>
            </a:r>
            <a:r>
              <a:rPr lang="zh-TW" altLang="en-US" sz="2400" dirty="0">
                <a:solidFill>
                  <a:srgbClr val="333333"/>
                </a:solidFill>
              </a:rPr>
              <a:t>切记一个良好直立的姿态有助建立自信及影响他人对你的看法</a:t>
            </a:r>
            <a:endParaRPr lang="zh-HK"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41</a:t>
            </a:fld>
            <a:endParaRPr lang="de-DE" altLang="zh-HK">
              <a:latin typeface="SimHei"/>
            </a:endParaRPr>
          </a:p>
        </p:txBody>
      </p:sp>
    </p:spTree>
    <p:extLst>
      <p:ext uri="{BB962C8B-B14F-4D97-AF65-F5344CB8AC3E}">
        <p14:creationId xmlns:p14="http://schemas.microsoft.com/office/powerpoint/2010/main" val="3288531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功课</a:t>
            </a:r>
            <a:endParaRPr lang="zh-TW" altLang="de-DE" sz="3600"/>
          </a:p>
        </p:txBody>
      </p:sp>
      <p:sp>
        <p:nvSpPr>
          <p:cNvPr id="75779" name="Inhaltsplatzhalter 2"/>
          <p:cNvSpPr>
            <a:spLocks noGrp="1"/>
          </p:cNvSpPr>
          <p:nvPr>
            <p:ph idx="1"/>
          </p:nvPr>
        </p:nvSpPr>
        <p:spPr/>
        <p:txBody>
          <a:bodyPr>
            <a:noAutofit/>
          </a:bodyPr>
          <a:lstStyle/>
          <a:p>
            <a:pPr>
              <a:lnSpc>
                <a:spcPct val="100000"/>
              </a:lnSpc>
              <a:spcBef>
                <a:spcPts val="1200"/>
              </a:spcBef>
              <a:defRPr/>
            </a:pPr>
            <a:r>
              <a:rPr lang="zh-TW" altLang="en-US" sz="2400" dirty="0">
                <a:solidFill>
                  <a:srgbClr val="004992"/>
                </a:solidFill>
              </a:rPr>
              <a:t>欣赏日常正面事情的小秘方</a:t>
            </a:r>
            <a:r>
              <a:rPr lang="en-US" altLang="zh-TW" sz="2400" dirty="0">
                <a:solidFill>
                  <a:srgbClr val="004992"/>
                </a:solidFill>
              </a:rPr>
              <a:t>:</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在你离家前，</a:t>
            </a:r>
            <a:r>
              <a:rPr lang="en-US" altLang="zh-TW" sz="2400" dirty="0">
                <a:solidFill>
                  <a:srgbClr val="333333"/>
                </a:solidFill>
              </a:rPr>
              <a:t> </a:t>
            </a:r>
            <a:r>
              <a:rPr lang="zh-TW" altLang="en-US" sz="2400" dirty="0">
                <a:solidFill>
                  <a:srgbClr val="333333"/>
                </a:solidFill>
              </a:rPr>
              <a:t>拿一把细小颗粒状物 </a:t>
            </a:r>
            <a:r>
              <a:rPr lang="en-US" altLang="zh-TW" sz="2400" dirty="0">
                <a:solidFill>
                  <a:srgbClr val="333333"/>
                </a:solidFill>
              </a:rPr>
              <a:t>(</a:t>
            </a:r>
            <a:r>
              <a:rPr lang="zh-TW" altLang="en-US" sz="2400" dirty="0">
                <a:solidFill>
                  <a:srgbClr val="333333"/>
                </a:solidFill>
              </a:rPr>
              <a:t>如</a:t>
            </a:r>
            <a:r>
              <a:rPr lang="zh-CN" altLang="en-US" sz="2400" dirty="0">
                <a:solidFill>
                  <a:srgbClr val="333333"/>
                </a:solidFill>
              </a:rPr>
              <a:t>玻璃珠</a:t>
            </a:r>
            <a:r>
              <a:rPr lang="zh-TW" altLang="en-US" sz="2400" dirty="0">
                <a:solidFill>
                  <a:srgbClr val="333333"/>
                </a:solidFill>
              </a:rPr>
              <a:t>，</a:t>
            </a:r>
            <a:r>
              <a:rPr lang="en-US" altLang="zh-TW" sz="2400" dirty="0">
                <a:solidFill>
                  <a:srgbClr val="333333"/>
                </a:solidFill>
              </a:rPr>
              <a:t> </a:t>
            </a:r>
            <a:r>
              <a:rPr lang="zh-TW" altLang="en-US" sz="2400" dirty="0">
                <a:solidFill>
                  <a:srgbClr val="333333"/>
                </a:solidFill>
              </a:rPr>
              <a:t>豆</a:t>
            </a:r>
            <a:r>
              <a:rPr lang="zh-CN" altLang="en-US" sz="2400" dirty="0">
                <a:solidFill>
                  <a:srgbClr val="333333"/>
                </a:solidFill>
              </a:rPr>
              <a:t>子</a:t>
            </a:r>
            <a:r>
              <a:rPr lang="zh-TW" altLang="en-US" sz="2400" dirty="0">
                <a:solidFill>
                  <a:srgbClr val="333333"/>
                </a:solidFill>
              </a:rPr>
              <a:t>之类</a:t>
            </a:r>
            <a:r>
              <a:rPr lang="en-US" altLang="zh-TW" sz="2400" dirty="0">
                <a:solidFill>
                  <a:srgbClr val="333333"/>
                </a:solidFill>
              </a:rPr>
              <a:t>…)</a:t>
            </a:r>
            <a:r>
              <a:rPr lang="zh-TW" altLang="en-US" sz="2400" dirty="0">
                <a:solidFill>
                  <a:srgbClr val="333333"/>
                </a:solidFill>
              </a:rPr>
              <a:t>，</a:t>
            </a:r>
            <a:r>
              <a:rPr lang="en-US" altLang="zh-TW" sz="2400" dirty="0">
                <a:solidFill>
                  <a:srgbClr val="333333"/>
                </a:solidFill>
              </a:rPr>
              <a:t> </a:t>
            </a:r>
            <a:r>
              <a:rPr lang="zh-TW" altLang="en-US" sz="2400" dirty="0">
                <a:solidFill>
                  <a:srgbClr val="333333"/>
                </a:solidFill>
              </a:rPr>
              <a:t>放在你右边的口袋</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当遇到正面，</a:t>
            </a:r>
            <a:r>
              <a:rPr lang="en-US" altLang="zh-TW" sz="2400" dirty="0">
                <a:solidFill>
                  <a:srgbClr val="333333"/>
                </a:solidFill>
              </a:rPr>
              <a:t> </a:t>
            </a:r>
            <a:r>
              <a:rPr lang="zh-TW" altLang="en-US" sz="2400" dirty="0">
                <a:solidFill>
                  <a:srgbClr val="333333"/>
                </a:solidFill>
              </a:rPr>
              <a:t>美好的事情时 </a:t>
            </a:r>
            <a:r>
              <a:rPr lang="en-US" altLang="zh-TW" sz="2400" dirty="0">
                <a:solidFill>
                  <a:srgbClr val="333333"/>
                </a:solidFill>
              </a:rPr>
              <a:t>(</a:t>
            </a:r>
            <a:r>
              <a:rPr lang="zh-TW" altLang="en-US" sz="2400" dirty="0">
                <a:solidFill>
                  <a:srgbClr val="333333"/>
                </a:solidFill>
              </a:rPr>
              <a:t>例如朋友向你微笑， 一次有趣的对话，一顿美味的午餐等</a:t>
            </a:r>
            <a:r>
              <a:rPr lang="en-US" altLang="zh-TW" sz="2400" dirty="0">
                <a:solidFill>
                  <a:srgbClr val="333333"/>
                </a:solidFill>
              </a:rPr>
              <a:t>…)</a:t>
            </a:r>
            <a:r>
              <a:rPr lang="zh-TW" altLang="en-US" sz="2400" dirty="0">
                <a:solidFill>
                  <a:srgbClr val="333333"/>
                </a:solidFill>
              </a:rPr>
              <a:t>，</a:t>
            </a:r>
            <a:r>
              <a:rPr lang="en-US" altLang="zh-TW" sz="2400" dirty="0">
                <a:solidFill>
                  <a:srgbClr val="333333"/>
                </a:solidFill>
              </a:rPr>
              <a:t> </a:t>
            </a:r>
            <a:r>
              <a:rPr lang="zh-TW" altLang="en-US" sz="2400" dirty="0">
                <a:solidFill>
                  <a:srgbClr val="333333"/>
                </a:solidFill>
              </a:rPr>
              <a:t>把一粒颗粒从右边</a:t>
            </a:r>
            <a:r>
              <a:rPr lang="zh-CN" altLang="en-US" sz="2400" dirty="0">
                <a:solidFill>
                  <a:srgbClr val="333333"/>
                </a:solidFill>
              </a:rPr>
              <a:t>拿</a:t>
            </a:r>
            <a:r>
              <a:rPr lang="zh-TW" altLang="en-US" sz="2400" dirty="0">
                <a:solidFill>
                  <a:srgbClr val="333333"/>
                </a:solidFill>
              </a:rPr>
              <a:t>到左边的口袋</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当你回到家里， 将颗粒从左边口袋拿出来， 并回想当天所发生的美好事情</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就这样，</a:t>
            </a:r>
            <a:r>
              <a:rPr lang="en-US" altLang="zh-TW" sz="2400" dirty="0">
                <a:solidFill>
                  <a:srgbClr val="333333"/>
                </a:solidFill>
              </a:rPr>
              <a:t> </a:t>
            </a:r>
            <a:r>
              <a:rPr lang="zh-TW" altLang="en-US" sz="2400" dirty="0">
                <a:solidFill>
                  <a:srgbClr val="333333"/>
                </a:solidFill>
              </a:rPr>
              <a:t>你把正面美好的回忆都记下，</a:t>
            </a:r>
            <a:r>
              <a:rPr lang="en-US" altLang="zh-TW" sz="2400" dirty="0">
                <a:solidFill>
                  <a:srgbClr val="333333"/>
                </a:solidFill>
              </a:rPr>
              <a:t> </a:t>
            </a:r>
            <a:r>
              <a:rPr lang="zh-TW" altLang="en-US" sz="2400" dirty="0">
                <a:solidFill>
                  <a:srgbClr val="333333"/>
                </a:solidFill>
              </a:rPr>
              <a:t>让你能够享受这些时刻。要不然，</a:t>
            </a:r>
            <a:r>
              <a:rPr lang="en-US" altLang="zh-TW" sz="2400" dirty="0">
                <a:solidFill>
                  <a:srgbClr val="333333"/>
                </a:solidFill>
              </a:rPr>
              <a:t> </a:t>
            </a:r>
            <a:r>
              <a:rPr lang="zh-TW" altLang="en-US" sz="2400" dirty="0">
                <a:solidFill>
                  <a:srgbClr val="333333"/>
                </a:solidFill>
              </a:rPr>
              <a:t>快乐的事情很容易会被我们忽略和忘记</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42</a:t>
            </a:fld>
            <a:endParaRPr lang="de-DE" altLang="zh-HK">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TW" altLang="en-US" sz="3600"/>
              <a:t>功课</a:t>
            </a:r>
            <a:endParaRPr lang="zh-TW" altLang="de-DE" sz="3600"/>
          </a:p>
        </p:txBody>
      </p:sp>
      <p:sp>
        <p:nvSpPr>
          <p:cNvPr id="75779" name="Inhaltsplatzhalter 2"/>
          <p:cNvSpPr>
            <a:spLocks noGrp="1"/>
          </p:cNvSpPr>
          <p:nvPr>
            <p:ph idx="1"/>
          </p:nvPr>
        </p:nvSpPr>
        <p:spPr/>
        <p:txBody>
          <a:bodyPr>
            <a:noAutofit/>
          </a:bodyPr>
          <a:lstStyle/>
          <a:p>
            <a:pPr>
              <a:lnSpc>
                <a:spcPct val="100000"/>
              </a:lnSpc>
              <a:spcBef>
                <a:spcPts val="1200"/>
              </a:spcBef>
              <a:defRPr/>
            </a:pPr>
            <a:r>
              <a:rPr lang="zh-TW" altLang="en-US" sz="2400" dirty="0">
                <a:solidFill>
                  <a:srgbClr val="004992"/>
                </a:solidFill>
              </a:rPr>
              <a:t>欣赏日常正面事情的小秘方</a:t>
            </a:r>
            <a:r>
              <a:rPr lang="en-US" altLang="zh-TW" sz="2400" dirty="0">
                <a:solidFill>
                  <a:srgbClr val="004992"/>
                </a:solidFill>
              </a:rPr>
              <a:t>:</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在你离</a:t>
            </a:r>
            <a:r>
              <a:rPr lang="zh-TW" altLang="en-US" sz="2400">
                <a:solidFill>
                  <a:srgbClr val="333333"/>
                </a:solidFill>
              </a:rPr>
              <a:t>家前，</a:t>
            </a:r>
            <a:r>
              <a:rPr lang="en-US" altLang="zh-TW" sz="2400">
                <a:solidFill>
                  <a:srgbClr val="333333"/>
                </a:solidFill>
              </a:rPr>
              <a:t> </a:t>
            </a:r>
            <a:r>
              <a:rPr lang="zh-TW" altLang="en-US" sz="2400" dirty="0">
                <a:solidFill>
                  <a:srgbClr val="333333"/>
                </a:solidFill>
              </a:rPr>
              <a:t>拿一把细小颗粒状物 </a:t>
            </a:r>
            <a:r>
              <a:rPr lang="en-US" altLang="zh-TW" sz="2400" dirty="0">
                <a:solidFill>
                  <a:srgbClr val="333333"/>
                </a:solidFill>
              </a:rPr>
              <a:t>(</a:t>
            </a:r>
            <a:r>
              <a:rPr lang="zh-TW" altLang="en-US" sz="2400" dirty="0">
                <a:solidFill>
                  <a:srgbClr val="333333"/>
                </a:solidFill>
              </a:rPr>
              <a:t>如</a:t>
            </a:r>
            <a:r>
              <a:rPr lang="zh-CN" altLang="en-US" sz="2400" dirty="0">
                <a:solidFill>
                  <a:srgbClr val="333333"/>
                </a:solidFill>
              </a:rPr>
              <a:t>玻</a:t>
            </a:r>
            <a:r>
              <a:rPr lang="zh-CN" altLang="en-US" sz="2400">
                <a:solidFill>
                  <a:srgbClr val="333333"/>
                </a:solidFill>
              </a:rPr>
              <a:t>璃珠</a:t>
            </a:r>
            <a:r>
              <a:rPr lang="zh-TW" altLang="en-US" sz="2400">
                <a:solidFill>
                  <a:srgbClr val="333333"/>
                </a:solidFill>
              </a:rPr>
              <a:t>，</a:t>
            </a:r>
            <a:r>
              <a:rPr lang="en-US" altLang="zh-TW" sz="2400">
                <a:solidFill>
                  <a:srgbClr val="333333"/>
                </a:solidFill>
              </a:rPr>
              <a:t> </a:t>
            </a:r>
            <a:r>
              <a:rPr lang="zh-TW" altLang="en-US" sz="2400" dirty="0">
                <a:solidFill>
                  <a:srgbClr val="333333"/>
                </a:solidFill>
              </a:rPr>
              <a:t>豆</a:t>
            </a:r>
            <a:r>
              <a:rPr lang="zh-CN" altLang="en-US" sz="2400" dirty="0">
                <a:solidFill>
                  <a:srgbClr val="333333"/>
                </a:solidFill>
              </a:rPr>
              <a:t>子</a:t>
            </a:r>
            <a:r>
              <a:rPr lang="zh-TW" altLang="en-US" sz="2400" dirty="0">
                <a:solidFill>
                  <a:srgbClr val="333333"/>
                </a:solidFill>
              </a:rPr>
              <a:t>之</a:t>
            </a:r>
            <a:r>
              <a:rPr lang="zh-TW" altLang="en-US" sz="2400">
                <a:solidFill>
                  <a:srgbClr val="333333"/>
                </a:solidFill>
              </a:rPr>
              <a:t>类</a:t>
            </a:r>
            <a:r>
              <a:rPr lang="en-US" altLang="zh-TW" sz="2400">
                <a:solidFill>
                  <a:srgbClr val="333333"/>
                </a:solidFill>
              </a:rPr>
              <a:t>…)</a:t>
            </a:r>
            <a:r>
              <a:rPr lang="zh-TW" altLang="en-US" sz="2400">
                <a:solidFill>
                  <a:srgbClr val="333333"/>
                </a:solidFill>
              </a:rPr>
              <a:t>，</a:t>
            </a:r>
            <a:r>
              <a:rPr lang="en-US" altLang="zh-TW" sz="2400">
                <a:solidFill>
                  <a:srgbClr val="333333"/>
                </a:solidFill>
              </a:rPr>
              <a:t> </a:t>
            </a:r>
            <a:r>
              <a:rPr lang="zh-TW" altLang="en-US" sz="2400" dirty="0">
                <a:solidFill>
                  <a:srgbClr val="333333"/>
                </a:solidFill>
              </a:rPr>
              <a:t>放在你右边的口袋</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当遇到</a:t>
            </a:r>
            <a:r>
              <a:rPr lang="zh-TW" altLang="en-US" sz="2400">
                <a:solidFill>
                  <a:srgbClr val="333333"/>
                </a:solidFill>
              </a:rPr>
              <a:t>正面，</a:t>
            </a:r>
            <a:r>
              <a:rPr lang="en-US" altLang="zh-TW" sz="2400">
                <a:solidFill>
                  <a:srgbClr val="333333"/>
                </a:solidFill>
              </a:rPr>
              <a:t> </a:t>
            </a:r>
            <a:r>
              <a:rPr lang="zh-TW" altLang="en-US" sz="2400" dirty="0">
                <a:solidFill>
                  <a:srgbClr val="333333"/>
                </a:solidFill>
              </a:rPr>
              <a:t>美好的事情时 </a:t>
            </a:r>
            <a:r>
              <a:rPr lang="en-US" altLang="zh-TW" sz="2400" dirty="0">
                <a:solidFill>
                  <a:srgbClr val="333333"/>
                </a:solidFill>
              </a:rPr>
              <a:t>(</a:t>
            </a:r>
            <a:r>
              <a:rPr lang="zh-TW" altLang="en-US" sz="2400" dirty="0">
                <a:solidFill>
                  <a:srgbClr val="333333"/>
                </a:solidFill>
              </a:rPr>
              <a:t>例如朋友向你</a:t>
            </a:r>
            <a:r>
              <a:rPr lang="zh-TW" altLang="en-US" sz="2400">
                <a:solidFill>
                  <a:srgbClr val="333333"/>
                </a:solidFill>
              </a:rPr>
              <a:t>微笑， </a:t>
            </a:r>
            <a:r>
              <a:rPr lang="zh-TW" altLang="en-US" sz="2400" dirty="0">
                <a:solidFill>
                  <a:srgbClr val="333333"/>
                </a:solidFill>
              </a:rPr>
              <a:t>一次有趣的</a:t>
            </a:r>
            <a:r>
              <a:rPr lang="zh-TW" altLang="en-US" sz="2400">
                <a:solidFill>
                  <a:srgbClr val="333333"/>
                </a:solidFill>
              </a:rPr>
              <a:t>对话，一</a:t>
            </a:r>
            <a:r>
              <a:rPr lang="zh-TW" altLang="en-US" sz="2400" dirty="0">
                <a:solidFill>
                  <a:srgbClr val="333333"/>
                </a:solidFill>
              </a:rPr>
              <a:t>顿美味的午餐</a:t>
            </a:r>
            <a:r>
              <a:rPr lang="zh-TW" altLang="en-US" sz="2400">
                <a:solidFill>
                  <a:srgbClr val="333333"/>
                </a:solidFill>
              </a:rPr>
              <a:t>等</a:t>
            </a:r>
            <a:r>
              <a:rPr lang="en-US" altLang="zh-TW" sz="2400">
                <a:solidFill>
                  <a:srgbClr val="333333"/>
                </a:solidFill>
              </a:rPr>
              <a:t>…)</a:t>
            </a:r>
            <a:r>
              <a:rPr lang="zh-TW" altLang="en-US" sz="2400">
                <a:solidFill>
                  <a:srgbClr val="333333"/>
                </a:solidFill>
              </a:rPr>
              <a:t>，</a:t>
            </a:r>
            <a:r>
              <a:rPr lang="en-US" altLang="zh-TW" sz="2400">
                <a:solidFill>
                  <a:srgbClr val="333333"/>
                </a:solidFill>
              </a:rPr>
              <a:t> </a:t>
            </a:r>
            <a:r>
              <a:rPr lang="zh-TW" altLang="en-US" sz="2400" dirty="0">
                <a:solidFill>
                  <a:srgbClr val="333333"/>
                </a:solidFill>
              </a:rPr>
              <a:t>把一粒颗粒从右边</a:t>
            </a:r>
            <a:r>
              <a:rPr lang="zh-CN" altLang="en-US" sz="2400" dirty="0">
                <a:solidFill>
                  <a:srgbClr val="333333"/>
                </a:solidFill>
              </a:rPr>
              <a:t>拿</a:t>
            </a:r>
            <a:r>
              <a:rPr lang="zh-TW" altLang="en-US" sz="2400" dirty="0">
                <a:solidFill>
                  <a:srgbClr val="333333"/>
                </a:solidFill>
              </a:rPr>
              <a:t>到左边的口袋</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当你回到</a:t>
            </a:r>
            <a:r>
              <a:rPr lang="zh-TW" altLang="en-US" sz="2400">
                <a:solidFill>
                  <a:srgbClr val="333333"/>
                </a:solidFill>
              </a:rPr>
              <a:t>家里， </a:t>
            </a:r>
            <a:r>
              <a:rPr lang="zh-TW" altLang="en-US" sz="2400" dirty="0">
                <a:solidFill>
                  <a:srgbClr val="333333"/>
                </a:solidFill>
              </a:rPr>
              <a:t>将颗粒从左边口袋拿</a:t>
            </a:r>
            <a:r>
              <a:rPr lang="zh-TW" altLang="en-US" sz="2400">
                <a:solidFill>
                  <a:srgbClr val="333333"/>
                </a:solidFill>
              </a:rPr>
              <a:t>出来， </a:t>
            </a:r>
            <a:r>
              <a:rPr lang="zh-TW" altLang="en-US" sz="2400" dirty="0">
                <a:solidFill>
                  <a:srgbClr val="333333"/>
                </a:solidFill>
              </a:rPr>
              <a:t>并回想当天所发生的美好事情</a:t>
            </a:r>
          </a:p>
          <a:p>
            <a:pPr marL="342900" indent="-342900">
              <a:lnSpc>
                <a:spcPct val="100000"/>
              </a:lnSpc>
              <a:spcBef>
                <a:spcPts val="1200"/>
              </a:spcBef>
              <a:buClr>
                <a:srgbClr val="333333"/>
              </a:buClr>
              <a:buFont typeface="WingDings"/>
              <a:buChar char=""/>
              <a:defRPr/>
            </a:pPr>
            <a:r>
              <a:rPr lang="zh-TW" altLang="en-US" sz="2400" dirty="0">
                <a:solidFill>
                  <a:srgbClr val="333333"/>
                </a:solidFill>
              </a:rPr>
              <a:t>就</a:t>
            </a:r>
            <a:r>
              <a:rPr lang="zh-TW" altLang="en-US" sz="2400">
                <a:solidFill>
                  <a:srgbClr val="333333"/>
                </a:solidFill>
              </a:rPr>
              <a:t>这样，</a:t>
            </a:r>
            <a:r>
              <a:rPr lang="en-US" altLang="zh-TW" sz="2400">
                <a:solidFill>
                  <a:srgbClr val="333333"/>
                </a:solidFill>
              </a:rPr>
              <a:t> </a:t>
            </a:r>
            <a:r>
              <a:rPr lang="zh-TW" altLang="en-US" sz="2400" dirty="0">
                <a:solidFill>
                  <a:srgbClr val="333333"/>
                </a:solidFill>
              </a:rPr>
              <a:t>你把正面美好的回忆都</a:t>
            </a:r>
            <a:r>
              <a:rPr lang="zh-TW" altLang="en-US" sz="2400">
                <a:solidFill>
                  <a:srgbClr val="333333"/>
                </a:solidFill>
              </a:rPr>
              <a:t>记下，</a:t>
            </a:r>
            <a:r>
              <a:rPr lang="en-US" altLang="zh-TW" sz="2400">
                <a:solidFill>
                  <a:srgbClr val="333333"/>
                </a:solidFill>
              </a:rPr>
              <a:t> </a:t>
            </a:r>
            <a:r>
              <a:rPr lang="zh-TW" altLang="en-US" sz="2400" dirty="0">
                <a:solidFill>
                  <a:srgbClr val="333333"/>
                </a:solidFill>
              </a:rPr>
              <a:t>让你能够享受这些时刻。要</a:t>
            </a:r>
            <a:r>
              <a:rPr lang="zh-TW" altLang="en-US" sz="2400">
                <a:solidFill>
                  <a:srgbClr val="333333"/>
                </a:solidFill>
              </a:rPr>
              <a:t>不然，</a:t>
            </a:r>
            <a:r>
              <a:rPr lang="en-US" altLang="zh-TW" sz="2400">
                <a:solidFill>
                  <a:srgbClr val="333333"/>
                </a:solidFill>
              </a:rPr>
              <a:t> </a:t>
            </a:r>
            <a:r>
              <a:rPr lang="zh-TW" altLang="en-US" sz="2400" dirty="0">
                <a:solidFill>
                  <a:srgbClr val="333333"/>
                </a:solidFill>
              </a:rPr>
              <a:t>快乐的事情很容易会被我们忽略和忘记</a:t>
            </a:r>
          </a:p>
          <a:p>
            <a:pPr lvl="0" algn="ctr" defTabSz="914400" fontAlgn="base">
              <a:lnSpc>
                <a:spcPct val="100000"/>
              </a:lnSpc>
              <a:spcBef>
                <a:spcPts val="1200"/>
              </a:spcBef>
            </a:pPr>
            <a:r>
              <a:rPr kumimoji="1" lang="zh-TW" altLang="en-US" sz="2400" dirty="0">
                <a:solidFill>
                  <a:srgbClr val="004992"/>
                </a:solidFill>
              </a:rPr>
              <a:t>你有其他</a:t>
            </a:r>
            <a:r>
              <a:rPr kumimoji="1" lang="zh-TW" altLang="en-US" sz="2400">
                <a:solidFill>
                  <a:srgbClr val="004992"/>
                </a:solidFill>
              </a:rPr>
              <a:t>方法，</a:t>
            </a:r>
            <a:r>
              <a:rPr kumimoji="1" lang="en-US" altLang="zh-TW" sz="2400">
                <a:solidFill>
                  <a:srgbClr val="004992"/>
                </a:solidFill>
              </a:rPr>
              <a:t> </a:t>
            </a:r>
            <a:r>
              <a:rPr kumimoji="1" lang="zh-TW" altLang="en-US" sz="2400" dirty="0">
                <a:solidFill>
                  <a:srgbClr val="004992"/>
                </a:solidFill>
              </a:rPr>
              <a:t>能令你记住和享受这些日常中的美好事情吗</a:t>
            </a:r>
            <a:r>
              <a:rPr kumimoji="1" lang="en-US" altLang="zh-TW" sz="2400" dirty="0">
                <a:solidFill>
                  <a:srgbClr val="004992"/>
                </a:solidFill>
              </a:rPr>
              <a:t>?</a:t>
            </a:r>
            <a:endParaRPr lang="zh-TW"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43</a:t>
            </a:fld>
            <a:endParaRPr lang="de-DE" altLang="zh-HK">
              <a:latin typeface="SimHei"/>
            </a:endParaRPr>
          </a:p>
        </p:txBody>
      </p:sp>
    </p:spTree>
    <p:extLst>
      <p:ext uri="{BB962C8B-B14F-4D97-AF65-F5344CB8AC3E}">
        <p14:creationId xmlns:p14="http://schemas.microsoft.com/office/powerpoint/2010/main" val="24283619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转移到日常生活</a:t>
            </a:r>
            <a:endParaRPr lang="zh-TW" altLang="de-DE" sz="3600" dirty="0"/>
          </a:p>
        </p:txBody>
      </p:sp>
      <p:sp>
        <p:nvSpPr>
          <p:cNvPr id="76803" name="Inhaltsplatzhalter 2"/>
          <p:cNvSpPr>
            <a:spLocks noGrp="1"/>
          </p:cNvSpPr>
          <p:nvPr>
            <p:ph idx="1"/>
          </p:nvPr>
        </p:nvSpPr>
        <p:spPr/>
        <p:txBody>
          <a:bodyPr>
            <a:noAutofit/>
          </a:bodyPr>
          <a:lstStyle/>
          <a:p>
            <a:pPr>
              <a:defRPr/>
            </a:pPr>
            <a:r>
              <a:rPr lang="zh-HK" altLang="en-US" sz="2400" b="1" dirty="0">
                <a:solidFill>
                  <a:srgbClr val="333333"/>
                </a:solidFill>
              </a:rPr>
              <a:t>学习目标</a:t>
            </a:r>
            <a:r>
              <a:rPr lang="de-DE" altLang="zh-TW" sz="2400" b="1" dirty="0">
                <a:solidFill>
                  <a:srgbClr val="333333"/>
                </a:solidFill>
              </a:rPr>
              <a:t>:</a:t>
            </a:r>
          </a:p>
          <a:p>
            <a:pPr marL="342900" indent="-342900">
              <a:buClr>
                <a:srgbClr val="333333"/>
              </a:buClr>
              <a:buFont typeface="WingDings"/>
              <a:buChar char=""/>
              <a:defRPr/>
            </a:pPr>
            <a:r>
              <a:rPr lang="zh-TW" altLang="en-US" sz="2400" dirty="0">
                <a:solidFill>
                  <a:srgbClr val="333333"/>
                </a:solidFill>
              </a:rPr>
              <a:t>自尊心是我们给予自己的价值</a:t>
            </a:r>
          </a:p>
          <a:p>
            <a:pPr marL="342900" indent="-342900">
              <a:buClr>
                <a:srgbClr val="333333"/>
              </a:buClr>
              <a:buFont typeface="WingDings"/>
              <a:buChar char=""/>
              <a:defRPr/>
            </a:pPr>
            <a:r>
              <a:rPr lang="zh-TW" altLang="en-US" sz="2400" dirty="0">
                <a:solidFill>
                  <a:srgbClr val="333333"/>
                </a:solidFill>
              </a:rPr>
              <a:t>留意你生活上不同范畴的</a:t>
            </a:r>
            <a:r>
              <a:rPr lang="zh-TW" altLang="en-US" sz="2400">
                <a:solidFill>
                  <a:srgbClr val="333333"/>
                </a:solidFill>
              </a:rPr>
              <a:t>优点，</a:t>
            </a:r>
            <a:r>
              <a:rPr lang="en-US" altLang="zh-TW" sz="2400">
                <a:solidFill>
                  <a:srgbClr val="333333"/>
                </a:solidFill>
              </a:rPr>
              <a:t> </a:t>
            </a:r>
            <a:r>
              <a:rPr lang="zh-TW" altLang="en-US" sz="2400" dirty="0">
                <a:solidFill>
                  <a:srgbClr val="333333"/>
                </a:solidFill>
              </a:rPr>
              <a:t>而且尝试用刚才学到的方法 来提升自己的自尊心</a:t>
            </a:r>
          </a:p>
          <a:p>
            <a:pPr marL="342900" indent="-342900">
              <a:buClr>
                <a:srgbClr val="333333"/>
              </a:buClr>
              <a:buFont typeface="WingDings"/>
              <a:buChar char=""/>
              <a:defRPr/>
            </a:pPr>
            <a:r>
              <a:rPr lang="zh-TW" altLang="en-US" sz="2400" dirty="0">
                <a:solidFill>
                  <a:srgbClr val="333333"/>
                </a:solidFill>
              </a:rPr>
              <a:t>透过问你的</a:t>
            </a:r>
            <a:r>
              <a:rPr lang="zh-TW" altLang="en-US" sz="2400">
                <a:solidFill>
                  <a:srgbClr val="333333"/>
                </a:solidFill>
              </a:rPr>
              <a:t>朋友，</a:t>
            </a:r>
            <a:r>
              <a:rPr lang="en-US" altLang="zh-TW" sz="2400">
                <a:solidFill>
                  <a:srgbClr val="333333"/>
                </a:solidFill>
              </a:rPr>
              <a:t> </a:t>
            </a:r>
            <a:r>
              <a:rPr lang="zh-TW" altLang="en-US" sz="2400" dirty="0">
                <a:solidFill>
                  <a:srgbClr val="333333"/>
                </a:solidFill>
              </a:rPr>
              <a:t>或</a:t>
            </a:r>
            <a:r>
              <a:rPr lang="zh-CN" altLang="en-US" sz="2400">
                <a:solidFill>
                  <a:srgbClr val="333333"/>
                </a:solidFill>
              </a:rPr>
              <a:t>翻看</a:t>
            </a:r>
            <a:r>
              <a:rPr lang="zh-TW" altLang="en-US" sz="2400">
                <a:solidFill>
                  <a:srgbClr val="333333"/>
                </a:solidFill>
              </a:rPr>
              <a:t>“快</a:t>
            </a:r>
            <a:r>
              <a:rPr lang="zh-TW" altLang="en-US" sz="2400" dirty="0">
                <a:solidFill>
                  <a:srgbClr val="333333"/>
                </a:solidFill>
              </a:rPr>
              <a:t>乐</a:t>
            </a:r>
            <a:r>
              <a:rPr lang="zh-TW" altLang="en-US" sz="2400">
                <a:solidFill>
                  <a:srgbClr val="333333"/>
                </a:solidFill>
              </a:rPr>
              <a:t>日记” </a:t>
            </a:r>
            <a:r>
              <a:rPr lang="zh-TW" altLang="en-US" sz="2400" dirty="0">
                <a:solidFill>
                  <a:srgbClr val="333333"/>
                </a:solidFill>
              </a:rPr>
              <a:t>来搜寻被遗忘了的长</a:t>
            </a:r>
            <a:r>
              <a:rPr lang="zh-TW" altLang="en-US" sz="2400">
                <a:solidFill>
                  <a:srgbClr val="333333"/>
                </a:solidFill>
              </a:rPr>
              <a:t>处 </a:t>
            </a:r>
            <a:r>
              <a:rPr lang="en-US" altLang="zh-TW" sz="2400">
                <a:solidFill>
                  <a:srgbClr val="333333"/>
                </a:solidFill>
              </a:rPr>
              <a:t>(“</a:t>
            </a:r>
            <a:r>
              <a:rPr lang="zh-TW" altLang="en-US" sz="2400">
                <a:solidFill>
                  <a:srgbClr val="333333"/>
                </a:solidFill>
              </a:rPr>
              <a:t>隐</a:t>
            </a:r>
            <a:r>
              <a:rPr lang="zh-TW" altLang="en-US" sz="2400" dirty="0">
                <a:solidFill>
                  <a:srgbClr val="333333"/>
                </a:solidFill>
              </a:rPr>
              <a:t>藏了的</a:t>
            </a:r>
            <a:r>
              <a:rPr lang="zh-TW" altLang="en-US" sz="2400">
                <a:solidFill>
                  <a:srgbClr val="333333"/>
                </a:solidFill>
              </a:rPr>
              <a:t>宝藏”</a:t>
            </a:r>
            <a:r>
              <a:rPr lang="en-US" altLang="zh-TW" sz="2400">
                <a:solidFill>
                  <a:srgbClr val="333333"/>
                </a:solidFill>
              </a:rPr>
              <a:t>)</a:t>
            </a:r>
            <a:endParaRPr lang="en-US" altLang="zh-TW" sz="2400" dirty="0">
              <a:solidFill>
                <a:srgbClr val="333333"/>
              </a:solidFill>
            </a:endParaRPr>
          </a:p>
          <a:p>
            <a:pPr marL="342900" indent="-342900">
              <a:buClr>
                <a:srgbClr val="333333"/>
              </a:buClr>
              <a:buFont typeface="WingDings"/>
              <a:buChar char=""/>
              <a:defRPr/>
            </a:pPr>
            <a:r>
              <a:rPr lang="zh-TW" altLang="en-US" sz="2400" dirty="0">
                <a:solidFill>
                  <a:srgbClr val="333333"/>
                </a:solidFill>
              </a:rPr>
              <a:t>留意每天那些正面美好的时刻</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44</a:t>
            </a:fld>
            <a:endParaRPr lang="de-DE" altLang="zh-HK">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这跟思觉失调患者有何关系</a:t>
            </a:r>
            <a:r>
              <a:rPr lang="en-US" altLang="zh-CN" sz="3600" dirty="0"/>
              <a:t>?</a:t>
            </a:r>
            <a:endParaRPr lang="en-US" altLang="zh-TW" sz="3600" dirty="0"/>
          </a:p>
        </p:txBody>
      </p:sp>
      <p:sp>
        <p:nvSpPr>
          <p:cNvPr id="78851" name="Inhaltsplatzhalter 2"/>
          <p:cNvSpPr>
            <a:spLocks noGrp="1"/>
          </p:cNvSpPr>
          <p:nvPr>
            <p:ph idx="1"/>
          </p:nvPr>
        </p:nvSpPr>
        <p:spPr/>
        <p:txBody>
          <a:bodyPr>
            <a:noAutofit/>
          </a:bodyPr>
          <a:lstStyle/>
          <a:p>
            <a:r>
              <a:rPr lang="zh-CN" altLang="de-DE" sz="2400" dirty="0">
                <a:solidFill>
                  <a:srgbClr val="333333"/>
                </a:solidFill>
              </a:rPr>
              <a:t>很多（但不是全部</a:t>
            </a:r>
            <a:r>
              <a:rPr lang="de-DE" sz="2400" dirty="0">
                <a:solidFill>
                  <a:srgbClr val="333333"/>
                </a:solidFill>
              </a:rPr>
              <a:t>!</a:t>
            </a:r>
            <a:r>
              <a:rPr lang="zh-CN" altLang="de-DE" sz="2400" dirty="0">
                <a:solidFill>
                  <a:srgbClr val="333333"/>
                </a:solidFill>
              </a:rPr>
              <a:t>）精神病患者的自尊心较低，并且容易产生负面的思维模式（例如，容易有沉思的倾向），这会进一步降低他们的自尊心。</a:t>
            </a:r>
            <a:endParaRPr lang="de-DE"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45</a:t>
            </a:fld>
            <a:endParaRPr lang="de-DE" altLang="zh-HK">
              <a:latin typeface="SimHei"/>
            </a:endParaRPr>
          </a:p>
        </p:txBody>
      </p:sp>
    </p:spTree>
    <p:extLst>
      <p:ext uri="{BB962C8B-B14F-4D97-AF65-F5344CB8AC3E}">
        <p14:creationId xmlns:p14="http://schemas.microsoft.com/office/powerpoint/2010/main" val="1004530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这跟思觉失调患者有何关系</a:t>
            </a:r>
            <a:r>
              <a:rPr lang="en-US" altLang="zh-CN" sz="3600" dirty="0"/>
              <a:t>?</a:t>
            </a:r>
            <a:endParaRPr lang="en-US" altLang="zh-TW" sz="3600" dirty="0"/>
          </a:p>
        </p:txBody>
      </p:sp>
      <p:sp>
        <p:nvSpPr>
          <p:cNvPr id="78851" name="Inhaltsplatzhalter 2"/>
          <p:cNvSpPr>
            <a:spLocks noGrp="1"/>
          </p:cNvSpPr>
          <p:nvPr>
            <p:ph idx="1"/>
          </p:nvPr>
        </p:nvSpPr>
        <p:spPr/>
        <p:txBody>
          <a:bodyPr>
            <a:noAutofit/>
          </a:bodyPr>
          <a:lstStyle/>
          <a:p>
            <a:r>
              <a:rPr lang="zh-CN" altLang="de-DE" sz="2400" dirty="0">
                <a:solidFill>
                  <a:srgbClr val="333333"/>
                </a:solidFill>
              </a:rPr>
              <a:t>很多（但不是全部</a:t>
            </a:r>
            <a:r>
              <a:rPr lang="de-DE" sz="2400" dirty="0">
                <a:solidFill>
                  <a:srgbClr val="333333"/>
                </a:solidFill>
              </a:rPr>
              <a:t>!</a:t>
            </a:r>
            <a:r>
              <a:rPr lang="zh-CN" altLang="de-DE" sz="2400" dirty="0">
                <a:solidFill>
                  <a:srgbClr val="333333"/>
                </a:solidFill>
              </a:rPr>
              <a:t>）精神病患者的自尊心较低，并且容易产生负面的思维模式（例如，容易有沉思的倾向），这会进一步降低他们的自尊心。</a:t>
            </a:r>
            <a:endParaRPr lang="de-DE" altLang="zh-CN" sz="2400" dirty="0">
              <a:solidFill>
                <a:srgbClr val="333333"/>
              </a:solidFill>
            </a:endParaRPr>
          </a:p>
          <a:p>
            <a:r>
              <a:rPr lang="zh-CN" altLang="de-DE" sz="2400" dirty="0">
                <a:solidFill>
                  <a:srgbClr val="004992"/>
                </a:solidFill>
              </a:rPr>
              <a:t>举例：</a:t>
            </a:r>
            <a:r>
              <a:rPr lang="de-DE" altLang="zh-CN" sz="2400" dirty="0">
                <a:solidFill>
                  <a:srgbClr val="333333"/>
                </a:solidFill>
              </a:rPr>
              <a:t>Harry</a:t>
            </a:r>
            <a:r>
              <a:rPr lang="zh-CN" altLang="de-DE" sz="2400" dirty="0">
                <a:solidFill>
                  <a:srgbClr val="333333"/>
                </a:solidFill>
              </a:rPr>
              <a:t>在培训结束的最后考试中拿到一个差的成绩。</a:t>
            </a:r>
          </a:p>
          <a:p>
            <a:r>
              <a:rPr lang="zh-CN" altLang="de-DE" sz="2400" dirty="0">
                <a:solidFill>
                  <a:srgbClr val="004992"/>
                </a:solidFill>
              </a:rPr>
              <a:t>评估：</a:t>
            </a:r>
            <a:r>
              <a:rPr lang="zh-CN" altLang="de-DE" sz="2400" dirty="0">
                <a:solidFill>
                  <a:srgbClr val="333333"/>
                </a:solidFill>
              </a:rPr>
              <a:t>起先，他怀疑自己是否是一个合格的员工。但，后来逐渐地，他贬低自己的做人价值。他感到抑郁并怀疑自己。</a:t>
            </a:r>
          </a:p>
          <a:p>
            <a:r>
              <a:rPr lang="zh-CN" altLang="de-DE" sz="2400" dirty="0">
                <a:solidFill>
                  <a:srgbClr val="004992"/>
                </a:solidFill>
              </a:rPr>
              <a:t>但：</a:t>
            </a:r>
            <a:r>
              <a:rPr lang="zh-CN" altLang="de-DE" sz="2400" dirty="0">
                <a:solidFill>
                  <a:srgbClr val="333333"/>
                </a:solidFill>
              </a:rPr>
              <a:t>在后续朋友的帮助下，</a:t>
            </a:r>
            <a:r>
              <a:rPr lang="de-DE" altLang="zh-CN" sz="2400" dirty="0">
                <a:solidFill>
                  <a:srgbClr val="333333"/>
                </a:solidFill>
              </a:rPr>
              <a:t>Harry</a:t>
            </a:r>
            <a:r>
              <a:rPr lang="zh-CN" altLang="de-DE" sz="2400" dirty="0">
                <a:solidFill>
                  <a:srgbClr val="333333"/>
                </a:solidFill>
              </a:rPr>
              <a:t>明白了测试不能作为评价做人的资格。</a:t>
            </a:r>
            <a:endParaRPr lang="de-DE" altLang="zh-CN" sz="2400" dirty="0">
              <a:solidFill>
                <a:srgbClr val="333333"/>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46</a:t>
            </a:fld>
            <a:endParaRPr lang="de-DE" altLang="zh-HK">
              <a:latin typeface="SimHei"/>
            </a:endParaRPr>
          </a:p>
        </p:txBody>
      </p:sp>
    </p:spTree>
    <p:extLst>
      <p:ext uri="{BB962C8B-B14F-4D97-AF65-F5344CB8AC3E}">
        <p14:creationId xmlns:p14="http://schemas.microsoft.com/office/powerpoint/2010/main" val="3153895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t>这跟思觉失调患者有何关系</a:t>
            </a:r>
            <a:r>
              <a:rPr lang="en-US" altLang="zh-CN" sz="3600" dirty="0"/>
              <a:t>?</a:t>
            </a:r>
            <a:endParaRPr lang="en-US" altLang="zh-TW" sz="3600" dirty="0"/>
          </a:p>
        </p:txBody>
      </p:sp>
      <p:sp>
        <p:nvSpPr>
          <p:cNvPr id="78851" name="Inhaltsplatzhalter 2"/>
          <p:cNvSpPr>
            <a:spLocks noGrp="1"/>
          </p:cNvSpPr>
          <p:nvPr>
            <p:ph idx="1"/>
          </p:nvPr>
        </p:nvSpPr>
        <p:spPr/>
        <p:txBody>
          <a:bodyPr>
            <a:noAutofit/>
          </a:bodyPr>
          <a:lstStyle/>
          <a:p>
            <a:r>
              <a:rPr lang="zh-CN" altLang="de-DE" sz="2400" dirty="0">
                <a:solidFill>
                  <a:srgbClr val="333333"/>
                </a:solidFill>
              </a:rPr>
              <a:t>很多（但不是全部</a:t>
            </a:r>
            <a:r>
              <a:rPr lang="de-DE" sz="2400" dirty="0">
                <a:solidFill>
                  <a:srgbClr val="333333"/>
                </a:solidFill>
              </a:rPr>
              <a:t>!</a:t>
            </a:r>
            <a:r>
              <a:rPr lang="zh-CN" altLang="de-DE" sz="2400" dirty="0">
                <a:solidFill>
                  <a:srgbClr val="333333"/>
                </a:solidFill>
              </a:rPr>
              <a:t>）精神病患者的自尊心较低，并且容易产生负面的思维模式（例如，容易有沉思的倾向），这会进一步降低他们的自尊心。</a:t>
            </a:r>
            <a:endParaRPr lang="de-DE" altLang="zh-CN" sz="2400" dirty="0">
              <a:solidFill>
                <a:srgbClr val="333333"/>
              </a:solidFill>
            </a:endParaRPr>
          </a:p>
          <a:p>
            <a:r>
              <a:rPr lang="zh-CN" altLang="de-DE" sz="2400" dirty="0">
                <a:solidFill>
                  <a:srgbClr val="004992"/>
                </a:solidFill>
              </a:rPr>
              <a:t>举例：</a:t>
            </a:r>
            <a:r>
              <a:rPr lang="de-DE" altLang="zh-CN" sz="2400" dirty="0">
                <a:solidFill>
                  <a:srgbClr val="333333"/>
                </a:solidFill>
              </a:rPr>
              <a:t>Harry</a:t>
            </a:r>
            <a:r>
              <a:rPr lang="zh-CN" altLang="de-DE" sz="2400" dirty="0">
                <a:solidFill>
                  <a:srgbClr val="333333"/>
                </a:solidFill>
              </a:rPr>
              <a:t>在培训结束的最后考试中拿到一个差的成绩。</a:t>
            </a:r>
          </a:p>
          <a:p>
            <a:r>
              <a:rPr lang="zh-CN" altLang="de-DE" sz="2400" dirty="0">
                <a:solidFill>
                  <a:srgbClr val="004992"/>
                </a:solidFill>
              </a:rPr>
              <a:t>评估：</a:t>
            </a:r>
            <a:r>
              <a:rPr lang="zh-CN" altLang="de-DE" sz="2400" dirty="0">
                <a:solidFill>
                  <a:srgbClr val="333333"/>
                </a:solidFill>
              </a:rPr>
              <a:t>起先，他怀疑自己是否是一个合格的员工。但，后来逐渐地，他贬低自己的做人价值。他感到抑郁并怀疑自己。</a:t>
            </a:r>
          </a:p>
          <a:p>
            <a:r>
              <a:rPr lang="zh-CN" altLang="de-DE" sz="2400" dirty="0">
                <a:solidFill>
                  <a:srgbClr val="004992"/>
                </a:solidFill>
              </a:rPr>
              <a:t>但：</a:t>
            </a:r>
            <a:r>
              <a:rPr lang="zh-CN" altLang="de-DE" sz="2400" dirty="0">
                <a:solidFill>
                  <a:srgbClr val="333333"/>
                </a:solidFill>
              </a:rPr>
              <a:t>在后续朋友的帮助下，</a:t>
            </a:r>
            <a:r>
              <a:rPr lang="de-DE" altLang="zh-CN" sz="2400" dirty="0">
                <a:solidFill>
                  <a:srgbClr val="333333"/>
                </a:solidFill>
              </a:rPr>
              <a:t>Harry</a:t>
            </a:r>
            <a:r>
              <a:rPr lang="zh-CN" altLang="de-DE" sz="2400" dirty="0">
                <a:solidFill>
                  <a:srgbClr val="333333"/>
                </a:solidFill>
              </a:rPr>
              <a:t>明白了测试不能作为评价做人的资格。</a:t>
            </a:r>
            <a:endParaRPr lang="de-DE" altLang="zh-CN" sz="2400" dirty="0">
              <a:solidFill>
                <a:srgbClr val="333333"/>
              </a:solidFill>
            </a:endParaRPr>
          </a:p>
          <a:p>
            <a:r>
              <a:rPr lang="zh-CN" altLang="de-DE" sz="2400" dirty="0">
                <a:solidFill>
                  <a:srgbClr val="004992"/>
                </a:solidFill>
              </a:rPr>
              <a:t>但，他的这些行为只是众多方面里的冰山一角。他不应该对考试</a:t>
            </a:r>
            <a:endParaRPr lang="de-DE" altLang="zh-CN" sz="2400" dirty="0">
              <a:solidFill>
                <a:srgbClr val="004992"/>
              </a:solidFill>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3" name="Slide Number Placeholder 2"/>
          <p:cNvSpPr>
            <a:spLocks noGrp="1"/>
          </p:cNvSpPr>
          <p:nvPr>
            <p:ph type="sldNum" sz="quarter" idx="12"/>
          </p:nvPr>
        </p:nvSpPr>
        <p:spPr/>
        <p:txBody>
          <a:bodyPr/>
          <a:lstStyle/>
          <a:p>
            <a:pPr>
              <a:defRPr/>
            </a:pPr>
            <a:fld id="{430C6519-2F29-403E-B1AE-025FD6661D1D}" type="slidenum">
              <a:rPr lang="de-DE" altLang="zh-HK" smtClean="0">
                <a:latin typeface="SimHei"/>
              </a:rPr>
              <a:pPr>
                <a:defRPr/>
              </a:pPr>
              <a:t>47</a:t>
            </a:fld>
            <a:endParaRPr lang="de-DE" altLang="zh-HK">
              <a:latin typeface="SimHei"/>
            </a:endParaRPr>
          </a:p>
        </p:txBody>
      </p:sp>
    </p:spTree>
    <p:extLst>
      <p:ext uri="{BB962C8B-B14F-4D97-AF65-F5344CB8AC3E}">
        <p14:creationId xmlns:p14="http://schemas.microsoft.com/office/powerpoint/2010/main" val="36793021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t>感谢您的参与</a:t>
            </a:r>
            <a:r>
              <a:rPr lang="en-US" altLang="zh-CN" sz="3600" dirty="0"/>
              <a:t>!</a:t>
            </a:r>
            <a:endParaRPr lang="en-US" altLang="ja-JP" sz="3600" dirty="0"/>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ea typeface="+mj-ea"/>
                <a:cs typeface="Verdana"/>
              </a:rPr>
              <a:t>給訓練員</a:t>
            </a:r>
            <a:r>
              <a:rPr lang="en-US" altLang="ko-KR" i="1" dirty="0">
                <a:solidFill>
                  <a:srgbClr val="004992"/>
                </a:solidFill>
                <a:cs typeface="Verdana"/>
              </a:rPr>
              <a:t>:</a:t>
            </a:r>
            <a:endParaRPr lang="nl-NL" i="1" dirty="0">
              <a:solidFill>
                <a:srgbClr val="004992"/>
              </a:solidFill>
              <a:cs typeface="Verdana"/>
            </a:endParaRPr>
          </a:p>
          <a:p>
            <a:pPr marL="114935" marR="333375" lvl="0" defTabSz="914400">
              <a:lnSpc>
                <a:spcPct val="100000"/>
              </a:lnSpc>
              <a:spcBef>
                <a:spcPts val="800"/>
              </a:spcBef>
            </a:pPr>
            <a:r>
              <a:rPr lang="zh-CN" altLang="en-US" dirty="0">
                <a:solidFill>
                  <a:srgbClr val="004992"/>
                </a:solidFill>
                <a:cs typeface="Verdana"/>
              </a:rPr>
              <a:t>请分发工作表。介绍我们的应用程序</a:t>
            </a:r>
            <a:r>
              <a:rPr lang="en-US" altLang="zh-CN" dirty="0">
                <a:solidFill>
                  <a:srgbClr val="004992"/>
                </a:solidFill>
                <a:cs typeface="Verdana"/>
              </a:rPr>
              <a:t>COGITO</a:t>
            </a:r>
            <a:r>
              <a:rPr lang="zh-CN" altLang="en-US" dirty="0">
                <a:solidFill>
                  <a:srgbClr val="004992"/>
                </a:solidFill>
                <a:cs typeface="Verdana"/>
              </a:rPr>
              <a:t>（免费下载）。</a:t>
            </a:r>
            <a:endParaRPr lang="en-US" altLang="ko-KR" dirty="0">
              <a:solidFill>
                <a:srgbClr val="004992"/>
              </a:solidFill>
              <a:cs typeface="Verdana"/>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4" name="Slide Number Placeholder 3"/>
          <p:cNvSpPr>
            <a:spLocks noGrp="1"/>
          </p:cNvSpPr>
          <p:nvPr>
            <p:ph type="sldNum" sz="quarter" idx="12"/>
          </p:nvPr>
        </p:nvSpPr>
        <p:spPr/>
        <p:txBody>
          <a:bodyPr/>
          <a:lstStyle/>
          <a:p>
            <a:pPr>
              <a:defRPr/>
            </a:pPr>
            <a:fld id="{430C6519-2F29-403E-B1AE-025FD6661D1D}" type="slidenum">
              <a:rPr lang="de-DE" altLang="zh-HK" smtClean="0">
                <a:latin typeface="SimHei"/>
              </a:rPr>
              <a:pPr>
                <a:defRPr/>
              </a:pPr>
              <a:t>48</a:t>
            </a:fld>
            <a:endParaRPr lang="de-DE" altLang="zh-HK">
              <a:latin typeface="SimHei"/>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Verdana"/>
              </a:rPr>
              <a:t>www.uke.de/mct_app</a:t>
            </a:r>
            <a:endParaRPr lang="de-DE" dirty="0">
              <a:solidFill>
                <a:srgbClr val="333333"/>
              </a:solidFill>
              <a:latin typeface="+mn-lt"/>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76352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9 – </a:t>
            </a:r>
            <a:r>
              <a:rPr lang="zh-CN" altLang="en-US">
                <a:latin typeface="SimHei"/>
              </a:rPr>
              <a:t>自尊心</a:t>
            </a:r>
            <a:endParaRPr lang="de-DE">
              <a:latin typeface="SimHei"/>
            </a:endParaRPr>
          </a:p>
        </p:txBody>
      </p:sp>
      <p:sp>
        <p:nvSpPr>
          <p:cNvPr id="4" name="Slide Number Placeholder 3"/>
          <p:cNvSpPr>
            <a:spLocks noGrp="1"/>
          </p:cNvSpPr>
          <p:nvPr>
            <p:ph type="sldNum" sz="quarter" idx="12"/>
          </p:nvPr>
        </p:nvSpPr>
        <p:spPr/>
        <p:txBody>
          <a:bodyPr/>
          <a:lstStyle/>
          <a:p>
            <a:pPr>
              <a:defRPr/>
            </a:pPr>
            <a:fld id="{B0353CA4-90B8-410D-B3AE-F03F47FA9B68}" type="slidenum">
              <a:rPr lang="de-DE" altLang="zh-HK" smtClean="0">
                <a:latin typeface="SimHei"/>
              </a:rPr>
              <a:pPr>
                <a:defRPr/>
              </a:pPr>
              <a:t>49</a:t>
            </a:fld>
            <a:endParaRPr lang="de-DE" altLang="zh-HK">
              <a:latin typeface="SimHei"/>
            </a:endParaRPr>
          </a:p>
        </p:txBody>
      </p:sp>
      <p:graphicFrame>
        <p:nvGraphicFramePr>
          <p:cNvPr id="6" name="Group 2"/>
          <p:cNvGraphicFramePr>
            <a:graphicFrameLocks noGrp="1"/>
          </p:cNvGraphicFramePr>
          <p:nvPr>
            <p:extLst>
              <p:ext uri="{D42A27DB-BD31-4B8C-83A1-F6EECF244321}">
                <p14:modId xmlns:p14="http://schemas.microsoft.com/office/powerpoint/2010/main" val="1072754797"/>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Name </a:t>
                      </a:r>
                      <a:r>
                        <a:rPr kumimoji="0" lang="en-GB" sz="1000" b="0" i="0" u="none" strike="noStrike" cap="none" normalizeH="0" baseline="0" dirty="0" err="1">
                          <a:ln>
                            <a:noFill/>
                          </a:ln>
                          <a:solidFill>
                            <a:srgbClr val="333333"/>
                          </a:solidFill>
                          <a:effectLst/>
                          <a:latin typeface="+mj-lt"/>
                          <a:ea typeface="SimHei"/>
                          <a:cs typeface="Times New Roman" pitchFamily="18" charset="0"/>
                        </a:rPr>
                        <a:t>Fotograf</a:t>
                      </a:r>
                      <a:r>
                        <a:rPr kumimoji="0" lang="en-GB" sz="1000" b="0" i="0" u="none" strike="noStrike" cap="none" normalizeH="0" baseline="0" dirty="0">
                          <a:ln>
                            <a:noFill/>
                          </a:ln>
                          <a:solidFill>
                            <a:srgbClr val="333333"/>
                          </a:solidFill>
                          <a:effectLst/>
                          <a:latin typeface="+mj-lt"/>
                          <a:ea typeface="SimHei"/>
                          <a:cs typeface="Times New Roman" pitchFamily="18" charset="0"/>
                        </a:rPr>
                        <a:t>/</a:t>
                      </a:r>
                      <a:r>
                        <a:rPr kumimoji="0" lang="en-GB" sz="1000" b="0" i="0" u="none" strike="noStrike" cap="none" normalizeH="0" baseline="0">
                          <a:ln>
                            <a:noFill/>
                          </a:ln>
                          <a:solidFill>
                            <a:srgbClr val="333333"/>
                          </a:solidFill>
                          <a:effectLst/>
                          <a:latin typeface="+mj-lt"/>
                          <a:ea typeface="SimHei"/>
                          <a:cs typeface="Times New Roman" pitchFamily="18" charset="0"/>
                        </a:rPr>
                        <a:t>Künstler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Quelle</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Name des Bildes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Times New Roman" pitchFamily="18" charset="0"/>
                        </a:rPr>
                        <a:t>Description/Kurzbeschreibung</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j-lt"/>
                          <a:ea typeface="SimHei"/>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j-lt"/>
                          <a:ea typeface="SimHei"/>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a:t>
                      </a:r>
                      <a:endParaRPr kumimoji="0" lang="en-GB" sz="1000" b="0" i="0" u="none" strike="noStrike" cap="none" normalizeH="0" baseline="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banknotes/Geldscheine</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j-lt"/>
                          <a:ea typeface="SimHei"/>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j-lt"/>
                          <a:ea typeface="SimHei"/>
                          <a:cs typeface="Verdana" panose="020B0604030504040204" pitchFamily="34" charset="0"/>
                        </a:rPr>
                        <a:t>Stop Sign</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CC</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stop sign/Stoppschild</a:t>
                      </a:r>
                      <a:endParaRPr kumimoji="0" lang="en-GB"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j-lt"/>
                          <a:ea typeface="SimHei"/>
                          <a:cs typeface="Verdana" panose="020B0604030504040204" pitchFamily="34" charset="0"/>
                        </a:rPr>
                        <a:t>Michael </a:t>
                      </a:r>
                      <a:r>
                        <a:rPr lang="en-US" sz="1000" dirty="0" err="1">
                          <a:solidFill>
                            <a:srgbClr val="333333"/>
                          </a:solidFill>
                          <a:effectLst/>
                          <a:latin typeface="+mj-lt"/>
                          <a:ea typeface="SimHei"/>
                          <a:cs typeface="Verdana" panose="020B0604030504040204" pitchFamily="34" charset="0"/>
                        </a:rPr>
                        <a:t>Fielitz</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j-lt"/>
                          <a:ea typeface="SimHei"/>
                          <a:cs typeface="Times New Roman" pitchFamily="18" charset="0"/>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j-lt"/>
                          <a:ea typeface="SimHei"/>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Times New Roman" pitchFamily="18" charset="0"/>
                        </a:rPr>
                        <a:t>CC</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Times New Roman" pitchFamily="18" charset="0"/>
                        </a:rPr>
                        <a:t>bookshelf/Bücherregal</a:t>
                      </a:r>
                      <a:endParaRPr kumimoji="0" lang="en-GB"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j-lt"/>
                          <a:ea typeface="SimHei"/>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mj-lt"/>
                          <a:ea typeface="SimHei"/>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j-lt"/>
                          <a:ea typeface="SimHei"/>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j-lt"/>
                          <a:ea typeface="SimHei"/>
                          <a:cs typeface="Verdana" panose="020B0604030504040204" pitchFamily="34" charset="0"/>
                        </a:rPr>
                        <a:t>businesswoman/</a:t>
                      </a:r>
                      <a:r>
                        <a:rPr lang="en-US" sz="1000" kern="1200" dirty="0" err="1">
                          <a:solidFill>
                            <a:srgbClr val="333333"/>
                          </a:solidFill>
                          <a:effectLst/>
                          <a:latin typeface="+mj-lt"/>
                          <a:ea typeface="SimHei"/>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j-lt"/>
                          <a:ea typeface="SimHei"/>
                        </a:rPr>
                        <a:t>Steve Wilson</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j-lt"/>
                          <a:ea typeface="SimHei"/>
                          <a:cs typeface="Verdana" panose="020B0604030504040204" pitchFamily="34" charset="0"/>
                        </a:rPr>
                        <a:t>Smiling </a:t>
                      </a:r>
                      <a:r>
                        <a:rPr lang="de-DE" sz="1000" kern="1200" dirty="0" err="1">
                          <a:solidFill>
                            <a:srgbClr val="333333"/>
                          </a:solidFill>
                          <a:effectLst/>
                          <a:latin typeface="+mj-lt"/>
                          <a:ea typeface="SimHei"/>
                          <a:cs typeface="Verdana" panose="020B0604030504040204" pitchFamily="34" charset="0"/>
                        </a:rPr>
                        <a:t>businessman</a:t>
                      </a:r>
                      <a:endParaRPr lang="de-DE" sz="1000" kern="1200" dirty="0">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j-lt"/>
                          <a:ea typeface="SimHei"/>
                          <a:cs typeface="Times New Roman" pitchFamily="18" charset="0"/>
                        </a:rPr>
                        <a:t>portrait</a:t>
                      </a:r>
                      <a:r>
                        <a:rPr kumimoji="0" lang="de-DE" sz="1000" b="0" i="0" u="none" strike="noStrike" cap="none" normalizeH="0" baseline="0" dirty="0">
                          <a:ln>
                            <a:noFill/>
                          </a:ln>
                          <a:solidFill>
                            <a:srgbClr val="333333"/>
                          </a:solidFill>
                          <a:effectLst/>
                          <a:latin typeface="+mj-lt"/>
                          <a:ea typeface="SimHei"/>
                          <a:cs typeface="Times New Roman" pitchFamily="18" charset="0"/>
                        </a:rPr>
                        <a:t> </a:t>
                      </a:r>
                      <a:r>
                        <a:rPr kumimoji="0" lang="de-DE" sz="1000" b="0" i="0" u="none" strike="noStrike" cap="none" normalizeH="0" baseline="0" dirty="0" err="1">
                          <a:ln>
                            <a:noFill/>
                          </a:ln>
                          <a:solidFill>
                            <a:srgbClr val="333333"/>
                          </a:solidFill>
                          <a:effectLst/>
                          <a:latin typeface="+mj-lt"/>
                          <a:ea typeface="SimHei"/>
                          <a:cs typeface="Times New Roman" pitchFamily="18" charset="0"/>
                        </a:rPr>
                        <a:t>of</a:t>
                      </a:r>
                      <a:r>
                        <a:rPr kumimoji="0" lang="de-DE" sz="1000" b="0" i="0" u="none" strike="noStrike" cap="none" normalizeH="0" baseline="0" dirty="0">
                          <a:ln>
                            <a:noFill/>
                          </a:ln>
                          <a:solidFill>
                            <a:srgbClr val="333333"/>
                          </a:solidFill>
                          <a:effectLst/>
                          <a:latin typeface="+mj-lt"/>
                          <a:ea typeface="SimHei"/>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j-lt"/>
                          <a:ea typeface="SimHei"/>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j-lt"/>
                          <a:ea typeface="SimHei"/>
                          <a:cs typeface="Verdana" panose="020B0604030504040204" pitchFamily="34" charset="0"/>
                        </a:rPr>
                        <a:t>Old Jewelry Box</a:t>
                      </a:r>
                      <a:endParaRPr lang="de-DE" sz="1000" kern="1200" dirty="0">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j-lt"/>
                          <a:ea typeface="SimHei"/>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j-lt"/>
                          <a:ea typeface="SimHei"/>
                          <a:cs typeface="Verdana" panose="020B0604030504040204" pitchFamily="34" charset="0"/>
                        </a:rPr>
                        <a:t>old jewelry box/Alter </a:t>
                      </a:r>
                      <a:r>
                        <a:rPr lang="en-US" sz="1000" kern="1200" dirty="0" err="1">
                          <a:solidFill>
                            <a:srgbClr val="333333"/>
                          </a:solidFill>
                          <a:effectLst/>
                          <a:latin typeface="+mj-lt"/>
                          <a:ea typeface="SimHei"/>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a:solidFill>
                            <a:srgbClr val="333333"/>
                          </a:solidFill>
                          <a:effectLst/>
                          <a:latin typeface="+mj-lt"/>
                          <a:ea typeface="SimHei"/>
                          <a:cs typeface="Verdana" panose="020B0604030504040204" pitchFamily="34" charset="0"/>
                        </a:rPr>
                        <a:t>Beatrice Murch</a:t>
                      </a:r>
                      <a:endParaRPr lang="de-DE" sz="1000" kern="1200" dirty="0">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a:solidFill>
                            <a:srgbClr val="333333"/>
                          </a:solidFill>
                          <a:effectLst/>
                          <a:latin typeface="+mj-lt"/>
                          <a:ea typeface="SimHei"/>
                          <a:cs typeface="Verdana" panose="020B0604030504040204" pitchFamily="34" charset="0"/>
                        </a:rPr>
                        <a:t>El pensador</a:t>
                      </a:r>
                      <a:endParaRPr lang="de-DE" sz="1000" kern="1200" dirty="0">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j-lt"/>
                          <a:ea typeface="SimHei"/>
                        </a:rPr>
                        <a:t>CC</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j-lt"/>
                          <a:ea typeface="SimHei"/>
                        </a:rPr>
                        <a:t>the thinker/Der </a:t>
                      </a:r>
                      <a:r>
                        <a:rPr kumimoji="0" lang="en-US" sz="1000" b="0" i="0" u="none" strike="noStrike" cap="none" normalizeH="0" baseline="0" dirty="0" err="1">
                          <a:ln>
                            <a:noFill/>
                          </a:ln>
                          <a:solidFill>
                            <a:srgbClr val="333333"/>
                          </a:solidFill>
                          <a:effectLst/>
                          <a:latin typeface="+mj-lt"/>
                          <a:ea typeface="SimHei"/>
                        </a:rPr>
                        <a:t>Denker</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j-lt"/>
                          <a:ea typeface="SimHei"/>
                          <a:cs typeface="Verdana" panose="020B0604030504040204" pitchFamily="34" charset="0"/>
                        </a:rPr>
                        <a:t>gianni</a:t>
                      </a:r>
                      <a:r>
                        <a:rPr lang="en-US" sz="1000" kern="1200" dirty="0">
                          <a:solidFill>
                            <a:srgbClr val="333333"/>
                          </a:solidFill>
                          <a:effectLst/>
                          <a:latin typeface="+mj-lt"/>
                          <a:ea typeface="SimHei"/>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mj-lt"/>
                        <a:ea typeface="SimHei"/>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j-lt"/>
                          <a:ea typeface="SimHei"/>
                        </a:rPr>
                        <a:t>flickr</a:t>
                      </a:r>
                      <a:endParaRPr kumimoji="0" lang="en-GB"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dirty="0">
                          <a:solidFill>
                            <a:srgbClr val="333333"/>
                          </a:solidFill>
                          <a:effectLst/>
                          <a:latin typeface="+mj-lt"/>
                          <a:ea typeface="SimHei"/>
                          <a:cs typeface="Verdana" panose="020B0604030504040204" pitchFamily="34" charset="0"/>
                        </a:rPr>
                        <a:t>Ancona, Marche, </a:t>
                      </a:r>
                      <a:r>
                        <a:rPr lang="it-IT" sz="1000" kern="1200" dirty="0" err="1">
                          <a:solidFill>
                            <a:srgbClr val="333333"/>
                          </a:solidFill>
                          <a:effectLst/>
                          <a:latin typeface="+mj-lt"/>
                          <a:ea typeface="SimHei"/>
                          <a:cs typeface="Verdana" panose="020B0604030504040204" pitchFamily="34" charset="0"/>
                        </a:rPr>
                        <a:t>Italy</a:t>
                      </a:r>
                      <a:r>
                        <a:rPr lang="it-IT" sz="1000" kern="1200" dirty="0">
                          <a:solidFill>
                            <a:srgbClr val="333333"/>
                          </a:solidFill>
                          <a:effectLst/>
                          <a:latin typeface="+mj-lt"/>
                          <a:ea typeface="SimHei"/>
                          <a:cs typeface="Verdana" panose="020B0604030504040204" pitchFamily="34" charset="0"/>
                        </a:rPr>
                        <a:t> - Clouds 4</a:t>
                      </a:r>
                      <a:endParaRPr lang="de-DE" sz="1000" kern="1200" dirty="0">
                        <a:solidFill>
                          <a:srgbClr val="333333"/>
                        </a:solidFill>
                        <a:effectLst/>
                        <a:latin typeface="+mj-lt"/>
                        <a:ea typeface="SimHei"/>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j-lt"/>
                          <a:ea typeface="SimHei"/>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j-lt"/>
                          <a:ea typeface="SimHei"/>
                        </a:rPr>
                        <a:t>clouded sky/</a:t>
                      </a:r>
                      <a:r>
                        <a:rPr kumimoji="0" lang="en-US" sz="1000" b="0" i="0" u="none" strike="noStrike" cap="none" normalizeH="0" baseline="0" dirty="0" err="1">
                          <a:ln>
                            <a:noFill/>
                          </a:ln>
                          <a:solidFill>
                            <a:srgbClr val="333333"/>
                          </a:solidFill>
                          <a:effectLst/>
                          <a:latin typeface="+mj-lt"/>
                          <a:ea typeface="SimHei"/>
                        </a:rPr>
                        <a:t>Wolkenhimmel</a:t>
                      </a:r>
                      <a:endParaRPr kumimoji="0" lang="en-US" sz="1000" b="0" i="0" u="none" strike="noStrike" cap="none" normalizeH="0" baseline="0" dirty="0">
                        <a:ln>
                          <a:noFill/>
                        </a:ln>
                        <a:solidFill>
                          <a:srgbClr val="333333"/>
                        </a:solidFill>
                        <a:effectLst/>
                        <a:latin typeface="+mj-lt"/>
                        <a:ea typeface="SimHei"/>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5014</Words>
  <Application>Microsoft Office PowerPoint</Application>
  <PresentationFormat>Benutzerdefiniert</PresentationFormat>
  <Paragraphs>437</Paragraphs>
  <Slides>49</Slides>
  <Notes>49</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49</vt:i4>
      </vt:variant>
    </vt:vector>
  </HeadingPairs>
  <TitlesOfParts>
    <vt:vector size="59"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9 I – 自尊心</vt:lpstr>
      <vt:lpstr>自尊心:究竟是什么？</vt:lpstr>
      <vt:lpstr>自尊心:究竟是什么？</vt:lpstr>
      <vt:lpstr>自尊心:究竟是什么？</vt:lpstr>
      <vt:lpstr>自尊心:究竟是什么？</vt:lpstr>
      <vt:lpstr>自尊心低可以影响我们的精神健康</vt:lpstr>
      <vt:lpstr>极端的自尊跟健康的自尊之间的分别</vt:lpstr>
      <vt:lpstr>但是…</vt:lpstr>
      <vt:lpstr>为何我们做这个练习?</vt:lpstr>
      <vt:lpstr>自尊心的源头</vt:lpstr>
      <vt:lpstr>自尊心的源头</vt:lpstr>
      <vt:lpstr>较低自尊的人…</vt:lpstr>
      <vt:lpstr>较低自尊的人…</vt:lpstr>
      <vt:lpstr>较低自尊的人…</vt:lpstr>
      <vt:lpstr>不要忘记…</vt:lpstr>
      <vt:lpstr>不要忘记…</vt:lpstr>
      <vt:lpstr>自尊心高的人有什么特征?</vt:lpstr>
      <vt:lpstr>自尊心高的人有什么特征?</vt:lpstr>
      <vt:lpstr>自尊心高的人不易被察觉到的特征</vt:lpstr>
      <vt:lpstr>自尊心高的人不易被察觉到的特征</vt:lpstr>
      <vt:lpstr>了解自己的长处</vt:lpstr>
      <vt:lpstr>了解自己的长处</vt:lpstr>
      <vt:lpstr>练习一</vt:lpstr>
      <vt:lpstr>练习二</vt:lpstr>
      <vt:lpstr>练习二</vt:lpstr>
      <vt:lpstr>练习二</vt:lpstr>
      <vt:lpstr>练习二</vt:lpstr>
      <vt:lpstr>练习二</vt:lpstr>
      <vt:lpstr>练习二</vt:lpstr>
      <vt:lpstr>练习二</vt:lpstr>
      <vt:lpstr>钻牛角尖: 思想反复在打转而停滞不前</vt:lpstr>
      <vt:lpstr>引起的问题</vt:lpstr>
      <vt:lpstr>该怎么办？</vt:lpstr>
      <vt:lpstr>阻止钻牛角尖 - 练习1: 把思绪分隔...</vt:lpstr>
      <vt:lpstr>阻止钻牛角尖 - 练习2: 利用动作令自己分神</vt:lpstr>
      <vt:lpstr>阻止钻牛角尖 - 练习2: 利用动作令自己分神</vt:lpstr>
      <vt:lpstr>阻止钻牛角尖 - 练习2: 利用动作令自己分神</vt:lpstr>
      <vt:lpstr>提升自尊心的小秘方</vt:lpstr>
      <vt:lpstr>提升自尊心的小秘方</vt:lpstr>
      <vt:lpstr>提升自尊心的小秘方</vt:lpstr>
      <vt:lpstr>提升自尊心的小秘方</vt:lpstr>
      <vt:lpstr>功课</vt:lpstr>
      <vt:lpstr>功课</vt:lpstr>
      <vt:lpstr>转移到日常生活</vt:lpstr>
      <vt:lpstr>这跟思觉失调患者有何关系?</vt:lpstr>
      <vt:lpstr>这跟思觉失调患者有何关系?</vt:lpstr>
      <vt:lpstr>这跟思觉失调患者有何关系?</vt:lpstr>
      <vt:lpstr>感谢您的参与!</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421</cp:revision>
  <dcterms:created xsi:type="dcterms:W3CDTF">2015-06-01T16:15:11Z</dcterms:created>
  <dcterms:modified xsi:type="dcterms:W3CDTF">2021-12-28T11:39:21Z</dcterms:modified>
</cp:coreProperties>
</file>