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94" r:id="rId2"/>
  </p:sldMasterIdLst>
  <p:notesMasterIdLst>
    <p:notesMasterId r:id="rId59"/>
  </p:notesMasterIdLst>
  <p:handoutMasterIdLst>
    <p:handoutMasterId r:id="rId60"/>
  </p:handoutMasterIdLst>
  <p:sldIdLst>
    <p:sldId id="494" r:id="rId3"/>
    <p:sldId id="408" r:id="rId4"/>
    <p:sldId id="409" r:id="rId5"/>
    <p:sldId id="374" r:id="rId6"/>
    <p:sldId id="375" r:id="rId7"/>
    <p:sldId id="468" r:id="rId8"/>
    <p:sldId id="410" r:id="rId9"/>
    <p:sldId id="460" r:id="rId10"/>
    <p:sldId id="470" r:id="rId11"/>
    <p:sldId id="469" r:id="rId12"/>
    <p:sldId id="461" r:id="rId13"/>
    <p:sldId id="471" r:id="rId14"/>
    <p:sldId id="419" r:id="rId15"/>
    <p:sldId id="474" r:id="rId16"/>
    <p:sldId id="473" r:id="rId17"/>
    <p:sldId id="472" r:id="rId18"/>
    <p:sldId id="420" r:id="rId19"/>
    <p:sldId id="423" r:id="rId20"/>
    <p:sldId id="477" r:id="rId21"/>
    <p:sldId id="476" r:id="rId22"/>
    <p:sldId id="475" r:id="rId23"/>
    <p:sldId id="424" r:id="rId24"/>
    <p:sldId id="427" r:id="rId25"/>
    <p:sldId id="479" r:id="rId26"/>
    <p:sldId id="478" r:id="rId27"/>
    <p:sldId id="429" r:id="rId28"/>
    <p:sldId id="480" r:id="rId29"/>
    <p:sldId id="451" r:id="rId30"/>
    <p:sldId id="462" r:id="rId31"/>
    <p:sldId id="452" r:id="rId32"/>
    <p:sldId id="453" r:id="rId33"/>
    <p:sldId id="454" r:id="rId34"/>
    <p:sldId id="431" r:id="rId35"/>
    <p:sldId id="481" r:id="rId36"/>
    <p:sldId id="466" r:id="rId37"/>
    <p:sldId id="432" r:id="rId38"/>
    <p:sldId id="435" r:id="rId39"/>
    <p:sldId id="483" r:id="rId40"/>
    <p:sldId id="482" r:id="rId41"/>
    <p:sldId id="438" r:id="rId42"/>
    <p:sldId id="485" r:id="rId43"/>
    <p:sldId id="484" r:id="rId44"/>
    <p:sldId id="442" r:id="rId45"/>
    <p:sldId id="488" r:id="rId46"/>
    <p:sldId id="487" r:id="rId47"/>
    <p:sldId id="486" r:id="rId48"/>
    <p:sldId id="446" r:id="rId49"/>
    <p:sldId id="491" r:id="rId50"/>
    <p:sldId id="490" r:id="rId51"/>
    <p:sldId id="489" r:id="rId52"/>
    <p:sldId id="449" r:id="rId53"/>
    <p:sldId id="493" r:id="rId54"/>
    <p:sldId id="492" r:id="rId55"/>
    <p:sldId id="467" r:id="rId56"/>
    <p:sldId id="456" r:id="rId57"/>
    <p:sldId id="457" r:id="rId58"/>
  </p:sldIdLst>
  <p:sldSz cx="12195175" cy="6858000"/>
  <p:notesSz cx="7099300" cy="10234613"/>
  <p:defaultTextStyle>
    <a:defPPr>
      <a:defRPr lang="de-DE"/>
    </a:defPPr>
    <a:lvl1pPr algn="l" rtl="0" fontAlgn="base">
      <a:spcBef>
        <a:spcPct val="0"/>
      </a:spcBef>
      <a:spcAft>
        <a:spcPct val="0"/>
      </a:spcAft>
      <a:defRPr lang="en-US" b="1" kern="1200">
        <a:solidFill>
          <a:schemeClr val="tx1"/>
        </a:solidFill>
        <a:latin typeface="SimHei"/>
        <a:ea typeface="SimHei"/>
        <a:cs typeface="+mn-cs"/>
      </a:defRPr>
    </a:lvl1pPr>
    <a:lvl2pPr marL="457200" algn="l" rtl="0" fontAlgn="base">
      <a:spcBef>
        <a:spcPct val="0"/>
      </a:spcBef>
      <a:spcAft>
        <a:spcPct val="0"/>
      </a:spcAft>
      <a:defRPr lang="en-US" b="1" kern="1200">
        <a:solidFill>
          <a:schemeClr val="tx1"/>
        </a:solidFill>
        <a:latin typeface="SimHei"/>
        <a:ea typeface="SimHei"/>
        <a:cs typeface="+mn-cs"/>
      </a:defRPr>
    </a:lvl2pPr>
    <a:lvl3pPr marL="914400" algn="l" rtl="0" fontAlgn="base">
      <a:spcBef>
        <a:spcPct val="0"/>
      </a:spcBef>
      <a:spcAft>
        <a:spcPct val="0"/>
      </a:spcAft>
      <a:defRPr lang="en-US" b="1" kern="1200">
        <a:solidFill>
          <a:schemeClr val="tx1"/>
        </a:solidFill>
        <a:latin typeface="SimHei"/>
        <a:ea typeface="SimHei"/>
        <a:cs typeface="+mn-cs"/>
      </a:defRPr>
    </a:lvl3pPr>
    <a:lvl4pPr marL="1371600" algn="l" rtl="0" fontAlgn="base">
      <a:spcBef>
        <a:spcPct val="0"/>
      </a:spcBef>
      <a:spcAft>
        <a:spcPct val="0"/>
      </a:spcAft>
      <a:defRPr lang="en-US" b="1" kern="1200">
        <a:solidFill>
          <a:schemeClr val="tx1"/>
        </a:solidFill>
        <a:latin typeface="SimHei"/>
        <a:ea typeface="SimHei"/>
        <a:cs typeface="+mn-cs"/>
      </a:defRPr>
    </a:lvl4pPr>
    <a:lvl5pPr marL="1828800" algn="l" rtl="0" fontAlgn="base">
      <a:spcBef>
        <a:spcPct val="0"/>
      </a:spcBef>
      <a:spcAft>
        <a:spcPct val="0"/>
      </a:spcAft>
      <a:defRPr lang="en-US" b="1" kern="1200">
        <a:solidFill>
          <a:schemeClr val="tx1"/>
        </a:solidFill>
        <a:latin typeface="SimHei"/>
        <a:ea typeface="SimHei"/>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3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97" autoAdjust="0"/>
    <p:restoredTop sz="94727" autoAdjust="0"/>
  </p:normalViewPr>
  <p:slideViewPr>
    <p:cSldViewPr>
      <p:cViewPr varScale="1">
        <p:scale>
          <a:sx n="67" d="100"/>
          <a:sy n="67" d="100"/>
        </p:scale>
        <p:origin x="876" y="52"/>
      </p:cViewPr>
      <p:guideLst>
        <p:guide orient="horz" pos="2931"/>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0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8BB2B7C-35E2-475D-AD23-B619E489F4CD}" type="slidenum">
              <a:rPr lang="en-GB" altLang="de-DE"/>
              <a:pPr/>
              <a:t>‹Nr.›</a:t>
            </a:fld>
            <a:endParaRPr lang="en-GB" altLang="de-DE"/>
          </a:p>
        </p:txBody>
      </p:sp>
    </p:spTree>
    <p:extLst>
      <p:ext uri="{BB962C8B-B14F-4D97-AF65-F5344CB8AC3E}">
        <p14:creationId xmlns:p14="http://schemas.microsoft.com/office/powerpoint/2010/main" val="27300802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zh-CN" alt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ltLang="zh-CN"/>
          </a:p>
        </p:txBody>
      </p:sp>
      <p:sp>
        <p:nvSpPr>
          <p:cNvPr id="5837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zh-CN" noProof="0"/>
              <a:t>Klicken Sie, um die Formate des Vorlagentextes zu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ltLang="zh-CN"/>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21D3CF4-3548-4802-AF4B-8E4FF14A9FA7}" type="slidenum">
              <a:rPr lang="zh-CN" altLang="de-DE"/>
              <a:pPr/>
              <a:t>‹Nr.›</a:t>
            </a:fld>
            <a:endParaRPr lang="de-DE" altLang="zh-CN"/>
          </a:p>
        </p:txBody>
      </p:sp>
    </p:spTree>
    <p:extLst>
      <p:ext uri="{BB962C8B-B14F-4D97-AF65-F5344CB8AC3E}">
        <p14:creationId xmlns:p14="http://schemas.microsoft.com/office/powerpoint/2010/main" val="20014618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E505EC-D98A-46BD-8E15-8586E1018805}" type="slidenum">
              <a:rPr lang="zh-CN" altLang="de-DE" sz="1300"/>
              <a:pPr eaLnBrk="1" hangingPunct="1">
                <a:spcBef>
                  <a:spcPct val="0"/>
                </a:spcBef>
              </a:pPr>
              <a:t>2</a:t>
            </a:fld>
            <a:endParaRPr lang="de-DE" altLang="zh-CN"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7727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EE9ED7-B31F-43C8-8971-4E561A1A41BC}" type="slidenum">
              <a:rPr lang="zh-CN" altLang="de-DE" sz="1300"/>
              <a:pPr eaLnBrk="1" hangingPunct="1">
                <a:spcBef>
                  <a:spcPct val="0"/>
                </a:spcBef>
              </a:pPr>
              <a:t>3</a:t>
            </a:fld>
            <a:endParaRPr lang="de-DE" altLang="zh-CN"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7121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E2DA17-584E-4A05-AEE8-093C69AD3F83}" type="slidenum">
              <a:rPr lang="zh-CN" altLang="de-DE" sz="1300"/>
              <a:pPr eaLnBrk="1" hangingPunct="1">
                <a:spcBef>
                  <a:spcPct val="0"/>
                </a:spcBef>
              </a:pPr>
              <a:t>4</a:t>
            </a:fld>
            <a:endParaRPr lang="de-DE" altLang="zh-CN"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1028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E6A634-7980-4E2B-BC8A-E494EDA99721}" type="slidenum">
              <a:rPr lang="zh-CN" altLang="de-DE" sz="1300"/>
              <a:pPr eaLnBrk="1" hangingPunct="1">
                <a:spcBef>
                  <a:spcPct val="0"/>
                </a:spcBef>
              </a:pPr>
              <a:t>5</a:t>
            </a:fld>
            <a:endParaRPr lang="de-DE" altLang="zh-CN"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3848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E6A634-7980-4E2B-BC8A-E494EDA99721}" type="slidenum">
              <a:rPr lang="zh-CN" altLang="de-DE" sz="1300"/>
              <a:pPr eaLnBrk="1" hangingPunct="1">
                <a:spcBef>
                  <a:spcPct val="0"/>
                </a:spcBef>
              </a:pPr>
              <a:t>6</a:t>
            </a:fld>
            <a:endParaRPr lang="de-DE" altLang="zh-CN"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3848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9BADE5-1D9A-4A18-B78F-00959EFE1D3C}" type="slidenum">
              <a:rPr lang="zh-CN" altLang="de-DE" sz="1300"/>
              <a:pPr eaLnBrk="1" hangingPunct="1">
                <a:spcBef>
                  <a:spcPct val="0"/>
                </a:spcBef>
              </a:pPr>
              <a:t>7</a:t>
            </a:fld>
            <a:endParaRPr lang="de-DE" altLang="zh-CN"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4216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553B65-9B31-4AC2-BCD2-2FD82846D4FF}" type="slidenum">
              <a:rPr lang="zh-CN" altLang="de-DE" sz="1300"/>
              <a:pPr eaLnBrk="1" hangingPunct="1">
                <a:spcBef>
                  <a:spcPct val="0"/>
                </a:spcBef>
              </a:pPr>
              <a:t>8</a:t>
            </a:fld>
            <a:endParaRPr lang="de-DE" altLang="zh-CN"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2545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553B65-9B31-4AC2-BCD2-2FD82846D4FF}" type="slidenum">
              <a:rPr lang="zh-CN" altLang="de-DE" sz="1300"/>
              <a:pPr eaLnBrk="1" hangingPunct="1">
                <a:spcBef>
                  <a:spcPct val="0"/>
                </a:spcBef>
              </a:pPr>
              <a:t>9</a:t>
            </a:fld>
            <a:endParaRPr lang="de-DE" altLang="zh-CN"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2545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553B65-9B31-4AC2-BCD2-2FD82846D4FF}" type="slidenum">
              <a:rPr lang="zh-CN" altLang="de-DE" sz="1300"/>
              <a:pPr eaLnBrk="1" hangingPunct="1">
                <a:spcBef>
                  <a:spcPct val="0"/>
                </a:spcBef>
              </a:pPr>
              <a:t>10</a:t>
            </a:fld>
            <a:endParaRPr lang="de-DE" altLang="zh-CN"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2545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AF42A5-A3A8-4621-8ED7-2E0491F9905E}" type="slidenum">
              <a:rPr lang="zh-CN" altLang="de-DE" sz="1300"/>
              <a:pPr eaLnBrk="1" hangingPunct="1">
                <a:spcBef>
                  <a:spcPct val="0"/>
                </a:spcBef>
              </a:pPr>
              <a:t>11</a:t>
            </a:fld>
            <a:endParaRPr lang="de-DE" altLang="zh-CN"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0043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A422EF-92D8-4433-BA14-701A9FF46102}" type="slidenum">
              <a:rPr lang="zh-CN" altLang="de-DE" sz="1300"/>
              <a:pPr eaLnBrk="1" hangingPunct="1">
                <a:spcBef>
                  <a:spcPct val="0"/>
                </a:spcBef>
              </a:pPr>
              <a:t>13</a:t>
            </a:fld>
            <a:endParaRPr lang="de-DE" altLang="zh-CN"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061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A422EF-92D8-4433-BA14-701A9FF46102}" type="slidenum">
              <a:rPr lang="zh-CN" altLang="de-DE" sz="1300"/>
              <a:pPr eaLnBrk="1" hangingPunct="1">
                <a:spcBef>
                  <a:spcPct val="0"/>
                </a:spcBef>
              </a:pPr>
              <a:t>14</a:t>
            </a:fld>
            <a:endParaRPr lang="de-DE" altLang="zh-CN"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061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A422EF-92D8-4433-BA14-701A9FF46102}" type="slidenum">
              <a:rPr lang="zh-CN" altLang="de-DE" sz="1300"/>
              <a:pPr eaLnBrk="1" hangingPunct="1">
                <a:spcBef>
                  <a:spcPct val="0"/>
                </a:spcBef>
              </a:pPr>
              <a:t>15</a:t>
            </a:fld>
            <a:endParaRPr lang="de-DE" altLang="zh-CN"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061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A422EF-92D8-4433-BA14-701A9FF46102}" type="slidenum">
              <a:rPr lang="zh-CN" altLang="de-DE" sz="1300"/>
              <a:pPr eaLnBrk="1" hangingPunct="1">
                <a:spcBef>
                  <a:spcPct val="0"/>
                </a:spcBef>
              </a:pPr>
              <a:t>16</a:t>
            </a:fld>
            <a:endParaRPr lang="de-DE" altLang="zh-CN"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061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F2A02F-4ED0-47B5-BDF8-73C1DF5D8932}" type="slidenum">
              <a:rPr lang="zh-CN" altLang="de-DE" sz="1300"/>
              <a:pPr eaLnBrk="1" hangingPunct="1">
                <a:spcBef>
                  <a:spcPct val="0"/>
                </a:spcBef>
              </a:pPr>
              <a:t>17</a:t>
            </a:fld>
            <a:endParaRPr lang="de-DE" altLang="zh-CN"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520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50A0E3-C27E-4C64-BD88-E003512E05B7}" type="slidenum">
              <a:rPr lang="zh-CN" altLang="de-DE" sz="1300"/>
              <a:pPr eaLnBrk="1" hangingPunct="1">
                <a:spcBef>
                  <a:spcPct val="0"/>
                </a:spcBef>
              </a:pPr>
              <a:t>18</a:t>
            </a:fld>
            <a:endParaRPr lang="de-DE" altLang="zh-CN"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5542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50A0E3-C27E-4C64-BD88-E003512E05B7}" type="slidenum">
              <a:rPr lang="zh-CN" altLang="de-DE" sz="1300"/>
              <a:pPr eaLnBrk="1" hangingPunct="1">
                <a:spcBef>
                  <a:spcPct val="0"/>
                </a:spcBef>
              </a:pPr>
              <a:t>19</a:t>
            </a:fld>
            <a:endParaRPr lang="de-DE" altLang="zh-CN"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554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50A0E3-C27E-4C64-BD88-E003512E05B7}" type="slidenum">
              <a:rPr lang="zh-CN" altLang="de-DE" sz="1300"/>
              <a:pPr eaLnBrk="1" hangingPunct="1">
                <a:spcBef>
                  <a:spcPct val="0"/>
                </a:spcBef>
              </a:pPr>
              <a:t>20</a:t>
            </a:fld>
            <a:endParaRPr lang="de-DE" altLang="zh-CN"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55421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50A0E3-C27E-4C64-BD88-E003512E05B7}" type="slidenum">
              <a:rPr lang="zh-CN" altLang="de-DE" sz="1300"/>
              <a:pPr eaLnBrk="1" hangingPunct="1">
                <a:spcBef>
                  <a:spcPct val="0"/>
                </a:spcBef>
              </a:pPr>
              <a:t>21</a:t>
            </a:fld>
            <a:endParaRPr lang="de-DE" altLang="zh-CN"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5542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2C8674-BC80-4A20-9ED8-059D23AEE98C}" type="slidenum">
              <a:rPr lang="zh-CN" altLang="de-DE" sz="1300"/>
              <a:pPr eaLnBrk="1" hangingPunct="1">
                <a:spcBef>
                  <a:spcPct val="0"/>
                </a:spcBef>
              </a:pPr>
              <a:t>22</a:t>
            </a:fld>
            <a:endParaRPr lang="de-DE" altLang="zh-CN"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7145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0BA543-5A15-4716-9530-55F1E5168C2B}" type="slidenum">
              <a:rPr lang="zh-CN" altLang="de-DE" sz="1300"/>
              <a:pPr eaLnBrk="1" hangingPunct="1">
                <a:spcBef>
                  <a:spcPct val="0"/>
                </a:spcBef>
              </a:pPr>
              <a:t>23</a:t>
            </a:fld>
            <a:endParaRPr lang="de-DE" altLang="zh-CN"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0163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0BA543-5A15-4716-9530-55F1E5168C2B}" type="slidenum">
              <a:rPr lang="zh-CN" altLang="de-DE" sz="1300"/>
              <a:pPr eaLnBrk="1" hangingPunct="1">
                <a:spcBef>
                  <a:spcPct val="0"/>
                </a:spcBef>
              </a:pPr>
              <a:t>24</a:t>
            </a:fld>
            <a:endParaRPr lang="de-DE" altLang="zh-CN"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01630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0BA543-5A15-4716-9530-55F1E5168C2B}" type="slidenum">
              <a:rPr lang="zh-CN" altLang="de-DE" sz="1300"/>
              <a:pPr eaLnBrk="1" hangingPunct="1">
                <a:spcBef>
                  <a:spcPct val="0"/>
                </a:spcBef>
              </a:pPr>
              <a:t>25</a:t>
            </a:fld>
            <a:endParaRPr lang="de-DE" altLang="zh-CN"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0163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E712D9-04F8-4774-8906-18FD05E38069}" type="slidenum">
              <a:rPr lang="zh-CN" altLang="de-DE" sz="1300"/>
              <a:pPr eaLnBrk="1" hangingPunct="1">
                <a:spcBef>
                  <a:spcPct val="0"/>
                </a:spcBef>
              </a:pPr>
              <a:t>26</a:t>
            </a:fld>
            <a:endParaRPr lang="de-DE" altLang="zh-CN"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5207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E712D9-04F8-4774-8906-18FD05E38069}" type="slidenum">
              <a:rPr lang="zh-CN" altLang="de-DE" sz="1300"/>
              <a:pPr eaLnBrk="1" hangingPunct="1">
                <a:spcBef>
                  <a:spcPct val="0"/>
                </a:spcBef>
              </a:pPr>
              <a:t>27</a:t>
            </a:fld>
            <a:endParaRPr lang="de-DE" altLang="zh-CN"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35207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1B9DD2-0A4E-46C8-ACCF-BA7685F367D6}" type="slidenum">
              <a:rPr lang="zh-CN" altLang="de-DE" sz="1300"/>
              <a:pPr eaLnBrk="1" hangingPunct="1">
                <a:spcBef>
                  <a:spcPct val="0"/>
                </a:spcBef>
              </a:pPr>
              <a:t>28</a:t>
            </a:fld>
            <a:endParaRPr lang="de-DE" altLang="zh-CN"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2581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64374E-4066-432A-9296-1E48D06D285D}" type="slidenum">
              <a:rPr lang="zh-CN" altLang="de-DE" sz="1300"/>
              <a:pPr eaLnBrk="1" hangingPunct="1">
                <a:spcBef>
                  <a:spcPct val="0"/>
                </a:spcBef>
              </a:pPr>
              <a:t>29</a:t>
            </a:fld>
            <a:endParaRPr lang="de-DE" altLang="zh-CN"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4418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A4D5AE-BD49-43B2-8FCC-B829CEA19783}" type="slidenum">
              <a:rPr lang="zh-CN" altLang="de-DE" sz="1300"/>
              <a:pPr eaLnBrk="1" hangingPunct="1">
                <a:spcBef>
                  <a:spcPct val="0"/>
                </a:spcBef>
              </a:pPr>
              <a:t>30</a:t>
            </a:fld>
            <a:endParaRPr lang="de-DE" altLang="zh-CN"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98738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08BB9B-1CA1-4336-8342-0A752C697C44}" type="slidenum">
              <a:rPr lang="zh-CN" altLang="de-DE" sz="1300"/>
              <a:pPr eaLnBrk="1" hangingPunct="1">
                <a:spcBef>
                  <a:spcPct val="0"/>
                </a:spcBef>
              </a:pPr>
              <a:t>31</a:t>
            </a:fld>
            <a:endParaRPr lang="de-DE" altLang="zh-CN"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3197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326671-8E73-4DA3-99C6-87C85B7E19B7}" type="slidenum">
              <a:rPr lang="zh-CN" altLang="de-DE" sz="1300"/>
              <a:pPr eaLnBrk="1" hangingPunct="1">
                <a:spcBef>
                  <a:spcPct val="0"/>
                </a:spcBef>
              </a:pPr>
              <a:t>32</a:t>
            </a:fld>
            <a:endParaRPr lang="de-DE" altLang="zh-CN"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825312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52CB40-59EE-4BCC-BC99-EE7BDDCCA5AA}" type="slidenum">
              <a:rPr lang="zh-CN" altLang="de-DE" sz="1300"/>
              <a:pPr eaLnBrk="1" hangingPunct="1">
                <a:spcBef>
                  <a:spcPct val="0"/>
                </a:spcBef>
              </a:pPr>
              <a:t>33</a:t>
            </a:fld>
            <a:endParaRPr lang="de-DE" altLang="zh-CN"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27151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52CB40-59EE-4BCC-BC99-EE7BDDCCA5AA}" type="slidenum">
              <a:rPr lang="zh-CN" altLang="de-DE" sz="1300"/>
              <a:pPr eaLnBrk="1" hangingPunct="1">
                <a:spcBef>
                  <a:spcPct val="0"/>
                </a:spcBef>
              </a:pPr>
              <a:t>34</a:t>
            </a:fld>
            <a:endParaRPr lang="de-DE" altLang="zh-CN"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27151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9BFE83-3531-43B4-8F12-01CB7035057C}" type="slidenum">
              <a:rPr lang="zh-CN" altLang="de-DE" sz="1300"/>
              <a:pPr eaLnBrk="1" hangingPunct="1">
                <a:spcBef>
                  <a:spcPct val="0"/>
                </a:spcBef>
              </a:pPr>
              <a:t>36</a:t>
            </a:fld>
            <a:endParaRPr lang="de-DE" altLang="zh-CN"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8939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4BF48C-FFEA-4D31-8354-F6DF5D6282AD}" type="slidenum">
              <a:rPr lang="zh-CN" altLang="de-DE" sz="1300"/>
              <a:pPr eaLnBrk="1" hangingPunct="1">
                <a:spcBef>
                  <a:spcPct val="0"/>
                </a:spcBef>
              </a:pPr>
              <a:t>37</a:t>
            </a:fld>
            <a:endParaRPr lang="de-DE" altLang="zh-CN"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6169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4BF48C-FFEA-4D31-8354-F6DF5D6282AD}" type="slidenum">
              <a:rPr lang="zh-CN" altLang="de-DE" sz="1300"/>
              <a:pPr eaLnBrk="1" hangingPunct="1">
                <a:spcBef>
                  <a:spcPct val="0"/>
                </a:spcBef>
              </a:pPr>
              <a:t>38</a:t>
            </a:fld>
            <a:endParaRPr lang="de-DE" altLang="zh-CN"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616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4BF48C-FFEA-4D31-8354-F6DF5D6282AD}" type="slidenum">
              <a:rPr lang="zh-CN" altLang="de-DE" sz="1300"/>
              <a:pPr eaLnBrk="1" hangingPunct="1">
                <a:spcBef>
                  <a:spcPct val="0"/>
                </a:spcBef>
              </a:pPr>
              <a:t>39</a:t>
            </a:fld>
            <a:endParaRPr lang="de-DE" altLang="zh-CN"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06169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FDCCB1-1FF6-4AC3-9AF0-A038751AD5FD}" type="slidenum">
              <a:rPr lang="zh-CN" altLang="de-DE" sz="1300"/>
              <a:pPr eaLnBrk="1" hangingPunct="1">
                <a:spcBef>
                  <a:spcPct val="0"/>
                </a:spcBef>
              </a:pPr>
              <a:t>40</a:t>
            </a:fld>
            <a:endParaRPr lang="de-DE" altLang="zh-CN"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21432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FDCCB1-1FF6-4AC3-9AF0-A038751AD5FD}" type="slidenum">
              <a:rPr lang="zh-CN" altLang="de-DE" sz="1300"/>
              <a:pPr eaLnBrk="1" hangingPunct="1">
                <a:spcBef>
                  <a:spcPct val="0"/>
                </a:spcBef>
              </a:pPr>
              <a:t>41</a:t>
            </a:fld>
            <a:endParaRPr lang="de-DE" altLang="zh-CN"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21432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FDCCB1-1FF6-4AC3-9AF0-A038751AD5FD}" type="slidenum">
              <a:rPr lang="zh-CN" altLang="de-DE" sz="1300"/>
              <a:pPr eaLnBrk="1" hangingPunct="1">
                <a:spcBef>
                  <a:spcPct val="0"/>
                </a:spcBef>
              </a:pPr>
              <a:t>42</a:t>
            </a:fld>
            <a:endParaRPr lang="de-DE" altLang="zh-CN"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21432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5C116B-238F-4F6B-A3EC-5BA962E8ED8F}" type="slidenum">
              <a:rPr lang="zh-CN" altLang="de-DE" sz="1300"/>
              <a:pPr eaLnBrk="1" hangingPunct="1">
                <a:spcBef>
                  <a:spcPct val="0"/>
                </a:spcBef>
              </a:pPr>
              <a:t>43</a:t>
            </a:fld>
            <a:endParaRPr lang="de-DE" altLang="zh-CN"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05508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5C116B-238F-4F6B-A3EC-5BA962E8ED8F}" type="slidenum">
              <a:rPr lang="zh-CN" altLang="de-DE" sz="1300"/>
              <a:pPr eaLnBrk="1" hangingPunct="1">
                <a:spcBef>
                  <a:spcPct val="0"/>
                </a:spcBef>
              </a:pPr>
              <a:t>44</a:t>
            </a:fld>
            <a:endParaRPr lang="de-DE" altLang="zh-CN"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0550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5C116B-238F-4F6B-A3EC-5BA962E8ED8F}" type="slidenum">
              <a:rPr lang="zh-CN" altLang="de-DE" sz="1300"/>
              <a:pPr eaLnBrk="1" hangingPunct="1">
                <a:spcBef>
                  <a:spcPct val="0"/>
                </a:spcBef>
              </a:pPr>
              <a:t>45</a:t>
            </a:fld>
            <a:endParaRPr lang="de-DE" altLang="zh-CN"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05508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5C116B-238F-4F6B-A3EC-5BA962E8ED8F}" type="slidenum">
              <a:rPr lang="zh-CN" altLang="de-DE" sz="1300"/>
              <a:pPr eaLnBrk="1" hangingPunct="1">
                <a:spcBef>
                  <a:spcPct val="0"/>
                </a:spcBef>
              </a:pPr>
              <a:t>46</a:t>
            </a:fld>
            <a:endParaRPr lang="de-DE" altLang="zh-CN"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05508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723553-7E27-4BA0-B6A2-F559082CD06D}" type="slidenum">
              <a:rPr lang="zh-CN" altLang="de-DE" sz="1300"/>
              <a:pPr eaLnBrk="1" hangingPunct="1">
                <a:spcBef>
                  <a:spcPct val="0"/>
                </a:spcBef>
              </a:pPr>
              <a:t>47</a:t>
            </a:fld>
            <a:endParaRPr lang="de-DE" altLang="zh-CN"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22815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723553-7E27-4BA0-B6A2-F559082CD06D}" type="slidenum">
              <a:rPr lang="zh-CN" altLang="de-DE" sz="1300"/>
              <a:pPr eaLnBrk="1" hangingPunct="1">
                <a:spcBef>
                  <a:spcPct val="0"/>
                </a:spcBef>
              </a:pPr>
              <a:t>48</a:t>
            </a:fld>
            <a:endParaRPr lang="de-DE" altLang="zh-CN"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22815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723553-7E27-4BA0-B6A2-F559082CD06D}" type="slidenum">
              <a:rPr lang="zh-CN" altLang="de-DE" sz="1300"/>
              <a:pPr eaLnBrk="1" hangingPunct="1">
                <a:spcBef>
                  <a:spcPct val="0"/>
                </a:spcBef>
              </a:pPr>
              <a:t>49</a:t>
            </a:fld>
            <a:endParaRPr lang="de-DE" altLang="zh-CN"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22815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723553-7E27-4BA0-B6A2-F559082CD06D}" type="slidenum">
              <a:rPr lang="zh-CN" altLang="de-DE" sz="1300"/>
              <a:pPr eaLnBrk="1" hangingPunct="1">
                <a:spcBef>
                  <a:spcPct val="0"/>
                </a:spcBef>
              </a:pPr>
              <a:t>50</a:t>
            </a:fld>
            <a:endParaRPr lang="de-DE" altLang="zh-CN"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22815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7BF9A8-F5EA-432A-A549-BED40260A1A4}" type="slidenum">
              <a:rPr lang="zh-CN" altLang="de-DE" sz="1300"/>
              <a:pPr eaLnBrk="1" hangingPunct="1">
                <a:spcBef>
                  <a:spcPct val="0"/>
                </a:spcBef>
              </a:pPr>
              <a:t>51</a:t>
            </a:fld>
            <a:endParaRPr lang="de-DE" altLang="zh-CN"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10555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7BF9A8-F5EA-432A-A549-BED40260A1A4}" type="slidenum">
              <a:rPr lang="zh-CN" altLang="de-DE" sz="1300"/>
              <a:pPr eaLnBrk="1" hangingPunct="1">
                <a:spcBef>
                  <a:spcPct val="0"/>
                </a:spcBef>
              </a:pPr>
              <a:t>52</a:t>
            </a:fld>
            <a:endParaRPr lang="de-DE" altLang="zh-CN"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10555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7BF9A8-F5EA-432A-A549-BED40260A1A4}" type="slidenum">
              <a:rPr lang="zh-CN" altLang="de-DE" sz="1300"/>
              <a:pPr eaLnBrk="1" hangingPunct="1">
                <a:spcBef>
                  <a:spcPct val="0"/>
                </a:spcBef>
              </a:pPr>
              <a:t>53</a:t>
            </a:fld>
            <a:endParaRPr lang="de-DE" altLang="zh-CN"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10555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F67826-AA90-4636-811C-7F6160D68E8B}" type="slidenum">
              <a:rPr lang="zh-CN" altLang="de-DE" sz="1300"/>
              <a:pPr eaLnBrk="1" hangingPunct="1">
                <a:spcBef>
                  <a:spcPct val="0"/>
                </a:spcBef>
              </a:pPr>
              <a:t>55</a:t>
            </a:fld>
            <a:endParaRPr lang="de-DE" altLang="zh-CN"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33618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6DE06F-2402-45F2-9B34-41D755882F30}" type="slidenum">
              <a:rPr lang="zh-CN" altLang="de-DE" sz="1300"/>
              <a:pPr eaLnBrk="1" hangingPunct="1">
                <a:spcBef>
                  <a:spcPct val="0"/>
                </a:spcBef>
              </a:pPr>
              <a:t>56</a:t>
            </a:fld>
            <a:endParaRPr lang="de-DE" altLang="zh-CN"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07863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1DC78719-C59A-47A6-A9B5-1C9A270D8BD2}"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71B6FE63-01A6-489F-95F6-27B97394AB9E}"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A767294D-C802-4F46-9A63-C8079EB2BBFF}"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1DC78719-C59A-47A6-A9B5-1C9A270D8BD2}"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1DC78719-C59A-47A6-A9B5-1C9A270D8BD2}"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B374072D-376C-47DE-BBD6-106E3D92DBE3}"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AAD52705-C9DE-4A71-9492-CF6006A4EF70}"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7556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9312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b="0" dirty="0">
                <a:solidFill>
                  <a:srgbClr val="333333"/>
                </a:solidFill>
                <a:latin typeface="Calibri Light"/>
              </a:rPr>
              <a:t>该模块中使用的图片已经得到作者及版权所有 者授权。详细信息（作者名，题目）请参阅本 文件最后一页。</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0023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9176661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43757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6479596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08118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4832234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671493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37926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12190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3793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8 – </a:t>
            </a:r>
            <a:r>
              <a:rPr lang="zh-CN" altLang="en-US"/>
              <a:t>自尊心 </a:t>
            </a:r>
            <a:r>
              <a:rPr lang="en-US" altLang="zh-CN"/>
              <a:t>&amp; </a:t>
            </a:r>
            <a:r>
              <a:rPr lang="zh-CN" altLang="en-US"/>
              <a:t>情绪</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DC78719-C59A-47A6-A9B5-1C9A270D8BD2}"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46449257"/>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8 B </a:t>
            </a:r>
            <a:r>
              <a:rPr lang="en-US" altLang="ja-JP" dirty="0">
                <a:latin typeface="Calibri Light"/>
              </a:rPr>
              <a:t>–</a:t>
            </a:r>
            <a:r>
              <a:rPr lang="en-US" altLang="ja-JP" dirty="0">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自尊心 </a:t>
            </a:r>
            <a:r>
              <a:rPr lang="en-US" altLang="zh-CN" dirty="0">
                <a:latin typeface="SimHei" panose="02010609060101010101" pitchFamily="49" charset="-122"/>
                <a:ea typeface="SimHei" panose="02010609060101010101" pitchFamily="49" charset="-122"/>
              </a:rPr>
              <a:t>&amp; </a:t>
            </a:r>
            <a:r>
              <a:rPr lang="zh-CN" altLang="en-US" dirty="0">
                <a:latin typeface="SimHei" panose="02010609060101010101" pitchFamily="49" charset="-122"/>
                <a:ea typeface="SimHei" panose="02010609060101010101" pitchFamily="49" charset="-122"/>
              </a:rPr>
              <a:t>情绪</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09924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solidFill>
                  <a:srgbClr val="004992"/>
                </a:solidFill>
                <a:cs typeface="+mn-cs"/>
              </a:rPr>
              <a:t>抑郁症状</a:t>
            </a:r>
            <a:r>
              <a:rPr lang="en-US" altLang="ja-JP" sz="3600" dirty="0">
                <a:solidFill>
                  <a:srgbClr val="004992"/>
                </a:solidFill>
                <a:cs typeface="+mn-cs"/>
              </a:rPr>
              <a:t>?</a:t>
            </a:r>
            <a:endParaRPr lang="en-US" sz="3600" dirty="0">
              <a:solidFill>
                <a:srgbClr val="004992"/>
              </a:solidFill>
              <a:cs typeface="+mn-cs"/>
            </a:endParaRP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SimHei"/>
                <a:ea typeface="SimHei"/>
              </a:rPr>
              <a:t>???</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B374072D-376C-47DE-BBD6-106E3D92DBE3}"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抑郁症状</a:t>
            </a:r>
            <a:r>
              <a:rPr lang="en-US" altLang="ja-JP" sz="3600"/>
              <a:t>?</a:t>
            </a:r>
            <a:endParaRPr lang="en-US" sz="3600"/>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zh-CN" altLang="de-DE" sz="2400" dirty="0">
                <a:solidFill>
                  <a:srgbClr val="333333"/>
                </a:solidFill>
              </a:rPr>
              <a:t>悲伤，情绪低落</a:t>
            </a:r>
          </a:p>
          <a:p>
            <a:pPr marL="457200" lvl="0" indent="-457200" defTabSz="914400" fontAlgn="base">
              <a:buFont typeface="+mj-lt"/>
              <a:buAutoNum type="arabicPeriod"/>
            </a:pPr>
            <a:r>
              <a:rPr lang="zh-CN" altLang="de-DE" sz="2400" dirty="0">
                <a:solidFill>
                  <a:srgbClr val="333333"/>
                </a:solidFill>
              </a:rPr>
              <a:t>缺乏动力</a:t>
            </a:r>
          </a:p>
          <a:p>
            <a:pPr marL="457200" lvl="0" indent="-457200" defTabSz="914400" fontAlgn="base">
              <a:buFont typeface="+mj-lt"/>
              <a:buAutoNum type="arabicPeriod"/>
            </a:pPr>
            <a:r>
              <a:rPr lang="zh-CN" altLang="de-DE" sz="2400" dirty="0">
                <a:solidFill>
                  <a:srgbClr val="333333"/>
                </a:solidFill>
              </a:rPr>
              <a:t>缺乏自尊，害怕被拒绝</a:t>
            </a:r>
          </a:p>
          <a:p>
            <a:pPr marL="457200" lvl="0" indent="-457200" defTabSz="914400" fontAlgn="base">
              <a:buFont typeface="+mj-lt"/>
              <a:buAutoNum type="arabicPeriod"/>
            </a:pPr>
            <a:r>
              <a:rPr lang="zh-CN" altLang="de-DE" sz="2400" dirty="0">
                <a:solidFill>
                  <a:srgbClr val="333333"/>
                </a:solidFill>
              </a:rPr>
              <a:t>忧心忡忡（如，担心未来）</a:t>
            </a:r>
          </a:p>
          <a:p>
            <a:pPr marL="457200" lvl="0" indent="-457200" defTabSz="914400" fontAlgn="base">
              <a:buFont typeface="+mj-lt"/>
              <a:buAutoNum type="arabicPeriod"/>
            </a:pPr>
            <a:r>
              <a:rPr lang="zh-CN" altLang="de-DE" sz="2400" dirty="0">
                <a:solidFill>
                  <a:srgbClr val="333333"/>
                </a:solidFill>
              </a:rPr>
              <a:t>睡眠紊乱，莫名疼痛</a:t>
            </a:r>
          </a:p>
          <a:p>
            <a:pPr marL="457200" lvl="0" indent="-457200" defTabSz="914400" fontAlgn="base">
              <a:buFont typeface="+mj-lt"/>
              <a:buAutoNum type="arabicPeriod"/>
            </a:pPr>
            <a:r>
              <a:rPr lang="zh-CN" altLang="de-DE" sz="2400" dirty="0">
                <a:solidFill>
                  <a:srgbClr val="333333"/>
                </a:solidFill>
              </a:rPr>
              <a:t>认知功能受损（难以集中注意力，记忆力减弱）</a:t>
            </a:r>
          </a:p>
          <a:p>
            <a:pPr lvl="0" defTabSz="914400" fontAlgn="base"/>
            <a:r>
              <a:rPr lang="de-DE" altLang="zh-CN"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71B6FE63-01A6-489F-95F6-27B97394AB9E}" type="slidenum">
              <a:rPr lang="zh-CN" altLang="de-DE" smtClean="0">
                <a:latin typeface="SimHei"/>
              </a:rPr>
              <a:pPr/>
              <a:t>3</a:t>
            </a:fld>
            <a:endParaRPr lang="de-DE" altLang="zh-CN">
              <a:latin typeface="SimHe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1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抑郁症的治疗选择</a:t>
            </a:r>
            <a:r>
              <a:rPr lang="en-US" altLang="zh-CN" sz="3600">
                <a:solidFill>
                  <a:srgbClr val="004992"/>
                </a:solidFill>
                <a:cs typeface="+mn-cs"/>
              </a:rPr>
              <a:t>?</a:t>
            </a:r>
            <a:endParaRPr lang="de-DE" altLang="zh-CN" sz="3600" dirty="0">
              <a:solidFill>
                <a:srgbClr val="004992"/>
              </a:solidFill>
              <a:cs typeface="+mn-cs"/>
            </a:endParaRPr>
          </a:p>
        </p:txBody>
      </p:sp>
      <p:sp>
        <p:nvSpPr>
          <p:cNvPr id="4" name="Content Placeholder 3"/>
          <p:cNvSpPr>
            <a:spLocks noGrp="1"/>
          </p:cNvSpPr>
          <p:nvPr>
            <p:ph idx="1"/>
          </p:nvPr>
        </p:nvSpPr>
        <p:spPr/>
        <p:txBody>
          <a:bodyPr/>
          <a:lstStyle/>
          <a:p>
            <a:r>
              <a:rPr lang="en-US" sz="2400" dirty="0">
                <a:solidFill>
                  <a:srgbClr val="004992"/>
                </a:solidFill>
              </a:rPr>
              <a:t>???</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4</a:t>
            </a:fld>
            <a:endParaRPr lang="de-DE" altLang="zh-CN">
              <a:latin typeface="SimHe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抑郁症的治疗选择</a:t>
            </a:r>
            <a:r>
              <a:rPr lang="en-US" altLang="zh-CN" sz="3600"/>
              <a:t>?</a:t>
            </a:r>
            <a:endParaRPr lang="de-DE" altLang="zh-CN" sz="3600"/>
          </a:p>
        </p:txBody>
      </p:sp>
      <p:sp>
        <p:nvSpPr>
          <p:cNvPr id="7170"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zh-CN" altLang="de-DE" sz="2400" dirty="0">
                <a:solidFill>
                  <a:srgbClr val="004992"/>
                </a:solidFill>
              </a:rPr>
              <a:t>心理治疗</a:t>
            </a:r>
            <a:r>
              <a:rPr lang="de-DE" altLang="zh-CN" sz="2400" dirty="0">
                <a:solidFill>
                  <a:srgbClr val="004992"/>
                </a:solidFill>
              </a:rPr>
              <a:t>/</a:t>
            </a:r>
            <a:r>
              <a:rPr lang="zh-CN" altLang="de-DE" sz="2400" dirty="0">
                <a:solidFill>
                  <a:srgbClr val="004992"/>
                </a:solidFill>
              </a:rPr>
              <a:t>自我疗法</a:t>
            </a:r>
            <a:r>
              <a:rPr lang="de-DE" altLang="zh-CN" sz="2400" dirty="0">
                <a:solidFill>
                  <a:srgbClr val="004992"/>
                </a:solidFill>
              </a:rPr>
              <a:t>: </a:t>
            </a:r>
            <a:r>
              <a:rPr lang="zh-CN" altLang="de-DE" sz="2400" dirty="0">
                <a:solidFill>
                  <a:srgbClr val="333333"/>
                </a:solidFill>
              </a:rPr>
              <a:t>如，认知行为干预，不良认知图式（比如，</a:t>
            </a:r>
            <a:r>
              <a:rPr lang="zh-CN" altLang="en-US" sz="2400" dirty="0">
                <a:solidFill>
                  <a:srgbClr val="333333"/>
                </a:solidFill>
              </a:rPr>
              <a:t>“</a:t>
            </a:r>
            <a:r>
              <a:rPr lang="zh-CN" altLang="de-DE" sz="2400" dirty="0">
                <a:solidFill>
                  <a:srgbClr val="333333"/>
                </a:solidFill>
              </a:rPr>
              <a:t>我毫无价值</a:t>
            </a:r>
            <a:r>
              <a:rPr lang="zh-CN" altLang="en-US" sz="2400" dirty="0">
                <a:solidFill>
                  <a:srgbClr val="333333"/>
                </a:solidFill>
              </a:rPr>
              <a:t>”</a:t>
            </a:r>
            <a:r>
              <a:rPr lang="zh-CN" altLang="de-DE" sz="2400" dirty="0">
                <a:solidFill>
                  <a:srgbClr val="333333"/>
                </a:solidFill>
              </a:rPr>
              <a:t>）和其潜在的问题是其治疗目标。这些图式反过来会诱发其它的思维（</a:t>
            </a:r>
            <a:r>
              <a:rPr lang="zh-CN" altLang="en-US" sz="2400" dirty="0">
                <a:solidFill>
                  <a:srgbClr val="333333"/>
                </a:solidFill>
              </a:rPr>
              <a:t>“</a:t>
            </a:r>
            <a:r>
              <a:rPr lang="zh-CN" altLang="de-DE" sz="2400" dirty="0">
                <a:solidFill>
                  <a:srgbClr val="333333"/>
                </a:solidFill>
              </a:rPr>
              <a:t>没有人喜欢我</a:t>
            </a:r>
            <a:r>
              <a:rPr lang="zh-CN" altLang="en-US" sz="2400" dirty="0">
                <a:solidFill>
                  <a:srgbClr val="333333"/>
                </a:solidFill>
              </a:rPr>
              <a:t>”</a:t>
            </a:r>
            <a:r>
              <a:rPr lang="zh-CN" altLang="de-DE" sz="2400" dirty="0">
                <a:solidFill>
                  <a:srgbClr val="333333"/>
                </a:solidFill>
              </a:rPr>
              <a:t>），从而导致一连串的负性思维。重构这些观念将产生长远的影响。</a:t>
            </a:r>
            <a:endParaRPr lang="de-DE" altLang="zh-CN" sz="2400" dirty="0">
              <a:solidFill>
                <a:srgbClr val="333333"/>
              </a:solidFill>
            </a:endParaRPr>
          </a:p>
          <a:p>
            <a:pPr>
              <a:buClr>
                <a:srgbClr val="000000"/>
              </a:buClr>
            </a:pPr>
            <a:endParaRPr lang="zh-CN" altLang="en-US"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71B6FE63-01A6-489F-95F6-27B97394AB9E}" type="slidenum">
              <a:rPr lang="zh-CN" altLang="de-DE" smtClean="0">
                <a:latin typeface="SimHei"/>
              </a:rPr>
              <a:pPr/>
              <a:t>5</a:t>
            </a:fld>
            <a:endParaRPr lang="de-DE" altLang="zh-CN">
              <a:latin typeface="SimHe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抑郁症的治疗选择</a:t>
            </a:r>
            <a:r>
              <a:rPr lang="en-US" altLang="zh-CN" sz="3600"/>
              <a:t>?</a:t>
            </a:r>
            <a:endParaRPr lang="de-DE" altLang="zh-CN" sz="3600"/>
          </a:p>
        </p:txBody>
      </p:sp>
      <p:sp>
        <p:nvSpPr>
          <p:cNvPr id="7170" name="Rectangle 2"/>
          <p:cNvSpPr>
            <a:spLocks noGrp="1" noChangeArrowheads="1"/>
          </p:cNvSpPr>
          <p:nvPr>
            <p:ph idx="1"/>
          </p:nvPr>
        </p:nvSpPr>
        <p:spPr/>
        <p:txBody>
          <a:bodyPr>
            <a:noAutofit/>
          </a:bodyPr>
          <a:lstStyle/>
          <a:p>
            <a:pPr marL="342900" indent="-342900" eaLnBrk="1" hangingPunct="1">
              <a:buClr>
                <a:srgbClr val="000000"/>
              </a:buClr>
              <a:buFont typeface="WingDings"/>
              <a:buChar char=""/>
            </a:pPr>
            <a:r>
              <a:rPr lang="zh-CN" altLang="de-DE" sz="2400" dirty="0">
                <a:solidFill>
                  <a:srgbClr val="004992"/>
                </a:solidFill>
              </a:rPr>
              <a:t>心理治疗</a:t>
            </a:r>
            <a:r>
              <a:rPr lang="de-DE" altLang="zh-CN" sz="2400" dirty="0">
                <a:solidFill>
                  <a:srgbClr val="004992"/>
                </a:solidFill>
              </a:rPr>
              <a:t>/</a:t>
            </a:r>
            <a:r>
              <a:rPr lang="zh-CN" altLang="de-DE" sz="2400" dirty="0">
                <a:solidFill>
                  <a:srgbClr val="004992"/>
                </a:solidFill>
              </a:rPr>
              <a:t>自我疗法</a:t>
            </a:r>
            <a:r>
              <a:rPr lang="de-DE" altLang="zh-CN" sz="2400" dirty="0">
                <a:solidFill>
                  <a:srgbClr val="004992"/>
                </a:solidFill>
              </a:rPr>
              <a:t>: </a:t>
            </a:r>
            <a:r>
              <a:rPr lang="zh-CN" altLang="de-DE" sz="2400" dirty="0">
                <a:solidFill>
                  <a:srgbClr val="333333"/>
                </a:solidFill>
              </a:rPr>
              <a:t>如，认知行为干预，不良认知图式（比</a:t>
            </a:r>
            <a:r>
              <a:rPr lang="zh-CN" altLang="de-DE" sz="2400">
                <a:solidFill>
                  <a:srgbClr val="333333"/>
                </a:solidFill>
              </a:rPr>
              <a:t>如，</a:t>
            </a:r>
            <a:r>
              <a:rPr lang="zh-CN" altLang="en-US" sz="2400">
                <a:solidFill>
                  <a:srgbClr val="333333"/>
                </a:solidFill>
              </a:rPr>
              <a:t>“</a:t>
            </a:r>
            <a:r>
              <a:rPr lang="zh-CN" altLang="de-DE" sz="2400">
                <a:solidFill>
                  <a:srgbClr val="333333"/>
                </a:solidFill>
              </a:rPr>
              <a:t>我</a:t>
            </a:r>
            <a:r>
              <a:rPr lang="zh-CN" altLang="de-DE" sz="2400" dirty="0">
                <a:solidFill>
                  <a:srgbClr val="333333"/>
                </a:solidFill>
              </a:rPr>
              <a:t>毫无</a:t>
            </a:r>
            <a:r>
              <a:rPr lang="zh-CN" altLang="de-DE" sz="2400">
                <a:solidFill>
                  <a:srgbClr val="333333"/>
                </a:solidFill>
              </a:rPr>
              <a:t>价值</a:t>
            </a:r>
            <a:r>
              <a:rPr lang="zh-CN" altLang="en-US" sz="2400">
                <a:solidFill>
                  <a:srgbClr val="333333"/>
                </a:solidFill>
              </a:rPr>
              <a:t>”</a:t>
            </a:r>
            <a:r>
              <a:rPr lang="zh-CN" altLang="de-DE" sz="2400">
                <a:solidFill>
                  <a:srgbClr val="333333"/>
                </a:solidFill>
              </a:rPr>
              <a:t>）</a:t>
            </a:r>
            <a:r>
              <a:rPr lang="zh-CN" altLang="de-DE" sz="2400" dirty="0">
                <a:solidFill>
                  <a:srgbClr val="333333"/>
                </a:solidFill>
              </a:rPr>
              <a:t>和其潜在的问题是其治疗目标。这些图式反过来会诱发其它的思</a:t>
            </a:r>
            <a:r>
              <a:rPr lang="zh-CN" altLang="de-DE" sz="2400">
                <a:solidFill>
                  <a:srgbClr val="333333"/>
                </a:solidFill>
              </a:rPr>
              <a:t>维（</a:t>
            </a:r>
            <a:r>
              <a:rPr lang="zh-CN" altLang="en-US" sz="2400">
                <a:solidFill>
                  <a:srgbClr val="333333"/>
                </a:solidFill>
              </a:rPr>
              <a:t>“</a:t>
            </a:r>
            <a:r>
              <a:rPr lang="zh-CN" altLang="de-DE" sz="2400">
                <a:solidFill>
                  <a:srgbClr val="333333"/>
                </a:solidFill>
              </a:rPr>
              <a:t>没</a:t>
            </a:r>
            <a:r>
              <a:rPr lang="zh-CN" altLang="de-DE" sz="2400" dirty="0">
                <a:solidFill>
                  <a:srgbClr val="333333"/>
                </a:solidFill>
              </a:rPr>
              <a:t>有人喜</a:t>
            </a:r>
            <a:r>
              <a:rPr lang="zh-CN" altLang="de-DE" sz="2400">
                <a:solidFill>
                  <a:srgbClr val="333333"/>
                </a:solidFill>
              </a:rPr>
              <a:t>欢我</a:t>
            </a:r>
            <a:r>
              <a:rPr lang="zh-CN" altLang="en-US" sz="2400">
                <a:solidFill>
                  <a:srgbClr val="333333"/>
                </a:solidFill>
              </a:rPr>
              <a:t>”</a:t>
            </a:r>
            <a:r>
              <a:rPr lang="zh-CN" altLang="de-DE" sz="2400">
                <a:solidFill>
                  <a:srgbClr val="333333"/>
                </a:solidFill>
              </a:rPr>
              <a:t>），</a:t>
            </a:r>
            <a:r>
              <a:rPr lang="zh-CN" altLang="de-DE" sz="2400" dirty="0">
                <a:solidFill>
                  <a:srgbClr val="333333"/>
                </a:solidFill>
              </a:rPr>
              <a:t>从而导致一连串的负性思维。重构这些观念将产生长远的影响。</a:t>
            </a:r>
            <a:endParaRPr lang="de-DE" altLang="zh-CN" sz="2400" dirty="0">
              <a:solidFill>
                <a:srgbClr val="333333"/>
              </a:solidFill>
            </a:endParaRPr>
          </a:p>
          <a:p>
            <a:pPr marL="342900" indent="-342900" eaLnBrk="1" hangingPunct="1">
              <a:buClr>
                <a:srgbClr val="000000"/>
              </a:buClr>
              <a:buFont typeface="WingDings"/>
              <a:buChar char=""/>
            </a:pPr>
            <a:r>
              <a:rPr lang="zh-CN" altLang="de-DE" sz="2400" dirty="0">
                <a:solidFill>
                  <a:srgbClr val="004992"/>
                </a:solidFill>
              </a:rPr>
              <a:t>药物治疗（抗抑郁药物）：</a:t>
            </a:r>
            <a:r>
              <a:rPr lang="zh-CN" altLang="de-DE" sz="2400" dirty="0">
                <a:solidFill>
                  <a:srgbClr val="333333"/>
                </a:solidFill>
              </a:rPr>
              <a:t>尤其对严重抑郁有效，并对心理治疗干预有支持作用。然而，只有定时服用，药物才有疗效。</a:t>
            </a:r>
            <a:endParaRPr lang="zh-CN" altLang="en-US"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71B6FE63-01A6-489F-95F6-27B97394AB9E}" type="slidenum">
              <a:rPr lang="zh-CN" altLang="de-DE" smtClean="0">
                <a:latin typeface="SimHei"/>
              </a:rPr>
              <a:pPr/>
              <a:t>6</a:t>
            </a:fld>
            <a:endParaRPr lang="de-DE" altLang="zh-CN">
              <a:latin typeface="SimHei"/>
            </a:endParaRPr>
          </a:p>
        </p:txBody>
      </p:sp>
    </p:spTree>
    <p:extLst>
      <p:ext uri="{BB962C8B-B14F-4D97-AF65-F5344CB8AC3E}">
        <p14:creationId xmlns:p14="http://schemas.microsoft.com/office/powerpoint/2010/main" val="3261887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为什么我们做这个练习</a:t>
            </a:r>
            <a:r>
              <a:rPr lang="en-US" altLang="zh-CN" sz="3600"/>
              <a:t>?</a:t>
            </a:r>
            <a:endParaRPr lang="de-DE" altLang="zh-CN" sz="3600"/>
          </a:p>
        </p:txBody>
      </p:sp>
      <p:sp>
        <p:nvSpPr>
          <p:cNvPr id="4" name="Content Placeholder 3"/>
          <p:cNvSpPr>
            <a:spLocks noGrp="1"/>
          </p:cNvSpPr>
          <p:nvPr>
            <p:ph idx="1"/>
          </p:nvPr>
        </p:nvSpPr>
        <p:spPr/>
        <p:txBody>
          <a:bodyPr/>
          <a:lstStyle/>
          <a:p>
            <a:pPr lvl="0" defTabSz="914400" fontAlgn="base"/>
            <a:r>
              <a:rPr lang="zh-CN" altLang="en-US" sz="2400">
                <a:solidFill>
                  <a:srgbClr val="333333"/>
                </a:solidFill>
              </a:rPr>
              <a:t>许多有心理问题的人都显示出可能</a:t>
            </a:r>
            <a:r>
              <a:rPr lang="zh-CN" altLang="en-US" sz="2400">
                <a:solidFill>
                  <a:srgbClr val="004992"/>
                </a:solidFill>
              </a:rPr>
              <a:t>促使抑郁产生</a:t>
            </a:r>
            <a:r>
              <a:rPr lang="zh-CN" altLang="en-US" sz="2400">
                <a:solidFill>
                  <a:srgbClr val="333333"/>
                </a:solidFill>
              </a:rPr>
              <a:t>的思维扭曲。</a:t>
            </a:r>
          </a:p>
          <a:p>
            <a:pPr lvl="0" defTabSz="914400" fontAlgn="base"/>
            <a:r>
              <a:rPr lang="zh-CN" altLang="en-US" sz="2400" dirty="0">
                <a:solidFill>
                  <a:srgbClr val="333333"/>
                </a:solidFill>
              </a:rPr>
              <a:t>高强</a:t>
            </a:r>
            <a:r>
              <a:rPr lang="zh-CN" altLang="en-US" sz="2400">
                <a:solidFill>
                  <a:srgbClr val="333333"/>
                </a:solidFill>
              </a:rPr>
              <a:t>度的，连</a:t>
            </a:r>
            <a:r>
              <a:rPr lang="zh-CN" altLang="en-US" sz="2400" dirty="0">
                <a:solidFill>
                  <a:srgbClr val="333333"/>
                </a:solidFill>
              </a:rPr>
              <a:t>续的训练可以改变这些思维扭曲。</a:t>
            </a:r>
            <a:endParaRPr lang="en-US" sz="2400" dirty="0"/>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7</a:t>
            </a:fld>
            <a:endParaRPr lang="de-DE" altLang="zh-CN">
              <a:latin typeface="Sim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精神病 </a:t>
            </a:r>
            <a:r>
              <a:rPr lang="en-US" altLang="zh-CN" sz="3600">
                <a:solidFill>
                  <a:srgbClr val="004992"/>
                </a:solidFill>
                <a:cs typeface="+mn-cs"/>
              </a:rPr>
              <a:t>&amp; </a:t>
            </a:r>
            <a:r>
              <a:rPr lang="zh-CN" altLang="en-US" sz="3600">
                <a:solidFill>
                  <a:srgbClr val="004992"/>
                </a:solidFill>
                <a:cs typeface="+mn-cs"/>
              </a:rPr>
              <a:t>抑郁</a:t>
            </a:r>
            <a:br>
              <a:rPr lang="zh-CN" altLang="en-US" sz="3600">
                <a:solidFill>
                  <a:srgbClr val="004992"/>
                </a:solidFill>
                <a:cs typeface="+mn-cs"/>
              </a:rPr>
            </a:br>
            <a:r>
              <a:rPr lang="zh-CN" altLang="en-US">
                <a:solidFill>
                  <a:srgbClr val="004992"/>
                </a:solidFill>
                <a:cs typeface="+mn-cs"/>
              </a:rPr>
              <a:t>妄想对自尊的影响</a:t>
            </a:r>
            <a:endParaRPr lang="en-US">
              <a:solidFill>
                <a:srgbClr val="004992"/>
              </a:solidFill>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188609405"/>
              </p:ext>
            </p:extLst>
          </p:nvPr>
        </p:nvGraphicFramePr>
        <p:xfrm>
          <a:off x="408955" y="2708920"/>
          <a:ext cx="8686800" cy="356616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妄想对情绪的负性影响</a:t>
                      </a:r>
                      <a:endParaRPr kumimoji="0" lang="fr-FR"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妄想对情绪短期的正性影响</a:t>
                      </a:r>
                      <a:endParaRPr kumimoji="0" lang="fr-FR"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B374072D-376C-47DE-BBD6-106E3D92DBE3}" type="slidenum">
              <a:rPr lang="zh-CN" altLang="de-DE" smtClean="0">
                <a:latin typeface="SimHei"/>
              </a:rPr>
              <a:pPr/>
              <a:t>8</a:t>
            </a:fld>
            <a:endParaRPr lang="de-DE" altLang="zh-CN">
              <a:latin typeface="SimHe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精神病 </a:t>
            </a:r>
            <a:r>
              <a:rPr lang="en-US" altLang="zh-CN" sz="3600">
                <a:solidFill>
                  <a:srgbClr val="004992"/>
                </a:solidFill>
                <a:cs typeface="+mn-cs"/>
              </a:rPr>
              <a:t>&amp; </a:t>
            </a:r>
            <a:r>
              <a:rPr lang="zh-CN" altLang="en-US" sz="3600">
                <a:solidFill>
                  <a:srgbClr val="004992"/>
                </a:solidFill>
                <a:cs typeface="+mn-cs"/>
              </a:rPr>
              <a:t>抑郁</a:t>
            </a:r>
            <a:br>
              <a:rPr lang="zh-CN" altLang="en-US" sz="3600">
                <a:solidFill>
                  <a:srgbClr val="004992"/>
                </a:solidFill>
                <a:cs typeface="+mn-cs"/>
              </a:rPr>
            </a:br>
            <a:r>
              <a:rPr lang="zh-CN" altLang="en-US">
                <a:solidFill>
                  <a:srgbClr val="004992"/>
                </a:solidFill>
                <a:cs typeface="+mn-cs"/>
              </a:rPr>
              <a:t>妄想对自尊的影响</a:t>
            </a:r>
            <a:endParaRPr lang="en-US">
              <a:solidFill>
                <a:srgbClr val="004992"/>
              </a:solidFill>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832686416"/>
              </p:ext>
            </p:extLst>
          </p:nvPr>
        </p:nvGraphicFramePr>
        <p:xfrm>
          <a:off x="408955" y="2708920"/>
          <a:ext cx="8686800" cy="356616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妄想对情绪的负性影响</a:t>
                      </a:r>
                      <a:endParaRPr kumimoji="0" lang="fr-FR"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妄想对情绪短期的正性影响</a:t>
                      </a:r>
                      <a:endParaRPr kumimoji="0" lang="fr-FR"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在精神病发作期间：长期感受到受威胁</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在精神病发作期间：听到扰人的，有损于健康的声音</a:t>
                      </a:r>
                      <a:endParaRPr kumimoji="0" lang="de-DE" sz="2000" b="0" i="0" u="none" strike="noStrike" cap="none" normalizeH="0" baseline="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在精神病恢复期：羞耻感，未来似乎破碎了</a:t>
                      </a:r>
                      <a:endParaRPr kumimoji="0" lang="de-DE" sz="2000" b="0" i="0" u="none" strike="noStrike" cap="none" normalizeH="0" baseline="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B374072D-376C-47DE-BBD6-106E3D92DBE3}" type="slidenum">
              <a:rPr lang="zh-CN" altLang="de-DE" smtClean="0">
                <a:latin typeface="SimHei"/>
              </a:rPr>
              <a:pPr/>
              <a:t>9</a:t>
            </a:fld>
            <a:endParaRPr lang="de-DE" altLang="zh-CN">
              <a:latin typeface="SimHei"/>
            </a:endParaRPr>
          </a:p>
        </p:txBody>
      </p:sp>
    </p:spTree>
    <p:extLst>
      <p:ext uri="{BB962C8B-B14F-4D97-AF65-F5344CB8AC3E}">
        <p14:creationId xmlns:p14="http://schemas.microsoft.com/office/powerpoint/2010/main" val="3629846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精神病 </a:t>
            </a:r>
            <a:r>
              <a:rPr lang="en-US" altLang="zh-CN" sz="3600">
                <a:solidFill>
                  <a:srgbClr val="004992"/>
                </a:solidFill>
                <a:cs typeface="+mn-cs"/>
              </a:rPr>
              <a:t>&amp; </a:t>
            </a:r>
            <a:r>
              <a:rPr lang="zh-CN" altLang="en-US" sz="3600">
                <a:solidFill>
                  <a:srgbClr val="004992"/>
                </a:solidFill>
                <a:cs typeface="+mn-cs"/>
              </a:rPr>
              <a:t>抑郁</a:t>
            </a:r>
            <a:br>
              <a:rPr lang="zh-CN" altLang="en-US" sz="3600">
                <a:solidFill>
                  <a:srgbClr val="004992"/>
                </a:solidFill>
                <a:cs typeface="+mn-cs"/>
              </a:rPr>
            </a:br>
            <a:r>
              <a:rPr lang="zh-CN" altLang="en-US">
                <a:solidFill>
                  <a:srgbClr val="004992"/>
                </a:solidFill>
                <a:cs typeface="+mn-cs"/>
              </a:rPr>
              <a:t>妄想对自尊的影响</a:t>
            </a:r>
            <a:endParaRPr lang="en-US">
              <a:solidFill>
                <a:srgbClr val="004992"/>
              </a:solidFill>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883730440"/>
              </p:ext>
            </p:extLst>
          </p:nvPr>
        </p:nvGraphicFramePr>
        <p:xfrm>
          <a:off x="408955" y="2708920"/>
          <a:ext cx="8686800" cy="356616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64008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妄想对情绪的负性影响</a:t>
                      </a:r>
                      <a:endParaRPr kumimoji="0" lang="fr-FR"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妄想对情绪短期的正性影响</a:t>
                      </a:r>
                      <a:endParaRPr kumimoji="0" lang="fr-FR"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在精神病发作期间：长期感受到受威胁</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在精神病发作期间：冲动，兴奋，“有些事终于发生了”</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在精神病发作期间：听到扰人的，有损于健康的声音</a:t>
                      </a:r>
                      <a:endParaRPr kumimoji="0" lang="de-DE" sz="2000" b="0" i="0" u="none" strike="noStrike" cap="none" normalizeH="0" baseline="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在精神病发作期间：听到夸赞你的声音</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在精神病恢复期：羞耻感，未来似乎破碎了</a:t>
                      </a:r>
                      <a:endParaRPr kumimoji="0" lang="de-DE" sz="2000" b="0" i="0" u="none" strike="noStrike" cap="none" normalizeH="0" baseline="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有（夸大）妄想时：感到有权利，是天才，重要（有权势的对手）和使命感</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B374072D-376C-47DE-BBD6-106E3D92DBE3}" type="slidenum">
              <a:rPr lang="zh-CN" altLang="de-DE" smtClean="0">
                <a:latin typeface="SimHei"/>
              </a:rPr>
              <a:pPr/>
              <a:t>10</a:t>
            </a:fld>
            <a:endParaRPr lang="de-DE" altLang="zh-CN">
              <a:latin typeface="SimHei"/>
            </a:endParaRPr>
          </a:p>
        </p:txBody>
      </p:sp>
    </p:spTree>
    <p:extLst>
      <p:ext uri="{BB962C8B-B14F-4D97-AF65-F5344CB8AC3E}">
        <p14:creationId xmlns:p14="http://schemas.microsoft.com/office/powerpoint/2010/main" val="165866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精神病 </a:t>
            </a:r>
            <a:r>
              <a:rPr lang="en-US" altLang="zh-CN" sz="3600">
                <a:solidFill>
                  <a:srgbClr val="004992"/>
                </a:solidFill>
                <a:cs typeface="+mn-cs"/>
              </a:rPr>
              <a:t>&amp; </a:t>
            </a:r>
            <a:r>
              <a:rPr lang="zh-CN" altLang="en-US" sz="3600">
                <a:solidFill>
                  <a:srgbClr val="004992"/>
                </a:solidFill>
                <a:cs typeface="+mn-cs"/>
              </a:rPr>
              <a:t>抑郁</a:t>
            </a:r>
            <a:br>
              <a:rPr lang="zh-CN" altLang="en-US" sz="3600">
                <a:solidFill>
                  <a:srgbClr val="004992"/>
                </a:solidFill>
                <a:cs typeface="+mn-cs"/>
              </a:rPr>
            </a:br>
            <a:r>
              <a:rPr lang="zh-CN" altLang="en-US">
                <a:solidFill>
                  <a:srgbClr val="004992"/>
                </a:solidFill>
                <a:cs typeface="+mn-cs"/>
              </a:rPr>
              <a:t>妄想对自尊的影响</a:t>
            </a:r>
            <a:endParaRPr lang="en-US">
              <a:solidFill>
                <a:srgbClr val="004992"/>
              </a:solidFill>
              <a:cs typeface="+mn-cs"/>
            </a:endParaRPr>
          </a:p>
        </p:txBody>
      </p:sp>
      <p:sp>
        <p:nvSpPr>
          <p:cNvPr id="5" name="Content Placeholder 4"/>
          <p:cNvSpPr>
            <a:spLocks noGrp="1"/>
          </p:cNvSpPr>
          <p:nvPr>
            <p:ph idx="1"/>
          </p:nvPr>
        </p:nvSpPr>
        <p:spPr>
          <a:xfrm>
            <a:off x="408955" y="2204864"/>
            <a:ext cx="8869680" cy="4248000"/>
          </a:xfrm>
        </p:spPr>
        <p:txBody>
          <a:bodyPr/>
          <a:lstStyle/>
          <a:p>
            <a:pPr lvl="0" defTabSz="914400" fontAlgn="base">
              <a:buClr>
                <a:srgbClr val="004992"/>
              </a:buClr>
            </a:pPr>
            <a:r>
              <a:rPr lang="zh-CN" altLang="de-DE" sz="2400" dirty="0">
                <a:solidFill>
                  <a:srgbClr val="333333"/>
                </a:solidFill>
              </a:rPr>
              <a:t>精神症状对自尊的短期正性效应通常会被精神症状长期的负性后果所冲淡；例如：</a:t>
            </a:r>
          </a:p>
          <a:p>
            <a:pPr marL="342900" lvl="0" indent="-342900" defTabSz="914400" fontAlgn="base">
              <a:buClr>
                <a:srgbClr val="333333"/>
              </a:buClr>
              <a:buFont typeface="WingDings"/>
              <a:buChar char=""/>
            </a:pPr>
            <a:r>
              <a:rPr lang="zh-CN" altLang="de-DE" sz="2400" dirty="0">
                <a:solidFill>
                  <a:srgbClr val="333333"/>
                </a:solidFill>
              </a:rPr>
              <a:t>债务：发生于患者错误地相信自己很富有或很重要时</a:t>
            </a:r>
          </a:p>
          <a:p>
            <a:pPr marL="342900" lvl="0" indent="-342900" defTabSz="914400" fontAlgn="base">
              <a:buClr>
                <a:srgbClr val="333333"/>
              </a:buClr>
              <a:buFont typeface="WingDings"/>
              <a:buChar char=""/>
            </a:pPr>
            <a:r>
              <a:rPr lang="zh-CN" altLang="de-DE" sz="2400" dirty="0">
                <a:solidFill>
                  <a:srgbClr val="333333"/>
                </a:solidFill>
              </a:rPr>
              <a:t>孤独感：有的朋友可能会抛弃患者</a:t>
            </a:r>
          </a:p>
          <a:p>
            <a:pPr marL="342900" lvl="0" indent="-342900" defTabSz="914400" fontAlgn="base">
              <a:buClr>
                <a:srgbClr val="333333"/>
              </a:buClr>
              <a:buFont typeface="WingDings"/>
              <a:buChar char=""/>
            </a:pPr>
            <a:r>
              <a:rPr lang="zh-CN" altLang="de-DE" sz="2400" dirty="0">
                <a:solidFill>
                  <a:srgbClr val="333333"/>
                </a:solidFill>
              </a:rPr>
              <a:t>工作环境：因为在办公室不恰当的行为而失业</a:t>
            </a:r>
          </a:p>
          <a:p>
            <a:pPr lvl="0" defTabSz="914400" fontAlgn="base"/>
            <a:r>
              <a:rPr lang="zh-CN" altLang="de-DE" sz="2400" dirty="0">
                <a:solidFill>
                  <a:srgbClr val="333333"/>
                </a:solidFill>
              </a:rPr>
              <a:t>没有医生的许可而停止服药是非常危险的，只会导致重归充满威</a:t>
            </a:r>
            <a:r>
              <a:rPr lang="zh-CN" altLang="de-DE" sz="2400">
                <a:solidFill>
                  <a:srgbClr val="333333"/>
                </a:solidFill>
              </a:rPr>
              <a:t>胁的</a:t>
            </a:r>
            <a:r>
              <a:rPr lang="zh-CN" altLang="en-US" sz="2400">
                <a:solidFill>
                  <a:srgbClr val="333333"/>
                </a:solidFill>
              </a:rPr>
              <a:t>，</a:t>
            </a:r>
            <a:r>
              <a:rPr lang="zh-CN" altLang="de-DE" sz="2400">
                <a:solidFill>
                  <a:srgbClr val="333333"/>
                </a:solidFill>
              </a:rPr>
              <a:t>紊</a:t>
            </a:r>
            <a:r>
              <a:rPr lang="zh-CN" altLang="de-DE" sz="2400" dirty="0">
                <a:solidFill>
                  <a:srgbClr val="333333"/>
                </a:solidFill>
              </a:rPr>
              <a:t>乱的精神世界，尤其是精神疾病发作时常常会感到恐惧！</a:t>
            </a:r>
            <a:endParaRPr lang="en-US" sz="24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11</a:t>
            </a:fld>
            <a:endParaRPr lang="de-DE" altLang="zh-CN">
              <a:latin typeface="SimHe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569660"/>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a:solidFill>
                  <a:schemeClr val="bg1"/>
                </a:solidFill>
              </a:rPr>
              <a:t>(Termine， Urlaubserinnerungen， </a:t>
            </a:r>
            <a:r>
              <a:rPr lang="de-DE" dirty="0">
                <a:solidFill>
                  <a:schemeClr val="bg1"/>
                </a:solidFill>
              </a:rPr>
              <a:t>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zh-CN" altLang="en-US" sz="3600" dirty="0">
                <a:solidFill>
                  <a:srgbClr val="004992"/>
                </a:solidFill>
              </a:rPr>
              <a:t>抑郁和低自尊</a:t>
            </a:r>
            <a:r>
              <a:rPr lang="zh-CN" altLang="en-US" sz="3600" dirty="0">
                <a:solidFill>
                  <a:srgbClr val="333333"/>
                </a:solidFill>
              </a:rPr>
              <a:t>的人特征性思维及其思维方式是什么？</a:t>
            </a:r>
            <a:endParaRPr lang="de-DE" dirty="0" err="1">
              <a:solidFill>
                <a:srgbClr val="333333"/>
              </a:solidFill>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12</a:t>
            </a:fld>
            <a:endParaRPr lang="de-DE" altLang="zh-CN">
              <a:latin typeface="SimHei"/>
            </a:endParaRPr>
          </a:p>
        </p:txBody>
      </p:sp>
    </p:spTree>
    <p:extLst>
      <p:ext uri="{BB962C8B-B14F-4D97-AF65-F5344CB8AC3E}">
        <p14:creationId xmlns:p14="http://schemas.microsoft.com/office/powerpoint/2010/main" val="4221037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1. </a:t>
            </a:r>
            <a:r>
              <a:rPr lang="zh-CN" altLang="en-US" sz="3600">
                <a:solidFill>
                  <a:srgbClr val="004992"/>
                </a:solidFill>
                <a:cs typeface="+mn-cs"/>
              </a:rPr>
              <a:t>夸大的泛化</a:t>
            </a:r>
            <a:br>
              <a:rPr lang="zh-CN" altLang="en-US" sz="3600">
                <a:solidFill>
                  <a:srgbClr val="004992"/>
                </a:solidFill>
                <a:cs typeface="+mn-cs"/>
              </a:rPr>
            </a:br>
            <a:r>
              <a:rPr lang="zh-CN" altLang="en-US">
                <a:solidFill>
                  <a:srgbClr val="004992"/>
                </a:solidFill>
                <a:cs typeface="+mn-cs"/>
              </a:rPr>
              <a:t>更现实和更有用的评价是什么？</a:t>
            </a:r>
            <a:endParaRPr lang="zh-CN" altLang="de-DE">
              <a:solidFill>
                <a:srgbClr val="004992"/>
              </a:solidFill>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985975045"/>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错误的泛化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正性的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“我太胖了，”我有个鹰钩鼻子“。</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长相</a:t>
                      </a:r>
                      <a:r>
                        <a:rPr kumimoji="0" lang="zh-CN" altLang="en-US" sz="2000" b="1" i="1" u="none" strike="noStrike" cap="none" normalizeH="0" baseline="0">
                          <a:ln>
                            <a:noFill/>
                          </a:ln>
                          <a:solidFill>
                            <a:srgbClr val="333333"/>
                          </a:solidFill>
                          <a:effectLst/>
                          <a:latin typeface="SimHei"/>
                          <a:ea typeface="SimHei"/>
                        </a:rPr>
                        <a:t>丑陋” </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工作面试进展得不如期望顺利。</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将永远都再也找不到</a:t>
                      </a:r>
                      <a:r>
                        <a:rPr kumimoji="0" lang="zh-CN" altLang="en-US" sz="2000" b="1" i="1" u="none" strike="noStrike" cap="none" normalizeH="0" baseline="0">
                          <a:ln>
                            <a:noFill/>
                          </a:ln>
                          <a:solidFill>
                            <a:srgbClr val="333333"/>
                          </a:solidFill>
                          <a:effectLst/>
                          <a:latin typeface="SimHei"/>
                          <a:ea typeface="SimHei"/>
                        </a:rPr>
                        <a:t>工作”</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13</a:t>
            </a:fld>
            <a:endParaRPr lang="de-DE" altLang="zh-CN">
              <a:latin typeface="SimHe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1. </a:t>
            </a:r>
            <a:r>
              <a:rPr lang="zh-CN" altLang="en-US" sz="3600">
                <a:solidFill>
                  <a:srgbClr val="004992"/>
                </a:solidFill>
                <a:cs typeface="+mn-cs"/>
              </a:rPr>
              <a:t>夸大的泛化</a:t>
            </a:r>
            <a:br>
              <a:rPr lang="zh-CN" altLang="en-US" sz="3600">
                <a:solidFill>
                  <a:srgbClr val="004992"/>
                </a:solidFill>
                <a:cs typeface="+mn-cs"/>
              </a:rPr>
            </a:br>
            <a:r>
              <a:rPr lang="zh-CN" altLang="en-US">
                <a:solidFill>
                  <a:srgbClr val="004992"/>
                </a:solidFill>
                <a:cs typeface="+mn-cs"/>
              </a:rPr>
              <a:t>更现实和更有用的评价是什么？</a:t>
            </a:r>
            <a:endParaRPr lang="zh-CN" altLang="de-DE">
              <a:solidFill>
                <a:srgbClr val="004992"/>
              </a:solidFill>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179665042"/>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错误的泛化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正性的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“我太胖了，”我有个鹰钩鼻子“。</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长相</a:t>
                      </a:r>
                      <a:r>
                        <a:rPr kumimoji="0" lang="zh-CN" altLang="en-US" sz="2000" b="1" i="1" u="none" strike="noStrike" cap="none" normalizeH="0" baseline="0">
                          <a:ln>
                            <a:noFill/>
                          </a:ln>
                          <a:solidFill>
                            <a:srgbClr val="333333"/>
                          </a:solidFill>
                          <a:effectLst/>
                          <a:latin typeface="SimHei"/>
                          <a:ea typeface="SimHei"/>
                        </a:rPr>
                        <a:t>丑陋” </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“我</a:t>
                      </a:r>
                      <a:r>
                        <a:rPr kumimoji="0" lang="zh-CN" altLang="en-US" sz="2000" b="0" i="0" u="none" strike="noStrike" cap="none" normalizeH="0" baseline="0" dirty="0">
                          <a:ln>
                            <a:noFill/>
                          </a:ln>
                          <a:solidFill>
                            <a:srgbClr val="333333"/>
                          </a:solidFill>
                          <a:effectLst/>
                          <a:latin typeface="SimHei"/>
                          <a:ea typeface="SimHei"/>
                        </a:rPr>
                        <a:t>并不丑，只是某些方面不完美；我非常喜欢自己身上的有些东西，比如我的</a:t>
                      </a:r>
                      <a:r>
                        <a:rPr kumimoji="0" lang="zh-CN" altLang="en-US" sz="2000" b="0" i="0" u="none" strike="noStrike" cap="none" normalizeH="0" baseline="0">
                          <a:ln>
                            <a:noFill/>
                          </a:ln>
                          <a:solidFill>
                            <a:srgbClr val="333333"/>
                          </a:solidFill>
                          <a:effectLst/>
                          <a:latin typeface="SimHei"/>
                          <a:ea typeface="SimHei"/>
                        </a:rPr>
                        <a:t>眼睛”</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工作面试进展得不如期望顺利。</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将永远都再也找不到</a:t>
                      </a:r>
                      <a:r>
                        <a:rPr kumimoji="0" lang="zh-CN" altLang="en-US" sz="2000" b="1" i="1" u="none" strike="noStrike" cap="none" normalizeH="0" baseline="0">
                          <a:ln>
                            <a:noFill/>
                          </a:ln>
                          <a:solidFill>
                            <a:srgbClr val="333333"/>
                          </a:solidFill>
                          <a:effectLst/>
                          <a:latin typeface="SimHei"/>
                          <a:ea typeface="SimHei"/>
                        </a:rPr>
                        <a:t>工作”</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14</a:t>
            </a:fld>
            <a:endParaRPr lang="de-DE" altLang="zh-CN">
              <a:latin typeface="SimHei"/>
            </a:endParaRPr>
          </a:p>
        </p:txBody>
      </p:sp>
    </p:spTree>
    <p:extLst>
      <p:ext uri="{BB962C8B-B14F-4D97-AF65-F5344CB8AC3E}">
        <p14:creationId xmlns:p14="http://schemas.microsoft.com/office/powerpoint/2010/main" val="3779247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1. </a:t>
            </a:r>
            <a:r>
              <a:rPr lang="zh-CN" altLang="en-US" sz="3600">
                <a:solidFill>
                  <a:srgbClr val="004992"/>
                </a:solidFill>
                <a:cs typeface="+mn-cs"/>
              </a:rPr>
              <a:t>夸大的泛化</a:t>
            </a:r>
            <a:br>
              <a:rPr lang="zh-CN" altLang="en-US" sz="3600">
                <a:solidFill>
                  <a:srgbClr val="004992"/>
                </a:solidFill>
                <a:cs typeface="+mn-cs"/>
              </a:rPr>
            </a:br>
            <a:r>
              <a:rPr lang="zh-CN" altLang="en-US">
                <a:solidFill>
                  <a:srgbClr val="004992"/>
                </a:solidFill>
                <a:cs typeface="+mn-cs"/>
              </a:rPr>
              <a:t>更现实和更有用的评价是什么？</a:t>
            </a:r>
            <a:endParaRPr lang="zh-CN" altLang="de-DE">
              <a:solidFill>
                <a:srgbClr val="004992"/>
              </a:solidFill>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875737207"/>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错误的泛化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正性的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“我太胖了，”我有个鹰钩鼻子“。</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长相</a:t>
                      </a:r>
                      <a:r>
                        <a:rPr kumimoji="0" lang="zh-CN" altLang="en-US" sz="2000" b="1" i="1" u="none" strike="noStrike" cap="none" normalizeH="0" baseline="0">
                          <a:ln>
                            <a:noFill/>
                          </a:ln>
                          <a:solidFill>
                            <a:srgbClr val="333333"/>
                          </a:solidFill>
                          <a:effectLst/>
                          <a:latin typeface="SimHei"/>
                          <a:ea typeface="SimHei"/>
                        </a:rPr>
                        <a:t>丑陋” </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“我</a:t>
                      </a:r>
                      <a:r>
                        <a:rPr kumimoji="0" lang="zh-CN" altLang="en-US" sz="2000" b="0" i="0" u="none" strike="noStrike" cap="none" normalizeH="0" baseline="0" dirty="0">
                          <a:ln>
                            <a:noFill/>
                          </a:ln>
                          <a:solidFill>
                            <a:srgbClr val="333333"/>
                          </a:solidFill>
                          <a:effectLst/>
                          <a:latin typeface="SimHei"/>
                          <a:ea typeface="SimHei"/>
                        </a:rPr>
                        <a:t>并不丑，只是某些方面不完美；我非常喜欢自己身上的有些东西，比如我的</a:t>
                      </a:r>
                      <a:r>
                        <a:rPr kumimoji="0" lang="zh-CN" altLang="en-US" sz="2000" b="0" i="0" u="none" strike="noStrike" cap="none" normalizeH="0" baseline="0">
                          <a:ln>
                            <a:noFill/>
                          </a:ln>
                          <a:solidFill>
                            <a:srgbClr val="333333"/>
                          </a:solidFill>
                          <a:effectLst/>
                          <a:latin typeface="SimHei"/>
                          <a:ea typeface="SimHei"/>
                        </a:rPr>
                        <a:t>眼睛”</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工作面试进展得不如期望顺利。</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将永远都再也找不到</a:t>
                      </a:r>
                      <a:r>
                        <a:rPr kumimoji="0" lang="zh-CN" altLang="en-US" sz="2000" b="1" i="1" u="none" strike="noStrike" cap="none" normalizeH="0" baseline="0">
                          <a:ln>
                            <a:noFill/>
                          </a:ln>
                          <a:solidFill>
                            <a:srgbClr val="333333"/>
                          </a:solidFill>
                          <a:effectLst/>
                          <a:latin typeface="SimHei"/>
                          <a:ea typeface="SimHei"/>
                        </a:rPr>
                        <a:t>工作”</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“为</a:t>
                      </a:r>
                      <a:r>
                        <a:rPr kumimoji="0" lang="zh-CN" altLang="en-US" sz="2000" b="0" i="0" u="none" strike="noStrike" cap="none" normalizeH="0" baseline="0" dirty="0">
                          <a:ln>
                            <a:noFill/>
                          </a:ln>
                          <a:solidFill>
                            <a:srgbClr val="333333"/>
                          </a:solidFill>
                          <a:effectLst/>
                          <a:latin typeface="SimHei"/>
                          <a:ea typeface="SimHei"/>
                        </a:rPr>
                        <a:t>了我的下一次面试我该如何改</a:t>
                      </a:r>
                      <a:r>
                        <a:rPr kumimoji="0" lang="zh-CN" altLang="en-US" sz="2000" b="0" i="0" u="none" strike="noStrike" cap="none" normalizeH="0" baseline="0">
                          <a:ln>
                            <a:noFill/>
                          </a:ln>
                          <a:solidFill>
                            <a:srgbClr val="333333"/>
                          </a:solidFill>
                          <a:effectLst/>
                          <a:latin typeface="SimHei"/>
                          <a:ea typeface="SimHei"/>
                        </a:rPr>
                        <a:t>进？”</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15</a:t>
            </a:fld>
            <a:endParaRPr lang="de-DE" altLang="zh-CN">
              <a:latin typeface="SimHei"/>
            </a:endParaRPr>
          </a:p>
        </p:txBody>
      </p:sp>
    </p:spTree>
    <p:extLst>
      <p:ext uri="{BB962C8B-B14F-4D97-AF65-F5344CB8AC3E}">
        <p14:creationId xmlns:p14="http://schemas.microsoft.com/office/powerpoint/2010/main" val="1072536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1. </a:t>
            </a:r>
            <a:r>
              <a:rPr lang="zh-CN" altLang="en-US" sz="3600">
                <a:solidFill>
                  <a:srgbClr val="004992"/>
                </a:solidFill>
                <a:cs typeface="+mn-cs"/>
              </a:rPr>
              <a:t>夸大的泛化</a:t>
            </a:r>
            <a:br>
              <a:rPr lang="zh-CN" altLang="en-US" sz="3600">
                <a:solidFill>
                  <a:srgbClr val="004992"/>
                </a:solidFill>
                <a:cs typeface="+mn-cs"/>
              </a:rPr>
            </a:br>
            <a:r>
              <a:rPr lang="zh-CN" altLang="en-US">
                <a:solidFill>
                  <a:srgbClr val="004992"/>
                </a:solidFill>
                <a:cs typeface="+mn-cs"/>
              </a:rPr>
              <a:t>更现实和更有用的评价是什么？</a:t>
            </a:r>
            <a:endParaRPr lang="zh-CN" altLang="de-DE">
              <a:solidFill>
                <a:srgbClr val="004992"/>
              </a:solidFill>
              <a:cs typeface="+mn-cs"/>
            </a:endParaRPr>
          </a:p>
        </p:txBody>
      </p:sp>
      <p:sp>
        <p:nvSpPr>
          <p:cNvPr id="17427" name="Rectangle 20"/>
          <p:cNvSpPr>
            <a:spLocks noChangeArrowheads="1"/>
          </p:cNvSpPr>
          <p:nvPr/>
        </p:nvSpPr>
        <p:spPr bwMode="auto">
          <a:xfrm>
            <a:off x="408955" y="5667970"/>
            <a:ext cx="11376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zh-CN" altLang="en-US" sz="2000" b="0" dirty="0">
                <a:solidFill>
                  <a:srgbClr val="004992"/>
                </a:solidFill>
                <a:latin typeface="SimHei"/>
              </a:rPr>
              <a:t>允许犯错误</a:t>
            </a:r>
            <a:r>
              <a:rPr lang="en-US" altLang="de-DE" sz="2000" b="0" dirty="0">
                <a:solidFill>
                  <a:srgbClr val="004992"/>
                </a:solidFill>
                <a:latin typeface="SimHei"/>
              </a:rPr>
              <a:t>:</a:t>
            </a:r>
            <a:r>
              <a:rPr lang="en-US" altLang="de-DE" sz="2000" b="0" dirty="0">
                <a:solidFill>
                  <a:srgbClr val="333333"/>
                </a:solidFill>
                <a:latin typeface="SimHei"/>
              </a:rPr>
              <a:t> </a:t>
            </a:r>
            <a:r>
              <a:rPr lang="zh-CN" altLang="en-US" sz="2000" b="0" dirty="0">
                <a:solidFill>
                  <a:srgbClr val="333333"/>
                </a:solidFill>
                <a:latin typeface="SimHei"/>
              </a:rPr>
              <a:t>人无完人！即时你有时说话结巴，这并不意味着你不能表达你自己。即时你偶尔犯错，这并不意味着你粗心大意。</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974697985"/>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错误的泛化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正性的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“我太胖了，”我有个鹰钩鼻子“。</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333333"/>
                          </a:solidFill>
                          <a:effectLst/>
                          <a:latin typeface="SimHei"/>
                          <a:ea typeface="SimHei"/>
                        </a:rPr>
                        <a:t>“我长相丑陋”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“我并不丑，只是某些方面不完美；我非常喜欢自己身上的有些东西，比如我的眼睛”</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工作面试进展得不如期望顺利。</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将永远都再也找不到</a:t>
                      </a:r>
                      <a:r>
                        <a:rPr kumimoji="0" lang="zh-CN" altLang="en-US" sz="2000" b="1" i="1" u="none" strike="noStrike" cap="none" normalizeH="0" baseline="0">
                          <a:ln>
                            <a:noFill/>
                          </a:ln>
                          <a:solidFill>
                            <a:srgbClr val="333333"/>
                          </a:solidFill>
                          <a:effectLst/>
                          <a:latin typeface="SimHei"/>
                          <a:ea typeface="SimHei"/>
                        </a:rPr>
                        <a:t>工作”</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“为</a:t>
                      </a:r>
                      <a:r>
                        <a:rPr kumimoji="0" lang="zh-CN" altLang="en-US" sz="2000" b="0" i="0" u="none" strike="noStrike" cap="none" normalizeH="0" baseline="0" dirty="0">
                          <a:ln>
                            <a:noFill/>
                          </a:ln>
                          <a:solidFill>
                            <a:srgbClr val="333333"/>
                          </a:solidFill>
                          <a:effectLst/>
                          <a:latin typeface="SimHei"/>
                          <a:ea typeface="SimHei"/>
                        </a:rPr>
                        <a:t>了我的下一次面试我该如何改</a:t>
                      </a:r>
                      <a:r>
                        <a:rPr kumimoji="0" lang="zh-CN" altLang="en-US" sz="2000" b="0" i="0" u="none" strike="noStrike" cap="none" normalizeH="0" baseline="0">
                          <a:ln>
                            <a:noFill/>
                          </a:ln>
                          <a:solidFill>
                            <a:srgbClr val="333333"/>
                          </a:solidFill>
                          <a:effectLst/>
                          <a:latin typeface="SimHei"/>
                          <a:ea typeface="SimHei"/>
                        </a:rPr>
                        <a:t>进？”</a:t>
                      </a:r>
                      <a:endParaRPr kumimoji="0" lang="de-DE" sz="2000" b="0" i="0" u="none" strike="noStrike" cap="none" normalizeH="0" baseline="0" dirty="0">
                        <a:ln>
                          <a:noFill/>
                        </a:ln>
                        <a:solidFill>
                          <a:srgbClr val="333333"/>
                        </a:solidFill>
                        <a:effectLst/>
                        <a:latin typeface="SimHei"/>
                        <a:ea typeface="SimHei"/>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16</a:t>
            </a:fld>
            <a:endParaRPr lang="de-DE" altLang="zh-CN">
              <a:latin typeface="SimHei"/>
            </a:endParaRPr>
          </a:p>
        </p:txBody>
      </p:sp>
    </p:spTree>
    <p:extLst>
      <p:ext uri="{BB962C8B-B14F-4D97-AF65-F5344CB8AC3E}">
        <p14:creationId xmlns:p14="http://schemas.microsoft.com/office/powerpoint/2010/main" val="3200333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t>换个角度</a:t>
            </a:r>
            <a:r>
              <a:rPr lang="en-US" altLang="zh-CN" sz="3600"/>
              <a:t>: </a:t>
            </a:r>
            <a:r>
              <a:rPr lang="zh-CN" altLang="en-US" sz="3600"/>
              <a:t>不要把从一件不完美的事物中得到的结论推及到一切事物中去</a:t>
            </a:r>
            <a:r>
              <a:rPr lang="en-US" altLang="zh-CN" sz="3600"/>
              <a:t>!</a:t>
            </a:r>
            <a:endParaRPr lang="en-US" sz="3600"/>
          </a:p>
        </p:txBody>
      </p:sp>
      <p:sp>
        <p:nvSpPr>
          <p:cNvPr id="5" name="Content Placeholder 4"/>
          <p:cNvSpPr>
            <a:spLocks noGrp="1"/>
          </p:cNvSpPr>
          <p:nvPr>
            <p:ph idx="1"/>
          </p:nvPr>
        </p:nvSpPr>
        <p:spPr/>
        <p:txBody>
          <a:bodyPr/>
          <a:lstStyle/>
          <a:p>
            <a:pPr lvl="0" defTabSz="914400" fontAlgn="base"/>
            <a:r>
              <a:rPr lang="zh-CN" altLang="en-GB" sz="2400" dirty="0">
                <a:solidFill>
                  <a:srgbClr val="333333"/>
                </a:solidFill>
              </a:rPr>
              <a:t>每个人都是复杂的</a:t>
            </a:r>
            <a:r>
              <a:rPr lang="en-GB" altLang="zh-CN" sz="2400" dirty="0">
                <a:solidFill>
                  <a:srgbClr val="333333"/>
                </a:solidFill>
              </a:rPr>
              <a:t>——</a:t>
            </a:r>
            <a:r>
              <a:rPr lang="zh-CN" altLang="en-GB" sz="2400" dirty="0">
                <a:solidFill>
                  <a:srgbClr val="333333"/>
                </a:solidFill>
              </a:rPr>
              <a:t>就像马赛克：我们都是由许多有好有坏的小部分组成的。</a:t>
            </a:r>
            <a:endParaRPr lang="zh-CN" altLang="de-DE" sz="2400" dirty="0">
              <a:solidFill>
                <a:srgbClr val="333333"/>
              </a:solidFill>
            </a:endParaRPr>
          </a:p>
          <a:p>
            <a:pPr lvl="0" defTabSz="914400" fontAlgn="base"/>
            <a:r>
              <a:rPr lang="zh-CN" altLang="de-DE" sz="2400" dirty="0">
                <a:solidFill>
                  <a:srgbClr val="333333"/>
                </a:solidFill>
              </a:rPr>
              <a:t>此外，有许多不同的方式去定义人类特点：</a:t>
            </a:r>
          </a:p>
          <a:p>
            <a:pPr lvl="0" defTabSz="914400" fontAlgn="base"/>
            <a:r>
              <a:rPr lang="zh-CN" altLang="en-GB" sz="2400" dirty="0">
                <a:solidFill>
                  <a:srgbClr val="004992"/>
                </a:solidFill>
              </a:rPr>
              <a:t>什么是幸福</a:t>
            </a:r>
            <a:r>
              <a:rPr lang="en-GB" altLang="de-DE" sz="2400" dirty="0">
                <a:solidFill>
                  <a:srgbClr val="004992"/>
                </a:solidFill>
              </a:rPr>
              <a:t>? </a:t>
            </a:r>
            <a:r>
              <a:rPr lang="zh-CN" altLang="en-GB" sz="2400" dirty="0">
                <a:solidFill>
                  <a:srgbClr val="333333"/>
                </a:solidFill>
              </a:rPr>
              <a:t>富有，有许多朋友，健康，成功，满足？？？</a:t>
            </a:r>
          </a:p>
          <a:p>
            <a:pPr lvl="0" defTabSz="914400" fontAlgn="base"/>
            <a:r>
              <a:rPr lang="zh-CN" altLang="en-GB" sz="2400" dirty="0">
                <a:solidFill>
                  <a:srgbClr val="004992"/>
                </a:solidFill>
              </a:rPr>
              <a:t>什么是聪明</a:t>
            </a:r>
            <a:r>
              <a:rPr lang="en-GB" altLang="de-DE" sz="2400" dirty="0">
                <a:solidFill>
                  <a:srgbClr val="004992"/>
                </a:solidFill>
              </a:rPr>
              <a:t>? </a:t>
            </a:r>
            <a:r>
              <a:rPr lang="zh-CN" altLang="en-GB" sz="2400" dirty="0">
                <a:solidFill>
                  <a:srgbClr val="333333"/>
                </a:solidFill>
              </a:rPr>
              <a:t>优异的学习成绩，有大学文凭，在社会上与他人相处融洽？？？</a:t>
            </a:r>
            <a:endParaRPr lang="en-US" sz="2400" dirty="0">
              <a:solidFill>
                <a:srgbClr val="333333"/>
              </a:solidFill>
            </a:endParaRPr>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a:solidFill>
                  <a:srgbClr val="004992"/>
                </a:solidFill>
                <a:cs typeface="+mn-cs"/>
              </a:rPr>
              <a:t>2. </a:t>
            </a:r>
            <a:r>
              <a:rPr lang="zh-CN" altLang="en-US" sz="3600">
                <a:solidFill>
                  <a:srgbClr val="004992"/>
                </a:solidFill>
                <a:cs typeface="+mn-cs"/>
              </a:rPr>
              <a:t>选择性感知</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18</a:t>
            </a:fld>
            <a:endParaRPr lang="de-DE" altLang="zh-CN">
              <a:latin typeface="SimHei"/>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176574386"/>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rPr>
                        <a:t>选择性的评价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rPr>
                        <a:t>整体评价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在讨论时你说话结巴。</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2000" b="0" i="0" u="none" strike="noStrike" cap="none" normalizeH="0" baseline="0">
                          <a:ln>
                            <a:noFill/>
                          </a:ln>
                          <a:solidFill>
                            <a:srgbClr val="333333"/>
                          </a:solidFill>
                          <a:effectLst/>
                          <a:latin typeface="SimHei"/>
                          <a:ea typeface="SimHei"/>
                        </a:rPr>
                        <a:t>生自己的气</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你已经准备了一份甜品，但是不好吃。</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“是的，这种事情就会发生在我身上”</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a:solidFill>
                  <a:srgbClr val="004992"/>
                </a:solidFill>
                <a:cs typeface="+mn-cs"/>
              </a:rPr>
              <a:t>2. </a:t>
            </a:r>
            <a:r>
              <a:rPr lang="zh-CN" altLang="en-US" sz="3600">
                <a:solidFill>
                  <a:srgbClr val="004992"/>
                </a:solidFill>
                <a:cs typeface="+mn-cs"/>
              </a:rPr>
              <a:t>选择性感知</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19</a:t>
            </a:fld>
            <a:endParaRPr lang="de-DE" altLang="zh-CN">
              <a:latin typeface="SimHei"/>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67058786"/>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rPr>
                        <a:t>选择性的评价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rPr>
                        <a:t>整体评价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在讨论时你说话结巴。</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2000" b="0" i="0" u="none" strike="noStrike" cap="none" normalizeH="0" baseline="0">
                          <a:ln>
                            <a:noFill/>
                          </a:ln>
                          <a:solidFill>
                            <a:srgbClr val="333333"/>
                          </a:solidFill>
                          <a:effectLst/>
                          <a:latin typeface="SimHei"/>
                          <a:ea typeface="SimHei"/>
                        </a:rPr>
                        <a:t>生自己的气</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“其他人也会遇到这样的事，除了结巴外，我的贡献是值得赞赏的”。</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你已经准备了一份甜品，但是不好吃。</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“是的，这种事情就会发生在我身上”</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913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a:solidFill>
                  <a:srgbClr val="004992"/>
                </a:solidFill>
                <a:cs typeface="+mn-cs"/>
              </a:rPr>
              <a:t>2. </a:t>
            </a:r>
            <a:r>
              <a:rPr lang="zh-CN" altLang="en-US" sz="3600">
                <a:solidFill>
                  <a:srgbClr val="004992"/>
                </a:solidFill>
                <a:cs typeface="+mn-cs"/>
              </a:rPr>
              <a:t>选择性感知</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20</a:t>
            </a:fld>
            <a:endParaRPr lang="de-DE" altLang="zh-CN">
              <a:latin typeface="SimHei"/>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685109653"/>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rPr>
                        <a:t>选择性的评价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rPr>
                        <a:t>整体评价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在讨论时你说话结巴。</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2000" b="0" i="0" u="none" strike="noStrike" cap="none" normalizeH="0" baseline="0">
                          <a:ln>
                            <a:noFill/>
                          </a:ln>
                          <a:solidFill>
                            <a:srgbClr val="333333"/>
                          </a:solidFill>
                          <a:effectLst/>
                          <a:latin typeface="SimHei"/>
                          <a:ea typeface="SimHei"/>
                        </a:rPr>
                        <a:t>生自己的气</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“其他人也会遇到这样的事，除了结巴外，我的贡献是值得赞赏的”。</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你已经准备了一份甜品，但是不好吃。</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“是的，这种事情就会发生在我身上”</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主菜味道不错，饭间的谈话也很不错</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712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a:solidFill>
                  <a:srgbClr val="004992"/>
                </a:solidFill>
                <a:cs typeface="+mn-cs"/>
              </a:rPr>
              <a:t>2. </a:t>
            </a:r>
            <a:r>
              <a:rPr lang="zh-CN" altLang="en-US" sz="3600">
                <a:solidFill>
                  <a:srgbClr val="004992"/>
                </a:solidFill>
                <a:cs typeface="+mn-cs"/>
              </a:rPr>
              <a:t>选择性感知</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21</a:t>
            </a:fld>
            <a:endParaRPr lang="de-DE" altLang="zh-CN">
              <a:latin typeface="SimHei"/>
            </a:endParaRPr>
          </a:p>
        </p:txBody>
      </p:sp>
      <p:sp>
        <p:nvSpPr>
          <p:cNvPr id="22551" name="Rectangle 24"/>
          <p:cNvSpPr>
            <a:spLocks noChangeArrowheads="1"/>
          </p:cNvSpPr>
          <p:nvPr/>
        </p:nvSpPr>
        <p:spPr bwMode="auto">
          <a:xfrm>
            <a:off x="408954" y="559098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68288" indent="-268288"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spcBef>
                <a:spcPts val="0"/>
              </a:spcBef>
              <a:spcAft>
                <a:spcPts val="0"/>
              </a:spcAft>
              <a:buNone/>
            </a:pPr>
            <a:r>
              <a:rPr lang="en-US" altLang="de-DE" sz="2000" b="0">
                <a:solidFill>
                  <a:srgbClr val="004992"/>
                </a:solidFill>
                <a:latin typeface="SimHei"/>
              </a:rPr>
              <a:t>“</a:t>
            </a:r>
            <a:r>
              <a:rPr lang="zh-CN" altLang="en-US" sz="2000" b="0">
                <a:solidFill>
                  <a:srgbClr val="004992"/>
                </a:solidFill>
                <a:latin typeface="SimHei"/>
              </a:rPr>
              <a:t>心</a:t>
            </a:r>
            <a:r>
              <a:rPr lang="zh-CN" altLang="en-US" sz="2000" b="0" dirty="0">
                <a:solidFill>
                  <a:srgbClr val="004992"/>
                </a:solidFill>
                <a:latin typeface="SimHei"/>
              </a:rPr>
              <a:t>灵</a:t>
            </a:r>
            <a:r>
              <a:rPr lang="zh-CN" altLang="en-US" sz="2000" b="0">
                <a:solidFill>
                  <a:srgbClr val="004992"/>
                </a:solidFill>
                <a:latin typeface="SimHei"/>
              </a:rPr>
              <a:t>感应”</a:t>
            </a:r>
            <a:r>
              <a:rPr lang="en-US" altLang="de-DE" sz="2000" b="0">
                <a:solidFill>
                  <a:srgbClr val="004992"/>
                </a:solidFill>
                <a:latin typeface="SimHei"/>
              </a:rPr>
              <a:t>: </a:t>
            </a:r>
            <a:r>
              <a:rPr lang="zh-CN" altLang="en-US" sz="2000" b="0" dirty="0">
                <a:solidFill>
                  <a:srgbClr val="333333"/>
                </a:solidFill>
                <a:latin typeface="SimHei"/>
              </a:rPr>
              <a:t>避免过度解释他人的行为。一种情形有许多种可能的解释！</a:t>
            </a: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879098357"/>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rPr>
                        <a:t>选择性的评价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rPr>
                        <a:t>整体评价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在讨论时你说话结巴。</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2000" b="0" i="0" u="none" strike="noStrike" cap="none" normalizeH="0" baseline="0">
                          <a:ln>
                            <a:noFill/>
                          </a:ln>
                          <a:solidFill>
                            <a:srgbClr val="333333"/>
                          </a:solidFill>
                          <a:effectLst/>
                          <a:latin typeface="SimHei"/>
                          <a:ea typeface="SimHei"/>
                        </a:rPr>
                        <a:t>生自己的气</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“其他人也会遇到这样的事，除了结巴外，我的贡献是值得赞赏的”。</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你已经准备了一份甜品，但是不好吃。</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“是的，这种事情就会发生在我身上”</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主菜味道不错，饭间的谈话也很不错</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8468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zh-CN" sz="3600"/>
              <a:t>3. </a:t>
            </a:r>
            <a:r>
              <a:rPr lang="zh-CN" altLang="en-US" sz="3600"/>
              <a:t>拿自己的标准作为最佳的衡量方式</a:t>
            </a:r>
            <a:endParaRPr lang="zh-CN" altLang="de-DE" sz="3600"/>
          </a:p>
        </p:txBody>
      </p:sp>
      <p:sp>
        <p:nvSpPr>
          <p:cNvPr id="23555" name="Rectangle 3"/>
          <p:cNvSpPr>
            <a:spLocks noGrp="1" noChangeArrowheads="1"/>
          </p:cNvSpPr>
          <p:nvPr>
            <p:ph idx="1"/>
          </p:nvPr>
        </p:nvSpPr>
        <p:spPr/>
        <p:txBody>
          <a:bodyPr>
            <a:noAutofit/>
          </a:bodyPr>
          <a:lstStyle/>
          <a:p>
            <a:pPr eaLnBrk="1" hangingPunct="1"/>
            <a:r>
              <a:rPr lang="zh-CN" altLang="de-DE" sz="2400" dirty="0">
                <a:solidFill>
                  <a:srgbClr val="004992"/>
                </a:solidFill>
              </a:rPr>
              <a:t>我对自己的判断和他人对我的判断是不同的！</a:t>
            </a:r>
          </a:p>
          <a:p>
            <a:pPr marL="342900" lvl="1" indent="-342900" eaLnBrk="1" hangingPunct="1">
              <a:spcBef>
                <a:spcPts val="1999"/>
              </a:spcBef>
              <a:spcAft>
                <a:spcPts val="0"/>
              </a:spcAft>
              <a:buClr>
                <a:srgbClr val="333333"/>
              </a:buClr>
              <a:buFont typeface="WingDings"/>
              <a:buChar char=""/>
            </a:pPr>
            <a:r>
              <a:rPr lang="zh-CN" altLang="de-DE" sz="2400" dirty="0">
                <a:solidFill>
                  <a:srgbClr val="333333"/>
                </a:solidFill>
              </a:rPr>
              <a:t>如果我认为自己一无是处，长相丑陋等等，那么其他人并不一定也要和我持同样观点。</a:t>
            </a:r>
          </a:p>
          <a:p>
            <a:pPr marL="342900" lvl="1" indent="-342900" eaLnBrk="1" hangingPunct="1">
              <a:spcBef>
                <a:spcPts val="1999"/>
              </a:spcBef>
              <a:spcAft>
                <a:spcPts val="0"/>
              </a:spcAft>
              <a:buClr>
                <a:srgbClr val="333333"/>
              </a:buClr>
              <a:buFont typeface="WingDings"/>
              <a:buChar char=""/>
            </a:pPr>
            <a:r>
              <a:rPr lang="zh-CN" altLang="de-DE" sz="2400" dirty="0">
                <a:solidFill>
                  <a:srgbClr val="333333"/>
                </a:solidFill>
              </a:rPr>
              <a:t>通常会有许多种</a:t>
            </a:r>
            <a:r>
              <a:rPr lang="zh-CN" altLang="de-DE" sz="2400">
                <a:solidFill>
                  <a:srgbClr val="333333"/>
                </a:solidFill>
              </a:rPr>
              <a:t>观点</a:t>
            </a:r>
            <a:r>
              <a:rPr lang="zh-CN" altLang="en-US" sz="2400">
                <a:solidFill>
                  <a:srgbClr val="333333"/>
                </a:solidFill>
              </a:rPr>
              <a:t>，</a:t>
            </a:r>
            <a:r>
              <a:rPr lang="zh-CN" altLang="de-DE" sz="2400">
                <a:solidFill>
                  <a:srgbClr val="333333"/>
                </a:solidFill>
              </a:rPr>
              <a:t>判</a:t>
            </a:r>
            <a:r>
              <a:rPr lang="zh-CN" altLang="de-DE" sz="2400" dirty="0">
                <a:solidFill>
                  <a:srgbClr val="333333"/>
                </a:solidFill>
              </a:rPr>
              <a:t>断和偏好。其他人也许不一定赞同我对智力或长相等的理解。</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71B6FE63-01A6-489F-95F6-27B97394AB9E}" type="slidenum">
              <a:rPr lang="zh-CN" altLang="de-DE" smtClean="0">
                <a:latin typeface="SimHei"/>
              </a:rPr>
              <a:pPr/>
              <a:t>22</a:t>
            </a:fld>
            <a:endParaRPr lang="de-DE" altLang="zh-CN">
              <a:latin typeface="SimHe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a:solidFill>
                  <a:srgbClr val="004992"/>
                </a:solidFill>
                <a:cs typeface="+mn-cs"/>
              </a:rPr>
              <a:t>4. </a:t>
            </a:r>
            <a:r>
              <a:rPr lang="zh-CN" altLang="en-US" sz="3600">
                <a:solidFill>
                  <a:srgbClr val="004992"/>
                </a:solidFill>
                <a:cs typeface="+mn-cs"/>
              </a:rPr>
              <a:t>否认正性反馈，但不加批判的接受所有负性反馈！</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23</a:t>
            </a:fld>
            <a:endParaRPr lang="de-DE" altLang="zh-CN">
              <a:latin typeface="SimHei"/>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81276940"/>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性抑郁评价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正性的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你被称赞是由于</a:t>
                      </a:r>
                      <a:br>
                        <a:rPr kumimoji="0" lang="en-US" altLang="zh-CN" sz="2000" b="0" i="0" u="none" strike="noStrike" cap="none" normalizeH="0" baseline="0" dirty="0">
                          <a:ln>
                            <a:noFill/>
                          </a:ln>
                          <a:solidFill>
                            <a:srgbClr val="333333"/>
                          </a:solidFill>
                          <a:effectLst/>
                          <a:latin typeface="SimHei"/>
                          <a:ea typeface="SimHei"/>
                        </a:rPr>
                      </a:br>
                      <a:r>
                        <a:rPr kumimoji="0" lang="zh-CN" altLang="en-US" sz="2000" b="0" i="0" u="none" strike="noStrike" cap="none" normalizeH="0" baseline="0" dirty="0">
                          <a:ln>
                            <a:noFill/>
                          </a:ln>
                          <a:solidFill>
                            <a:srgbClr val="333333"/>
                          </a:solidFill>
                          <a:effectLst/>
                          <a:latin typeface="SimHei"/>
                          <a:ea typeface="SimHei"/>
                        </a:rPr>
                        <a:t>你的杰出成就。</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333333"/>
                          </a:solidFill>
                          <a:effectLst/>
                          <a:latin typeface="SimHei"/>
                          <a:ea typeface="SimHei"/>
                        </a:rPr>
                        <a:t>“那个人只是试图恭维我，不诚实，只有他</a:t>
                      </a:r>
                      <a:r>
                        <a:rPr kumimoji="0" lang="en-US" altLang="zh-CN" sz="2000" b="1" i="1" u="none" strike="noStrike" cap="none" normalizeH="0" baseline="0" dirty="0">
                          <a:ln>
                            <a:noFill/>
                          </a:ln>
                          <a:solidFill>
                            <a:srgbClr val="333333"/>
                          </a:solidFill>
                          <a:effectLst/>
                          <a:latin typeface="SimHei"/>
                          <a:ea typeface="SimHei"/>
                        </a:rPr>
                        <a:t>/</a:t>
                      </a:r>
                      <a:r>
                        <a:rPr kumimoji="0" lang="zh-CN" altLang="en-US" sz="2000" b="1" i="1" u="none" strike="noStrike" cap="none" normalizeH="0" baseline="0" dirty="0">
                          <a:ln>
                            <a:noFill/>
                          </a:ln>
                          <a:solidFill>
                            <a:srgbClr val="333333"/>
                          </a:solidFill>
                          <a:effectLst/>
                          <a:latin typeface="SimHei"/>
                          <a:ea typeface="SimHei"/>
                        </a:rPr>
                        <a:t>她这样想</a:t>
                      </a:r>
                      <a:r>
                        <a:rPr kumimoji="0" lang="en-US" altLang="zh-CN" sz="2000" b="1" i="1" u="none" strike="noStrike" cap="none" normalizeH="0" baseline="0" dirty="0">
                          <a:ln>
                            <a:noFill/>
                          </a:ln>
                          <a:solidFill>
                            <a:srgbClr val="333333"/>
                          </a:solidFill>
                          <a:effectLst/>
                          <a:latin typeface="SimHei"/>
                          <a:ea typeface="SimHei"/>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rPr>
                        <a:t>你挨批评了</a:t>
                      </a:r>
                      <a:r>
                        <a:rPr kumimoji="0" lang="en-US" altLang="ja-JP" sz="2000" b="0" i="0" u="none" strike="noStrike" cap="none" normalizeH="0" baseline="0">
                          <a:ln>
                            <a:noFill/>
                          </a:ln>
                          <a:solidFill>
                            <a:srgbClr val="333333"/>
                          </a:solidFill>
                          <a:effectLst/>
                          <a:latin typeface="SimHei"/>
                          <a:ea typeface="SimHei"/>
                        </a:rPr>
                        <a:t>!</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333333"/>
                          </a:solidFill>
                          <a:effectLst/>
                          <a:latin typeface="SimHei"/>
                          <a:ea typeface="SimHei"/>
                        </a:rPr>
                        <a:t>“我已经被人发现了，我毫无价值</a:t>
                      </a:r>
                      <a:r>
                        <a:rPr kumimoji="0" lang="en-US" altLang="zh-CN" sz="2000" b="1" i="1" u="none" strike="noStrike" cap="none" normalizeH="0" baseline="0" dirty="0">
                          <a:ln>
                            <a:noFill/>
                          </a:ln>
                          <a:solidFill>
                            <a:srgbClr val="333333"/>
                          </a:solidFill>
                          <a:effectLst/>
                          <a:latin typeface="SimHei"/>
                          <a:ea typeface="SimHei"/>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a:solidFill>
                  <a:srgbClr val="004992"/>
                </a:solidFill>
                <a:cs typeface="+mn-cs"/>
              </a:rPr>
              <a:t>4. </a:t>
            </a:r>
            <a:r>
              <a:rPr lang="zh-CN" altLang="en-US" sz="3600">
                <a:solidFill>
                  <a:srgbClr val="004992"/>
                </a:solidFill>
                <a:cs typeface="+mn-cs"/>
              </a:rPr>
              <a:t>否认正性反馈，但不加批判的接受所有负性反馈！</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24</a:t>
            </a:fld>
            <a:endParaRPr lang="de-DE" altLang="zh-CN">
              <a:latin typeface="SimHei"/>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198031215"/>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性抑郁评价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正性的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你被称赞是由于</a:t>
                      </a:r>
                      <a:br>
                        <a:rPr kumimoji="0" lang="en-US" altLang="zh-CN" sz="2000" b="0" i="0" u="none" strike="noStrike" cap="none" normalizeH="0" baseline="0" dirty="0">
                          <a:ln>
                            <a:noFill/>
                          </a:ln>
                          <a:solidFill>
                            <a:srgbClr val="333333"/>
                          </a:solidFill>
                          <a:effectLst/>
                          <a:latin typeface="SimHei"/>
                          <a:ea typeface="SimHei"/>
                        </a:rPr>
                      </a:br>
                      <a:r>
                        <a:rPr kumimoji="0" lang="zh-CN" altLang="en-US" sz="2000" b="0" i="0" u="none" strike="noStrike" cap="none" normalizeH="0" baseline="0" dirty="0">
                          <a:ln>
                            <a:noFill/>
                          </a:ln>
                          <a:solidFill>
                            <a:srgbClr val="333333"/>
                          </a:solidFill>
                          <a:effectLst/>
                          <a:latin typeface="SimHei"/>
                          <a:ea typeface="SimHei"/>
                        </a:rPr>
                        <a:t>你的杰出成就。</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“那</a:t>
                      </a:r>
                      <a:r>
                        <a:rPr kumimoji="0" lang="zh-CN" altLang="en-US" sz="2000" b="1" i="1" u="none" strike="noStrike" cap="none" normalizeH="0" baseline="0" dirty="0">
                          <a:ln>
                            <a:noFill/>
                          </a:ln>
                          <a:solidFill>
                            <a:srgbClr val="333333"/>
                          </a:solidFill>
                          <a:effectLst/>
                          <a:latin typeface="SimHei"/>
                          <a:ea typeface="SimHei"/>
                        </a:rPr>
                        <a:t>个人只是试图恭维我，不诚实，只有他</a:t>
                      </a:r>
                      <a:r>
                        <a:rPr kumimoji="0" lang="en-US" altLang="zh-CN" sz="2000" b="1" i="1" u="none" strike="noStrike" cap="none" normalizeH="0" baseline="0" dirty="0">
                          <a:ln>
                            <a:noFill/>
                          </a:ln>
                          <a:solidFill>
                            <a:srgbClr val="333333"/>
                          </a:solidFill>
                          <a:effectLst/>
                          <a:latin typeface="SimHei"/>
                          <a:ea typeface="SimHei"/>
                        </a:rPr>
                        <a:t>/</a:t>
                      </a:r>
                      <a:r>
                        <a:rPr kumimoji="0" lang="zh-CN" altLang="en-US" sz="2000" b="1" i="1" u="none" strike="noStrike" cap="none" normalizeH="0" baseline="0" dirty="0">
                          <a:ln>
                            <a:noFill/>
                          </a:ln>
                          <a:solidFill>
                            <a:srgbClr val="333333"/>
                          </a:solidFill>
                          <a:effectLst/>
                          <a:latin typeface="SimHei"/>
                          <a:ea typeface="SimHei"/>
                        </a:rPr>
                        <a:t>她这样</a:t>
                      </a:r>
                      <a:r>
                        <a:rPr kumimoji="0" lang="zh-CN" altLang="en-US" sz="2000" b="1" i="1" u="none" strike="noStrike" cap="none" normalizeH="0" baseline="0">
                          <a:ln>
                            <a:noFill/>
                          </a:ln>
                          <a:solidFill>
                            <a:srgbClr val="333333"/>
                          </a:solidFill>
                          <a:effectLst/>
                          <a:latin typeface="SimHei"/>
                          <a:ea typeface="SimHei"/>
                        </a:rPr>
                        <a:t>想</a:t>
                      </a:r>
                      <a:r>
                        <a:rPr kumimoji="0" lang="en-US" altLang="zh-CN" sz="2000" b="1" i="1" u="none" strike="noStrike" cap="none" normalizeH="0" baseline="0">
                          <a:ln>
                            <a:noFill/>
                          </a:ln>
                          <a:solidFill>
                            <a:srgbClr val="333333"/>
                          </a:solidFill>
                          <a:effectLst/>
                          <a:latin typeface="SimHei"/>
                          <a:ea typeface="SimHei"/>
                        </a:rPr>
                        <a:t>...” </a:t>
                      </a:r>
                      <a:endParaRPr kumimoji="0" lang="en-US" altLang="zh-CN"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a:ln>
                            <a:noFill/>
                          </a:ln>
                          <a:solidFill>
                            <a:srgbClr val="333333"/>
                          </a:solidFill>
                          <a:effectLst/>
                          <a:latin typeface="SimHei"/>
                          <a:ea typeface="SimHei"/>
                        </a:rPr>
                        <a:t>“</a:t>
                      </a:r>
                      <a:r>
                        <a:rPr kumimoji="0" lang="zh-CN" altLang="en-US" sz="2000" b="0" i="0" u="none" strike="noStrike" cap="none" normalizeH="0" baseline="0">
                          <a:ln>
                            <a:noFill/>
                          </a:ln>
                          <a:solidFill>
                            <a:srgbClr val="333333"/>
                          </a:solidFill>
                          <a:effectLst/>
                          <a:latin typeface="SimHei"/>
                          <a:ea typeface="SimHei"/>
                        </a:rPr>
                        <a:t>有</a:t>
                      </a:r>
                      <a:r>
                        <a:rPr kumimoji="0" lang="zh-CN" altLang="en-US" sz="2000" b="0" i="0" u="none" strike="noStrike" cap="none" normalizeH="0" baseline="0" dirty="0">
                          <a:ln>
                            <a:noFill/>
                          </a:ln>
                          <a:solidFill>
                            <a:srgbClr val="333333"/>
                          </a:solidFill>
                          <a:effectLst/>
                          <a:latin typeface="SimHei"/>
                          <a:ea typeface="SimHei"/>
                        </a:rPr>
                        <a:t>人认可你的成绩，这很</a:t>
                      </a:r>
                      <a:r>
                        <a:rPr kumimoji="0" lang="zh-CN" altLang="en-US" sz="2000" b="0" i="0" u="none" strike="noStrike" cap="none" normalizeH="0" baseline="0">
                          <a:ln>
                            <a:noFill/>
                          </a:ln>
                          <a:solidFill>
                            <a:srgbClr val="333333"/>
                          </a:solidFill>
                          <a:effectLst/>
                          <a:latin typeface="SimHei"/>
                          <a:ea typeface="SimHei"/>
                        </a:rPr>
                        <a:t>好！”</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rPr>
                        <a:t>你挨批评了</a:t>
                      </a:r>
                      <a:r>
                        <a:rPr kumimoji="0" lang="en-US" altLang="ja-JP" sz="2000" b="0" i="0" u="none" strike="noStrike" cap="none" normalizeH="0" baseline="0">
                          <a:ln>
                            <a:noFill/>
                          </a:ln>
                          <a:solidFill>
                            <a:srgbClr val="333333"/>
                          </a:solidFill>
                          <a:effectLst/>
                          <a:latin typeface="SimHei"/>
                          <a:ea typeface="SimHei"/>
                        </a:rPr>
                        <a:t>!</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333333"/>
                          </a:solidFill>
                          <a:effectLst/>
                          <a:latin typeface="SimHei"/>
                          <a:ea typeface="SimHei"/>
                        </a:rPr>
                        <a:t>“我已经被人发现了，我毫无价值</a:t>
                      </a:r>
                      <a:r>
                        <a:rPr kumimoji="0" lang="en-US" altLang="zh-CN" sz="2000" b="1" i="1" u="none" strike="noStrike" cap="none" normalizeH="0" baseline="0" dirty="0">
                          <a:ln>
                            <a:noFill/>
                          </a:ln>
                          <a:solidFill>
                            <a:srgbClr val="333333"/>
                          </a:solidFill>
                          <a:effectLst/>
                          <a:latin typeface="SimHei"/>
                          <a:ea typeface="SimHei"/>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950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a:solidFill>
                  <a:srgbClr val="004992"/>
                </a:solidFill>
                <a:cs typeface="+mn-cs"/>
              </a:rPr>
              <a:t>4. </a:t>
            </a:r>
            <a:r>
              <a:rPr lang="zh-CN" altLang="en-US" sz="3600">
                <a:solidFill>
                  <a:srgbClr val="004992"/>
                </a:solidFill>
                <a:cs typeface="+mn-cs"/>
              </a:rPr>
              <a:t>否认正性反馈，但不加批判的接受所有负性反馈！</a:t>
            </a:r>
            <a:br>
              <a:rPr lang="zh-CN" altLang="en-US" sz="3600">
                <a:solidFill>
                  <a:srgbClr val="004992"/>
                </a:solidFill>
                <a:cs typeface="+mn-cs"/>
              </a:rPr>
            </a:br>
            <a:r>
              <a:rPr lang="zh-CN" altLang="en-US">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25</a:t>
            </a:fld>
            <a:endParaRPr lang="de-DE" altLang="zh-CN">
              <a:latin typeface="SimHei"/>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220276240"/>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性抑郁评价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正性的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你被称赞是由于</a:t>
                      </a:r>
                      <a:br>
                        <a:rPr kumimoji="0" lang="en-US" altLang="zh-CN" sz="2000" b="0" i="0" u="none" strike="noStrike" cap="none" normalizeH="0" baseline="0" dirty="0">
                          <a:ln>
                            <a:noFill/>
                          </a:ln>
                          <a:solidFill>
                            <a:srgbClr val="333333"/>
                          </a:solidFill>
                          <a:effectLst/>
                          <a:latin typeface="SimHei"/>
                          <a:ea typeface="SimHei"/>
                        </a:rPr>
                      </a:br>
                      <a:r>
                        <a:rPr kumimoji="0" lang="zh-CN" altLang="en-US" sz="2000" b="0" i="0" u="none" strike="noStrike" cap="none" normalizeH="0" baseline="0" dirty="0">
                          <a:ln>
                            <a:noFill/>
                          </a:ln>
                          <a:solidFill>
                            <a:srgbClr val="333333"/>
                          </a:solidFill>
                          <a:effectLst/>
                          <a:latin typeface="SimHei"/>
                          <a:ea typeface="SimHei"/>
                        </a:rPr>
                        <a:t>你的杰出成就。</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“那</a:t>
                      </a:r>
                      <a:r>
                        <a:rPr kumimoji="0" lang="zh-CN" altLang="en-US" sz="2000" b="1" i="1" u="none" strike="noStrike" cap="none" normalizeH="0" baseline="0" dirty="0">
                          <a:ln>
                            <a:noFill/>
                          </a:ln>
                          <a:solidFill>
                            <a:srgbClr val="333333"/>
                          </a:solidFill>
                          <a:effectLst/>
                          <a:latin typeface="SimHei"/>
                          <a:ea typeface="SimHei"/>
                        </a:rPr>
                        <a:t>个人只是试图恭维我，不诚实，只有他</a:t>
                      </a:r>
                      <a:r>
                        <a:rPr kumimoji="0" lang="en-US" altLang="zh-CN" sz="2000" b="1" i="1" u="none" strike="noStrike" cap="none" normalizeH="0" baseline="0" dirty="0">
                          <a:ln>
                            <a:noFill/>
                          </a:ln>
                          <a:solidFill>
                            <a:srgbClr val="333333"/>
                          </a:solidFill>
                          <a:effectLst/>
                          <a:latin typeface="SimHei"/>
                          <a:ea typeface="SimHei"/>
                        </a:rPr>
                        <a:t>/</a:t>
                      </a:r>
                      <a:r>
                        <a:rPr kumimoji="0" lang="zh-CN" altLang="en-US" sz="2000" b="1" i="1" u="none" strike="noStrike" cap="none" normalizeH="0" baseline="0" dirty="0">
                          <a:ln>
                            <a:noFill/>
                          </a:ln>
                          <a:solidFill>
                            <a:srgbClr val="333333"/>
                          </a:solidFill>
                          <a:effectLst/>
                          <a:latin typeface="SimHei"/>
                          <a:ea typeface="SimHei"/>
                        </a:rPr>
                        <a:t>她这样</a:t>
                      </a:r>
                      <a:r>
                        <a:rPr kumimoji="0" lang="zh-CN" altLang="en-US" sz="2000" b="1" i="1" u="none" strike="noStrike" cap="none" normalizeH="0" baseline="0">
                          <a:ln>
                            <a:noFill/>
                          </a:ln>
                          <a:solidFill>
                            <a:srgbClr val="333333"/>
                          </a:solidFill>
                          <a:effectLst/>
                          <a:latin typeface="SimHei"/>
                          <a:ea typeface="SimHei"/>
                        </a:rPr>
                        <a:t>想</a:t>
                      </a:r>
                      <a:r>
                        <a:rPr kumimoji="0" lang="en-US" altLang="zh-CN" sz="2000" b="1" i="1" u="none" strike="noStrike" cap="none" normalizeH="0" baseline="0">
                          <a:ln>
                            <a:noFill/>
                          </a:ln>
                          <a:solidFill>
                            <a:srgbClr val="333333"/>
                          </a:solidFill>
                          <a:effectLst/>
                          <a:latin typeface="SimHei"/>
                          <a:ea typeface="SimHei"/>
                        </a:rPr>
                        <a:t>...” </a:t>
                      </a:r>
                      <a:endParaRPr kumimoji="0" lang="en-US" altLang="zh-CN"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a:ln>
                            <a:noFill/>
                          </a:ln>
                          <a:solidFill>
                            <a:srgbClr val="333333"/>
                          </a:solidFill>
                          <a:effectLst/>
                          <a:latin typeface="SimHei"/>
                          <a:ea typeface="SimHei"/>
                        </a:rPr>
                        <a:t>“</a:t>
                      </a:r>
                      <a:r>
                        <a:rPr kumimoji="0" lang="zh-CN" altLang="en-US" sz="2000" b="0" i="0" u="none" strike="noStrike" cap="none" normalizeH="0" baseline="0">
                          <a:ln>
                            <a:noFill/>
                          </a:ln>
                          <a:solidFill>
                            <a:srgbClr val="333333"/>
                          </a:solidFill>
                          <a:effectLst/>
                          <a:latin typeface="SimHei"/>
                          <a:ea typeface="SimHei"/>
                        </a:rPr>
                        <a:t>有</a:t>
                      </a:r>
                      <a:r>
                        <a:rPr kumimoji="0" lang="zh-CN" altLang="en-US" sz="2000" b="0" i="0" u="none" strike="noStrike" cap="none" normalizeH="0" baseline="0" dirty="0">
                          <a:ln>
                            <a:noFill/>
                          </a:ln>
                          <a:solidFill>
                            <a:srgbClr val="333333"/>
                          </a:solidFill>
                          <a:effectLst/>
                          <a:latin typeface="SimHei"/>
                          <a:ea typeface="SimHei"/>
                        </a:rPr>
                        <a:t>人认可你的成绩，这很</a:t>
                      </a:r>
                      <a:r>
                        <a:rPr kumimoji="0" lang="zh-CN" altLang="en-US" sz="2000" b="0" i="0" u="none" strike="noStrike" cap="none" normalizeH="0" baseline="0">
                          <a:ln>
                            <a:noFill/>
                          </a:ln>
                          <a:solidFill>
                            <a:srgbClr val="333333"/>
                          </a:solidFill>
                          <a:effectLst/>
                          <a:latin typeface="SimHei"/>
                          <a:ea typeface="SimHei"/>
                        </a:rPr>
                        <a:t>好！”</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SimHei"/>
                          <a:ea typeface="SimHei"/>
                        </a:rPr>
                        <a:t>你挨批评了</a:t>
                      </a:r>
                      <a:r>
                        <a:rPr kumimoji="0" lang="en-US" altLang="ja-JP" sz="2000" b="0" i="0" u="none" strike="noStrike" cap="none" normalizeH="0" baseline="0">
                          <a:ln>
                            <a:noFill/>
                          </a:ln>
                          <a:solidFill>
                            <a:srgbClr val="333333"/>
                          </a:solidFill>
                          <a:effectLst/>
                          <a:latin typeface="SimHei"/>
                          <a:ea typeface="SimHei"/>
                        </a:rPr>
                        <a:t>!</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已经被人发现了，我毫无价</a:t>
                      </a:r>
                      <a:r>
                        <a:rPr kumimoji="0" lang="zh-CN" altLang="en-US" sz="2000" b="1" i="1" u="none" strike="noStrike" cap="none" normalizeH="0" baseline="0">
                          <a:ln>
                            <a:noFill/>
                          </a:ln>
                          <a:solidFill>
                            <a:srgbClr val="333333"/>
                          </a:solidFill>
                          <a:effectLst/>
                          <a:latin typeface="SimHei"/>
                          <a:ea typeface="SimHei"/>
                        </a:rPr>
                        <a:t>值</a:t>
                      </a:r>
                      <a:r>
                        <a:rPr kumimoji="0" lang="en-US" altLang="zh-CN" sz="2000" b="1" i="1" u="none" strike="noStrike" cap="none" normalizeH="0" baseline="0">
                          <a:ln>
                            <a:noFill/>
                          </a:ln>
                          <a:solidFill>
                            <a:srgbClr val="333333"/>
                          </a:solidFill>
                          <a:effectLst/>
                          <a:latin typeface="SimHei"/>
                          <a:ea typeface="SimHei"/>
                        </a:rPr>
                        <a:t>...” </a:t>
                      </a:r>
                      <a:endParaRPr kumimoji="0" lang="en-US" altLang="zh-CN"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a:ln>
                            <a:noFill/>
                          </a:ln>
                          <a:solidFill>
                            <a:srgbClr val="333333"/>
                          </a:solidFill>
                          <a:effectLst/>
                          <a:latin typeface="SimHei"/>
                          <a:ea typeface="SimHei"/>
                        </a:rPr>
                        <a:t>“</a:t>
                      </a:r>
                      <a:r>
                        <a:rPr kumimoji="0" lang="zh-CN" altLang="en-US" sz="2000" b="0" i="0" u="none" strike="noStrike" cap="none" normalizeH="0" baseline="0">
                          <a:ln>
                            <a:noFill/>
                          </a:ln>
                          <a:solidFill>
                            <a:srgbClr val="333333"/>
                          </a:solidFill>
                          <a:effectLst/>
                          <a:latin typeface="SimHei"/>
                          <a:ea typeface="SimHei"/>
                        </a:rPr>
                        <a:t>那</a:t>
                      </a:r>
                      <a:r>
                        <a:rPr kumimoji="0" lang="zh-CN" altLang="en-US" sz="2000" b="0" i="0" u="none" strike="noStrike" cap="none" normalizeH="0" baseline="0" dirty="0">
                          <a:ln>
                            <a:noFill/>
                          </a:ln>
                          <a:solidFill>
                            <a:srgbClr val="333333"/>
                          </a:solidFill>
                          <a:effectLst/>
                          <a:latin typeface="SimHei"/>
                          <a:ea typeface="SimHei"/>
                        </a:rPr>
                        <a:t>个人可能今天心情</a:t>
                      </a:r>
                      <a:r>
                        <a:rPr kumimoji="0" lang="zh-CN" altLang="en-US" sz="2000" b="0" i="0" u="none" strike="noStrike" cap="none" normalizeH="0" baseline="0">
                          <a:ln>
                            <a:noFill/>
                          </a:ln>
                          <a:solidFill>
                            <a:srgbClr val="333333"/>
                          </a:solidFill>
                          <a:effectLst/>
                          <a:latin typeface="SimHei"/>
                          <a:ea typeface="SimHei"/>
                        </a:rPr>
                        <a:t>不好”</a:t>
                      </a:r>
                      <a:r>
                        <a:rPr kumimoji="0" lang="en-US" altLang="zh-CN" sz="2000" b="0" i="0" u="none" strike="noStrike" cap="none" normalizeH="0" baseline="0">
                          <a:ln>
                            <a:noFill/>
                          </a:ln>
                          <a:solidFill>
                            <a:srgbClr val="333333"/>
                          </a:solidFill>
                          <a:effectLst/>
                          <a:latin typeface="SimHei"/>
                          <a:ea typeface="SimHei"/>
                        </a:rPr>
                        <a:t>; “</a:t>
                      </a:r>
                      <a:r>
                        <a:rPr kumimoji="0" lang="zh-CN" altLang="en-US" sz="2000" b="0" i="0" u="none" strike="noStrike" cap="none" normalizeH="0" baseline="0">
                          <a:ln>
                            <a:noFill/>
                          </a:ln>
                          <a:solidFill>
                            <a:srgbClr val="333333"/>
                          </a:solidFill>
                          <a:effectLst/>
                          <a:latin typeface="SimHei"/>
                          <a:ea typeface="SimHei"/>
                        </a:rPr>
                        <a:t>我</a:t>
                      </a:r>
                      <a:r>
                        <a:rPr kumimoji="0" lang="zh-CN" altLang="en-US" sz="2000" b="0" i="0" u="none" strike="noStrike" cap="none" normalizeH="0" baseline="0" dirty="0">
                          <a:ln>
                            <a:noFill/>
                          </a:ln>
                          <a:solidFill>
                            <a:srgbClr val="333333"/>
                          </a:solidFill>
                          <a:effectLst/>
                          <a:latin typeface="SimHei"/>
                          <a:ea typeface="SimHei"/>
                        </a:rPr>
                        <a:t>能从这些批评中获益</a:t>
                      </a:r>
                      <a:r>
                        <a:rPr kumimoji="0" lang="zh-CN" altLang="en-US" sz="2000" b="0" i="0" u="none" strike="noStrike" cap="none" normalizeH="0" baseline="0">
                          <a:ln>
                            <a:noFill/>
                          </a:ln>
                          <a:solidFill>
                            <a:srgbClr val="333333"/>
                          </a:solidFill>
                          <a:effectLst/>
                          <a:latin typeface="SimHei"/>
                          <a:ea typeface="SimHei"/>
                        </a:rPr>
                        <a:t>吗？” </a:t>
                      </a:r>
                      <a:endParaRPr kumimoji="0" lang="de-DE" sz="2000" b="0" i="0" u="none" strike="noStrike" cap="none" normalizeH="0" baseline="0" dirty="0">
                        <a:ln>
                          <a:noFill/>
                        </a:ln>
                        <a:solidFill>
                          <a:srgbClr val="333333"/>
                        </a:solidFill>
                        <a:effectLst/>
                        <a:latin typeface="SimHei"/>
                        <a:ea typeface="SimHei"/>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362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dirty="0">
                <a:solidFill>
                  <a:srgbClr val="004992"/>
                </a:solidFill>
                <a:cs typeface="+mn-cs"/>
              </a:rPr>
              <a:t>5</a:t>
            </a:r>
            <a:r>
              <a:rPr lang="en-US" altLang="zh-CN" sz="3600">
                <a:solidFill>
                  <a:srgbClr val="004992"/>
                </a:solidFill>
                <a:cs typeface="+mn-cs"/>
              </a:rPr>
              <a:t>. “</a:t>
            </a:r>
            <a:r>
              <a:rPr lang="zh-CN" altLang="en-US" sz="3600">
                <a:solidFill>
                  <a:srgbClr val="004992"/>
                </a:solidFill>
                <a:cs typeface="+mn-cs"/>
              </a:rPr>
              <a:t>全</a:t>
            </a:r>
            <a:r>
              <a:rPr lang="zh-CN" altLang="en-US" sz="3600" dirty="0">
                <a:solidFill>
                  <a:srgbClr val="004992"/>
                </a:solidFill>
                <a:cs typeface="+mn-cs"/>
              </a:rPr>
              <a:t>或无的</a:t>
            </a:r>
            <a:r>
              <a:rPr lang="zh-CN" altLang="en-US" sz="3600">
                <a:solidFill>
                  <a:srgbClr val="004992"/>
                </a:solidFill>
                <a:cs typeface="+mn-cs"/>
              </a:rPr>
              <a:t>思维”</a:t>
            </a:r>
            <a:r>
              <a:rPr lang="en-US" altLang="zh-CN" sz="3600">
                <a:solidFill>
                  <a:srgbClr val="004992"/>
                </a:solidFill>
                <a:cs typeface="+mn-cs"/>
              </a:rPr>
              <a:t>/</a:t>
            </a:r>
            <a:r>
              <a:rPr lang="zh-CN" altLang="en-US" sz="3600" dirty="0">
                <a:solidFill>
                  <a:srgbClr val="004992"/>
                </a:solidFill>
                <a:cs typeface="+mn-cs"/>
              </a:rPr>
              <a:t>灾难性思维</a:t>
            </a:r>
            <a:br>
              <a:rPr lang="zh-CN" altLang="en-US" sz="3600" dirty="0">
                <a:solidFill>
                  <a:srgbClr val="004992"/>
                </a:solidFill>
                <a:cs typeface="+mn-cs"/>
              </a:rPr>
            </a:br>
            <a:r>
              <a:rPr lang="zh-CN" altLang="en-US" dirty="0">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26</a:t>
            </a:fld>
            <a:endParaRPr lang="de-DE" altLang="zh-CN">
              <a:latin typeface="SimHei"/>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820083282"/>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抑郁性评价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积极的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由建设性的评价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你的上司没有向你问好。</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要被解</a:t>
                      </a:r>
                      <a:r>
                        <a:rPr kumimoji="0" lang="zh-CN" altLang="en-US" sz="2000" b="1" i="1" u="none" strike="noStrike" cap="none" normalizeH="0" baseline="0">
                          <a:ln>
                            <a:noFill/>
                          </a:ln>
                          <a:solidFill>
                            <a:srgbClr val="333333"/>
                          </a:solidFill>
                          <a:effectLst/>
                          <a:latin typeface="SimHei"/>
                          <a:ea typeface="SimHei"/>
                        </a:rPr>
                        <a:t>雇了” </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zh-CN" sz="3600" dirty="0">
                <a:solidFill>
                  <a:srgbClr val="004992"/>
                </a:solidFill>
                <a:cs typeface="+mn-cs"/>
              </a:rPr>
              <a:t>5</a:t>
            </a:r>
            <a:r>
              <a:rPr lang="en-US" altLang="zh-CN" sz="3600">
                <a:solidFill>
                  <a:srgbClr val="004992"/>
                </a:solidFill>
                <a:cs typeface="+mn-cs"/>
              </a:rPr>
              <a:t>. “</a:t>
            </a:r>
            <a:r>
              <a:rPr lang="zh-CN" altLang="en-US" sz="3600">
                <a:solidFill>
                  <a:srgbClr val="004992"/>
                </a:solidFill>
                <a:cs typeface="+mn-cs"/>
              </a:rPr>
              <a:t>全</a:t>
            </a:r>
            <a:r>
              <a:rPr lang="zh-CN" altLang="en-US" sz="3600" dirty="0">
                <a:solidFill>
                  <a:srgbClr val="004992"/>
                </a:solidFill>
                <a:cs typeface="+mn-cs"/>
              </a:rPr>
              <a:t>或无的</a:t>
            </a:r>
            <a:r>
              <a:rPr lang="zh-CN" altLang="en-US" sz="3600">
                <a:solidFill>
                  <a:srgbClr val="004992"/>
                </a:solidFill>
                <a:cs typeface="+mn-cs"/>
              </a:rPr>
              <a:t>思维”</a:t>
            </a:r>
            <a:r>
              <a:rPr lang="en-US" altLang="zh-CN" sz="3600">
                <a:solidFill>
                  <a:srgbClr val="004992"/>
                </a:solidFill>
                <a:cs typeface="+mn-cs"/>
              </a:rPr>
              <a:t>/</a:t>
            </a:r>
            <a:r>
              <a:rPr lang="zh-CN" altLang="en-US" sz="3600" dirty="0">
                <a:solidFill>
                  <a:srgbClr val="004992"/>
                </a:solidFill>
                <a:cs typeface="+mn-cs"/>
              </a:rPr>
              <a:t>灾难性思维</a:t>
            </a:r>
            <a:br>
              <a:rPr lang="zh-CN" altLang="en-US" sz="3600" dirty="0">
                <a:solidFill>
                  <a:srgbClr val="004992"/>
                </a:solidFill>
                <a:cs typeface="+mn-cs"/>
              </a:rPr>
            </a:br>
            <a:r>
              <a:rPr lang="zh-CN" altLang="en-US" dirty="0">
                <a:solidFill>
                  <a:srgbClr val="004992"/>
                </a:solidFill>
                <a:cs typeface="+mn-cs"/>
              </a:rPr>
              <a:t>更现实和更有用的评价是什么？</a:t>
            </a:r>
            <a:endParaRPr lang="en-US" dirty="0">
              <a:solidFill>
                <a:srgbClr val="004992"/>
              </a:solidFill>
              <a:cs typeface="+mn-cs"/>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27</a:t>
            </a:fld>
            <a:endParaRPr lang="de-DE" altLang="zh-CN">
              <a:latin typeface="SimHei"/>
            </a:endParaRPr>
          </a:p>
        </p:txBody>
      </p:sp>
      <p:graphicFrame>
        <p:nvGraphicFramePr>
          <p:cNvPr id="9"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849164455"/>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抑郁性评价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积极的</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由建设性的评价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你的上司没有向你问好。</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要被解</a:t>
                      </a:r>
                      <a:r>
                        <a:rPr kumimoji="0" lang="zh-CN" altLang="en-US" sz="2000" b="1" i="1" u="none" strike="noStrike" cap="none" normalizeH="0" baseline="0">
                          <a:ln>
                            <a:noFill/>
                          </a:ln>
                          <a:solidFill>
                            <a:srgbClr val="333333"/>
                          </a:solidFill>
                          <a:effectLst/>
                          <a:latin typeface="SimHei"/>
                          <a:ea typeface="SimHei"/>
                        </a:rPr>
                        <a:t>雇了” </a:t>
                      </a:r>
                      <a:endParaRPr kumimoji="0" lang="zh-CN" altLang="en-US" sz="2000" b="1" i="1"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“他</a:t>
                      </a:r>
                      <a:r>
                        <a:rPr kumimoji="0" lang="zh-CN" altLang="en-US" sz="2000" b="0" i="0" u="none" strike="noStrike" cap="none" normalizeH="0" baseline="0" dirty="0">
                          <a:ln>
                            <a:noFill/>
                          </a:ln>
                          <a:solidFill>
                            <a:srgbClr val="333333"/>
                          </a:solidFill>
                          <a:effectLst/>
                          <a:latin typeface="SimHei"/>
                          <a:ea typeface="SimHei"/>
                        </a:rPr>
                        <a:t>看到我了吗？‘或许他今天心情</a:t>
                      </a:r>
                      <a:r>
                        <a:rPr kumimoji="0" lang="zh-CN" altLang="en-US" sz="2000" b="0" i="0" u="none" strike="noStrike" cap="none" normalizeH="0" baseline="0">
                          <a:ln>
                            <a:noFill/>
                          </a:ln>
                          <a:solidFill>
                            <a:srgbClr val="333333"/>
                          </a:solidFill>
                          <a:effectLst/>
                          <a:latin typeface="SimHei"/>
                          <a:ea typeface="SimHei"/>
                        </a:rPr>
                        <a:t>不好”</a:t>
                      </a: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783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6. </a:t>
            </a:r>
            <a:r>
              <a:rPr lang="zh-CN" altLang="en-US" sz="3600">
                <a:solidFill>
                  <a:srgbClr val="004992"/>
                </a:solidFill>
                <a:cs typeface="+mn-cs"/>
              </a:rPr>
              <a:t>制止消极的想法</a:t>
            </a:r>
            <a:br>
              <a:rPr lang="zh-CN" altLang="en-US" sz="3600">
                <a:solidFill>
                  <a:srgbClr val="004992"/>
                </a:solidFill>
                <a:cs typeface="+mn-cs"/>
              </a:rPr>
            </a:br>
            <a:r>
              <a:rPr lang="zh-CN" altLang="en-US">
                <a:solidFill>
                  <a:srgbClr val="004992"/>
                </a:solidFill>
                <a:cs typeface="+mn-cs"/>
              </a:rPr>
              <a:t>更为现实的评价是什么</a:t>
            </a:r>
            <a:r>
              <a:rPr lang="en-US" altLang="zh-CN">
                <a:solidFill>
                  <a:srgbClr val="004992"/>
                </a:solidFill>
                <a:cs typeface="+mn-cs"/>
              </a:rPr>
              <a:t>?</a:t>
            </a:r>
            <a:endParaRPr lang="zh-CN" altLang="de-DE">
              <a:solidFill>
                <a:srgbClr val="004992"/>
              </a:solidFill>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60138842"/>
              </p:ext>
            </p:extLst>
          </p:nvPr>
        </p:nvGraphicFramePr>
        <p:xfrm>
          <a:off x="408955" y="2204864"/>
          <a:ext cx="11376000" cy="23317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有问题的评价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积极</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你有反复出现的消极想法（比如，“白痴”，“傻子”，“你长得真丑”）。</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333333"/>
                          </a:solidFill>
                          <a:effectLst/>
                          <a:latin typeface="SimHei"/>
                          <a:ea typeface="SimHei"/>
                        </a:rPr>
                        <a:t>“我绝不能认可这些消极的想法”</a:t>
                      </a:r>
                      <a:r>
                        <a:rPr kumimoji="0" lang="en-US" altLang="zh-CN" sz="2000" b="1" i="1" u="none" strike="noStrike" cap="none" normalizeH="0" baseline="0" dirty="0">
                          <a:ln>
                            <a:noFill/>
                          </a:ln>
                          <a:solidFill>
                            <a:srgbClr val="333333"/>
                          </a:solidFill>
                          <a:effectLst/>
                          <a:latin typeface="SimHei"/>
                          <a:ea typeface="SimHei"/>
                        </a:rPr>
                        <a:t>......</a:t>
                      </a:r>
                      <a:r>
                        <a:rPr kumimoji="0" lang="zh-CN" altLang="en-US" sz="2000" b="1" i="1" u="none" strike="noStrike" cap="none" normalizeH="0" baseline="0" dirty="0">
                          <a:ln>
                            <a:noFill/>
                          </a:ln>
                          <a:solidFill>
                            <a:srgbClr val="333333"/>
                          </a:solidFill>
                          <a:effectLst/>
                          <a:latin typeface="SimHei"/>
                          <a:ea typeface="SimHei"/>
                        </a:rPr>
                        <a:t>但是这行不通（</a:t>
                      </a:r>
                      <a:r>
                        <a:rPr kumimoji="0" lang="en-US" sz="2000" b="1" i="1" u="none" strike="noStrike" cap="none" normalizeH="0" baseline="0" dirty="0">
                          <a:ln>
                            <a:noFill/>
                          </a:ln>
                          <a:solidFill>
                            <a:srgbClr val="333333"/>
                          </a:solidFill>
                          <a:effectLst/>
                          <a:latin typeface="Times New Roman"/>
                          <a:ea typeface="SimHei"/>
                          <a:sym typeface="Wingdings" panose="05000000000000000000" pitchFamily="2" charset="2"/>
                        </a:rPr>
                        <a:t>→</a:t>
                      </a:r>
                      <a:r>
                        <a:rPr kumimoji="0" lang="zh-CN" altLang="en-US" sz="2000" b="1" i="1" u="none" strike="noStrike" cap="none" normalizeH="0" baseline="0" dirty="0">
                          <a:ln>
                            <a:noFill/>
                          </a:ln>
                          <a:solidFill>
                            <a:srgbClr val="333333"/>
                          </a:solidFill>
                          <a:effectLst/>
                          <a:latin typeface="SimHei"/>
                          <a:ea typeface="SimHei"/>
                        </a:rPr>
                        <a:t>参见下面的练习）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de-DE"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28</a:t>
            </a:fld>
            <a:endParaRPr lang="de-DE" altLang="zh-CN">
              <a:latin typeface="SimHe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6. </a:t>
            </a:r>
            <a:r>
              <a:rPr lang="zh-CN" altLang="en-US" sz="3600">
                <a:solidFill>
                  <a:srgbClr val="004992"/>
                </a:solidFill>
                <a:cs typeface="+mn-cs"/>
              </a:rPr>
              <a:t>制止消极的想法</a:t>
            </a:r>
            <a:br>
              <a:rPr lang="zh-CN" altLang="en-US" sz="3600">
                <a:solidFill>
                  <a:srgbClr val="004992"/>
                </a:solidFill>
                <a:cs typeface="+mn-cs"/>
              </a:rPr>
            </a:br>
            <a:r>
              <a:rPr lang="zh-CN" altLang="en-US">
                <a:solidFill>
                  <a:srgbClr val="004992"/>
                </a:solidFill>
                <a:cs typeface="+mn-cs"/>
              </a:rPr>
              <a:t>更为现实的评价是什么</a:t>
            </a:r>
            <a:r>
              <a:rPr lang="en-US" altLang="zh-CN">
                <a:solidFill>
                  <a:srgbClr val="004992"/>
                </a:solidFill>
                <a:cs typeface="+mn-cs"/>
              </a:rPr>
              <a:t>?</a:t>
            </a:r>
            <a:endParaRPr lang="zh-CN" altLang="de-DE">
              <a:solidFill>
                <a:srgbClr val="004992"/>
              </a:solidFill>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324359060"/>
              </p:ext>
            </p:extLst>
          </p:nvPr>
        </p:nvGraphicFramePr>
        <p:xfrm>
          <a:off x="408955" y="2204864"/>
          <a:ext cx="11376000" cy="26060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SimHei"/>
                          <a:ea typeface="SimHei"/>
                        </a:rPr>
                        <a:t>事件</a:t>
                      </a:r>
                      <a:endParaRPr kumimoji="0" lang="de-DE" sz="2000" b="0" i="0" u="none" strike="noStrike" cap="none" normalizeH="0" baseline="0" dirty="0">
                        <a:ln>
                          <a:noFill/>
                        </a:ln>
                        <a:solidFill>
                          <a:srgbClr val="000000"/>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dirty="0">
                          <a:ln>
                            <a:noFill/>
                          </a:ln>
                          <a:solidFill>
                            <a:srgbClr val="000000"/>
                          </a:solidFill>
                          <a:effectLst/>
                          <a:latin typeface="SimHei"/>
                          <a:ea typeface="SimHei"/>
                        </a:rPr>
                        <a:t>有问题的评价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000000"/>
                          </a:solidFill>
                          <a:effectLst/>
                          <a:latin typeface="SimHei"/>
                          <a:ea typeface="SimHei"/>
                        </a:rPr>
                        <a:t>积极</a:t>
                      </a:r>
                      <a:r>
                        <a:rPr kumimoji="0" lang="en-US" altLang="zh-CN" sz="2000" b="0" i="0" u="none" strike="noStrike" cap="none" normalizeH="0" baseline="0" dirty="0">
                          <a:ln>
                            <a:noFill/>
                          </a:ln>
                          <a:solidFill>
                            <a:srgbClr val="000000"/>
                          </a:solidFill>
                          <a:effectLst/>
                          <a:latin typeface="SimHei"/>
                          <a:ea typeface="SimHei"/>
                        </a:rPr>
                        <a:t>/</a:t>
                      </a:r>
                      <a:r>
                        <a:rPr kumimoji="0" lang="zh-CN" altLang="en-US" sz="2000" b="0" i="0" u="none" strike="noStrike" cap="none" normalizeH="0" baseline="0" dirty="0">
                          <a:ln>
                            <a:noFill/>
                          </a:ln>
                          <a:solidFill>
                            <a:srgbClr val="000000"/>
                          </a:solidFill>
                          <a:effectLst/>
                          <a:latin typeface="SimHei"/>
                          <a:ea typeface="SimHei"/>
                        </a:rPr>
                        <a:t>建设性的评价</a:t>
                      </a:r>
                      <a:endParaRPr kumimoji="0" lang="de-DE" sz="2000" b="0" i="0" u="none" strike="noStrike" cap="none" normalizeH="0" baseline="0" dirty="0">
                        <a:ln>
                          <a:noFill/>
                        </a:ln>
                        <a:solidFill>
                          <a:srgbClr val="000000"/>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rPr>
                        <a:t>你有反复出现的消极想法（比如，“白痴”，“傻子”，“你长得真丑”）。</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1" i="1" u="none" strike="noStrike" cap="none" normalizeH="0" baseline="0">
                          <a:ln>
                            <a:noFill/>
                          </a:ln>
                          <a:solidFill>
                            <a:srgbClr val="333333"/>
                          </a:solidFill>
                          <a:effectLst/>
                          <a:latin typeface="SimHei"/>
                          <a:ea typeface="SimHei"/>
                        </a:rPr>
                        <a:t>“我</a:t>
                      </a:r>
                      <a:r>
                        <a:rPr kumimoji="0" lang="zh-CN" altLang="en-US" sz="2000" b="1" i="1" u="none" strike="noStrike" cap="none" normalizeH="0" baseline="0" dirty="0">
                          <a:ln>
                            <a:noFill/>
                          </a:ln>
                          <a:solidFill>
                            <a:srgbClr val="333333"/>
                          </a:solidFill>
                          <a:effectLst/>
                          <a:latin typeface="SimHei"/>
                          <a:ea typeface="SimHei"/>
                        </a:rPr>
                        <a:t>绝不能认可这些消极的</a:t>
                      </a:r>
                      <a:r>
                        <a:rPr kumimoji="0" lang="zh-CN" altLang="en-US" sz="2000" b="1" i="1" u="none" strike="noStrike" cap="none" normalizeH="0" baseline="0">
                          <a:ln>
                            <a:noFill/>
                          </a:ln>
                          <a:solidFill>
                            <a:srgbClr val="333333"/>
                          </a:solidFill>
                          <a:effectLst/>
                          <a:latin typeface="SimHei"/>
                          <a:ea typeface="SimHei"/>
                        </a:rPr>
                        <a:t>想法”</a:t>
                      </a:r>
                      <a:r>
                        <a:rPr kumimoji="0" lang="en-US" altLang="zh-CN" sz="2000" b="1" i="1" u="none" strike="noStrike" cap="none" normalizeH="0" baseline="0">
                          <a:ln>
                            <a:noFill/>
                          </a:ln>
                          <a:solidFill>
                            <a:srgbClr val="333333"/>
                          </a:solidFill>
                          <a:effectLst/>
                          <a:latin typeface="SimHei"/>
                          <a:ea typeface="SimHei"/>
                        </a:rPr>
                        <a:t>......</a:t>
                      </a:r>
                      <a:r>
                        <a:rPr kumimoji="0" lang="zh-CN" altLang="en-US" sz="2000" b="1" i="1" u="none" strike="noStrike" cap="none" normalizeH="0" baseline="0" dirty="0">
                          <a:ln>
                            <a:noFill/>
                          </a:ln>
                          <a:solidFill>
                            <a:srgbClr val="333333"/>
                          </a:solidFill>
                          <a:effectLst/>
                          <a:latin typeface="SimHei"/>
                          <a:ea typeface="SimHei"/>
                        </a:rPr>
                        <a:t>但是这行不</a:t>
                      </a:r>
                      <a:r>
                        <a:rPr kumimoji="0" lang="zh-CN" altLang="en-US" sz="2000" b="1" i="1" u="none" strike="noStrike" cap="none" normalizeH="0" baseline="0">
                          <a:ln>
                            <a:noFill/>
                          </a:ln>
                          <a:solidFill>
                            <a:srgbClr val="333333"/>
                          </a:solidFill>
                          <a:effectLst/>
                          <a:latin typeface="SimHei"/>
                          <a:ea typeface="SimHei"/>
                        </a:rPr>
                        <a:t>通（</a:t>
                      </a:r>
                      <a:r>
                        <a:rPr kumimoji="0" lang="en-US" sz="2000" b="1" i="1" u="none" strike="noStrike" cap="none" normalizeH="0" baseline="0">
                          <a:ln>
                            <a:noFill/>
                          </a:ln>
                          <a:solidFill>
                            <a:srgbClr val="333333"/>
                          </a:solidFill>
                          <a:effectLst/>
                          <a:latin typeface="Times New Roman"/>
                          <a:ea typeface="SimHei"/>
                          <a:sym typeface="Wingdings" panose="05000000000000000000" pitchFamily="2" charset="2"/>
                        </a:rPr>
                        <a:t>→</a:t>
                      </a:r>
                      <a:r>
                        <a:rPr kumimoji="0" lang="zh-CN" altLang="en-US" sz="2000" b="1" i="1" u="none" strike="noStrike" cap="none" normalizeH="0" baseline="0">
                          <a:ln>
                            <a:noFill/>
                          </a:ln>
                          <a:solidFill>
                            <a:srgbClr val="333333"/>
                          </a:solidFill>
                          <a:effectLst/>
                          <a:latin typeface="SimHei"/>
                          <a:ea typeface="SimHei"/>
                        </a:rPr>
                        <a:t>参</a:t>
                      </a:r>
                      <a:r>
                        <a:rPr kumimoji="0" lang="zh-CN" altLang="en-US" sz="2000" b="1" i="1" u="none" strike="noStrike" cap="none" normalizeH="0" baseline="0" dirty="0">
                          <a:ln>
                            <a:noFill/>
                          </a:ln>
                          <a:solidFill>
                            <a:srgbClr val="333333"/>
                          </a:solidFill>
                          <a:effectLst/>
                          <a:latin typeface="SimHei"/>
                          <a:ea typeface="SimHei"/>
                        </a:rPr>
                        <a:t>见下面的练习）</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质疑这些想法是否公正。与这些想法相悖的想法是什么？</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rPr>
                        <a:t>通过从事愉快的活动来分散注意力。</a:t>
                      </a:r>
                      <a:endParaRPr kumimoji="0" lang="fr-FR"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B374072D-376C-47DE-BBD6-106E3D92DBE3}" type="slidenum">
              <a:rPr lang="zh-CN" altLang="de-DE" smtClean="0">
                <a:latin typeface="SimHei"/>
              </a:rPr>
              <a:pPr/>
              <a:t>29</a:t>
            </a:fld>
            <a:endParaRPr lang="de-DE" altLang="zh-CN">
              <a:latin typeface="SimHe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a:solidFill>
                  <a:srgbClr val="004992"/>
                </a:solidFill>
                <a:cs typeface="+mn-cs"/>
              </a:rPr>
              <a:t>6. </a:t>
            </a:r>
            <a:r>
              <a:rPr lang="zh-CN" altLang="en-US" sz="3600">
                <a:solidFill>
                  <a:srgbClr val="004992"/>
                </a:solidFill>
                <a:cs typeface="+mn-cs"/>
              </a:rPr>
              <a:t>制止消极的想法</a:t>
            </a:r>
            <a:br>
              <a:rPr lang="zh-CN" altLang="en-US" sz="3600">
                <a:solidFill>
                  <a:srgbClr val="004992"/>
                </a:solidFill>
                <a:cs typeface="+mn-cs"/>
              </a:rPr>
            </a:br>
            <a:r>
              <a:rPr lang="zh-CN" altLang="en-US">
                <a:solidFill>
                  <a:srgbClr val="004992"/>
                </a:solidFill>
                <a:cs typeface="+mn-cs"/>
              </a:rPr>
              <a:t>练习</a:t>
            </a:r>
            <a:endParaRPr lang="de-DE" altLang="zh-CN" dirty="0">
              <a:solidFill>
                <a:srgbClr val="004992"/>
              </a:solidFill>
              <a:cs typeface="+mn-cs"/>
            </a:endParaRPr>
          </a:p>
        </p:txBody>
      </p:sp>
      <p:sp>
        <p:nvSpPr>
          <p:cNvPr id="4" name="Content Placeholder 3"/>
          <p:cNvSpPr>
            <a:spLocks noGrp="1"/>
          </p:cNvSpPr>
          <p:nvPr>
            <p:ph idx="1"/>
          </p:nvPr>
        </p:nvSpPr>
        <p:spPr/>
        <p:txBody>
          <a:bodyPr/>
          <a:lstStyle/>
          <a:p>
            <a:r>
              <a:rPr lang="zh-CN" altLang="en-US" sz="2400" dirty="0">
                <a:solidFill>
                  <a:srgbClr val="333333"/>
                </a:solidFill>
              </a:rPr>
              <a:t>有意压抑不愉快的想法是不可能的。试图不去想某事反而会增加这些想法。</a:t>
            </a:r>
          </a:p>
          <a:p>
            <a:r>
              <a:rPr lang="zh-CN" altLang="en-US" sz="2400" dirty="0">
                <a:solidFill>
                  <a:srgbClr val="333333"/>
                </a:solidFill>
              </a:rPr>
              <a:t>试试看！</a:t>
            </a:r>
            <a:br>
              <a:rPr lang="zh-CN" altLang="en-US" sz="2400" dirty="0">
                <a:solidFill>
                  <a:srgbClr val="333333"/>
                </a:solidFill>
              </a:rPr>
            </a:br>
            <a:r>
              <a:rPr lang="zh-CN" altLang="en-US" sz="2400" dirty="0">
                <a:solidFill>
                  <a:srgbClr val="004992"/>
                </a:solidFill>
              </a:rPr>
              <a:t>接下来的一分钟不要去想北极熊！</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30</a:t>
            </a:fld>
            <a:endParaRPr lang="de-DE" altLang="zh-CN">
              <a:latin typeface="SimHe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zh-CN" sz="3600" dirty="0">
                <a:solidFill>
                  <a:srgbClr val="004992"/>
                </a:solidFill>
                <a:cs typeface="+mn-cs"/>
              </a:rPr>
              <a:t>6. </a:t>
            </a:r>
            <a:r>
              <a:rPr lang="zh-CN" altLang="en-US" sz="3600" dirty="0">
                <a:solidFill>
                  <a:srgbClr val="004992"/>
                </a:solidFill>
                <a:cs typeface="+mn-cs"/>
              </a:rPr>
              <a:t>制止消极的想法</a:t>
            </a:r>
            <a:br>
              <a:rPr lang="zh-CN" altLang="en-US" sz="3600" dirty="0">
                <a:solidFill>
                  <a:srgbClr val="004992"/>
                </a:solidFill>
                <a:cs typeface="+mn-cs"/>
              </a:rPr>
            </a:br>
            <a:r>
              <a:rPr lang="zh-CN" altLang="en-US" dirty="0">
                <a:solidFill>
                  <a:srgbClr val="004992"/>
                </a:solidFill>
                <a:cs typeface="+mn-cs"/>
              </a:rPr>
              <a:t>有用吗？没用！</a:t>
            </a:r>
            <a:endParaRPr lang="de-DE" altLang="zh-CN" dirty="0">
              <a:solidFill>
                <a:srgbClr val="004992"/>
              </a:solidFill>
              <a:cs typeface="+mn-cs"/>
            </a:endParaRPr>
          </a:p>
        </p:txBody>
      </p:sp>
      <p:sp>
        <p:nvSpPr>
          <p:cNvPr id="4" name="Content Placeholder 3"/>
          <p:cNvSpPr>
            <a:spLocks noGrp="1"/>
          </p:cNvSpPr>
          <p:nvPr>
            <p:ph idx="1"/>
          </p:nvPr>
        </p:nvSpPr>
        <p:spPr/>
        <p:txBody>
          <a:bodyPr/>
          <a:lstStyle/>
          <a:p>
            <a:r>
              <a:rPr lang="zh-CN" altLang="en-US" sz="2400" dirty="0">
                <a:solidFill>
                  <a:srgbClr val="333333"/>
                </a:solidFill>
              </a:rPr>
              <a:t>大多数人可能会想到北极熊和</a:t>
            </a:r>
            <a:r>
              <a:rPr lang="en-US" altLang="zh-CN" sz="2400" dirty="0">
                <a:solidFill>
                  <a:srgbClr val="333333"/>
                </a:solidFill>
              </a:rPr>
              <a:t>/</a:t>
            </a:r>
            <a:r>
              <a:rPr lang="zh-CN" altLang="en-US" sz="2400" dirty="0">
                <a:solidFill>
                  <a:srgbClr val="333333"/>
                </a:solidFill>
              </a:rPr>
              <a:t>或和北极熊有关的东西（如，动物园，雪，北极等等。）</a:t>
            </a:r>
            <a:endParaRPr lang="en-US" altLang="zh-CN" sz="2400" dirty="0">
              <a:solidFill>
                <a:srgbClr val="333333"/>
              </a:solidFill>
            </a:endParaRPr>
          </a:p>
          <a:p>
            <a:r>
              <a:rPr lang="zh-CN" altLang="en-US" sz="2400" dirty="0">
                <a:solidFill>
                  <a:srgbClr val="333333"/>
                </a:solidFill>
              </a:rPr>
              <a:t>如果人们试图去有意压抑不愉快的想</a:t>
            </a:r>
            <a:r>
              <a:rPr lang="zh-CN" altLang="en-US" sz="2400">
                <a:solidFill>
                  <a:srgbClr val="333333"/>
                </a:solidFill>
              </a:rPr>
              <a:t>法（“我</a:t>
            </a:r>
            <a:r>
              <a:rPr lang="zh-CN" altLang="en-US" sz="2400" dirty="0">
                <a:solidFill>
                  <a:srgbClr val="333333"/>
                </a:solidFill>
              </a:rPr>
              <a:t>是个失</a:t>
            </a:r>
            <a:r>
              <a:rPr lang="zh-CN" altLang="en-US" sz="2400">
                <a:solidFill>
                  <a:srgbClr val="333333"/>
                </a:solidFill>
              </a:rPr>
              <a:t>败者”等</a:t>
            </a:r>
            <a:r>
              <a:rPr lang="zh-CN" altLang="en-US" sz="2400" dirty="0">
                <a:solidFill>
                  <a:srgbClr val="333333"/>
                </a:solidFill>
              </a:rPr>
              <a:t>），这种效应甚至变得更强。这些想法会变得如此强烈，以至于变得奇怪或者无法控制！</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8" name="Slide Number Placeholder 7"/>
          <p:cNvSpPr>
            <a:spLocks noGrp="1"/>
          </p:cNvSpPr>
          <p:nvPr>
            <p:ph type="sldNum" sz="quarter" idx="12"/>
          </p:nvPr>
        </p:nvSpPr>
        <p:spPr/>
        <p:txBody>
          <a:bodyPr/>
          <a:lstStyle/>
          <a:p>
            <a:fld id="{71B6FE63-01A6-489F-95F6-27B97394AB9E}" type="slidenum">
              <a:rPr lang="zh-CN" altLang="de-DE" smtClean="0">
                <a:latin typeface="SimHei"/>
              </a:rPr>
              <a:pPr/>
              <a:t>31</a:t>
            </a:fld>
            <a:endParaRPr lang="de-DE" altLang="zh-CN">
              <a:latin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相反</a:t>
            </a:r>
            <a:r>
              <a:rPr lang="en-US" altLang="zh-CN" sz="3600"/>
              <a:t>:</a:t>
            </a:r>
            <a:endParaRPr lang="de-DE" altLang="zh-CN" sz="3600"/>
          </a:p>
        </p:txBody>
      </p:sp>
      <p:sp>
        <p:nvSpPr>
          <p:cNvPr id="33794" name="Rectangle 2"/>
          <p:cNvSpPr>
            <a:spLocks noGrp="1" noChangeArrowheads="1"/>
          </p:cNvSpPr>
          <p:nvPr>
            <p:ph idx="1"/>
          </p:nvPr>
        </p:nvSpPr>
        <p:spPr/>
        <p:txBody>
          <a:bodyPr>
            <a:noAutofit/>
          </a:bodyPr>
          <a:lstStyle/>
          <a:p>
            <a:pPr eaLnBrk="1" hangingPunct="1"/>
            <a:r>
              <a:rPr lang="zh-CN" altLang="de-DE" sz="2400" dirty="0">
                <a:solidFill>
                  <a:srgbClr val="333333"/>
                </a:solidFill>
              </a:rPr>
              <a:t>如果你为强烈的消极想法而烦恼，不要试图去主动压抑它们（这只会增强它们），而是不受干扰的观察内心的想法</a:t>
            </a:r>
            <a:r>
              <a:rPr lang="de-DE" altLang="zh-CN" sz="2400" dirty="0">
                <a:solidFill>
                  <a:srgbClr val="333333"/>
                </a:solidFill>
              </a:rPr>
              <a:t>——</a:t>
            </a:r>
            <a:r>
              <a:rPr lang="zh-CN" altLang="de-DE" sz="2400" dirty="0">
                <a:solidFill>
                  <a:srgbClr val="333333"/>
                </a:solidFill>
              </a:rPr>
              <a:t>就像屋外的暴风雨，人们可以通过窗子安全地看着暴风雨。</a:t>
            </a:r>
            <a:endParaRPr lang="de-DE" altLang="zh-CN" sz="2400" dirty="0">
              <a:solidFill>
                <a:srgbClr val="333333"/>
              </a:solidFill>
            </a:endParaRPr>
          </a:p>
          <a:p>
            <a:pPr eaLnBrk="1" hangingPunct="1"/>
            <a:r>
              <a:rPr lang="zh-CN" altLang="de-DE" sz="2400" dirty="0">
                <a:solidFill>
                  <a:srgbClr val="004992"/>
                </a:solidFill>
              </a:rPr>
              <a:t>这些想法将会消退，就像乌云终会散去一样。</a:t>
            </a:r>
            <a:endParaRPr lang="zh-CN" altLang="en-US"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71B6FE63-01A6-489F-95F6-27B97394AB9E}" type="slidenum">
              <a:rPr lang="zh-CN" altLang="de-DE" smtClean="0">
                <a:latin typeface="SimHei"/>
              </a:rPr>
              <a:pPr/>
              <a:t>32</a:t>
            </a:fld>
            <a:endParaRPr lang="de-DE" altLang="zh-CN">
              <a:latin typeface="SimHe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zh-CN" sz="3600"/>
              <a:t>7. </a:t>
            </a:r>
            <a:r>
              <a:rPr lang="zh-CN" altLang="en-US" sz="3600"/>
              <a:t>思维进一步扭曲</a:t>
            </a:r>
            <a:endParaRPr lang="en-US" sz="3600"/>
          </a:p>
        </p:txBody>
      </p:sp>
      <p:sp>
        <p:nvSpPr>
          <p:cNvPr id="35842" name="Rectangle 2"/>
          <p:cNvSpPr>
            <a:spLocks noGrp="1" noChangeArrowheads="1"/>
          </p:cNvSpPr>
          <p:nvPr>
            <p:ph idx="1"/>
          </p:nvPr>
        </p:nvSpPr>
        <p:spPr/>
        <p:txBody>
          <a:bodyPr>
            <a:noAutofit/>
          </a:bodyPr>
          <a:lstStyle/>
          <a:p>
            <a:pPr eaLnBrk="1" hangingPunct="1">
              <a:lnSpc>
                <a:spcPct val="100000"/>
              </a:lnSpc>
              <a:spcBef>
                <a:spcPts val="1200"/>
              </a:spcBef>
            </a:pPr>
            <a:r>
              <a:rPr lang="zh-CN" altLang="en-US" sz="2000" b="1" dirty="0">
                <a:solidFill>
                  <a:srgbClr val="004992"/>
                </a:solidFill>
              </a:rPr>
              <a:t>和其他人作比较</a:t>
            </a:r>
            <a:r>
              <a:rPr lang="en-US" altLang="de-DE" sz="2000" b="1" dirty="0">
                <a:solidFill>
                  <a:srgbClr val="004992"/>
                </a:solidFill>
              </a:rPr>
              <a:t>:</a:t>
            </a:r>
            <a:endParaRPr lang="de-DE" altLang="zh-CN"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不要过多的拿自己和他人作比较！</a:t>
            </a:r>
            <a:endParaRPr lang="zh-CN" altLang="de-DE" sz="2000" dirty="0">
              <a:solidFill>
                <a:srgbClr val="333333"/>
              </a:solidFill>
            </a:endParaRP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总会有人比你更有吸</a:t>
            </a:r>
            <a:r>
              <a:rPr lang="zh-CN" altLang="en-US" sz="2000">
                <a:solidFill>
                  <a:srgbClr val="333333"/>
                </a:solidFill>
              </a:rPr>
              <a:t>引力，更</a:t>
            </a:r>
            <a:r>
              <a:rPr lang="zh-CN" altLang="en-US" sz="2000" dirty="0">
                <a:solidFill>
                  <a:srgbClr val="333333"/>
                </a:solidFill>
              </a:rPr>
              <a:t>成功，更受欢迎。然而，如果你仔细观察</a:t>
            </a:r>
            <a:r>
              <a:rPr lang="zh-CN" altLang="en-US" sz="2000">
                <a:solidFill>
                  <a:srgbClr val="333333"/>
                </a:solidFill>
              </a:rPr>
              <a:t>这些“幸</a:t>
            </a:r>
            <a:r>
              <a:rPr lang="zh-CN" altLang="en-US" sz="2000" dirty="0">
                <a:solidFill>
                  <a:srgbClr val="333333"/>
                </a:solidFill>
              </a:rPr>
              <a:t>运的</a:t>
            </a:r>
            <a:r>
              <a:rPr lang="zh-CN" altLang="en-US" sz="2000">
                <a:solidFill>
                  <a:srgbClr val="333333"/>
                </a:solidFill>
              </a:rPr>
              <a:t>恶魔”，</a:t>
            </a:r>
            <a:r>
              <a:rPr lang="zh-CN" altLang="en-US" sz="2000" dirty="0">
                <a:solidFill>
                  <a:srgbClr val="333333"/>
                </a:solidFill>
              </a:rPr>
              <a:t>你会发现即使是他们也会有缺点和问题。</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33</a:t>
            </a:fld>
            <a:endParaRPr lang="de-DE" altLang="zh-CN">
              <a:latin typeface="SimHe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zh-CN" sz="3600"/>
              <a:t>7. </a:t>
            </a:r>
            <a:r>
              <a:rPr lang="zh-CN" altLang="en-US" sz="3600"/>
              <a:t>思维进一步扭曲</a:t>
            </a:r>
            <a:endParaRPr lang="en-US" sz="3600"/>
          </a:p>
        </p:txBody>
      </p:sp>
      <p:sp>
        <p:nvSpPr>
          <p:cNvPr id="35842" name="Rectangle 2"/>
          <p:cNvSpPr>
            <a:spLocks noGrp="1" noChangeArrowheads="1"/>
          </p:cNvSpPr>
          <p:nvPr>
            <p:ph idx="1"/>
          </p:nvPr>
        </p:nvSpPr>
        <p:spPr/>
        <p:txBody>
          <a:bodyPr>
            <a:noAutofit/>
          </a:bodyPr>
          <a:lstStyle/>
          <a:p>
            <a:pPr eaLnBrk="1" hangingPunct="1">
              <a:lnSpc>
                <a:spcPct val="100000"/>
              </a:lnSpc>
              <a:spcBef>
                <a:spcPts val="1200"/>
              </a:spcBef>
            </a:pPr>
            <a:r>
              <a:rPr lang="zh-CN" altLang="en-US" sz="2000" b="1" dirty="0">
                <a:solidFill>
                  <a:srgbClr val="004992"/>
                </a:solidFill>
              </a:rPr>
              <a:t>和其他人作比较</a:t>
            </a:r>
            <a:r>
              <a:rPr lang="en-US" altLang="de-DE" sz="2000" b="1" dirty="0">
                <a:solidFill>
                  <a:srgbClr val="004992"/>
                </a:solidFill>
              </a:rPr>
              <a:t>:</a:t>
            </a:r>
            <a:endParaRPr lang="de-DE" altLang="zh-CN"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不要过多的拿自己和他人作比较！</a:t>
            </a:r>
            <a:endParaRPr lang="zh-CN" altLang="de-DE" sz="2000" dirty="0">
              <a:solidFill>
                <a:srgbClr val="333333"/>
              </a:solidFill>
            </a:endParaRPr>
          </a:p>
          <a:p>
            <a:pPr marL="342900" lvl="1" indent="-342900" eaLnBrk="1" hangingPunct="1">
              <a:lnSpc>
                <a:spcPct val="100000"/>
              </a:lnSpc>
              <a:spcBef>
                <a:spcPts val="1200"/>
              </a:spcBef>
              <a:spcAft>
                <a:spcPts val="0"/>
              </a:spcAft>
              <a:buClr>
                <a:srgbClr val="333333"/>
              </a:buClr>
              <a:buFont typeface="WingDings"/>
              <a:buChar char=""/>
            </a:pPr>
            <a:r>
              <a:rPr lang="zh-CN" altLang="en-US" sz="2000" dirty="0">
                <a:solidFill>
                  <a:srgbClr val="333333"/>
                </a:solidFill>
              </a:rPr>
              <a:t>总会有人比你更有吸</a:t>
            </a:r>
            <a:r>
              <a:rPr lang="zh-CN" altLang="en-US" sz="2000">
                <a:solidFill>
                  <a:srgbClr val="333333"/>
                </a:solidFill>
              </a:rPr>
              <a:t>引力，更</a:t>
            </a:r>
            <a:r>
              <a:rPr lang="zh-CN" altLang="en-US" sz="2000" dirty="0">
                <a:solidFill>
                  <a:srgbClr val="333333"/>
                </a:solidFill>
              </a:rPr>
              <a:t>成功，更受欢迎。然而，如果你仔细观察</a:t>
            </a:r>
            <a:r>
              <a:rPr lang="zh-CN" altLang="en-US" sz="2000">
                <a:solidFill>
                  <a:srgbClr val="333333"/>
                </a:solidFill>
              </a:rPr>
              <a:t>这些“幸</a:t>
            </a:r>
            <a:r>
              <a:rPr lang="zh-CN" altLang="en-US" sz="2000" dirty="0">
                <a:solidFill>
                  <a:srgbClr val="333333"/>
                </a:solidFill>
              </a:rPr>
              <a:t>运的</a:t>
            </a:r>
            <a:r>
              <a:rPr lang="zh-CN" altLang="en-US" sz="2000">
                <a:solidFill>
                  <a:srgbClr val="333333"/>
                </a:solidFill>
              </a:rPr>
              <a:t>恶魔”，</a:t>
            </a:r>
            <a:r>
              <a:rPr lang="zh-CN" altLang="en-US" sz="2000" dirty="0">
                <a:solidFill>
                  <a:srgbClr val="333333"/>
                </a:solidFill>
              </a:rPr>
              <a:t>你会发现即使是他们也会有缺点和问题。</a:t>
            </a:r>
          </a:p>
          <a:p>
            <a:pPr eaLnBrk="1" hangingPunct="1"/>
            <a:r>
              <a:rPr lang="zh-CN" altLang="en-US" sz="2000" b="1" dirty="0">
                <a:solidFill>
                  <a:srgbClr val="004992"/>
                </a:solidFill>
              </a:rPr>
              <a:t>追求完美</a:t>
            </a:r>
            <a:r>
              <a:rPr lang="en-US" altLang="de-DE" sz="2000" b="1" dirty="0">
                <a:solidFill>
                  <a:srgbClr val="004992"/>
                </a:solidFill>
              </a:rPr>
              <a:t>:</a:t>
            </a:r>
          </a:p>
          <a:p>
            <a:pPr marL="342900" lvl="1" indent="-342900" eaLnBrk="1" hangingPunct="1">
              <a:lnSpc>
                <a:spcPct val="100000"/>
              </a:lnSpc>
              <a:spcBef>
                <a:spcPts val="1200"/>
              </a:spcBef>
              <a:spcAft>
                <a:spcPts val="0"/>
              </a:spcAft>
              <a:buClr>
                <a:srgbClr val="333333"/>
              </a:buClr>
              <a:buFont typeface="WingDings"/>
              <a:buChar char=""/>
            </a:pPr>
            <a:r>
              <a:rPr lang="zh-CN" altLang="en-US" sz="2000" b="1" dirty="0">
                <a:solidFill>
                  <a:srgbClr val="333333"/>
                </a:solidFill>
              </a:rPr>
              <a:t>不要</a:t>
            </a:r>
            <a:r>
              <a:rPr lang="zh-CN" altLang="en-US" sz="2000" dirty="0">
                <a:solidFill>
                  <a:srgbClr val="333333"/>
                </a:solidFill>
              </a:rPr>
              <a:t>对自己有太多诸如此类的要求</a:t>
            </a:r>
          </a:p>
          <a:p>
            <a:pPr lvl="2" eaLnBrk="1" hangingPunct="1">
              <a:lnSpc>
                <a:spcPct val="100000"/>
              </a:lnSpc>
              <a:spcBef>
                <a:spcPts val="1200"/>
              </a:spcBef>
              <a:spcAft>
                <a:spcPts val="0"/>
              </a:spcAft>
              <a:buClr>
                <a:schemeClr val="bg1"/>
              </a:buClr>
              <a:buFont typeface="WingDings"/>
              <a:buChar char=""/>
            </a:pPr>
            <a:r>
              <a:rPr lang="en-US" altLang="de-DE" sz="2000">
                <a:solidFill>
                  <a:srgbClr val="333333"/>
                </a:solidFill>
              </a:rPr>
              <a:t>“</a:t>
            </a:r>
            <a:r>
              <a:rPr lang="zh-CN" altLang="en-US" sz="2000">
                <a:solidFill>
                  <a:srgbClr val="333333"/>
                </a:solidFill>
              </a:rPr>
              <a:t>我</a:t>
            </a:r>
            <a:r>
              <a:rPr lang="zh-CN" altLang="en-US" sz="2000" dirty="0">
                <a:solidFill>
                  <a:srgbClr val="333333"/>
                </a:solidFill>
              </a:rPr>
              <a:t>必须总是看起来仪表</a:t>
            </a:r>
            <a:r>
              <a:rPr lang="zh-CN" altLang="en-US" sz="2000">
                <a:solidFill>
                  <a:srgbClr val="333333"/>
                </a:solidFill>
              </a:rPr>
              <a:t>堂堂”</a:t>
            </a:r>
            <a:endParaRPr lang="zh-CN" altLang="en-US" sz="2000" dirty="0">
              <a:solidFill>
                <a:srgbClr val="333333"/>
              </a:solidFill>
            </a:endParaRPr>
          </a:p>
          <a:p>
            <a:pPr lvl="2" eaLnBrk="1" hangingPunct="1">
              <a:lnSpc>
                <a:spcPct val="100000"/>
              </a:lnSpc>
              <a:spcBef>
                <a:spcPts val="1200"/>
              </a:spcBef>
              <a:spcAft>
                <a:spcPts val="0"/>
              </a:spcAft>
              <a:buClr>
                <a:schemeClr val="bg1"/>
              </a:buClr>
              <a:buFont typeface="WingDings"/>
              <a:buChar char=""/>
            </a:pPr>
            <a:r>
              <a:rPr lang="en-US" altLang="de-DE" sz="2000">
                <a:solidFill>
                  <a:srgbClr val="333333"/>
                </a:solidFill>
              </a:rPr>
              <a:t>“</a:t>
            </a:r>
            <a:r>
              <a:rPr lang="zh-CN" altLang="en-US" sz="2000">
                <a:solidFill>
                  <a:srgbClr val="333333"/>
                </a:solidFill>
              </a:rPr>
              <a:t>我</a:t>
            </a:r>
            <a:r>
              <a:rPr lang="zh-CN" altLang="en-US" sz="2000" dirty="0">
                <a:solidFill>
                  <a:srgbClr val="333333"/>
                </a:solidFill>
              </a:rPr>
              <a:t>必须总是表现得很</a:t>
            </a:r>
            <a:r>
              <a:rPr lang="zh-CN" altLang="en-US" sz="2000">
                <a:solidFill>
                  <a:srgbClr val="333333"/>
                </a:solidFill>
              </a:rPr>
              <a:t>聪明”</a:t>
            </a:r>
            <a:endParaRPr lang="zh-CN" altLang="de-DE" sz="2000" dirty="0">
              <a:solidFill>
                <a:srgbClr val="333333"/>
              </a:solidFill>
            </a:endParaRPr>
          </a:p>
          <a:p>
            <a:pPr lvl="2" eaLnBrk="1" hangingPunct="1">
              <a:lnSpc>
                <a:spcPct val="100000"/>
              </a:lnSpc>
              <a:spcBef>
                <a:spcPts val="1200"/>
              </a:spcBef>
              <a:spcAft>
                <a:spcPts val="0"/>
              </a:spcAft>
              <a:buClr>
                <a:schemeClr val="bg1"/>
              </a:buClr>
              <a:buFont typeface="WingDings"/>
              <a:buChar char=""/>
            </a:pPr>
            <a:r>
              <a:rPr lang="en-US" altLang="de-DE" sz="2000">
                <a:solidFill>
                  <a:srgbClr val="333333"/>
                </a:solidFill>
              </a:rPr>
              <a:t>“</a:t>
            </a:r>
            <a:r>
              <a:rPr lang="zh-CN" altLang="en-US" sz="2000">
                <a:solidFill>
                  <a:srgbClr val="333333"/>
                </a:solidFill>
              </a:rPr>
              <a:t>我</a:t>
            </a:r>
            <a:r>
              <a:rPr lang="zh-CN" altLang="en-US" sz="2000" dirty="0">
                <a:solidFill>
                  <a:srgbClr val="333333"/>
                </a:solidFill>
              </a:rPr>
              <a:t>必须总是最令人愉</a:t>
            </a:r>
            <a:r>
              <a:rPr lang="zh-CN" altLang="en-US" sz="2000">
                <a:solidFill>
                  <a:srgbClr val="333333"/>
                </a:solidFill>
              </a:rPr>
              <a:t>快的”</a:t>
            </a:r>
            <a:endParaRPr lang="zh-CN" altLang="en-US" sz="2000" dirty="0">
              <a:solidFill>
                <a:srgbClr val="333333"/>
              </a:solidFill>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34</a:t>
            </a:fld>
            <a:endParaRPr lang="de-DE" altLang="zh-CN">
              <a:latin typeface="SimHei"/>
            </a:endParaRPr>
          </a:p>
        </p:txBody>
      </p:sp>
    </p:spTree>
    <p:extLst>
      <p:ext uri="{BB962C8B-B14F-4D97-AF65-F5344CB8AC3E}">
        <p14:creationId xmlns:p14="http://schemas.microsoft.com/office/powerpoint/2010/main" val="33061505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cs typeface="Verdana"/>
              </a:rPr>
              <a:t>[</a:t>
            </a:r>
            <a:r>
              <a:rPr lang="zh-TW" altLang="en-US" b="0" i="1" spc="-5" dirty="0">
                <a:solidFill>
                  <a:srgbClr val="333333"/>
                </a:solidFill>
                <a:cs typeface="Verdana"/>
              </a:rPr>
              <a:t>給訓練員：</a:t>
            </a:r>
          </a:p>
          <a:p>
            <a:pPr marL="635" defTabSz="914400" eaLnBrk="0" fontAlgn="base" hangingPunct="0">
              <a:spcBef>
                <a:spcPts val="894"/>
              </a:spcBef>
              <a:spcAft>
                <a:spcPct val="0"/>
              </a:spcAft>
            </a:pPr>
            <a:r>
              <a:rPr lang="zh-TW" altLang="en-US" b="0" spc="-5" dirty="0">
                <a:solidFill>
                  <a:srgbClr val="333333"/>
                </a:solidFill>
                <a:cs typeface="Verdana"/>
              </a:rPr>
              <a:t>有些影片內容所包含的語言，並不能適用於所有文化背景，因此對某些觀眾可能有不恰當的成份。放映前請小心檢查。</a:t>
            </a:r>
            <a:r>
              <a:rPr lang="de-DE" b="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35</a:t>
            </a:fld>
            <a:endParaRPr lang="de-DE" altLang="zh-CN">
              <a:latin typeface="SimHei"/>
            </a:endParaRPr>
          </a:p>
        </p:txBody>
      </p:sp>
    </p:spTree>
    <p:extLst>
      <p:ext uri="{BB962C8B-B14F-4D97-AF65-F5344CB8AC3E}">
        <p14:creationId xmlns:p14="http://schemas.microsoft.com/office/powerpoint/2010/main" val="24212019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意识到你的优点</a:t>
            </a:r>
          </a:p>
        </p:txBody>
      </p:sp>
      <p:sp>
        <p:nvSpPr>
          <p:cNvPr id="3686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en-US" sz="2400" dirty="0">
                <a:solidFill>
                  <a:srgbClr val="333333"/>
                </a:solidFill>
              </a:rPr>
              <a:t>不要总是盯着你的缺点，要强调你的优点。</a:t>
            </a:r>
          </a:p>
          <a:p>
            <a:pPr marL="342900" indent="-342900" eaLnBrk="1" hangingPunct="1">
              <a:buClr>
                <a:srgbClr val="333333"/>
              </a:buClr>
              <a:buFont typeface="WingDings"/>
              <a:buChar char=""/>
            </a:pPr>
            <a:r>
              <a:rPr lang="zh-CN" altLang="en-US" sz="2400" dirty="0">
                <a:solidFill>
                  <a:srgbClr val="333333"/>
                </a:solidFill>
              </a:rPr>
              <a:t>每个人都有他或者她引以</a:t>
            </a:r>
            <a:r>
              <a:rPr lang="zh-CN" altLang="en-US" sz="2400">
                <a:solidFill>
                  <a:srgbClr val="333333"/>
                </a:solidFill>
              </a:rPr>
              <a:t>为傲，而</a:t>
            </a:r>
            <a:r>
              <a:rPr lang="zh-CN" altLang="en-US" sz="2400" dirty="0">
                <a:solidFill>
                  <a:srgbClr val="333333"/>
                </a:solidFill>
              </a:rPr>
              <a:t>不为人所周知的优点</a:t>
            </a:r>
            <a:br>
              <a:rPr lang="en-US" altLang="zh-CN" sz="2400" dirty="0">
                <a:solidFill>
                  <a:srgbClr val="333333"/>
                </a:solidFill>
              </a:rPr>
            </a:br>
            <a:r>
              <a:rPr lang="en-US" altLang="zh-CN" sz="2400" dirty="0">
                <a:solidFill>
                  <a:srgbClr val="004992"/>
                </a:solidFill>
              </a:rPr>
              <a:t>…</a:t>
            </a:r>
            <a:r>
              <a:rPr lang="zh-CN" altLang="en-US" sz="2400" i="1" dirty="0">
                <a:solidFill>
                  <a:srgbClr val="004992"/>
                </a:solidFill>
              </a:rPr>
              <a:t>这些优点倒并不一定要是世界记录或者家喻户晓的发明创造。</a:t>
            </a:r>
            <a:endParaRPr lang="zh-CN" alt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5" name="Slide Number Placeholder 4"/>
          <p:cNvSpPr>
            <a:spLocks noGrp="1"/>
          </p:cNvSpPr>
          <p:nvPr>
            <p:ph type="sldNum" sz="quarter" idx="12"/>
          </p:nvPr>
        </p:nvSpPr>
        <p:spPr/>
        <p:txBody>
          <a:bodyPr/>
          <a:lstStyle/>
          <a:p>
            <a:fld id="{71B6FE63-01A6-489F-95F6-27B97394AB9E}" type="slidenum">
              <a:rPr lang="zh-CN" altLang="de-DE" smtClean="0">
                <a:latin typeface="SimHei"/>
              </a:rPr>
              <a:pPr/>
              <a:t>36</a:t>
            </a:fld>
            <a:endParaRPr lang="de-DE" altLang="zh-CN">
              <a:latin typeface="SimHe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意识到你的优点</a:t>
            </a:r>
            <a:endParaRPr lang="en-US" sz="3600"/>
          </a:p>
        </p:txBody>
      </p:sp>
      <p:sp>
        <p:nvSpPr>
          <p:cNvPr id="39938" name="Rectangle 2"/>
          <p:cNvSpPr>
            <a:spLocks noGrp="1" noChangeArrowheads="1"/>
          </p:cNvSpPr>
          <p:nvPr>
            <p:ph idx="1"/>
          </p:nvPr>
        </p:nvSpPr>
        <p:spPr/>
        <p:txBody>
          <a:bodyPr>
            <a:noAutofit/>
          </a:bodyPr>
          <a:lstStyle/>
          <a:p>
            <a:pPr marL="609600" indent="-609600" eaLnBrk="1" hangingPunct="1">
              <a:buClr>
                <a:srgbClr val="004992"/>
              </a:buClr>
              <a:buFont typeface="Wingdings" panose="05000000000000000000" pitchFamily="2" charset="2"/>
              <a:buAutoNum type="arabicPeriod"/>
            </a:pPr>
            <a:r>
              <a:rPr lang="zh-CN" altLang="en-US" sz="2400" dirty="0">
                <a:solidFill>
                  <a:srgbClr val="004992"/>
                </a:solidFill>
              </a:rPr>
              <a:t>想想你自己的优点。</a:t>
            </a:r>
            <a:br>
              <a:rPr lang="zh-CN" altLang="en-US" sz="2400" dirty="0">
                <a:solidFill>
                  <a:srgbClr val="004992"/>
                </a:solidFill>
              </a:rPr>
            </a:br>
            <a:r>
              <a:rPr lang="zh-CN" altLang="en-US" sz="2400" i="1" dirty="0">
                <a:solidFill>
                  <a:srgbClr val="333333"/>
                </a:solidFill>
              </a:rPr>
              <a:t>我能做什么？过去我受过哪些表扬？</a:t>
            </a:r>
            <a:br>
              <a:rPr lang="en-US" altLang="zh-CN" sz="2400" i="1" dirty="0">
                <a:solidFill>
                  <a:srgbClr val="333333"/>
                </a:solidFill>
              </a:rPr>
            </a:br>
            <a:r>
              <a:rPr lang="zh-CN" altLang="de-DE" sz="1600" i="1" dirty="0">
                <a:solidFill>
                  <a:srgbClr val="333333"/>
                </a:solidFill>
              </a:rPr>
              <a:t>比如，我非常有耐心</a:t>
            </a:r>
            <a:r>
              <a:rPr lang="de-DE" altLang="zh-CN" sz="1600" i="1" dirty="0">
                <a:solidFill>
                  <a:srgbClr val="333333"/>
                </a:solidFill>
              </a:rPr>
              <a:t>.....</a:t>
            </a:r>
          </a:p>
          <a:p>
            <a:pPr>
              <a:buClr>
                <a:srgbClr val="004992"/>
              </a:buClr>
            </a:pPr>
            <a:endParaRPr lang="de-DE" altLang="zh-CN"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37</a:t>
            </a:fld>
            <a:endParaRPr lang="de-DE" altLang="zh-CN">
              <a:latin typeface="SimHe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意识到你的优点</a:t>
            </a:r>
            <a:endParaRPr lang="en-US" sz="3600"/>
          </a:p>
        </p:txBody>
      </p:sp>
      <p:sp>
        <p:nvSpPr>
          <p:cNvPr id="39938" name="Rectangle 2"/>
          <p:cNvSpPr>
            <a:spLocks noGrp="1" noChangeArrowheads="1"/>
          </p:cNvSpPr>
          <p:nvPr>
            <p:ph idx="1"/>
          </p:nvPr>
        </p:nvSpPr>
        <p:spPr/>
        <p:txBody>
          <a:bodyPr>
            <a:noAutofit/>
          </a:bodyPr>
          <a:lstStyle/>
          <a:p>
            <a:pPr marL="609600" indent="-609600" eaLnBrk="1" hangingPunct="1">
              <a:buClr>
                <a:srgbClr val="004992"/>
              </a:buClr>
              <a:buFont typeface="Wingdings" panose="05000000000000000000" pitchFamily="2" charset="2"/>
              <a:buAutoNum type="arabicPeriod"/>
            </a:pPr>
            <a:r>
              <a:rPr lang="zh-CN" altLang="en-US" sz="2400" dirty="0">
                <a:solidFill>
                  <a:srgbClr val="004992"/>
                </a:solidFill>
              </a:rPr>
              <a:t>想想你自己的优点。</a:t>
            </a:r>
            <a:br>
              <a:rPr lang="zh-CN" altLang="en-US" sz="2400" dirty="0">
                <a:solidFill>
                  <a:srgbClr val="004992"/>
                </a:solidFill>
              </a:rPr>
            </a:br>
            <a:r>
              <a:rPr lang="zh-CN" altLang="en-US" sz="2400" i="1" dirty="0">
                <a:solidFill>
                  <a:srgbClr val="333333"/>
                </a:solidFill>
              </a:rPr>
              <a:t>我能做什么？过去我受过哪些表扬？</a:t>
            </a:r>
            <a:br>
              <a:rPr lang="en-US" altLang="zh-CN" sz="2400" i="1" dirty="0">
                <a:solidFill>
                  <a:srgbClr val="333333"/>
                </a:solidFill>
              </a:rPr>
            </a:br>
            <a:r>
              <a:rPr lang="zh-CN" altLang="de-DE" sz="1600" i="1" dirty="0">
                <a:solidFill>
                  <a:srgbClr val="333333"/>
                </a:solidFill>
              </a:rPr>
              <a:t>比如，我非常有耐心</a:t>
            </a:r>
            <a:r>
              <a:rPr lang="de-DE" altLang="zh-CN" sz="1600" i="1" dirty="0">
                <a:solidFill>
                  <a:srgbClr val="333333"/>
                </a:solidFill>
              </a:rPr>
              <a:t>.....</a:t>
            </a:r>
          </a:p>
          <a:p>
            <a:pPr marL="609600" indent="-609600" eaLnBrk="1" hangingPunct="1">
              <a:buClr>
                <a:srgbClr val="004992"/>
              </a:buClr>
              <a:buFont typeface="Wingdings" panose="05000000000000000000" pitchFamily="2" charset="2"/>
              <a:buAutoNum type="arabicPeriod"/>
            </a:pPr>
            <a:r>
              <a:rPr lang="zh-CN" altLang="en-US" sz="2400" dirty="0">
                <a:solidFill>
                  <a:srgbClr val="004992"/>
                </a:solidFill>
              </a:rPr>
              <a:t>想象特定的情景。</a:t>
            </a:r>
            <a:br>
              <a:rPr lang="zh-CN" altLang="en-US" sz="2400" dirty="0">
                <a:solidFill>
                  <a:srgbClr val="333333"/>
                </a:solidFill>
              </a:rPr>
            </a:br>
            <a:r>
              <a:rPr lang="zh-CN" altLang="en-US" sz="2400" i="1" dirty="0">
                <a:solidFill>
                  <a:srgbClr val="333333"/>
                </a:solidFill>
              </a:rPr>
              <a:t>什么时候？在哪里？我做过什么？谁给过我正性的反馈？</a:t>
            </a:r>
            <a:br>
              <a:rPr lang="en-US" altLang="zh-CN" sz="2400" i="1" dirty="0">
                <a:solidFill>
                  <a:srgbClr val="333333"/>
                </a:solidFill>
              </a:rPr>
            </a:br>
            <a:r>
              <a:rPr lang="zh-CN" altLang="de-DE" sz="1600" i="1" dirty="0">
                <a:solidFill>
                  <a:srgbClr val="333333"/>
                </a:solidFill>
              </a:rPr>
              <a:t>比如，</a:t>
            </a:r>
            <a:r>
              <a:rPr lang="zh-CN" altLang="en-US" sz="1600" i="1" dirty="0">
                <a:solidFill>
                  <a:srgbClr val="333333"/>
                </a:solidFill>
              </a:rPr>
              <a:t>最近我帮我的侄女学数学，现在她数学成绩不错</a:t>
            </a:r>
            <a:r>
              <a:rPr lang="de-DE" altLang="zh-CN" sz="1600" i="1" dirty="0">
                <a:solidFill>
                  <a:srgbClr val="333333"/>
                </a:solidFill>
              </a:rPr>
              <a:t>......</a:t>
            </a:r>
          </a:p>
          <a:p>
            <a:pPr>
              <a:buClr>
                <a:srgbClr val="004992"/>
              </a:buClr>
            </a:pPr>
            <a:endParaRPr lang="de-DE" altLang="zh-CN"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38</a:t>
            </a:fld>
            <a:endParaRPr lang="de-DE" altLang="zh-CN">
              <a:latin typeface="SimHei"/>
            </a:endParaRPr>
          </a:p>
        </p:txBody>
      </p:sp>
    </p:spTree>
    <p:extLst>
      <p:ext uri="{BB962C8B-B14F-4D97-AF65-F5344CB8AC3E}">
        <p14:creationId xmlns:p14="http://schemas.microsoft.com/office/powerpoint/2010/main" val="188441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意识到你的优点</a:t>
            </a:r>
            <a:endParaRPr lang="en-US" sz="3600"/>
          </a:p>
        </p:txBody>
      </p:sp>
      <p:sp>
        <p:nvSpPr>
          <p:cNvPr id="39938" name="Rectangle 2"/>
          <p:cNvSpPr>
            <a:spLocks noGrp="1" noChangeArrowheads="1"/>
          </p:cNvSpPr>
          <p:nvPr>
            <p:ph idx="1"/>
          </p:nvPr>
        </p:nvSpPr>
        <p:spPr/>
        <p:txBody>
          <a:bodyPr>
            <a:noAutofit/>
          </a:bodyPr>
          <a:lstStyle/>
          <a:p>
            <a:pPr marL="609600" indent="-609600" eaLnBrk="1" hangingPunct="1">
              <a:buClr>
                <a:srgbClr val="004992"/>
              </a:buClr>
              <a:buFont typeface="Wingdings" panose="05000000000000000000" pitchFamily="2" charset="2"/>
              <a:buAutoNum type="arabicPeriod"/>
            </a:pPr>
            <a:r>
              <a:rPr lang="zh-CN" altLang="en-US" sz="2400" dirty="0">
                <a:solidFill>
                  <a:srgbClr val="004992"/>
                </a:solidFill>
              </a:rPr>
              <a:t>想想你自己的优点。</a:t>
            </a:r>
            <a:br>
              <a:rPr lang="zh-CN" altLang="en-US" sz="2400" dirty="0">
                <a:solidFill>
                  <a:srgbClr val="004992"/>
                </a:solidFill>
              </a:rPr>
            </a:br>
            <a:r>
              <a:rPr lang="zh-CN" altLang="en-US" sz="2400" i="1" dirty="0">
                <a:solidFill>
                  <a:srgbClr val="333333"/>
                </a:solidFill>
              </a:rPr>
              <a:t>我能做什么？过去我受过哪些表扬？</a:t>
            </a:r>
            <a:br>
              <a:rPr lang="en-US" altLang="zh-CN" sz="2400" i="1" dirty="0">
                <a:solidFill>
                  <a:srgbClr val="333333"/>
                </a:solidFill>
              </a:rPr>
            </a:br>
            <a:r>
              <a:rPr lang="zh-CN" altLang="de-DE" sz="1600" i="1" dirty="0">
                <a:solidFill>
                  <a:srgbClr val="333333"/>
                </a:solidFill>
              </a:rPr>
              <a:t>比如，我非常有耐心</a:t>
            </a:r>
            <a:r>
              <a:rPr lang="de-DE" altLang="zh-CN" sz="1600" i="1" dirty="0">
                <a:solidFill>
                  <a:srgbClr val="333333"/>
                </a:solidFill>
              </a:rPr>
              <a:t>.....</a:t>
            </a:r>
          </a:p>
          <a:p>
            <a:pPr marL="609600" indent="-609600" eaLnBrk="1" hangingPunct="1">
              <a:buClr>
                <a:srgbClr val="004992"/>
              </a:buClr>
              <a:buFont typeface="Wingdings" panose="05000000000000000000" pitchFamily="2" charset="2"/>
              <a:buAutoNum type="arabicPeriod"/>
            </a:pPr>
            <a:r>
              <a:rPr lang="zh-CN" altLang="en-US" sz="2400" dirty="0">
                <a:solidFill>
                  <a:srgbClr val="004992"/>
                </a:solidFill>
              </a:rPr>
              <a:t>想象特定的情景。</a:t>
            </a:r>
            <a:br>
              <a:rPr lang="zh-CN" altLang="en-US" sz="2400" dirty="0">
                <a:solidFill>
                  <a:srgbClr val="333333"/>
                </a:solidFill>
              </a:rPr>
            </a:br>
            <a:r>
              <a:rPr lang="zh-CN" altLang="en-US" sz="2400" i="1" dirty="0">
                <a:solidFill>
                  <a:srgbClr val="333333"/>
                </a:solidFill>
              </a:rPr>
              <a:t>什么时候？在哪里？我做过什么？谁给过我正性的反馈？</a:t>
            </a:r>
            <a:br>
              <a:rPr lang="en-US" altLang="zh-CN" sz="2400" i="1" dirty="0">
                <a:solidFill>
                  <a:srgbClr val="333333"/>
                </a:solidFill>
              </a:rPr>
            </a:br>
            <a:r>
              <a:rPr lang="zh-CN" altLang="de-DE" sz="1600" i="1" dirty="0">
                <a:solidFill>
                  <a:srgbClr val="333333"/>
                </a:solidFill>
              </a:rPr>
              <a:t>比如，</a:t>
            </a:r>
            <a:r>
              <a:rPr lang="zh-CN" altLang="en-US" sz="1600" i="1" dirty="0">
                <a:solidFill>
                  <a:srgbClr val="333333"/>
                </a:solidFill>
              </a:rPr>
              <a:t>最近我帮我的侄女学数学，现在她数学成绩不错</a:t>
            </a:r>
            <a:r>
              <a:rPr lang="de-DE" altLang="zh-CN" sz="1600" i="1" dirty="0">
                <a:solidFill>
                  <a:srgbClr val="333333"/>
                </a:solidFill>
              </a:rPr>
              <a:t>......</a:t>
            </a:r>
          </a:p>
          <a:p>
            <a:pPr marL="609600" indent="-609600" eaLnBrk="1" hangingPunct="1">
              <a:buClr>
                <a:srgbClr val="004992"/>
              </a:buClr>
              <a:buFont typeface="Wingdings" panose="05000000000000000000" pitchFamily="2" charset="2"/>
              <a:buAutoNum type="arabicPeriod"/>
            </a:pPr>
            <a:r>
              <a:rPr lang="zh-CN" altLang="en-US" sz="2400" dirty="0">
                <a:solidFill>
                  <a:srgbClr val="004992"/>
                </a:solidFill>
              </a:rPr>
              <a:t>写下来！</a:t>
            </a:r>
            <a:br>
              <a:rPr lang="zh-CN" altLang="en-US" sz="2400" dirty="0">
                <a:solidFill>
                  <a:srgbClr val="004992"/>
                </a:solidFill>
              </a:rPr>
            </a:br>
            <a:r>
              <a:rPr lang="zh-CN" altLang="en-US" sz="2400" i="1" dirty="0">
                <a:solidFill>
                  <a:srgbClr val="333333"/>
                </a:solidFill>
              </a:rPr>
              <a:t>定期读并且不断扩充</a:t>
            </a:r>
            <a:r>
              <a:rPr lang="zh-CN" altLang="de-DE" sz="2400" i="1" dirty="0">
                <a:solidFill>
                  <a:srgbClr val="333333"/>
                </a:solidFill>
              </a:rPr>
              <a:t> 。当处于危机时（比如，当你认为自己毫无价值时），回到这些记忆中去。</a:t>
            </a:r>
            <a:br>
              <a:rPr lang="en-US" altLang="zh-CN" sz="2400" i="1" dirty="0">
                <a:solidFill>
                  <a:srgbClr val="333333"/>
                </a:solidFill>
              </a:rPr>
            </a:br>
            <a:r>
              <a:rPr lang="zh-CN" altLang="de-DE" sz="1600" i="1" dirty="0">
                <a:solidFill>
                  <a:srgbClr val="333333"/>
                </a:solidFill>
              </a:rPr>
              <a:t>比如，记下那些进展顺利的事情或者你为之受过称赞的事情</a:t>
            </a:r>
            <a:r>
              <a:rPr lang="de-DE" altLang="zh-CN" sz="1600" i="1" dirty="0">
                <a:solidFill>
                  <a:srgbClr val="333333"/>
                </a:solidFill>
              </a:rPr>
              <a:t>...</a:t>
            </a:r>
            <a:endParaRPr lang="de-DE" altLang="zh-CN"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6" name="Slide Number Placeholder 5"/>
          <p:cNvSpPr>
            <a:spLocks noGrp="1"/>
          </p:cNvSpPr>
          <p:nvPr>
            <p:ph type="sldNum" sz="quarter" idx="12"/>
          </p:nvPr>
        </p:nvSpPr>
        <p:spPr/>
        <p:txBody>
          <a:bodyPr/>
          <a:lstStyle/>
          <a:p>
            <a:fld id="{71B6FE63-01A6-489F-95F6-27B97394AB9E}" type="slidenum">
              <a:rPr lang="zh-CN" altLang="de-DE" smtClean="0">
                <a:latin typeface="SimHei"/>
              </a:rPr>
              <a:pPr/>
              <a:t>39</a:t>
            </a:fld>
            <a:endParaRPr lang="de-DE" altLang="zh-CN">
              <a:latin typeface="SimHei"/>
            </a:endParaRPr>
          </a:p>
        </p:txBody>
      </p:sp>
    </p:spTree>
    <p:extLst>
      <p:ext uri="{BB962C8B-B14F-4D97-AF65-F5344CB8AC3E}">
        <p14:creationId xmlns:p14="http://schemas.microsoft.com/office/powerpoint/2010/main" val="195233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减少抑郁情绪和低自尊的小窍门</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每晚记录下几件当天发生的积极的事情（大约</a:t>
            </a:r>
            <a:r>
              <a:rPr lang="en-US" altLang="zh-CN" sz="2400" dirty="0">
                <a:solidFill>
                  <a:srgbClr val="333333"/>
                </a:solidFill>
              </a:rPr>
              <a:t>5</a:t>
            </a:r>
            <a:r>
              <a:rPr lang="zh-CN" altLang="en-US" sz="2400" dirty="0">
                <a:solidFill>
                  <a:srgbClr val="333333"/>
                </a:solidFill>
              </a:rPr>
              <a:t>件）。然后，在脑海中反复回忆这些事情。</a:t>
            </a:r>
          </a:p>
          <a:p>
            <a:pPr defTabSz="914400" fontAlgn="base">
              <a:buClr>
                <a:srgbClr val="333333"/>
              </a:buCl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40</a:t>
            </a:fld>
            <a:endParaRPr lang="de-DE" altLang="zh-CN">
              <a:latin typeface="SimHe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减少抑郁情绪和低自尊的小窍门</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每晚记录下几件当天发生的积极的事情（大约</a:t>
            </a:r>
            <a:r>
              <a:rPr lang="en-US" altLang="zh-CN" sz="2400" dirty="0">
                <a:solidFill>
                  <a:srgbClr val="333333"/>
                </a:solidFill>
              </a:rPr>
              <a:t>5</a:t>
            </a:r>
            <a:r>
              <a:rPr lang="zh-CN" altLang="en-US" sz="2400" dirty="0">
                <a:solidFill>
                  <a:srgbClr val="333333"/>
                </a:solidFill>
              </a:rPr>
              <a:t>件）。然后，在脑海中反复回忆这些事情。</a:t>
            </a:r>
          </a:p>
          <a:p>
            <a:pPr marL="342900" lvl="0" indent="-342900" defTabSz="914400" fontAlgn="base">
              <a:buClr>
                <a:srgbClr val="333333"/>
              </a:buClr>
              <a:buFont typeface="WingDings"/>
              <a:buChar char=""/>
            </a:pPr>
            <a:r>
              <a:rPr lang="zh-CN" altLang="en-US" sz="2400" dirty="0">
                <a:solidFill>
                  <a:srgbClr val="333333"/>
                </a:solidFill>
              </a:rPr>
              <a:t>在镜子面前告诉自</a:t>
            </a:r>
            <a:r>
              <a:rPr lang="zh-CN" altLang="en-US" sz="2400">
                <a:solidFill>
                  <a:srgbClr val="333333"/>
                </a:solidFill>
              </a:rPr>
              <a:t>己：“我</a:t>
            </a:r>
            <a:r>
              <a:rPr lang="zh-CN" altLang="en-US" sz="2400" dirty="0">
                <a:solidFill>
                  <a:srgbClr val="333333"/>
                </a:solidFill>
              </a:rPr>
              <a:t>喜欢</a:t>
            </a:r>
            <a:r>
              <a:rPr lang="zh-CN" altLang="en-US" sz="2400">
                <a:solidFill>
                  <a:srgbClr val="333333"/>
                </a:solidFill>
              </a:rPr>
              <a:t>自己”或“我</a:t>
            </a:r>
            <a:r>
              <a:rPr lang="zh-CN" altLang="en-US" sz="2400" dirty="0">
                <a:solidFill>
                  <a:srgbClr val="333333"/>
                </a:solidFill>
              </a:rPr>
              <a:t>喜</a:t>
            </a:r>
            <a:r>
              <a:rPr lang="zh-CN" altLang="en-US" sz="2400">
                <a:solidFill>
                  <a:srgbClr val="333333"/>
                </a:solidFill>
              </a:rPr>
              <a:t>欢你”！</a:t>
            </a:r>
            <a:r>
              <a:rPr lang="en-US" altLang="zh-CN" sz="2400" dirty="0">
                <a:solidFill>
                  <a:srgbClr val="333333"/>
                </a:solidFill>
              </a:rPr>
              <a:t>【</a:t>
            </a:r>
            <a:r>
              <a:rPr lang="zh-CN" altLang="en-US" sz="2400" dirty="0">
                <a:solidFill>
                  <a:srgbClr val="333333"/>
                </a:solidFill>
              </a:rPr>
              <a:t>小贴士：刚开始时你可能觉得这样做有点傻！</a:t>
            </a:r>
            <a:r>
              <a:rPr lang="en-US" altLang="zh-CN" sz="2400" dirty="0">
                <a:solidFill>
                  <a:srgbClr val="333333"/>
                </a:solidFill>
              </a:rPr>
              <a:t>】</a:t>
            </a:r>
          </a:p>
          <a:p>
            <a:pPr defTabSz="914400" fontAlgn="base">
              <a:buClr>
                <a:srgbClr val="333333"/>
              </a:buCl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41</a:t>
            </a:fld>
            <a:endParaRPr lang="de-DE" altLang="zh-CN">
              <a:latin typeface="SimHei"/>
            </a:endParaRPr>
          </a:p>
        </p:txBody>
      </p:sp>
    </p:spTree>
    <p:extLst>
      <p:ext uri="{BB962C8B-B14F-4D97-AF65-F5344CB8AC3E}">
        <p14:creationId xmlns:p14="http://schemas.microsoft.com/office/powerpoint/2010/main" val="3091454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减少抑郁情绪和低自尊的小窍门</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每晚记录下几件当天发生的积极的事情（大约</a:t>
            </a:r>
            <a:r>
              <a:rPr lang="en-US" altLang="zh-CN" sz="2400" dirty="0">
                <a:solidFill>
                  <a:srgbClr val="333333"/>
                </a:solidFill>
              </a:rPr>
              <a:t>5</a:t>
            </a:r>
            <a:r>
              <a:rPr lang="zh-CN" altLang="en-US" sz="2400" dirty="0">
                <a:solidFill>
                  <a:srgbClr val="333333"/>
                </a:solidFill>
              </a:rPr>
              <a:t>件）。然后，在脑海中反复回忆这些事情。</a:t>
            </a:r>
          </a:p>
          <a:p>
            <a:pPr marL="342900" lvl="0" indent="-342900" defTabSz="914400" fontAlgn="base">
              <a:buClr>
                <a:srgbClr val="333333"/>
              </a:buClr>
              <a:buFont typeface="WingDings"/>
              <a:buChar char=""/>
            </a:pPr>
            <a:r>
              <a:rPr lang="zh-CN" altLang="en-US" sz="2400" dirty="0">
                <a:solidFill>
                  <a:srgbClr val="333333"/>
                </a:solidFill>
              </a:rPr>
              <a:t>在镜子面前告诉自</a:t>
            </a:r>
            <a:r>
              <a:rPr lang="zh-CN" altLang="en-US" sz="2400">
                <a:solidFill>
                  <a:srgbClr val="333333"/>
                </a:solidFill>
              </a:rPr>
              <a:t>己：“我</a:t>
            </a:r>
            <a:r>
              <a:rPr lang="zh-CN" altLang="en-US" sz="2400" dirty="0">
                <a:solidFill>
                  <a:srgbClr val="333333"/>
                </a:solidFill>
              </a:rPr>
              <a:t>喜欢</a:t>
            </a:r>
            <a:r>
              <a:rPr lang="zh-CN" altLang="en-US" sz="2400">
                <a:solidFill>
                  <a:srgbClr val="333333"/>
                </a:solidFill>
              </a:rPr>
              <a:t>自己”或“我</a:t>
            </a:r>
            <a:r>
              <a:rPr lang="zh-CN" altLang="en-US" sz="2400" dirty="0">
                <a:solidFill>
                  <a:srgbClr val="333333"/>
                </a:solidFill>
              </a:rPr>
              <a:t>喜</a:t>
            </a:r>
            <a:r>
              <a:rPr lang="zh-CN" altLang="en-US" sz="2400">
                <a:solidFill>
                  <a:srgbClr val="333333"/>
                </a:solidFill>
              </a:rPr>
              <a:t>欢你”！</a:t>
            </a:r>
            <a:r>
              <a:rPr lang="en-US" altLang="zh-CN" sz="2400" dirty="0">
                <a:solidFill>
                  <a:srgbClr val="333333"/>
                </a:solidFill>
              </a:rPr>
              <a:t>【</a:t>
            </a:r>
            <a:r>
              <a:rPr lang="zh-CN" altLang="en-US" sz="2400" dirty="0">
                <a:solidFill>
                  <a:srgbClr val="333333"/>
                </a:solidFill>
              </a:rPr>
              <a:t>小贴士：刚开始时你可能觉得这样做有点傻！</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接受称赞，并记录下来，以便处于困境时利用这些资源。</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42</a:t>
            </a:fld>
            <a:endParaRPr lang="de-DE" altLang="zh-CN">
              <a:latin typeface="SimHei"/>
            </a:endParaRPr>
          </a:p>
        </p:txBody>
      </p:sp>
    </p:spTree>
    <p:extLst>
      <p:ext uri="{BB962C8B-B14F-4D97-AF65-F5344CB8AC3E}">
        <p14:creationId xmlns:p14="http://schemas.microsoft.com/office/powerpoint/2010/main" val="108404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减少抑郁情绪和低自尊的小窍门</a:t>
            </a:r>
            <a:r>
              <a:rPr lang="en-US" altLang="zh-CN" sz="3600"/>
              <a:t>II</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尽力去回忆你确实感觉很好的情景，尽量动用你所有的感官（视觉，感觉，嗅觉</a:t>
            </a:r>
            <a:r>
              <a:rPr lang="en-US" altLang="zh-CN" sz="2400" dirty="0">
                <a:solidFill>
                  <a:srgbClr val="333333"/>
                </a:solidFill>
              </a:rPr>
              <a:t>……</a:t>
            </a:r>
            <a:r>
              <a:rPr lang="zh-CN" altLang="en-US" sz="2400" dirty="0">
                <a:solidFill>
                  <a:srgbClr val="333333"/>
                </a:solidFill>
              </a:rPr>
              <a:t>），可能还需要相册的帮助，去记住这些情景。</a:t>
            </a:r>
          </a:p>
          <a:p>
            <a:pPr defTabSz="914400" fontAlgn="base">
              <a:buClr>
                <a:srgbClr val="333333"/>
              </a:buCl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43</a:t>
            </a:fld>
            <a:endParaRPr lang="de-DE" altLang="zh-CN">
              <a:latin typeface="SimHe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减少抑郁情绪和低自尊的小窍门</a:t>
            </a:r>
            <a:r>
              <a:rPr lang="en-US" altLang="zh-CN" sz="3600"/>
              <a:t>II</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尽力去回忆你确实感觉很好的情景，尽量动用你所有的感官（视觉，感觉，嗅觉</a:t>
            </a:r>
            <a:r>
              <a:rPr lang="en-US" altLang="zh-CN" sz="2400" dirty="0">
                <a:solidFill>
                  <a:srgbClr val="333333"/>
                </a:solidFill>
              </a:rPr>
              <a:t>……</a:t>
            </a:r>
            <a:r>
              <a:rPr lang="zh-CN" altLang="en-US" sz="2400" dirty="0">
                <a:solidFill>
                  <a:srgbClr val="333333"/>
                </a:solidFill>
              </a:rPr>
              <a:t>），可能还需要相册的帮助，去记住这些情景。</a:t>
            </a:r>
          </a:p>
          <a:p>
            <a:pPr marL="342900" lvl="0" indent="-342900" defTabSz="914400" fontAlgn="base">
              <a:buClr>
                <a:srgbClr val="333333"/>
              </a:buClr>
              <a:buFont typeface="WingDings"/>
              <a:buChar char=""/>
            </a:pPr>
            <a:r>
              <a:rPr lang="zh-CN" altLang="en-US" sz="2400" dirty="0">
                <a:solidFill>
                  <a:srgbClr val="333333"/>
                </a:solidFill>
              </a:rPr>
              <a:t>做一些确实让你感到高兴的事</a:t>
            </a:r>
            <a:r>
              <a:rPr lang="en-US" altLang="zh-CN" sz="2400" dirty="0">
                <a:solidFill>
                  <a:srgbClr val="333333"/>
                </a:solidFill>
              </a:rPr>
              <a:t>——</a:t>
            </a:r>
            <a:r>
              <a:rPr lang="zh-CN" altLang="en-US" sz="2400" dirty="0">
                <a:solidFill>
                  <a:srgbClr val="333333"/>
                </a:solidFill>
              </a:rPr>
              <a:t>最好和其他人一起做（比如，看电影，喝咖啡）。</a:t>
            </a:r>
          </a:p>
          <a:p>
            <a:pPr defTabSz="914400" fontAlgn="base">
              <a:buClr>
                <a:srgbClr val="333333"/>
              </a:buCl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44</a:t>
            </a:fld>
            <a:endParaRPr lang="de-DE" altLang="zh-CN">
              <a:latin typeface="SimHei"/>
            </a:endParaRPr>
          </a:p>
        </p:txBody>
      </p:sp>
    </p:spTree>
    <p:extLst>
      <p:ext uri="{BB962C8B-B14F-4D97-AF65-F5344CB8AC3E}">
        <p14:creationId xmlns:p14="http://schemas.microsoft.com/office/powerpoint/2010/main" val="3573052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减少抑郁情绪和低自尊的小窍门</a:t>
            </a:r>
            <a:r>
              <a:rPr lang="en-US" altLang="zh-CN" sz="3600"/>
              <a:t>II</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尽力去回忆你确实感觉很好的情景，尽量动用你所有的感官（视觉，感觉，嗅觉</a:t>
            </a:r>
            <a:r>
              <a:rPr lang="en-US" altLang="zh-CN" sz="2400" dirty="0">
                <a:solidFill>
                  <a:srgbClr val="333333"/>
                </a:solidFill>
              </a:rPr>
              <a:t>……</a:t>
            </a:r>
            <a:r>
              <a:rPr lang="zh-CN" altLang="en-US" sz="2400" dirty="0">
                <a:solidFill>
                  <a:srgbClr val="333333"/>
                </a:solidFill>
              </a:rPr>
              <a:t>），可能还需要相册的帮助，去记住这些情景。</a:t>
            </a:r>
          </a:p>
          <a:p>
            <a:pPr marL="342900" lvl="0" indent="-342900" defTabSz="914400" fontAlgn="base">
              <a:buClr>
                <a:srgbClr val="333333"/>
              </a:buClr>
              <a:buFont typeface="WingDings"/>
              <a:buChar char=""/>
            </a:pPr>
            <a:r>
              <a:rPr lang="zh-CN" altLang="en-US" sz="2400" dirty="0">
                <a:solidFill>
                  <a:srgbClr val="333333"/>
                </a:solidFill>
              </a:rPr>
              <a:t>做一些确实让你感到高兴的事</a:t>
            </a:r>
            <a:r>
              <a:rPr lang="en-US" altLang="zh-CN" sz="2400" dirty="0">
                <a:solidFill>
                  <a:srgbClr val="333333"/>
                </a:solidFill>
              </a:rPr>
              <a:t>——</a:t>
            </a:r>
            <a:r>
              <a:rPr lang="zh-CN" altLang="en-US" sz="2400" dirty="0">
                <a:solidFill>
                  <a:srgbClr val="333333"/>
                </a:solidFill>
              </a:rPr>
              <a:t>最好和其他人一起做（比如，看电影，喝咖啡）。</a:t>
            </a:r>
          </a:p>
          <a:p>
            <a:pPr marL="342900" lvl="0" indent="-342900" defTabSz="914400" fontAlgn="base">
              <a:buClr>
                <a:srgbClr val="333333"/>
              </a:buClr>
              <a:buFont typeface="WingDings"/>
              <a:buChar char=""/>
            </a:pPr>
            <a:r>
              <a:rPr lang="zh-CN" altLang="en-US" sz="2400" dirty="0">
                <a:solidFill>
                  <a:srgbClr val="333333"/>
                </a:solidFill>
              </a:rPr>
              <a:t>锻炼（至少</a:t>
            </a:r>
            <a:r>
              <a:rPr lang="en-US" altLang="zh-CN" sz="2400" dirty="0">
                <a:solidFill>
                  <a:srgbClr val="333333"/>
                </a:solidFill>
              </a:rPr>
              <a:t>20</a:t>
            </a:r>
            <a:r>
              <a:rPr lang="zh-CN" altLang="en-US" sz="2400" dirty="0">
                <a:solidFill>
                  <a:srgbClr val="333333"/>
                </a:solidFill>
              </a:rPr>
              <a:t>分钟）</a:t>
            </a:r>
            <a:r>
              <a:rPr lang="en-US" altLang="zh-CN" sz="2400" dirty="0">
                <a:solidFill>
                  <a:srgbClr val="333333"/>
                </a:solidFill>
              </a:rPr>
              <a:t>——</a:t>
            </a:r>
            <a:r>
              <a:rPr lang="zh-CN" altLang="en-US" sz="2400" dirty="0">
                <a:solidFill>
                  <a:srgbClr val="333333"/>
                </a:solidFill>
              </a:rPr>
              <a:t>但不要过分锻炼</a:t>
            </a:r>
            <a:r>
              <a:rPr lang="en-US" altLang="zh-CN" sz="2400" dirty="0">
                <a:solidFill>
                  <a:srgbClr val="333333"/>
                </a:solidFill>
              </a:rPr>
              <a:t>——</a:t>
            </a:r>
            <a:r>
              <a:rPr lang="zh-CN" altLang="en-US" sz="2400" dirty="0">
                <a:solidFill>
                  <a:srgbClr val="333333"/>
                </a:solidFill>
              </a:rPr>
              <a:t>如果可能的话坚持锻炼，例如，长途步行或者慢跑。</a:t>
            </a:r>
          </a:p>
          <a:p>
            <a:pPr defTabSz="914400" fontAlgn="base">
              <a:buClr>
                <a:srgbClr val="333333"/>
              </a:buClr>
            </a:pP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45</a:t>
            </a:fld>
            <a:endParaRPr lang="de-DE" altLang="zh-CN">
              <a:latin typeface="SimHei"/>
            </a:endParaRPr>
          </a:p>
        </p:txBody>
      </p:sp>
    </p:spTree>
    <p:extLst>
      <p:ext uri="{BB962C8B-B14F-4D97-AF65-F5344CB8AC3E}">
        <p14:creationId xmlns:p14="http://schemas.microsoft.com/office/powerpoint/2010/main" val="28559094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减少抑郁情绪和低自尊的小窍门</a:t>
            </a:r>
            <a:r>
              <a:rPr lang="en-US" altLang="zh-CN" sz="3600"/>
              <a:t>II</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尽力去回忆你确实感觉很好的情景，尽量动用你所有的感官（视觉，感觉，嗅觉</a:t>
            </a:r>
            <a:r>
              <a:rPr lang="en-US" altLang="zh-CN" sz="2400" dirty="0">
                <a:solidFill>
                  <a:srgbClr val="333333"/>
                </a:solidFill>
              </a:rPr>
              <a:t>……</a:t>
            </a:r>
            <a:r>
              <a:rPr lang="zh-CN" altLang="en-US" sz="2400" dirty="0">
                <a:solidFill>
                  <a:srgbClr val="333333"/>
                </a:solidFill>
              </a:rPr>
              <a:t>），可能还需要相册的帮助，去记住这些情景。</a:t>
            </a:r>
          </a:p>
          <a:p>
            <a:pPr marL="342900" lvl="0" indent="-342900" defTabSz="914400" fontAlgn="base">
              <a:buClr>
                <a:srgbClr val="333333"/>
              </a:buClr>
              <a:buFont typeface="WingDings"/>
              <a:buChar char=""/>
            </a:pPr>
            <a:r>
              <a:rPr lang="zh-CN" altLang="en-US" sz="2400" dirty="0">
                <a:solidFill>
                  <a:srgbClr val="333333"/>
                </a:solidFill>
              </a:rPr>
              <a:t>做一些确实让你感到高兴的事</a:t>
            </a:r>
            <a:r>
              <a:rPr lang="en-US" altLang="zh-CN" sz="2400" dirty="0">
                <a:solidFill>
                  <a:srgbClr val="333333"/>
                </a:solidFill>
              </a:rPr>
              <a:t>——</a:t>
            </a:r>
            <a:r>
              <a:rPr lang="zh-CN" altLang="en-US" sz="2400" dirty="0">
                <a:solidFill>
                  <a:srgbClr val="333333"/>
                </a:solidFill>
              </a:rPr>
              <a:t>最好和其他人一起做（比如，看电影，喝咖啡）。</a:t>
            </a:r>
          </a:p>
          <a:p>
            <a:pPr marL="342900" lvl="0" indent="-342900" defTabSz="914400" fontAlgn="base">
              <a:buClr>
                <a:srgbClr val="333333"/>
              </a:buClr>
              <a:buFont typeface="WingDings"/>
              <a:buChar char=""/>
            </a:pPr>
            <a:r>
              <a:rPr lang="zh-CN" altLang="en-US" sz="2400" dirty="0">
                <a:solidFill>
                  <a:srgbClr val="333333"/>
                </a:solidFill>
              </a:rPr>
              <a:t>锻炼（至少</a:t>
            </a:r>
            <a:r>
              <a:rPr lang="en-US" altLang="zh-CN" sz="2400" dirty="0">
                <a:solidFill>
                  <a:srgbClr val="333333"/>
                </a:solidFill>
              </a:rPr>
              <a:t>20</a:t>
            </a:r>
            <a:r>
              <a:rPr lang="zh-CN" altLang="en-US" sz="2400" dirty="0">
                <a:solidFill>
                  <a:srgbClr val="333333"/>
                </a:solidFill>
              </a:rPr>
              <a:t>分钟）</a:t>
            </a:r>
            <a:r>
              <a:rPr lang="en-US" altLang="zh-CN" sz="2400" dirty="0">
                <a:solidFill>
                  <a:srgbClr val="333333"/>
                </a:solidFill>
              </a:rPr>
              <a:t>——</a:t>
            </a:r>
            <a:r>
              <a:rPr lang="zh-CN" altLang="en-US" sz="2400" dirty="0">
                <a:solidFill>
                  <a:srgbClr val="333333"/>
                </a:solidFill>
              </a:rPr>
              <a:t>但不要过分锻炼</a:t>
            </a:r>
            <a:r>
              <a:rPr lang="en-US" altLang="zh-CN" sz="2400" dirty="0">
                <a:solidFill>
                  <a:srgbClr val="333333"/>
                </a:solidFill>
              </a:rPr>
              <a:t>——</a:t>
            </a:r>
            <a:r>
              <a:rPr lang="zh-CN" altLang="en-US" sz="2400" dirty="0">
                <a:solidFill>
                  <a:srgbClr val="333333"/>
                </a:solidFill>
              </a:rPr>
              <a:t>如果可能的话坚持锻炼，例如，长途步行或者慢跑。</a:t>
            </a:r>
          </a:p>
          <a:p>
            <a:pPr marL="342900" lvl="0" indent="-342900" defTabSz="914400" fontAlgn="base">
              <a:buClr>
                <a:srgbClr val="333333"/>
              </a:buClr>
              <a:buFont typeface="WingDings"/>
              <a:buChar char=""/>
            </a:pPr>
            <a:r>
              <a:rPr lang="zh-CN" altLang="de-DE" sz="2400" dirty="0">
                <a:solidFill>
                  <a:srgbClr val="333333"/>
                </a:solidFill>
              </a:rPr>
              <a:t>听你喜欢的音乐。</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9" name="Slide Number Placeholder 8"/>
          <p:cNvSpPr>
            <a:spLocks noGrp="1"/>
          </p:cNvSpPr>
          <p:nvPr>
            <p:ph type="sldNum" sz="quarter" idx="12"/>
          </p:nvPr>
        </p:nvSpPr>
        <p:spPr/>
        <p:txBody>
          <a:bodyPr/>
          <a:lstStyle/>
          <a:p>
            <a:fld id="{71B6FE63-01A6-489F-95F6-27B97394AB9E}" type="slidenum">
              <a:rPr lang="zh-CN" altLang="de-DE" smtClean="0">
                <a:latin typeface="SimHei"/>
              </a:rPr>
              <a:pPr/>
              <a:t>46</a:t>
            </a:fld>
            <a:endParaRPr lang="de-DE" altLang="zh-CN">
              <a:latin typeface="SimHei"/>
            </a:endParaRPr>
          </a:p>
        </p:txBody>
      </p:sp>
    </p:spTree>
    <p:extLst>
      <p:ext uri="{BB962C8B-B14F-4D97-AF65-F5344CB8AC3E}">
        <p14:creationId xmlns:p14="http://schemas.microsoft.com/office/powerpoint/2010/main" val="20875139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抑郁并不是不可挽回的宿命。</a:t>
            </a:r>
          </a:p>
          <a:p>
            <a:pPr defTabSz="914400" fontAlgn="base">
              <a:buClr>
                <a:srgbClr val="333333"/>
              </a:buClr>
              <a:tabLst>
                <a:tab pos="361950" algn="l"/>
              </a:tabLst>
              <a:defRP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71B6FE63-01A6-489F-95F6-27B97394AB9E}" type="slidenum">
              <a:rPr lang="zh-CN" altLang="de-DE" smtClean="0">
                <a:latin typeface="SimHei"/>
              </a:rPr>
              <a:pPr/>
              <a:t>47</a:t>
            </a:fld>
            <a:endParaRPr lang="de-DE" altLang="zh-CN">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抑郁并不是不可挽回的宿命。</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注意这些刚刚讨论过的典型的抑郁性思维扭曲，并尽力去修正他们（参看小册子）。</a:t>
            </a:r>
          </a:p>
          <a:p>
            <a:pPr defTabSz="914400" fontAlgn="base">
              <a:buClr>
                <a:srgbClr val="333333"/>
              </a:buClr>
              <a:tabLst>
                <a:tab pos="361950" algn="l"/>
              </a:tabLst>
              <a:defRP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71B6FE63-01A6-489F-95F6-27B97394AB9E}" type="slidenum">
              <a:rPr lang="zh-CN" altLang="de-DE" smtClean="0">
                <a:latin typeface="SimHei"/>
              </a:rPr>
              <a:pPr/>
              <a:t>48</a:t>
            </a:fld>
            <a:endParaRPr lang="de-DE" altLang="zh-CN">
              <a:latin typeface="SimHei"/>
            </a:endParaRPr>
          </a:p>
        </p:txBody>
      </p:sp>
    </p:spTree>
    <p:extLst>
      <p:ext uri="{BB962C8B-B14F-4D97-AF65-F5344CB8AC3E}">
        <p14:creationId xmlns:p14="http://schemas.microsoft.com/office/powerpoint/2010/main" val="9945541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抑郁并不是不可挽回的宿命。</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注意这些刚刚讨论过的典型的抑郁性思维扭曲，并尽力去修正他们（参看小册子）。</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持续使用前面提到的小窍门，即使只是部分窍门，去减少抑郁情绪和低自尊。</a:t>
            </a:r>
          </a:p>
          <a:p>
            <a:pPr defTabSz="914400" fontAlgn="base">
              <a:buClr>
                <a:srgbClr val="333333"/>
              </a:buClr>
              <a:tabLst>
                <a:tab pos="361950" algn="l"/>
              </a:tabLst>
              <a:defRP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71B6FE63-01A6-489F-95F6-27B97394AB9E}" type="slidenum">
              <a:rPr lang="zh-CN" altLang="de-DE" smtClean="0">
                <a:latin typeface="SimHei"/>
              </a:rPr>
              <a:pPr/>
              <a:t>49</a:t>
            </a:fld>
            <a:endParaRPr lang="de-DE" altLang="zh-CN">
              <a:latin typeface="SimHei"/>
            </a:endParaRPr>
          </a:p>
        </p:txBody>
      </p:sp>
    </p:spTree>
    <p:extLst>
      <p:ext uri="{BB962C8B-B14F-4D97-AF65-F5344CB8AC3E}">
        <p14:creationId xmlns:p14="http://schemas.microsoft.com/office/powerpoint/2010/main" val="1132716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ja-JP" altLang="en-US" sz="2400" b="1" dirty="0">
                <a:solidFill>
                  <a:srgbClr val="333333"/>
                </a:solidFill>
              </a:rPr>
              <a:t>学习目标</a:t>
            </a:r>
            <a:r>
              <a:rPr lang="en-US" altLang="ja-JP" sz="2400" b="1" dirty="0">
                <a:solidFill>
                  <a:srgbClr val="333333"/>
                </a:solidFill>
              </a:rPr>
              <a:t>:</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抑郁并不是不可挽回的宿命。</a:t>
            </a:r>
          </a:p>
          <a:p>
            <a:pPr marL="342900" lvl="0" indent="-342900" defTabSz="914400" fontAlgn="base">
              <a:buClr>
                <a:srgbClr val="333333"/>
              </a:buClr>
              <a:buFont typeface="WingDings"/>
              <a:buChar char=""/>
              <a:tabLst>
                <a:tab pos="361950" algn="l"/>
              </a:tabLst>
              <a:defRPr/>
            </a:pPr>
            <a:r>
              <a:rPr lang="zh-CN" altLang="en-GB" sz="2400" dirty="0">
                <a:solidFill>
                  <a:srgbClr val="333333"/>
                </a:solidFill>
              </a:rPr>
              <a:t>注意这些刚刚讨论过的典型的抑郁性思维扭曲，并尽力去修正他们（参看小册子）。</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持续使用前面提到的小窍门，即使只是部分窍门，去减少抑郁情绪和低自尊。</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万一抑郁症状严重，要和心理医生或者精神科医生联系。</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71B6FE63-01A6-489F-95F6-27B97394AB9E}" type="slidenum">
              <a:rPr lang="zh-CN" altLang="de-DE" smtClean="0">
                <a:latin typeface="SimHei"/>
              </a:rPr>
              <a:pPr/>
              <a:t>50</a:t>
            </a:fld>
            <a:endParaRPr lang="de-DE" altLang="zh-CN">
              <a:latin typeface="SimHei"/>
            </a:endParaRPr>
          </a:p>
        </p:txBody>
      </p:sp>
    </p:spTree>
    <p:extLst>
      <p:ext uri="{BB962C8B-B14F-4D97-AF65-F5344CB8AC3E}">
        <p14:creationId xmlns:p14="http://schemas.microsoft.com/office/powerpoint/2010/main" val="22997987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如何对待这些精神症状？</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en-AU" sz="2400" dirty="0">
                <a:solidFill>
                  <a:srgbClr val="333333"/>
                </a:solidFill>
              </a:rPr>
              <a:t>许多有精神症状者都自尊心低，尤其是在症状发作之后（感到羞耻；担心朋友远离自己）。在疾病的急性期，有些人会报告感到恐惧，但也会报告其它的情绪：</a:t>
            </a:r>
            <a:endParaRPr lang="de-DE" altLang="zh-CN"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71B6FE63-01A6-489F-95F6-27B97394AB9E}" type="slidenum">
              <a:rPr lang="zh-CN" altLang="de-DE" smtClean="0">
                <a:latin typeface="SimHei"/>
              </a:rPr>
              <a:pPr/>
              <a:t>51</a:t>
            </a:fld>
            <a:endParaRPr lang="de-DE" altLang="zh-CN">
              <a:latin typeface="SimHe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如何对待这些精神症状？</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en-AU" sz="2400" dirty="0">
                <a:solidFill>
                  <a:srgbClr val="333333"/>
                </a:solidFill>
              </a:rPr>
              <a:t>许多有精神症状者都自尊心低，尤其是在症状发作之后（感到羞耻；担心朋友远离自己）。在疾病的急性期，有些人会报告感到恐惧，但也会报告其它的情绪：</a:t>
            </a:r>
            <a:endParaRPr lang="de-DE" altLang="zh-CN"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zh-CN" altLang="en-AU" sz="2400" dirty="0">
                <a:solidFill>
                  <a:srgbClr val="004992"/>
                </a:solidFill>
              </a:rPr>
              <a:t>兴</a:t>
            </a:r>
            <a:r>
              <a:rPr lang="zh-CN" altLang="en-AU" sz="2400">
                <a:solidFill>
                  <a:srgbClr val="004992"/>
                </a:solidFill>
              </a:rPr>
              <a:t>奋（</a:t>
            </a:r>
            <a:r>
              <a:rPr lang="zh-CN" altLang="en-US" sz="2400">
                <a:solidFill>
                  <a:srgbClr val="004992"/>
                </a:solidFill>
              </a:rPr>
              <a:t>“</a:t>
            </a:r>
            <a:r>
              <a:rPr lang="zh-CN" altLang="en-AU" sz="2400">
                <a:solidFill>
                  <a:srgbClr val="004992"/>
                </a:solidFill>
              </a:rPr>
              <a:t>有</a:t>
            </a:r>
            <a:r>
              <a:rPr lang="zh-CN" altLang="en-AU" sz="2400" dirty="0">
                <a:solidFill>
                  <a:srgbClr val="004992"/>
                </a:solidFill>
              </a:rPr>
              <a:t>些事终于要发</a:t>
            </a:r>
            <a:r>
              <a:rPr lang="zh-CN" altLang="en-AU" sz="2400">
                <a:solidFill>
                  <a:srgbClr val="004992"/>
                </a:solidFill>
              </a:rPr>
              <a:t>生了</a:t>
            </a:r>
            <a:r>
              <a:rPr lang="zh-CN" altLang="en-US" sz="2400">
                <a:solidFill>
                  <a:srgbClr val="004992"/>
                </a:solidFill>
              </a:rPr>
              <a:t>”</a:t>
            </a:r>
            <a:r>
              <a:rPr lang="zh-CN" altLang="en-AU" sz="2400">
                <a:solidFill>
                  <a:srgbClr val="004992"/>
                </a:solidFill>
              </a:rPr>
              <a:t>）</a:t>
            </a:r>
            <a:endParaRPr lang="zh-CN" altLang="en-AU"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zh-CN" altLang="en-AU" sz="2400" dirty="0">
                <a:solidFill>
                  <a:srgbClr val="004992"/>
                </a:solidFill>
              </a:rPr>
              <a:t>使命感（要去完成某项使命，成为重要人物）</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71B6FE63-01A6-489F-95F6-27B97394AB9E}" type="slidenum">
              <a:rPr lang="zh-CN" altLang="de-DE" smtClean="0">
                <a:latin typeface="SimHei"/>
              </a:rPr>
              <a:pPr/>
              <a:t>52</a:t>
            </a:fld>
            <a:endParaRPr lang="de-DE" altLang="zh-CN">
              <a:latin typeface="SimHei"/>
            </a:endParaRPr>
          </a:p>
        </p:txBody>
      </p:sp>
    </p:spTree>
    <p:extLst>
      <p:ext uri="{BB962C8B-B14F-4D97-AF65-F5344CB8AC3E}">
        <p14:creationId xmlns:p14="http://schemas.microsoft.com/office/powerpoint/2010/main" val="301608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如何对待这些精神症状？</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en-AU" sz="2400" dirty="0">
                <a:solidFill>
                  <a:srgbClr val="333333"/>
                </a:solidFill>
              </a:rPr>
              <a:t>许多有精神症状者都自尊心低，尤其是在症状发作之后（感到羞耻；担心朋友远离自己）。在疾病的急性期，有些人会报告感到恐惧，但也会报告其它的情绪：</a:t>
            </a:r>
            <a:endParaRPr lang="de-DE" altLang="zh-CN"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zh-CN" altLang="en-AU" sz="2400" dirty="0">
                <a:solidFill>
                  <a:srgbClr val="004992"/>
                </a:solidFill>
              </a:rPr>
              <a:t>兴</a:t>
            </a:r>
            <a:r>
              <a:rPr lang="zh-CN" altLang="en-AU" sz="2400">
                <a:solidFill>
                  <a:srgbClr val="004992"/>
                </a:solidFill>
              </a:rPr>
              <a:t>奋（</a:t>
            </a:r>
            <a:r>
              <a:rPr lang="zh-CN" altLang="en-US" sz="2400">
                <a:solidFill>
                  <a:srgbClr val="004992"/>
                </a:solidFill>
              </a:rPr>
              <a:t>“</a:t>
            </a:r>
            <a:r>
              <a:rPr lang="zh-CN" altLang="en-AU" sz="2400">
                <a:solidFill>
                  <a:srgbClr val="004992"/>
                </a:solidFill>
              </a:rPr>
              <a:t>有</a:t>
            </a:r>
            <a:r>
              <a:rPr lang="zh-CN" altLang="en-AU" sz="2400" dirty="0">
                <a:solidFill>
                  <a:srgbClr val="004992"/>
                </a:solidFill>
              </a:rPr>
              <a:t>些事终于要发</a:t>
            </a:r>
            <a:r>
              <a:rPr lang="zh-CN" altLang="en-AU" sz="2400">
                <a:solidFill>
                  <a:srgbClr val="004992"/>
                </a:solidFill>
              </a:rPr>
              <a:t>生了</a:t>
            </a:r>
            <a:r>
              <a:rPr lang="zh-CN" altLang="en-US" sz="2400">
                <a:solidFill>
                  <a:srgbClr val="004992"/>
                </a:solidFill>
              </a:rPr>
              <a:t>”</a:t>
            </a:r>
            <a:r>
              <a:rPr lang="zh-CN" altLang="en-AU" sz="2400">
                <a:solidFill>
                  <a:srgbClr val="004992"/>
                </a:solidFill>
              </a:rPr>
              <a:t>）</a:t>
            </a:r>
            <a:endParaRPr lang="zh-CN" altLang="en-AU"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zh-CN" altLang="en-AU" sz="2400" dirty="0">
                <a:solidFill>
                  <a:srgbClr val="004992"/>
                </a:solidFill>
              </a:rPr>
              <a:t>使命感（要去完成某项使命，成为重要人物）</a:t>
            </a:r>
          </a:p>
          <a:p>
            <a:pPr lvl="0" defTabSz="914400" fontAlgn="base">
              <a:lnSpc>
                <a:spcPct val="100000"/>
              </a:lnSpc>
              <a:spcBef>
                <a:spcPts val="1200"/>
              </a:spcBef>
            </a:pPr>
            <a:r>
              <a:rPr lang="zh-CN" altLang="en-US" sz="2400" dirty="0">
                <a:solidFill>
                  <a:srgbClr val="004992"/>
                </a:solidFill>
              </a:rPr>
              <a:t>例如</a:t>
            </a:r>
            <a:r>
              <a:rPr lang="en-US" altLang="de-DE" sz="2400" dirty="0">
                <a:solidFill>
                  <a:srgbClr val="004992"/>
                </a:solidFill>
              </a:rPr>
              <a:t>: </a:t>
            </a:r>
            <a:r>
              <a:rPr lang="zh-CN" altLang="en-US" sz="2400" dirty="0">
                <a:solidFill>
                  <a:srgbClr val="333333"/>
                </a:solidFill>
              </a:rPr>
              <a:t>电脑黑客卡尔</a:t>
            </a:r>
            <a:r>
              <a:rPr lang="en-US" altLang="zh-CN" sz="2400" dirty="0">
                <a:solidFill>
                  <a:srgbClr val="333333"/>
                </a:solidFill>
              </a:rPr>
              <a:t>·</a:t>
            </a:r>
            <a:r>
              <a:rPr lang="zh-CN" altLang="en-US" sz="2400" dirty="0">
                <a:solidFill>
                  <a:srgbClr val="333333"/>
                </a:solidFill>
              </a:rPr>
              <a:t>科克相信共济会秘密社团在迫害</a:t>
            </a:r>
            <a:r>
              <a:rPr lang="zh-CN" altLang="en-US" sz="2400">
                <a:solidFill>
                  <a:srgbClr val="333333"/>
                </a:solidFill>
              </a:rPr>
              <a:t>他。“证据”之</a:t>
            </a:r>
            <a:r>
              <a:rPr lang="zh-CN" altLang="en-US" sz="2400" dirty="0">
                <a:solidFill>
                  <a:srgbClr val="333333"/>
                </a:solidFill>
              </a:rPr>
              <a:t>一：他经常遇到数字</a:t>
            </a:r>
            <a:r>
              <a:rPr lang="en-US" altLang="zh-CN" sz="2400" dirty="0">
                <a:solidFill>
                  <a:srgbClr val="333333"/>
                </a:solidFill>
              </a:rPr>
              <a:t>23——</a:t>
            </a:r>
            <a:r>
              <a:rPr lang="zh-CN" altLang="en-US" sz="2400" dirty="0">
                <a:solidFill>
                  <a:srgbClr val="333333"/>
                </a:solidFill>
              </a:rPr>
              <a:t>这是他的共济会编号。</a:t>
            </a:r>
          </a:p>
          <a:p>
            <a:pPr lvl="0" defTabSz="914400" fontAlgn="base">
              <a:lnSpc>
                <a:spcPct val="100000"/>
              </a:lnSpc>
              <a:spcBef>
                <a:spcPts val="1200"/>
              </a:spcBef>
            </a:pPr>
            <a:r>
              <a:rPr lang="zh-CN" altLang="en-US" sz="2400" dirty="0">
                <a:solidFill>
                  <a:srgbClr val="004992"/>
                </a:solidFill>
              </a:rPr>
              <a:t>评价</a:t>
            </a:r>
            <a:r>
              <a:rPr lang="en-US" altLang="de-DE" sz="2400" dirty="0">
                <a:solidFill>
                  <a:srgbClr val="004992"/>
                </a:solidFill>
              </a:rPr>
              <a:t>: </a:t>
            </a:r>
            <a:r>
              <a:rPr lang="zh-CN" altLang="en-US" sz="2400" dirty="0">
                <a:solidFill>
                  <a:srgbClr val="333333"/>
                </a:solidFill>
              </a:rPr>
              <a:t>恐惧和害怕。但也感到重要，有向共济会的世界阴谋宣战的使命感</a:t>
            </a:r>
            <a:endParaRPr lang="en-US" altLang="de-DE" sz="2400" dirty="0">
              <a:solidFill>
                <a:srgbClr val="333333"/>
              </a:solidFill>
            </a:endParaRPr>
          </a:p>
          <a:p>
            <a:pPr lvl="0" defTabSz="914400" fontAlgn="base">
              <a:lnSpc>
                <a:spcPct val="100000"/>
              </a:lnSpc>
              <a:spcBef>
                <a:spcPts val="1200"/>
              </a:spcBef>
            </a:pPr>
            <a:r>
              <a:rPr lang="zh-CN" altLang="en-US" sz="2400" dirty="0">
                <a:solidFill>
                  <a:srgbClr val="004992"/>
                </a:solidFill>
              </a:rPr>
              <a:t>但是</a:t>
            </a:r>
            <a:r>
              <a:rPr lang="en-US" altLang="zh-CN" sz="2400" dirty="0">
                <a:solidFill>
                  <a:srgbClr val="004992"/>
                </a:solidFill>
              </a:rPr>
              <a:t>:</a:t>
            </a:r>
            <a:r>
              <a:rPr lang="en-US" altLang="de-DE" sz="2400" dirty="0">
                <a:solidFill>
                  <a:srgbClr val="004992"/>
                </a:solidFill>
              </a:rPr>
              <a:t> </a:t>
            </a:r>
            <a:r>
              <a:rPr lang="zh-CN" altLang="en-US" sz="2400" dirty="0">
                <a:solidFill>
                  <a:srgbClr val="333333"/>
                </a:solidFill>
              </a:rPr>
              <a:t>卡尔越来越深陷于他的阴谋理论。由于他对外部世界封闭的思想，他并没有意识到数字</a:t>
            </a:r>
            <a:r>
              <a:rPr lang="en-US" altLang="zh-CN" sz="2400" dirty="0">
                <a:solidFill>
                  <a:srgbClr val="333333"/>
                </a:solidFill>
              </a:rPr>
              <a:t>23</a:t>
            </a:r>
            <a:r>
              <a:rPr lang="zh-CN" altLang="en-US" sz="2400" dirty="0">
                <a:solidFill>
                  <a:srgbClr val="333333"/>
                </a:solidFill>
              </a:rPr>
              <a:t>出现频率并不多于其它数字，并且数字的意义也是值得怀疑的。</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71B6FE63-01A6-489F-95F6-27B97394AB9E}" type="slidenum">
              <a:rPr lang="zh-CN" altLang="de-DE" smtClean="0">
                <a:latin typeface="SimHei"/>
              </a:rPr>
              <a:pPr/>
              <a:t>53</a:t>
            </a:fld>
            <a:endParaRPr lang="de-DE" altLang="zh-CN">
              <a:latin typeface="SimHei"/>
            </a:endParaRPr>
          </a:p>
        </p:txBody>
      </p:sp>
    </p:spTree>
    <p:extLst>
      <p:ext uri="{BB962C8B-B14F-4D97-AF65-F5344CB8AC3E}">
        <p14:creationId xmlns:p14="http://schemas.microsoft.com/office/powerpoint/2010/main" val="2369119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t>感谢您的参与</a:t>
            </a:r>
            <a:r>
              <a:rPr lang="en-US" altLang="zh-CN" sz="3600" dirty="0"/>
              <a:t>!</a:t>
            </a:r>
            <a:endParaRPr lang="en-US" altLang="ja-JP" sz="3600" dirty="0"/>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ea typeface="+mj-ea"/>
                <a:cs typeface="Verdana"/>
              </a:rPr>
              <a:t>給訓練員</a:t>
            </a:r>
            <a:r>
              <a:rPr lang="en-US" altLang="ko-KR" i="1" dirty="0">
                <a:solidFill>
                  <a:srgbClr val="004992"/>
                </a:solidFill>
                <a:cs typeface="Verdana"/>
              </a:rPr>
              <a:t>:</a:t>
            </a:r>
            <a:endParaRPr lang="nl-NL" i="1" dirty="0">
              <a:solidFill>
                <a:srgbClr val="004992"/>
              </a:solidFill>
              <a:cs typeface="Verdana"/>
            </a:endParaRPr>
          </a:p>
          <a:p>
            <a:pPr marL="114935" marR="333375" lvl="0" defTabSz="914400">
              <a:lnSpc>
                <a:spcPct val="100000"/>
              </a:lnSpc>
              <a:spcBef>
                <a:spcPts val="800"/>
              </a:spcBef>
            </a:pPr>
            <a:r>
              <a:rPr lang="zh-CN" altLang="en-US" dirty="0">
                <a:solidFill>
                  <a:srgbClr val="004992"/>
                </a:solidFill>
                <a:cs typeface="Verdana"/>
              </a:rPr>
              <a:t>请分发工作表。介绍我们的应用程序</a:t>
            </a:r>
            <a:r>
              <a:rPr lang="en-US" altLang="zh-CN" dirty="0">
                <a:solidFill>
                  <a:srgbClr val="004992"/>
                </a:solidFill>
                <a:latin typeface="+mn-lt"/>
                <a:cs typeface="Verdana"/>
              </a:rPr>
              <a:t>COGITO</a:t>
            </a:r>
            <a:r>
              <a:rPr lang="zh-CN" altLang="en-US" dirty="0">
                <a:solidFill>
                  <a:srgbClr val="004992"/>
                </a:solidFill>
                <a:cs typeface="Verdana"/>
              </a:rPr>
              <a:t>（免费下载）。</a:t>
            </a:r>
            <a:endParaRPr lang="en-US" altLang="ko-KR" dirty="0">
              <a:solidFill>
                <a:srgbClr val="004992"/>
              </a:solidFill>
              <a:cs typeface="Verdan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Verdana"/>
              </a:rPr>
              <a:t>www.uke.de/mct_app</a:t>
            </a:r>
            <a:endParaRPr lang="de-DE" b="0" dirty="0">
              <a:solidFill>
                <a:srgbClr val="333333"/>
              </a:solidFill>
              <a:latin typeface="+mn-lt"/>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8" name="Slide Number Placeholder 7"/>
          <p:cNvSpPr>
            <a:spLocks noGrp="1"/>
          </p:cNvSpPr>
          <p:nvPr>
            <p:ph type="sldNum" sz="quarter" idx="12"/>
          </p:nvPr>
        </p:nvSpPr>
        <p:spPr/>
        <p:txBody>
          <a:bodyPr/>
          <a:lstStyle/>
          <a:p>
            <a:fld id="{71B6FE63-01A6-489F-95F6-27B97394AB9E}" type="slidenum">
              <a:rPr lang="zh-CN" altLang="de-DE" smtClean="0">
                <a:latin typeface="SimHei"/>
              </a:rPr>
              <a:pPr/>
              <a:t>54</a:t>
            </a:fld>
            <a:endParaRPr lang="de-DE" altLang="zh-CN">
              <a:latin typeface="SimHei"/>
            </a:endParaRPr>
          </a:p>
        </p:txBody>
      </p:sp>
    </p:spTree>
    <p:extLst>
      <p:ext uri="{BB962C8B-B14F-4D97-AF65-F5344CB8AC3E}">
        <p14:creationId xmlns:p14="http://schemas.microsoft.com/office/powerpoint/2010/main" val="7778938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036954865"/>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Name Fotograf/Künstler</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Quelle</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Name des Bildes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Description/Kurzbeschreibung</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lonesome:cycler</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j-lt"/>
                          <a:ea typeface="SimHei"/>
                        </a:rPr>
                        <a:t>Tell me when, I'll meet you there, by the trees</a:t>
                      </a:r>
                      <a:endParaRPr kumimoji="0" lang="de-DE" altLang="de-DE" sz="1000" b="0" i="0" u="none" strike="noStrike" cap="none" normalizeH="0" baseline="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j-lt"/>
                          <a:ea typeface="SimHei"/>
                        </a:rPr>
                        <a:t>Saschapohflepp</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j-lt"/>
                          <a:ea typeface="SimHei"/>
                        </a:rPr>
                        <a:t>Freud’s couch, genuine article</a:t>
                      </a:r>
                      <a:endParaRPr kumimoji="0" lang="de-DE" altLang="de-DE" sz="1000" b="0" i="0" u="none" strike="noStrike" cap="none" normalizeH="0" baseline="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Freud´s couch/Freud`s Sofa</a:t>
                      </a:r>
                      <a:endParaRPr kumimoji="0" lang="en-US" altLang="de-DE" sz="1000" b="0" i="0" u="none" strike="noStrike" cap="none" normalizeH="0" baseline="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http://viciarg.deviantart.com/</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bare</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Psychosis &amp; Depression/Psychose &amp; Depression</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j-lt"/>
                          <a:ea typeface="SimHei"/>
                        </a:rPr>
                        <a:t>a c h a n</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j-lt"/>
                          <a:ea typeface="SimHei"/>
                        </a:rPr>
                        <a:t>despair….</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Lady-bug</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j-lt"/>
                          <a:ea typeface="SimHei"/>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j-lt"/>
                          <a:ea typeface="SimHei"/>
                        </a:rPr>
                        <a:t>Mosaik</a:t>
                      </a:r>
                      <a:endParaRPr kumimoji="0" lang="de-DE" altLang="de-DE" sz="1000" b="0" i="0" u="none" strike="noStrike" cap="none" normalizeH="0" baseline="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Matteo_dudek</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studio 520</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Thumbs up/Daumen hoch</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studio 520</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Thumbs down/Daumen runter</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P Keigan</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j-lt"/>
                          <a:ea typeface="SimHei"/>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AAD52705-C9DE-4A71-9492-CF6006A4EF70}" type="slidenum">
              <a:rPr lang="zh-CN" altLang="de-DE" smtClean="0">
                <a:latin typeface="SimHei"/>
              </a:rPr>
              <a:pPr/>
              <a:t>55</a:t>
            </a:fld>
            <a:endParaRPr lang="de-DE" altLang="zh-CN">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5595261"/>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a:t>
                      </a:r>
                      <a:r>
                        <a:rPr kumimoji="0" lang="en-GB" sz="1000" b="0" i="0" u="none" strike="noStrike" cap="none" normalizeH="0" baseline="0" dirty="0" err="1">
                          <a:ln>
                            <a:noFill/>
                          </a:ln>
                          <a:solidFill>
                            <a:srgbClr val="333333"/>
                          </a:solidFill>
                          <a:effectLst/>
                          <a:latin typeface="+mj-lt"/>
                          <a:ea typeface="SimHei"/>
                          <a:cs typeface="Times New Roman" pitchFamily="18" charset="0"/>
                        </a:rPr>
                        <a:t>Fotograf</a:t>
                      </a:r>
                      <a:r>
                        <a:rPr kumimoji="0" lang="en-GB" sz="1000" b="0" i="0" u="none" strike="noStrike" cap="none" normalizeH="0" baseline="0" dirty="0">
                          <a:ln>
                            <a:noFill/>
                          </a:ln>
                          <a:solidFill>
                            <a:srgbClr val="333333"/>
                          </a:solidFill>
                          <a:effectLst/>
                          <a:latin typeface="+mj-lt"/>
                          <a:ea typeface="SimHei"/>
                          <a:cs typeface="Times New Roman" pitchFamily="18" charset="0"/>
                        </a:rPr>
                        <a:t>/</a:t>
                      </a:r>
                      <a:r>
                        <a:rPr kumimoji="0" lang="en-GB" sz="1000" b="0" i="0" u="none" strike="noStrike" cap="none" normalizeH="0" baseline="0" dirty="0" err="1">
                          <a:ln>
                            <a:noFill/>
                          </a:ln>
                          <a:solidFill>
                            <a:srgbClr val="333333"/>
                          </a:solidFill>
                          <a:effectLst/>
                          <a:latin typeface="+mj-lt"/>
                          <a:ea typeface="SimHei"/>
                          <a:cs typeface="Times New Roman" pitchFamily="18" charset="0"/>
                        </a:rPr>
                        <a:t>Künstler</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Quelle</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Name des Bildes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CC = </a:t>
                      </a:r>
                      <a:r>
                        <a:rPr kumimoji="0" lang="en-GB" sz="1000" b="0" i="0" u="none" strike="noStrike" cap="none" normalizeH="0" baseline="0" dirty="0" err="1">
                          <a:ln>
                            <a:noFill/>
                          </a:ln>
                          <a:solidFill>
                            <a:srgbClr val="333333"/>
                          </a:solidFill>
                          <a:effectLst/>
                          <a:latin typeface="+mj-lt"/>
                          <a:ea typeface="SimHei"/>
                          <a:cs typeface="Times New Roman" pitchFamily="18" charset="0"/>
                        </a:rPr>
                        <a:t>genutzt</a:t>
                      </a:r>
                      <a:r>
                        <a:rPr kumimoji="0" lang="en-GB" sz="1000" b="0" i="0" u="none" strike="noStrike" cap="none" normalizeH="0" baseline="0" dirty="0">
                          <a:ln>
                            <a:noFill/>
                          </a:ln>
                          <a:solidFill>
                            <a:srgbClr val="333333"/>
                          </a:solidFill>
                          <a:effectLst/>
                          <a:latin typeface="+mj-lt"/>
                          <a:ea typeface="SimHei"/>
                          <a:cs typeface="Times New Roman" pitchFamily="18" charset="0"/>
                        </a:rPr>
                        <a:t> </a:t>
                      </a:r>
                      <a:r>
                        <a:rPr kumimoji="0" lang="en-GB" sz="1000" b="0" i="0" u="none" strike="noStrike" cap="none" normalizeH="0" baseline="0" dirty="0" err="1">
                          <a:ln>
                            <a:noFill/>
                          </a:ln>
                          <a:solidFill>
                            <a:srgbClr val="333333"/>
                          </a:solidFill>
                          <a:effectLst/>
                          <a:latin typeface="+mj-lt"/>
                          <a:ea typeface="SimHei"/>
                          <a:cs typeface="Times New Roman" pitchFamily="18" charset="0"/>
                        </a:rPr>
                        <a:t>unter</a:t>
                      </a:r>
                      <a:r>
                        <a:rPr kumimoji="0" lang="en-GB" sz="1000" b="0" i="0" u="none" strike="noStrike" cap="none" normalizeH="0" baseline="0" dirty="0">
                          <a:ln>
                            <a:noFill/>
                          </a:ln>
                          <a:solidFill>
                            <a:srgbClr val="333333"/>
                          </a:solidFill>
                          <a:effectLst/>
                          <a:latin typeface="+mj-lt"/>
                          <a:ea typeface="SimHei"/>
                          <a:cs typeface="Times New Roman" pitchFamily="18" charset="0"/>
                        </a:rPr>
                        <a:t> creative commons </a:t>
                      </a:r>
                      <a:r>
                        <a:rPr kumimoji="0" lang="en-GB" sz="1000" b="0" i="0" u="none" strike="noStrike" cap="none" normalizeH="0" baseline="0" dirty="0" err="1">
                          <a:ln>
                            <a:noFill/>
                          </a:ln>
                          <a:solidFill>
                            <a:srgbClr val="333333"/>
                          </a:solidFill>
                          <a:effectLst/>
                          <a:latin typeface="+mj-lt"/>
                          <a:ea typeface="SimHei"/>
                          <a:cs typeface="Times New Roman" pitchFamily="18" charset="0"/>
                        </a:rPr>
                        <a:t>Lizenz</a:t>
                      </a:r>
                      <a:r>
                        <a:rPr kumimoji="0" lang="en-GB" sz="1000" b="0" i="0" u="none" strike="noStrike" cap="none" normalizeH="0" baseline="0" dirty="0">
                          <a:ln>
                            <a:noFill/>
                          </a:ln>
                          <a:solidFill>
                            <a:srgbClr val="333333"/>
                          </a:solidFill>
                          <a:effectLst/>
                          <a:latin typeface="+mj-lt"/>
                          <a:ea typeface="SimHei"/>
                          <a:cs typeface="Times New Roman" pitchFamily="18" charset="0"/>
                        </a:rPr>
                        <a:t>, PP = </a:t>
                      </a:r>
                      <a:r>
                        <a:rPr kumimoji="0" lang="en-GB" sz="1000" b="0" i="0" u="none" strike="noStrike" cap="none" normalizeH="0" baseline="0" dirty="0" err="1">
                          <a:ln>
                            <a:noFill/>
                          </a:ln>
                          <a:solidFill>
                            <a:srgbClr val="333333"/>
                          </a:solidFill>
                          <a:effectLst/>
                          <a:latin typeface="+mj-lt"/>
                          <a:ea typeface="SimHei"/>
                          <a:cs typeface="Times New Roman" pitchFamily="18" charset="0"/>
                        </a:rPr>
                        <a:t>verwendet</a:t>
                      </a:r>
                      <a:r>
                        <a:rPr kumimoji="0" lang="en-GB" sz="1000" b="0" i="0" u="none" strike="noStrike" cap="none" normalizeH="0" baseline="0" dirty="0">
                          <a:ln>
                            <a:noFill/>
                          </a:ln>
                          <a:solidFill>
                            <a:srgbClr val="333333"/>
                          </a:solidFill>
                          <a:effectLst/>
                          <a:latin typeface="+mj-lt"/>
                          <a:ea typeface="SimHei"/>
                          <a:cs typeface="Times New Roman" pitchFamily="18" charset="0"/>
                        </a:rPr>
                        <a:t> </a:t>
                      </a:r>
                      <a:r>
                        <a:rPr kumimoji="0" lang="en-GB" sz="1000" b="0" i="0" u="none" strike="noStrike" cap="none" normalizeH="0" baseline="0" dirty="0" err="1">
                          <a:ln>
                            <a:noFill/>
                          </a:ln>
                          <a:solidFill>
                            <a:srgbClr val="333333"/>
                          </a:solidFill>
                          <a:effectLst/>
                          <a:latin typeface="+mj-lt"/>
                          <a:ea typeface="SimHei"/>
                          <a:cs typeface="Times New Roman" pitchFamily="18" charset="0"/>
                        </a:rPr>
                        <a:t>mit</a:t>
                      </a:r>
                      <a:r>
                        <a:rPr kumimoji="0" lang="en-GB" sz="1000" b="0" i="0" u="none" strike="noStrike" cap="none" normalizeH="0" baseline="0" dirty="0">
                          <a:ln>
                            <a:noFill/>
                          </a:ln>
                          <a:solidFill>
                            <a:srgbClr val="333333"/>
                          </a:solidFill>
                          <a:effectLst/>
                          <a:latin typeface="+mj-lt"/>
                          <a:ea typeface="SimHei"/>
                          <a:cs typeface="Times New Roman" pitchFamily="18" charset="0"/>
                        </a:rPr>
                        <a:t> </a:t>
                      </a:r>
                      <a:r>
                        <a:rPr kumimoji="0" lang="en-GB" sz="1000" b="0" i="0" u="none" strike="noStrike" cap="none" normalizeH="0" baseline="0" dirty="0" err="1">
                          <a:ln>
                            <a:noFill/>
                          </a:ln>
                          <a:solidFill>
                            <a:srgbClr val="333333"/>
                          </a:solidFill>
                          <a:effectLst/>
                          <a:latin typeface="+mj-lt"/>
                          <a:ea typeface="SimHei"/>
                          <a:cs typeface="Times New Roman" pitchFamily="18" charset="0"/>
                        </a:rPr>
                        <a:t>persönlicher</a:t>
                      </a:r>
                      <a:r>
                        <a:rPr kumimoji="0" lang="en-GB" sz="1000" b="0" i="0" u="none" strike="noStrike" cap="none" normalizeH="0" baseline="0" dirty="0">
                          <a:ln>
                            <a:noFill/>
                          </a:ln>
                          <a:solidFill>
                            <a:srgbClr val="333333"/>
                          </a:solidFill>
                          <a:effectLst/>
                          <a:latin typeface="+mj-lt"/>
                          <a:ea typeface="SimHei"/>
                          <a:cs typeface="Times New Roman" pitchFamily="18" charset="0"/>
                        </a:rPr>
                        <a:t> </a:t>
                      </a:r>
                      <a:r>
                        <a:rPr kumimoji="0" lang="en-GB" sz="1000" b="0" i="0" u="none" strike="noStrike" cap="none" normalizeH="0" baseline="0" dirty="0" err="1">
                          <a:ln>
                            <a:noFill/>
                          </a:ln>
                          <a:solidFill>
                            <a:srgbClr val="333333"/>
                          </a:solidFill>
                          <a:effectLst/>
                          <a:latin typeface="+mj-lt"/>
                          <a:ea typeface="SimHei"/>
                          <a:cs typeface="Times New Roman" pitchFamily="18" charset="0"/>
                        </a:rPr>
                        <a:t>Zustimmung</a:t>
                      </a:r>
                      <a:r>
                        <a:rPr kumimoji="0" lang="en-GB" sz="1000" b="0" i="0" u="none" strike="noStrike" cap="none" normalizeH="0" baseline="0" dirty="0">
                          <a:ln>
                            <a:noFill/>
                          </a:ln>
                          <a:solidFill>
                            <a:srgbClr val="333333"/>
                          </a:solidFill>
                          <a:effectLst/>
                          <a:latin typeface="+mj-lt"/>
                          <a:ea typeface="SimHei"/>
                          <a:cs typeface="Times New Roman" pitchFamily="18" charset="0"/>
                        </a:rPr>
                        <a:t> des </a:t>
                      </a:r>
                      <a:r>
                        <a:rPr kumimoji="0" lang="en-GB" sz="1000" b="0" i="0" u="none" strike="noStrike" cap="none" normalizeH="0" baseline="0" dirty="0" err="1">
                          <a:ln>
                            <a:noFill/>
                          </a:ln>
                          <a:solidFill>
                            <a:srgbClr val="333333"/>
                          </a:solidFill>
                          <a:effectLst/>
                          <a:latin typeface="+mj-lt"/>
                          <a:ea typeface="SimHei"/>
                          <a:cs typeface="Times New Roman" pitchFamily="18" charset="0"/>
                        </a:rPr>
                        <a:t>Künstlers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Description/Kurzbeschreibung</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j-lt"/>
                          <a:ea typeface="SimHei"/>
                        </a:rPr>
                        <a:t>Tarnishedrose</a:t>
                      </a:r>
                      <a:endParaRPr kumimoji="0" lang="en-GB"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flickr</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 Coulrophobia VII ::</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j-lt"/>
                          <a:ea typeface="SimHei"/>
                        </a:rPr>
                        <a:t>CC</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j-lt"/>
                          <a:ea typeface="SimHei"/>
                        </a:rPr>
                        <a:t>Fear of clowns/Angst vor Clown</a:t>
                      </a:r>
                      <a:endParaRPr kumimoji="0" lang="de-DE" altLang="de-DE" sz="1000" b="0" i="0" u="none" strike="noStrike" cap="none" normalizeH="0" baseline="0" dirty="0">
                        <a:ln>
                          <a:noFill/>
                        </a:ln>
                        <a:solidFill>
                          <a:srgbClr val="333333"/>
                        </a:solidFill>
                        <a:effectLst/>
                        <a:latin typeface="+mj-lt"/>
                        <a:ea typeface="SimHei"/>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Itshears</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flickr</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mj-lt"/>
                          <a:ea typeface="SimHei"/>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Brenda Anderson</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flickr</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storm through a dirty window</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*Saffy*</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Goodbye Dandelion. Sorry for delays i'm a bit overwhelmed.</a:t>
                      </a:r>
                      <a:endParaRPr kumimoji="0" lang="de-DE" sz="1000" b="0" i="1"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c.a.muller</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Jumping/Springen</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GreyArea</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flickr</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Smiley Face</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ea typeface="SimHei"/>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8 – </a:t>
            </a:r>
            <a:r>
              <a:rPr lang="zh-CN" altLang="en-US">
                <a:latin typeface="SimHei"/>
              </a:rPr>
              <a:t>自尊心 </a:t>
            </a:r>
            <a:r>
              <a:rPr lang="en-US" altLang="zh-CN">
                <a:latin typeface="SimHei"/>
              </a:rPr>
              <a:t>&amp; </a:t>
            </a:r>
            <a:r>
              <a:rPr lang="zh-CN" altLang="en-US">
                <a:latin typeface="SimHei"/>
              </a:rPr>
              <a:t>情绪</a:t>
            </a:r>
            <a:endParaRPr lang="de-DE" altLang="zh-CN">
              <a:latin typeface="SimHei"/>
            </a:endParaRPr>
          </a:p>
        </p:txBody>
      </p:sp>
      <p:sp>
        <p:nvSpPr>
          <p:cNvPr id="7" name="Slide Number Placeholder 6"/>
          <p:cNvSpPr>
            <a:spLocks noGrp="1"/>
          </p:cNvSpPr>
          <p:nvPr>
            <p:ph type="sldNum" sz="quarter" idx="12"/>
          </p:nvPr>
        </p:nvSpPr>
        <p:spPr/>
        <p:txBody>
          <a:bodyPr/>
          <a:lstStyle/>
          <a:p>
            <a:fld id="{AAD52705-C9DE-4A71-9492-CF6006A4EF70}" type="slidenum">
              <a:rPr lang="zh-CN" altLang="de-DE" smtClean="0">
                <a:latin typeface="SimHei"/>
              </a:rPr>
              <a:pPr/>
              <a:t>56</a:t>
            </a:fld>
            <a:endParaRPr lang="de-DE" altLang="zh-CN">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7142</Words>
  <Application>Microsoft Office PowerPoint</Application>
  <PresentationFormat>Benutzerdefiniert</PresentationFormat>
  <Paragraphs>567</Paragraphs>
  <Slides>56</Slides>
  <Notes>56</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56</vt:i4>
      </vt:variant>
    </vt:vector>
  </HeadingPairs>
  <TitlesOfParts>
    <vt:vector size="65" baseType="lpstr">
      <vt:lpstr>SimHei</vt:lpstr>
      <vt:lpstr>Arial</vt:lpstr>
      <vt:lpstr>Calibri Light</vt:lpstr>
      <vt:lpstr>Symbol</vt:lpstr>
      <vt:lpstr>Times New Roman</vt:lpstr>
      <vt:lpstr>WingDings</vt:lpstr>
      <vt:lpstr>WingDings</vt:lpstr>
      <vt:lpstr>UKE_PPT-Vorlage_16zu9</vt:lpstr>
      <vt:lpstr>1_UKE_PPT-Vorlage_16zu9</vt:lpstr>
      <vt:lpstr>MCT 8 B – 自尊心 &amp; 情绪</vt:lpstr>
      <vt:lpstr>抑郁症状?</vt:lpstr>
      <vt:lpstr>抑郁症状?</vt:lpstr>
      <vt:lpstr>抑郁症的治疗选择?</vt:lpstr>
      <vt:lpstr>抑郁症的治疗选择?</vt:lpstr>
      <vt:lpstr>抑郁症的治疗选择?</vt:lpstr>
      <vt:lpstr>为什么我们做这个练习?</vt:lpstr>
      <vt:lpstr>精神病 &amp; 抑郁 妄想对自尊的影响</vt:lpstr>
      <vt:lpstr>精神病 &amp; 抑郁 妄想对自尊的影响</vt:lpstr>
      <vt:lpstr>精神病 &amp; 抑郁 妄想对自尊的影响</vt:lpstr>
      <vt:lpstr>精神病 &amp; 抑郁 妄想对自尊的影响</vt:lpstr>
      <vt:lpstr>PowerPoint-Präsentation</vt:lpstr>
      <vt:lpstr>1. 夸大的泛化 更现实和更有用的评价是什么？</vt:lpstr>
      <vt:lpstr>1. 夸大的泛化 更现实和更有用的评价是什么？</vt:lpstr>
      <vt:lpstr>1. 夸大的泛化 更现实和更有用的评价是什么？</vt:lpstr>
      <vt:lpstr>1. 夸大的泛化 更现实和更有用的评价是什么？</vt:lpstr>
      <vt:lpstr>换个角度: 不要把从一件不完美的事物中得到的结论推及到一切事物中去!</vt:lpstr>
      <vt:lpstr>2. 选择性感知 更现实和更有用的评价是什么？</vt:lpstr>
      <vt:lpstr>2. 选择性感知 更现实和更有用的评价是什么？</vt:lpstr>
      <vt:lpstr>2. 选择性感知 更现实和更有用的评价是什么？</vt:lpstr>
      <vt:lpstr>2. 选择性感知 更现实和更有用的评价是什么？</vt:lpstr>
      <vt:lpstr>3. 拿自己的标准作为最佳的衡量方式</vt:lpstr>
      <vt:lpstr>4. 否认正性反馈，但不加批判的接受所有负性反馈！ 更现实和更有用的评价是什么？</vt:lpstr>
      <vt:lpstr>4. 否认正性反馈，但不加批判的接受所有负性反馈！ 更现实和更有用的评价是什么？</vt:lpstr>
      <vt:lpstr>4. 否认正性反馈，但不加批判的接受所有负性反馈！ 更现实和更有用的评价是什么？</vt:lpstr>
      <vt:lpstr>5. “全或无的思维”/灾难性思维 更现实和更有用的评价是什么？</vt:lpstr>
      <vt:lpstr>5. “全或无的思维”/灾难性思维 更现实和更有用的评价是什么？</vt:lpstr>
      <vt:lpstr>6. 制止消极的想法 更为现实的评价是什么?</vt:lpstr>
      <vt:lpstr>6. 制止消极的想法 更为现实的评价是什么?</vt:lpstr>
      <vt:lpstr>6. 制止消极的想法 练习</vt:lpstr>
      <vt:lpstr>6. 制止消极的想法 有用吗？没用！</vt:lpstr>
      <vt:lpstr>相反:</vt:lpstr>
      <vt:lpstr>7. 思维进一步扭曲</vt:lpstr>
      <vt:lpstr>7. 思维进一步扭曲</vt:lpstr>
      <vt:lpstr>可選修的：影片</vt:lpstr>
      <vt:lpstr>意识到你的优点</vt:lpstr>
      <vt:lpstr>意识到你的优点</vt:lpstr>
      <vt:lpstr>意识到你的优点</vt:lpstr>
      <vt:lpstr>意识到你的优点</vt:lpstr>
      <vt:lpstr>减少抑郁情绪和低自尊的小窍门</vt:lpstr>
      <vt:lpstr>减少抑郁情绪和低自尊的小窍门</vt:lpstr>
      <vt:lpstr>减少抑郁情绪和低自尊的小窍门</vt:lpstr>
      <vt:lpstr>减少抑郁情绪和低自尊的小窍门II</vt:lpstr>
      <vt:lpstr>减少抑郁情绪和低自尊的小窍门II</vt:lpstr>
      <vt:lpstr>减少抑郁情绪和低自尊的小窍门II</vt:lpstr>
      <vt:lpstr>减少抑郁情绪和低自尊的小窍门II</vt:lpstr>
      <vt:lpstr>转向日常生活</vt:lpstr>
      <vt:lpstr>转向日常生活</vt:lpstr>
      <vt:lpstr>转向日常生活</vt:lpstr>
      <vt:lpstr>转向日常生活</vt:lpstr>
      <vt:lpstr>如何对待这些精神症状？</vt:lpstr>
      <vt:lpstr>如何对待这些精神症状？</vt:lpstr>
      <vt:lpstr>如何对待这些精神症状？</vt:lpstr>
      <vt:lpstr>感谢您的参与!</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215</cp:revision>
  <dcterms:created xsi:type="dcterms:W3CDTF">2004-06-30T16:15:23Z</dcterms:created>
  <dcterms:modified xsi:type="dcterms:W3CDTF">2021-12-28T11:37:50Z</dcterms:modified>
</cp:coreProperties>
</file>