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 id="2147483717" r:id="rId2"/>
  </p:sldMasterIdLst>
  <p:notesMasterIdLst>
    <p:notesMasterId r:id="rId41"/>
  </p:notesMasterIdLst>
  <p:handoutMasterIdLst>
    <p:handoutMasterId r:id="rId42"/>
  </p:handoutMasterIdLst>
  <p:sldIdLst>
    <p:sldId id="473" r:id="rId3"/>
    <p:sldId id="403" r:id="rId4"/>
    <p:sldId id="404" r:id="rId5"/>
    <p:sldId id="405" r:id="rId6"/>
    <p:sldId id="406" r:id="rId7"/>
    <p:sldId id="410" r:id="rId8"/>
    <p:sldId id="457" r:id="rId9"/>
    <p:sldId id="456" r:id="rId10"/>
    <p:sldId id="455" r:id="rId11"/>
    <p:sldId id="414" r:id="rId12"/>
    <p:sldId id="460" r:id="rId13"/>
    <p:sldId id="459" r:id="rId14"/>
    <p:sldId id="458" r:id="rId15"/>
    <p:sldId id="416" r:id="rId16"/>
    <p:sldId id="462" r:id="rId17"/>
    <p:sldId id="461" r:id="rId18"/>
    <p:sldId id="417" r:id="rId19"/>
    <p:sldId id="419" r:id="rId20"/>
    <p:sldId id="463" r:id="rId21"/>
    <p:sldId id="389" r:id="rId22"/>
    <p:sldId id="422" r:id="rId23"/>
    <p:sldId id="465" r:id="rId24"/>
    <p:sldId id="464" r:id="rId25"/>
    <p:sldId id="435" r:id="rId26"/>
    <p:sldId id="339" r:id="rId27"/>
    <p:sldId id="340" r:id="rId28"/>
    <p:sldId id="371" r:id="rId29"/>
    <p:sldId id="466" r:id="rId30"/>
    <p:sldId id="467" r:id="rId31"/>
    <p:sldId id="468" r:id="rId32"/>
    <p:sldId id="469" r:id="rId33"/>
    <p:sldId id="451" r:id="rId34"/>
    <p:sldId id="471" r:id="rId35"/>
    <p:sldId id="424" r:id="rId36"/>
    <p:sldId id="472" r:id="rId37"/>
    <p:sldId id="425" r:id="rId38"/>
    <p:sldId id="452" r:id="rId39"/>
    <p:sldId id="434" r:id="rId40"/>
  </p:sldIdLst>
  <p:sldSz cx="12195175" cy="6858000"/>
  <p:notesSz cx="7099300" cy="10234613"/>
  <p:defaultTextStyle>
    <a:defPPr>
      <a:defRPr lang="de-DE"/>
    </a:defPPr>
    <a:lvl1pPr algn="l" rtl="0" fontAlgn="base">
      <a:spcBef>
        <a:spcPct val="0"/>
      </a:spcBef>
      <a:spcAft>
        <a:spcPct val="0"/>
      </a:spcAft>
      <a:defRPr lang="en-US" kern="1200">
        <a:solidFill>
          <a:schemeClr val="tx1"/>
        </a:solidFill>
        <a:latin typeface="SimHei"/>
        <a:ea typeface="SimHei"/>
        <a:cs typeface="+mn-cs"/>
      </a:defRPr>
    </a:lvl1pPr>
    <a:lvl2pPr marL="457200" algn="l" rtl="0" fontAlgn="base">
      <a:spcBef>
        <a:spcPct val="0"/>
      </a:spcBef>
      <a:spcAft>
        <a:spcPct val="0"/>
      </a:spcAft>
      <a:defRPr lang="en-US" kern="1200">
        <a:solidFill>
          <a:schemeClr val="tx1"/>
        </a:solidFill>
        <a:latin typeface="SimHei"/>
        <a:ea typeface="SimHei"/>
        <a:cs typeface="+mn-cs"/>
      </a:defRPr>
    </a:lvl2pPr>
    <a:lvl3pPr marL="914400" algn="l" rtl="0" fontAlgn="base">
      <a:spcBef>
        <a:spcPct val="0"/>
      </a:spcBef>
      <a:spcAft>
        <a:spcPct val="0"/>
      </a:spcAft>
      <a:defRPr lang="en-US" kern="1200">
        <a:solidFill>
          <a:schemeClr val="tx1"/>
        </a:solidFill>
        <a:latin typeface="SimHei"/>
        <a:ea typeface="SimHei"/>
        <a:cs typeface="+mn-cs"/>
      </a:defRPr>
    </a:lvl3pPr>
    <a:lvl4pPr marL="1371600" algn="l" rtl="0" fontAlgn="base">
      <a:spcBef>
        <a:spcPct val="0"/>
      </a:spcBef>
      <a:spcAft>
        <a:spcPct val="0"/>
      </a:spcAft>
      <a:defRPr lang="en-US" kern="1200">
        <a:solidFill>
          <a:schemeClr val="tx1"/>
        </a:solidFill>
        <a:latin typeface="SimHei"/>
        <a:ea typeface="SimHei"/>
        <a:cs typeface="+mn-cs"/>
      </a:defRPr>
    </a:lvl4pPr>
    <a:lvl5pPr marL="1828800" algn="l" rtl="0" fontAlgn="base">
      <a:spcBef>
        <a:spcPct val="0"/>
      </a:spcBef>
      <a:spcAft>
        <a:spcPct val="0"/>
      </a:spcAft>
      <a:defRPr lang="en-US" kern="1200">
        <a:solidFill>
          <a:schemeClr val="tx1"/>
        </a:solidFill>
        <a:latin typeface="SimHei"/>
        <a:ea typeface="SimHei"/>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FFFFFF"/>
    <a:srgbClr val="3333CC"/>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44" autoAdjust="0"/>
    <p:restoredTop sz="94614" autoAdjust="0"/>
  </p:normalViewPr>
  <p:slideViewPr>
    <p:cSldViewPr>
      <p:cViewPr varScale="1">
        <p:scale>
          <a:sx n="67" d="100"/>
          <a:sy n="67" d="100"/>
        </p:scale>
        <p:origin x="872" y="52"/>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246EB87C-5C2D-47EE-899F-A360323BC5F8}" type="slidenum">
              <a:rPr lang="en-US" altLang="de-DE"/>
              <a:pPr/>
              <a:t>‹Nr.›</a:t>
            </a:fld>
            <a:endParaRPr lang="en-US" altLang="de-DE"/>
          </a:p>
        </p:txBody>
      </p:sp>
    </p:spTree>
    <p:extLst>
      <p:ext uri="{BB962C8B-B14F-4D97-AF65-F5344CB8AC3E}">
        <p14:creationId xmlns:p14="http://schemas.microsoft.com/office/powerpoint/2010/main" val="3831384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defRPr>
            </a:lvl1pPr>
          </a:lstStyle>
          <a:p>
            <a:pPr>
              <a:defRPr/>
            </a:pPr>
            <a:endParaRPr lang="en-US"/>
          </a:p>
        </p:txBody>
      </p:sp>
      <p:sp>
        <p:nvSpPr>
          <p:cNvPr id="4813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8063A5A3-DBE6-431F-AC36-005D555F7D2E}" type="slidenum">
              <a:rPr lang="en-US" altLang="de-DE"/>
              <a:pPr/>
              <a:t>‹Nr.›</a:t>
            </a:fld>
            <a:endParaRPr lang="en-US" altLang="de-DE"/>
          </a:p>
        </p:txBody>
      </p:sp>
    </p:spTree>
    <p:extLst>
      <p:ext uri="{BB962C8B-B14F-4D97-AF65-F5344CB8AC3E}">
        <p14:creationId xmlns:p14="http://schemas.microsoft.com/office/powerpoint/2010/main" val="26055982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FEA68EC-BA1C-4A1D-A366-D72133AE27DE}" type="slidenum">
              <a:rPr lang="en-US" altLang="de-DE" sz="1300"/>
              <a:pPr eaLnBrk="1" hangingPunct="1">
                <a:spcBef>
                  <a:spcPct val="0"/>
                </a:spcBef>
              </a:pPr>
              <a:t>2</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463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811560B-E069-46CF-9886-B740F856A151}" type="slidenum">
              <a:rPr lang="en-US" altLang="de-DE" sz="1300"/>
              <a:pPr eaLnBrk="1" hangingPunct="1">
                <a:spcBef>
                  <a:spcPct val="0"/>
                </a:spcBef>
              </a:pPr>
              <a:t>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8114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14C7D1-0DA6-428D-B045-F7750000FA1C}" type="slidenum">
              <a:rPr lang="en-US" altLang="de-DE" sz="1300"/>
              <a:pPr eaLnBrk="1" hangingPunct="1">
                <a:spcBef>
                  <a:spcPct val="0"/>
                </a:spcBef>
              </a:pPr>
              <a:t>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3299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8E2DB5-D517-47C9-B717-F2C48AD477AA}" type="slidenum">
              <a:rPr lang="en-US" altLang="de-DE" sz="1300"/>
              <a:pPr eaLnBrk="1" hangingPunct="1">
                <a:spcBef>
                  <a:spcPct val="0"/>
                </a:spcBef>
              </a:pPr>
              <a:t>5</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0199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EA408E8-949B-4517-A10A-701237C89A25}" type="slidenum">
              <a:rPr lang="en-US" altLang="de-DE" sz="1300"/>
              <a:pPr eaLnBrk="1" hangingPunct="1">
                <a:spcBef>
                  <a:spcPct val="0"/>
                </a:spcBef>
              </a:pPr>
              <a:t>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9887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EA408E8-949B-4517-A10A-701237C89A25}" type="slidenum">
              <a:rPr lang="en-US" altLang="de-DE" sz="1300"/>
              <a:pPr eaLnBrk="1" hangingPunct="1">
                <a:spcBef>
                  <a:spcPct val="0"/>
                </a:spcBef>
              </a:pPr>
              <a:t>7</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98871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EA408E8-949B-4517-A10A-701237C89A25}" type="slidenum">
              <a:rPr lang="en-US" altLang="de-DE" sz="1300"/>
              <a:pPr eaLnBrk="1" hangingPunct="1">
                <a:spcBef>
                  <a:spcPct val="0"/>
                </a:spcBef>
              </a:pPr>
              <a:t>8</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9887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EA408E8-949B-4517-A10A-701237C89A25}" type="slidenum">
              <a:rPr lang="en-US" altLang="de-DE" sz="1300"/>
              <a:pPr eaLnBrk="1" hangingPunct="1">
                <a:spcBef>
                  <a:spcPct val="0"/>
                </a:spcBef>
              </a:pPr>
              <a:t>9</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9887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A84095-7504-49FF-98AA-8C41321C8B3D}" type="slidenum">
              <a:rPr lang="en-US" altLang="de-DE" sz="1300"/>
              <a:pPr eaLnBrk="1" hangingPunct="1">
                <a:spcBef>
                  <a:spcPct val="0"/>
                </a:spcBef>
              </a:pPr>
              <a:t>10</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68594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A84095-7504-49FF-98AA-8C41321C8B3D}" type="slidenum">
              <a:rPr lang="en-US" altLang="de-DE" sz="1300"/>
              <a:pPr eaLnBrk="1" hangingPunct="1">
                <a:spcBef>
                  <a:spcPct val="0"/>
                </a:spcBef>
              </a:pPr>
              <a:t>11</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68594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A84095-7504-49FF-98AA-8C41321C8B3D}" type="slidenum">
              <a:rPr lang="en-US" altLang="de-DE" sz="1300"/>
              <a:pPr eaLnBrk="1" hangingPunct="1">
                <a:spcBef>
                  <a:spcPct val="0"/>
                </a:spcBef>
              </a:pPr>
              <a:t>12</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68594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A84095-7504-49FF-98AA-8C41321C8B3D}" type="slidenum">
              <a:rPr lang="en-US" altLang="de-DE" sz="1300"/>
              <a:pPr eaLnBrk="1" hangingPunct="1">
                <a:spcBef>
                  <a:spcPct val="0"/>
                </a:spcBef>
              </a:pPr>
              <a:t>13</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68594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7DB3B4-C7E2-4AAD-B84A-7414E4161C2E}" type="slidenum">
              <a:rPr lang="en-US" altLang="de-DE" sz="1300"/>
              <a:pPr eaLnBrk="1" hangingPunct="1">
                <a:spcBef>
                  <a:spcPct val="0"/>
                </a:spcBef>
              </a:pPr>
              <a:t>14</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2142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7DB3B4-C7E2-4AAD-B84A-7414E4161C2E}" type="slidenum">
              <a:rPr lang="en-US" altLang="de-DE" sz="1300"/>
              <a:pPr eaLnBrk="1" hangingPunct="1">
                <a:spcBef>
                  <a:spcPct val="0"/>
                </a:spcBef>
              </a:pPr>
              <a:t>15</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21425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7DB3B4-C7E2-4AAD-B84A-7414E4161C2E}" type="slidenum">
              <a:rPr lang="en-US" altLang="de-DE" sz="1300"/>
              <a:pPr eaLnBrk="1" hangingPunct="1">
                <a:spcBef>
                  <a:spcPct val="0"/>
                </a:spcBef>
              </a:pPr>
              <a:t>16</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21425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4D8B15-2549-442A-8F82-DD040BE38FA9}" type="slidenum">
              <a:rPr lang="en-US" altLang="de-DE" sz="1300"/>
              <a:pPr eaLnBrk="1" hangingPunct="1">
                <a:spcBef>
                  <a:spcPct val="0"/>
                </a:spcBef>
              </a:pPr>
              <a:t>17</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53696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48F24E-6ABE-4D35-85FF-FAF198C94443}" type="slidenum">
              <a:rPr lang="en-US" altLang="de-DE" sz="1300"/>
              <a:pPr eaLnBrk="1" hangingPunct="1">
                <a:spcBef>
                  <a:spcPct val="0"/>
                </a:spcBef>
              </a:pPr>
              <a:t>18</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27710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48F24E-6ABE-4D35-85FF-FAF198C94443}" type="slidenum">
              <a:rPr lang="en-US" altLang="de-DE" sz="1300"/>
              <a:pPr eaLnBrk="1" hangingPunct="1">
                <a:spcBef>
                  <a:spcPct val="0"/>
                </a:spcBef>
              </a:pPr>
              <a:t>19</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27710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DDF5495-5407-496A-97DA-990225C33B14}" type="slidenum">
              <a:rPr lang="en-US" altLang="de-DE" sz="1300"/>
              <a:pPr eaLnBrk="1" hangingPunct="1">
                <a:spcBef>
                  <a:spcPct val="0"/>
                </a:spcBef>
              </a:pPr>
              <a:t>20</a:t>
            </a:fld>
            <a:endParaRPr lang="en-US" altLang="de-DE" sz="1300"/>
          </a:p>
        </p:txBody>
      </p:sp>
      <p:sp>
        <p:nvSpPr>
          <p:cNvPr id="68611" name="Rectangle 2"/>
          <p:cNvSpPr>
            <a:spLocks noGrp="1" noRot="1" noChangeAspect="1" noChangeArrowheads="1" noTextEdit="1"/>
          </p:cNvSpPr>
          <p:nvPr>
            <p:ph type="sldImg"/>
          </p:nvPr>
        </p:nvSpPr>
        <p:spPr>
          <a:xfrm>
            <a:off x="139700" y="768350"/>
            <a:ext cx="6821488"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47062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7A7CF1-F19A-46E8-89A5-C2482300C6A7}" type="slidenum">
              <a:rPr lang="en-US" altLang="de-DE" sz="1300"/>
              <a:pPr eaLnBrk="1" hangingPunct="1">
                <a:spcBef>
                  <a:spcPct val="0"/>
                </a:spcBef>
              </a:pPr>
              <a:t>21</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46849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7A7CF1-F19A-46E8-89A5-C2482300C6A7}" type="slidenum">
              <a:rPr lang="en-US" altLang="de-DE" sz="1300"/>
              <a:pPr eaLnBrk="1" hangingPunct="1">
                <a:spcBef>
                  <a:spcPct val="0"/>
                </a:spcBef>
              </a:pPr>
              <a:t>22</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46849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7A7CF1-F19A-46E8-89A5-C2482300C6A7}" type="slidenum">
              <a:rPr lang="en-US" altLang="de-DE" sz="1300"/>
              <a:pPr eaLnBrk="1" hangingPunct="1">
                <a:spcBef>
                  <a:spcPct val="0"/>
                </a:spcBef>
              </a:pPr>
              <a:t>23</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46849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BEE943-8271-4F1E-B9DC-BEFE8AC0BB82}" type="slidenum">
              <a:rPr lang="en-US" altLang="de-DE" sz="1300"/>
              <a:pPr eaLnBrk="1" hangingPunct="1">
                <a:spcBef>
                  <a:spcPct val="0"/>
                </a:spcBef>
              </a:pPr>
              <a:t>24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38301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F073CC-06BB-4A17-A842-083E4E51143F}" type="slidenum">
              <a:rPr lang="en-US" altLang="de-DE" sz="1300"/>
              <a:pPr eaLnBrk="1" hangingPunct="1">
                <a:spcBef>
                  <a:spcPct val="0"/>
                </a:spcBef>
              </a:pPr>
              <a:t>25</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9805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9DA3E73-D645-4103-83B1-FD020DDA85D6}" type="slidenum">
              <a:rPr lang="en-US" altLang="de-DE" sz="1300"/>
              <a:pPr eaLnBrk="1" hangingPunct="1">
                <a:spcBef>
                  <a:spcPct val="0"/>
                </a:spcBef>
              </a:pPr>
              <a:t>26</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68872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012967-6689-41D4-A8C8-2254B80A44B0}" type="slidenum">
              <a:rPr lang="en-US" altLang="de-DE" sz="1300"/>
              <a:pPr eaLnBrk="1" hangingPunct="1">
                <a:spcBef>
                  <a:spcPct val="0"/>
                </a:spcBef>
              </a:pPr>
              <a:t>27</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23922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52FEF8D-8E8B-40FD-A931-A0DE4612622B}" type="slidenum">
              <a:rPr lang="en-US" altLang="de-DE" sz="1300"/>
              <a:pPr eaLnBrk="1" hangingPunct="1">
                <a:spcBef>
                  <a:spcPct val="0"/>
                </a:spcBef>
              </a:pPr>
              <a:t>28</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97142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31F1BD-0896-4041-9D40-ACA4B39DC181}" type="slidenum">
              <a:rPr lang="en-US" altLang="de-DE" sz="1300"/>
              <a:pPr eaLnBrk="1" hangingPunct="1">
                <a:spcBef>
                  <a:spcPct val="0"/>
                </a:spcBef>
              </a:pPr>
              <a:t>29</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42674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07A2099-E9C1-4E28-8179-D5D499EC0133}" type="slidenum">
              <a:rPr lang="en-US" altLang="de-DE" sz="1300"/>
              <a:pPr eaLnBrk="1" hangingPunct="1">
                <a:spcBef>
                  <a:spcPct val="0"/>
                </a:spcBef>
              </a:pPr>
              <a:t>30</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40386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91B315-A452-466F-91ED-13F0B6F31638}" type="slidenum">
              <a:rPr lang="en-US" altLang="de-DE" sz="1300"/>
              <a:pPr eaLnBrk="1" hangingPunct="1">
                <a:spcBef>
                  <a:spcPct val="0"/>
                </a:spcBef>
              </a:pPr>
              <a:t>31</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59387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32</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5FC39E7-91EA-455B-ABB6-D973098A6B2D}" type="slidenum">
              <a:rPr lang="en-US" altLang="de-DE" sz="1300"/>
              <a:pPr eaLnBrk="1" hangingPunct="1">
                <a:spcBef>
                  <a:spcPct val="0"/>
                </a:spcBef>
              </a:pPr>
              <a:t>33</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01924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661FD0B-671D-4C63-8A80-029DCE579014}" type="slidenum">
              <a:rPr lang="en-US" altLang="de-DE" sz="1300"/>
              <a:pPr eaLnBrk="1" hangingPunct="1">
                <a:spcBef>
                  <a:spcPct val="0"/>
                </a:spcBef>
              </a:pPr>
              <a:t>34</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94669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661FD0B-671D-4C63-8A80-029DCE579014}" type="slidenum">
              <a:rPr lang="en-US" altLang="de-DE" sz="1300"/>
              <a:pPr eaLnBrk="1" hangingPunct="1">
                <a:spcBef>
                  <a:spcPct val="0"/>
                </a:spcBef>
              </a:pPr>
              <a:t>35</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94669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9B6B4AC-1B79-43EB-B6C0-D6464FF476DC}" type="slidenum">
              <a:rPr lang="en-US" altLang="de-DE" sz="1300"/>
              <a:pPr eaLnBrk="1" hangingPunct="1">
                <a:spcBef>
                  <a:spcPct val="0"/>
                </a:spcBef>
              </a:pPr>
              <a:t>36</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25053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61FEA1-0FD4-4CA0-8804-DB979FFA53F5}" type="slidenum">
              <a:rPr lang="en-US" altLang="de-DE" sz="1300"/>
              <a:pPr eaLnBrk="1" hangingPunct="1">
                <a:spcBef>
                  <a:spcPct val="0"/>
                </a:spcBef>
              </a:pPr>
              <a:t>38</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52653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000" dirty="0">
                <a:latin typeface="+mj-lt"/>
              </a:rPr>
              <a:t>该模块中使用的图片已经得到作者及版权所有 者授权。详细信息（作者名，题目）请参阅本 文件最后一页。</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6 – </a:t>
            </a:r>
            <a:r>
              <a:rPr lang="zh-CN" altLang="en-US"/>
              <a:t>移情 </a:t>
            </a:r>
            <a:r>
              <a:rPr lang="en-US" altLang="zh-CN"/>
              <a:t>II</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50B89752-6077-4340-A710-538C9690C119}" type="slidenum">
              <a:rPr lang="zh-CN" altLang="de-DE" smtClean="0"/>
              <a:pPr/>
              <a:t>‹Nr.›</a:t>
            </a:fld>
            <a:endParaRPr lang="de-DE" altLang="zh-CN"/>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zh-CN" altLang="en-US"/>
              <a:t>训练模块 </a:t>
            </a:r>
            <a:r>
              <a:rPr lang="en-US" altLang="zh-CN"/>
              <a:t>6 – </a:t>
            </a:r>
            <a:r>
              <a:rPr lang="zh-CN" altLang="en-US"/>
              <a:t>移情 </a:t>
            </a:r>
            <a:r>
              <a:rPr lang="en-US" altLang="zh-CN"/>
              <a:t>II</a:t>
            </a:r>
            <a:endParaRPr lang="de-DE" altLang="zh-CN"/>
          </a:p>
        </p:txBody>
      </p:sp>
      <p:sp>
        <p:nvSpPr>
          <p:cNvPr id="6" name="Slide Number Placeholder 5"/>
          <p:cNvSpPr>
            <a:spLocks noGrp="1"/>
          </p:cNvSpPr>
          <p:nvPr>
            <p:ph type="sldNum" sz="quarter" idx="12"/>
          </p:nvPr>
        </p:nvSpPr>
        <p:spPr bwMode="gray"/>
        <p:txBody>
          <a:bodyPr>
            <a:noAutofit/>
          </a:bodyPr>
          <a:lstStyle>
            <a:lvl1pPr>
              <a:defRPr b="0"/>
            </a:lvl1pPr>
          </a:lstStyle>
          <a:p>
            <a:fld id="{4F6FD909-CCDD-48F0-87C7-72A0735A954C}" type="slidenum">
              <a:rPr lang="zh-CN" altLang="de-DE" smtClean="0"/>
              <a:pPr/>
              <a:t>‹Nr.›</a:t>
            </a:fld>
            <a:endParaRPr lang="de-DE" altLang="zh-CN"/>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6 – </a:t>
            </a:r>
            <a:r>
              <a:rPr lang="zh-CN" altLang="en-US"/>
              <a:t>移情 </a:t>
            </a:r>
            <a:r>
              <a:rPr lang="en-US" altLang="zh-CN"/>
              <a:t>II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4DBA19AD-C0A4-44D9-9649-DF42D979931C}" type="slidenum">
              <a:rPr lang="zh-CN" altLang="de-DE" smtClean="0"/>
              <a:pPr/>
              <a:t>‹Nr.›</a:t>
            </a:fld>
            <a:endParaRPr lang="de-DE" altLang="zh-CN"/>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6 – </a:t>
            </a:r>
            <a:r>
              <a:rPr lang="zh-CN" altLang="en-US"/>
              <a:t>移情 </a:t>
            </a:r>
            <a:r>
              <a:rPr lang="en-US" altLang="zh-CN"/>
              <a:t>II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50B89752-6077-4340-A710-538C9690C119}" type="slidenum">
              <a:rPr lang="zh-CN" altLang="de-DE" smtClean="0"/>
              <a:pPr/>
              <a:t>‹Nr.›</a:t>
            </a:fld>
            <a:endParaRPr lang="de-DE" altLang="zh-CN"/>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6 – </a:t>
            </a:r>
            <a:r>
              <a:rPr lang="zh-CN" altLang="en-US"/>
              <a:t>移情 </a:t>
            </a:r>
            <a:r>
              <a:rPr lang="en-US" altLang="zh-CN"/>
              <a:t>II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50B89752-6077-4340-A710-538C9690C119}" type="slidenum">
              <a:rPr lang="zh-CN" altLang="de-DE" smtClean="0"/>
              <a:pPr/>
              <a:t>‹Nr.›</a:t>
            </a:fld>
            <a:endParaRPr lang="de-DE" altLang="zh-CN"/>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zh-CN" altLang="en-US"/>
              <a:t>训练模块 </a:t>
            </a:r>
            <a:r>
              <a:rPr lang="en-US" altLang="zh-CN"/>
              <a:t>6 – </a:t>
            </a:r>
            <a:r>
              <a:rPr lang="zh-CN" altLang="en-US"/>
              <a:t>移情 </a:t>
            </a:r>
            <a:r>
              <a:rPr lang="en-US" altLang="zh-CN"/>
              <a:t>II</a:t>
            </a:r>
            <a:endParaRPr lang="de-DE" altLang="zh-CN"/>
          </a:p>
        </p:txBody>
      </p:sp>
      <p:sp>
        <p:nvSpPr>
          <p:cNvPr id="5" name="Slide Number Placeholder 4"/>
          <p:cNvSpPr>
            <a:spLocks noGrp="1"/>
          </p:cNvSpPr>
          <p:nvPr>
            <p:ph type="sldNum" sz="quarter" idx="12"/>
          </p:nvPr>
        </p:nvSpPr>
        <p:spPr bwMode="gray"/>
        <p:txBody>
          <a:bodyPr/>
          <a:lstStyle>
            <a:lvl1pPr>
              <a:defRPr b="0"/>
            </a:lvl1pPr>
          </a:lstStyle>
          <a:p>
            <a:fld id="{43F781DE-3D0F-435F-A17A-9067640188B2}" type="slidenum">
              <a:rPr lang="zh-CN" altLang="de-DE" smtClean="0"/>
              <a:pPr/>
              <a:t>‹Nr.›</a:t>
            </a:fld>
            <a:endParaRPr lang="de-DE" altLang="zh-CN"/>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6 – </a:t>
            </a:r>
            <a:r>
              <a:rPr lang="zh-CN" altLang="en-US"/>
              <a:t>移情 </a:t>
            </a:r>
            <a:r>
              <a:rPr lang="en-US" altLang="zh-CN"/>
              <a:t>II</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005DFBD8-4A62-4A80-8780-D93CB5A46899}" type="slidenum">
              <a:rPr lang="zh-CN" altLang="de-DE" smtClean="0"/>
              <a:pPr/>
              <a:t>‹Nr.›</a:t>
            </a:fld>
            <a:endParaRPr lang="de-DE" altLang="zh-CN"/>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04295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84395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zh-CN" altLang="en-US" sz="1000" dirty="0">
                <a:solidFill>
                  <a:srgbClr val="333333"/>
                </a:solidFill>
                <a:latin typeface="Calibri Light"/>
              </a:rPr>
              <a:t>该模块中使用的图片已经得到作者及版权所有 者授权。详细信息（作者名，题目）请参阅本 文件最后一页。</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4113311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1093718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3725139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16767147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241312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0765958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7310962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127708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242467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7998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zh-CN" altLang="en-US"/>
              <a:t>训练模块 </a:t>
            </a:r>
            <a:r>
              <a:rPr lang="en-US" altLang="zh-CN"/>
              <a:t>6 – </a:t>
            </a:r>
            <a:r>
              <a:rPr lang="zh-CN" altLang="en-US"/>
              <a:t>移情 </a:t>
            </a:r>
            <a:r>
              <a:rPr lang="en-US" altLang="zh-CN"/>
              <a:t>II</a:t>
            </a:r>
            <a:endParaRPr lang="de-DE" altLang="zh-CN"/>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0B89752-6077-4340-A710-538C9690C119}" type="slidenum">
              <a:rPr lang="zh-CN" altLang="de-DE" smtClean="0"/>
              <a:pPr/>
              <a:t>‹Nr.›</a:t>
            </a:fld>
            <a:endParaRPr lang="de-DE" altLang="zh-CN"/>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Lst>
  <p:txStyles>
    <p:titleStyle>
      <a:lvl1pPr algn="l" defTabSz="914245" rtl="0" eaLnBrk="1" latinLnBrk="0" hangingPunct="1">
        <a:lnSpc>
          <a:spcPct val="90000"/>
        </a:lnSpc>
        <a:spcBef>
          <a:spcPct val="0"/>
        </a:spcBef>
        <a:buNone/>
        <a:defRPr sz="2800" kern="1200">
          <a:solidFill>
            <a:schemeClr val="accent1"/>
          </a:solidFill>
          <a:latin typeface="SimHei"/>
          <a:ea typeface="SimHei"/>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SimHei"/>
          <a:ea typeface="SimHei"/>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SimHei"/>
          <a:ea typeface="SimHei"/>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SimHei"/>
          <a:ea typeface="SimHei"/>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898047333"/>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a:t>
            </a:r>
            <a:r>
              <a:rPr lang="en-US" altLang="ja-JP">
                <a:latin typeface="Calibri Light"/>
              </a:rPr>
              <a:t>6 B –</a:t>
            </a:r>
            <a:r>
              <a:rPr lang="en-US" altLang="ja-JP">
                <a:latin typeface="SimHei" panose="02010609060101010101" pitchFamily="49" charset="-122"/>
                <a:ea typeface="SimHei" panose="02010609060101010101" pitchFamily="49" charset="-122"/>
              </a:rPr>
              <a:t> </a:t>
            </a:r>
            <a:r>
              <a:rPr lang="zh-CN" altLang="en-US" dirty="0">
                <a:latin typeface="SimHei" panose="02010609060101010101" pitchFamily="49" charset="-122"/>
                <a:ea typeface="SimHei" panose="02010609060101010101" pitchFamily="49" charset="-122"/>
              </a:rPr>
              <a:t>移情 </a:t>
            </a:r>
            <a:r>
              <a:rPr lang="en-US" altLang="zh-CN" dirty="0">
                <a:latin typeface="SimHei" panose="02010609060101010101" pitchFamily="49" charset="-122"/>
                <a:ea typeface="SimHei" panose="02010609060101010101" pitchFamily="49" charset="-122"/>
              </a:rPr>
              <a:t>II</a:t>
            </a:r>
            <a:endParaRPr lang="en-US" dirty="0">
              <a:latin typeface="SimHei" panose="02010609060101010101" pitchFamily="49" charset="-122"/>
              <a:ea typeface="SimHei" panose="02010609060101010101" pitchFamily="49" charset="-122"/>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Zhou</a:t>
            </a:r>
            <a:r>
              <a:rPr lang="nl-NL" sz="1600" dirty="0">
                <a:solidFill>
                  <a:srgbClr val="004992"/>
                </a:solidFill>
              </a:rPr>
              <a:t> (12|21)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634476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当你认识一个陌生人时，你先看他哪里？</a:t>
            </a:r>
            <a:br>
              <a:rPr lang="zh-CN" altLang="en-US" sz="3600">
                <a:solidFill>
                  <a:srgbClr val="004992"/>
                </a:solidFill>
                <a:cs typeface="+mn-cs"/>
              </a:rPr>
            </a:br>
            <a:r>
              <a:rPr lang="zh-CN" altLang="en-US">
                <a:solidFill>
                  <a:srgbClr val="004992"/>
                </a:solidFill>
                <a:cs typeface="+mn-cs"/>
              </a:rPr>
              <a:t>这些线索对于建立好的评价可靠吗</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2</a:t>
            </a:fld>
            <a:endParaRPr lang="de-DE" altLang="zh-CN">
              <a:latin typeface="SimHei"/>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aption_22"/>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ja-JP" altLang="en-US" sz="2000" i="1">
                <a:latin typeface="SimHei"/>
                <a:ea typeface="SimHei"/>
              </a:rPr>
              <a:t>其它？</a:t>
            </a:r>
            <a:r>
              <a:rPr lang="en-US" altLang="ja-JP" sz="2000" i="1">
                <a:latin typeface="SimHei"/>
                <a:ea typeface="SimHei"/>
              </a:rPr>
              <a:t>......</a:t>
            </a:r>
            <a:endParaRPr lang="de-DE" altLang="de-DE" sz="2000" i="1" dirty="0">
              <a:latin typeface="SimHei"/>
              <a:ea typeface="SimHei"/>
            </a:endParaRPr>
          </a:p>
        </p:txBody>
      </p:sp>
      <p:sp>
        <p:nvSpPr>
          <p:cNvPr id="2" name="Title 1"/>
          <p:cNvSpPr>
            <a:spLocks noGrp="1"/>
          </p:cNvSpPr>
          <p:nvPr>
            <p:ph type="title"/>
          </p:nvPr>
        </p:nvSpPr>
        <p:spPr/>
        <p:txBody>
          <a:bodyPr/>
          <a:lstStyle/>
          <a:p>
            <a:r>
              <a:rPr lang="zh-CN" altLang="en-US" sz="3600">
                <a:solidFill>
                  <a:srgbClr val="004992"/>
                </a:solidFill>
                <a:cs typeface="+mn-cs"/>
              </a:rPr>
              <a:t>当你认识一个陌生人时，你先看他哪里？</a:t>
            </a:r>
            <a:br>
              <a:rPr lang="zh-CN" altLang="en-US" sz="3600">
                <a:solidFill>
                  <a:srgbClr val="004992"/>
                </a:solidFill>
                <a:cs typeface="+mn-cs"/>
              </a:rPr>
            </a:br>
            <a:r>
              <a:rPr lang="zh-CN" altLang="en-US">
                <a:solidFill>
                  <a:srgbClr val="004992"/>
                </a:solidFill>
                <a:cs typeface="+mn-cs"/>
              </a:rPr>
              <a:t>这些线索对于建立好的评价可靠吗</a:t>
            </a:r>
            <a:r>
              <a:rPr lang="en-US" altLang="zh-CN">
                <a:solidFill>
                  <a:srgbClr val="004992"/>
                </a:solidFill>
                <a:cs typeface="+mn-cs"/>
              </a:rPr>
              <a:t>?</a:t>
            </a:r>
            <a:endParaRPr lang="en-US">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3</a:t>
            </a:fld>
            <a:endParaRPr lang="de-DE" altLang="zh-CN">
              <a:latin typeface="SimHei"/>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4"/>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zh-CN" altLang="en-US" sz="2000">
                <a:latin typeface="SimHei"/>
              </a:rPr>
              <a:t>身体语言</a:t>
            </a:r>
            <a:r>
              <a:rPr lang="en-US" altLang="zh-CN" sz="2000">
                <a:latin typeface="SimHei"/>
              </a:rPr>
              <a:t>/</a:t>
            </a:r>
            <a:br>
              <a:rPr lang="en-US" altLang="zh-CN" sz="2000">
                <a:latin typeface="SimHei"/>
              </a:rPr>
            </a:br>
            <a:r>
              <a:rPr lang="zh-CN" altLang="en-US" sz="2000">
                <a:latin typeface="SimHei"/>
              </a:rPr>
              <a:t>姿势</a:t>
            </a:r>
            <a:r>
              <a:rPr lang="en-US" altLang="zh-CN" sz="2000">
                <a:latin typeface="SimHei"/>
              </a:rPr>
              <a:t>?</a:t>
            </a:r>
            <a:endParaRPr lang="de-DE" altLang="de-DE" sz="2000" dirty="0">
              <a:latin typeface="SimHei"/>
            </a:endParaRPr>
          </a:p>
        </p:txBody>
      </p:sp>
      <p:sp>
        <p:nvSpPr>
          <p:cNvPr id="20" name="Caption_25"/>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ja-JP" altLang="en-US" sz="2000">
                <a:latin typeface="SimHei"/>
              </a:rPr>
              <a:t>眼睛</a:t>
            </a:r>
            <a:r>
              <a:rPr lang="en-US" altLang="ja-JP" sz="2000">
                <a:latin typeface="SimHei"/>
              </a:rPr>
              <a:t>?</a:t>
            </a:r>
            <a:endParaRPr lang="de-DE" altLang="de-DE" sz="2000" dirty="0">
              <a:latin typeface="SimHei"/>
            </a:endParaRPr>
          </a:p>
        </p:txBody>
      </p:sp>
      <p:sp>
        <p:nvSpPr>
          <p:cNvPr id="21" name="Caption_26"/>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ja-JP" altLang="en-US" sz="2000">
                <a:solidFill>
                  <a:srgbClr val="333333"/>
                </a:solidFill>
                <a:latin typeface="SimHei"/>
              </a:rPr>
              <a:t>语言</a:t>
            </a:r>
            <a:r>
              <a:rPr lang="en-US" altLang="ja-JP" sz="2000">
                <a:solidFill>
                  <a:srgbClr val="333333"/>
                </a:solidFill>
                <a:latin typeface="SimHei"/>
              </a:rPr>
              <a:t>?</a:t>
            </a:r>
            <a:endParaRPr lang="de-DE" altLang="de-DE" sz="2000" dirty="0">
              <a:solidFill>
                <a:srgbClr val="333333"/>
              </a:solidFill>
              <a:latin typeface="SimHei"/>
            </a:endParaRPr>
          </a:p>
        </p:txBody>
      </p:sp>
      <p:sp>
        <p:nvSpPr>
          <p:cNvPr id="22" name="Caption_27"/>
          <p:cNvSpPr txBox="1">
            <a:spLocks noChangeArrowheads="1"/>
          </p:cNvSpPr>
          <p:nvPr/>
        </p:nvSpPr>
        <p:spPr bwMode="auto">
          <a:xfrm>
            <a:off x="8071499"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ja-JP" altLang="en-US" sz="2000">
                <a:solidFill>
                  <a:srgbClr val="333333"/>
                </a:solidFill>
                <a:latin typeface="SimHei"/>
              </a:rPr>
              <a:t>穿着</a:t>
            </a:r>
            <a:r>
              <a:rPr lang="en-US" altLang="ja-JP" sz="2000">
                <a:solidFill>
                  <a:srgbClr val="333333"/>
                </a:solidFill>
                <a:latin typeface="SimHei"/>
              </a:rPr>
              <a:t>?</a:t>
            </a:r>
            <a:endParaRPr lang="de-DE" altLang="de-DE" sz="2000" dirty="0">
              <a:solidFill>
                <a:srgbClr val="333333"/>
              </a:solidFill>
              <a:latin typeface="SimHei"/>
            </a:endParaRPr>
          </a:p>
        </p:txBody>
      </p:sp>
      <p:sp>
        <p:nvSpPr>
          <p:cNvPr id="23" name="Caption_28"/>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9"/>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30"/>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1"/>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32"/>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ja-JP" altLang="en-US" sz="2000">
                <a:solidFill>
                  <a:srgbClr val="333333"/>
                </a:solidFill>
                <a:latin typeface="SimHei"/>
              </a:rPr>
              <a:t>手</a:t>
            </a:r>
            <a:r>
              <a:rPr lang="en-US" altLang="ja-JP" sz="2000">
                <a:solidFill>
                  <a:srgbClr val="333333"/>
                </a:solidFill>
                <a:latin typeface="SimHei"/>
              </a:rPr>
              <a:t>?</a:t>
            </a:r>
            <a:endParaRPr lang="de-DE" altLang="de-DE" sz="2000" dirty="0">
              <a:solidFill>
                <a:srgbClr val="333333"/>
              </a:solidFill>
              <a:latin typeface="SimHei"/>
            </a:endParaRPr>
          </a:p>
        </p:txBody>
      </p:sp>
      <p:sp>
        <p:nvSpPr>
          <p:cNvPr id="28"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其它信息渠道会被考虑吗？这些可靠吗？</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4</a:t>
            </a:fld>
            <a:endParaRPr lang="de-DE" altLang="zh-CN">
              <a:latin typeface="SimHei"/>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6400800" cy="4248000"/>
          </a:xfrm>
        </p:spPr>
        <p:txBody>
          <a:bodyPr/>
          <a:lstStyle/>
          <a:p>
            <a:pPr marL="342900" lvl="0" indent="-342900" defTabSz="914400" fontAlgn="base">
              <a:buClr>
                <a:srgbClr val="333333"/>
              </a:buClr>
              <a:buFont typeface="WingDings"/>
              <a:buChar char=""/>
            </a:pPr>
            <a:r>
              <a:rPr lang="zh-CN" altLang="en-US" sz="2400" dirty="0">
                <a:solidFill>
                  <a:srgbClr val="333333"/>
                </a:solidFill>
              </a:rPr>
              <a:t>关于这个人的先验知识（道听途说）：例如朋友的评价</a:t>
            </a:r>
          </a:p>
          <a:p>
            <a:pPr marL="342900" lvl="0" indent="-342900" defTabSz="914400" fontAlgn="base">
              <a:buClr>
                <a:srgbClr val="333333"/>
              </a:buClr>
              <a:buFont typeface="WingDings"/>
              <a:buChar char=""/>
            </a:pPr>
            <a:r>
              <a:rPr lang="zh-CN" altLang="en-US" sz="2400" dirty="0">
                <a:solidFill>
                  <a:srgbClr val="333333"/>
                </a:solidFill>
              </a:rPr>
              <a:t>关于类似的人或群体的先验知识</a:t>
            </a:r>
            <a:r>
              <a:rPr lang="en-US" altLang="de-DE" sz="2400" dirty="0">
                <a:solidFill>
                  <a:srgbClr val="333333"/>
                </a:solidFill>
              </a:rPr>
              <a:t>: </a:t>
            </a:r>
            <a:r>
              <a:rPr lang="zh-CN" altLang="en-US" sz="2400" dirty="0">
                <a:solidFill>
                  <a:srgbClr val="333333"/>
                </a:solidFill>
              </a:rPr>
              <a:t>如</a:t>
            </a:r>
            <a:r>
              <a:rPr lang="zh-CN" altLang="en-US" sz="2400" i="1" dirty="0">
                <a:solidFill>
                  <a:srgbClr val="333333"/>
                </a:solidFill>
              </a:rPr>
              <a:t>摩托车手</a:t>
            </a:r>
            <a:endParaRPr lang="en-US" altLang="de-DE" sz="2400" dirty="0">
              <a:solidFill>
                <a:srgbClr val="333333"/>
              </a:solidFill>
            </a:endParaRPr>
          </a:p>
          <a:p>
            <a:pPr marL="342900" lvl="0" indent="-342900" defTabSz="914400" fontAlgn="base">
              <a:buClr>
                <a:srgbClr val="333333"/>
              </a:buClr>
              <a:buFont typeface="WingDings"/>
              <a:buChar char=""/>
            </a:pPr>
            <a:r>
              <a:rPr lang="en-US" altLang="zh-CN" sz="2400">
                <a:solidFill>
                  <a:srgbClr val="333333"/>
                </a:solidFill>
              </a:rPr>
              <a:t>“</a:t>
            </a:r>
            <a:r>
              <a:rPr lang="zh-CN" altLang="en-US" sz="2400">
                <a:solidFill>
                  <a:srgbClr val="333333"/>
                </a:solidFill>
              </a:rPr>
              <a:t>本</a:t>
            </a:r>
            <a:r>
              <a:rPr lang="zh-CN" altLang="en-US" sz="2400" dirty="0">
                <a:solidFill>
                  <a:srgbClr val="333333"/>
                </a:solidFill>
              </a:rPr>
              <a:t>能的</a:t>
            </a:r>
            <a:r>
              <a:rPr lang="zh-CN" altLang="en-US" sz="2400">
                <a:solidFill>
                  <a:srgbClr val="333333"/>
                </a:solidFill>
              </a:rPr>
              <a:t>感觉”</a:t>
            </a:r>
            <a:r>
              <a:rPr lang="en-US" altLang="de-DE" sz="2400">
                <a:solidFill>
                  <a:srgbClr val="333333"/>
                </a:solidFill>
              </a:rPr>
              <a:t>/</a:t>
            </a:r>
            <a:r>
              <a:rPr lang="zh-CN" altLang="en-US" sz="2400" dirty="0">
                <a:solidFill>
                  <a:srgbClr val="333333"/>
                </a:solidFill>
              </a:rPr>
              <a:t>直觉</a:t>
            </a:r>
          </a:p>
          <a:p>
            <a:pPr marL="342900" lvl="0" indent="-342900" defTabSz="914400" fontAlgn="base">
              <a:buClr>
                <a:srgbClr val="333333"/>
              </a:buClr>
              <a:buFont typeface="WingDings"/>
              <a:buChar char=""/>
            </a:pPr>
            <a:r>
              <a:rPr lang="zh-CN" altLang="en-GB" sz="2400" dirty="0">
                <a:solidFill>
                  <a:srgbClr val="333333"/>
                </a:solidFill>
              </a:rPr>
              <a:t>书面材料：例如，电子邮件或网络聊天</a:t>
            </a:r>
            <a:endParaRPr lang="en-US" sz="2400" dirty="0"/>
          </a:p>
        </p:txBody>
      </p:sp>
      <p:sp>
        <p:nvSpPr>
          <p:cNvPr id="2" name="Title 1"/>
          <p:cNvSpPr>
            <a:spLocks noGrp="1"/>
          </p:cNvSpPr>
          <p:nvPr>
            <p:ph type="title"/>
          </p:nvPr>
        </p:nvSpPr>
        <p:spPr/>
        <p:txBody>
          <a:bodyPr/>
          <a:lstStyle/>
          <a:p>
            <a:r>
              <a:rPr lang="zh-CN" altLang="en-US" sz="3600">
                <a:solidFill>
                  <a:srgbClr val="004992"/>
                </a:solidFill>
                <a:cs typeface="+mn-cs"/>
              </a:rPr>
              <a:t>其它信息渠道会被考虑吗？这些可靠吗？</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5</a:t>
            </a:fld>
            <a:endParaRPr lang="de-DE" altLang="zh-CN">
              <a:latin typeface="SimHei"/>
            </a:endParaRPr>
          </a:p>
        </p:txBody>
      </p:sp>
      <p:pic>
        <p:nvPicPr>
          <p:cNvPr id="9"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zh-CN" altLang="en-US" sz="3600">
                <a:solidFill>
                  <a:srgbClr val="004992"/>
                </a:solidFill>
                <a:cs typeface="+mn-cs"/>
              </a:rPr>
              <a:t>请讨论用下列特征对人做判断时的优点与缺点</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6</a:t>
            </a:fld>
            <a:endParaRPr lang="de-DE" altLang="zh-CN">
              <a:latin typeface="SimHei"/>
            </a:endParaRPr>
          </a:p>
        </p:txBody>
      </p:sp>
      <p:graphicFrame>
        <p:nvGraphicFramePr>
          <p:cNvPr id="10" name="Group 2"/>
          <p:cNvGraphicFramePr>
            <a:graphicFrameLocks noGrp="1"/>
          </p:cNvGraphicFramePr>
          <p:nvPr>
            <p:extLst>
              <p:ext uri="{D42A27DB-BD31-4B8C-83A1-F6EECF244321}">
                <p14:modId xmlns:p14="http://schemas.microsoft.com/office/powerpoint/2010/main" val="210102156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SimHei"/>
                          <a:ea typeface="SimHei"/>
                        </a:rPr>
                        <a:t>身体语言</a:t>
                      </a:r>
                      <a:endParaRPr kumimoji="0" lang="en-US" altLang="ja-JP" sz="2000" b="0" i="0" u="none" strike="noStrike" cap="none" normalizeH="0" baseline="0" dirty="0">
                        <a:ln>
                          <a:noFill/>
                        </a:ln>
                        <a:solidFill>
                          <a:srgbClr val="333333"/>
                        </a:solidFill>
                        <a:effectLst/>
                        <a:latin typeface="SimHei"/>
                        <a:ea typeface="SimHei"/>
                      </a:endParaRPr>
                    </a:p>
                    <a:p>
                      <a:pPr marL="0" marR="0" lvl="0" indent="0" algn="l" defTabSz="914400" rtl="0" eaLnBrk="1" fontAlgn="base" latinLnBrk="0" hangingPunct="1">
                        <a:lnSpc>
                          <a:spcPct val="100000"/>
                        </a:lnSpc>
                        <a:spcBef>
                          <a:spcPts val="1200"/>
                        </a:spcBef>
                        <a:spcAft>
                          <a:spcPct val="0"/>
                        </a:spcAft>
                        <a:buClrTx/>
                        <a:buSzTx/>
                        <a:buFontTx/>
                        <a:buNone/>
                        <a:tabLst/>
                      </a:pPr>
                      <a:r>
                        <a:rPr lang="zh-CN" altLang="en-US" sz="2000" dirty="0">
                          <a:solidFill>
                            <a:srgbClr val="333333"/>
                          </a:solidFill>
                          <a:latin typeface="SimHei"/>
                          <a:ea typeface="SimHei"/>
                        </a:rPr>
                        <a:t>例如</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zh-CN" altLang="en-US" sz="2000" b="0" i="0" u="none" strike="noStrike" cap="none" normalizeH="0" baseline="0" dirty="0">
                          <a:ln>
                            <a:noFill/>
                          </a:ln>
                          <a:solidFill>
                            <a:srgbClr val="004992"/>
                          </a:solidFill>
                          <a:effectLst/>
                          <a:latin typeface="SimHei"/>
                          <a:ea typeface="SimHei"/>
                        </a:rPr>
                        <a:t>重要线索</a:t>
                      </a:r>
                      <a:r>
                        <a:rPr kumimoji="0" lang="en-US" altLang="zh-CN" sz="2000" b="0" i="0" u="none" strike="noStrike" cap="none" normalizeH="0" baseline="0" dirty="0">
                          <a:ln>
                            <a:noFill/>
                          </a:ln>
                          <a:solidFill>
                            <a:srgbClr val="004992"/>
                          </a:solidFill>
                          <a:effectLst/>
                          <a:latin typeface="SimHei"/>
                          <a:ea typeface="SimHei"/>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zh-CN" sz="2000" b="0" i="0" u="none" strike="noStrike" cap="none" normalizeH="0" baseline="0" dirty="0">
                          <a:ln>
                            <a:noFill/>
                          </a:ln>
                          <a:solidFill>
                            <a:srgbClr val="004992"/>
                          </a:solidFill>
                          <a:effectLst/>
                          <a:latin typeface="SimHei"/>
                          <a:ea typeface="SimHei"/>
                        </a:rPr>
                        <a:t>???</a:t>
                      </a:r>
                      <a:endParaRPr kumimoji="0" lang="zh-CN" altLang="en-US" sz="2000" b="0" i="0" u="none" strike="noStrike" cap="none" normalizeH="0" baseline="0" dirty="0">
                        <a:ln>
                          <a:noFill/>
                        </a:ln>
                        <a:solidFill>
                          <a:srgbClr val="004992"/>
                        </a:solidFill>
                        <a:effectLst/>
                        <a:latin typeface="SimHei"/>
                        <a:ea typeface="SimHei"/>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endParaRPr kumimoji="0" lang="en-US"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en-US" altLang="ja-JP" sz="2000" b="0" dirty="0">
                        <a:solidFill>
                          <a:srgbClr val="333333"/>
                        </a:solidFill>
                        <a:latin typeface="SimHei"/>
                        <a:ea typeface="SimHei"/>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SimHei"/>
                          <a:ea typeface="SimHei"/>
                        </a:rPr>
                        <a:t>祈祷</a:t>
                      </a:r>
                      <a:r>
                        <a:rPr lang="en-US" altLang="ja-JP" sz="2000" b="0" dirty="0">
                          <a:solidFill>
                            <a:srgbClr val="333333"/>
                          </a:solidFill>
                          <a:latin typeface="SimHei"/>
                          <a:ea typeface="SimHei"/>
                        </a:rPr>
                        <a:t>/</a:t>
                      </a:r>
                      <a:r>
                        <a:rPr lang="ja-JP" altLang="en-US" sz="2000" b="0" dirty="0">
                          <a:solidFill>
                            <a:srgbClr val="333333"/>
                          </a:solidFill>
                          <a:latin typeface="SimHei"/>
                          <a:ea typeface="SimHei"/>
                        </a:rPr>
                        <a:t>感觉冷</a:t>
                      </a:r>
                      <a:r>
                        <a:rPr lang="en-US" altLang="ja-JP" sz="2000" b="0" dirty="0">
                          <a:solidFill>
                            <a:srgbClr val="333333"/>
                          </a:solidFill>
                          <a:latin typeface="SimHei"/>
                          <a:ea typeface="SimHei"/>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rPr>
                        <a:t>注意</a:t>
                      </a:r>
                      <a:r>
                        <a:rPr kumimoji="0" lang="en-US" altLang="zh-CN" sz="2000" b="0" i="0" u="none" strike="noStrike" cap="none" normalizeH="0" baseline="0" dirty="0">
                          <a:ln>
                            <a:noFill/>
                          </a:ln>
                          <a:solidFill>
                            <a:srgbClr val="004992"/>
                          </a:solidFill>
                          <a:effectLst/>
                          <a:latin typeface="SimHei"/>
                          <a:ea typeface="SimHei"/>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zh-CN" sz="2000" b="0" i="0" u="none" strike="noStrike" cap="none" normalizeH="0" baseline="0" dirty="0">
                          <a:ln>
                            <a:noFill/>
                          </a:ln>
                          <a:solidFill>
                            <a:srgbClr val="004992"/>
                          </a:solidFill>
                          <a:effectLst/>
                          <a:latin typeface="SimHei"/>
                          <a:ea typeface="SimHei"/>
                        </a:rPr>
                        <a:t>???</a:t>
                      </a:r>
                      <a:endParaRPr kumimoji="0" lang="en-US" sz="2000" b="0" i="0" u="none" strike="noStrike" cap="none" normalizeH="0" baseline="0" dirty="0">
                        <a:ln>
                          <a:noFill/>
                        </a:ln>
                        <a:solidFill>
                          <a:srgbClr val="004992"/>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zh-CN" altLang="en-US" sz="3600">
                <a:solidFill>
                  <a:srgbClr val="004992"/>
                </a:solidFill>
                <a:cs typeface="+mn-cs"/>
              </a:rPr>
              <a:t>请讨论用下列特征对人做判断时的优点与缺点</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7</a:t>
            </a:fld>
            <a:endParaRPr lang="de-DE" altLang="zh-CN">
              <a:latin typeface="SimHei"/>
            </a:endParaRPr>
          </a:p>
        </p:txBody>
      </p:sp>
      <p:graphicFrame>
        <p:nvGraphicFramePr>
          <p:cNvPr id="10" name="Group 2"/>
          <p:cNvGraphicFramePr>
            <a:graphicFrameLocks noGrp="1"/>
          </p:cNvGraphicFramePr>
          <p:nvPr>
            <p:extLst>
              <p:ext uri="{D42A27DB-BD31-4B8C-83A1-F6EECF244321}">
                <p14:modId xmlns:p14="http://schemas.microsoft.com/office/powerpoint/2010/main" val="2062328029"/>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SimHei"/>
                          <a:ea typeface="SimHei"/>
                        </a:rPr>
                        <a:t>身体语言</a:t>
                      </a:r>
                      <a:endParaRPr kumimoji="0" lang="en-US" altLang="ja-JP" sz="2000" b="0" i="0" u="none" strike="noStrike" cap="none" normalizeH="0" baseline="0" dirty="0">
                        <a:ln>
                          <a:noFill/>
                        </a:ln>
                        <a:solidFill>
                          <a:srgbClr val="333333"/>
                        </a:solidFill>
                        <a:effectLst/>
                        <a:latin typeface="SimHei"/>
                        <a:ea typeface="SimHei"/>
                      </a:endParaRPr>
                    </a:p>
                    <a:p>
                      <a:pPr marL="0" marR="0" lvl="0" indent="0" algn="l" defTabSz="914400" rtl="0" eaLnBrk="1" fontAlgn="base" latinLnBrk="0" hangingPunct="1">
                        <a:lnSpc>
                          <a:spcPct val="100000"/>
                        </a:lnSpc>
                        <a:spcBef>
                          <a:spcPts val="1200"/>
                        </a:spcBef>
                        <a:spcAft>
                          <a:spcPct val="0"/>
                        </a:spcAft>
                        <a:buClrTx/>
                        <a:buSzTx/>
                        <a:buFontTx/>
                        <a:buNone/>
                        <a:tabLst/>
                      </a:pPr>
                      <a:r>
                        <a:rPr lang="zh-CN" altLang="en-US" sz="2000" dirty="0">
                          <a:solidFill>
                            <a:srgbClr val="333333"/>
                          </a:solidFill>
                          <a:latin typeface="SimHei"/>
                          <a:ea typeface="SimHei"/>
                        </a:rPr>
                        <a:t>例如</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zh-CN" altLang="en-US" sz="2000" b="0" i="0" u="none" strike="noStrike" cap="none" normalizeH="0" baseline="0" dirty="0">
                          <a:ln>
                            <a:noFill/>
                          </a:ln>
                          <a:solidFill>
                            <a:srgbClr val="004992"/>
                          </a:solidFill>
                          <a:effectLst/>
                          <a:latin typeface="SimHei"/>
                          <a:ea typeface="SimHei"/>
                        </a:rPr>
                        <a:t>重要线索</a:t>
                      </a:r>
                      <a:r>
                        <a:rPr kumimoji="0" lang="en-US" altLang="zh-CN" sz="2000" b="0" i="0" u="none" strike="noStrike" cap="none" normalizeH="0" baseline="0" dirty="0">
                          <a:ln>
                            <a:noFill/>
                          </a:ln>
                          <a:solidFill>
                            <a:srgbClr val="004992"/>
                          </a:solidFill>
                          <a:effectLst/>
                          <a:latin typeface="SimHei"/>
                          <a:ea typeface="SimHei"/>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rPr>
                        <a:t>手势和身体姿势胜过语言，比如，愤怒时会握紧拳头，问候时会挥手，祈祷时会低下头。</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en-US" altLang="ja-JP" sz="2000" b="0" dirty="0">
                        <a:solidFill>
                          <a:srgbClr val="333333"/>
                        </a:solidFill>
                        <a:latin typeface="SimHei"/>
                        <a:ea typeface="SimHei"/>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SimHei"/>
                          <a:ea typeface="SimHei"/>
                        </a:rPr>
                        <a:t>祈祷</a:t>
                      </a:r>
                      <a:r>
                        <a:rPr lang="en-US" altLang="ja-JP" sz="2000" b="0" dirty="0">
                          <a:solidFill>
                            <a:srgbClr val="333333"/>
                          </a:solidFill>
                          <a:latin typeface="SimHei"/>
                          <a:ea typeface="SimHei"/>
                        </a:rPr>
                        <a:t>/</a:t>
                      </a:r>
                      <a:r>
                        <a:rPr lang="ja-JP" altLang="en-US" sz="2000" b="0" dirty="0">
                          <a:solidFill>
                            <a:srgbClr val="333333"/>
                          </a:solidFill>
                          <a:latin typeface="SimHei"/>
                          <a:ea typeface="SimHei"/>
                        </a:rPr>
                        <a:t>感觉冷</a:t>
                      </a:r>
                      <a:r>
                        <a:rPr lang="en-US" altLang="ja-JP" sz="2000" b="0" dirty="0">
                          <a:solidFill>
                            <a:srgbClr val="333333"/>
                          </a:solidFill>
                          <a:latin typeface="SimHei"/>
                          <a:ea typeface="SimHei"/>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rPr>
                        <a:t>注意</a:t>
                      </a:r>
                      <a:r>
                        <a:rPr kumimoji="0" lang="en-US" altLang="zh-CN" sz="2000" b="0" i="0" u="none" strike="noStrike" cap="none" normalizeH="0" baseline="0" dirty="0">
                          <a:ln>
                            <a:noFill/>
                          </a:ln>
                          <a:solidFill>
                            <a:srgbClr val="004992"/>
                          </a:solidFill>
                          <a:effectLst/>
                          <a:latin typeface="SimHei"/>
                          <a:ea typeface="SimHei"/>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zh-CN" sz="2000" b="0" i="0" u="none" strike="noStrike" cap="none" normalizeH="0" baseline="0" dirty="0">
                          <a:ln>
                            <a:noFill/>
                          </a:ln>
                          <a:solidFill>
                            <a:srgbClr val="004992"/>
                          </a:solidFill>
                          <a:effectLst/>
                          <a:latin typeface="SimHei"/>
                          <a:ea typeface="SimHei"/>
                        </a:rPr>
                        <a:t>???</a:t>
                      </a:r>
                      <a:endParaRPr kumimoji="0" lang="en-US" sz="2000" b="0" i="0" u="none" strike="noStrike" cap="none" normalizeH="0" baseline="0" dirty="0">
                        <a:ln>
                          <a:noFill/>
                        </a:ln>
                        <a:solidFill>
                          <a:srgbClr val="004992"/>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558747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zh-CN" altLang="en-US" sz="3600">
                <a:solidFill>
                  <a:srgbClr val="004992"/>
                </a:solidFill>
                <a:cs typeface="+mn-cs"/>
              </a:rPr>
              <a:t>请讨论用下列特征对人做判断时的优点与缺点</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8</a:t>
            </a:fld>
            <a:endParaRPr lang="de-DE" altLang="zh-CN">
              <a:latin typeface="SimHei"/>
            </a:endParaRPr>
          </a:p>
        </p:txBody>
      </p:sp>
      <p:graphicFrame>
        <p:nvGraphicFramePr>
          <p:cNvPr id="10" name="Group 2"/>
          <p:cNvGraphicFramePr>
            <a:graphicFrameLocks noGrp="1"/>
          </p:cNvGraphicFramePr>
          <p:nvPr>
            <p:extLst>
              <p:ext uri="{D42A27DB-BD31-4B8C-83A1-F6EECF244321}">
                <p14:modId xmlns:p14="http://schemas.microsoft.com/office/powerpoint/2010/main" val="3623564733"/>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SimHei"/>
                          <a:ea typeface="SimHei"/>
                        </a:rPr>
                        <a:t>身体语言</a:t>
                      </a:r>
                      <a:endParaRPr kumimoji="0" lang="en-US" altLang="ja-JP" sz="2000" b="0" i="0" u="none" strike="noStrike" cap="none" normalizeH="0" baseline="0" dirty="0">
                        <a:ln>
                          <a:noFill/>
                        </a:ln>
                        <a:solidFill>
                          <a:srgbClr val="333333"/>
                        </a:solidFill>
                        <a:effectLst/>
                        <a:latin typeface="SimHei"/>
                        <a:ea typeface="SimHei"/>
                      </a:endParaRPr>
                    </a:p>
                    <a:p>
                      <a:pPr marL="0" marR="0" lvl="0" indent="0" algn="l" defTabSz="914400" rtl="0" eaLnBrk="1" fontAlgn="base" latinLnBrk="0" hangingPunct="1">
                        <a:lnSpc>
                          <a:spcPct val="100000"/>
                        </a:lnSpc>
                        <a:spcBef>
                          <a:spcPts val="1200"/>
                        </a:spcBef>
                        <a:spcAft>
                          <a:spcPct val="0"/>
                        </a:spcAft>
                        <a:buClrTx/>
                        <a:buSzTx/>
                        <a:buFontTx/>
                        <a:buNone/>
                        <a:tabLst/>
                      </a:pPr>
                      <a:r>
                        <a:rPr lang="zh-CN" altLang="en-US" sz="2000" dirty="0">
                          <a:solidFill>
                            <a:srgbClr val="333333"/>
                          </a:solidFill>
                          <a:latin typeface="SimHei"/>
                          <a:ea typeface="SimHei"/>
                        </a:rPr>
                        <a:t>例如</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zh-CN" altLang="en-US" sz="2000" b="0" i="0" u="none" strike="noStrike" cap="none" normalizeH="0" baseline="0" dirty="0">
                          <a:ln>
                            <a:noFill/>
                          </a:ln>
                          <a:solidFill>
                            <a:srgbClr val="004992"/>
                          </a:solidFill>
                          <a:effectLst/>
                          <a:latin typeface="SimHei"/>
                          <a:ea typeface="SimHei"/>
                        </a:rPr>
                        <a:t>重要线索</a:t>
                      </a:r>
                      <a:r>
                        <a:rPr kumimoji="0" lang="en-US" altLang="zh-CN" sz="2000" b="0" i="0" u="none" strike="noStrike" cap="none" normalizeH="0" baseline="0" dirty="0">
                          <a:ln>
                            <a:noFill/>
                          </a:ln>
                          <a:solidFill>
                            <a:srgbClr val="004992"/>
                          </a:solidFill>
                          <a:effectLst/>
                          <a:latin typeface="SimHei"/>
                          <a:ea typeface="SimHei"/>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rPr>
                        <a:t>手势和身体姿势胜过语言，比如，愤怒时会握紧拳头，问候时会挥手，祈祷时会低下头。</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rPr>
                        <a:t>间接迹象通常是有意义的：奇怪的手势能提示神经紧张（但要注意文化差异！），没精打采的样子是自信心缺乏的表示。</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endParaRPr kumimoji="0" lang="en-US"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en-US" altLang="ja-JP" sz="2000" b="0" dirty="0">
                        <a:solidFill>
                          <a:srgbClr val="333333"/>
                        </a:solidFill>
                        <a:latin typeface="SimHei"/>
                        <a:ea typeface="SimHei"/>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SimHei"/>
                          <a:ea typeface="SimHei"/>
                        </a:rPr>
                        <a:t>祈祷</a:t>
                      </a:r>
                      <a:r>
                        <a:rPr lang="en-US" altLang="ja-JP" sz="2000" b="0" dirty="0">
                          <a:solidFill>
                            <a:srgbClr val="333333"/>
                          </a:solidFill>
                          <a:latin typeface="SimHei"/>
                          <a:ea typeface="SimHei"/>
                        </a:rPr>
                        <a:t>/</a:t>
                      </a:r>
                      <a:r>
                        <a:rPr lang="ja-JP" altLang="en-US" sz="2000" b="0" dirty="0">
                          <a:solidFill>
                            <a:srgbClr val="333333"/>
                          </a:solidFill>
                          <a:latin typeface="SimHei"/>
                          <a:ea typeface="SimHei"/>
                        </a:rPr>
                        <a:t>感觉冷</a:t>
                      </a:r>
                      <a:r>
                        <a:rPr lang="en-US" altLang="ja-JP" sz="2000" b="0" dirty="0">
                          <a:solidFill>
                            <a:srgbClr val="333333"/>
                          </a:solidFill>
                          <a:latin typeface="SimHei"/>
                          <a:ea typeface="SimHei"/>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rPr>
                        <a:t>注意</a:t>
                      </a:r>
                      <a:r>
                        <a:rPr kumimoji="0" lang="en-US" altLang="zh-CN" sz="2000" b="0" i="0" u="none" strike="noStrike" cap="none" normalizeH="0" baseline="0" dirty="0">
                          <a:ln>
                            <a:noFill/>
                          </a:ln>
                          <a:solidFill>
                            <a:srgbClr val="004992"/>
                          </a:solidFill>
                          <a:effectLst/>
                          <a:latin typeface="SimHei"/>
                          <a:ea typeface="SimHei"/>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zh-CN" sz="2000" b="0" i="0" u="none" strike="noStrike" cap="none" normalizeH="0" baseline="0" dirty="0">
                          <a:ln>
                            <a:noFill/>
                          </a:ln>
                          <a:solidFill>
                            <a:srgbClr val="004992"/>
                          </a:solidFill>
                          <a:effectLst/>
                          <a:latin typeface="SimHei"/>
                          <a:ea typeface="SimHei"/>
                        </a:rPr>
                        <a:t>???</a:t>
                      </a:r>
                      <a:endParaRPr kumimoji="0" lang="en-US" sz="2000" b="0" i="0" u="none" strike="noStrike" cap="none" normalizeH="0" baseline="0" dirty="0">
                        <a:ln>
                          <a:noFill/>
                        </a:ln>
                        <a:solidFill>
                          <a:srgbClr val="004992"/>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970128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zh-CN" altLang="en-US" sz="3600">
                <a:solidFill>
                  <a:srgbClr val="004992"/>
                </a:solidFill>
                <a:cs typeface="+mn-cs"/>
              </a:rPr>
              <a:t>请讨论用下列特征对人做判断时的优点与缺点</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9</a:t>
            </a:fld>
            <a:endParaRPr lang="de-DE" altLang="zh-CN">
              <a:latin typeface="SimHei"/>
            </a:endParaRPr>
          </a:p>
        </p:txBody>
      </p:sp>
      <p:graphicFrame>
        <p:nvGraphicFramePr>
          <p:cNvPr id="10" name="Group 2"/>
          <p:cNvGraphicFramePr>
            <a:graphicFrameLocks noGrp="1"/>
          </p:cNvGraphicFramePr>
          <p:nvPr>
            <p:extLst>
              <p:ext uri="{D42A27DB-BD31-4B8C-83A1-F6EECF244321}">
                <p14:modId xmlns:p14="http://schemas.microsoft.com/office/powerpoint/2010/main" val="1787155723"/>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ja-JP" altLang="en-US" sz="2000" b="0" i="0" u="none" strike="noStrike" cap="none" normalizeH="0" baseline="0" dirty="0">
                          <a:ln>
                            <a:noFill/>
                          </a:ln>
                          <a:solidFill>
                            <a:srgbClr val="333333"/>
                          </a:solidFill>
                          <a:effectLst/>
                          <a:latin typeface="SimHei"/>
                          <a:ea typeface="SimHei"/>
                        </a:rPr>
                        <a:t>身体语言</a:t>
                      </a:r>
                      <a:endParaRPr kumimoji="0" lang="en-US" altLang="ja-JP" sz="2000" b="0" i="0" u="none" strike="noStrike" cap="none" normalizeH="0" baseline="0" dirty="0">
                        <a:ln>
                          <a:noFill/>
                        </a:ln>
                        <a:solidFill>
                          <a:srgbClr val="333333"/>
                        </a:solidFill>
                        <a:effectLst/>
                        <a:latin typeface="SimHei"/>
                        <a:ea typeface="SimHei"/>
                      </a:endParaRPr>
                    </a:p>
                    <a:p>
                      <a:pPr marL="0" marR="0" lvl="0" indent="0" algn="l" defTabSz="914400" rtl="0" eaLnBrk="1" fontAlgn="base" latinLnBrk="0" hangingPunct="1">
                        <a:lnSpc>
                          <a:spcPct val="100000"/>
                        </a:lnSpc>
                        <a:spcBef>
                          <a:spcPts val="1200"/>
                        </a:spcBef>
                        <a:spcAft>
                          <a:spcPct val="0"/>
                        </a:spcAft>
                        <a:buClrTx/>
                        <a:buSzTx/>
                        <a:buFontTx/>
                        <a:buNone/>
                        <a:tabLst/>
                      </a:pPr>
                      <a:r>
                        <a:rPr lang="zh-CN" altLang="en-US" sz="2000" dirty="0">
                          <a:solidFill>
                            <a:srgbClr val="333333"/>
                          </a:solidFill>
                          <a:latin typeface="SimHei"/>
                          <a:ea typeface="SimHei"/>
                        </a:rPr>
                        <a:t>例如</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zh-CN" altLang="en-US" sz="2000" b="0" i="0" u="none" strike="noStrike" cap="none" normalizeH="0" baseline="0" dirty="0">
                          <a:ln>
                            <a:noFill/>
                          </a:ln>
                          <a:solidFill>
                            <a:srgbClr val="004992"/>
                          </a:solidFill>
                          <a:effectLst/>
                          <a:latin typeface="SimHei"/>
                          <a:ea typeface="SimHei"/>
                        </a:rPr>
                        <a:t>重要线索</a:t>
                      </a:r>
                      <a:r>
                        <a:rPr kumimoji="0" lang="en-US" altLang="zh-CN" sz="2000" b="0" i="0" u="none" strike="noStrike" cap="none" normalizeH="0" baseline="0" dirty="0">
                          <a:ln>
                            <a:noFill/>
                          </a:ln>
                          <a:solidFill>
                            <a:srgbClr val="004992"/>
                          </a:solidFill>
                          <a:effectLst/>
                          <a:latin typeface="SimHei"/>
                          <a:ea typeface="SimHei"/>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rPr>
                        <a:t>手势和身体姿势胜过语言，比如，愤怒时会握紧拳头，问候时会挥手，祈祷时会低下头。</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rPr>
                        <a:t>间接迹象通常是有意义的：奇怪的手势能提示神经紧张（但要注意文化差异！），没精打采的样子是自信心缺乏的表示。</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endParaRPr kumimoji="0" lang="en-US"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en-US" altLang="ja-JP" sz="2000" b="0" dirty="0">
                        <a:solidFill>
                          <a:srgbClr val="333333"/>
                        </a:solidFill>
                        <a:latin typeface="SimHei"/>
                        <a:ea typeface="SimHei"/>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ja-JP" altLang="en-US" sz="2000" b="0" dirty="0">
                          <a:solidFill>
                            <a:srgbClr val="333333"/>
                          </a:solidFill>
                          <a:latin typeface="SimHei"/>
                          <a:ea typeface="SimHei"/>
                        </a:rPr>
                        <a:t>祈祷</a:t>
                      </a:r>
                      <a:r>
                        <a:rPr lang="en-US" altLang="ja-JP" sz="2000" b="0" dirty="0">
                          <a:solidFill>
                            <a:srgbClr val="333333"/>
                          </a:solidFill>
                          <a:latin typeface="SimHei"/>
                          <a:ea typeface="SimHei"/>
                        </a:rPr>
                        <a:t>/</a:t>
                      </a:r>
                      <a:r>
                        <a:rPr lang="ja-JP" altLang="en-US" sz="2000" b="0" dirty="0">
                          <a:solidFill>
                            <a:srgbClr val="333333"/>
                          </a:solidFill>
                          <a:latin typeface="SimHei"/>
                          <a:ea typeface="SimHei"/>
                        </a:rPr>
                        <a:t>感觉冷</a:t>
                      </a:r>
                      <a:r>
                        <a:rPr lang="en-US" altLang="ja-JP" sz="2000" b="0" dirty="0">
                          <a:solidFill>
                            <a:srgbClr val="333333"/>
                          </a:solidFill>
                          <a:latin typeface="SimHei"/>
                          <a:ea typeface="SimHei"/>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rPr>
                        <a:t>注意</a:t>
                      </a:r>
                      <a:r>
                        <a:rPr kumimoji="0" lang="en-US" altLang="zh-CN" sz="2000" b="0" i="0" u="none" strike="noStrike" cap="none" normalizeH="0" baseline="0" dirty="0">
                          <a:ln>
                            <a:noFill/>
                          </a:ln>
                          <a:solidFill>
                            <a:srgbClr val="004992"/>
                          </a:solidFill>
                          <a:effectLst/>
                          <a:latin typeface="SimHei"/>
                          <a:ea typeface="SimHei"/>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rPr>
                        <a:t>身体语言会导致错误的解释。例如：看起来自信的人可能只是在装样子。身体上的残疾可能使某人看起来好像没有自信。</a:t>
                      </a:r>
                      <a:endParaRPr kumimoji="0" lang="en-US"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27087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请讨论用下列特征对人做判断时的优点与缺点</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10</a:t>
            </a:fld>
            <a:endParaRPr lang="de-DE" altLang="zh-CN">
              <a:latin typeface="SimHei"/>
            </a:endParaRPr>
          </a:p>
        </p:txBody>
      </p:sp>
      <p:graphicFrame>
        <p:nvGraphicFramePr>
          <p:cNvPr id="9" name="Group 2"/>
          <p:cNvGraphicFramePr>
            <a:graphicFrameLocks noGrp="1"/>
          </p:cNvGraphicFramePr>
          <p:nvPr>
            <p:extLst>
              <p:ext uri="{D42A27DB-BD31-4B8C-83A1-F6EECF244321}">
                <p14:modId xmlns:p14="http://schemas.microsoft.com/office/powerpoint/2010/main" val="3466005633"/>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zh-CN" altLang="en-US" sz="2000" b="0" i="0" u="none" strike="noStrike" cap="none" normalizeH="0" baseline="0" dirty="0">
                          <a:ln>
                            <a:noFill/>
                          </a:ln>
                          <a:solidFill>
                            <a:srgbClr val="333333"/>
                          </a:solidFill>
                          <a:effectLst/>
                          <a:latin typeface="SimHei"/>
                          <a:ea typeface="SimHei"/>
                        </a:rPr>
                        <a:t>书面陈述</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zh-CN" altLang="en-US" sz="2000" b="0" i="0" u="none" strike="noStrike" cap="none" normalizeH="0" baseline="0" dirty="0">
                          <a:ln>
                            <a:noFill/>
                          </a:ln>
                          <a:solidFill>
                            <a:srgbClr val="004992"/>
                          </a:solidFill>
                          <a:effectLst/>
                          <a:latin typeface="SimHei"/>
                          <a:ea typeface="SimHei"/>
                        </a:rPr>
                        <a:t>重要线索</a:t>
                      </a:r>
                      <a:r>
                        <a:rPr kumimoji="0" lang="en-US" altLang="zh-CN" sz="2000" b="0" i="0" u="none" strike="noStrike" cap="none" normalizeH="0" baseline="0" dirty="0">
                          <a:ln>
                            <a:noFill/>
                          </a:ln>
                          <a:solidFill>
                            <a:srgbClr val="004992"/>
                          </a:solidFill>
                          <a:effectLst/>
                          <a:latin typeface="SimHei"/>
                          <a:ea typeface="SimHei"/>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zh-CN" sz="2000" b="0" i="0" u="none" strike="noStrike" cap="none" normalizeH="0" baseline="0" dirty="0">
                          <a:ln>
                            <a:noFill/>
                          </a:ln>
                          <a:solidFill>
                            <a:srgbClr val="004992"/>
                          </a:solidFill>
                          <a:effectLst/>
                          <a:latin typeface="SimHei"/>
                          <a:ea typeface="SimHei"/>
                        </a:rPr>
                        <a:t>???</a:t>
                      </a:r>
                      <a:endParaRPr kumimoji="0" lang="zh-CN" altLang="en-US" sz="2000" b="0" i="0" u="none" strike="noStrike" cap="none" normalizeH="0" baseline="0" dirty="0">
                        <a:ln>
                          <a:noFill/>
                        </a:ln>
                        <a:solidFill>
                          <a:srgbClr val="004992"/>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zh-CN" sz="2000" b="0" dirty="0">
                        <a:solidFill>
                          <a:srgbClr val="333333"/>
                        </a:solidFill>
                        <a:latin typeface="SimHei"/>
                        <a:ea typeface="SimHei"/>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ja-JP" altLang="en-US" sz="2000" b="0" dirty="0">
                          <a:solidFill>
                            <a:srgbClr val="333333"/>
                          </a:solidFill>
                          <a:latin typeface="SimHei"/>
                          <a:ea typeface="SimHei"/>
                        </a:rPr>
                        <a:t>例如</a:t>
                      </a:r>
                      <a:r>
                        <a:rPr lang="en-US" altLang="ja-JP" sz="2000" b="0" dirty="0">
                          <a:solidFill>
                            <a:srgbClr val="333333"/>
                          </a:solidFill>
                          <a:latin typeface="SimHei"/>
                          <a:ea typeface="SimHei"/>
                        </a:rPr>
                        <a:t>:</a:t>
                      </a:r>
                      <a:endParaRPr lang="en-US" altLang="zh-CN" sz="2000" b="0" dirty="0">
                        <a:solidFill>
                          <a:srgbClr val="333333"/>
                        </a:solidFill>
                        <a:latin typeface="SimHei"/>
                        <a:ea typeface="SimHei"/>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zh-CN" altLang="en-US" sz="2000" b="0">
                          <a:solidFill>
                            <a:srgbClr val="333333"/>
                          </a:solidFill>
                          <a:latin typeface="SimHei"/>
                          <a:ea typeface="SimHei"/>
                        </a:rPr>
                        <a:t>“不</a:t>
                      </a:r>
                      <a:r>
                        <a:rPr lang="zh-CN" altLang="en-US" sz="2000" b="0" dirty="0">
                          <a:solidFill>
                            <a:srgbClr val="333333"/>
                          </a:solidFill>
                          <a:latin typeface="SimHei"/>
                          <a:ea typeface="SimHei"/>
                        </a:rPr>
                        <a:t>要工作太卖</a:t>
                      </a:r>
                      <a:r>
                        <a:rPr lang="zh-CN" altLang="en-US" sz="2000" b="0">
                          <a:solidFill>
                            <a:srgbClr val="333333"/>
                          </a:solidFill>
                          <a:latin typeface="SimHei"/>
                          <a:ea typeface="SimHei"/>
                        </a:rPr>
                        <a:t>力</a:t>
                      </a:r>
                      <a:r>
                        <a:rPr lang="en-US" altLang="zh-CN" sz="2000" b="0">
                          <a:solidFill>
                            <a:srgbClr val="333333"/>
                          </a:solidFill>
                          <a:latin typeface="SimHei"/>
                          <a:ea typeface="SimHei"/>
                        </a:rPr>
                        <a:t>!”</a:t>
                      </a:r>
                      <a:endParaRPr lang="en-US" altLang="zh-CN" sz="2000" b="0" dirty="0">
                        <a:solidFill>
                          <a:srgbClr val="333333"/>
                        </a:solidFill>
                        <a:latin typeface="SimHei"/>
                        <a:ea typeface="SimHei"/>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zh-CN" sz="2000" b="0">
                          <a:solidFill>
                            <a:srgbClr val="333333"/>
                          </a:solidFill>
                          <a:latin typeface="Times New Roman"/>
                          <a:ea typeface="SimHei"/>
                          <a:sym typeface="Wingdings" panose="05000000000000000000" pitchFamily="2" charset="2"/>
                        </a:rPr>
                        <a:t>→</a:t>
                      </a:r>
                      <a:r>
                        <a:rPr lang="en-US" altLang="zh-CN" sz="2000" b="0">
                          <a:solidFill>
                            <a:srgbClr val="333333"/>
                          </a:solidFill>
                          <a:latin typeface="SimHei"/>
                          <a:ea typeface="SimHei"/>
                        </a:rPr>
                        <a:t> </a:t>
                      </a:r>
                      <a:r>
                        <a:rPr lang="zh-CN" altLang="en-US" sz="2000" b="0" dirty="0">
                          <a:solidFill>
                            <a:srgbClr val="333333"/>
                          </a:solidFill>
                          <a:latin typeface="SimHei"/>
                          <a:ea typeface="SimHei"/>
                        </a:rPr>
                        <a:t>挖苦，同情，空话？</a:t>
                      </a:r>
                      <a:endParaRPr lang="en-US" altLang="de-DE" sz="2000" b="0" dirty="0">
                        <a:solidFill>
                          <a:srgbClr val="333333"/>
                        </a:solidFill>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rPr>
                        <a:t>注意</a:t>
                      </a:r>
                      <a:r>
                        <a:rPr kumimoji="0" lang="en-US" altLang="zh-CN" sz="2000" b="0" i="0" u="none" strike="noStrike" cap="none" normalizeH="0" baseline="0" dirty="0">
                          <a:ln>
                            <a:noFill/>
                          </a:ln>
                          <a:solidFill>
                            <a:srgbClr val="004992"/>
                          </a:solidFill>
                          <a:effectLst/>
                          <a:latin typeface="SimHei"/>
                          <a:ea typeface="SimHei"/>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zh-CN" sz="2000" b="0" i="0" u="none" strike="noStrike" cap="none" normalizeH="0" baseline="0" dirty="0">
                          <a:ln>
                            <a:noFill/>
                          </a:ln>
                          <a:solidFill>
                            <a:srgbClr val="004992"/>
                          </a:solidFill>
                          <a:effectLst/>
                          <a:latin typeface="SimHei"/>
                          <a:ea typeface="SimHei"/>
                        </a:rPr>
                        <a:t>???</a:t>
                      </a:r>
                      <a:endParaRPr kumimoji="0" lang="en-US" sz="2000" b="0" i="0" u="none" strike="noStrike" cap="none" normalizeH="0" baseline="0" dirty="0">
                        <a:ln>
                          <a:noFill/>
                        </a:ln>
                        <a:solidFill>
                          <a:srgbClr val="004992"/>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请讨论用下列特征对人做判断时的优点与缺点</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11</a:t>
            </a:fld>
            <a:endParaRPr lang="de-DE" altLang="zh-CN">
              <a:latin typeface="SimHei"/>
            </a:endParaRPr>
          </a:p>
        </p:txBody>
      </p:sp>
      <p:graphicFrame>
        <p:nvGraphicFramePr>
          <p:cNvPr id="9" name="Group 2"/>
          <p:cNvGraphicFramePr>
            <a:graphicFrameLocks noGrp="1"/>
          </p:cNvGraphicFramePr>
          <p:nvPr>
            <p:extLst>
              <p:ext uri="{D42A27DB-BD31-4B8C-83A1-F6EECF244321}">
                <p14:modId xmlns:p14="http://schemas.microsoft.com/office/powerpoint/2010/main" val="3813861549"/>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zh-CN" altLang="en-US" sz="2000" b="0" i="0" u="none" strike="noStrike" cap="none" normalizeH="0" baseline="0" dirty="0">
                          <a:ln>
                            <a:noFill/>
                          </a:ln>
                          <a:solidFill>
                            <a:srgbClr val="333333"/>
                          </a:solidFill>
                          <a:effectLst/>
                          <a:latin typeface="SimHei"/>
                          <a:ea typeface="SimHei"/>
                        </a:rPr>
                        <a:t>书面陈述</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zh-CN" altLang="en-US" sz="2000" b="0" i="0" u="none" strike="noStrike" cap="none" normalizeH="0" baseline="0" dirty="0">
                          <a:ln>
                            <a:noFill/>
                          </a:ln>
                          <a:solidFill>
                            <a:srgbClr val="004992"/>
                          </a:solidFill>
                          <a:effectLst/>
                          <a:latin typeface="SimHei"/>
                          <a:ea typeface="SimHei"/>
                        </a:rPr>
                        <a:t>重要线索</a:t>
                      </a:r>
                      <a:r>
                        <a:rPr kumimoji="0" lang="en-US" altLang="zh-CN" sz="2000" b="0" i="0" u="none" strike="noStrike" cap="none" normalizeH="0" baseline="0" dirty="0">
                          <a:ln>
                            <a:noFill/>
                          </a:ln>
                          <a:solidFill>
                            <a:srgbClr val="004992"/>
                          </a:solidFill>
                          <a:effectLst/>
                          <a:latin typeface="SimHei"/>
                          <a:ea typeface="SimHei"/>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altLang="zh-CN" sz="2000" b="0" i="0" u="none" strike="noStrike" cap="none" normalizeH="0" baseline="0" dirty="0">
                          <a:ln>
                            <a:noFill/>
                          </a:ln>
                          <a:solidFill>
                            <a:srgbClr val="333333"/>
                          </a:solidFill>
                          <a:effectLst/>
                          <a:latin typeface="SimHei"/>
                          <a:ea typeface="SimHei"/>
                        </a:rPr>
                        <a:t> </a:t>
                      </a:r>
                      <a:r>
                        <a:rPr kumimoji="0" lang="zh-CN" altLang="en-US" sz="2000" b="0" i="0" u="none" strike="noStrike" cap="none" normalizeH="0" baseline="0" dirty="0">
                          <a:ln>
                            <a:noFill/>
                          </a:ln>
                          <a:solidFill>
                            <a:srgbClr val="333333"/>
                          </a:solidFill>
                          <a:effectLst/>
                          <a:latin typeface="SimHei"/>
                          <a:ea typeface="SimHei"/>
                        </a:rPr>
                        <a:t>我们通常认为我们所写的比我们所说的要多！</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endParaRPr kumimoji="0" lang="en-US"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zh-CN" sz="2000" b="0" dirty="0">
                        <a:solidFill>
                          <a:srgbClr val="333333"/>
                        </a:solidFill>
                        <a:latin typeface="SimHei"/>
                        <a:ea typeface="SimHei"/>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ja-JP" altLang="en-US" sz="2000" b="0" dirty="0">
                          <a:solidFill>
                            <a:srgbClr val="333333"/>
                          </a:solidFill>
                          <a:latin typeface="SimHei"/>
                          <a:ea typeface="SimHei"/>
                        </a:rPr>
                        <a:t>例如</a:t>
                      </a:r>
                      <a:r>
                        <a:rPr lang="en-US" altLang="ja-JP" sz="2000" b="0" dirty="0">
                          <a:solidFill>
                            <a:srgbClr val="333333"/>
                          </a:solidFill>
                          <a:latin typeface="SimHei"/>
                          <a:ea typeface="SimHei"/>
                        </a:rPr>
                        <a:t>:</a:t>
                      </a:r>
                      <a:endParaRPr lang="en-US" altLang="zh-CN" sz="2000" b="0" dirty="0">
                        <a:solidFill>
                          <a:srgbClr val="333333"/>
                        </a:solidFill>
                        <a:latin typeface="SimHei"/>
                        <a:ea typeface="SimHei"/>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zh-CN" altLang="en-US" sz="2000" b="0">
                          <a:solidFill>
                            <a:srgbClr val="333333"/>
                          </a:solidFill>
                          <a:latin typeface="SimHei"/>
                          <a:ea typeface="SimHei"/>
                        </a:rPr>
                        <a:t>“不</a:t>
                      </a:r>
                      <a:r>
                        <a:rPr lang="zh-CN" altLang="en-US" sz="2000" b="0" dirty="0">
                          <a:solidFill>
                            <a:srgbClr val="333333"/>
                          </a:solidFill>
                          <a:latin typeface="SimHei"/>
                          <a:ea typeface="SimHei"/>
                        </a:rPr>
                        <a:t>要工作太卖</a:t>
                      </a:r>
                      <a:r>
                        <a:rPr lang="zh-CN" altLang="en-US" sz="2000" b="0">
                          <a:solidFill>
                            <a:srgbClr val="333333"/>
                          </a:solidFill>
                          <a:latin typeface="SimHei"/>
                          <a:ea typeface="SimHei"/>
                        </a:rPr>
                        <a:t>力</a:t>
                      </a:r>
                      <a:r>
                        <a:rPr lang="en-US" altLang="zh-CN" sz="2000" b="0">
                          <a:solidFill>
                            <a:srgbClr val="333333"/>
                          </a:solidFill>
                          <a:latin typeface="SimHei"/>
                          <a:ea typeface="SimHei"/>
                        </a:rPr>
                        <a:t>!”</a:t>
                      </a:r>
                      <a:endParaRPr lang="en-US" altLang="zh-CN" sz="2000" b="0" dirty="0">
                        <a:solidFill>
                          <a:srgbClr val="333333"/>
                        </a:solidFill>
                        <a:latin typeface="SimHei"/>
                        <a:ea typeface="SimHei"/>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zh-CN" sz="2000" b="0">
                          <a:solidFill>
                            <a:srgbClr val="333333"/>
                          </a:solidFill>
                          <a:latin typeface="Times New Roman"/>
                          <a:ea typeface="SimHei"/>
                          <a:sym typeface="Wingdings" panose="05000000000000000000" pitchFamily="2" charset="2"/>
                        </a:rPr>
                        <a:t>→</a:t>
                      </a:r>
                      <a:r>
                        <a:rPr lang="en-US" altLang="zh-CN" sz="2000" b="0">
                          <a:solidFill>
                            <a:srgbClr val="333333"/>
                          </a:solidFill>
                          <a:latin typeface="SimHei"/>
                          <a:ea typeface="SimHei"/>
                        </a:rPr>
                        <a:t> </a:t>
                      </a:r>
                      <a:r>
                        <a:rPr lang="zh-CN" altLang="en-US" sz="2000" b="0" dirty="0">
                          <a:solidFill>
                            <a:srgbClr val="333333"/>
                          </a:solidFill>
                          <a:latin typeface="SimHei"/>
                          <a:ea typeface="SimHei"/>
                        </a:rPr>
                        <a:t>挖苦，同情，空话？</a:t>
                      </a:r>
                      <a:endParaRPr lang="en-US" altLang="de-DE" sz="2000" b="0" dirty="0">
                        <a:solidFill>
                          <a:srgbClr val="333333"/>
                        </a:solidFill>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rPr>
                        <a:t>注意</a:t>
                      </a:r>
                      <a:r>
                        <a:rPr kumimoji="0" lang="en-US" altLang="zh-CN" sz="2000" b="0" i="0" u="none" strike="noStrike" cap="none" normalizeH="0" baseline="0" dirty="0">
                          <a:ln>
                            <a:noFill/>
                          </a:ln>
                          <a:solidFill>
                            <a:srgbClr val="004992"/>
                          </a:solidFill>
                          <a:effectLst/>
                          <a:latin typeface="SimHei"/>
                          <a:ea typeface="SimHei"/>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zh-CN" sz="2000" b="0" i="0" u="none" strike="noStrike" cap="none" normalizeH="0" baseline="0" dirty="0">
                          <a:ln>
                            <a:noFill/>
                          </a:ln>
                          <a:solidFill>
                            <a:srgbClr val="004992"/>
                          </a:solidFill>
                          <a:effectLst/>
                          <a:latin typeface="SimHei"/>
                          <a:ea typeface="SimHei"/>
                        </a:rPr>
                        <a:t>???</a:t>
                      </a:r>
                      <a:endParaRPr kumimoji="0" lang="en-US" sz="2000" b="0" i="0" u="none" strike="noStrike" cap="none" normalizeH="0" baseline="0" dirty="0">
                        <a:ln>
                          <a:noFill/>
                        </a:ln>
                        <a:solidFill>
                          <a:srgbClr val="004992"/>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7502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请讨论用下列特征对人做判断时的优点与缺点</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12</a:t>
            </a:fld>
            <a:endParaRPr lang="de-DE" altLang="zh-CN">
              <a:latin typeface="SimHei"/>
            </a:endParaRPr>
          </a:p>
        </p:txBody>
      </p:sp>
      <p:graphicFrame>
        <p:nvGraphicFramePr>
          <p:cNvPr id="9" name="Group 2"/>
          <p:cNvGraphicFramePr>
            <a:graphicFrameLocks noGrp="1"/>
          </p:cNvGraphicFramePr>
          <p:nvPr>
            <p:extLst>
              <p:ext uri="{D42A27DB-BD31-4B8C-83A1-F6EECF244321}">
                <p14:modId xmlns:p14="http://schemas.microsoft.com/office/powerpoint/2010/main" val="3519661767"/>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zh-CN" altLang="en-US" sz="2000" b="0" i="0" u="none" strike="noStrike" cap="none" normalizeH="0" baseline="0" dirty="0">
                          <a:ln>
                            <a:noFill/>
                          </a:ln>
                          <a:solidFill>
                            <a:srgbClr val="333333"/>
                          </a:solidFill>
                          <a:effectLst/>
                          <a:latin typeface="SimHei"/>
                          <a:ea typeface="SimHei"/>
                        </a:rPr>
                        <a:t>书面陈述</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zh-CN" altLang="en-US" sz="2000" b="0" i="0" u="none" strike="noStrike" cap="none" normalizeH="0" baseline="0" dirty="0">
                          <a:ln>
                            <a:noFill/>
                          </a:ln>
                          <a:solidFill>
                            <a:srgbClr val="004992"/>
                          </a:solidFill>
                          <a:effectLst/>
                          <a:latin typeface="SimHei"/>
                          <a:ea typeface="SimHei"/>
                        </a:rPr>
                        <a:t>重要线索</a:t>
                      </a:r>
                      <a:r>
                        <a:rPr kumimoji="0" lang="en-US" altLang="zh-CN" sz="2000" b="0" i="0" u="none" strike="noStrike" cap="none" normalizeH="0" baseline="0" dirty="0">
                          <a:ln>
                            <a:noFill/>
                          </a:ln>
                          <a:solidFill>
                            <a:srgbClr val="004992"/>
                          </a:solidFill>
                          <a:effectLst/>
                          <a:latin typeface="SimHei"/>
                          <a:ea typeface="SimHei"/>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altLang="zh-CN" sz="2000" b="0" i="0" u="none" strike="noStrike" cap="none" normalizeH="0" baseline="0" dirty="0">
                          <a:ln>
                            <a:noFill/>
                          </a:ln>
                          <a:solidFill>
                            <a:srgbClr val="333333"/>
                          </a:solidFill>
                          <a:effectLst/>
                          <a:latin typeface="SimHei"/>
                          <a:ea typeface="SimHei"/>
                        </a:rPr>
                        <a:t> </a:t>
                      </a:r>
                      <a:r>
                        <a:rPr kumimoji="0" lang="zh-CN" altLang="en-US" sz="2000" b="0" i="0" u="none" strike="noStrike" cap="none" normalizeH="0" baseline="0" dirty="0">
                          <a:ln>
                            <a:noFill/>
                          </a:ln>
                          <a:solidFill>
                            <a:srgbClr val="333333"/>
                          </a:solidFill>
                          <a:effectLst/>
                          <a:latin typeface="SimHei"/>
                          <a:ea typeface="SimHei"/>
                        </a:rPr>
                        <a:t>我们通常认为我们所写的比我们所说的要多！</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endParaRPr kumimoji="0" lang="en-US"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zh-CN" sz="2000" b="0" dirty="0">
                        <a:solidFill>
                          <a:srgbClr val="333333"/>
                        </a:solidFill>
                        <a:latin typeface="SimHei"/>
                        <a:ea typeface="SimHei"/>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ja-JP" altLang="en-US" sz="2000" b="0" dirty="0">
                          <a:solidFill>
                            <a:srgbClr val="333333"/>
                          </a:solidFill>
                          <a:latin typeface="SimHei"/>
                          <a:ea typeface="SimHei"/>
                        </a:rPr>
                        <a:t>例如</a:t>
                      </a:r>
                      <a:r>
                        <a:rPr lang="en-US" altLang="ja-JP" sz="2000" b="0" dirty="0">
                          <a:solidFill>
                            <a:srgbClr val="333333"/>
                          </a:solidFill>
                          <a:latin typeface="SimHei"/>
                          <a:ea typeface="SimHei"/>
                        </a:rPr>
                        <a:t>:</a:t>
                      </a:r>
                      <a:endParaRPr lang="en-US" altLang="zh-CN" sz="2000" b="0" dirty="0">
                        <a:solidFill>
                          <a:srgbClr val="333333"/>
                        </a:solidFill>
                        <a:latin typeface="SimHei"/>
                        <a:ea typeface="SimHei"/>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zh-CN" altLang="en-US" sz="2000" b="0">
                          <a:solidFill>
                            <a:srgbClr val="333333"/>
                          </a:solidFill>
                          <a:latin typeface="SimHei"/>
                          <a:ea typeface="SimHei"/>
                        </a:rPr>
                        <a:t>“不</a:t>
                      </a:r>
                      <a:r>
                        <a:rPr lang="zh-CN" altLang="en-US" sz="2000" b="0" dirty="0">
                          <a:solidFill>
                            <a:srgbClr val="333333"/>
                          </a:solidFill>
                          <a:latin typeface="SimHei"/>
                          <a:ea typeface="SimHei"/>
                        </a:rPr>
                        <a:t>要工作太卖</a:t>
                      </a:r>
                      <a:r>
                        <a:rPr lang="zh-CN" altLang="en-US" sz="2000" b="0">
                          <a:solidFill>
                            <a:srgbClr val="333333"/>
                          </a:solidFill>
                          <a:latin typeface="SimHei"/>
                          <a:ea typeface="SimHei"/>
                        </a:rPr>
                        <a:t>力</a:t>
                      </a:r>
                      <a:r>
                        <a:rPr lang="en-US" altLang="zh-CN" sz="2000" b="0">
                          <a:solidFill>
                            <a:srgbClr val="333333"/>
                          </a:solidFill>
                          <a:latin typeface="SimHei"/>
                          <a:ea typeface="SimHei"/>
                        </a:rPr>
                        <a:t>!”</a:t>
                      </a:r>
                      <a:endParaRPr lang="en-US" altLang="zh-CN" sz="2000" b="0" dirty="0">
                        <a:solidFill>
                          <a:srgbClr val="333333"/>
                        </a:solidFill>
                        <a:latin typeface="SimHei"/>
                        <a:ea typeface="SimHei"/>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zh-CN" sz="2000" b="0">
                          <a:solidFill>
                            <a:srgbClr val="333333"/>
                          </a:solidFill>
                          <a:latin typeface="Times New Roman"/>
                          <a:ea typeface="SimHei"/>
                          <a:sym typeface="Wingdings" panose="05000000000000000000" pitchFamily="2" charset="2"/>
                        </a:rPr>
                        <a:t>→</a:t>
                      </a:r>
                      <a:r>
                        <a:rPr lang="en-US" altLang="zh-CN" sz="2000" b="0">
                          <a:solidFill>
                            <a:srgbClr val="333333"/>
                          </a:solidFill>
                          <a:latin typeface="SimHei"/>
                          <a:ea typeface="SimHei"/>
                        </a:rPr>
                        <a:t> </a:t>
                      </a:r>
                      <a:r>
                        <a:rPr lang="zh-CN" altLang="en-US" sz="2000" b="0" dirty="0">
                          <a:solidFill>
                            <a:srgbClr val="333333"/>
                          </a:solidFill>
                          <a:latin typeface="SimHei"/>
                          <a:ea typeface="SimHei"/>
                        </a:rPr>
                        <a:t>挖苦，同情，空话？</a:t>
                      </a:r>
                      <a:endParaRPr lang="en-US" altLang="de-DE" sz="2000" b="0" dirty="0">
                        <a:solidFill>
                          <a:srgbClr val="333333"/>
                        </a:solidFill>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rPr>
                        <a:t>注意</a:t>
                      </a:r>
                      <a:r>
                        <a:rPr kumimoji="0" lang="en-US" altLang="zh-CN" sz="2000" b="0" i="0" u="none" strike="noStrike" cap="none" normalizeH="0" baseline="0" dirty="0">
                          <a:ln>
                            <a:noFill/>
                          </a:ln>
                          <a:solidFill>
                            <a:srgbClr val="004992"/>
                          </a:solidFill>
                          <a:effectLst/>
                          <a:latin typeface="SimHei"/>
                          <a:ea typeface="SimHei"/>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rPr>
                        <a:t>有时，你必须读字里行间的意思。然而这会导致不正确的结论！</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0685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请讨论用下列特征对人做判断时的优点与缺点</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13</a:t>
            </a:fld>
            <a:endParaRPr lang="de-DE" altLang="zh-CN">
              <a:latin typeface="SimHei"/>
            </a:endParaRPr>
          </a:p>
        </p:txBody>
      </p:sp>
      <p:graphicFrame>
        <p:nvGraphicFramePr>
          <p:cNvPr id="9" name="Group 2"/>
          <p:cNvGraphicFramePr>
            <a:graphicFrameLocks noGrp="1"/>
          </p:cNvGraphicFramePr>
          <p:nvPr>
            <p:extLst>
              <p:ext uri="{D42A27DB-BD31-4B8C-83A1-F6EECF244321}">
                <p14:modId xmlns:p14="http://schemas.microsoft.com/office/powerpoint/2010/main" val="3803623764"/>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zh-CN" altLang="en-US" sz="2000" b="0" i="0" u="none" strike="noStrike" cap="none" normalizeH="0" baseline="0" dirty="0">
                          <a:ln>
                            <a:noFill/>
                          </a:ln>
                          <a:solidFill>
                            <a:srgbClr val="333333"/>
                          </a:solidFill>
                          <a:effectLst/>
                          <a:latin typeface="SimHei"/>
                          <a:ea typeface="SimHei"/>
                        </a:rPr>
                        <a:t>书面陈述</a:t>
                      </a:r>
                      <a:endParaRPr kumimoji="0" lang="de-DE"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zh-CN" altLang="en-US" sz="2000" b="0" i="0" u="none" strike="noStrike" cap="none" normalizeH="0" baseline="0" dirty="0">
                          <a:ln>
                            <a:noFill/>
                          </a:ln>
                          <a:solidFill>
                            <a:srgbClr val="004992"/>
                          </a:solidFill>
                          <a:effectLst/>
                          <a:latin typeface="SimHei"/>
                          <a:ea typeface="SimHei"/>
                        </a:rPr>
                        <a:t>重要线索</a:t>
                      </a:r>
                      <a:r>
                        <a:rPr kumimoji="0" lang="en-US" altLang="zh-CN" sz="2000" b="0" i="0" u="none" strike="noStrike" cap="none" normalizeH="0" baseline="0" dirty="0">
                          <a:ln>
                            <a:noFill/>
                          </a:ln>
                          <a:solidFill>
                            <a:srgbClr val="004992"/>
                          </a:solidFill>
                          <a:effectLst/>
                          <a:latin typeface="SimHei"/>
                          <a:ea typeface="SimHei"/>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altLang="zh-CN" sz="2000" b="0" i="0" u="none" strike="noStrike" cap="none" normalizeH="0" baseline="0" dirty="0">
                          <a:ln>
                            <a:noFill/>
                          </a:ln>
                          <a:solidFill>
                            <a:srgbClr val="333333"/>
                          </a:solidFill>
                          <a:effectLst/>
                          <a:latin typeface="SimHei"/>
                          <a:ea typeface="SimHei"/>
                        </a:rPr>
                        <a:t> </a:t>
                      </a:r>
                      <a:r>
                        <a:rPr kumimoji="0" lang="zh-CN" altLang="en-US" sz="2000" b="0" i="0" u="none" strike="noStrike" cap="none" normalizeH="0" baseline="0" dirty="0">
                          <a:ln>
                            <a:noFill/>
                          </a:ln>
                          <a:solidFill>
                            <a:srgbClr val="333333"/>
                          </a:solidFill>
                          <a:effectLst/>
                          <a:latin typeface="SimHei"/>
                          <a:ea typeface="SimHei"/>
                        </a:rPr>
                        <a:t>我们通常认为我们所写的比我们所说的要多！</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endParaRPr kumimoji="0" lang="en-US"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zh-CN" sz="2000" b="0" dirty="0">
                        <a:solidFill>
                          <a:srgbClr val="333333"/>
                        </a:solidFill>
                        <a:latin typeface="SimHei"/>
                        <a:ea typeface="SimHei"/>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ja-JP" altLang="en-US" sz="2000" b="0" dirty="0">
                          <a:solidFill>
                            <a:srgbClr val="333333"/>
                          </a:solidFill>
                          <a:latin typeface="SimHei"/>
                          <a:ea typeface="SimHei"/>
                        </a:rPr>
                        <a:t>例如</a:t>
                      </a:r>
                      <a:r>
                        <a:rPr lang="en-US" altLang="ja-JP" sz="2000" b="0" dirty="0">
                          <a:solidFill>
                            <a:srgbClr val="333333"/>
                          </a:solidFill>
                          <a:latin typeface="SimHei"/>
                          <a:ea typeface="SimHei"/>
                        </a:rPr>
                        <a:t>:</a:t>
                      </a:r>
                      <a:endParaRPr lang="en-US" altLang="zh-CN" sz="2000" b="0" dirty="0">
                        <a:solidFill>
                          <a:srgbClr val="333333"/>
                        </a:solidFill>
                        <a:latin typeface="SimHei"/>
                        <a:ea typeface="SimHei"/>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zh-CN" altLang="en-US" sz="2000" b="0">
                          <a:solidFill>
                            <a:srgbClr val="333333"/>
                          </a:solidFill>
                          <a:latin typeface="SimHei"/>
                          <a:ea typeface="SimHei"/>
                        </a:rPr>
                        <a:t>“不</a:t>
                      </a:r>
                      <a:r>
                        <a:rPr lang="zh-CN" altLang="en-US" sz="2000" b="0" dirty="0">
                          <a:solidFill>
                            <a:srgbClr val="333333"/>
                          </a:solidFill>
                          <a:latin typeface="SimHei"/>
                          <a:ea typeface="SimHei"/>
                        </a:rPr>
                        <a:t>要工作太卖</a:t>
                      </a:r>
                      <a:r>
                        <a:rPr lang="zh-CN" altLang="en-US" sz="2000" b="0">
                          <a:solidFill>
                            <a:srgbClr val="333333"/>
                          </a:solidFill>
                          <a:latin typeface="SimHei"/>
                          <a:ea typeface="SimHei"/>
                        </a:rPr>
                        <a:t>力</a:t>
                      </a:r>
                      <a:r>
                        <a:rPr lang="en-US" altLang="zh-CN" sz="2000" b="0">
                          <a:solidFill>
                            <a:srgbClr val="333333"/>
                          </a:solidFill>
                          <a:latin typeface="SimHei"/>
                          <a:ea typeface="SimHei"/>
                        </a:rPr>
                        <a:t>!”</a:t>
                      </a:r>
                      <a:endParaRPr lang="en-US" altLang="zh-CN" sz="2000" b="0" dirty="0">
                        <a:solidFill>
                          <a:srgbClr val="333333"/>
                        </a:solidFill>
                        <a:latin typeface="SimHei"/>
                        <a:ea typeface="SimHei"/>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zh-CN" sz="2000" b="0">
                          <a:solidFill>
                            <a:srgbClr val="333333"/>
                          </a:solidFill>
                          <a:latin typeface="Times New Roman"/>
                          <a:ea typeface="SimHei"/>
                          <a:sym typeface="Wingdings" panose="05000000000000000000" pitchFamily="2" charset="2"/>
                        </a:rPr>
                        <a:t>→</a:t>
                      </a:r>
                      <a:r>
                        <a:rPr lang="en-US" altLang="zh-CN" sz="2000" b="0">
                          <a:solidFill>
                            <a:srgbClr val="333333"/>
                          </a:solidFill>
                          <a:latin typeface="SimHei"/>
                          <a:ea typeface="SimHei"/>
                        </a:rPr>
                        <a:t> </a:t>
                      </a:r>
                      <a:r>
                        <a:rPr lang="zh-CN" altLang="en-US" sz="2000" b="0" dirty="0">
                          <a:solidFill>
                            <a:srgbClr val="333333"/>
                          </a:solidFill>
                          <a:latin typeface="SimHei"/>
                          <a:ea typeface="SimHei"/>
                        </a:rPr>
                        <a:t>挖苦，同情，空话？</a:t>
                      </a:r>
                      <a:endParaRPr lang="en-US" altLang="de-DE" sz="2000" b="0" dirty="0">
                        <a:solidFill>
                          <a:srgbClr val="333333"/>
                        </a:solidFill>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rPr>
                        <a:t>注意</a:t>
                      </a:r>
                      <a:r>
                        <a:rPr kumimoji="0" lang="en-US" altLang="zh-CN" sz="2000" b="0" i="0" u="none" strike="noStrike" cap="none" normalizeH="0" baseline="0" dirty="0">
                          <a:ln>
                            <a:noFill/>
                          </a:ln>
                          <a:solidFill>
                            <a:srgbClr val="004992"/>
                          </a:solidFill>
                          <a:effectLst/>
                          <a:latin typeface="SimHei"/>
                          <a:ea typeface="SimHei"/>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rPr>
                        <a:t>有时，你必须读字里行间的意思。然而这会导致不正确的结论！</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rPr>
                        <a:t>最新研究显示写电子邮件的人和读电子邮件的人对邮</a:t>
                      </a:r>
                      <a:r>
                        <a:rPr kumimoji="0" lang="zh-CN" altLang="en-US" sz="2000" b="0" i="0" u="none" strike="noStrike" cap="none" normalizeH="0" baseline="0">
                          <a:ln>
                            <a:noFill/>
                          </a:ln>
                          <a:solidFill>
                            <a:srgbClr val="333333"/>
                          </a:solidFill>
                          <a:effectLst/>
                          <a:latin typeface="SimHei"/>
                          <a:ea typeface="SimHei"/>
                        </a:rPr>
                        <a:t>件的“语气”都</a:t>
                      </a:r>
                      <a:r>
                        <a:rPr kumimoji="0" lang="zh-CN" altLang="en-US" sz="2000" b="0" i="0" u="none" strike="noStrike" cap="none" normalizeH="0" baseline="0" dirty="0">
                          <a:ln>
                            <a:noFill/>
                          </a:ln>
                          <a:solidFill>
                            <a:srgbClr val="333333"/>
                          </a:solidFill>
                          <a:effectLst/>
                          <a:latin typeface="SimHei"/>
                          <a:ea typeface="SimHei"/>
                        </a:rPr>
                        <a:t>非常自信。实际上，二者对语气判断的一致性为</a:t>
                      </a:r>
                      <a:r>
                        <a:rPr kumimoji="0" lang="en-US" altLang="zh-CN" sz="2000" b="0" i="0" u="none" strike="noStrike" cap="none" normalizeH="0" baseline="0" dirty="0">
                          <a:ln>
                            <a:noFill/>
                          </a:ln>
                          <a:solidFill>
                            <a:srgbClr val="333333"/>
                          </a:solidFill>
                          <a:effectLst/>
                          <a:latin typeface="SimHei"/>
                          <a:ea typeface="SimHei"/>
                        </a:rPr>
                        <a:t>56%</a:t>
                      </a:r>
                      <a:r>
                        <a:rPr kumimoji="0" lang="zh-CN" altLang="en-US" sz="2000" b="0" i="0" u="none" strike="noStrike" cap="none" normalizeH="0" baseline="0" dirty="0">
                          <a:ln>
                            <a:noFill/>
                          </a:ln>
                          <a:solidFill>
                            <a:srgbClr val="333333"/>
                          </a:solidFill>
                          <a:effectLst/>
                          <a:latin typeface="SimHei"/>
                          <a:ea typeface="SimHei"/>
                        </a:rPr>
                        <a:t>，仅比偶然几率高一点！</a:t>
                      </a:r>
                      <a:endParaRPr kumimoji="0" lang="en-US"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1140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3" name="Text Box 15"/>
          <p:cNvSpPr txBox="1">
            <a:spLocks noChangeArrowheads="1"/>
          </p:cNvSpPr>
          <p:nvPr/>
        </p:nvSpPr>
        <p:spPr bwMode="auto">
          <a:xfrm>
            <a:off x="1650251" y="1700808"/>
            <a:ext cx="2496201"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zh-CN" altLang="en-US" sz="1800" b="1" dirty="0">
              <a:solidFill>
                <a:srgbClr val="333333"/>
              </a:solidFill>
              <a:latin typeface="Calibri Light"/>
              <a:ea typeface="宋体" panose="02010600030101010101" pitchFamily="2" charset="-122"/>
            </a:endParaRPr>
          </a:p>
        </p:txBody>
      </p:sp>
      <p:sp>
        <p:nvSpPr>
          <p:cNvPr id="2" name="Title 1"/>
          <p:cNvSpPr>
            <a:spLocks noGrp="1"/>
          </p:cNvSpPr>
          <p:nvPr>
            <p:ph type="title"/>
          </p:nvPr>
        </p:nvSpPr>
        <p:spPr/>
        <p:txBody>
          <a:bodyPr/>
          <a:lstStyle/>
          <a:p>
            <a:r>
              <a:rPr lang="zh-CN" altLang="en-US" sz="3600">
                <a:solidFill>
                  <a:srgbClr val="004992"/>
                </a:solidFill>
                <a:cs typeface="+mn-cs"/>
              </a:rPr>
              <a:t>请讨论用下列特征对人做判断时的优点与缺点</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14</a:t>
            </a:fld>
            <a:endParaRPr lang="de-DE" altLang="zh-CN">
              <a:latin typeface="SimHei"/>
            </a:endParaRPr>
          </a:p>
        </p:txBody>
      </p:sp>
      <p:graphicFrame>
        <p:nvGraphicFramePr>
          <p:cNvPr id="13" name="Group 2"/>
          <p:cNvGraphicFramePr>
            <a:graphicFrameLocks noGrp="1"/>
          </p:cNvGraphicFramePr>
          <p:nvPr>
            <p:extLst>
              <p:ext uri="{D42A27DB-BD31-4B8C-83A1-F6EECF244321}">
                <p14:modId xmlns:p14="http://schemas.microsoft.com/office/powerpoint/2010/main" val="1405638401"/>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zh-CN" altLang="en-US" sz="2000" b="0" i="0" u="none" strike="noStrike" cap="none" normalizeH="0" baseline="0" dirty="0">
                          <a:ln>
                            <a:noFill/>
                          </a:ln>
                          <a:solidFill>
                            <a:srgbClr val="333333"/>
                          </a:solidFill>
                          <a:effectLst/>
                          <a:latin typeface="SimHei"/>
                          <a:ea typeface="SimHei"/>
                        </a:rPr>
                        <a:t>以往对相似人</a:t>
                      </a:r>
                      <a:r>
                        <a:rPr kumimoji="0" lang="en-US" altLang="zh-CN" sz="2000" b="0" i="0" u="none" strike="noStrike" cap="none" normalizeH="0" baseline="0" dirty="0">
                          <a:ln>
                            <a:noFill/>
                          </a:ln>
                          <a:solidFill>
                            <a:srgbClr val="333333"/>
                          </a:solidFill>
                          <a:effectLst/>
                          <a:latin typeface="SimHei"/>
                          <a:ea typeface="SimHei"/>
                        </a:rPr>
                        <a:t>/</a:t>
                      </a:r>
                      <a:r>
                        <a:rPr kumimoji="0" lang="zh-CN" altLang="en-US" sz="2000" b="0" i="0" u="none" strike="noStrike" cap="none" normalizeH="0" baseline="0" dirty="0">
                          <a:ln>
                            <a:noFill/>
                          </a:ln>
                          <a:solidFill>
                            <a:srgbClr val="333333"/>
                          </a:solidFill>
                          <a:effectLst/>
                          <a:latin typeface="SimHei"/>
                          <a:ea typeface="SimHei"/>
                        </a:rPr>
                        <a:t>文化的知识（成见）</a:t>
                      </a:r>
                      <a:endParaRPr kumimoji="0" lang="en-US"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zh-CN" altLang="en-US" sz="2000" b="0" i="0" u="none" strike="noStrike" cap="none" normalizeH="0" baseline="0" dirty="0">
                          <a:ln>
                            <a:noFill/>
                          </a:ln>
                          <a:solidFill>
                            <a:srgbClr val="004992"/>
                          </a:solidFill>
                          <a:effectLst/>
                          <a:latin typeface="SimHei"/>
                          <a:ea typeface="SimHei"/>
                        </a:rPr>
                        <a:t>重要线索</a:t>
                      </a:r>
                      <a:r>
                        <a:rPr kumimoji="0" lang="en-US" altLang="zh-CN" sz="2000" b="0" i="0" u="none" strike="noStrike" cap="none" normalizeH="0" baseline="0" dirty="0">
                          <a:ln>
                            <a:noFill/>
                          </a:ln>
                          <a:solidFill>
                            <a:srgbClr val="004992"/>
                          </a:solidFill>
                          <a:effectLst/>
                          <a:latin typeface="SimHei"/>
                          <a:ea typeface="SimHei"/>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zh-CN" sz="2000" b="0" i="0" u="none" strike="noStrike" cap="none" normalizeH="0" baseline="0" dirty="0">
                          <a:ln>
                            <a:noFill/>
                          </a:ln>
                          <a:solidFill>
                            <a:srgbClr val="004992"/>
                          </a:solidFill>
                          <a:effectLst/>
                          <a:latin typeface="SimHei"/>
                          <a:ea typeface="SimHei"/>
                        </a:rPr>
                        <a:t>???</a:t>
                      </a:r>
                      <a:endParaRPr kumimoji="0" lang="zh-CN" altLang="en-US" sz="2000" b="0" i="0" u="none" strike="noStrike" cap="none" normalizeH="0" baseline="0" dirty="0">
                        <a:ln>
                          <a:noFill/>
                        </a:ln>
                        <a:solidFill>
                          <a:srgbClr val="004992"/>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zh-CN" altLang="en-US" sz="2000" b="0" dirty="0">
                          <a:solidFill>
                            <a:srgbClr val="333333"/>
                          </a:solidFill>
                          <a:latin typeface="SimHei"/>
                          <a:ea typeface="SimHei"/>
                        </a:rPr>
                        <a:t>典型的穆斯林，典型的德国人？</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rPr>
                        <a:t>注意</a:t>
                      </a:r>
                      <a:r>
                        <a:rPr kumimoji="0" lang="en-US" altLang="zh-CN" sz="2000" b="0" i="0" u="none" strike="noStrike" cap="none" normalizeH="0" baseline="0" dirty="0">
                          <a:ln>
                            <a:noFill/>
                          </a:ln>
                          <a:solidFill>
                            <a:srgbClr val="004992"/>
                          </a:solidFill>
                          <a:effectLst/>
                          <a:latin typeface="SimHei"/>
                          <a:ea typeface="SimHei"/>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zh-CN" sz="2000" b="0" i="0" u="none" strike="noStrike" cap="none" normalizeH="0" baseline="0" dirty="0">
                          <a:ln>
                            <a:noFill/>
                          </a:ln>
                          <a:solidFill>
                            <a:srgbClr val="004992"/>
                          </a:solidFill>
                          <a:effectLst/>
                          <a:latin typeface="SimHei"/>
                          <a:ea typeface="SimHei"/>
                        </a:rPr>
                        <a:t>???</a:t>
                      </a:r>
                      <a:endParaRPr kumimoji="0" lang="en-US" sz="2000" b="0" i="0" u="none" strike="noStrike" cap="none" normalizeH="0" baseline="0" dirty="0">
                        <a:ln>
                          <a:noFill/>
                        </a:ln>
                        <a:solidFill>
                          <a:srgbClr val="004992"/>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3" name="Text Box 15"/>
          <p:cNvSpPr txBox="1">
            <a:spLocks noChangeArrowheads="1"/>
          </p:cNvSpPr>
          <p:nvPr/>
        </p:nvSpPr>
        <p:spPr bwMode="auto">
          <a:xfrm>
            <a:off x="1650251" y="1700808"/>
            <a:ext cx="2496201"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zh-CN" altLang="en-US" sz="1800" b="1" dirty="0">
              <a:solidFill>
                <a:srgbClr val="333333"/>
              </a:solidFill>
              <a:latin typeface="Calibri Light"/>
              <a:ea typeface="宋体" panose="02010600030101010101" pitchFamily="2" charset="-122"/>
            </a:endParaRPr>
          </a:p>
        </p:txBody>
      </p:sp>
      <p:sp>
        <p:nvSpPr>
          <p:cNvPr id="2" name="Title 1"/>
          <p:cNvSpPr>
            <a:spLocks noGrp="1"/>
          </p:cNvSpPr>
          <p:nvPr>
            <p:ph type="title"/>
          </p:nvPr>
        </p:nvSpPr>
        <p:spPr/>
        <p:txBody>
          <a:bodyPr/>
          <a:lstStyle/>
          <a:p>
            <a:r>
              <a:rPr lang="zh-CN" altLang="en-US" sz="3600">
                <a:solidFill>
                  <a:srgbClr val="004992"/>
                </a:solidFill>
                <a:cs typeface="+mn-cs"/>
              </a:rPr>
              <a:t>请讨论用下列特征对人做判断时的优点与缺点</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15</a:t>
            </a:fld>
            <a:endParaRPr lang="de-DE" altLang="zh-CN">
              <a:latin typeface="SimHei"/>
            </a:endParaRPr>
          </a:p>
        </p:txBody>
      </p:sp>
      <p:graphicFrame>
        <p:nvGraphicFramePr>
          <p:cNvPr id="13" name="Group 2"/>
          <p:cNvGraphicFramePr>
            <a:graphicFrameLocks noGrp="1"/>
          </p:cNvGraphicFramePr>
          <p:nvPr>
            <p:extLst>
              <p:ext uri="{D42A27DB-BD31-4B8C-83A1-F6EECF244321}">
                <p14:modId xmlns:p14="http://schemas.microsoft.com/office/powerpoint/2010/main" val="1613560949"/>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zh-CN" altLang="en-US" sz="2000" b="0" i="0" u="none" strike="noStrike" cap="none" normalizeH="0" baseline="0" dirty="0">
                          <a:ln>
                            <a:noFill/>
                          </a:ln>
                          <a:solidFill>
                            <a:srgbClr val="333333"/>
                          </a:solidFill>
                          <a:effectLst/>
                          <a:latin typeface="SimHei"/>
                          <a:ea typeface="SimHei"/>
                        </a:rPr>
                        <a:t>以往对相似人</a:t>
                      </a:r>
                      <a:r>
                        <a:rPr kumimoji="0" lang="en-US" altLang="zh-CN" sz="2000" b="0" i="0" u="none" strike="noStrike" cap="none" normalizeH="0" baseline="0" dirty="0">
                          <a:ln>
                            <a:noFill/>
                          </a:ln>
                          <a:solidFill>
                            <a:srgbClr val="333333"/>
                          </a:solidFill>
                          <a:effectLst/>
                          <a:latin typeface="SimHei"/>
                          <a:ea typeface="SimHei"/>
                        </a:rPr>
                        <a:t>/</a:t>
                      </a:r>
                      <a:r>
                        <a:rPr kumimoji="0" lang="zh-CN" altLang="en-US" sz="2000" b="0" i="0" u="none" strike="noStrike" cap="none" normalizeH="0" baseline="0" dirty="0">
                          <a:ln>
                            <a:noFill/>
                          </a:ln>
                          <a:solidFill>
                            <a:srgbClr val="333333"/>
                          </a:solidFill>
                          <a:effectLst/>
                          <a:latin typeface="SimHei"/>
                          <a:ea typeface="SimHei"/>
                        </a:rPr>
                        <a:t>文化的知识（成见）</a:t>
                      </a:r>
                      <a:endParaRPr kumimoji="0" lang="en-US"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ja-JP" altLang="en-US" sz="2000" b="0" i="0" u="none" strike="noStrike" cap="none" normalizeH="0" baseline="0" dirty="0">
                          <a:ln>
                            <a:noFill/>
                          </a:ln>
                          <a:solidFill>
                            <a:srgbClr val="004992"/>
                          </a:solidFill>
                          <a:effectLst/>
                          <a:latin typeface="SimHei"/>
                          <a:ea typeface="SimHei"/>
                        </a:rPr>
                        <a:t>重要线索</a:t>
                      </a:r>
                      <a:r>
                        <a:rPr kumimoji="0" lang="en-US" altLang="ja-JP" sz="2000" b="0" i="0" u="none" strike="noStrike" cap="none" normalizeH="0" baseline="0" dirty="0">
                          <a:ln>
                            <a:noFill/>
                          </a:ln>
                          <a:solidFill>
                            <a:srgbClr val="004992"/>
                          </a:solidFill>
                          <a:effectLst/>
                          <a:latin typeface="SimHei"/>
                          <a:ea typeface="SimHei"/>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SimHei"/>
                          <a:ea typeface="SimHei"/>
                        </a:rPr>
                        <a:t>对不同文化或种族群体的了解有助于我们理解属于这个群体的人。每种文化都有它自</a:t>
                      </a:r>
                      <a:r>
                        <a:rPr kumimoji="0" lang="ja-JP" altLang="en-US" sz="2000" b="0" i="0" u="none" strike="noStrike" cap="none" normalizeH="0" baseline="0">
                          <a:ln>
                            <a:noFill/>
                          </a:ln>
                          <a:solidFill>
                            <a:srgbClr val="333333"/>
                          </a:solidFill>
                          <a:effectLst/>
                          <a:latin typeface="SimHei"/>
                          <a:ea typeface="SimHei"/>
                        </a:rPr>
                        <a:t>己的，不</a:t>
                      </a:r>
                      <a:r>
                        <a:rPr kumimoji="0" lang="ja-JP" altLang="en-US" sz="2000" b="0" i="0" u="none" strike="noStrike" cap="none" normalizeH="0" baseline="0" dirty="0">
                          <a:ln>
                            <a:noFill/>
                          </a:ln>
                          <a:solidFill>
                            <a:srgbClr val="333333"/>
                          </a:solidFill>
                          <a:effectLst/>
                          <a:latin typeface="SimHei"/>
                          <a:ea typeface="SimHei"/>
                        </a:rPr>
                        <a:t>成文的社会准则。</a:t>
                      </a:r>
                      <a:endParaRPr kumimoji="0" lang="en-US" sz="2000" b="0" i="0" u="none" strike="noStrike" cap="none" normalizeH="0" baseline="0" dirty="0">
                        <a:ln>
                          <a:noFill/>
                        </a:ln>
                        <a:solidFill>
                          <a:srgbClr val="333333"/>
                        </a:solidFill>
                        <a:effectLst/>
                        <a:latin typeface="SimHei"/>
                        <a:ea typeface="SimHei"/>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endParaRPr kumimoji="0" lang="en-US"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zh-CN" altLang="en-US" sz="2000" b="0" dirty="0">
                          <a:solidFill>
                            <a:srgbClr val="333333"/>
                          </a:solidFill>
                          <a:latin typeface="SimHei"/>
                          <a:ea typeface="SimHei"/>
                        </a:rPr>
                        <a:t>典型的穆斯林，典型的德国人？</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rPr>
                        <a:t>注意</a:t>
                      </a:r>
                      <a:r>
                        <a:rPr kumimoji="0" lang="en-US" altLang="zh-CN" sz="2000" b="0" i="0" u="none" strike="noStrike" cap="none" normalizeH="0" baseline="0" dirty="0">
                          <a:ln>
                            <a:noFill/>
                          </a:ln>
                          <a:solidFill>
                            <a:srgbClr val="004992"/>
                          </a:solidFill>
                          <a:effectLst/>
                          <a:latin typeface="SimHei"/>
                          <a:ea typeface="SimHei"/>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zh-CN" sz="2000" b="0" i="0" u="none" strike="noStrike" cap="none" normalizeH="0" baseline="0" dirty="0">
                          <a:ln>
                            <a:noFill/>
                          </a:ln>
                          <a:solidFill>
                            <a:srgbClr val="004992"/>
                          </a:solidFill>
                          <a:effectLst/>
                          <a:latin typeface="SimHei"/>
                          <a:ea typeface="SimHei"/>
                        </a:rPr>
                        <a:t>???</a:t>
                      </a:r>
                      <a:endParaRPr kumimoji="0" lang="en-US" sz="2000" b="0" i="0" u="none" strike="noStrike" cap="none" normalizeH="0" baseline="0" dirty="0">
                        <a:ln>
                          <a:noFill/>
                        </a:ln>
                        <a:solidFill>
                          <a:srgbClr val="004992"/>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6192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3" name="Text Box 15"/>
          <p:cNvSpPr txBox="1">
            <a:spLocks noChangeArrowheads="1"/>
          </p:cNvSpPr>
          <p:nvPr/>
        </p:nvSpPr>
        <p:spPr bwMode="auto">
          <a:xfrm>
            <a:off x="1650251" y="1700808"/>
            <a:ext cx="2496201"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zh-CN" altLang="en-US" sz="1800" b="1" dirty="0">
              <a:solidFill>
                <a:srgbClr val="333333"/>
              </a:solidFill>
              <a:latin typeface="Calibri Light"/>
              <a:ea typeface="宋体" panose="02010600030101010101" pitchFamily="2" charset="-122"/>
            </a:endParaRPr>
          </a:p>
        </p:txBody>
      </p:sp>
      <p:sp>
        <p:nvSpPr>
          <p:cNvPr id="2" name="Title 1"/>
          <p:cNvSpPr>
            <a:spLocks noGrp="1"/>
          </p:cNvSpPr>
          <p:nvPr>
            <p:ph type="title"/>
          </p:nvPr>
        </p:nvSpPr>
        <p:spPr/>
        <p:txBody>
          <a:bodyPr/>
          <a:lstStyle/>
          <a:p>
            <a:r>
              <a:rPr lang="zh-CN" altLang="en-US" sz="3600">
                <a:solidFill>
                  <a:srgbClr val="004992"/>
                </a:solidFill>
                <a:cs typeface="+mn-cs"/>
              </a:rPr>
              <a:t>请讨论用下列特征对人做判断时的优点与缺点</a:t>
            </a:r>
            <a:endParaRPr lang="en-US" sz="3600">
              <a:solidFill>
                <a:srgbClr val="004992"/>
              </a:solidFill>
              <a:cs typeface="+mn-cs"/>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16</a:t>
            </a:fld>
            <a:endParaRPr lang="de-DE" altLang="zh-CN">
              <a:latin typeface="SimHei"/>
            </a:endParaRPr>
          </a:p>
        </p:txBody>
      </p:sp>
      <p:graphicFrame>
        <p:nvGraphicFramePr>
          <p:cNvPr id="13" name="Group 2"/>
          <p:cNvGraphicFramePr>
            <a:graphicFrameLocks noGrp="1"/>
          </p:cNvGraphicFramePr>
          <p:nvPr>
            <p:extLst>
              <p:ext uri="{D42A27DB-BD31-4B8C-83A1-F6EECF244321}">
                <p14:modId xmlns:p14="http://schemas.microsoft.com/office/powerpoint/2010/main" val="1094027068"/>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zh-CN" altLang="en-US" sz="2000" b="0" i="0" u="none" strike="noStrike" cap="none" normalizeH="0" baseline="0" dirty="0">
                          <a:ln>
                            <a:noFill/>
                          </a:ln>
                          <a:solidFill>
                            <a:srgbClr val="333333"/>
                          </a:solidFill>
                          <a:effectLst/>
                          <a:latin typeface="SimHei"/>
                          <a:ea typeface="SimHei"/>
                        </a:rPr>
                        <a:t>以往对相似人</a:t>
                      </a:r>
                      <a:r>
                        <a:rPr kumimoji="0" lang="en-US" altLang="zh-CN" sz="2000" b="0" i="0" u="none" strike="noStrike" cap="none" normalizeH="0" baseline="0" dirty="0">
                          <a:ln>
                            <a:noFill/>
                          </a:ln>
                          <a:solidFill>
                            <a:srgbClr val="333333"/>
                          </a:solidFill>
                          <a:effectLst/>
                          <a:latin typeface="SimHei"/>
                          <a:ea typeface="SimHei"/>
                        </a:rPr>
                        <a:t>/</a:t>
                      </a:r>
                      <a:r>
                        <a:rPr kumimoji="0" lang="zh-CN" altLang="en-US" sz="2000" b="0" i="0" u="none" strike="noStrike" cap="none" normalizeH="0" baseline="0" dirty="0">
                          <a:ln>
                            <a:noFill/>
                          </a:ln>
                          <a:solidFill>
                            <a:srgbClr val="333333"/>
                          </a:solidFill>
                          <a:effectLst/>
                          <a:latin typeface="SimHei"/>
                          <a:ea typeface="SimHei"/>
                        </a:rPr>
                        <a:t>文化的知识（成见）</a:t>
                      </a:r>
                      <a:endParaRPr kumimoji="0" lang="en-US"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ja-JP" altLang="en-US" sz="2000" b="0" i="0" u="none" strike="noStrike" cap="none" normalizeH="0" baseline="0" dirty="0">
                          <a:ln>
                            <a:noFill/>
                          </a:ln>
                          <a:solidFill>
                            <a:srgbClr val="004992"/>
                          </a:solidFill>
                          <a:effectLst/>
                          <a:latin typeface="SimHei"/>
                          <a:ea typeface="SimHei"/>
                        </a:rPr>
                        <a:t>重要线索</a:t>
                      </a:r>
                      <a:r>
                        <a:rPr kumimoji="0" lang="en-US" altLang="ja-JP" sz="2000" b="0" i="0" u="none" strike="noStrike" cap="none" normalizeH="0" baseline="0" dirty="0">
                          <a:ln>
                            <a:noFill/>
                          </a:ln>
                          <a:solidFill>
                            <a:srgbClr val="004992"/>
                          </a:solidFill>
                          <a:effectLst/>
                          <a:latin typeface="SimHei"/>
                          <a:ea typeface="SimHei"/>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2000" b="0" i="0" u="none" strike="noStrike" cap="none" normalizeH="0" baseline="0" dirty="0">
                          <a:ln>
                            <a:noFill/>
                          </a:ln>
                          <a:solidFill>
                            <a:srgbClr val="333333"/>
                          </a:solidFill>
                          <a:effectLst/>
                          <a:latin typeface="SimHei"/>
                          <a:ea typeface="SimHei"/>
                        </a:rPr>
                        <a:t>对不同文化或种族群体的了解有助于我们理解属于这个群体的人。每种文化都有它自</a:t>
                      </a:r>
                      <a:r>
                        <a:rPr kumimoji="0" lang="ja-JP" altLang="en-US" sz="2000" b="0" i="0" u="none" strike="noStrike" cap="none" normalizeH="0" baseline="0">
                          <a:ln>
                            <a:noFill/>
                          </a:ln>
                          <a:solidFill>
                            <a:srgbClr val="333333"/>
                          </a:solidFill>
                          <a:effectLst/>
                          <a:latin typeface="SimHei"/>
                          <a:ea typeface="SimHei"/>
                        </a:rPr>
                        <a:t>己的，不</a:t>
                      </a:r>
                      <a:r>
                        <a:rPr kumimoji="0" lang="ja-JP" altLang="en-US" sz="2000" b="0" i="0" u="none" strike="noStrike" cap="none" normalizeH="0" baseline="0" dirty="0">
                          <a:ln>
                            <a:noFill/>
                          </a:ln>
                          <a:solidFill>
                            <a:srgbClr val="333333"/>
                          </a:solidFill>
                          <a:effectLst/>
                          <a:latin typeface="SimHei"/>
                          <a:ea typeface="SimHei"/>
                        </a:rPr>
                        <a:t>成文的社会准则。</a:t>
                      </a:r>
                      <a:endParaRPr kumimoji="0" lang="en-US" sz="2000" b="0" i="0" u="none" strike="noStrike" cap="none" normalizeH="0" baseline="0" dirty="0">
                        <a:ln>
                          <a:noFill/>
                        </a:ln>
                        <a:solidFill>
                          <a:srgbClr val="333333"/>
                        </a:solidFill>
                        <a:effectLst/>
                        <a:latin typeface="SimHei"/>
                        <a:ea typeface="SimHei"/>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endParaRPr kumimoji="0" lang="en-US"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zh-CN" altLang="en-US" sz="2000" b="0" dirty="0">
                          <a:solidFill>
                            <a:srgbClr val="333333"/>
                          </a:solidFill>
                          <a:latin typeface="SimHei"/>
                          <a:ea typeface="SimHei"/>
                        </a:rPr>
                        <a:t>典型的穆斯林，典型的德国人？</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zh-CN" altLang="en-US" sz="2000" b="0" i="0" u="none" strike="noStrike" cap="none" normalizeH="0" baseline="0" dirty="0">
                          <a:ln>
                            <a:noFill/>
                          </a:ln>
                          <a:solidFill>
                            <a:srgbClr val="004992"/>
                          </a:solidFill>
                          <a:effectLst/>
                          <a:latin typeface="SimHei"/>
                          <a:ea typeface="SimHei"/>
                        </a:rPr>
                        <a:t>注意</a:t>
                      </a:r>
                      <a:r>
                        <a:rPr kumimoji="0" lang="en-US" altLang="zh-CN" sz="2000" b="0" i="0" u="none" strike="noStrike" cap="none" normalizeH="0" baseline="0" dirty="0">
                          <a:ln>
                            <a:noFill/>
                          </a:ln>
                          <a:solidFill>
                            <a:srgbClr val="004992"/>
                          </a:solidFill>
                          <a:effectLst/>
                          <a:latin typeface="SimHei"/>
                          <a:ea typeface="SimHei"/>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rPr>
                        <a:t>人们经常会以非常规的方式行事！享有特定信仰的人或者来自特定国家的人有时会遭遇偏见（如，穆斯林是狂热的；美国人是傲慢自大的，并且只吃垃圾食品）。</a:t>
                      </a:r>
                      <a:endParaRPr kumimoji="0" lang="en-US" sz="2000" b="0" i="0" u="none" strike="noStrike" cap="none" normalizeH="0" baseline="0" dirty="0">
                        <a:ln>
                          <a:noFill/>
                        </a:ln>
                        <a:solidFill>
                          <a:srgbClr val="333333"/>
                        </a:solidFill>
                        <a:effectLst/>
                        <a:latin typeface="SimHei"/>
                        <a:ea typeface="SimHei"/>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7675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t>表象和现实</a:t>
            </a:r>
            <a:r>
              <a:rPr lang="en-US" altLang="ja-JP" sz="3600"/>
              <a:t>!</a:t>
            </a:r>
            <a:endParaRPr lang="en-US" sz="3600"/>
          </a:p>
        </p:txBody>
      </p:sp>
      <p:sp>
        <p:nvSpPr>
          <p:cNvPr id="5" name="Content Placeholder 4"/>
          <p:cNvSpPr>
            <a:spLocks noGrp="1"/>
          </p:cNvSpPr>
          <p:nvPr>
            <p:ph idx="1"/>
          </p:nvPr>
        </p:nvSpPr>
        <p:spPr/>
        <p:txBody>
          <a:bodyPr/>
          <a:lstStyle/>
          <a:p>
            <a:r>
              <a:rPr lang="en-US" altLang="zh-CN" sz="2400" dirty="0">
                <a:solidFill>
                  <a:srgbClr val="004992"/>
                </a:solidFill>
              </a:rPr>
              <a:t>… </a:t>
            </a:r>
            <a:r>
              <a:rPr lang="zh-CN" altLang="en-US" sz="2400" dirty="0">
                <a:solidFill>
                  <a:srgbClr val="004992"/>
                </a:solidFill>
              </a:rPr>
              <a:t>前面所谈论的方面（如身体语言）没有哪一个仅凭单方面是完全可信的！</a:t>
            </a:r>
          </a:p>
          <a:p>
            <a:r>
              <a:rPr lang="zh-CN" altLang="en-US" sz="2400" dirty="0">
                <a:solidFill>
                  <a:srgbClr val="333333"/>
                </a:solidFill>
              </a:rPr>
              <a:t>必须考虑所有方面！</a:t>
            </a:r>
            <a:br>
              <a:rPr lang="en-US" altLang="zh-CN" sz="2400" dirty="0">
                <a:solidFill>
                  <a:srgbClr val="333333"/>
                </a:solidFill>
              </a:rPr>
            </a:br>
            <a:r>
              <a:rPr lang="zh-CN" altLang="en-US" sz="2400" dirty="0">
                <a:solidFill>
                  <a:srgbClr val="333333"/>
                </a:solidFill>
              </a:rPr>
              <a:t>将所有信息联合起来，有助于对复杂情形做判断</a:t>
            </a:r>
            <a:r>
              <a:rPr lang="en-US" altLang="zh-CN" sz="2400" dirty="0">
                <a:solidFill>
                  <a:srgbClr val="333333"/>
                </a:solidFill>
              </a:rPr>
              <a:t>…</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17</a:t>
            </a:fld>
            <a:endParaRPr lang="de-DE" altLang="zh-CN">
              <a:latin typeface="SimHe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为什么我们做这个练习？</a:t>
            </a:r>
            <a:endParaRPr lang="zh-CN" altLang="de-DE" sz="3600"/>
          </a:p>
        </p:txBody>
      </p:sp>
      <p:sp>
        <p:nvSpPr>
          <p:cNvPr id="4" name="Content Placeholder 3"/>
          <p:cNvSpPr>
            <a:spLocks noGrp="1"/>
          </p:cNvSpPr>
          <p:nvPr>
            <p:ph idx="1"/>
          </p:nvPr>
        </p:nvSpPr>
        <p:spPr/>
        <p:txBody>
          <a:bodyPr/>
          <a:lstStyle/>
          <a:p>
            <a:pPr lvl="0" defTabSz="914400" fontAlgn="base">
              <a:defRPr/>
            </a:pPr>
            <a:r>
              <a:rPr lang="zh-CN" altLang="en-US" sz="2400" dirty="0">
                <a:solidFill>
                  <a:srgbClr val="333333"/>
                </a:solidFill>
              </a:rPr>
              <a:t>研究显示许多</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a:t>
            </a:r>
            <a:r>
              <a:rPr lang="zh-CN" altLang="en-US" sz="2400" dirty="0">
                <a:solidFill>
                  <a:srgbClr val="333333"/>
                </a:solidFill>
              </a:rPr>
              <a:t>有精神问题的人（尤其是精神病患者）在下列方面有问题：</a:t>
            </a:r>
            <a:endParaRPr lang="zh-CN" altLang="de-DE" sz="2400" dirty="0">
              <a:solidFill>
                <a:srgbClr val="333333"/>
              </a:solidFill>
            </a:endParaRPr>
          </a:p>
          <a:p>
            <a:pPr marL="342900" lvl="0" indent="-342900" defTabSz="914400" fontAlgn="base">
              <a:buClr>
                <a:srgbClr val="333333"/>
              </a:buClr>
              <a:buFont typeface="WingDings"/>
              <a:buChar char=""/>
              <a:defRPr/>
            </a:pPr>
            <a:r>
              <a:rPr lang="zh-CN" altLang="en-US" sz="2400" dirty="0">
                <a:solidFill>
                  <a:srgbClr val="004992"/>
                </a:solidFill>
              </a:rPr>
              <a:t>难以察觉和评价他人的面部表情（如，</a:t>
            </a:r>
            <a:r>
              <a:rPr lang="zh-CN" altLang="en-US" sz="2400">
                <a:solidFill>
                  <a:srgbClr val="004992"/>
                </a:solidFill>
              </a:rPr>
              <a:t>快乐，悲</a:t>
            </a:r>
            <a:r>
              <a:rPr lang="zh-CN" altLang="en-US" sz="2400" dirty="0">
                <a:solidFill>
                  <a:srgbClr val="004992"/>
                </a:solidFill>
              </a:rPr>
              <a:t>恸）</a:t>
            </a:r>
          </a:p>
          <a:p>
            <a:pPr defTabSz="914400" fontAlgn="base">
              <a:buClr>
                <a:srgbClr val="333333"/>
              </a:buClr>
              <a:defRPr/>
            </a:pP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3" name="Slide Number Placeholder 2"/>
          <p:cNvSpPr>
            <a:spLocks noGrp="1"/>
          </p:cNvSpPr>
          <p:nvPr>
            <p:ph type="sldNum" sz="quarter" idx="12"/>
          </p:nvPr>
        </p:nvSpPr>
        <p:spPr/>
        <p:txBody>
          <a:bodyPr/>
          <a:lstStyle/>
          <a:p>
            <a:fld id="{4F6FD909-CCDD-48F0-87C7-72A0735A954C}" type="slidenum">
              <a:rPr lang="zh-CN" altLang="de-DE" smtClean="0">
                <a:latin typeface="SimHei"/>
              </a:rPr>
              <a:pPr/>
              <a:t>18</a:t>
            </a:fld>
            <a:endParaRPr lang="de-DE" altLang="zh-CN">
              <a:latin typeface="SimHe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为什么我们做这个练习？</a:t>
            </a:r>
            <a:endParaRPr lang="zh-CN" altLang="de-DE" sz="3600"/>
          </a:p>
        </p:txBody>
      </p:sp>
      <p:sp>
        <p:nvSpPr>
          <p:cNvPr id="4" name="Content Placeholder 3"/>
          <p:cNvSpPr>
            <a:spLocks noGrp="1"/>
          </p:cNvSpPr>
          <p:nvPr>
            <p:ph idx="1"/>
          </p:nvPr>
        </p:nvSpPr>
        <p:spPr/>
        <p:txBody>
          <a:bodyPr/>
          <a:lstStyle/>
          <a:p>
            <a:pPr lvl="0" defTabSz="914400" fontAlgn="base">
              <a:defRPr/>
            </a:pPr>
            <a:r>
              <a:rPr lang="zh-CN" altLang="en-US" sz="2400" dirty="0">
                <a:solidFill>
                  <a:srgbClr val="333333"/>
                </a:solidFill>
              </a:rPr>
              <a:t>研究显示许多</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a:t>
            </a:r>
            <a:r>
              <a:rPr lang="zh-CN" altLang="en-US" sz="2400" dirty="0">
                <a:solidFill>
                  <a:srgbClr val="333333"/>
                </a:solidFill>
              </a:rPr>
              <a:t>有精神问题的人（尤其是精神病患者）在下列方面有问题：</a:t>
            </a:r>
            <a:endParaRPr lang="zh-CN" altLang="de-DE" sz="2400" dirty="0">
              <a:solidFill>
                <a:srgbClr val="333333"/>
              </a:solidFill>
            </a:endParaRPr>
          </a:p>
          <a:p>
            <a:pPr marL="342900" lvl="0" indent="-342900" defTabSz="914400" fontAlgn="base">
              <a:buClr>
                <a:srgbClr val="333333"/>
              </a:buClr>
              <a:buFont typeface="WingDings"/>
              <a:buChar char=""/>
              <a:defRPr/>
            </a:pPr>
            <a:r>
              <a:rPr lang="zh-CN" altLang="en-US" sz="2400" dirty="0">
                <a:solidFill>
                  <a:srgbClr val="004992"/>
                </a:solidFill>
              </a:rPr>
              <a:t>难以察觉和评价他人的面部表情（如，</a:t>
            </a:r>
            <a:r>
              <a:rPr lang="zh-CN" altLang="en-US" sz="2400">
                <a:solidFill>
                  <a:srgbClr val="004992"/>
                </a:solidFill>
              </a:rPr>
              <a:t>快乐，悲</a:t>
            </a:r>
            <a:r>
              <a:rPr lang="zh-CN" altLang="en-US" sz="2400" dirty="0">
                <a:solidFill>
                  <a:srgbClr val="004992"/>
                </a:solidFill>
              </a:rPr>
              <a:t>恸）</a:t>
            </a:r>
          </a:p>
          <a:p>
            <a:pPr marL="342900" lvl="0" indent="-342900" defTabSz="914400" fontAlgn="base">
              <a:buClr>
                <a:srgbClr val="333333"/>
              </a:buClr>
              <a:buFont typeface="WingDings"/>
              <a:buChar char=""/>
              <a:defRPr/>
            </a:pPr>
            <a:r>
              <a:rPr lang="zh-CN" altLang="en-US" sz="2400" dirty="0">
                <a:solidFill>
                  <a:srgbClr val="004992"/>
                </a:solidFill>
              </a:rPr>
              <a:t>难以从正在进行的行为中推测他人的动机</a:t>
            </a:r>
            <a:r>
              <a:rPr lang="en-US" altLang="zh-CN" sz="2400" dirty="0">
                <a:solidFill>
                  <a:srgbClr val="004992"/>
                </a:solidFill>
              </a:rPr>
              <a:t>/</a:t>
            </a:r>
            <a:r>
              <a:rPr lang="zh-CN" altLang="en-US" sz="2400" dirty="0">
                <a:solidFill>
                  <a:srgbClr val="004992"/>
                </a:solidFill>
              </a:rPr>
              <a:t>下一步行动</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3" name="Slide Number Placeholder 2"/>
          <p:cNvSpPr>
            <a:spLocks noGrp="1"/>
          </p:cNvSpPr>
          <p:nvPr>
            <p:ph type="sldNum" sz="quarter" idx="12"/>
          </p:nvPr>
        </p:nvSpPr>
        <p:spPr/>
        <p:txBody>
          <a:bodyPr/>
          <a:lstStyle/>
          <a:p>
            <a:fld id="{4F6FD909-CCDD-48F0-87C7-72A0735A954C}" type="slidenum">
              <a:rPr lang="zh-CN" altLang="de-DE" smtClean="0">
                <a:latin typeface="SimHei"/>
              </a:rPr>
              <a:pPr/>
              <a:t>19</a:t>
            </a:fld>
            <a:endParaRPr lang="de-DE" altLang="zh-CN">
              <a:latin typeface="SimHei"/>
            </a:endParaRPr>
          </a:p>
        </p:txBody>
      </p:sp>
    </p:spTree>
    <p:extLst>
      <p:ext uri="{BB962C8B-B14F-4D97-AF65-F5344CB8AC3E}">
        <p14:creationId xmlns:p14="http://schemas.microsoft.com/office/powerpoint/2010/main" val="4221058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缺乏移情能力如何促使精神疾病中误解的形成</a:t>
            </a:r>
            <a:r>
              <a:rPr lang="en-US" altLang="zh-CN" sz="3600"/>
              <a:t>—</a:t>
            </a:r>
            <a:r>
              <a:rPr lang="zh-CN" altLang="en-US" sz="3600"/>
              <a:t>举例</a:t>
            </a:r>
            <a:endParaRPr lang="en-US" sz="360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20</a:t>
            </a:fld>
            <a:endParaRPr lang="de-DE" altLang="zh-CN">
              <a:latin typeface="SimHei"/>
            </a:endParaRPr>
          </a:p>
        </p:txBody>
      </p:sp>
      <p:sp>
        <p:nvSpPr>
          <p:cNvPr id="22554" name="Rechteck 1"/>
          <p:cNvSpPr>
            <a:spLocks noChangeArrowheads="1"/>
          </p:cNvSpPr>
          <p:nvPr/>
        </p:nvSpPr>
        <p:spPr bwMode="auto">
          <a:xfrm>
            <a:off x="408955" y="6208985"/>
            <a:ext cx="11376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zh-CN" altLang="en-US" sz="2000" dirty="0">
                <a:solidFill>
                  <a:srgbClr val="004992"/>
                </a:solidFill>
                <a:latin typeface="SimHei"/>
                <a:cs typeface="Times New Roman" panose="02020603050405020304" pitchFamily="18" charset="0"/>
              </a:rPr>
              <a:t>有人愿意分享一个简短的个人经历吗？</a:t>
            </a:r>
            <a:r>
              <a:rPr lang="en-US" altLang="de-DE" sz="2000" dirty="0">
                <a:solidFill>
                  <a:srgbClr val="004992"/>
                </a:solidFill>
                <a:latin typeface="SimHei"/>
                <a:cs typeface="Times New Roman" panose="02020603050405020304" pitchFamily="18" charset="0"/>
              </a:rPr>
              <a:t> </a:t>
            </a:r>
            <a:endParaRPr lang="de-DE" altLang="de-DE" sz="2000" dirty="0">
              <a:solidFill>
                <a:srgbClr val="004992"/>
              </a:solidFill>
              <a:latin typeface="SimHei"/>
              <a:cs typeface="Times New Roman" panose="020206030504050203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294747505"/>
              </p:ext>
            </p:extLst>
          </p:nvPr>
        </p:nvGraphicFramePr>
        <p:xfrm>
          <a:off x="408954" y="2203704"/>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chemeClr val="tx1"/>
                          </a:solidFill>
                          <a:effectLst/>
                          <a:latin typeface="SimHei"/>
                          <a:ea typeface="SimHei"/>
                        </a:rPr>
                        <a:t>事件</a:t>
                      </a:r>
                      <a:endParaRPr kumimoji="0" lang="de-DE" sz="2000" b="0" i="0" u="none" strike="noStrike" cap="none" normalizeH="0" baseline="0" dirty="0">
                        <a:ln>
                          <a:noFill/>
                        </a:ln>
                        <a:solidFill>
                          <a:schemeClr val="tx1"/>
                        </a:solidFill>
                        <a:effectLst/>
                        <a:latin typeface="SimHei"/>
                        <a:ea typeface="SimHei"/>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chemeClr val="tx1"/>
                          </a:solidFill>
                          <a:effectLst/>
                          <a:latin typeface="SimHei"/>
                          <a:ea typeface="SimHei"/>
                        </a:rPr>
                        <a:t>精神病性解释</a:t>
                      </a:r>
                      <a:endParaRPr kumimoji="0" lang="de-DE" sz="2000" b="0" i="0" u="none" strike="noStrike" cap="none" normalizeH="0" baseline="0" dirty="0">
                        <a:ln>
                          <a:noFill/>
                        </a:ln>
                        <a:solidFill>
                          <a:schemeClr val="tx1"/>
                        </a:solidFill>
                        <a:effectLst/>
                        <a:latin typeface="SimHei"/>
                        <a:ea typeface="SimHei"/>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chemeClr val="tx1"/>
                          </a:solidFill>
                          <a:effectLst/>
                          <a:latin typeface="SimHei"/>
                          <a:ea typeface="SimHei"/>
                        </a:rPr>
                        <a:t>其它解释</a:t>
                      </a:r>
                      <a:endParaRPr kumimoji="0" lang="de-DE" sz="2000" b="0" i="0" u="none" strike="noStrike" cap="none" normalizeH="0" baseline="0" dirty="0">
                        <a:ln>
                          <a:noFill/>
                        </a:ln>
                        <a:solidFill>
                          <a:schemeClr val="tx1"/>
                        </a:solidFill>
                        <a:effectLst/>
                        <a:latin typeface="SimHei"/>
                        <a:ea typeface="SimHei"/>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rPr>
                        <a:t>和你谈话之后，医生和护士大笑。</a:t>
                      </a:r>
                      <a:endParaRPr kumimoji="0" lang="de-DE" sz="2000" b="0" i="0" u="none" strike="noStrike" cap="none" normalizeH="0" baseline="0" dirty="0">
                        <a:ln>
                          <a:noFill/>
                        </a:ln>
                        <a:solidFill>
                          <a:srgbClr val="333333"/>
                        </a:solidFill>
                        <a:effectLst/>
                        <a:latin typeface="SimHei"/>
                        <a:ea typeface="SimHei"/>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rPr>
                        <a:t>“他们在嘲笑我。”</a:t>
                      </a:r>
                      <a:endParaRPr kumimoji="0" lang="de-DE" sz="2000" b="0" i="0" u="none" strike="noStrike" cap="none" normalizeH="0" baseline="0" dirty="0">
                        <a:ln>
                          <a:noFill/>
                        </a:ln>
                        <a:solidFill>
                          <a:srgbClr val="333333"/>
                        </a:solidFill>
                        <a:effectLst/>
                        <a:latin typeface="SimHei"/>
                        <a:ea typeface="SimHei"/>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rPr>
                        <a:t>完全是偶然，医生和护士在谈论其他的事情。</a:t>
                      </a:r>
                      <a:endParaRPr kumimoji="0" lang="de-DE" sz="2000" b="0" i="0" u="none" strike="noStrike" cap="none" normalizeH="0" baseline="0" dirty="0">
                        <a:ln>
                          <a:noFill/>
                        </a:ln>
                        <a:solidFill>
                          <a:srgbClr val="333333"/>
                        </a:solidFill>
                        <a:effectLst/>
                        <a:latin typeface="SimHei"/>
                        <a:ea typeface="SimHei"/>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rPr>
                        <a:t>路上的行人看了你两次，还回过头来看你。</a:t>
                      </a:r>
                      <a:endParaRPr kumimoji="0" lang="de-DE" sz="2000" b="0" i="0" u="none" strike="noStrike" cap="none" normalizeH="0" baseline="0">
                        <a:ln>
                          <a:noFill/>
                        </a:ln>
                        <a:solidFill>
                          <a:srgbClr val="333333"/>
                        </a:solidFill>
                        <a:effectLst/>
                        <a:latin typeface="SimHei"/>
                        <a:ea typeface="SimHei"/>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1" u="none" strike="noStrike" cap="none" normalizeH="0" baseline="0">
                          <a:ln>
                            <a:noFill/>
                          </a:ln>
                          <a:solidFill>
                            <a:srgbClr val="333333"/>
                          </a:solidFill>
                          <a:effectLst/>
                          <a:latin typeface="SimHei"/>
                          <a:ea typeface="SimHei"/>
                        </a:rPr>
                        <a:t>你相信这个人在跟踪你。</a:t>
                      </a:r>
                      <a:endParaRPr kumimoji="0" lang="de-DE" sz="2000" b="0" i="0" u="none" strike="noStrike" cap="none" normalizeH="0" baseline="0" dirty="0">
                        <a:ln>
                          <a:noFill/>
                        </a:ln>
                        <a:solidFill>
                          <a:srgbClr val="333333"/>
                        </a:solidFill>
                        <a:effectLst/>
                        <a:latin typeface="SimHei"/>
                        <a:ea typeface="SimHei"/>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rPr>
                        <a:t>行人有点恼怒，因为他第一眼看你时，你似乎很惊骇。他转过身再看你是为了弄清楚究竟出了什么问题。</a:t>
                      </a:r>
                      <a:endParaRPr kumimoji="0" lang="de-DE" sz="2000" b="0" i="0" u="none" strike="noStrike" cap="none" normalizeH="0" baseline="0" dirty="0">
                        <a:ln>
                          <a:noFill/>
                        </a:ln>
                        <a:solidFill>
                          <a:srgbClr val="333333"/>
                        </a:solidFill>
                        <a:effectLst/>
                        <a:latin typeface="SimHei"/>
                        <a:ea typeface="SimHei"/>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000" b="0" i="0" u="none" strike="noStrike" cap="none" normalizeH="0" baseline="0">
                          <a:ln>
                            <a:noFill/>
                          </a:ln>
                          <a:solidFill>
                            <a:srgbClr val="333333"/>
                          </a:solidFill>
                          <a:effectLst/>
                          <a:latin typeface="SimHei"/>
                          <a:ea typeface="SimHei"/>
                        </a:rPr>
                        <a:t>有人向你眨眼。</a:t>
                      </a:r>
                      <a:endParaRPr kumimoji="0" lang="de-DE" sz="2000" b="0" i="0" u="none" strike="noStrike" cap="none" normalizeH="0" baseline="0" dirty="0">
                        <a:ln>
                          <a:noFill/>
                        </a:ln>
                        <a:solidFill>
                          <a:srgbClr val="333333"/>
                        </a:solidFill>
                        <a:effectLst/>
                        <a:latin typeface="SimHei"/>
                        <a:ea typeface="SimHei"/>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a:ln>
                            <a:noFill/>
                          </a:ln>
                          <a:solidFill>
                            <a:srgbClr val="333333"/>
                          </a:solidFill>
                          <a:effectLst/>
                          <a:latin typeface="SimHei"/>
                          <a:ea typeface="SimHei"/>
                        </a:rPr>
                        <a:t>这个莫尔斯代码是个警告。</a:t>
                      </a:r>
                      <a:endParaRPr kumimoji="0" lang="de-DE" sz="2000" b="0" i="0" u="none" strike="noStrike" cap="none" normalizeH="0" baseline="0" dirty="0">
                        <a:ln>
                          <a:noFill/>
                        </a:ln>
                        <a:solidFill>
                          <a:srgbClr val="333333"/>
                        </a:solidFill>
                        <a:effectLst/>
                        <a:latin typeface="SimHei"/>
                        <a:ea typeface="SimHei"/>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0" i="0" u="none" strike="noStrike" cap="none" normalizeH="0" baseline="0" dirty="0">
                          <a:ln>
                            <a:noFill/>
                          </a:ln>
                          <a:solidFill>
                            <a:srgbClr val="333333"/>
                          </a:solidFill>
                          <a:effectLst/>
                          <a:latin typeface="SimHei"/>
                          <a:ea typeface="SimHei"/>
                        </a:rPr>
                        <a:t>这个人被阳光照花了眼；偶然，好玩。</a:t>
                      </a:r>
                      <a:endParaRPr kumimoji="0" lang="de-DE" sz="2000" b="0" i="0" u="none" strike="noStrike" cap="none" normalizeH="0" baseline="0" dirty="0">
                        <a:ln>
                          <a:noFill/>
                        </a:ln>
                        <a:solidFill>
                          <a:srgbClr val="333333"/>
                        </a:solidFill>
                        <a:effectLst/>
                        <a:latin typeface="SimHei"/>
                        <a:ea typeface="SimHei"/>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t>练习</a:t>
            </a:r>
            <a:endParaRPr lang="en-US" sz="3600"/>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zh-CN" altLang="de-DE" sz="2400" dirty="0">
                <a:solidFill>
                  <a:srgbClr val="333333"/>
                </a:solidFill>
              </a:rPr>
              <a:t>接下来，将向你呈现一些连环画。</a:t>
            </a:r>
          </a:p>
          <a:p>
            <a:pPr marL="342900" lvl="0" indent="-342900" defTabSz="914400" fontAlgn="base">
              <a:buClr>
                <a:srgbClr val="333333"/>
              </a:buClr>
              <a:buFont typeface="WingDings"/>
              <a:buChar char=""/>
              <a:defRPr/>
            </a:pPr>
            <a:r>
              <a:rPr lang="zh-CN" altLang="de-DE" sz="2400" dirty="0">
                <a:solidFill>
                  <a:srgbClr val="333333"/>
                </a:solidFill>
              </a:rPr>
              <a:t>请讨论故事中的人物彼此间可能的想法。</a:t>
            </a:r>
            <a:endParaRPr lang="en-US" altLang="zh-CN"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21</a:t>
            </a:fld>
            <a:endParaRPr lang="de-DE" altLang="zh-CN">
              <a:latin typeface="SimHe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t>练习</a:t>
            </a:r>
            <a:endParaRPr lang="en-US" sz="3600"/>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zh-CN" altLang="de-DE" sz="2400" dirty="0">
                <a:solidFill>
                  <a:srgbClr val="333333"/>
                </a:solidFill>
              </a:rPr>
              <a:t>接下来，将向你呈现一些连环画。</a:t>
            </a:r>
          </a:p>
          <a:p>
            <a:pPr marL="342900" lvl="0" indent="-342900" defTabSz="914400" fontAlgn="base">
              <a:buClr>
                <a:srgbClr val="333333"/>
              </a:buClr>
              <a:buFont typeface="WingDings"/>
              <a:buChar char=""/>
              <a:defRPr/>
            </a:pPr>
            <a:r>
              <a:rPr lang="zh-CN" altLang="de-DE" sz="2400" dirty="0">
                <a:solidFill>
                  <a:srgbClr val="333333"/>
                </a:solidFill>
              </a:rPr>
              <a:t>请讨论故事中的人物彼此间可能的想法。</a:t>
            </a:r>
            <a:endParaRPr lang="en-US" altLang="zh-CN" sz="2400" dirty="0">
              <a:solidFill>
                <a:srgbClr val="333333"/>
              </a:solidFill>
            </a:endParaRPr>
          </a:p>
          <a:p>
            <a:pPr lvl="0" defTabSz="914400" fontAlgn="base">
              <a:buClr>
                <a:srgbClr val="336699"/>
              </a:buClr>
              <a:defRPr/>
            </a:pPr>
            <a:endParaRPr lang="de-DE" altLang="zh-CN" sz="2400" dirty="0">
              <a:solidFill>
                <a:srgbClr val="333333"/>
              </a:solidFill>
            </a:endParaRPr>
          </a:p>
          <a:p>
            <a:pPr lvl="0" defTabSz="914400" fontAlgn="base">
              <a:defRPr/>
            </a:pPr>
            <a:r>
              <a:rPr lang="zh-CN" altLang="de-DE" sz="2400" b="1" dirty="0">
                <a:solidFill>
                  <a:srgbClr val="004992"/>
                </a:solidFill>
              </a:rPr>
              <a:t>重要的是</a:t>
            </a:r>
          </a:p>
          <a:p>
            <a:pPr marL="342900" lvl="0" indent="-342900" defTabSz="914400" fontAlgn="base">
              <a:buClr>
                <a:srgbClr val="333333"/>
              </a:buClr>
              <a:buFont typeface="WingDings"/>
              <a:buChar char=""/>
              <a:defRPr/>
            </a:pPr>
            <a:r>
              <a:rPr lang="zh-CN" altLang="de-DE" sz="2400" dirty="0">
                <a:solidFill>
                  <a:srgbClr val="333333"/>
                </a:solidFill>
              </a:rPr>
              <a:t>你必须区分你所获得的信息和漫画中的人物彼此间能获得的信息！</a:t>
            </a: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22</a:t>
            </a:fld>
            <a:endParaRPr lang="de-DE" altLang="zh-CN">
              <a:latin typeface="SimHei"/>
            </a:endParaRPr>
          </a:p>
        </p:txBody>
      </p:sp>
    </p:spTree>
    <p:extLst>
      <p:ext uri="{BB962C8B-B14F-4D97-AF65-F5344CB8AC3E}">
        <p14:creationId xmlns:p14="http://schemas.microsoft.com/office/powerpoint/2010/main" val="26235217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t>练习</a:t>
            </a:r>
            <a:endParaRPr lang="en-US" sz="3600"/>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zh-CN" altLang="de-DE" sz="2400" dirty="0">
                <a:solidFill>
                  <a:srgbClr val="333333"/>
                </a:solidFill>
              </a:rPr>
              <a:t>接下来，将向你呈现一些连环画。</a:t>
            </a:r>
          </a:p>
          <a:p>
            <a:pPr marL="342900" lvl="0" indent="-342900" defTabSz="914400" fontAlgn="base">
              <a:buClr>
                <a:srgbClr val="333333"/>
              </a:buClr>
              <a:buFont typeface="WingDings"/>
              <a:buChar char=""/>
              <a:defRPr/>
            </a:pPr>
            <a:r>
              <a:rPr lang="zh-CN" altLang="de-DE" sz="2400" dirty="0">
                <a:solidFill>
                  <a:srgbClr val="333333"/>
                </a:solidFill>
              </a:rPr>
              <a:t>请讨论故事中的人物彼此间可能的想法。</a:t>
            </a:r>
            <a:endParaRPr lang="en-US" altLang="zh-CN" sz="2400" dirty="0">
              <a:solidFill>
                <a:srgbClr val="333333"/>
              </a:solidFill>
            </a:endParaRPr>
          </a:p>
          <a:p>
            <a:pPr lvl="0" defTabSz="914400" fontAlgn="base">
              <a:buClr>
                <a:srgbClr val="336699"/>
              </a:buClr>
              <a:defRPr/>
            </a:pPr>
            <a:endParaRPr lang="de-DE" altLang="zh-CN" sz="2400" dirty="0">
              <a:solidFill>
                <a:srgbClr val="333333"/>
              </a:solidFill>
            </a:endParaRPr>
          </a:p>
          <a:p>
            <a:pPr lvl="0" defTabSz="914400" fontAlgn="base">
              <a:defRPr/>
            </a:pPr>
            <a:r>
              <a:rPr lang="zh-CN" altLang="de-DE" sz="2400" b="1" dirty="0">
                <a:solidFill>
                  <a:srgbClr val="004992"/>
                </a:solidFill>
              </a:rPr>
              <a:t>重要的是</a:t>
            </a:r>
          </a:p>
          <a:p>
            <a:pPr marL="342900" lvl="0" indent="-342900" defTabSz="914400" fontAlgn="base">
              <a:buClr>
                <a:srgbClr val="333333"/>
              </a:buClr>
              <a:buFont typeface="WingDings"/>
              <a:buChar char=""/>
              <a:defRPr/>
            </a:pPr>
            <a:r>
              <a:rPr lang="zh-CN" altLang="de-DE" sz="2400" dirty="0">
                <a:solidFill>
                  <a:srgbClr val="333333"/>
                </a:solidFill>
              </a:rPr>
              <a:t>你必须区分你所获得的信息和漫画中的人物彼此间能获得的信息！</a:t>
            </a:r>
          </a:p>
          <a:p>
            <a:pPr marL="342900" lvl="0" indent="-342900" defTabSz="914400" fontAlgn="base">
              <a:buClr>
                <a:srgbClr val="333333"/>
              </a:buClr>
              <a:buFont typeface="WingDings"/>
              <a:buChar char=""/>
              <a:defRPr/>
            </a:pPr>
            <a:r>
              <a:rPr lang="zh-CN" altLang="de-DE" sz="2400" dirty="0">
                <a:solidFill>
                  <a:srgbClr val="333333"/>
                </a:solidFill>
              </a:rPr>
              <a:t>为得到确定的答案还需要哪些额外的信息？</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23</a:t>
            </a:fld>
            <a:endParaRPr lang="de-DE" altLang="zh-CN">
              <a:latin typeface="SimHei"/>
            </a:endParaRPr>
          </a:p>
        </p:txBody>
      </p:sp>
    </p:spTree>
    <p:extLst>
      <p:ext uri="{BB962C8B-B14F-4D97-AF65-F5344CB8AC3E}">
        <p14:creationId xmlns:p14="http://schemas.microsoft.com/office/powerpoint/2010/main" val="30533267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24</a:t>
            </a:fld>
            <a:endParaRPr lang="de-DE" altLang="zh-CN">
              <a:latin typeface="SimHei"/>
            </a:endParaRPr>
          </a:p>
        </p:txBody>
      </p:sp>
      <p:sp>
        <p:nvSpPr>
          <p:cNvPr id="14" name="Caption_23"/>
          <p:cNvSpPr txBox="1">
            <a:spLocks noChangeArrowheads="1"/>
          </p:cNvSpPr>
          <p:nvPr/>
        </p:nvSpPr>
        <p:spPr bwMode="auto">
          <a:xfrm>
            <a:off x="2677085" y="5956123"/>
            <a:ext cx="6807351" cy="377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zh-CN" altLang="en-US" sz="2000">
                <a:solidFill>
                  <a:srgbClr val="004992"/>
                </a:solidFill>
                <a:latin typeface="SimHei"/>
              </a:rPr>
              <a:t>人们可能会认为</a:t>
            </a:r>
            <a:r>
              <a:rPr lang="en-US" altLang="zh-CN" sz="2000">
                <a:solidFill>
                  <a:srgbClr val="004992"/>
                </a:solidFill>
                <a:latin typeface="SimHei"/>
              </a:rPr>
              <a:t>......</a:t>
            </a:r>
            <a:r>
              <a:rPr lang="zh-CN" altLang="en-US" sz="2000">
                <a:solidFill>
                  <a:srgbClr val="004992"/>
                </a:solidFill>
                <a:latin typeface="SimHei"/>
              </a:rPr>
              <a:t>他们是正确的吗？</a:t>
            </a:r>
            <a:endParaRPr lang="de-DE" altLang="de-DE" sz="2000" dirty="0">
              <a:solidFill>
                <a:srgbClr val="004992"/>
              </a:solidFill>
              <a:latin typeface="SimHei"/>
            </a:endParaRPr>
          </a:p>
        </p:txBody>
      </p:sp>
      <p:sp>
        <p:nvSpPr>
          <p:cNvPr id="15"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zh-CN" altLang="en-US" sz="2400" u="sng">
                <a:latin typeface="SimHei"/>
              </a:rPr>
              <a:t>例如</a:t>
            </a:r>
            <a:r>
              <a:rPr lang="en-US" altLang="zh-CN" sz="2400" u="sng">
                <a:latin typeface="SimHei"/>
              </a:rPr>
              <a:t>: </a:t>
            </a:r>
            <a:r>
              <a:rPr lang="zh-CN" altLang="en-US" sz="2400" u="sng">
                <a:latin typeface="SimHei"/>
              </a:rPr>
              <a:t>一个肥胖的男子从椅子上跌落下来</a:t>
            </a:r>
            <a:endParaRPr lang="de-DE" altLang="de-DE" sz="2400" dirty="0">
              <a:latin typeface="SimHei"/>
            </a:endParaRPr>
          </a:p>
        </p:txBody>
      </p:sp>
      <p:sp>
        <p:nvSpPr>
          <p:cNvPr id="16" name="Caption_54287"/>
          <p:cNvSpPr txBox="1">
            <a:spLocks noChangeArrowheads="1"/>
          </p:cNvSpPr>
          <p:nvPr/>
        </p:nvSpPr>
        <p:spPr bwMode="auto">
          <a:xfrm>
            <a:off x="6265286" y="2632627"/>
            <a:ext cx="73152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zh-CN" altLang="en-US" sz="800" dirty="0">
                <a:solidFill>
                  <a:srgbClr val="333333"/>
                </a:solidFill>
                <a:latin typeface="SimHei"/>
              </a:rPr>
              <a:t>他可真是个大个子啊</a:t>
            </a:r>
            <a:r>
              <a:rPr lang="en-US" altLang="zh-CN" sz="800" dirty="0">
                <a:solidFill>
                  <a:srgbClr val="333333"/>
                </a:solidFill>
                <a:latin typeface="SimHei"/>
              </a:rPr>
              <a:t>!</a:t>
            </a:r>
            <a:endParaRPr lang="de-DE" altLang="de-DE" sz="800" dirty="0">
              <a:solidFill>
                <a:srgbClr val="333333"/>
              </a:solidFill>
              <a:latin typeface="SimHe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dirty="0"/>
              <a:t>一个肥胖的男子从椅子上跌落下来</a:t>
            </a:r>
            <a:br>
              <a:rPr lang="zh-CN" altLang="en-US" sz="3600" dirty="0"/>
            </a:br>
            <a:r>
              <a:rPr lang="zh-CN" altLang="en-US" sz="3600" dirty="0"/>
              <a:t>大多数人可能会怎样认为？</a:t>
            </a:r>
            <a:endParaRPr lang="en-US" sz="36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25</a:t>
            </a:fld>
            <a:endParaRPr lang="de-DE" altLang="zh-CN">
              <a:latin typeface="SimHei"/>
            </a:endParaRPr>
          </a:p>
        </p:txBody>
      </p:sp>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0662"/>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zh-CN" altLang="en-US" sz="2000" dirty="0">
                <a:solidFill>
                  <a:srgbClr val="004992"/>
                </a:solidFill>
                <a:latin typeface="SimHei"/>
                <a:ea typeface="SimHei"/>
              </a:rPr>
              <a:t>可能的</a:t>
            </a:r>
            <a:r>
              <a:rPr lang="en-US" altLang="zh-CN" sz="2000" dirty="0">
                <a:solidFill>
                  <a:srgbClr val="004992"/>
                </a:solidFill>
                <a:latin typeface="SimHei"/>
                <a:ea typeface="SimHei"/>
              </a:rPr>
              <a:t>: </a:t>
            </a:r>
            <a:r>
              <a:rPr lang="zh-CN" altLang="en-US" sz="2000" dirty="0">
                <a:solidFill>
                  <a:srgbClr val="333333"/>
                </a:solidFill>
                <a:latin typeface="SimHei"/>
                <a:ea typeface="SimHei"/>
              </a:rPr>
              <a:t>这个人太胖了，椅子承受不了。</a:t>
            </a:r>
          </a:p>
          <a:p>
            <a:pPr eaLnBrk="1" hangingPunct="1">
              <a:spcBef>
                <a:spcPts val="1200"/>
              </a:spcBef>
              <a:buFontTx/>
              <a:buNone/>
            </a:pPr>
            <a:r>
              <a:rPr lang="zh-CN" altLang="en-US" sz="2000" dirty="0">
                <a:solidFill>
                  <a:srgbClr val="004992"/>
                </a:solidFill>
                <a:latin typeface="SimHei"/>
                <a:ea typeface="SimHei"/>
              </a:rPr>
              <a:t>不太可能</a:t>
            </a:r>
            <a:r>
              <a:rPr lang="en-US" altLang="zh-CN" sz="2000" dirty="0">
                <a:solidFill>
                  <a:srgbClr val="004992"/>
                </a:solidFill>
                <a:latin typeface="SimHei"/>
                <a:ea typeface="SimHei"/>
              </a:rPr>
              <a:t>: </a:t>
            </a:r>
            <a:r>
              <a:rPr lang="zh-CN" altLang="en-US" sz="2000" dirty="0">
                <a:solidFill>
                  <a:srgbClr val="333333"/>
                </a:solidFill>
                <a:latin typeface="SimHei"/>
                <a:ea typeface="SimHei"/>
              </a:rPr>
              <a:t>男子翘起了椅子；椅子太易碎了。</a:t>
            </a:r>
          </a:p>
          <a:p>
            <a:pPr eaLnBrk="1" hangingPunct="1">
              <a:spcBef>
                <a:spcPts val="1200"/>
              </a:spcBef>
              <a:buFontTx/>
              <a:buNone/>
            </a:pPr>
            <a:r>
              <a:rPr lang="zh-CN" altLang="en-US" sz="2000" dirty="0">
                <a:solidFill>
                  <a:srgbClr val="004992"/>
                </a:solidFill>
                <a:latin typeface="SimHei"/>
                <a:ea typeface="SimHei"/>
              </a:rPr>
              <a:t>人们认为非常</a:t>
            </a:r>
            <a:r>
              <a:rPr lang="zh-CN" altLang="en-US" sz="2000" b="1" dirty="0">
                <a:solidFill>
                  <a:srgbClr val="004992"/>
                </a:solidFill>
                <a:latin typeface="SimHei"/>
                <a:ea typeface="SimHei"/>
              </a:rPr>
              <a:t>不可能的但是确实是真实的假设</a:t>
            </a:r>
            <a:r>
              <a:rPr lang="en-US" altLang="zh-CN" sz="2000" b="1" dirty="0">
                <a:solidFill>
                  <a:srgbClr val="004992"/>
                </a:solidFill>
                <a:latin typeface="SimHei"/>
                <a:ea typeface="SimHei"/>
              </a:rPr>
              <a:t>: </a:t>
            </a:r>
            <a:r>
              <a:rPr lang="zh-CN" altLang="en-US" sz="2000" dirty="0">
                <a:solidFill>
                  <a:srgbClr val="333333"/>
                </a:solidFill>
                <a:latin typeface="SimHei"/>
                <a:ea typeface="SimHei"/>
              </a:rPr>
              <a:t>椅子曾被锯过；这种假设被认为是不可能，是因为没有人注意到在第一张图片中的小孩把椅子腿锯断了！</a:t>
            </a:r>
            <a:endParaRPr lang="de-DE" altLang="de-DE" sz="2000" dirty="0">
              <a:solidFill>
                <a:srgbClr val="333333"/>
              </a:solidFill>
              <a:latin typeface="SimHei"/>
              <a:ea typeface="SimHe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t>继续</a:t>
            </a:r>
            <a:r>
              <a:rPr lang="en-US" altLang="ja-JP" sz="3600"/>
              <a:t>!</a:t>
            </a:r>
            <a:endParaRPr lang="en-US" sz="360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26</a:t>
            </a:fld>
            <a:endParaRPr lang="de-DE" altLang="zh-CN">
              <a:latin typeface="SimHe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3"/>
          <p:cNvSpPr>
            <a:spLocks noChangeArrowheads="1"/>
          </p:cNvSpPr>
          <p:nvPr/>
        </p:nvSpPr>
        <p:spPr bwMode="auto">
          <a:xfrm>
            <a:off x="408955" y="1813842"/>
            <a:ext cx="11376000" cy="1557338"/>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27</a:t>
            </a:fld>
            <a:endParaRPr lang="de-DE" altLang="zh-CN">
              <a:latin typeface="SimHei"/>
            </a:endParaRPr>
          </a:p>
        </p:txBody>
      </p:sp>
      <p:pic>
        <p:nvPicPr>
          <p:cNvPr id="9"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6"/>
          <p:cNvSpPr>
            <a:spLocks noChangeArrowheads="1"/>
          </p:cNvSpPr>
          <p:nvPr/>
        </p:nvSpPr>
        <p:spPr bwMode="auto">
          <a:xfrm>
            <a:off x="3603157" y="5884164"/>
            <a:ext cx="4955203" cy="43511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zh-CN" altLang="en-US" sz="2400">
                <a:solidFill>
                  <a:srgbClr val="004992"/>
                </a:solidFill>
                <a:latin typeface="SimHei"/>
              </a:rPr>
              <a:t>在这种情况下这位女司机如何感觉</a:t>
            </a:r>
            <a:r>
              <a:rPr lang="en-US" altLang="zh-CN" sz="2400">
                <a:solidFill>
                  <a:srgbClr val="004992"/>
                </a:solidFill>
                <a:latin typeface="SimHei"/>
              </a:rPr>
              <a:t>?</a:t>
            </a:r>
            <a:endParaRPr lang="de-DE" altLang="de-DE" sz="2400" dirty="0">
              <a:solidFill>
                <a:srgbClr val="004992"/>
              </a:solidFill>
              <a:latin typeface="SimHei"/>
            </a:endParaRPr>
          </a:p>
        </p:txBody>
      </p:sp>
      <p:sp>
        <p:nvSpPr>
          <p:cNvPr id="11"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zh-CN" altLang="en-US" sz="1800" b="1">
                <a:latin typeface="SimHei"/>
              </a:rPr>
              <a:t>所有的灯都是绿的！</a:t>
            </a:r>
            <a:endParaRPr lang="de-DE" altLang="de-DE" sz="1800" b="1" dirty="0">
              <a:latin typeface="SimHe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28</a:t>
            </a:fld>
            <a:endParaRPr lang="de-DE" altLang="zh-CN">
              <a:latin typeface="SimHei"/>
            </a:endParaRPr>
          </a:p>
        </p:txBody>
      </p:sp>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zh-CN" altLang="en-US" sz="2400">
                <a:solidFill>
                  <a:srgbClr val="004992"/>
                </a:solidFill>
                <a:latin typeface="SimHei"/>
                <a:ea typeface="SimHei"/>
              </a:rPr>
              <a:t>这个男子可能会怎么想？</a:t>
            </a:r>
            <a:endParaRPr lang="de-DE" altLang="de-DE" sz="2400" dirty="0">
              <a:solidFill>
                <a:srgbClr val="004992"/>
              </a:solidFill>
              <a:latin typeface="SimHei"/>
              <a:ea typeface="SimHei"/>
            </a:endParaRPr>
          </a:p>
        </p:txBody>
      </p:sp>
      <p:sp>
        <p:nvSpPr>
          <p:cNvPr id="13" name="Caption_20"/>
          <p:cNvSpPr txBox="1">
            <a:spLocks noChangeArrowheads="1"/>
          </p:cNvSpPr>
          <p:nvPr/>
        </p:nvSpPr>
        <p:spPr bwMode="auto">
          <a:xfrm>
            <a:off x="913011" y="1844824"/>
            <a:ext cx="2232248" cy="1038701"/>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zh-CN" altLang="en-US" sz="1400" i="1">
                <a:latin typeface="SimHei"/>
              </a:rPr>
              <a:t>您曾经见过饶人的工作满意度调查问卷吗？</a:t>
            </a:r>
            <a:endParaRPr lang="de-DE" altLang="de-DE" sz="1400" dirty="0">
              <a:latin typeface="SimHei"/>
            </a:endParaRPr>
          </a:p>
        </p:txBody>
      </p:sp>
      <p:sp>
        <p:nvSpPr>
          <p:cNvPr id="14"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zh-CN" altLang="en-US" sz="1400" dirty="0">
                <a:latin typeface="SimHei"/>
              </a:rPr>
              <a:t>您能告诉我这本书什么时候到期吗？</a:t>
            </a:r>
            <a:endParaRPr lang="en-GB" altLang="de-DE" sz="1400" dirty="0">
              <a:latin typeface="SimHei"/>
            </a:endParaRPr>
          </a:p>
        </p:txBody>
      </p:sp>
      <p:sp>
        <p:nvSpPr>
          <p:cNvPr id="15" name="Caption_22"/>
          <p:cNvSpPr txBox="1">
            <a:spLocks noChangeArrowheads="1"/>
          </p:cNvSpPr>
          <p:nvPr/>
        </p:nvSpPr>
        <p:spPr bwMode="auto">
          <a:xfrm>
            <a:off x="8401843" y="1772816"/>
            <a:ext cx="2011680" cy="1005840"/>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zh-CN" altLang="en-US" sz="1400" dirty="0">
                <a:latin typeface="SimHei"/>
              </a:rPr>
              <a:t>我不回答这种愚蠢的问题！</a:t>
            </a:r>
            <a:endParaRPr lang="en-GB" altLang="de-DE" sz="1400" dirty="0">
              <a:latin typeface="SimHei"/>
            </a:endParaRPr>
          </a:p>
        </p:txBody>
      </p:sp>
    </p:spTree>
    <p:extLst>
      <p:ext uri="{BB962C8B-B14F-4D97-AF65-F5344CB8AC3E}">
        <p14:creationId xmlns:p14="http://schemas.microsoft.com/office/powerpoint/2010/main" val="32677245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Rectangle 8"/>
          <p:cNvSpPr>
            <a:spLocks noChangeArrowheads="1"/>
          </p:cNvSpPr>
          <p:nvPr/>
        </p:nvSpPr>
        <p:spPr bwMode="auto">
          <a:xfrm>
            <a:off x="1033202" y="4448175"/>
            <a:ext cx="1151767" cy="458788"/>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5" name="Slide Number Placeholder 4"/>
          <p:cNvSpPr>
            <a:spLocks noGrp="1"/>
          </p:cNvSpPr>
          <p:nvPr>
            <p:ph type="sldNum" sz="quarter" idx="12"/>
          </p:nvPr>
        </p:nvSpPr>
        <p:spPr/>
        <p:txBody>
          <a:bodyPr/>
          <a:lstStyle/>
          <a:p>
            <a:fld id="{43F781DE-3D0F-435F-A17A-9067640188B2}" type="slidenum">
              <a:rPr lang="zh-CN" altLang="de-DE" smtClean="0">
                <a:latin typeface="SimHei"/>
              </a:rPr>
              <a:pPr/>
              <a:t>29</a:t>
            </a:fld>
            <a:endParaRPr lang="de-DE" altLang="zh-CN">
              <a:latin typeface="SimHei"/>
            </a:endParaRPr>
          </a:p>
        </p:txBody>
      </p:sp>
      <p:sp>
        <p:nvSpPr>
          <p:cNvPr id="18"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zh-CN" altLang="en-US" sz="2400">
                <a:solidFill>
                  <a:srgbClr val="004992"/>
                </a:solidFill>
                <a:latin typeface="SimHei"/>
                <a:ea typeface="SimHei"/>
              </a:rPr>
              <a:t>公园的管理员可能怎么想</a:t>
            </a:r>
            <a:r>
              <a:rPr lang="en-US" altLang="zh-CN" sz="2400">
                <a:solidFill>
                  <a:srgbClr val="004992"/>
                </a:solidFill>
                <a:latin typeface="SimHei"/>
                <a:ea typeface="SimHei"/>
              </a:rPr>
              <a:t>......</a:t>
            </a:r>
            <a:r>
              <a:rPr lang="zh-CN" altLang="en-US" sz="2400">
                <a:solidFill>
                  <a:srgbClr val="004992"/>
                </a:solidFill>
                <a:latin typeface="SimHei"/>
                <a:ea typeface="SimHei"/>
              </a:rPr>
              <a:t>他是正确的吗？</a:t>
            </a:r>
            <a:endParaRPr lang="de-DE" altLang="de-DE" sz="2400" dirty="0">
              <a:solidFill>
                <a:srgbClr val="004992"/>
              </a:solidFill>
              <a:latin typeface="SimHei"/>
              <a:ea typeface="SimHei"/>
            </a:endParaRPr>
          </a:p>
        </p:txBody>
      </p:sp>
      <p:sp>
        <p:nvSpPr>
          <p:cNvPr id="19" name="Caption_21"/>
          <p:cNvSpPr>
            <a:spLocks noChangeArrowheads="1" noChangeShapeType="1" noTextEdit="1"/>
          </p:cNvSpPr>
          <p:nvPr/>
        </p:nvSpPr>
        <p:spPr bwMode="auto">
          <a:xfrm>
            <a:off x="6529635" y="1407056"/>
            <a:ext cx="914400" cy="365760"/>
          </a:xfrm>
          <a:prstGeom prst="rect">
            <a:avLst/>
          </a:prstGeom>
        </p:spPr>
        <p:txBody>
          <a:bodyPr spcFirstLastPara="1" wrap="none" fromWordArt="1">
            <a:prstTxWarp prst="textArchUp">
              <a:avLst>
                <a:gd name="adj" fmla="val 10859464"/>
              </a:avLst>
            </a:prstTxWarp>
          </a:bodyPr>
          <a:lstStyle/>
          <a:p>
            <a:r>
              <a:rPr lang="ja-JP" altLang="en-US" sz="1000" kern="10">
                <a:ln w="9525">
                  <a:solidFill>
                    <a:srgbClr val="000000"/>
                  </a:solidFill>
                  <a:round/>
                  <a:headEnd/>
                  <a:tailEnd/>
                </a:ln>
                <a:solidFill>
                  <a:srgbClr val="000000"/>
                </a:solidFill>
              </a:rPr>
              <a:t>语言学校</a:t>
            </a:r>
            <a:endParaRPr lang="de-DE" sz="1000" kern="10" dirty="0">
              <a:ln w="9525">
                <a:solidFill>
                  <a:srgbClr val="000000"/>
                </a:solidFill>
                <a:round/>
                <a:headEnd/>
                <a:tailEnd/>
              </a:ln>
              <a:solidFill>
                <a:srgbClr val="000000"/>
              </a:solidFill>
            </a:endParaRPr>
          </a:p>
        </p:txBody>
      </p:sp>
      <p:sp>
        <p:nvSpPr>
          <p:cNvPr id="20" name="Caption_23"/>
          <p:cNvSpPr txBox="1">
            <a:spLocks noChangeArrowheads="1"/>
          </p:cNvSpPr>
          <p:nvPr/>
        </p:nvSpPr>
        <p:spPr bwMode="auto">
          <a:xfrm>
            <a:off x="4657427" y="1652144"/>
            <a:ext cx="54864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90000"/>
              </a:lnSpc>
              <a:spcBef>
                <a:spcPts val="0"/>
              </a:spcBef>
              <a:buFontTx/>
              <a:buNone/>
            </a:pPr>
            <a:r>
              <a:rPr lang="ja-JP" altLang="en-US" sz="700" b="1" dirty="0">
                <a:latin typeface="SimHei"/>
              </a:rPr>
              <a:t>我</a:t>
            </a:r>
            <a:br>
              <a:rPr lang="ja-JP" altLang="en-US" sz="700" b="1" dirty="0">
                <a:latin typeface="SimHei"/>
              </a:rPr>
            </a:br>
            <a:r>
              <a:rPr lang="ja-JP" altLang="en-US" sz="700" b="1" dirty="0">
                <a:latin typeface="SimHei"/>
              </a:rPr>
              <a:t>你他</a:t>
            </a:r>
            <a:endParaRPr lang="de-DE" altLang="de-DE" sz="700" b="1" dirty="0">
              <a:latin typeface="SimHei"/>
            </a:endParaRPr>
          </a:p>
        </p:txBody>
      </p:sp>
      <p:sp>
        <p:nvSpPr>
          <p:cNvPr id="21"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zh-CN" altLang="en-US" sz="700" b="1">
                <a:latin typeface="SimHei"/>
                <a:cs typeface="Arial" panose="020B0604020202020204" pitchFamily="34" charset="0"/>
              </a:rPr>
              <a:t>请勿践踏草坪</a:t>
            </a:r>
            <a:endParaRPr lang="de-DE" altLang="de-DE" sz="700" b="1" dirty="0">
              <a:latin typeface="SimHei"/>
              <a:cs typeface="Arial" panose="020B0604020202020204" pitchFamily="34" charset="0"/>
            </a:endParaRPr>
          </a:p>
        </p:txBody>
      </p:sp>
      <p:sp>
        <p:nvSpPr>
          <p:cNvPr id="22"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zh-CN" altLang="en-US" sz="800" b="1">
                <a:latin typeface="SimHei"/>
                <a:cs typeface="Arial" panose="020B0604020202020204" pitchFamily="34" charset="0"/>
              </a:rPr>
              <a:t>请勿践踏草坪</a:t>
            </a:r>
            <a:endParaRPr lang="de-DE" altLang="de-DE" sz="800" b="1" dirty="0">
              <a:latin typeface="SimHei"/>
              <a:cs typeface="Arial" panose="020B0604020202020204" pitchFamily="34" charset="0"/>
            </a:endParaRPr>
          </a:p>
        </p:txBody>
      </p:sp>
      <p:sp>
        <p:nvSpPr>
          <p:cNvPr id="23"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ja-JP" altLang="en-US" sz="1000">
                <a:latin typeface="SimHei"/>
              </a:rPr>
              <a:t>汉语课 </a:t>
            </a:r>
            <a:r>
              <a:rPr lang="en-US" altLang="ja-JP" sz="1000">
                <a:latin typeface="SimHei"/>
              </a:rPr>
              <a:t>1</a:t>
            </a:r>
            <a:r>
              <a:rPr lang="es-ES" altLang="de-DE" sz="1000">
                <a:latin typeface="SimHei"/>
              </a:rPr>
              <a:t>A</a:t>
            </a:r>
            <a:endParaRPr lang="de-DE" altLang="de-DE" sz="1000" dirty="0">
              <a:latin typeface="SimHei"/>
            </a:endParaRPr>
          </a:p>
        </p:txBody>
      </p:sp>
    </p:spTree>
    <p:extLst>
      <p:ext uri="{BB962C8B-B14F-4D97-AF65-F5344CB8AC3E}">
        <p14:creationId xmlns:p14="http://schemas.microsoft.com/office/powerpoint/2010/main" val="27869002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5" name="Slide Number Placeholder 4"/>
          <p:cNvSpPr>
            <a:spLocks noGrp="1"/>
          </p:cNvSpPr>
          <p:nvPr>
            <p:ph type="sldNum" sz="quarter" idx="12"/>
          </p:nvPr>
        </p:nvSpPr>
        <p:spPr/>
        <p:txBody>
          <a:bodyPr/>
          <a:lstStyle/>
          <a:p>
            <a:fld id="{43F781DE-3D0F-435F-A17A-9067640188B2}" type="slidenum">
              <a:rPr lang="zh-CN" altLang="de-DE" smtClean="0">
                <a:latin typeface="SimHei"/>
              </a:rPr>
              <a:pPr/>
              <a:t>30</a:t>
            </a:fld>
            <a:endParaRPr lang="de-DE" altLang="zh-CN">
              <a:latin typeface="SimHei"/>
            </a:endParaRPr>
          </a:p>
        </p:txBody>
      </p:sp>
      <p:pic>
        <p:nvPicPr>
          <p:cNvPr id="10"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zh-CN" altLang="en-US" sz="2400">
                <a:solidFill>
                  <a:srgbClr val="004992"/>
                </a:solidFill>
                <a:latin typeface="SimHei"/>
                <a:ea typeface="SimHei"/>
              </a:rPr>
              <a:t>恰好站在这幅画前的男子可能怎么想</a:t>
            </a:r>
            <a:r>
              <a:rPr lang="en-US" altLang="zh-CN" sz="2400">
                <a:solidFill>
                  <a:srgbClr val="004992"/>
                </a:solidFill>
                <a:latin typeface="SimHei"/>
                <a:ea typeface="SimHei"/>
              </a:rPr>
              <a:t>.....</a:t>
            </a:r>
            <a:r>
              <a:rPr lang="zh-CN" altLang="en-US" sz="2400">
                <a:solidFill>
                  <a:srgbClr val="004992"/>
                </a:solidFill>
                <a:latin typeface="SimHei"/>
                <a:ea typeface="SimHei"/>
              </a:rPr>
              <a:t>他是正确的吗？</a:t>
            </a:r>
            <a:endParaRPr lang="de-DE" altLang="de-DE" sz="2400" dirty="0">
              <a:solidFill>
                <a:srgbClr val="004992"/>
              </a:solidFill>
              <a:latin typeface="SimHei"/>
              <a:ea typeface="SimHei"/>
            </a:endParaRPr>
          </a:p>
        </p:txBody>
      </p:sp>
    </p:spTree>
    <p:extLst>
      <p:ext uri="{BB962C8B-B14F-4D97-AF65-F5344CB8AC3E}">
        <p14:creationId xmlns:p14="http://schemas.microsoft.com/office/powerpoint/2010/main" val="41178054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31</a:t>
            </a:fld>
            <a:endParaRPr lang="de-DE" altLang="zh-CN">
              <a:latin typeface="SimHei"/>
            </a:endParaRPr>
          </a:p>
        </p:txBody>
      </p:sp>
      <p:sp>
        <p:nvSpPr>
          <p:cNvPr id="13"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3"/>
          <p:cNvSpPr txBox="1">
            <a:spLocks noChangeArrowheads="1"/>
          </p:cNvSpPr>
          <p:nvPr/>
        </p:nvSpPr>
        <p:spPr bwMode="auto">
          <a:xfrm>
            <a:off x="2825816" y="5884164"/>
            <a:ext cx="6509889"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zh-CN" altLang="en-US" sz="2400">
                <a:solidFill>
                  <a:srgbClr val="004992"/>
                </a:solidFill>
                <a:latin typeface="SimHei"/>
                <a:ea typeface="SimHei"/>
              </a:rPr>
              <a:t>妈妈在想什么？我们需要额外的信息来判定吗？</a:t>
            </a:r>
            <a:endParaRPr lang="de-DE" altLang="de-DE" sz="2400" dirty="0">
              <a:solidFill>
                <a:srgbClr val="004992"/>
              </a:solidFill>
              <a:latin typeface="SimHei"/>
              <a:ea typeface="SimHei"/>
            </a:endParaRPr>
          </a:p>
        </p:txBody>
      </p:sp>
      <p:sp>
        <p:nvSpPr>
          <p:cNvPr id="15"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zh-CN" altLang="en-US" sz="1000">
                <a:latin typeface="SimHei"/>
              </a:rPr>
              <a:t>我觉得</a:t>
            </a:r>
          </a:p>
          <a:p>
            <a:pPr algn="ctr" eaLnBrk="1" hangingPunct="1">
              <a:spcBef>
                <a:spcPts val="0"/>
              </a:spcBef>
              <a:spcAft>
                <a:spcPts val="0"/>
              </a:spcAft>
              <a:buNone/>
            </a:pPr>
            <a:r>
              <a:rPr lang="zh-CN" altLang="en-US" sz="1000">
                <a:latin typeface="SimHei"/>
              </a:rPr>
              <a:t>非常难</a:t>
            </a:r>
          </a:p>
          <a:p>
            <a:pPr algn="ctr" eaLnBrk="1" hangingPunct="1">
              <a:spcBef>
                <a:spcPts val="0"/>
              </a:spcBef>
              <a:spcAft>
                <a:spcPts val="0"/>
              </a:spcAft>
              <a:buNone/>
            </a:pPr>
            <a:r>
              <a:rPr lang="zh-CN" altLang="en-US" sz="1000">
                <a:latin typeface="SimHei"/>
              </a:rPr>
              <a:t>受！</a:t>
            </a:r>
            <a:endParaRPr lang="de-DE" altLang="de-DE" sz="1000" dirty="0">
              <a:latin typeface="SimHei"/>
            </a:endParaRPr>
          </a:p>
        </p:txBody>
      </p:sp>
      <p:sp>
        <p:nvSpPr>
          <p:cNvPr id="16"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zh-CN" altLang="en-US" sz="1000">
                <a:latin typeface="SimHei"/>
              </a:rPr>
              <a:t>宝贝，快起床！该去上学了！</a:t>
            </a:r>
            <a:endParaRPr lang="de-DE" altLang="de-DE" sz="1000" dirty="0">
              <a:latin typeface="SimHei"/>
            </a:endParaRPr>
          </a:p>
        </p:txBody>
      </p:sp>
      <p:sp>
        <p:nvSpPr>
          <p:cNvPr id="17"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zh-CN" altLang="en-US" sz="1000">
                <a:latin typeface="SimHei"/>
              </a:rPr>
              <a:t>给你温度计，我马上就回来查看你的体温！</a:t>
            </a:r>
            <a:endParaRPr lang="de-DE" altLang="de-DE" sz="1000" dirty="0">
              <a:latin typeface="SimHei"/>
            </a:endParaRPr>
          </a:p>
        </p:txBody>
      </p:sp>
    </p:spTree>
    <p:extLst>
      <p:ext uri="{BB962C8B-B14F-4D97-AF65-F5344CB8AC3E}">
        <p14:creationId xmlns:p14="http://schemas.microsoft.com/office/powerpoint/2010/main" val="2268163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zh-TW" altLang="en-US" sz="3600" spc="-5" dirty="0"/>
              <a:t>可選修的：影片</a:t>
            </a:r>
            <a:endParaRPr lang="de-DE" sz="3600" dirty="0"/>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zh-TW" altLang="en-US" sz="2400" dirty="0">
                <a:solidFill>
                  <a:srgbClr val="004992"/>
                </a:solidFill>
              </a:rPr>
              <a:t>可選修的：講述今天主題的影片可在以下網頁找到</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latin typeface="+mn-lt"/>
                <a:hlinkClick r:id="rId3"/>
              </a:rPr>
              <a:t>http://www.uke.de/mct_videos</a:t>
            </a:r>
            <a:endParaRPr lang="de-DE" dirty="0">
              <a:solidFill>
                <a:srgbClr val="004992"/>
              </a:solidFill>
              <a:latin typeface="+mn-lt"/>
            </a:endParaRPr>
          </a:p>
          <a:p>
            <a:pPr lvl="0" defTabSz="914400" eaLnBrk="0" fontAlgn="base" hangingPunct="0">
              <a:spcAft>
                <a:spcPct val="0"/>
              </a:spcAft>
            </a:pPr>
            <a:r>
              <a:rPr lang="zh-TW" altLang="en-US" sz="2400" dirty="0">
                <a:solidFill>
                  <a:srgbClr val="333333"/>
                </a:solidFill>
              </a:rPr>
              <a:t>看完影片後，你們可討論這段影片與今天主題的關係。</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F6FD909-CCDD-48F0-87C7-72A0735A954C}" type="slidenum">
              <a:rPr lang="zh-CN" altLang="de-DE" smtClean="0">
                <a:latin typeface="SimHei"/>
              </a:rPr>
              <a:pPr/>
              <a:t>32</a:t>
            </a:fld>
            <a:endParaRPr lang="de-DE" altLang="zh-CN">
              <a:latin typeface="SimHei"/>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cs typeface="Verdana"/>
              </a:rPr>
              <a:t>[</a:t>
            </a:r>
            <a:r>
              <a:rPr lang="zh-TW" altLang="en-US" i="1" spc="-5" dirty="0">
                <a:solidFill>
                  <a:srgbClr val="333333"/>
                </a:solidFill>
                <a:cs typeface="Verdana"/>
              </a:rPr>
              <a:t>給訓練員：</a:t>
            </a:r>
          </a:p>
          <a:p>
            <a:pPr marL="635" defTabSz="914400" eaLnBrk="0" fontAlgn="base" hangingPunct="0">
              <a:spcBef>
                <a:spcPts val="894"/>
              </a:spcBef>
              <a:spcAft>
                <a:spcPct val="0"/>
              </a:spcAft>
            </a:pPr>
            <a:r>
              <a:rPr lang="zh-TW" altLang="en-US" spc="-5" dirty="0">
                <a:solidFill>
                  <a:srgbClr val="333333"/>
                </a:solidFill>
                <a:cs typeface="Verdana"/>
              </a:rPr>
              <a:t>有些影片內容所包含的語言，並不能適用於所有文化背景，因此對某些觀眾可能有不恰當的成份。放映前請小心檢查。</a:t>
            </a:r>
            <a:r>
              <a:rPr lang="de-DE"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21021402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33</a:t>
            </a:fld>
            <a:endParaRPr lang="de-DE" altLang="zh-CN">
              <a:latin typeface="SimHei"/>
            </a:endParaRPr>
          </a:p>
        </p:txBody>
      </p:sp>
      <p:pic>
        <p:nvPicPr>
          <p:cNvPr id="14"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zh-CN" altLang="en-US" sz="1400" b="1" dirty="0">
                <a:latin typeface="SimHei"/>
              </a:rPr>
              <a:t>李小姐，我能请你喝杯咖啡吗？</a:t>
            </a:r>
            <a:endParaRPr lang="de-DE" altLang="de-DE" sz="1400" b="1" dirty="0">
              <a:latin typeface="SimHei"/>
            </a:endParaRPr>
          </a:p>
        </p:txBody>
      </p:sp>
      <p:sp>
        <p:nvSpPr>
          <p:cNvPr id="18"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zh-CN" altLang="en-US" sz="2400">
                <a:solidFill>
                  <a:srgbClr val="004992"/>
                </a:solidFill>
                <a:latin typeface="SimHei"/>
                <a:ea typeface="SimHei"/>
              </a:rPr>
              <a:t>在最后一张图片中男子会怎么想</a:t>
            </a:r>
            <a:r>
              <a:rPr lang="en-US" altLang="zh-CN" sz="2400">
                <a:solidFill>
                  <a:srgbClr val="004992"/>
                </a:solidFill>
                <a:latin typeface="SimHei"/>
                <a:ea typeface="SimHei"/>
              </a:rPr>
              <a:t>......</a:t>
            </a:r>
            <a:r>
              <a:rPr lang="zh-CN" altLang="en-US" sz="2400">
                <a:solidFill>
                  <a:srgbClr val="004992"/>
                </a:solidFill>
                <a:latin typeface="SimHei"/>
                <a:ea typeface="SimHei"/>
              </a:rPr>
              <a:t>他想的是对的吗？</a:t>
            </a:r>
            <a:endParaRPr lang="de-DE" altLang="de-DE" sz="2400" dirty="0">
              <a:solidFill>
                <a:srgbClr val="004992"/>
              </a:solidFill>
              <a:latin typeface="SimHei"/>
              <a:ea typeface="SimHei"/>
            </a:endParaRPr>
          </a:p>
        </p:txBody>
      </p:sp>
      <p:sp>
        <p:nvSpPr>
          <p:cNvPr id="17"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Caption_22"/>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zh-CN" altLang="en-US" sz="1400" b="1" dirty="0">
                <a:latin typeface="SimHei"/>
              </a:rPr>
              <a:t>很抱歉，今天我已经有其它安排了</a:t>
            </a:r>
            <a:endParaRPr lang="de-DE" altLang="de-DE" sz="1400" b="1" dirty="0">
              <a:latin typeface="SimHei"/>
            </a:endParaRPr>
          </a:p>
        </p:txBody>
      </p:sp>
      <p:sp>
        <p:nvSpPr>
          <p:cNvPr id="9" name="Text Box 19"/>
          <p:cNvSpPr txBox="1">
            <a:spLocks noChangeArrowheads="1"/>
          </p:cNvSpPr>
          <p:nvPr/>
        </p:nvSpPr>
        <p:spPr bwMode="auto">
          <a:xfrm>
            <a:off x="912521" y="1813842"/>
            <a:ext cx="640080" cy="304800"/>
          </a:xfrm>
          <a:prstGeom prst="rect">
            <a:avLst/>
          </a:prstGeom>
          <a:solidFill>
            <a:srgbClr val="FFFFEC"/>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400" dirty="0">
                <a:solidFill>
                  <a:srgbClr val="333333"/>
                </a:solidFill>
                <a:latin typeface="+mn-lt"/>
              </a:rPr>
              <a:t>莉萨</a:t>
            </a:r>
            <a:endParaRPr lang="ja-JP" altLang="en-US" sz="1400" dirty="0">
              <a:solidFill>
                <a:srgbClr val="333333"/>
              </a:solidFill>
              <a:latin typeface="+mn-lt"/>
            </a:endParaRPr>
          </a:p>
        </p:txBody>
      </p:sp>
      <p:sp>
        <p:nvSpPr>
          <p:cNvPr id="10" name="Text Box 20"/>
          <p:cNvSpPr txBox="1">
            <a:spLocks noChangeArrowheads="1"/>
          </p:cNvSpPr>
          <p:nvPr/>
        </p:nvSpPr>
        <p:spPr bwMode="auto">
          <a:xfrm>
            <a:off x="2065139" y="1813842"/>
            <a:ext cx="822960" cy="304800"/>
          </a:xfrm>
          <a:prstGeom prst="rect">
            <a:avLst/>
          </a:prstGeom>
          <a:solidFill>
            <a:srgbClr val="FFFFEC"/>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400" dirty="0">
                <a:solidFill>
                  <a:srgbClr val="333333"/>
                </a:solidFill>
                <a:latin typeface="+mn-lt"/>
              </a:rPr>
              <a:t>卡琳</a:t>
            </a:r>
            <a:endParaRPr lang="ja-JP" altLang="en-US" sz="1400" dirty="0">
              <a:solidFill>
                <a:srgbClr val="333333"/>
              </a:solidFill>
              <a:latin typeface="+mn-lt"/>
            </a:endParaRPr>
          </a:p>
        </p:txBody>
      </p:sp>
      <p:sp>
        <p:nvSpPr>
          <p:cNvPr id="11" name="Text Box 21"/>
          <p:cNvSpPr txBox="1">
            <a:spLocks noChangeArrowheads="1"/>
          </p:cNvSpPr>
          <p:nvPr/>
        </p:nvSpPr>
        <p:spPr bwMode="auto">
          <a:xfrm>
            <a:off x="6673651" y="4175174"/>
            <a:ext cx="573767" cy="2619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100" b="1">
                <a:solidFill>
                  <a:srgbClr val="333333"/>
                </a:solidFill>
                <a:latin typeface="+mn-lt"/>
              </a:rPr>
              <a:t>莉萨</a:t>
            </a:r>
            <a:endParaRPr lang="ja-JP" altLang="en-US" sz="1100" b="1" dirty="0">
              <a:solidFill>
                <a:srgbClr val="333333"/>
              </a:solidFill>
              <a:latin typeface="+mn-lt"/>
            </a:endParaRPr>
          </a:p>
        </p:txBody>
      </p:sp>
      <p:sp>
        <p:nvSpPr>
          <p:cNvPr id="12" name="Text Box 22"/>
          <p:cNvSpPr txBox="1">
            <a:spLocks noChangeArrowheads="1"/>
          </p:cNvSpPr>
          <p:nvPr/>
        </p:nvSpPr>
        <p:spPr bwMode="auto">
          <a:xfrm>
            <a:off x="7825238" y="4407074"/>
            <a:ext cx="768551" cy="246062"/>
          </a:xfrm>
          <a:prstGeom prst="rect">
            <a:avLst/>
          </a:prstGeom>
          <a:solidFill>
            <a:srgbClr val="BB9977"/>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000" b="1">
                <a:solidFill>
                  <a:srgbClr val="333333"/>
                </a:solidFill>
                <a:latin typeface="+mn-lt"/>
              </a:rPr>
              <a:t>卡琳</a:t>
            </a:r>
            <a:endParaRPr lang="ja-JP" altLang="en-US" sz="1000" b="1" dirty="0">
              <a:solidFill>
                <a:srgbClr val="333333"/>
              </a:solidFill>
              <a:latin typeface="+mn-lt"/>
            </a:endParaRPr>
          </a:p>
        </p:txBody>
      </p:sp>
    </p:spTree>
    <p:extLst>
      <p:ext uri="{BB962C8B-B14F-4D97-AF65-F5344CB8AC3E}">
        <p14:creationId xmlns:p14="http://schemas.microsoft.com/office/powerpoint/2010/main" val="29474512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转向日常生活</a:t>
            </a:r>
            <a:endParaRPr lang="en-US" sz="3600" dirty="0"/>
          </a:p>
        </p:txBody>
      </p:sp>
      <p:sp>
        <p:nvSpPr>
          <p:cNvPr id="5" name="Content Placeholder 4"/>
          <p:cNvSpPr>
            <a:spLocks noGrp="1"/>
          </p:cNvSpPr>
          <p:nvPr>
            <p:ph idx="1"/>
          </p:nvPr>
        </p:nvSpPr>
        <p:spPr/>
        <p:txBody>
          <a:bodyPr/>
          <a:lstStyle/>
          <a:p>
            <a:pPr lvl="0" defTabSz="914400" fontAlgn="base"/>
            <a:r>
              <a:rPr lang="zh-CN" altLang="de-DE" sz="2400" b="1" dirty="0">
                <a:solidFill>
                  <a:srgbClr val="333333"/>
                </a:solidFill>
              </a:rPr>
              <a:t>学习目的</a:t>
            </a:r>
            <a:r>
              <a:rPr lang="de-DE" altLang="zh-CN" sz="2400" b="1" dirty="0">
                <a:solidFill>
                  <a:srgbClr val="333333"/>
                </a:solidFill>
              </a:rPr>
              <a:t>:</a:t>
            </a:r>
          </a:p>
          <a:p>
            <a:pPr marL="342900" lvl="0" indent="-342900" defTabSz="914400" fontAlgn="base">
              <a:buClr>
                <a:srgbClr val="333333"/>
              </a:buClr>
              <a:buFont typeface="WingDings"/>
              <a:buChar char=""/>
            </a:pPr>
            <a:r>
              <a:rPr lang="zh-CN" altLang="de-DE" sz="2400" dirty="0">
                <a:solidFill>
                  <a:srgbClr val="004992"/>
                </a:solidFill>
              </a:rPr>
              <a:t>许多误会甚至冲突都是源于人们错误地猜测了他人的想法</a:t>
            </a:r>
            <a:r>
              <a:rPr lang="zh-CN" altLang="de-DE" sz="2400" dirty="0">
                <a:solidFill>
                  <a:srgbClr val="333333"/>
                </a:solidFill>
              </a:rPr>
              <a:t>（比如，如果你没有告诉你的朋友们你感觉很糟糕，你就不要期望他们对你表示关心！）</a:t>
            </a:r>
          </a:p>
          <a:p>
            <a:pPr defTabSz="914400" fontAlgn="base">
              <a:buClr>
                <a:srgbClr val="333333"/>
              </a:buClr>
            </a:pP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34</a:t>
            </a:fld>
            <a:endParaRPr lang="de-DE" altLang="zh-CN">
              <a:latin typeface="SimHe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转向日常生活</a:t>
            </a:r>
            <a:endParaRPr lang="en-US" sz="3600" dirty="0"/>
          </a:p>
        </p:txBody>
      </p:sp>
      <p:sp>
        <p:nvSpPr>
          <p:cNvPr id="5" name="Content Placeholder 4"/>
          <p:cNvSpPr>
            <a:spLocks noGrp="1"/>
          </p:cNvSpPr>
          <p:nvPr>
            <p:ph idx="1"/>
          </p:nvPr>
        </p:nvSpPr>
        <p:spPr/>
        <p:txBody>
          <a:bodyPr/>
          <a:lstStyle/>
          <a:p>
            <a:pPr lvl="0" defTabSz="914400" fontAlgn="base"/>
            <a:r>
              <a:rPr lang="zh-CN" altLang="de-DE" sz="2400" b="1" dirty="0">
                <a:solidFill>
                  <a:srgbClr val="333333"/>
                </a:solidFill>
              </a:rPr>
              <a:t>学习目的</a:t>
            </a:r>
            <a:r>
              <a:rPr lang="de-DE" altLang="zh-CN" sz="2400" b="1" dirty="0">
                <a:solidFill>
                  <a:srgbClr val="333333"/>
                </a:solidFill>
              </a:rPr>
              <a:t>:</a:t>
            </a:r>
          </a:p>
          <a:p>
            <a:pPr marL="342900" lvl="0" indent="-342900" defTabSz="914400" fontAlgn="base">
              <a:buClr>
                <a:srgbClr val="333333"/>
              </a:buClr>
              <a:buFont typeface="WingDings"/>
              <a:buChar char=""/>
            </a:pPr>
            <a:r>
              <a:rPr lang="zh-CN" altLang="de-DE" sz="2400" dirty="0">
                <a:solidFill>
                  <a:srgbClr val="004992"/>
                </a:solidFill>
              </a:rPr>
              <a:t>许多误会甚至冲突都是源于人们错误地猜测了他人的想法</a:t>
            </a:r>
            <a:r>
              <a:rPr lang="zh-CN" altLang="de-DE" sz="2400" dirty="0">
                <a:solidFill>
                  <a:srgbClr val="333333"/>
                </a:solidFill>
              </a:rPr>
              <a:t>（比如，如果你没有告诉你的朋友们你感觉很糟糕，你就不要期望他们对你表示关心！）</a:t>
            </a:r>
          </a:p>
          <a:p>
            <a:pPr marL="342900" lvl="0" indent="-342900" defTabSz="914400" fontAlgn="base">
              <a:buClr>
                <a:srgbClr val="333333"/>
              </a:buClr>
              <a:buFont typeface="WingDings"/>
              <a:buChar char=""/>
            </a:pPr>
            <a:r>
              <a:rPr lang="zh-CN" altLang="de-DE" sz="2400" dirty="0">
                <a:solidFill>
                  <a:srgbClr val="333333"/>
                </a:solidFill>
              </a:rPr>
              <a:t>尝试从不同的角度来评价复杂的社会情景，并考虑所有可获得的信息。考虑的信息越多，就越可能做出恰如其分的判断。</a:t>
            </a:r>
            <a:endParaRPr lang="en-US" sz="2400" dirty="0"/>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35</a:t>
            </a:fld>
            <a:endParaRPr lang="de-DE" altLang="zh-CN">
              <a:latin typeface="SimHei"/>
            </a:endParaRPr>
          </a:p>
        </p:txBody>
      </p:sp>
    </p:spTree>
    <p:extLst>
      <p:ext uri="{BB962C8B-B14F-4D97-AF65-F5344CB8AC3E}">
        <p14:creationId xmlns:p14="http://schemas.microsoft.com/office/powerpoint/2010/main" val="38663038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如何处理精神病症状？</a:t>
            </a:r>
            <a:endParaRPr lang="en-US" sz="3600" dirty="0"/>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精神疾病过程中，人容易误解或过度解释他人的面部表情和行动。</a:t>
            </a:r>
          </a:p>
          <a:p>
            <a:pPr lvl="0" defTabSz="914400" fontAlgn="base"/>
            <a:r>
              <a:rPr lang="zh-CN" altLang="en-AU" sz="2400" dirty="0">
                <a:solidFill>
                  <a:srgbClr val="004992"/>
                </a:solidFill>
              </a:rPr>
              <a:t>举例</a:t>
            </a:r>
            <a:r>
              <a:rPr lang="en-AU" altLang="de-DE" sz="2400" dirty="0">
                <a:solidFill>
                  <a:srgbClr val="004992"/>
                </a:solidFill>
              </a:rPr>
              <a:t>:</a:t>
            </a:r>
            <a:r>
              <a:rPr lang="zh-CN" altLang="en-AU" sz="2400" dirty="0">
                <a:solidFill>
                  <a:srgbClr val="333333"/>
                </a:solidFill>
              </a:rPr>
              <a:t>李磊觉得人们都盯着他，他</a:t>
            </a:r>
            <a:r>
              <a:rPr lang="zh-CN" altLang="en-AU" sz="2400">
                <a:solidFill>
                  <a:srgbClr val="333333"/>
                </a:solidFill>
              </a:rPr>
              <a:t>感觉</a:t>
            </a:r>
            <a:r>
              <a:rPr lang="zh-CN" altLang="en-US" sz="2400">
                <a:solidFill>
                  <a:srgbClr val="333333"/>
                </a:solidFill>
              </a:rPr>
              <a:t>“</a:t>
            </a:r>
            <a:r>
              <a:rPr lang="zh-CN" altLang="en-AU" sz="2400">
                <a:solidFill>
                  <a:srgbClr val="333333"/>
                </a:solidFill>
              </a:rPr>
              <a:t>人</a:t>
            </a:r>
            <a:r>
              <a:rPr lang="zh-CN" altLang="en-AU" sz="2400" dirty="0">
                <a:solidFill>
                  <a:srgbClr val="333333"/>
                </a:solidFill>
              </a:rPr>
              <a:t>们都和他过</a:t>
            </a:r>
            <a:r>
              <a:rPr lang="zh-CN" altLang="en-AU" sz="2400">
                <a:solidFill>
                  <a:srgbClr val="333333"/>
                </a:solidFill>
              </a:rPr>
              <a:t>不去</a:t>
            </a:r>
            <a:r>
              <a:rPr lang="zh-CN" altLang="en-US" sz="2400">
                <a:solidFill>
                  <a:srgbClr val="333333"/>
                </a:solidFill>
              </a:rPr>
              <a:t>”</a:t>
            </a:r>
            <a:r>
              <a:rPr lang="zh-CN" altLang="en-AU" sz="2400">
                <a:solidFill>
                  <a:srgbClr val="333333"/>
                </a:solidFill>
              </a:rPr>
              <a:t>。</a:t>
            </a:r>
            <a:endParaRPr lang="zh-CN" altLang="en-AU" sz="2400" dirty="0">
              <a:solidFill>
                <a:srgbClr val="333333"/>
              </a:solidFill>
            </a:endParaRPr>
          </a:p>
          <a:p>
            <a:pPr lvl="0" defTabSz="914400" fontAlgn="base"/>
            <a:r>
              <a:rPr lang="zh-CN" altLang="en-AU" sz="2400" dirty="0">
                <a:solidFill>
                  <a:srgbClr val="004992"/>
                </a:solidFill>
              </a:rPr>
              <a:t>背景</a:t>
            </a:r>
            <a:r>
              <a:rPr lang="en-AU" altLang="de-DE" sz="2400" dirty="0">
                <a:solidFill>
                  <a:srgbClr val="004992"/>
                </a:solidFill>
              </a:rPr>
              <a:t>:</a:t>
            </a:r>
            <a:r>
              <a:rPr lang="zh-CN" altLang="en-AU" sz="2400" dirty="0">
                <a:solidFill>
                  <a:srgbClr val="333333"/>
                </a:solidFill>
              </a:rPr>
              <a:t>几周以来李磊一直觉得担心害怕，并戴着墨镜以掩饰。</a:t>
            </a:r>
          </a:p>
          <a:p>
            <a:pPr lvl="0" defTabSz="914400" fontAlgn="base"/>
            <a:r>
              <a:rPr lang="zh-CN" altLang="en-AU" sz="2400" dirty="0">
                <a:solidFill>
                  <a:srgbClr val="004992"/>
                </a:solidFill>
              </a:rPr>
              <a:t>但是</a:t>
            </a:r>
            <a:r>
              <a:rPr lang="en-AU" altLang="de-DE" sz="2400" dirty="0">
                <a:solidFill>
                  <a:srgbClr val="004992"/>
                </a:solidFill>
              </a:rPr>
              <a:t>:</a:t>
            </a:r>
            <a:r>
              <a:rPr lang="zh-CN" altLang="en-AU" sz="2400" dirty="0">
                <a:solidFill>
                  <a:srgbClr val="333333"/>
                </a:solidFill>
              </a:rPr>
              <a:t>因为他举止奇特，他才引起了特别的注意。</a:t>
            </a:r>
            <a:endParaRPr lang="zh-CN" altLang="en-US" sz="2400" dirty="0">
              <a:solidFill>
                <a:srgbClr val="333333"/>
              </a:solidFill>
            </a:endParaRPr>
          </a:p>
          <a:p>
            <a:pPr lvl="0" defTabSz="914400" fontAlgn="base"/>
            <a:r>
              <a:rPr lang="en-AU" altLang="de-DE" sz="2400">
                <a:solidFill>
                  <a:srgbClr val="333333"/>
                </a:solidFill>
              </a:rPr>
              <a:t>“</a:t>
            </a:r>
            <a:r>
              <a:rPr lang="zh-CN" altLang="en-AU" sz="2400">
                <a:solidFill>
                  <a:srgbClr val="333333"/>
                </a:solidFill>
              </a:rPr>
              <a:t>每</a:t>
            </a:r>
            <a:r>
              <a:rPr lang="zh-CN" altLang="en-AU" sz="2400" dirty="0">
                <a:solidFill>
                  <a:srgbClr val="333333"/>
                </a:solidFill>
              </a:rPr>
              <a:t>个人都会犯</a:t>
            </a:r>
            <a:r>
              <a:rPr lang="zh-CN" altLang="en-AU" sz="2400">
                <a:solidFill>
                  <a:srgbClr val="333333"/>
                </a:solidFill>
              </a:rPr>
              <a:t>错误</a:t>
            </a:r>
            <a:r>
              <a:rPr lang="zh-CN" altLang="en-US" sz="2400">
                <a:solidFill>
                  <a:srgbClr val="333333"/>
                </a:solidFill>
              </a:rPr>
              <a:t>”</a:t>
            </a:r>
            <a:r>
              <a:rPr lang="zh-CN" altLang="en-AU" sz="2400">
                <a:solidFill>
                  <a:srgbClr val="333333"/>
                </a:solidFill>
              </a:rPr>
              <a:t> </a:t>
            </a:r>
            <a:r>
              <a:rPr lang="en-AU" altLang="de-DE" sz="2400" dirty="0">
                <a:solidFill>
                  <a:srgbClr val="333333"/>
                </a:solidFill>
              </a:rPr>
              <a:t>–</a:t>
            </a:r>
            <a:r>
              <a:rPr lang="zh-CN" altLang="en-AU" sz="2400" dirty="0">
                <a:solidFill>
                  <a:srgbClr val="333333"/>
                </a:solidFill>
              </a:rPr>
              <a:t>永远从不同角度考虑问题。</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36</a:t>
            </a:fld>
            <a:endParaRPr lang="de-DE" altLang="zh-CN">
              <a:latin typeface="SimHe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zh-CN" altLang="en-US" sz="3600" dirty="0"/>
              <a:t>感谢您的参与</a:t>
            </a:r>
            <a:r>
              <a:rPr lang="en-US" altLang="zh-CN" sz="3600" dirty="0"/>
              <a:t>!</a:t>
            </a:r>
            <a:endParaRPr lang="en-US" altLang="ja-JP" sz="3600" dirty="0"/>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ea typeface="+mj-ea"/>
                <a:cs typeface="Verdana"/>
              </a:rPr>
              <a:t>給訓練員</a:t>
            </a:r>
            <a:r>
              <a:rPr lang="en-US" altLang="ko-KR" i="1" dirty="0">
                <a:solidFill>
                  <a:srgbClr val="004992"/>
                </a:solidFill>
                <a:cs typeface="Verdana"/>
              </a:rPr>
              <a:t>:</a:t>
            </a:r>
            <a:endParaRPr lang="nl-NL" i="1" dirty="0">
              <a:solidFill>
                <a:srgbClr val="004992"/>
              </a:solidFill>
              <a:cs typeface="Verdana"/>
            </a:endParaRPr>
          </a:p>
          <a:p>
            <a:pPr marL="114935" marR="333375" lvl="0" defTabSz="914400">
              <a:lnSpc>
                <a:spcPct val="100000"/>
              </a:lnSpc>
              <a:spcBef>
                <a:spcPts val="800"/>
              </a:spcBef>
            </a:pPr>
            <a:r>
              <a:rPr lang="zh-CN" altLang="en-US" dirty="0">
                <a:solidFill>
                  <a:srgbClr val="004992"/>
                </a:solidFill>
                <a:cs typeface="Verdana"/>
              </a:rPr>
              <a:t>请分发工作表。介绍我们的应用程序</a:t>
            </a:r>
            <a:r>
              <a:rPr lang="en-US" altLang="zh-CN" dirty="0">
                <a:solidFill>
                  <a:srgbClr val="004992"/>
                </a:solidFill>
                <a:cs typeface="Verdana"/>
              </a:rPr>
              <a:t>COGITO</a:t>
            </a:r>
            <a:r>
              <a:rPr lang="zh-CN" altLang="en-US" dirty="0">
                <a:solidFill>
                  <a:srgbClr val="004992"/>
                </a:solidFill>
                <a:cs typeface="Verdana"/>
              </a:rPr>
              <a:t>（免费下载）。</a:t>
            </a:r>
            <a:endParaRPr lang="en-US" altLang="ko-KR" dirty="0">
              <a:solidFill>
                <a:srgbClr val="004992"/>
              </a:solidFill>
              <a:cs typeface="Verdana"/>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F6FD909-CCDD-48F0-87C7-72A0735A954C}" type="slidenum">
              <a:rPr lang="zh-CN" altLang="de-DE" smtClean="0">
                <a:latin typeface="SimHei"/>
              </a:rPr>
              <a:pPr/>
              <a:t>37</a:t>
            </a:fld>
            <a:endParaRPr lang="de-DE" altLang="zh-CN">
              <a:latin typeface="SimHei"/>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cs typeface="Verdana"/>
              </a:rPr>
              <a:t>www.uke.de/mct_app</a:t>
            </a:r>
            <a:endParaRPr lang="de-DE" dirty="0">
              <a:solidFill>
                <a:srgbClr val="333333"/>
              </a:solidFill>
              <a:latin typeface="+mn-lt"/>
              <a:cs typeface="Verdan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5066614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6 – </a:t>
            </a:r>
            <a:r>
              <a:rPr lang="zh-CN" altLang="en-US">
                <a:latin typeface="SimHei"/>
              </a:rPr>
              <a:t>移情 </a:t>
            </a:r>
            <a:r>
              <a:rPr lang="en-US" altLang="zh-CN">
                <a:latin typeface="SimHei"/>
              </a:rPr>
              <a:t>II</a:t>
            </a:r>
            <a:endParaRPr lang="de-DE" altLang="zh-CN">
              <a:latin typeface="SimHei"/>
            </a:endParaRPr>
          </a:p>
        </p:txBody>
      </p:sp>
      <p:sp>
        <p:nvSpPr>
          <p:cNvPr id="4" name="Slide Number Placeholder 3"/>
          <p:cNvSpPr>
            <a:spLocks noGrp="1"/>
          </p:cNvSpPr>
          <p:nvPr>
            <p:ph type="sldNum" sz="quarter" idx="12"/>
          </p:nvPr>
        </p:nvSpPr>
        <p:spPr/>
        <p:txBody>
          <a:bodyPr/>
          <a:lstStyle/>
          <a:p>
            <a:fld id="{43F781DE-3D0F-435F-A17A-9067640188B2}" type="slidenum">
              <a:rPr lang="zh-CN" altLang="de-DE" smtClean="0">
                <a:latin typeface="SimHei"/>
              </a:rPr>
              <a:pPr/>
              <a:t>38</a:t>
            </a:fld>
            <a:endParaRPr lang="de-DE" altLang="zh-CN">
              <a:latin typeface="SimHei"/>
            </a:endParaRPr>
          </a:p>
        </p:txBody>
      </p:sp>
      <p:graphicFrame>
        <p:nvGraphicFramePr>
          <p:cNvPr id="6" name="Group 2"/>
          <p:cNvGraphicFramePr>
            <a:graphicFrameLocks noGrp="1"/>
          </p:cNvGraphicFramePr>
          <p:nvPr>
            <p:extLst>
              <p:ext uri="{D42A27DB-BD31-4B8C-83A1-F6EECF244321}">
                <p14:modId xmlns:p14="http://schemas.microsoft.com/office/powerpoint/2010/main" val="1959920392"/>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Times New Roman" pitchFamily="18" charset="0"/>
                        </a:rPr>
                        <a:t>Name </a:t>
                      </a:r>
                      <a:r>
                        <a:rPr kumimoji="0" lang="en-GB" sz="1000" b="0" i="0" u="none" strike="noStrike" cap="none" normalizeH="0" baseline="0" dirty="0" err="1">
                          <a:ln>
                            <a:noFill/>
                          </a:ln>
                          <a:solidFill>
                            <a:srgbClr val="333333"/>
                          </a:solidFill>
                          <a:effectLst/>
                          <a:latin typeface="+mj-lt"/>
                          <a:ea typeface="SimHei"/>
                          <a:cs typeface="Times New Roman" pitchFamily="18" charset="0"/>
                        </a:rPr>
                        <a:t>Fotograf</a:t>
                      </a:r>
                      <a:r>
                        <a:rPr kumimoji="0" lang="en-GB" sz="1000" b="0" i="0" u="none" strike="noStrike" cap="none" normalizeH="0" baseline="0" dirty="0">
                          <a:ln>
                            <a:noFill/>
                          </a:ln>
                          <a:solidFill>
                            <a:srgbClr val="333333"/>
                          </a:solidFill>
                          <a:effectLst/>
                          <a:latin typeface="+mj-lt"/>
                          <a:ea typeface="SimHei"/>
                          <a:cs typeface="Times New Roman" pitchFamily="18" charset="0"/>
                        </a:rPr>
                        <a:t>/</a:t>
                      </a:r>
                      <a:r>
                        <a:rPr kumimoji="0" lang="en-GB" sz="1000" b="0" i="0" u="none" strike="noStrike" cap="none" normalizeH="0" baseline="0">
                          <a:ln>
                            <a:noFill/>
                          </a:ln>
                          <a:solidFill>
                            <a:srgbClr val="333333"/>
                          </a:solidFill>
                          <a:effectLst/>
                          <a:latin typeface="+mj-lt"/>
                          <a:ea typeface="SimHei"/>
                          <a:cs typeface="Times New Roman" pitchFamily="18" charset="0"/>
                        </a:rPr>
                        <a:t>Künstler</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Quelle</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Name des Bildes</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Times New Roman" pitchFamily="18" charset="0"/>
                        </a:rPr>
                        <a:t>Description/Kurzbeschreibung</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j-lt"/>
                          <a:ea typeface="SimHei"/>
                        </a:rPr>
                        <a:t>Lili Vieira de Carvalho</a:t>
                      </a:r>
                      <a:endParaRPr kumimoji="0" lang="de-DE"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j-lt"/>
                          <a:ea typeface="SimHei"/>
                        </a:rPr>
                        <a:t>Tattoo poser </a:t>
                      </a:r>
                      <a:endParaRPr kumimoji="0" lang="de-DE" sz="1000" b="0" i="0" u="none" strike="noStrike" cap="none" normalizeH="0" baseline="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rPr>
                        <a:t>- - -</a:t>
                      </a:r>
                      <a:endParaRPr kumimoji="0" lang="en-GB"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rPr>
                        <a:t>- - -</a:t>
                      </a:r>
                      <a:endParaRPr kumimoji="0" lang="en-GB"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Produced for the MCT/Anfertigung für das MKT; © Arbeitsgruppe Neuropsychologie</a:t>
                      </a:r>
                      <a:endParaRPr kumimoji="0" lang="en-GB" sz="1000" b="0" i="0" u="none" strike="noStrike" cap="none" normalizeH="0" baseline="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Muffet</a:t>
                      </a:r>
                      <a:endParaRPr kumimoji="0" lang="de-DE"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flickr</a:t>
                      </a:r>
                      <a:endParaRPr kumimoji="0" lang="de-DE"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j-lt"/>
                          <a:ea typeface="SimHei"/>
                        </a:rPr>
                        <a:t>don2g</a:t>
                      </a:r>
                      <a:endParaRPr kumimoji="0" lang="en-US"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j-lt"/>
                          <a:ea typeface="SimHei"/>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j-lt"/>
                          <a:ea typeface="SimHei"/>
                        </a:rPr>
                        <a:t>turkish parade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CC</a:t>
                      </a:r>
                      <a:endParaRPr kumimoji="0" lang="de-DE"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„typical turkish/muslim?“ (turkish parade)/”Typisch türkisch?“ (türkische Parade)</a:t>
                      </a:r>
                      <a:endParaRPr kumimoji="0" lang="de-DE"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j-lt"/>
                          <a:ea typeface="SimHei"/>
                        </a:rPr>
                        <a:t>stephcarter</a:t>
                      </a:r>
                      <a:endParaRPr kumimoji="0" lang="en-US"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j-lt"/>
                          <a:ea typeface="SimHei"/>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j-lt"/>
                          <a:ea typeface="SimHei"/>
                        </a:rPr>
                        <a:t>Froehliche Weihnachten!!! (Day 44)</a:t>
                      </a:r>
                      <a:endParaRPr kumimoji="0" lang="en-US"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CC</a:t>
                      </a:r>
                      <a:endParaRPr kumimoji="0" lang="en-US" sz="1000" b="0" i="0" u="none" strike="noStrike" cap="none" normalizeH="0" baseline="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rPr>
                        <a:t>„typical german?“ (woman in dirndl dress)/„Typisch deutsch?” (Frau in Dirnd)</a:t>
                      </a:r>
                      <a:endParaRPr kumimoji="0" lang="en-US" sz="1000" b="0" i="0" u="none" strike="noStrike" cap="none" normalizeH="0" baseline="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j-lt"/>
                          <a:ea typeface="SimHei"/>
                        </a:rPr>
                        <a:t>Produced</a:t>
                      </a:r>
                      <a:r>
                        <a:rPr kumimoji="0" lang="de-DE" sz="1000" b="0" i="0" u="none" strike="noStrike" cap="none" normalizeH="0" baseline="0" dirty="0">
                          <a:ln>
                            <a:noFill/>
                          </a:ln>
                          <a:solidFill>
                            <a:srgbClr val="333333"/>
                          </a:solidFill>
                          <a:effectLst/>
                          <a:latin typeface="+mj-lt"/>
                          <a:ea typeface="SimHei"/>
                        </a:rPr>
                        <a:t> </a:t>
                      </a:r>
                      <a:r>
                        <a:rPr kumimoji="0" lang="de-DE" sz="1000" b="0" i="0" u="none" strike="noStrike" cap="none" normalizeH="0" baseline="0" dirty="0" err="1">
                          <a:ln>
                            <a:noFill/>
                          </a:ln>
                          <a:solidFill>
                            <a:srgbClr val="333333"/>
                          </a:solidFill>
                          <a:effectLst/>
                          <a:latin typeface="+mj-lt"/>
                          <a:ea typeface="SimHei"/>
                        </a:rPr>
                        <a:t>for</a:t>
                      </a:r>
                      <a:r>
                        <a:rPr kumimoji="0" lang="de-DE" sz="1000" b="0" i="0" u="none" strike="noStrike" cap="none" normalizeH="0" baseline="0" dirty="0">
                          <a:ln>
                            <a:noFill/>
                          </a:ln>
                          <a:solidFill>
                            <a:srgbClr val="333333"/>
                          </a:solidFill>
                          <a:effectLst/>
                          <a:latin typeface="+mj-lt"/>
                          <a:ea typeface="SimHei"/>
                        </a:rPr>
                        <a:t> </a:t>
                      </a:r>
                      <a:r>
                        <a:rPr kumimoji="0" lang="de-DE" sz="1000" b="0" i="0" u="none" strike="noStrike" cap="none" normalizeH="0" baseline="0" dirty="0" err="1">
                          <a:ln>
                            <a:noFill/>
                          </a:ln>
                          <a:solidFill>
                            <a:srgbClr val="333333"/>
                          </a:solidFill>
                          <a:effectLst/>
                          <a:latin typeface="+mj-lt"/>
                          <a:ea typeface="SimHei"/>
                        </a:rPr>
                        <a:t>the</a:t>
                      </a:r>
                      <a:r>
                        <a:rPr kumimoji="0" lang="de-DE" sz="1000" b="0" i="0" u="none" strike="noStrike" cap="none" normalizeH="0" baseline="0" dirty="0">
                          <a:ln>
                            <a:noFill/>
                          </a:ln>
                          <a:solidFill>
                            <a:srgbClr val="333333"/>
                          </a:solidFill>
                          <a:effectLst/>
                          <a:latin typeface="+mj-lt"/>
                          <a:ea typeface="SimHei"/>
                        </a:rPr>
                        <a:t> MCT/Anfertigung für das MKT; © Arbeitsgruppe Neuropsychologie</a:t>
                      </a:r>
                      <a:endParaRPr kumimoji="0" lang="en-GB"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rPr>
                        <a:t>Comic strip: library/</a:t>
                      </a:r>
                      <a:r>
                        <a:rPr kumimoji="0" lang="en-GB" sz="1000" b="0" i="0" u="none" strike="noStrike" cap="none" normalizeH="0" baseline="0" dirty="0" err="1">
                          <a:ln>
                            <a:noFill/>
                          </a:ln>
                          <a:solidFill>
                            <a:srgbClr val="333333"/>
                          </a:solidFill>
                          <a:effectLst/>
                          <a:latin typeface="+mj-lt"/>
                          <a:ea typeface="SimHei"/>
                        </a:rPr>
                        <a:t>Bildergeschichte</a:t>
                      </a:r>
                      <a:r>
                        <a:rPr kumimoji="0" lang="en-GB" sz="1000" b="0" i="0" u="none" strike="noStrike" cap="none" normalizeH="0" baseline="0" dirty="0">
                          <a:ln>
                            <a:noFill/>
                          </a:ln>
                          <a:solidFill>
                            <a:srgbClr val="333333"/>
                          </a:solidFill>
                          <a:effectLst/>
                          <a:latin typeface="+mj-lt"/>
                          <a:ea typeface="SimHei"/>
                        </a:rPr>
                        <a:t>: </a:t>
                      </a:r>
                      <a:r>
                        <a:rPr kumimoji="0" lang="en-GB" sz="1000" b="0" i="0" u="none" strike="noStrike" cap="none" normalizeH="0" baseline="0" dirty="0" err="1">
                          <a:ln>
                            <a:noFill/>
                          </a:ln>
                          <a:solidFill>
                            <a:srgbClr val="333333"/>
                          </a:solidFill>
                          <a:effectLst/>
                          <a:latin typeface="+mj-lt"/>
                          <a:ea typeface="SimHei"/>
                        </a:rPr>
                        <a:t>Bücherei</a:t>
                      </a:r>
                      <a:endParaRPr kumimoji="0" lang="en-GB"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rPr>
                        <a:t>M.A./ Christin Hoche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j-lt"/>
                          <a:ea typeface="SimHei"/>
                        </a:rPr>
                        <a:t>Produced</a:t>
                      </a:r>
                      <a:r>
                        <a:rPr kumimoji="0" lang="de-DE" sz="1000" b="0" i="0" u="none" strike="noStrike" cap="none" normalizeH="0" baseline="0" dirty="0">
                          <a:ln>
                            <a:noFill/>
                          </a:ln>
                          <a:solidFill>
                            <a:srgbClr val="333333"/>
                          </a:solidFill>
                          <a:effectLst/>
                          <a:latin typeface="+mj-lt"/>
                          <a:ea typeface="SimHei"/>
                        </a:rPr>
                        <a:t> </a:t>
                      </a:r>
                      <a:r>
                        <a:rPr kumimoji="0" lang="de-DE" sz="1000" b="0" i="0" u="none" strike="noStrike" cap="none" normalizeH="0" baseline="0" dirty="0" err="1">
                          <a:ln>
                            <a:noFill/>
                          </a:ln>
                          <a:solidFill>
                            <a:srgbClr val="333333"/>
                          </a:solidFill>
                          <a:effectLst/>
                          <a:latin typeface="+mj-lt"/>
                          <a:ea typeface="SimHei"/>
                        </a:rPr>
                        <a:t>for</a:t>
                      </a:r>
                      <a:r>
                        <a:rPr kumimoji="0" lang="de-DE" sz="1000" b="0" i="0" u="none" strike="noStrike" cap="none" normalizeH="0" baseline="0" dirty="0">
                          <a:ln>
                            <a:noFill/>
                          </a:ln>
                          <a:solidFill>
                            <a:srgbClr val="333333"/>
                          </a:solidFill>
                          <a:effectLst/>
                          <a:latin typeface="+mj-lt"/>
                          <a:ea typeface="SimHei"/>
                        </a:rPr>
                        <a:t> </a:t>
                      </a:r>
                      <a:r>
                        <a:rPr kumimoji="0" lang="de-DE" sz="1000" b="0" i="0" u="none" strike="noStrike" cap="none" normalizeH="0" baseline="0" dirty="0" err="1">
                          <a:ln>
                            <a:noFill/>
                          </a:ln>
                          <a:solidFill>
                            <a:srgbClr val="333333"/>
                          </a:solidFill>
                          <a:effectLst/>
                          <a:latin typeface="+mj-lt"/>
                          <a:ea typeface="SimHei"/>
                        </a:rPr>
                        <a:t>the</a:t>
                      </a:r>
                      <a:r>
                        <a:rPr kumimoji="0" lang="de-DE" sz="1000" b="0" i="0" u="none" strike="noStrike" cap="none" normalizeH="0" baseline="0" dirty="0">
                          <a:ln>
                            <a:noFill/>
                          </a:ln>
                          <a:solidFill>
                            <a:srgbClr val="333333"/>
                          </a:solidFill>
                          <a:effectLst/>
                          <a:latin typeface="+mj-lt"/>
                          <a:ea typeface="SimHei"/>
                        </a:rPr>
                        <a:t> MCT/Anfertigung für das MKT; © Arbeitsgruppe Neuropsychologie</a:t>
                      </a:r>
                      <a:endParaRPr kumimoji="0" lang="en-GB"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rPr>
                        <a:t>Comic strips: car, illness/</a:t>
                      </a:r>
                      <a:r>
                        <a:rPr kumimoji="0" lang="en-GB" sz="1000" b="0" i="0" u="none" strike="noStrike" cap="none" normalizeH="0" baseline="0" dirty="0" err="1">
                          <a:ln>
                            <a:noFill/>
                          </a:ln>
                          <a:solidFill>
                            <a:srgbClr val="333333"/>
                          </a:solidFill>
                          <a:effectLst/>
                          <a:latin typeface="+mj-lt"/>
                          <a:ea typeface="SimHei"/>
                        </a:rPr>
                        <a:t>Bildergeschichten</a:t>
                      </a:r>
                      <a:r>
                        <a:rPr kumimoji="0" lang="en-GB" sz="1000" b="0" i="0" u="none" strike="noStrike" cap="none" normalizeH="0" baseline="0" dirty="0">
                          <a:ln>
                            <a:noFill/>
                          </a:ln>
                          <a:solidFill>
                            <a:srgbClr val="333333"/>
                          </a:solidFill>
                          <a:effectLst/>
                          <a:latin typeface="+mj-lt"/>
                          <a:ea typeface="SimHei"/>
                        </a:rPr>
                        <a:t> Auto, </a:t>
                      </a:r>
                      <a:r>
                        <a:rPr kumimoji="0" lang="en-GB" sz="1000" b="0" i="0" u="none" strike="noStrike" cap="none" normalizeH="0" baseline="0" dirty="0" err="1">
                          <a:ln>
                            <a:noFill/>
                          </a:ln>
                          <a:solidFill>
                            <a:srgbClr val="333333"/>
                          </a:solidFill>
                          <a:effectLst/>
                          <a:latin typeface="+mj-lt"/>
                          <a:ea typeface="SimHei"/>
                        </a:rPr>
                        <a:t>Krankheit</a:t>
                      </a:r>
                      <a:endParaRPr kumimoji="0" lang="en-GB"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mj-lt"/>
                          <a:ea typeface="SimHei"/>
                        </a:rPr>
                        <a:t>L. Müller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j-lt"/>
                          <a:ea typeface="SimHei"/>
                        </a:rPr>
                        <a:t>Produced</a:t>
                      </a:r>
                      <a:r>
                        <a:rPr kumimoji="0" lang="de-DE" sz="1000" b="0" i="0" u="none" strike="noStrike" cap="none" normalizeH="0" baseline="0" dirty="0">
                          <a:ln>
                            <a:noFill/>
                          </a:ln>
                          <a:solidFill>
                            <a:srgbClr val="333333"/>
                          </a:solidFill>
                          <a:effectLst/>
                          <a:latin typeface="+mj-lt"/>
                          <a:ea typeface="SimHei"/>
                        </a:rPr>
                        <a:t> </a:t>
                      </a:r>
                      <a:r>
                        <a:rPr kumimoji="0" lang="de-DE" sz="1000" b="0" i="0" u="none" strike="noStrike" cap="none" normalizeH="0" baseline="0" dirty="0" err="1">
                          <a:ln>
                            <a:noFill/>
                          </a:ln>
                          <a:solidFill>
                            <a:srgbClr val="333333"/>
                          </a:solidFill>
                          <a:effectLst/>
                          <a:latin typeface="+mj-lt"/>
                          <a:ea typeface="SimHei"/>
                        </a:rPr>
                        <a:t>for</a:t>
                      </a:r>
                      <a:r>
                        <a:rPr kumimoji="0" lang="de-DE" sz="1000" b="0" i="0" u="none" strike="noStrike" cap="none" normalizeH="0" baseline="0" dirty="0">
                          <a:ln>
                            <a:noFill/>
                          </a:ln>
                          <a:solidFill>
                            <a:srgbClr val="333333"/>
                          </a:solidFill>
                          <a:effectLst/>
                          <a:latin typeface="+mj-lt"/>
                          <a:ea typeface="SimHei"/>
                        </a:rPr>
                        <a:t> </a:t>
                      </a:r>
                      <a:r>
                        <a:rPr kumimoji="0" lang="de-DE" sz="1000" b="0" i="0" u="none" strike="noStrike" cap="none" normalizeH="0" baseline="0" dirty="0" err="1">
                          <a:ln>
                            <a:noFill/>
                          </a:ln>
                          <a:solidFill>
                            <a:srgbClr val="333333"/>
                          </a:solidFill>
                          <a:effectLst/>
                          <a:latin typeface="+mj-lt"/>
                          <a:ea typeface="SimHei"/>
                        </a:rPr>
                        <a:t>the</a:t>
                      </a:r>
                      <a:r>
                        <a:rPr kumimoji="0" lang="de-DE" sz="1000" b="0" i="0" u="none" strike="noStrike" cap="none" normalizeH="0" baseline="0" dirty="0">
                          <a:ln>
                            <a:noFill/>
                          </a:ln>
                          <a:solidFill>
                            <a:srgbClr val="333333"/>
                          </a:solidFill>
                          <a:effectLst/>
                          <a:latin typeface="+mj-lt"/>
                          <a:ea typeface="SimHei"/>
                        </a:rPr>
                        <a:t> MCT/Anfertigung für das MKT; © Arbeitsgruppe Neuropsychologie</a:t>
                      </a:r>
                      <a:endParaRPr kumimoji="0" lang="en-GB"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rPr>
                        <a:t>Comic strip: museum/</a:t>
                      </a:r>
                      <a:r>
                        <a:rPr kumimoji="0" lang="en-GB" sz="1000" b="0" i="0" u="none" strike="noStrike" cap="none" normalizeH="0" baseline="0" dirty="0" err="1">
                          <a:ln>
                            <a:noFill/>
                          </a:ln>
                          <a:solidFill>
                            <a:srgbClr val="333333"/>
                          </a:solidFill>
                          <a:effectLst/>
                          <a:latin typeface="+mj-lt"/>
                          <a:ea typeface="SimHei"/>
                        </a:rPr>
                        <a:t>Bildergeschichte</a:t>
                      </a:r>
                      <a:r>
                        <a:rPr kumimoji="0" lang="en-GB" sz="1000" b="0" i="0" u="none" strike="noStrike" cap="none" normalizeH="0" baseline="0" dirty="0">
                          <a:ln>
                            <a:noFill/>
                          </a:ln>
                          <a:solidFill>
                            <a:srgbClr val="333333"/>
                          </a:solidFill>
                          <a:effectLst/>
                          <a:latin typeface="+mj-lt"/>
                          <a:ea typeface="SimHei"/>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rgbClr val="333333"/>
                          </a:solidFill>
                          <a:effectLst/>
                          <a:latin typeface="+mj-lt"/>
                          <a:ea typeface="SimHei"/>
                        </a:rPr>
                        <a:t>Marina Ruiz-Villarreal </a:t>
                      </a:r>
                      <a:endParaRPr kumimoji="0" lang="de-DE"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j-lt"/>
                          <a:ea typeface="SimHei"/>
                        </a:rPr>
                        <a:t>Produced</a:t>
                      </a:r>
                      <a:r>
                        <a:rPr kumimoji="0" lang="de-DE" sz="1000" b="0" i="0" u="none" strike="noStrike" cap="none" normalizeH="0" baseline="0" dirty="0">
                          <a:ln>
                            <a:noFill/>
                          </a:ln>
                          <a:solidFill>
                            <a:srgbClr val="333333"/>
                          </a:solidFill>
                          <a:effectLst/>
                          <a:latin typeface="+mj-lt"/>
                          <a:ea typeface="SimHei"/>
                        </a:rPr>
                        <a:t> </a:t>
                      </a:r>
                      <a:r>
                        <a:rPr kumimoji="0" lang="de-DE" sz="1000" b="0" i="0" u="none" strike="noStrike" cap="none" normalizeH="0" baseline="0" dirty="0" err="1">
                          <a:ln>
                            <a:noFill/>
                          </a:ln>
                          <a:solidFill>
                            <a:srgbClr val="333333"/>
                          </a:solidFill>
                          <a:effectLst/>
                          <a:latin typeface="+mj-lt"/>
                          <a:ea typeface="SimHei"/>
                        </a:rPr>
                        <a:t>for</a:t>
                      </a:r>
                      <a:r>
                        <a:rPr kumimoji="0" lang="de-DE" sz="1000" b="0" i="0" u="none" strike="noStrike" cap="none" normalizeH="0" baseline="0" dirty="0">
                          <a:ln>
                            <a:noFill/>
                          </a:ln>
                          <a:solidFill>
                            <a:srgbClr val="333333"/>
                          </a:solidFill>
                          <a:effectLst/>
                          <a:latin typeface="+mj-lt"/>
                          <a:ea typeface="SimHei"/>
                        </a:rPr>
                        <a:t> </a:t>
                      </a:r>
                      <a:r>
                        <a:rPr kumimoji="0" lang="de-DE" sz="1000" b="0" i="0" u="none" strike="noStrike" cap="none" normalizeH="0" baseline="0" dirty="0" err="1">
                          <a:ln>
                            <a:noFill/>
                          </a:ln>
                          <a:solidFill>
                            <a:srgbClr val="333333"/>
                          </a:solidFill>
                          <a:effectLst/>
                          <a:latin typeface="+mj-lt"/>
                          <a:ea typeface="SimHei"/>
                        </a:rPr>
                        <a:t>the</a:t>
                      </a:r>
                      <a:r>
                        <a:rPr kumimoji="0" lang="de-DE" sz="1000" b="0" i="0" u="none" strike="noStrike" cap="none" normalizeH="0" baseline="0" dirty="0">
                          <a:ln>
                            <a:noFill/>
                          </a:ln>
                          <a:solidFill>
                            <a:srgbClr val="333333"/>
                          </a:solidFill>
                          <a:effectLst/>
                          <a:latin typeface="+mj-lt"/>
                          <a:ea typeface="SimHei"/>
                        </a:rPr>
                        <a:t> MCT/Anfertigung für das MKT; © Arbeitsgruppe Neuropsychologie</a:t>
                      </a:r>
                      <a:endParaRPr kumimoji="0" lang="en-GB"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ea typeface="SimHei"/>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mj-lt"/>
                        <a:ea typeface="SimHei"/>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3873</Words>
  <Application>Microsoft Office PowerPoint</Application>
  <PresentationFormat>Benutzerdefiniert</PresentationFormat>
  <Paragraphs>380</Paragraphs>
  <Slides>38</Slides>
  <Notes>38</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38</vt:i4>
      </vt:variant>
    </vt:vector>
  </HeadingPairs>
  <TitlesOfParts>
    <vt:vector size="46" baseType="lpstr">
      <vt:lpstr>SimHei</vt:lpstr>
      <vt:lpstr>Arial</vt:lpstr>
      <vt:lpstr>Calibri Light</vt:lpstr>
      <vt:lpstr>Symbol</vt:lpstr>
      <vt:lpstr>Times New Roman</vt:lpstr>
      <vt:lpstr>WingDings</vt:lpstr>
      <vt:lpstr>UKE_PPT-Vorlage_16zu9</vt:lpstr>
      <vt:lpstr>1_UKE_PPT-Vorlage_16zu9</vt:lpstr>
      <vt:lpstr>MCT 6 B – 移情 II</vt:lpstr>
      <vt:lpstr>当你认识一个陌生人时，你先看他哪里？ 这些线索对于建立好的评价可靠吗?</vt:lpstr>
      <vt:lpstr>当你认识一个陌生人时，你先看他哪里？ 这些线索对于建立好的评价可靠吗?</vt:lpstr>
      <vt:lpstr>其它信息渠道会被考虑吗？这些可靠吗？</vt:lpstr>
      <vt:lpstr>其它信息渠道会被考虑吗？这些可靠吗？</vt:lpstr>
      <vt:lpstr>请讨论用下列特征对人做判断时的优点与缺点</vt:lpstr>
      <vt:lpstr>请讨论用下列特征对人做判断时的优点与缺点</vt:lpstr>
      <vt:lpstr>请讨论用下列特征对人做判断时的优点与缺点</vt:lpstr>
      <vt:lpstr>请讨论用下列特征对人做判断时的优点与缺点</vt:lpstr>
      <vt:lpstr>请讨论用下列特征对人做判断时的优点与缺点</vt:lpstr>
      <vt:lpstr>请讨论用下列特征对人做判断时的优点与缺点</vt:lpstr>
      <vt:lpstr>请讨论用下列特征对人做判断时的优点与缺点</vt:lpstr>
      <vt:lpstr>请讨论用下列特征对人做判断时的优点与缺点</vt:lpstr>
      <vt:lpstr>请讨论用下列特征对人做判断时的优点与缺点</vt:lpstr>
      <vt:lpstr>请讨论用下列特征对人做判断时的优点与缺点</vt:lpstr>
      <vt:lpstr>请讨论用下列特征对人做判断时的优点与缺点</vt:lpstr>
      <vt:lpstr>表象和现实!</vt:lpstr>
      <vt:lpstr>为什么我们做这个练习？</vt:lpstr>
      <vt:lpstr>为什么我们做这个练习？</vt:lpstr>
      <vt:lpstr>缺乏移情能力如何促使精神疾病中误解的形成—举例</vt:lpstr>
      <vt:lpstr>练习</vt:lpstr>
      <vt:lpstr>练习</vt:lpstr>
      <vt:lpstr>练习</vt:lpstr>
      <vt:lpstr>PowerPoint-Präsentation</vt:lpstr>
      <vt:lpstr>一个肥胖的男子从椅子上跌落下来 大多数人可能会怎样认为？</vt:lpstr>
      <vt:lpstr>继续!</vt:lpstr>
      <vt:lpstr>PowerPoint-Präsentation</vt:lpstr>
      <vt:lpstr>PowerPoint-Präsentation</vt:lpstr>
      <vt:lpstr>PowerPoint-Präsentation</vt:lpstr>
      <vt:lpstr>PowerPoint-Präsentation</vt:lpstr>
      <vt:lpstr>PowerPoint-Präsentation</vt:lpstr>
      <vt:lpstr>可選修的：影片</vt:lpstr>
      <vt:lpstr>PowerPoint-Präsentation</vt:lpstr>
      <vt:lpstr>转向日常生活</vt:lpstr>
      <vt:lpstr>转向日常生活</vt:lpstr>
      <vt:lpstr>如何处理精神病症状？</vt:lpstr>
      <vt:lpstr>感谢您的参与!</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228</cp:revision>
  <dcterms:created xsi:type="dcterms:W3CDTF">2004-06-30T16:15:23Z</dcterms:created>
  <dcterms:modified xsi:type="dcterms:W3CDTF">2021-12-28T11:33:49Z</dcterms:modified>
</cp:coreProperties>
</file>