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20" r:id="rId1"/>
  </p:sldMasterIdLst>
  <p:notesMasterIdLst>
    <p:notesMasterId r:id="rId49"/>
  </p:notesMasterIdLst>
  <p:handoutMasterIdLst>
    <p:handoutMasterId r:id="rId50"/>
  </p:handoutMasterIdLst>
  <p:sldIdLst>
    <p:sldId id="459" r:id="rId2"/>
    <p:sldId id="390" r:id="rId3"/>
    <p:sldId id="391" r:id="rId4"/>
    <p:sldId id="392" r:id="rId5"/>
    <p:sldId id="393" r:id="rId6"/>
    <p:sldId id="388" r:id="rId7"/>
    <p:sldId id="397" r:id="rId8"/>
    <p:sldId id="441" r:id="rId9"/>
    <p:sldId id="440" r:id="rId10"/>
    <p:sldId id="399" r:id="rId11"/>
    <p:sldId id="443" r:id="rId12"/>
    <p:sldId id="442" r:id="rId13"/>
    <p:sldId id="407" r:id="rId14"/>
    <p:sldId id="423" r:id="rId15"/>
    <p:sldId id="445" r:id="rId16"/>
    <p:sldId id="444" r:id="rId17"/>
    <p:sldId id="332" r:id="rId18"/>
    <p:sldId id="401" r:id="rId19"/>
    <p:sldId id="446" r:id="rId20"/>
    <p:sldId id="386" r:id="rId21"/>
    <p:sldId id="402" r:id="rId22"/>
    <p:sldId id="448" r:id="rId23"/>
    <p:sldId id="447" r:id="rId24"/>
    <p:sldId id="428" r:id="rId25"/>
    <p:sldId id="449" r:id="rId26"/>
    <p:sldId id="367" r:id="rId27"/>
    <p:sldId id="340" r:id="rId28"/>
    <p:sldId id="429" r:id="rId29"/>
    <p:sldId id="451" r:id="rId30"/>
    <p:sldId id="450" r:id="rId31"/>
    <p:sldId id="431" r:id="rId32"/>
    <p:sldId id="454" r:id="rId33"/>
    <p:sldId id="453" r:id="rId34"/>
    <p:sldId id="452" r:id="rId35"/>
    <p:sldId id="416" r:id="rId36"/>
    <p:sldId id="455" r:id="rId37"/>
    <p:sldId id="435" r:id="rId38"/>
    <p:sldId id="456" r:id="rId39"/>
    <p:sldId id="457" r:id="rId40"/>
    <p:sldId id="376" r:id="rId41"/>
    <p:sldId id="418" r:id="rId42"/>
    <p:sldId id="419" r:id="rId43"/>
    <p:sldId id="403" r:id="rId44"/>
    <p:sldId id="458" r:id="rId45"/>
    <p:sldId id="369" r:id="rId46"/>
    <p:sldId id="438" r:id="rId47"/>
    <p:sldId id="421" r:id="rId48"/>
  </p:sldIdLst>
  <p:sldSz cx="12195175" cy="6858000"/>
  <p:notesSz cx="7099300" cy="10234613"/>
  <p:embeddedFontLst>
    <p:embeddedFont>
      <p:font typeface="Calibri Light" panose="020F0302020204030204" pitchFamily="34" charset="0"/>
      <p:regular r:id="rId51"/>
      <p:italic r:id="rId52"/>
    </p:embeddedFont>
  </p:embeddedFontLst>
  <p:defaultTextStyle>
    <a:defPPr>
      <a:defRPr lang="de-DE"/>
    </a:defPPr>
    <a:lvl1pPr algn="l" rtl="0" eaLnBrk="0" fontAlgn="base" hangingPunct="0">
      <a:spcBef>
        <a:spcPct val="0"/>
      </a:spcBef>
      <a:spcAft>
        <a:spcPct val="0"/>
      </a:spcAft>
      <a:defRPr lang="en-US" kern="1200">
        <a:solidFill>
          <a:schemeClr val="tx1"/>
        </a:solidFill>
        <a:latin typeface="+mn-lt"/>
        <a:ea typeface="+mn-ea"/>
        <a:cs typeface="+mn-cs"/>
      </a:defRPr>
    </a:lvl1pPr>
    <a:lvl2pPr marL="457200" algn="l" rtl="0" eaLnBrk="0" fontAlgn="base" hangingPunct="0">
      <a:spcBef>
        <a:spcPct val="0"/>
      </a:spcBef>
      <a:spcAft>
        <a:spcPct val="0"/>
      </a:spcAft>
      <a:defRPr lang="en-US" kern="1200">
        <a:solidFill>
          <a:schemeClr val="tx1"/>
        </a:solidFill>
        <a:latin typeface="+mn-lt"/>
        <a:ea typeface="+mn-ea"/>
        <a:cs typeface="+mn-cs"/>
      </a:defRPr>
    </a:lvl2pPr>
    <a:lvl3pPr marL="914400" algn="l" rtl="0" eaLnBrk="0" fontAlgn="base" hangingPunct="0">
      <a:spcBef>
        <a:spcPct val="0"/>
      </a:spcBef>
      <a:spcAft>
        <a:spcPct val="0"/>
      </a:spcAft>
      <a:defRPr lang="en-US" kern="1200">
        <a:solidFill>
          <a:schemeClr val="tx1"/>
        </a:solidFill>
        <a:latin typeface="+mn-lt"/>
        <a:ea typeface="+mn-ea"/>
        <a:cs typeface="+mn-cs"/>
      </a:defRPr>
    </a:lvl3pPr>
    <a:lvl4pPr marL="1371600" algn="l" rtl="0" eaLnBrk="0" fontAlgn="base" hangingPunct="0">
      <a:spcBef>
        <a:spcPct val="0"/>
      </a:spcBef>
      <a:spcAft>
        <a:spcPct val="0"/>
      </a:spcAft>
      <a:defRPr lang="en-US" kern="1200">
        <a:solidFill>
          <a:schemeClr val="tx1"/>
        </a:solidFill>
        <a:latin typeface="+mn-lt"/>
        <a:ea typeface="+mn-ea"/>
        <a:cs typeface="+mn-cs"/>
      </a:defRPr>
    </a:lvl4pPr>
    <a:lvl5pPr marL="1828800" algn="l" rtl="0" eaLnBrk="0" fontAlgn="base" hangingPunct="0">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52" autoAdjust="0"/>
    <p:restoredTop sz="94660" autoAdjust="0"/>
  </p:normalViewPr>
  <p:slideViewPr>
    <p:cSldViewPr>
      <p:cViewPr varScale="1">
        <p:scale>
          <a:sx n="67" d="100"/>
          <a:sy n="67" d="100"/>
        </p:scale>
        <p:origin x="636" y="44"/>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232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atin typeface="Arial" panose="020B0604020202020204" pitchFamily="34" charset="0"/>
              </a:defRPr>
            </a:lvl1pPr>
          </a:lstStyle>
          <a:p>
            <a:pPr>
              <a:defRPr/>
            </a:pPr>
            <a:fld id="{063400AA-4199-433C-B0B0-B9027BA587A0}" type="slidenum">
              <a:rPr lang="en-US"/>
              <a:pPr>
                <a:defRPr/>
              </a:pPr>
              <a:t>‹Nr.›</a:t>
            </a:fld>
            <a:endParaRPr lang="en-US"/>
          </a:p>
        </p:txBody>
      </p:sp>
    </p:spTree>
    <p:extLst>
      <p:ext uri="{BB962C8B-B14F-4D97-AF65-F5344CB8AC3E}">
        <p14:creationId xmlns:p14="http://schemas.microsoft.com/office/powerpoint/2010/main" val="4158471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843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atin typeface="Arial" panose="020B0604020202020204" pitchFamily="34" charset="0"/>
              </a:defRPr>
            </a:lvl1pPr>
          </a:lstStyle>
          <a:p>
            <a:pPr>
              <a:defRPr/>
            </a:pPr>
            <a:fld id="{5A9DF099-2334-46A7-A217-15AF35F17425}" type="slidenum">
              <a:rPr lang="en-US"/>
              <a:pPr>
                <a:defRPr/>
              </a:pPr>
              <a:t>‹Nr.›</a:t>
            </a:fld>
            <a:endParaRPr lang="en-US"/>
          </a:p>
        </p:txBody>
      </p:sp>
    </p:spTree>
    <p:extLst>
      <p:ext uri="{BB962C8B-B14F-4D97-AF65-F5344CB8AC3E}">
        <p14:creationId xmlns:p14="http://schemas.microsoft.com/office/powerpoint/2010/main" val="2562096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3B3605-D087-4EE5-BC82-0A112FD795DF}" type="slidenum">
              <a:rPr lang="en-US" altLang="de-DE" sz="1300"/>
              <a:pPr>
                <a:spcBef>
                  <a:spcPct val="0"/>
                </a:spcBef>
              </a:pPr>
              <a:t>2</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82881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DAA27D-12BA-4387-9CF6-8A22912E2E69}" type="slidenum">
              <a:rPr lang="en-US" altLang="de-DE" sz="1300"/>
              <a:pPr>
                <a:spcBef>
                  <a:spcPct val="0"/>
                </a:spcBef>
              </a:pPr>
              <a:t>3</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457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35B6EA-3A8A-4B5E-B15F-38AC10C11190}" type="slidenum">
              <a:rPr lang="en-US" altLang="de-DE" sz="1300"/>
              <a:pPr>
                <a:spcBef>
                  <a:spcPct val="0"/>
                </a:spcBef>
              </a:pPr>
              <a:t>4</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8740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17ECD4-0D7C-4AB4-B165-C10EA470E661}" type="slidenum">
              <a:rPr lang="en-US" altLang="de-DE" sz="1300"/>
              <a:pPr>
                <a:spcBef>
                  <a:spcPct val="0"/>
                </a:spcBef>
              </a:pPr>
              <a:t>5</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0923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852425-2CAF-4B4D-B506-A319A7741DE7}" type="slidenum">
              <a:rPr lang="en-US" altLang="de-DE" sz="1300"/>
              <a:pPr>
                <a:spcBef>
                  <a:spcPct val="0"/>
                </a:spcBef>
              </a:pPr>
              <a:t>6</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1060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BAA5C2-AA4F-4E73-B581-3BB5CF0766B2}" type="slidenum">
              <a:rPr lang="en-US" altLang="de-DE" sz="1300"/>
              <a:pPr>
                <a:spcBef>
                  <a:spcPct val="0"/>
                </a:spcBef>
              </a:pPr>
              <a:t>7</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3180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BAA5C2-AA4F-4E73-B581-3BB5CF0766B2}" type="slidenum">
              <a:rPr lang="en-US" altLang="de-DE" sz="1300"/>
              <a:pPr>
                <a:spcBef>
                  <a:spcPct val="0"/>
                </a:spcBef>
              </a:pPr>
              <a:t>8</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318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BAA5C2-AA4F-4E73-B581-3BB5CF0766B2}" type="slidenum">
              <a:rPr lang="en-US" altLang="de-DE" sz="1300"/>
              <a:pPr>
                <a:spcBef>
                  <a:spcPct val="0"/>
                </a:spcBef>
              </a:pPr>
              <a:t>9</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3180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FEDDBB-9590-424F-8316-85AC79F8A935}" type="slidenum">
              <a:rPr lang="en-US" altLang="de-DE" sz="1300"/>
              <a:pPr>
                <a:spcBef>
                  <a:spcPct val="0"/>
                </a:spcBef>
              </a:pPr>
              <a:t>10</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69095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FEDDBB-9590-424F-8316-85AC79F8A935}" type="slidenum">
              <a:rPr lang="en-US" altLang="de-DE" sz="1300"/>
              <a:pPr>
                <a:spcBef>
                  <a:spcPct val="0"/>
                </a:spcBef>
              </a:pPr>
              <a:t>11</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69095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FEDDBB-9590-424F-8316-85AC79F8A935}" type="slidenum">
              <a:rPr lang="en-US" altLang="de-DE" sz="1300"/>
              <a:pPr>
                <a:spcBef>
                  <a:spcPct val="0"/>
                </a:spcBef>
              </a:pPr>
              <a:t>12</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69095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65F5CA-4C03-47A4-BFF9-88231F742DC9}" type="slidenum">
              <a:rPr lang="en-US" altLang="de-DE" sz="1300"/>
              <a:pPr>
                <a:spcBef>
                  <a:spcPct val="0"/>
                </a:spcBef>
              </a:pPr>
              <a:t>13</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39151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F32D79B-ABD8-4093-A1A2-B01518667117}" type="slidenum">
              <a:rPr lang="en-US" altLang="de-DE" sz="1300" b="1"/>
              <a:pPr algn="r" eaLnBrk="1" hangingPunct="1">
                <a:spcBef>
                  <a:spcPct val="0"/>
                </a:spcBef>
              </a:pPr>
              <a:t>14</a:t>
            </a:fld>
            <a:endParaRPr lang="en-US" altLang="de-DE" sz="1300" b="1"/>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08333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F32D79B-ABD8-4093-A1A2-B01518667117}" type="slidenum">
              <a:rPr lang="en-US" altLang="de-DE" sz="1300" b="1"/>
              <a:pPr algn="r" eaLnBrk="1" hangingPunct="1">
                <a:spcBef>
                  <a:spcPct val="0"/>
                </a:spcBef>
              </a:pPr>
              <a:t>15</a:t>
            </a:fld>
            <a:endParaRPr lang="en-US" altLang="de-DE" sz="1300" b="1"/>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0833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F32D79B-ABD8-4093-A1A2-B01518667117}" type="slidenum">
              <a:rPr lang="en-US" altLang="de-DE" sz="1300" b="1"/>
              <a:pPr algn="r" eaLnBrk="1" hangingPunct="1">
                <a:spcBef>
                  <a:spcPct val="0"/>
                </a:spcBef>
              </a:pPr>
              <a:t>16</a:t>
            </a:fld>
            <a:endParaRPr lang="en-US" altLang="de-DE" sz="1300" b="1"/>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08333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209FDD-8C94-427F-8A22-9E007B125EFA}" type="slidenum">
              <a:rPr lang="en-US" altLang="de-DE" sz="1300"/>
              <a:pPr>
                <a:spcBef>
                  <a:spcPct val="0"/>
                </a:spcBef>
              </a:pPr>
              <a:t>17</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53319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16EB5B-33DE-470E-A064-20D6730C8698}" type="slidenum">
              <a:rPr lang="en-US" altLang="de-DE" sz="1300"/>
              <a:pPr>
                <a:spcBef>
                  <a:spcPct val="0"/>
                </a:spcBef>
              </a:pPr>
              <a:t>18</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47938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16EB5B-33DE-470E-A064-20D6730C8698}" type="slidenum">
              <a:rPr lang="en-US" altLang="de-DE" sz="1300"/>
              <a:pPr>
                <a:spcBef>
                  <a:spcPct val="0"/>
                </a:spcBef>
              </a:pPr>
              <a:t>19</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47938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285205-2B82-4BF4-909A-0E4433F4B913}" type="slidenum">
              <a:rPr lang="en-US" altLang="de-DE" sz="1300"/>
              <a:pPr>
                <a:spcBef>
                  <a:spcPct val="0"/>
                </a:spcBef>
              </a:pPr>
              <a:t>20</a:t>
            </a:fld>
            <a:endParaRPr lang="en-US" altLang="de-DE" sz="1300"/>
          </a:p>
        </p:txBody>
      </p:sp>
      <p:sp>
        <p:nvSpPr>
          <p:cNvPr id="60419" name="Rectangle 2"/>
          <p:cNvSpPr>
            <a:spLocks noGrp="1" noRot="1" noChangeAspect="1" noChangeArrowheads="1" noTextEdit="1"/>
          </p:cNvSpPr>
          <p:nvPr>
            <p:ph type="sldImg"/>
          </p:nvPr>
        </p:nvSpPr>
        <p:spPr>
          <a:xfrm>
            <a:off x="139700" y="768350"/>
            <a:ext cx="6821488"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3487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E61CA0-7C11-4384-A96F-29B7C4AE2842}" type="slidenum">
              <a:rPr lang="en-US" altLang="de-DE" sz="1300"/>
              <a:pPr>
                <a:spcBef>
                  <a:spcPct val="0"/>
                </a:spcBef>
              </a:pPr>
              <a:t>21</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62071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E61CA0-7C11-4384-A96F-29B7C4AE2842}" type="slidenum">
              <a:rPr lang="en-US" altLang="de-DE" sz="1300"/>
              <a:pPr>
                <a:spcBef>
                  <a:spcPct val="0"/>
                </a:spcBef>
              </a:pPr>
              <a:t>22</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62071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E61CA0-7C11-4384-A96F-29B7C4AE2842}" type="slidenum">
              <a:rPr lang="en-US" altLang="de-DE" sz="1300"/>
              <a:pPr>
                <a:spcBef>
                  <a:spcPct val="0"/>
                </a:spcBef>
              </a:pPr>
              <a:t>23</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62071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138113" y="768350"/>
            <a:ext cx="6823075" cy="3836988"/>
          </a:xfrm>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1839971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138113" y="768350"/>
            <a:ext cx="6823075" cy="3836988"/>
          </a:xfrm>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1839971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86FDC38-64B0-40FC-A7E5-0C25DADC9BEF}" type="slidenum">
              <a:rPr lang="en-US" altLang="de-DE" sz="1300"/>
              <a:pPr>
                <a:spcBef>
                  <a:spcPct val="0"/>
                </a:spcBef>
              </a:pPr>
              <a:t>26</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45948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7C2AEF-58A7-413A-B22E-9DA2C8AD25D1}" type="slidenum">
              <a:rPr lang="en-US" altLang="de-DE" sz="1300"/>
              <a:pPr>
                <a:spcBef>
                  <a:spcPct val="0"/>
                </a:spcBef>
              </a:pPr>
              <a:t>27</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703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138113" y="768350"/>
            <a:ext cx="6823075" cy="3836988"/>
          </a:xfrm>
          <a:ln/>
        </p:spPr>
      </p:sp>
      <p:sp>
        <p:nvSpPr>
          <p:cNvPr id="80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4729174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138113" y="768350"/>
            <a:ext cx="6823075" cy="3836988"/>
          </a:xfrm>
          <a:ln/>
        </p:spPr>
      </p:sp>
      <p:sp>
        <p:nvSpPr>
          <p:cNvPr id="80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4729174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138113" y="768350"/>
            <a:ext cx="6823075" cy="3836988"/>
          </a:xfrm>
          <a:ln/>
        </p:spPr>
      </p:sp>
      <p:sp>
        <p:nvSpPr>
          <p:cNvPr id="80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4729174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95A763-E90C-46E4-B7EF-B261DC778F96}" type="slidenum">
              <a:rPr lang="en-US" altLang="de-DE" sz="1300"/>
              <a:pPr>
                <a:spcBef>
                  <a:spcPct val="0"/>
                </a:spcBef>
              </a:pPr>
              <a:t>31</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92732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95A763-E90C-46E4-B7EF-B261DC778F96}" type="slidenum">
              <a:rPr lang="en-US" altLang="de-DE" sz="1300"/>
              <a:pPr>
                <a:spcBef>
                  <a:spcPct val="0"/>
                </a:spcBef>
              </a:pPr>
              <a:t>32</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92732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95A763-E90C-46E4-B7EF-B261DC778F96}" type="slidenum">
              <a:rPr lang="en-US" altLang="de-DE" sz="1300"/>
              <a:pPr>
                <a:spcBef>
                  <a:spcPct val="0"/>
                </a:spcBef>
              </a:pPr>
              <a:t>33</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92732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95A763-E90C-46E4-B7EF-B261DC778F96}" type="slidenum">
              <a:rPr lang="en-US" altLang="de-DE" sz="1300"/>
              <a:pPr>
                <a:spcBef>
                  <a:spcPct val="0"/>
                </a:spcBef>
              </a:pPr>
              <a:t>34</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92732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xfrm>
            <a:off x="138113" y="768350"/>
            <a:ext cx="6823075" cy="3836988"/>
          </a:xfrm>
          <a:ln/>
        </p:spPr>
      </p:sp>
      <p:sp>
        <p:nvSpPr>
          <p:cNvPr id="91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1634710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xfrm>
            <a:off x="138113" y="768350"/>
            <a:ext cx="6823075" cy="3836988"/>
          </a:xfrm>
          <a:ln/>
        </p:spPr>
      </p:sp>
      <p:sp>
        <p:nvSpPr>
          <p:cNvPr id="91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1634710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xfrm>
            <a:off x="138113" y="768350"/>
            <a:ext cx="6823075" cy="3836988"/>
          </a:xfrm>
          <a:ln/>
        </p:spPr>
      </p:sp>
      <p:sp>
        <p:nvSpPr>
          <p:cNvPr id="972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6017799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xfrm>
            <a:off x="138113" y="768350"/>
            <a:ext cx="6823075" cy="3836988"/>
          </a:xfrm>
          <a:ln/>
        </p:spPr>
      </p:sp>
      <p:sp>
        <p:nvSpPr>
          <p:cNvPr id="972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6017799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2CA1C2-011E-4205-80F5-080F42671D60}" type="slidenum">
              <a:rPr lang="en-US" altLang="de-DE" sz="1300"/>
              <a:pPr>
                <a:spcBef>
                  <a:spcPct val="0"/>
                </a:spcBef>
              </a:pPr>
              <a:t>40</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562263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xfrm>
            <a:off x="138113" y="768350"/>
            <a:ext cx="6823075" cy="3836988"/>
          </a:xfrm>
          <a:ln/>
        </p:spPr>
      </p:sp>
      <p:sp>
        <p:nvSpPr>
          <p:cNvPr id="1034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0669908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xfrm>
            <a:off x="138113" y="768350"/>
            <a:ext cx="6823075" cy="3836988"/>
          </a:xfrm>
          <a:ln/>
        </p:spPr>
      </p:sp>
      <p:sp>
        <p:nvSpPr>
          <p:cNvPr id="1054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75823890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2BE19D-59ED-4386-ACF1-F8BE24A700E2}" type="slidenum">
              <a:rPr lang="en-US" altLang="de-DE" sz="1300"/>
              <a:pPr>
                <a:spcBef>
                  <a:spcPct val="0"/>
                </a:spcBef>
              </a:pPr>
              <a:t>43</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75647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2BE19D-59ED-4386-ACF1-F8BE24A700E2}" type="slidenum">
              <a:rPr lang="en-US" altLang="de-DE" sz="1300"/>
              <a:pPr>
                <a:spcBef>
                  <a:spcPct val="0"/>
                </a:spcBef>
              </a:pPr>
              <a:t>44</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75647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56F599-A25D-4688-815F-8794080ABC28}" type="slidenum">
              <a:rPr lang="en-US" altLang="de-DE" sz="1300"/>
              <a:pPr>
                <a:spcBef>
                  <a:spcPct val="0"/>
                </a:spcBef>
              </a:pPr>
              <a:t>45</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46359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xfrm>
            <a:off x="138113" y="768350"/>
            <a:ext cx="6823075" cy="3836988"/>
          </a:xfrm>
          <a:ln/>
        </p:spPr>
      </p:sp>
      <p:sp>
        <p:nvSpPr>
          <p:cNvPr id="1157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3331469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6 – Sposobnost razumijevanja i suosjećanja (empatije) s drugima… II</a:t>
            </a:r>
          </a:p>
        </p:txBody>
      </p:sp>
      <p:sp>
        <p:nvSpPr>
          <p:cNvPr id="4" name="Slide Number Placeholder 3"/>
          <p:cNvSpPr>
            <a:spLocks noGrp="1"/>
          </p:cNvSpPr>
          <p:nvPr>
            <p:ph type="sldNum" sz="quarter" idx="12"/>
          </p:nvPr>
        </p:nvSpPr>
        <p:spPr bwMode="gray"/>
        <p:txBody>
          <a:bodyPr/>
          <a:lstStyle>
            <a:lvl1pPr>
              <a:defRPr b="0"/>
            </a:lvl1pPr>
          </a:lstStyle>
          <a:p>
            <a:pPr>
              <a:defRPr/>
            </a:pPr>
            <a:fld id="{BDFB1220-3AB9-416F-8EC9-B642025D06B4}"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C0BDAED0-24CE-46D2-B2D0-4302AC4F575C}"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6 – Sposobnost razumijevanja i suosjećanja (empatije) s drugima… II</a:t>
            </a:r>
          </a:p>
        </p:txBody>
      </p:sp>
      <p:sp>
        <p:nvSpPr>
          <p:cNvPr id="7" name="Slide Number Placeholder 6"/>
          <p:cNvSpPr>
            <a:spLocks noGrp="1"/>
          </p:cNvSpPr>
          <p:nvPr>
            <p:ph type="sldNum" sz="quarter" idx="12"/>
          </p:nvPr>
        </p:nvSpPr>
        <p:spPr bwMode="gray"/>
        <p:txBody>
          <a:bodyPr/>
          <a:lstStyle>
            <a:lvl1pPr>
              <a:defRPr b="0"/>
            </a:lvl1pPr>
          </a:lstStyle>
          <a:p>
            <a:pPr>
              <a:defRPr/>
            </a:pPr>
            <a:fld id="{5E3E49BA-FE8E-47B5-9AE6-1DF9EECD1508}"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6 – Sposobnost razumijevanja i suosjećanja (empatije) s drugima… II</a:t>
            </a:r>
          </a:p>
        </p:txBody>
      </p:sp>
      <p:sp>
        <p:nvSpPr>
          <p:cNvPr id="7" name="Slide Number Placeholder 6"/>
          <p:cNvSpPr>
            <a:spLocks noGrp="1"/>
          </p:cNvSpPr>
          <p:nvPr>
            <p:ph type="sldNum" sz="quarter" idx="12"/>
          </p:nvPr>
        </p:nvSpPr>
        <p:spPr bwMode="gray"/>
        <p:txBody>
          <a:bodyPr/>
          <a:lstStyle>
            <a:lvl1pPr>
              <a:defRPr b="0"/>
            </a:lvl1pPr>
          </a:lstStyle>
          <a:p>
            <a:pPr>
              <a:defRPr/>
            </a:pPr>
            <a:fld id="{BDFB1220-3AB9-416F-8EC9-B642025D06B4}"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6 – Sposobnost razumijevanja i suosjećanja (empatije) s drugima… II</a:t>
            </a:r>
          </a:p>
        </p:txBody>
      </p:sp>
      <p:sp>
        <p:nvSpPr>
          <p:cNvPr id="7" name="Slide Number Placeholder 6"/>
          <p:cNvSpPr>
            <a:spLocks noGrp="1"/>
          </p:cNvSpPr>
          <p:nvPr>
            <p:ph type="sldNum" sz="quarter" idx="12"/>
          </p:nvPr>
        </p:nvSpPr>
        <p:spPr bwMode="gray"/>
        <p:txBody>
          <a:bodyPr/>
          <a:lstStyle>
            <a:lvl1pPr>
              <a:defRPr b="0"/>
            </a:lvl1pPr>
          </a:lstStyle>
          <a:p>
            <a:pPr>
              <a:defRPr/>
            </a:pPr>
            <a:fld id="{BDFB1220-3AB9-416F-8EC9-B642025D06B4}"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6 – Sposobnost razumijevanja i suosjećanja (empatije) s drugima… II</a:t>
            </a:r>
          </a:p>
        </p:txBody>
      </p:sp>
      <p:sp>
        <p:nvSpPr>
          <p:cNvPr id="5" name="Slide Number Placeholder 4"/>
          <p:cNvSpPr>
            <a:spLocks noGrp="1"/>
          </p:cNvSpPr>
          <p:nvPr>
            <p:ph type="sldNum" sz="quarter" idx="12"/>
          </p:nvPr>
        </p:nvSpPr>
        <p:spPr bwMode="gray"/>
        <p:txBody>
          <a:bodyPr/>
          <a:lstStyle>
            <a:lvl1pPr>
              <a:defRPr b="0"/>
            </a:lvl1pPr>
          </a:lstStyle>
          <a:p>
            <a:pPr>
              <a:defRPr/>
            </a:pPr>
            <a:fld id="{8B6B2A22-1D98-4004-A8C9-9375C940DD31}"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6 – Sposobnost razumijevanja i suosjećanja (empatije) s drugima… II</a:t>
            </a:r>
          </a:p>
        </p:txBody>
      </p:sp>
      <p:sp>
        <p:nvSpPr>
          <p:cNvPr id="4" name="Slide Number Placeholder 3"/>
          <p:cNvSpPr>
            <a:spLocks noGrp="1"/>
          </p:cNvSpPr>
          <p:nvPr>
            <p:ph type="sldNum" sz="quarter" idx="12"/>
          </p:nvPr>
        </p:nvSpPr>
        <p:spPr bwMode="gray"/>
        <p:txBody>
          <a:bodyPr/>
          <a:lstStyle>
            <a:lvl1pPr>
              <a:defRPr b="0"/>
            </a:lvl1pPr>
          </a:lstStyle>
          <a:p>
            <a:pPr>
              <a:defRPr/>
            </a:pPr>
            <a:fld id="{EF1F6530-663C-4444-BC72-065822A1AE73}"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DFB1220-3AB9-416F-8EC9-B642025D06B4}"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6.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6 A BADE – </a:t>
            </a:r>
            <a:r>
              <a:rPr lang="en-US" altLang="ja-JP" dirty="0" err="1">
                <a:latin typeface="+mn-lt"/>
                <a:ea typeface="+mn-ea"/>
                <a:cs typeface="+mn-cs"/>
              </a:rPr>
              <a:t>Sposobnost</a:t>
            </a:r>
            <a:r>
              <a:rPr lang="en-US" altLang="ja-JP" dirty="0">
                <a:latin typeface="+mn-lt"/>
                <a:ea typeface="+mn-ea"/>
                <a:cs typeface="+mn-cs"/>
              </a:rPr>
              <a:t> </a:t>
            </a:r>
            <a:r>
              <a:rPr lang="en-US" altLang="ja-JP" dirty="0" err="1">
                <a:latin typeface="+mn-lt"/>
                <a:ea typeface="+mn-ea"/>
                <a:cs typeface="+mn-cs"/>
              </a:rPr>
              <a:t>razumijevanja</a:t>
            </a:r>
            <a:r>
              <a:rPr lang="en-US" altLang="ja-JP" dirty="0">
                <a:latin typeface="+mn-lt"/>
                <a:ea typeface="+mn-ea"/>
                <a:cs typeface="+mn-cs"/>
              </a:rPr>
              <a:t> </a:t>
            </a:r>
            <a:r>
              <a:rPr lang="en-US" altLang="ja-JP" dirty="0" err="1">
                <a:latin typeface="+mn-lt"/>
                <a:ea typeface="+mn-ea"/>
                <a:cs typeface="+mn-cs"/>
              </a:rPr>
              <a:t>i</a:t>
            </a:r>
            <a:r>
              <a:rPr lang="en-US" altLang="ja-JP" dirty="0">
                <a:latin typeface="+mn-lt"/>
                <a:ea typeface="+mn-ea"/>
                <a:cs typeface="+mn-cs"/>
              </a:rPr>
              <a:t> </a:t>
            </a:r>
            <a:r>
              <a:rPr lang="en-US" altLang="ja-JP" dirty="0" err="1">
                <a:latin typeface="+mn-lt"/>
                <a:ea typeface="+mn-ea"/>
                <a:cs typeface="+mn-cs"/>
              </a:rPr>
              <a:t>suosjećanja</a:t>
            </a:r>
            <a:r>
              <a:rPr lang="en-US" altLang="ja-JP" dirty="0">
                <a:latin typeface="+mn-lt"/>
                <a:ea typeface="+mn-ea"/>
                <a:cs typeface="+mn-cs"/>
              </a:rPr>
              <a:t> (</a:t>
            </a:r>
            <a:r>
              <a:rPr lang="en-US" altLang="ja-JP" dirty="0" err="1">
                <a:latin typeface="+mn-lt"/>
                <a:ea typeface="+mn-ea"/>
                <a:cs typeface="+mn-cs"/>
              </a:rPr>
              <a:t>empatije</a:t>
            </a:r>
            <a:r>
              <a:rPr lang="en-US" altLang="ja-JP" dirty="0">
                <a:latin typeface="+mn-lt"/>
                <a:ea typeface="+mn-ea"/>
                <a:cs typeface="+mn-cs"/>
              </a:rPr>
              <a:t>) s </a:t>
            </a:r>
            <a:r>
              <a:rPr lang="en-US" altLang="ja-JP" dirty="0" err="1">
                <a:latin typeface="+mn-lt"/>
                <a:ea typeface="+mn-ea"/>
                <a:cs typeface="+mn-cs"/>
              </a:rPr>
              <a:t>drugima</a:t>
            </a:r>
            <a:r>
              <a:rPr lang="en-US" altLang="ja-JP" dirty="0">
                <a:latin typeface="+mn-lt"/>
                <a:ea typeface="+mn-ea"/>
                <a:cs typeface="+mn-cs"/>
              </a:rPr>
              <a:t>…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Čipčić-Schmidt &amp; Akrap </a:t>
            </a:r>
            <a:r>
              <a:rPr lang="nl-NL" sz="1600">
                <a:solidFill>
                  <a:srgbClr val="004992"/>
                </a:solidFill>
              </a:rPr>
              <a:t>(8|22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144964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Kad nekoga upoznate, kamo najprije gledate? </a:t>
            </a:r>
            <a:br>
              <a:rPr lang="en-US" sz="3600">
                <a:latin typeface="+mn-lt"/>
                <a:ea typeface="+mn-ea"/>
                <a:cs typeface="+mn-cs"/>
              </a:rPr>
            </a:br>
            <a:r>
              <a:rPr lang="en-US" sz="3600">
                <a:latin typeface="+mn-lt"/>
                <a:ea typeface="+mn-ea"/>
                <a:cs typeface="+mn-cs"/>
              </a:rPr>
              <a:t>Koliko se u procjeni ljudi možemo osloniti na ove znakove?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8B6B2A22-1D98-4004-A8C9-9375C940DD31}" type="slidenum">
              <a:rPr lang="de-DE" smtClean="0"/>
              <a:pPr>
                <a:defRPr/>
              </a:pPr>
              <a:t>2</a:t>
            </a:fld>
            <a:endParaRPr 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Kad nekoga upoznate, kamo najprije gledate? </a:t>
            </a:r>
            <a:br>
              <a:rPr lang="en-US" sz="3600">
                <a:latin typeface="+mn-lt"/>
                <a:ea typeface="+mn-ea"/>
                <a:cs typeface="+mn-cs"/>
              </a:rPr>
            </a:br>
            <a:r>
              <a:rPr lang="en-US" sz="3600">
                <a:latin typeface="+mn-lt"/>
                <a:ea typeface="+mn-ea"/>
                <a:cs typeface="+mn-cs"/>
              </a:rPr>
              <a:t>Koliko se u procjeni ljudi možemo osloniti na ove znakove?</a:t>
            </a: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ruke?</a:t>
            </a:r>
            <a:endParaRPr lang="de-DE" altLang="de-DE" sz="2000" dirty="0">
              <a:latin typeface="Calibri Light"/>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Calibri Light"/>
                <a:cs typeface="Verdana"/>
              </a:rPr>
              <a:t>drugo?...</a:t>
            </a:r>
            <a:endParaRPr dirty="0">
              <a:latin typeface="Calibri Light"/>
              <a:cs typeface="Verdana"/>
            </a:endParaRPr>
          </a:p>
        </p:txBody>
      </p:sp>
      <p:sp>
        <p:nvSpPr>
          <p:cNvPr id="23"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Govor tijela/</a:t>
            </a:r>
            <a:br>
              <a:rPr lang="de-DE" altLang="de-DE" sz="2000">
                <a:latin typeface="Calibri Light"/>
              </a:rPr>
            </a:br>
            <a:r>
              <a:rPr lang="de-DE" altLang="de-DE" sz="2000">
                <a:latin typeface="Calibri Light"/>
              </a:rPr>
              <a:t>držanje?</a:t>
            </a:r>
            <a:endParaRPr lang="de-DE" altLang="de-DE" sz="2000" dirty="0">
              <a:latin typeface="Calibri Light"/>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oči?</a:t>
            </a:r>
            <a:endParaRPr lang="de-DE" altLang="de-DE" sz="2000" dirty="0">
              <a:latin typeface="Calibri Light"/>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govor?</a:t>
            </a:r>
            <a:endParaRPr lang="de-DE" altLang="de-DE" sz="2000" dirty="0">
              <a:solidFill>
                <a:srgbClr val="333333"/>
              </a:solidFill>
              <a:latin typeface="Calibri Light"/>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odjeća?</a:t>
            </a:r>
            <a:endParaRPr lang="de-DE" altLang="de-DE" sz="2000" dirty="0">
              <a:solidFill>
                <a:srgbClr val="333333"/>
              </a:solidFill>
              <a:latin typeface="Calibri Light"/>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8B6B2A22-1D98-4004-A8C9-9375C940DD31}" type="slidenum">
              <a:rPr lang="de-DE" smtClean="0"/>
              <a:pPr>
                <a:defRPr/>
              </a:pPr>
              <a:t>3</a:t>
            </a:fld>
            <a:endParaRPr 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Koje još izvore informacija možemo uzeti u obzir? </a:t>
            </a:r>
            <a:br>
              <a:rPr lang="en-US" sz="3600">
                <a:latin typeface="+mn-lt"/>
                <a:ea typeface="+mn-ea"/>
                <a:cs typeface="+mn-cs"/>
              </a:rPr>
            </a:br>
            <a:r>
              <a:rPr lang="en-US" sz="3600">
                <a:latin typeface="+mn-lt"/>
                <a:ea typeface="+mn-ea"/>
                <a:cs typeface="+mn-cs"/>
              </a:rPr>
              <a:t>Koliko su pouzdani?</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8B6B2A22-1D98-4004-A8C9-9375C940DD31}" type="slidenum">
              <a:rPr lang="de-DE" smtClean="0"/>
              <a:pPr>
                <a:defRPr/>
              </a:pPr>
              <a:t>4</a:t>
            </a:fld>
            <a:endParaRPr 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Koje još izvore informacija možemo uzeti u obzir? </a:t>
            </a:r>
            <a:br>
              <a:rPr lang="en-US" sz="3600">
                <a:latin typeface="+mn-lt"/>
                <a:ea typeface="+mn-ea"/>
                <a:cs typeface="+mn-cs"/>
              </a:rPr>
            </a:br>
            <a:r>
              <a:rPr lang="en-US" sz="3600">
                <a:latin typeface="+mn-lt"/>
                <a:ea typeface="+mn-ea"/>
                <a:cs typeface="+mn-cs"/>
              </a:rPr>
              <a:t>Koliko su pouzdani?</a:t>
            </a:r>
          </a:p>
        </p:txBody>
      </p:sp>
      <p:sp>
        <p:nvSpPr>
          <p:cNvPr id="5" name="Content Placeholder 4"/>
          <p:cNvSpPr>
            <a:spLocks noGrp="1"/>
          </p:cNvSpPr>
          <p:nvPr>
            <p:ph idx="1"/>
          </p:nvPr>
        </p:nvSpPr>
        <p:spPr>
          <a:xfrm>
            <a:off x="408955" y="2204864"/>
            <a:ext cx="6400800" cy="4248000"/>
          </a:xfrm>
        </p:spPr>
        <p:txBody>
          <a:bodyPr/>
          <a:lstStyle/>
          <a:p>
            <a:pPr marL="342900" lvl="0" indent="-342900" defTabSz="914400" fontAlgn="base">
              <a:buClr>
                <a:srgbClr val="333333"/>
              </a:buClr>
              <a:buFont typeface="WingDings"/>
              <a:buChar char=""/>
            </a:pPr>
            <a:r>
              <a:rPr lang="en-US" altLang="de-DE" sz="2400" dirty="0">
                <a:solidFill>
                  <a:srgbClr val="333333"/>
                </a:solidFill>
              </a:rPr>
              <a:t>pr</a:t>
            </a:r>
            <a:r>
              <a:rPr lang="hr-HR" altLang="de-DE" sz="2400" dirty="0">
                <a:solidFill>
                  <a:srgbClr val="333333"/>
                </a:solidFill>
              </a:rPr>
              <a:t>ethodno znanje o osobi</a:t>
            </a:r>
            <a:r>
              <a:rPr lang="en-US" altLang="de-DE" sz="2400" dirty="0">
                <a:solidFill>
                  <a:srgbClr val="333333"/>
                </a:solidFill>
              </a:rPr>
              <a:t> (</a:t>
            </a:r>
            <a:r>
              <a:rPr lang="hr-HR" altLang="de-DE" sz="2400" dirty="0">
                <a:solidFill>
                  <a:srgbClr val="333333"/>
                </a:solidFill>
              </a:rPr>
              <a:t>“glasine”</a:t>
            </a:r>
            <a:r>
              <a:rPr lang="en-US" altLang="de-DE" sz="2400" dirty="0">
                <a:solidFill>
                  <a:srgbClr val="333333"/>
                </a:solidFill>
              </a:rPr>
              <a:t>): </a:t>
            </a:r>
            <a:r>
              <a:rPr lang="hr-HR" altLang="de-DE" sz="2400" dirty="0">
                <a:solidFill>
                  <a:srgbClr val="333333"/>
                </a:solidFill>
              </a:rPr>
              <a:t>npr. mišljenje prijatelja</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prethodno poznavanje sličnih osoba</a:t>
            </a:r>
            <a:r>
              <a:rPr lang="en-US" altLang="de-DE" sz="2400" dirty="0">
                <a:solidFill>
                  <a:srgbClr val="333333"/>
                </a:solidFill>
              </a:rPr>
              <a:t>/</a:t>
            </a:r>
            <a:r>
              <a:rPr lang="en-US" altLang="de-DE" sz="2400" dirty="0" err="1">
                <a:solidFill>
                  <a:srgbClr val="333333"/>
                </a:solidFill>
              </a:rPr>
              <a:t>grup</a:t>
            </a:r>
            <a:r>
              <a:rPr lang="hr-HR" altLang="de-DE" sz="2400" dirty="0">
                <a:solidFill>
                  <a:srgbClr val="333333"/>
                </a:solidFill>
              </a:rPr>
              <a:t>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en-US" altLang="de-DE" sz="2400" i="1" dirty="0">
                <a:solidFill>
                  <a:srgbClr val="333333"/>
                </a:solidFill>
              </a:rPr>
              <a:t>r</a:t>
            </a:r>
            <a:r>
              <a:rPr lang="hr-HR" altLang="de-DE" sz="2400" i="1" dirty="0">
                <a:solidFill>
                  <a:srgbClr val="333333"/>
                </a:solidFill>
              </a:rPr>
              <a:t>apper</a:t>
            </a:r>
            <a:endParaRPr lang="en-US" altLang="de-DE" sz="2400" i="1"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unutarnji </a:t>
            </a:r>
            <a:r>
              <a:rPr lang="de-DE" altLang="de-DE" sz="2400" dirty="0">
                <a:solidFill>
                  <a:srgbClr val="333333"/>
                </a:solidFill>
              </a:rPr>
              <a:t>osje</a:t>
            </a:r>
            <a:r>
              <a:rPr lang="hr-HR" altLang="de-DE" sz="2400" dirty="0">
                <a:solidFill>
                  <a:srgbClr val="333333"/>
                </a:solidFill>
              </a:rPr>
              <a:t>ćaj, “feeling”,</a:t>
            </a:r>
            <a:r>
              <a:rPr lang="de-DE" altLang="de-DE" sz="2400" dirty="0">
                <a:solidFill>
                  <a:srgbClr val="333333"/>
                </a:solidFill>
              </a:rPr>
              <a:t> </a:t>
            </a:r>
            <a:r>
              <a:rPr lang="en-US" altLang="de-DE" sz="2400" dirty="0" err="1">
                <a:solidFill>
                  <a:srgbClr val="333333"/>
                </a:solidFill>
              </a:rPr>
              <a:t>intui</a:t>
            </a:r>
            <a:r>
              <a:rPr lang="hr-HR" altLang="de-DE" sz="2400" dirty="0">
                <a:solidFill>
                  <a:srgbClr val="333333"/>
                </a:solidFill>
              </a:rPr>
              <a:t>cija</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nešto napisano</a:t>
            </a:r>
            <a:r>
              <a:rPr lang="en-US" altLang="de-DE" sz="2400" dirty="0">
                <a:solidFill>
                  <a:srgbClr val="333333"/>
                </a:solidFill>
              </a:rPr>
              <a:t>: </a:t>
            </a:r>
            <a:r>
              <a:rPr lang="hr-HR" altLang="de-DE" sz="2400" dirty="0">
                <a:solidFill>
                  <a:srgbClr val="333333"/>
                </a:solidFill>
              </a:rPr>
              <a:t>npr. tekst oglasa</a:t>
            </a:r>
            <a:endParaRPr lang="en-US" sz="2400" dirty="0"/>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7" name="Slide Number Placeholder 6"/>
          <p:cNvSpPr>
            <a:spLocks noGrp="1"/>
          </p:cNvSpPr>
          <p:nvPr>
            <p:ph type="sldNum" sz="quarter" idx="12"/>
          </p:nvPr>
        </p:nvSpPr>
        <p:spPr/>
        <p:txBody>
          <a:bodyPr/>
          <a:lstStyle/>
          <a:p>
            <a:pPr>
              <a:defRPr/>
            </a:pPr>
            <a:fld id="{C0BDAED0-24CE-46D2-B2D0-4302AC4F575C}" type="slidenum">
              <a:rPr lang="de-DE" smtClean="0"/>
              <a:pPr>
                <a:defRPr/>
              </a:pPr>
              <a:t>5</a:t>
            </a:fld>
            <a:endParaRPr 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a:solidFill>
                  <a:srgbClr val="004992"/>
                </a:solidFill>
                <a:latin typeface="+mn-lt"/>
                <a:ea typeface="+mn-ea"/>
                <a:cs typeface="+mn-cs"/>
              </a:rPr>
              <a:t>Prednosti i nedostaci određenih socijalnih znakova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a:solidFill>
                  <a:srgbClr val="333333"/>
                </a:solidFill>
              </a:rPr>
              <a:t>Nakon</a:t>
            </a:r>
            <a:r>
              <a:rPr lang="en-US" sz="2400" dirty="0">
                <a:solidFill>
                  <a:srgbClr val="333333"/>
                </a:solidFill>
              </a:rPr>
              <a:t> </a:t>
            </a:r>
            <a:r>
              <a:rPr lang="en-US" sz="2400" dirty="0" err="1">
                <a:solidFill>
                  <a:srgbClr val="333333"/>
                </a:solidFill>
              </a:rPr>
              <a:t>što</a:t>
            </a:r>
            <a:r>
              <a:rPr lang="en-US" sz="2400" dirty="0">
                <a:solidFill>
                  <a:srgbClr val="333333"/>
                </a:solidFill>
              </a:rPr>
              <a:t> </a:t>
            </a:r>
            <a:r>
              <a:rPr lang="en-US" sz="2400" dirty="0" err="1">
                <a:solidFill>
                  <a:srgbClr val="333333"/>
                </a:solidFill>
              </a:rPr>
              <a:t>smo</a:t>
            </a:r>
            <a:r>
              <a:rPr lang="en-US" sz="2400" dirty="0">
                <a:solidFill>
                  <a:srgbClr val="333333"/>
                </a:solidFill>
              </a:rPr>
              <a:t> </a:t>
            </a:r>
            <a:r>
              <a:rPr lang="en-US" sz="2400" dirty="0" err="1">
                <a:solidFill>
                  <a:srgbClr val="333333"/>
                </a:solidFill>
              </a:rPr>
              <a:t>naveli</a:t>
            </a:r>
            <a:r>
              <a:rPr lang="en-US" sz="2400" dirty="0">
                <a:solidFill>
                  <a:srgbClr val="333333"/>
                </a:solidFill>
              </a:rPr>
              <a:t> </a:t>
            </a:r>
            <a:r>
              <a:rPr lang="en-US" sz="2400" dirty="0" err="1">
                <a:solidFill>
                  <a:srgbClr val="333333"/>
                </a:solidFill>
              </a:rPr>
              <a:t>različite</a:t>
            </a:r>
            <a:r>
              <a:rPr lang="en-US" sz="2400" dirty="0">
                <a:solidFill>
                  <a:srgbClr val="333333"/>
                </a:solidFill>
              </a:rPr>
              <a:t> </a:t>
            </a:r>
            <a:r>
              <a:rPr lang="en-US" sz="2400" dirty="0" err="1">
                <a:solidFill>
                  <a:srgbClr val="333333"/>
                </a:solidFill>
              </a:rPr>
              <a:t>izvore</a:t>
            </a:r>
            <a:r>
              <a:rPr lang="en-US" sz="2400" dirty="0">
                <a:solidFill>
                  <a:srgbClr val="333333"/>
                </a:solidFill>
              </a:rPr>
              <a:t> </a:t>
            </a:r>
            <a:r>
              <a:rPr lang="en-US" sz="2400" dirty="0" err="1">
                <a:solidFill>
                  <a:srgbClr val="333333"/>
                </a:solidFill>
              </a:rPr>
              <a:t>informacija</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osnovi</a:t>
            </a:r>
            <a:r>
              <a:rPr lang="en-US" sz="2400" dirty="0">
                <a:solidFill>
                  <a:srgbClr val="333333"/>
                </a:solidFill>
              </a:rPr>
              <a:t> </a:t>
            </a:r>
            <a:r>
              <a:rPr lang="en-US" sz="2400" dirty="0" err="1">
                <a:solidFill>
                  <a:srgbClr val="333333"/>
                </a:solidFill>
              </a:rPr>
              <a:t>kojih</a:t>
            </a:r>
            <a:r>
              <a:rPr lang="en-US" sz="2400" dirty="0">
                <a:solidFill>
                  <a:srgbClr val="333333"/>
                </a:solidFill>
              </a:rPr>
              <a:t> </a:t>
            </a:r>
            <a:r>
              <a:rPr lang="en-US" sz="2400" dirty="0" err="1">
                <a:solidFill>
                  <a:srgbClr val="333333"/>
                </a:solidFill>
              </a:rPr>
              <a:t>procjenjujemo</a:t>
            </a:r>
            <a:r>
              <a:rPr lang="en-US" sz="2400" dirty="0">
                <a:solidFill>
                  <a:srgbClr val="333333"/>
                </a:solidFill>
              </a:rPr>
              <a:t> </a:t>
            </a:r>
            <a:r>
              <a:rPr lang="en-US" sz="2400" dirty="0" err="1">
                <a:solidFill>
                  <a:srgbClr val="333333"/>
                </a:solidFill>
              </a:rPr>
              <a:t>ljude</a:t>
            </a:r>
            <a:r>
              <a:rPr lang="en-US" sz="2400" dirty="0">
                <a:solidFill>
                  <a:srgbClr val="333333"/>
                </a:solidFill>
              </a:rPr>
              <a:t>, </a:t>
            </a:r>
            <a:r>
              <a:rPr lang="en-US" sz="2400" dirty="0" err="1">
                <a:solidFill>
                  <a:srgbClr val="333333"/>
                </a:solidFill>
              </a:rPr>
              <a:t>razmotrit</a:t>
            </a:r>
            <a:r>
              <a:rPr lang="en-US" sz="2400" dirty="0">
                <a:solidFill>
                  <a:srgbClr val="333333"/>
                </a:solidFill>
              </a:rPr>
              <a:t> </a:t>
            </a:r>
            <a:r>
              <a:rPr lang="en-US" sz="2400" dirty="0" err="1">
                <a:solidFill>
                  <a:srgbClr val="333333"/>
                </a:solidFill>
              </a:rPr>
              <a:t>ćemo</a:t>
            </a:r>
            <a:r>
              <a:rPr lang="en-US" sz="2400" dirty="0">
                <a:solidFill>
                  <a:srgbClr val="333333"/>
                </a:solidFill>
              </a:rPr>
              <a:t> </a:t>
            </a:r>
            <a:r>
              <a:rPr lang="en-US" sz="2400" dirty="0" err="1">
                <a:solidFill>
                  <a:srgbClr val="333333"/>
                </a:solidFill>
              </a:rPr>
              <a:t>prednosti</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nedostatke</a:t>
            </a:r>
            <a:r>
              <a:rPr lang="en-US" sz="2400" dirty="0">
                <a:solidFill>
                  <a:srgbClr val="333333"/>
                </a:solidFill>
              </a:rPr>
              <a:t> </a:t>
            </a:r>
            <a:r>
              <a:rPr lang="en-US" sz="2400" dirty="0" err="1">
                <a:solidFill>
                  <a:srgbClr val="333333"/>
                </a:solidFill>
              </a:rPr>
              <a:t>tih</a:t>
            </a:r>
            <a:r>
              <a:rPr lang="en-US" sz="2400" dirty="0">
                <a:solidFill>
                  <a:srgbClr val="333333"/>
                </a:solidFill>
              </a:rPr>
              <a:t> </a:t>
            </a:r>
            <a:r>
              <a:rPr lang="en-US" sz="2400" dirty="0" err="1">
                <a:solidFill>
                  <a:srgbClr val="333333"/>
                </a:solidFill>
              </a:rPr>
              <a:t>socijalnih</a:t>
            </a:r>
            <a:r>
              <a:rPr lang="en-US" sz="2400" dirty="0">
                <a:solidFill>
                  <a:srgbClr val="333333"/>
                </a:solidFill>
              </a:rPr>
              <a:t> </a:t>
            </a:r>
            <a:r>
              <a:rPr lang="en-US" sz="2400" dirty="0" err="1">
                <a:solidFill>
                  <a:srgbClr val="333333"/>
                </a:solidFill>
              </a:rPr>
              <a:t>znakova</a:t>
            </a:r>
            <a:r>
              <a:rPr lang="en-US" sz="2400" dirty="0">
                <a:solidFill>
                  <a:srgbClr val="333333"/>
                </a:solidFill>
              </a:rPr>
              <a:t>.</a:t>
            </a:r>
          </a:p>
        </p:txBody>
      </p:sp>
      <p:sp>
        <p:nvSpPr>
          <p:cNvPr id="7" name="Footer Placeholder 6"/>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8" name="Slide Number Placeholder 7"/>
          <p:cNvSpPr>
            <a:spLocks noGrp="1"/>
          </p:cNvSpPr>
          <p:nvPr>
            <p:ph type="sldNum" sz="quarter" idx="12"/>
          </p:nvPr>
        </p:nvSpPr>
        <p:spPr/>
        <p:txBody>
          <a:bodyPr/>
          <a:lstStyle/>
          <a:p>
            <a:pPr>
              <a:defRPr/>
            </a:pPr>
            <a:fld id="{C0BDAED0-24CE-46D2-B2D0-4302AC4F575C}" type="slidenum">
              <a:rPr lang="de-DE" smtClean="0"/>
              <a:pPr>
                <a:defRPr/>
              </a:pPr>
              <a:t>6</a:t>
            </a:fld>
            <a:endParaRPr 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raspravite o prednostima i nedostacima sljedećih pokazatelja na osnovi kojih procjenjujemo ljude</a:t>
            </a:r>
          </a:p>
        </p:txBody>
      </p:sp>
      <p:graphicFrame>
        <p:nvGraphicFramePr>
          <p:cNvPr id="12" name="Group 2"/>
          <p:cNvGraphicFramePr>
            <a:graphicFrameLocks noGrp="1"/>
          </p:cNvGraphicFramePr>
          <p:nvPr>
            <p:extLst>
              <p:ext uri="{D42A27DB-BD31-4B8C-83A1-F6EECF244321}">
                <p14:modId xmlns:p14="http://schemas.microsoft.com/office/powerpoint/2010/main" val="3776719173"/>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Govor</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Što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kako</a:t>
                      </a:r>
                      <a:r>
                        <a:rPr kumimoji="0" lang="en-US" sz="2000" b="0" i="0" u="none" strike="noStrike" cap="none" normalizeH="0" baseline="0" dirty="0">
                          <a:ln>
                            <a:noFill/>
                          </a:ln>
                          <a:solidFill>
                            <a:srgbClr val="333333"/>
                          </a:solidFill>
                          <a:effectLst/>
                          <a:latin typeface="Calibri Light"/>
                        </a:rPr>
                        <a:t> on/</a:t>
                      </a:r>
                      <a:r>
                        <a:rPr kumimoji="0" lang="en-US" sz="2000" b="0" i="0" u="none" strike="noStrike" cap="none" normalizeH="0" baseline="0" dirty="0" err="1">
                          <a:ln>
                            <a:noFill/>
                          </a:ln>
                          <a:solidFill>
                            <a:srgbClr val="333333"/>
                          </a:solidFill>
                          <a:effectLst/>
                          <a:latin typeface="Calibri Light"/>
                        </a:rPr>
                        <a:t>ona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nešto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kažu</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Važan znak:</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Oprez:</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r>
                        <a:rPr kumimoji="0" lang="pt-BR" sz="2000" b="0" i="0" u="none" strike="noStrike" cap="none" normalizeH="0" baseline="0" dirty="0">
                          <a:ln>
                            <a:noFill/>
                          </a:ln>
                          <a:solidFill>
                            <a:srgbClr val="333333"/>
                          </a:solidFill>
                          <a:effectLst/>
                          <a:latin typeface="+mn-l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0689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171786"/>
            <a:ext cx="1371600" cy="369332"/>
          </a:xfrm>
          <a:prstGeom prst="rect">
            <a:avLst/>
          </a:prstGeom>
        </p:spPr>
        <p:txBody>
          <a:bodyPr wrap="none" lIns="45720" rIns="45720">
            <a:noAutofit/>
          </a:bodyPr>
          <a:lstStyle/>
          <a:p>
            <a:pPr eaLnBrk="1" fontAlgn="auto" hangingPunct="1">
              <a:spcBef>
                <a:spcPts val="0"/>
              </a:spcBef>
              <a:spcAft>
                <a:spcPts val="0"/>
              </a:spcAft>
            </a:pPr>
            <a:r>
              <a:rPr lang="en-US" b="1" dirty="0" err="1">
                <a:solidFill>
                  <a:srgbClr val="333333"/>
                </a:solidFill>
                <a:latin typeface="Calibri Light"/>
                <a:cs typeface="Calibri Light"/>
              </a:rPr>
              <a:t>Primjer</a:t>
            </a:r>
            <a:r>
              <a:rPr lang="en-US" b="1" dirty="0">
                <a:solidFill>
                  <a:srgbClr val="333333"/>
                </a:solidFill>
                <a:latin typeface="Calibri Light"/>
                <a:cs typeface="Calibri Light"/>
              </a:rPr>
              <a:t>:</a:t>
            </a:r>
          </a:p>
        </p:txBody>
      </p:sp>
      <p:sp>
        <p:nvSpPr>
          <p:cNvPr id="5" name="Footer Placeholder 4"/>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8B6B2A22-1D98-4004-A8C9-9375C940DD31}" type="slidenum">
              <a:rPr lang="de-DE" smtClean="0"/>
              <a:pPr>
                <a:defRPr/>
              </a:pPr>
              <a:t>7</a:t>
            </a:fld>
            <a:endParaRPr lang="de-DE"/>
          </a:p>
        </p:txBody>
      </p:sp>
      <p:sp>
        <p:nvSpPr>
          <p:cNvPr id="19" name="Caption_4"/>
          <p:cNvSpPr txBox="1">
            <a:spLocks noChangeArrowheads="1"/>
          </p:cNvSpPr>
          <p:nvPr/>
        </p:nvSpPr>
        <p:spPr bwMode="auto">
          <a:xfrm>
            <a:off x="408955" y="561094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dirty="0" err="1">
                <a:solidFill>
                  <a:srgbClr val="333333"/>
                </a:solidFill>
                <a:latin typeface="+mj-lt"/>
                <a:ea typeface="+mn-ea"/>
              </a:rPr>
              <a:t>Pripisano</a:t>
            </a:r>
            <a:r>
              <a:rPr lang="en-US" altLang="de-DE" sz="1800" dirty="0">
                <a:solidFill>
                  <a:srgbClr val="333333"/>
                </a:solidFill>
                <a:latin typeface="+mj-lt"/>
                <a:ea typeface="+mn-ea"/>
              </a:rPr>
              <a:t> </a:t>
            </a:r>
            <a:r>
              <a:rPr lang="en-US" altLang="de-DE" sz="1800" dirty="0" err="1">
                <a:solidFill>
                  <a:srgbClr val="333333"/>
                </a:solidFill>
                <a:latin typeface="+mj-lt"/>
                <a:ea typeface="+mn-ea"/>
              </a:rPr>
              <a:t>Mariji</a:t>
            </a:r>
            <a:r>
              <a:rPr lang="en-US" altLang="de-DE" sz="1800" dirty="0">
                <a:solidFill>
                  <a:srgbClr val="333333"/>
                </a:solidFill>
                <a:latin typeface="+mj-lt"/>
                <a:ea typeface="+mn-ea"/>
              </a:rPr>
              <a:t> </a:t>
            </a:r>
            <a:r>
              <a:rPr lang="en-US" altLang="de-DE" sz="1800" dirty="0" err="1">
                <a:solidFill>
                  <a:srgbClr val="333333"/>
                </a:solidFill>
                <a:latin typeface="+mj-lt"/>
                <a:ea typeface="+mn-ea"/>
              </a:rPr>
              <a:t>Antoanetti</a:t>
            </a:r>
            <a:r>
              <a:rPr lang="en-US" altLang="de-DE" sz="1800" dirty="0">
                <a:solidFill>
                  <a:srgbClr val="333333"/>
                </a:solidFill>
                <a:latin typeface="+mj-lt"/>
                <a:ea typeface="+mn-ea"/>
              </a:rPr>
              <a:t> (1755-1793); </a:t>
            </a:r>
            <a:r>
              <a:rPr lang="en-US" altLang="de-DE" sz="1800" dirty="0" err="1">
                <a:solidFill>
                  <a:srgbClr val="333333"/>
                </a:solidFill>
                <a:latin typeface="+mj-lt"/>
                <a:ea typeface="+mn-ea"/>
              </a:rPr>
              <a:t>sarkazam</a:t>
            </a:r>
            <a:r>
              <a:rPr lang="en-US" altLang="de-DE" sz="1800" dirty="0">
                <a:solidFill>
                  <a:srgbClr val="333333"/>
                </a:solidFill>
                <a:latin typeface="+mj-lt"/>
                <a:ea typeface="+mn-ea"/>
              </a:rPr>
              <a:t>, </a:t>
            </a:r>
            <a:r>
              <a:rPr lang="en-US" altLang="de-DE" sz="1800" dirty="0" err="1">
                <a:solidFill>
                  <a:srgbClr val="333333"/>
                </a:solidFill>
                <a:latin typeface="+mj-lt"/>
                <a:ea typeface="+mn-ea"/>
              </a:rPr>
              <a:t>naivnost</a:t>
            </a:r>
            <a:r>
              <a:rPr lang="en-US" altLang="de-DE" sz="1800" dirty="0">
                <a:solidFill>
                  <a:srgbClr val="333333"/>
                </a:solidFill>
                <a:latin typeface="+mj-lt"/>
                <a:ea typeface="+mn-ea"/>
              </a:rPr>
              <a:t>, </a:t>
            </a:r>
            <a:r>
              <a:rPr lang="en-US" altLang="de-DE" sz="1800" dirty="0" err="1">
                <a:solidFill>
                  <a:srgbClr val="333333"/>
                </a:solidFill>
                <a:latin typeface="+mj-lt"/>
                <a:ea typeface="+mn-ea"/>
              </a:rPr>
              <a:t>neupućenost</a:t>
            </a:r>
            <a:r>
              <a:rPr lang="en-US" altLang="de-DE" sz="1800" dirty="0">
                <a:solidFill>
                  <a:srgbClr val="333333"/>
                </a:solidFill>
                <a:latin typeface="+mj-lt"/>
                <a:ea typeface="+mn-ea"/>
              </a:rPr>
              <a:t> u </a:t>
            </a:r>
            <a:r>
              <a:rPr lang="en-US" altLang="de-DE" sz="1800" dirty="0" err="1">
                <a:solidFill>
                  <a:srgbClr val="333333"/>
                </a:solidFill>
                <a:latin typeface="+mj-lt"/>
                <a:ea typeface="+mn-ea"/>
              </a:rPr>
              <a:t>životne</a:t>
            </a:r>
            <a:r>
              <a:rPr lang="en-US" altLang="de-DE" sz="1800" dirty="0">
                <a:solidFill>
                  <a:srgbClr val="333333"/>
                </a:solidFill>
                <a:latin typeface="+mj-lt"/>
                <a:ea typeface="+mn-ea"/>
              </a:rPr>
              <a:t> </a:t>
            </a:r>
            <a:r>
              <a:rPr lang="en-US" altLang="de-DE" sz="1800" dirty="0" err="1">
                <a:solidFill>
                  <a:srgbClr val="333333"/>
                </a:solidFill>
                <a:latin typeface="+mj-lt"/>
                <a:ea typeface="+mn-ea"/>
              </a:rPr>
              <a:t>uvjete</a:t>
            </a:r>
            <a:r>
              <a:rPr lang="en-US" altLang="de-DE" sz="1800" dirty="0">
                <a:solidFill>
                  <a:srgbClr val="333333"/>
                </a:solidFill>
                <a:latin typeface="+mj-lt"/>
                <a:ea typeface="+mn-ea"/>
              </a:rPr>
              <a:t> </a:t>
            </a:r>
            <a:r>
              <a:rPr lang="en-US" altLang="de-DE" sz="1800" dirty="0" err="1">
                <a:solidFill>
                  <a:srgbClr val="333333"/>
                </a:solidFill>
                <a:latin typeface="+mj-lt"/>
                <a:ea typeface="+mn-ea"/>
              </a:rPr>
              <a:t>sirotinje</a:t>
            </a:r>
            <a:r>
              <a:rPr lang="en-US" altLang="de-DE" sz="1800" dirty="0">
                <a:solidFill>
                  <a:srgbClr val="333333"/>
                </a:solidFill>
                <a:latin typeface="+mj-lt"/>
                <a:ea typeface="+mn-ea"/>
              </a:rPr>
              <a:t>?</a:t>
            </a:r>
          </a:p>
        </p:txBody>
      </p:sp>
      <p:sp>
        <p:nvSpPr>
          <p:cNvPr id="20" name="Caption_14"/>
          <p:cNvSpPr>
            <a:spLocks noChangeArrowheads="1"/>
          </p:cNvSpPr>
          <p:nvPr/>
        </p:nvSpPr>
        <p:spPr bwMode="auto">
          <a:xfrm>
            <a:off x="853539" y="4530824"/>
            <a:ext cx="265176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pl-PL" altLang="de-DE" sz="1600" b="1" dirty="0">
                <a:solidFill>
                  <a:srgbClr val="333333"/>
                </a:solidFill>
                <a:latin typeface="Calibri Light"/>
              </a:rPr>
              <a:t>Narod nema kruha…</a:t>
            </a:r>
          </a:p>
          <a:p>
            <a:pPr algn="ctr">
              <a:spcBef>
                <a:spcPts val="0"/>
              </a:spcBef>
              <a:spcAft>
                <a:spcPts val="0"/>
              </a:spcAft>
              <a:buNone/>
            </a:pPr>
            <a:r>
              <a:rPr lang="pl-PL" altLang="de-DE" sz="1600" b="1" dirty="0">
                <a:solidFill>
                  <a:srgbClr val="333333"/>
                </a:solidFill>
                <a:latin typeface="Calibri Light"/>
              </a:rPr>
              <a:t>Zašto ne jedu kolače?</a:t>
            </a:r>
            <a:endParaRPr lang="en-US" altLang="de-DE" sz="1600" b="1" dirty="0">
              <a:solidFill>
                <a:srgbClr val="333333"/>
              </a:solidFill>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raspravite o prednostima i nedostacima sljedećih pokazatelja na osnovi kojih procjenjujemo ljude</a:t>
            </a:r>
          </a:p>
        </p:txBody>
      </p:sp>
      <p:graphicFrame>
        <p:nvGraphicFramePr>
          <p:cNvPr id="12" name="Group 2"/>
          <p:cNvGraphicFramePr>
            <a:graphicFrameLocks noGrp="1"/>
          </p:cNvGraphicFramePr>
          <p:nvPr>
            <p:extLst>
              <p:ext uri="{D42A27DB-BD31-4B8C-83A1-F6EECF244321}">
                <p14:modId xmlns:p14="http://schemas.microsoft.com/office/powerpoint/2010/main" val="3308699647"/>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Govor</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Što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kako</a:t>
                      </a:r>
                      <a:r>
                        <a:rPr kumimoji="0" lang="en-US" sz="2000" b="0" i="0" u="none" strike="noStrike" cap="none" normalizeH="0" baseline="0" dirty="0">
                          <a:ln>
                            <a:noFill/>
                          </a:ln>
                          <a:solidFill>
                            <a:srgbClr val="333333"/>
                          </a:solidFill>
                          <a:effectLst/>
                          <a:latin typeface="Calibri Light"/>
                        </a:rPr>
                        <a:t> on/</a:t>
                      </a:r>
                      <a:r>
                        <a:rPr kumimoji="0" lang="en-US" sz="2000" b="0" i="0" u="none" strike="noStrike" cap="none" normalizeH="0" baseline="0" dirty="0" err="1">
                          <a:ln>
                            <a:noFill/>
                          </a:ln>
                          <a:solidFill>
                            <a:srgbClr val="333333"/>
                          </a:solidFill>
                          <a:effectLst/>
                          <a:latin typeface="Calibri Light"/>
                        </a:rPr>
                        <a:t>ona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nešto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kažu</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Važan znak:</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Sadržaj:</a:t>
                      </a:r>
                      <a:r>
                        <a:rPr kumimoji="0" lang="pt-BR" sz="2000" b="0" i="0" u="none" strike="noStrike" cap="none" normalizeH="0" baseline="0" dirty="0">
                          <a:ln>
                            <a:noFill/>
                          </a:ln>
                          <a:solidFill>
                            <a:srgbClr val="333333"/>
                          </a:solidFill>
                          <a:effectLst/>
                          <a:latin typeface="Calibri Light"/>
                        </a:rPr>
                        <a:t> Vrlo bitan za direktnu komunikaciju.</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Ton:</a:t>
                      </a:r>
                      <a:r>
                        <a:rPr kumimoji="0" lang="pt-BR" sz="2000" b="0" i="0" u="none" strike="noStrike" cap="none" normalizeH="0" baseline="0" dirty="0">
                          <a:ln>
                            <a:noFill/>
                          </a:ln>
                          <a:solidFill>
                            <a:srgbClr val="333333"/>
                          </a:solidFill>
                          <a:effectLst/>
                          <a:latin typeface="Calibri Light"/>
                        </a:rPr>
                        <a:t> Intonacija (sarkastična, samodopadna), izbor riječi (arogantan, činjeničan itd.) mogu reći mnogo o osobi.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Oprez:</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r>
                        <a:rPr kumimoji="0" lang="pt-BR" sz="2000" b="0" i="0" u="none" strike="noStrike" cap="none" normalizeH="0" baseline="0" dirty="0">
                          <a:ln>
                            <a:noFill/>
                          </a:ln>
                          <a:solidFill>
                            <a:srgbClr val="333333"/>
                          </a:solidFill>
                          <a:effectLst/>
                          <a:latin typeface="+mn-l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0689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171786"/>
            <a:ext cx="1371600" cy="369332"/>
          </a:xfrm>
          <a:prstGeom prst="rect">
            <a:avLst/>
          </a:prstGeom>
        </p:spPr>
        <p:txBody>
          <a:bodyPr wrap="none" lIns="45720" rIns="45720">
            <a:noAutofit/>
          </a:bodyPr>
          <a:lstStyle/>
          <a:p>
            <a:pPr eaLnBrk="1" fontAlgn="auto" hangingPunct="1">
              <a:spcBef>
                <a:spcPts val="0"/>
              </a:spcBef>
              <a:spcAft>
                <a:spcPts val="0"/>
              </a:spcAft>
            </a:pPr>
            <a:r>
              <a:rPr lang="en-US" b="1" dirty="0" err="1">
                <a:solidFill>
                  <a:srgbClr val="333333"/>
                </a:solidFill>
                <a:latin typeface="Calibri Light"/>
                <a:cs typeface="Calibri Light"/>
              </a:rPr>
              <a:t>Primjer</a:t>
            </a:r>
            <a:r>
              <a:rPr lang="en-US" b="1" dirty="0">
                <a:solidFill>
                  <a:srgbClr val="333333"/>
                </a:solidFill>
                <a:latin typeface="Calibri Light"/>
                <a:cs typeface="Calibri Light"/>
              </a:rPr>
              <a:t>:</a:t>
            </a:r>
          </a:p>
        </p:txBody>
      </p:sp>
      <p:sp>
        <p:nvSpPr>
          <p:cNvPr id="5" name="Footer Placeholder 4"/>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8B6B2A22-1D98-4004-A8C9-9375C940DD31}" type="slidenum">
              <a:rPr lang="de-DE" smtClean="0"/>
              <a:pPr>
                <a:defRPr/>
              </a:pPr>
              <a:t>8</a:t>
            </a:fld>
            <a:endParaRPr lang="de-DE"/>
          </a:p>
        </p:txBody>
      </p:sp>
      <p:sp>
        <p:nvSpPr>
          <p:cNvPr id="17" name="Caption_4"/>
          <p:cNvSpPr txBox="1">
            <a:spLocks noChangeArrowheads="1"/>
          </p:cNvSpPr>
          <p:nvPr/>
        </p:nvSpPr>
        <p:spPr bwMode="auto">
          <a:xfrm>
            <a:off x="408955" y="561094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dirty="0" err="1">
                <a:solidFill>
                  <a:srgbClr val="333333"/>
                </a:solidFill>
                <a:latin typeface="+mj-lt"/>
                <a:ea typeface="+mn-ea"/>
              </a:rPr>
              <a:t>Pripisano</a:t>
            </a:r>
            <a:r>
              <a:rPr lang="en-US" altLang="de-DE" sz="1800" dirty="0">
                <a:solidFill>
                  <a:srgbClr val="333333"/>
                </a:solidFill>
                <a:latin typeface="+mj-lt"/>
                <a:ea typeface="+mn-ea"/>
              </a:rPr>
              <a:t> </a:t>
            </a:r>
            <a:r>
              <a:rPr lang="en-US" altLang="de-DE" sz="1800" dirty="0" err="1">
                <a:solidFill>
                  <a:srgbClr val="333333"/>
                </a:solidFill>
                <a:latin typeface="+mj-lt"/>
                <a:ea typeface="+mn-ea"/>
              </a:rPr>
              <a:t>Mariji</a:t>
            </a:r>
            <a:r>
              <a:rPr lang="en-US" altLang="de-DE" sz="1800" dirty="0">
                <a:solidFill>
                  <a:srgbClr val="333333"/>
                </a:solidFill>
                <a:latin typeface="+mj-lt"/>
                <a:ea typeface="+mn-ea"/>
              </a:rPr>
              <a:t> </a:t>
            </a:r>
            <a:r>
              <a:rPr lang="en-US" altLang="de-DE" sz="1800" dirty="0" err="1">
                <a:solidFill>
                  <a:srgbClr val="333333"/>
                </a:solidFill>
                <a:latin typeface="+mj-lt"/>
                <a:ea typeface="+mn-ea"/>
              </a:rPr>
              <a:t>Antoanetti</a:t>
            </a:r>
            <a:r>
              <a:rPr lang="en-US" altLang="de-DE" sz="1800" dirty="0">
                <a:solidFill>
                  <a:srgbClr val="333333"/>
                </a:solidFill>
                <a:latin typeface="+mj-lt"/>
                <a:ea typeface="+mn-ea"/>
              </a:rPr>
              <a:t> (1755-1793); </a:t>
            </a:r>
            <a:r>
              <a:rPr lang="en-US" altLang="de-DE" sz="1800" dirty="0" err="1">
                <a:solidFill>
                  <a:srgbClr val="333333"/>
                </a:solidFill>
                <a:latin typeface="+mj-lt"/>
                <a:ea typeface="+mn-ea"/>
              </a:rPr>
              <a:t>sarkazam</a:t>
            </a:r>
            <a:r>
              <a:rPr lang="en-US" altLang="de-DE" sz="1800" dirty="0">
                <a:solidFill>
                  <a:srgbClr val="333333"/>
                </a:solidFill>
                <a:latin typeface="+mj-lt"/>
                <a:ea typeface="+mn-ea"/>
              </a:rPr>
              <a:t>, </a:t>
            </a:r>
            <a:r>
              <a:rPr lang="en-US" altLang="de-DE" sz="1800" dirty="0" err="1">
                <a:solidFill>
                  <a:srgbClr val="333333"/>
                </a:solidFill>
                <a:latin typeface="+mj-lt"/>
                <a:ea typeface="+mn-ea"/>
              </a:rPr>
              <a:t>naivnost</a:t>
            </a:r>
            <a:r>
              <a:rPr lang="en-US" altLang="de-DE" sz="1800" dirty="0">
                <a:solidFill>
                  <a:srgbClr val="333333"/>
                </a:solidFill>
                <a:latin typeface="+mj-lt"/>
                <a:ea typeface="+mn-ea"/>
              </a:rPr>
              <a:t>, </a:t>
            </a:r>
            <a:r>
              <a:rPr lang="en-US" altLang="de-DE" sz="1800" dirty="0" err="1">
                <a:solidFill>
                  <a:srgbClr val="333333"/>
                </a:solidFill>
                <a:latin typeface="+mj-lt"/>
                <a:ea typeface="+mn-ea"/>
              </a:rPr>
              <a:t>neupućenost</a:t>
            </a:r>
            <a:r>
              <a:rPr lang="en-US" altLang="de-DE" sz="1800" dirty="0">
                <a:solidFill>
                  <a:srgbClr val="333333"/>
                </a:solidFill>
                <a:latin typeface="+mj-lt"/>
                <a:ea typeface="+mn-ea"/>
              </a:rPr>
              <a:t> u </a:t>
            </a:r>
            <a:r>
              <a:rPr lang="en-US" altLang="de-DE" sz="1800" dirty="0" err="1">
                <a:solidFill>
                  <a:srgbClr val="333333"/>
                </a:solidFill>
                <a:latin typeface="+mj-lt"/>
                <a:ea typeface="+mn-ea"/>
              </a:rPr>
              <a:t>životne</a:t>
            </a:r>
            <a:r>
              <a:rPr lang="en-US" altLang="de-DE" sz="1800" dirty="0">
                <a:solidFill>
                  <a:srgbClr val="333333"/>
                </a:solidFill>
                <a:latin typeface="+mj-lt"/>
                <a:ea typeface="+mn-ea"/>
              </a:rPr>
              <a:t> </a:t>
            </a:r>
            <a:r>
              <a:rPr lang="en-US" altLang="de-DE" sz="1800" dirty="0" err="1">
                <a:solidFill>
                  <a:srgbClr val="333333"/>
                </a:solidFill>
                <a:latin typeface="+mj-lt"/>
                <a:ea typeface="+mn-ea"/>
              </a:rPr>
              <a:t>uvjete</a:t>
            </a:r>
            <a:r>
              <a:rPr lang="en-US" altLang="de-DE" sz="1800" dirty="0">
                <a:solidFill>
                  <a:srgbClr val="333333"/>
                </a:solidFill>
                <a:latin typeface="+mj-lt"/>
                <a:ea typeface="+mn-ea"/>
              </a:rPr>
              <a:t> </a:t>
            </a:r>
            <a:r>
              <a:rPr lang="en-US" altLang="de-DE" sz="1800" dirty="0" err="1">
                <a:solidFill>
                  <a:srgbClr val="333333"/>
                </a:solidFill>
                <a:latin typeface="+mj-lt"/>
                <a:ea typeface="+mn-ea"/>
              </a:rPr>
              <a:t>sirotinje</a:t>
            </a:r>
            <a:r>
              <a:rPr lang="en-US" altLang="de-DE" sz="1800" dirty="0">
                <a:solidFill>
                  <a:srgbClr val="333333"/>
                </a:solidFill>
                <a:latin typeface="+mj-lt"/>
                <a:ea typeface="+mn-ea"/>
              </a:rPr>
              <a:t>?</a:t>
            </a:r>
          </a:p>
        </p:txBody>
      </p:sp>
      <p:sp>
        <p:nvSpPr>
          <p:cNvPr id="18" name="Caption_14"/>
          <p:cNvSpPr>
            <a:spLocks noChangeArrowheads="1"/>
          </p:cNvSpPr>
          <p:nvPr/>
        </p:nvSpPr>
        <p:spPr bwMode="auto">
          <a:xfrm>
            <a:off x="853539" y="4530824"/>
            <a:ext cx="265176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pl-PL" altLang="de-DE" sz="1600" b="1" dirty="0">
                <a:solidFill>
                  <a:srgbClr val="333333"/>
                </a:solidFill>
                <a:latin typeface="Calibri Light"/>
              </a:rPr>
              <a:t>Narod nema kruha…</a:t>
            </a:r>
          </a:p>
          <a:p>
            <a:pPr algn="ctr">
              <a:spcBef>
                <a:spcPts val="0"/>
              </a:spcBef>
              <a:spcAft>
                <a:spcPts val="0"/>
              </a:spcAft>
              <a:buNone/>
            </a:pPr>
            <a:r>
              <a:rPr lang="pl-PL" altLang="de-DE" sz="1600" b="1" dirty="0">
                <a:solidFill>
                  <a:srgbClr val="333333"/>
                </a:solidFill>
                <a:latin typeface="Calibri Light"/>
              </a:rPr>
              <a:t>Zašto ne jedu kolače?</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25686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raspravite o prednostima i nedostacima sljedećih pokazatelja na osnovi kojih procjenjujemo ljude</a:t>
            </a:r>
          </a:p>
        </p:txBody>
      </p:sp>
      <p:graphicFrame>
        <p:nvGraphicFramePr>
          <p:cNvPr id="12" name="Group 2"/>
          <p:cNvGraphicFramePr>
            <a:graphicFrameLocks noGrp="1"/>
          </p:cNvGraphicFramePr>
          <p:nvPr>
            <p:extLst>
              <p:ext uri="{D42A27DB-BD31-4B8C-83A1-F6EECF244321}">
                <p14:modId xmlns:p14="http://schemas.microsoft.com/office/powerpoint/2010/main" val="3597330324"/>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Govor</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Što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kako</a:t>
                      </a:r>
                      <a:r>
                        <a:rPr kumimoji="0" lang="en-US" sz="2000" b="0" i="0" u="none" strike="noStrike" cap="none" normalizeH="0" baseline="0" dirty="0">
                          <a:ln>
                            <a:noFill/>
                          </a:ln>
                          <a:solidFill>
                            <a:srgbClr val="333333"/>
                          </a:solidFill>
                          <a:effectLst/>
                          <a:latin typeface="Calibri Light"/>
                        </a:rPr>
                        <a:t> on/</a:t>
                      </a:r>
                      <a:r>
                        <a:rPr kumimoji="0" lang="en-US" sz="2000" b="0" i="0" u="none" strike="noStrike" cap="none" normalizeH="0" baseline="0" dirty="0" err="1">
                          <a:ln>
                            <a:noFill/>
                          </a:ln>
                          <a:solidFill>
                            <a:srgbClr val="333333"/>
                          </a:solidFill>
                          <a:effectLst/>
                          <a:latin typeface="Calibri Light"/>
                        </a:rPr>
                        <a:t>ona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nešto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kažu</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Važan znak:</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Sadržaj:</a:t>
                      </a:r>
                      <a:r>
                        <a:rPr kumimoji="0" lang="pt-BR" sz="2000" b="0" i="0" u="none" strike="noStrike" cap="none" normalizeH="0" baseline="0" dirty="0">
                          <a:ln>
                            <a:noFill/>
                          </a:ln>
                          <a:solidFill>
                            <a:srgbClr val="333333"/>
                          </a:solidFill>
                          <a:effectLst/>
                          <a:latin typeface="Calibri Light"/>
                        </a:rPr>
                        <a:t> Vrlo bitan za direktnu komunikaciju.</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Ton:</a:t>
                      </a:r>
                      <a:r>
                        <a:rPr kumimoji="0" lang="pt-BR" sz="2000" b="0" i="0" u="none" strike="noStrike" cap="none" normalizeH="0" baseline="0" dirty="0">
                          <a:ln>
                            <a:noFill/>
                          </a:ln>
                          <a:solidFill>
                            <a:srgbClr val="333333"/>
                          </a:solidFill>
                          <a:effectLst/>
                          <a:latin typeface="Calibri Light"/>
                        </a:rPr>
                        <a:t> Intonacija (sarkastična, samodopadna), izbor riječi (arogantan, činjeničan itd.) mogu reći mnogo o osobi.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Oprez: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1" i="0" u="none" strike="noStrike" cap="none" normalizeH="0" baseline="0" dirty="0">
                          <a:ln>
                            <a:noFill/>
                          </a:ln>
                          <a:solidFill>
                            <a:srgbClr val="333333"/>
                          </a:solidFill>
                          <a:effectLst/>
                          <a:latin typeface="Calibri Light"/>
                        </a:rPr>
                        <a:t>Sadržaj:</a:t>
                      </a:r>
                      <a:r>
                        <a:rPr kumimoji="0" lang="vi-VN" sz="2000" b="0" i="0" u="none" strike="noStrike" cap="none" normalizeH="0" baseline="0" dirty="0">
                          <a:ln>
                            <a:noFill/>
                          </a:ln>
                          <a:solidFill>
                            <a:srgbClr val="333333"/>
                          </a:solidFill>
                          <a:effectLst/>
                          <a:latin typeface="Calibri Light"/>
                        </a:rPr>
                        <a:t> Zbog pristojnosti i izbjegavanja sukoba, često postoji razlika između onoga što ljudi misle i onoga što kažu.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1" i="0" u="none" strike="noStrike" cap="none" normalizeH="0" baseline="0" dirty="0">
                          <a:ln>
                            <a:noFill/>
                          </a:ln>
                          <a:solidFill>
                            <a:srgbClr val="333333"/>
                          </a:solidFill>
                          <a:effectLst/>
                          <a:latin typeface="Calibri Light"/>
                        </a:rPr>
                        <a:t>Ton:</a:t>
                      </a:r>
                      <a:r>
                        <a:rPr kumimoji="0" lang="vi-VN" sz="2000" b="0" i="0" u="none" strike="noStrike" cap="none" normalizeH="0" baseline="0" dirty="0">
                          <a:ln>
                            <a:noFill/>
                          </a:ln>
                          <a:solidFill>
                            <a:srgbClr val="333333"/>
                          </a:solidFill>
                          <a:effectLst/>
                          <a:latin typeface="Calibri Light"/>
                        </a:rPr>
                        <a:t> Dok govore, neki ljudi oskudno pokazuju emocije – iako su ustvari osjećajni (“bezizražajni, engleski” humor; Parkinsonova bolest). </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0689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171786"/>
            <a:ext cx="1371600" cy="369332"/>
          </a:xfrm>
          <a:prstGeom prst="rect">
            <a:avLst/>
          </a:prstGeom>
        </p:spPr>
        <p:txBody>
          <a:bodyPr wrap="none" lIns="45720" rIns="45720">
            <a:noAutofit/>
          </a:bodyPr>
          <a:lstStyle/>
          <a:p>
            <a:pPr eaLnBrk="1" fontAlgn="auto" hangingPunct="1">
              <a:spcBef>
                <a:spcPts val="0"/>
              </a:spcBef>
              <a:spcAft>
                <a:spcPts val="0"/>
              </a:spcAft>
            </a:pPr>
            <a:r>
              <a:rPr lang="en-US" b="1" dirty="0" err="1">
                <a:solidFill>
                  <a:srgbClr val="333333"/>
                </a:solidFill>
                <a:latin typeface="Calibri Light"/>
                <a:cs typeface="Calibri Light"/>
              </a:rPr>
              <a:t>Primjer</a:t>
            </a:r>
            <a:r>
              <a:rPr lang="en-US" b="1" dirty="0">
                <a:solidFill>
                  <a:srgbClr val="333333"/>
                </a:solidFill>
                <a:latin typeface="Calibri Light"/>
                <a:cs typeface="Calibri Light"/>
              </a:rPr>
              <a:t>:</a:t>
            </a:r>
          </a:p>
        </p:txBody>
      </p:sp>
      <p:sp>
        <p:nvSpPr>
          <p:cNvPr id="15" name="Caption_4"/>
          <p:cNvSpPr txBox="1">
            <a:spLocks noChangeArrowheads="1"/>
          </p:cNvSpPr>
          <p:nvPr/>
        </p:nvSpPr>
        <p:spPr bwMode="auto">
          <a:xfrm>
            <a:off x="408955" y="561094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dirty="0" err="1">
                <a:solidFill>
                  <a:srgbClr val="333333"/>
                </a:solidFill>
                <a:latin typeface="+mj-lt"/>
                <a:ea typeface="+mn-ea"/>
              </a:rPr>
              <a:t>Pripisano</a:t>
            </a:r>
            <a:r>
              <a:rPr lang="en-US" altLang="de-DE" sz="1800" dirty="0">
                <a:solidFill>
                  <a:srgbClr val="333333"/>
                </a:solidFill>
                <a:latin typeface="+mj-lt"/>
                <a:ea typeface="+mn-ea"/>
              </a:rPr>
              <a:t> </a:t>
            </a:r>
            <a:r>
              <a:rPr lang="en-US" altLang="de-DE" sz="1800" dirty="0" err="1">
                <a:solidFill>
                  <a:srgbClr val="333333"/>
                </a:solidFill>
                <a:latin typeface="+mj-lt"/>
                <a:ea typeface="+mn-ea"/>
              </a:rPr>
              <a:t>Mariji</a:t>
            </a:r>
            <a:r>
              <a:rPr lang="en-US" altLang="de-DE" sz="1800" dirty="0">
                <a:solidFill>
                  <a:srgbClr val="333333"/>
                </a:solidFill>
                <a:latin typeface="+mj-lt"/>
                <a:ea typeface="+mn-ea"/>
              </a:rPr>
              <a:t> </a:t>
            </a:r>
            <a:r>
              <a:rPr lang="en-US" altLang="de-DE" sz="1800" dirty="0" err="1">
                <a:solidFill>
                  <a:srgbClr val="333333"/>
                </a:solidFill>
                <a:latin typeface="+mj-lt"/>
                <a:ea typeface="+mn-ea"/>
              </a:rPr>
              <a:t>Antoanetti</a:t>
            </a:r>
            <a:r>
              <a:rPr lang="en-US" altLang="de-DE" sz="1800" dirty="0">
                <a:solidFill>
                  <a:srgbClr val="333333"/>
                </a:solidFill>
                <a:latin typeface="+mj-lt"/>
                <a:ea typeface="+mn-ea"/>
              </a:rPr>
              <a:t> (1755-1793); </a:t>
            </a:r>
            <a:r>
              <a:rPr lang="en-US" altLang="de-DE" sz="1800" dirty="0" err="1">
                <a:solidFill>
                  <a:srgbClr val="333333"/>
                </a:solidFill>
                <a:latin typeface="+mj-lt"/>
                <a:ea typeface="+mn-ea"/>
              </a:rPr>
              <a:t>sarkazam</a:t>
            </a:r>
            <a:r>
              <a:rPr lang="en-US" altLang="de-DE" sz="1800" dirty="0">
                <a:solidFill>
                  <a:srgbClr val="333333"/>
                </a:solidFill>
                <a:latin typeface="+mj-lt"/>
                <a:ea typeface="+mn-ea"/>
              </a:rPr>
              <a:t>, </a:t>
            </a:r>
            <a:r>
              <a:rPr lang="en-US" altLang="de-DE" sz="1800" dirty="0" err="1">
                <a:solidFill>
                  <a:srgbClr val="333333"/>
                </a:solidFill>
                <a:latin typeface="+mj-lt"/>
                <a:ea typeface="+mn-ea"/>
              </a:rPr>
              <a:t>naivnost</a:t>
            </a:r>
            <a:r>
              <a:rPr lang="en-US" altLang="de-DE" sz="1800" dirty="0">
                <a:solidFill>
                  <a:srgbClr val="333333"/>
                </a:solidFill>
                <a:latin typeface="+mj-lt"/>
                <a:ea typeface="+mn-ea"/>
              </a:rPr>
              <a:t>, </a:t>
            </a:r>
            <a:r>
              <a:rPr lang="en-US" altLang="de-DE" sz="1800" dirty="0" err="1">
                <a:solidFill>
                  <a:srgbClr val="333333"/>
                </a:solidFill>
                <a:latin typeface="+mj-lt"/>
                <a:ea typeface="+mn-ea"/>
              </a:rPr>
              <a:t>neupućenost</a:t>
            </a:r>
            <a:r>
              <a:rPr lang="en-US" altLang="de-DE" sz="1800" dirty="0">
                <a:solidFill>
                  <a:srgbClr val="333333"/>
                </a:solidFill>
                <a:latin typeface="+mj-lt"/>
                <a:ea typeface="+mn-ea"/>
              </a:rPr>
              <a:t> u </a:t>
            </a:r>
            <a:r>
              <a:rPr lang="en-US" altLang="de-DE" sz="1800" dirty="0" err="1">
                <a:solidFill>
                  <a:srgbClr val="333333"/>
                </a:solidFill>
                <a:latin typeface="+mj-lt"/>
                <a:ea typeface="+mn-ea"/>
              </a:rPr>
              <a:t>životne</a:t>
            </a:r>
            <a:r>
              <a:rPr lang="en-US" altLang="de-DE" sz="1800" dirty="0">
                <a:solidFill>
                  <a:srgbClr val="333333"/>
                </a:solidFill>
                <a:latin typeface="+mj-lt"/>
                <a:ea typeface="+mn-ea"/>
              </a:rPr>
              <a:t> </a:t>
            </a:r>
            <a:r>
              <a:rPr lang="en-US" altLang="de-DE" sz="1800" dirty="0" err="1">
                <a:solidFill>
                  <a:srgbClr val="333333"/>
                </a:solidFill>
                <a:latin typeface="+mj-lt"/>
                <a:ea typeface="+mn-ea"/>
              </a:rPr>
              <a:t>uvjete</a:t>
            </a:r>
            <a:r>
              <a:rPr lang="en-US" altLang="de-DE" sz="1800" dirty="0">
                <a:solidFill>
                  <a:srgbClr val="333333"/>
                </a:solidFill>
                <a:latin typeface="+mj-lt"/>
                <a:ea typeface="+mn-ea"/>
              </a:rPr>
              <a:t> </a:t>
            </a:r>
            <a:r>
              <a:rPr lang="en-US" altLang="de-DE" sz="1800" dirty="0" err="1">
                <a:solidFill>
                  <a:srgbClr val="333333"/>
                </a:solidFill>
                <a:latin typeface="+mj-lt"/>
                <a:ea typeface="+mn-ea"/>
              </a:rPr>
              <a:t>sirotinje</a:t>
            </a:r>
            <a:r>
              <a:rPr lang="en-US" altLang="de-DE" sz="1800" dirty="0">
                <a:solidFill>
                  <a:srgbClr val="333333"/>
                </a:solidFill>
                <a:latin typeface="+mj-lt"/>
                <a:ea typeface="+mn-ea"/>
              </a:rPr>
              <a:t>?</a:t>
            </a:r>
          </a:p>
        </p:txBody>
      </p:sp>
      <p:sp>
        <p:nvSpPr>
          <p:cNvPr id="16" name="Caption_14"/>
          <p:cNvSpPr>
            <a:spLocks noChangeArrowheads="1"/>
          </p:cNvSpPr>
          <p:nvPr/>
        </p:nvSpPr>
        <p:spPr bwMode="auto">
          <a:xfrm>
            <a:off x="853539" y="4530824"/>
            <a:ext cx="265176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pl-PL" altLang="de-DE" sz="1600" b="1" dirty="0">
                <a:solidFill>
                  <a:srgbClr val="333333"/>
                </a:solidFill>
                <a:latin typeface="Calibri Light"/>
              </a:rPr>
              <a:t>Narod nema kruha…</a:t>
            </a:r>
          </a:p>
          <a:p>
            <a:pPr algn="ctr">
              <a:spcBef>
                <a:spcPts val="0"/>
              </a:spcBef>
              <a:spcAft>
                <a:spcPts val="0"/>
              </a:spcAft>
              <a:buNone/>
            </a:pPr>
            <a:r>
              <a:rPr lang="pl-PL" altLang="de-DE" sz="1600" b="1" dirty="0">
                <a:solidFill>
                  <a:srgbClr val="333333"/>
                </a:solidFill>
                <a:latin typeface="Calibri Light"/>
              </a:rPr>
              <a:t>Zašto ne jedu kolače?</a:t>
            </a:r>
            <a:endParaRPr lang="en-US" altLang="de-DE" sz="1600" b="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8B6B2A22-1D98-4004-A8C9-9375C940DD31}" type="slidenum">
              <a:rPr lang="de-DE" smtClean="0"/>
              <a:pPr>
                <a:defRPr/>
              </a:pPr>
              <a:t>9</a:t>
            </a:fld>
            <a:endParaRPr lang="de-DE"/>
          </a:p>
        </p:txBody>
      </p:sp>
    </p:spTree>
    <p:extLst>
      <p:ext uri="{BB962C8B-B14F-4D97-AF65-F5344CB8AC3E}">
        <p14:creationId xmlns:p14="http://schemas.microsoft.com/office/powerpoint/2010/main" val="2685339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raspravite o prednostima i nedostacima sljedećih pokazatelja na osnovi kojih procjenjujemo ljude</a:t>
            </a:r>
          </a:p>
        </p:txBody>
      </p:sp>
      <p:graphicFrame>
        <p:nvGraphicFramePr>
          <p:cNvPr id="8" name="Group 2"/>
          <p:cNvGraphicFramePr>
            <a:graphicFrameLocks noGrp="1"/>
          </p:cNvGraphicFramePr>
          <p:nvPr>
            <p:extLst>
              <p:ext uri="{D42A27DB-BD31-4B8C-83A1-F6EECF244321}">
                <p14:modId xmlns:p14="http://schemas.microsoft.com/office/powerpoint/2010/main" val="549988987"/>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Prethodno znanje o nekoj osobi </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Važan znak:</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Oprez:</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r>
                        <a:rPr kumimoji="0" lang="pt-BR" sz="2000" b="0" i="0" u="none" strike="noStrike" cap="none" normalizeH="0" baseline="0" dirty="0">
                          <a:ln>
                            <a:noFill/>
                          </a:ln>
                          <a:solidFill>
                            <a:srgbClr val="333333"/>
                          </a:solidFill>
                          <a:effectLst/>
                          <a:latin typeface="+mn-l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924944"/>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8B6B2A22-1D98-4004-A8C9-9375C940DD31}" type="slidenum">
              <a:rPr lang="de-DE" smtClean="0"/>
              <a:pPr>
                <a:defRPr/>
              </a:pPr>
              <a:t>10</a:t>
            </a:fld>
            <a:endParaRPr 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raspravite o prednostima i nedostacima sljedećih pokazatelja na osnovi kojih procjenjujemo ljude</a:t>
            </a:r>
          </a:p>
        </p:txBody>
      </p:sp>
      <p:graphicFrame>
        <p:nvGraphicFramePr>
          <p:cNvPr id="8" name="Group 2"/>
          <p:cNvGraphicFramePr>
            <a:graphicFrameLocks noGrp="1"/>
          </p:cNvGraphicFramePr>
          <p:nvPr>
            <p:extLst>
              <p:ext uri="{D42A27DB-BD31-4B8C-83A1-F6EECF244321}">
                <p14:modId xmlns:p14="http://schemas.microsoft.com/office/powerpoint/2010/main" val="3475534052"/>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Prethodno znanje o nekoj osobi </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Važan znak:</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Prethodno znanje o osobi može pomoći u formiranju mišljenja o njoj, pogotovo ako ste tu osobu ranije susreli u sličnoj situaciji.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Oprez:</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r>
                        <a:rPr kumimoji="0" lang="pt-BR" sz="2000" b="0" i="0" u="none" strike="noStrike" cap="none" normalizeH="0" baseline="0" dirty="0">
                          <a:ln>
                            <a:noFill/>
                          </a:ln>
                          <a:solidFill>
                            <a:srgbClr val="333333"/>
                          </a:solidFill>
                          <a:effectLst/>
                          <a:latin typeface="+mn-l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924944"/>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8B6B2A22-1D98-4004-A8C9-9375C940DD31}" type="slidenum">
              <a:rPr lang="de-DE" smtClean="0"/>
              <a:pPr>
                <a:defRPr/>
              </a:pPr>
              <a:t>11</a:t>
            </a:fld>
            <a:endParaRPr lang="de-DE"/>
          </a:p>
        </p:txBody>
      </p:sp>
    </p:spTree>
    <p:extLst>
      <p:ext uri="{BB962C8B-B14F-4D97-AF65-F5344CB8AC3E}">
        <p14:creationId xmlns:p14="http://schemas.microsoft.com/office/powerpoint/2010/main" val="838649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raspravite o prednostima i nedostacima sljedećih pokazatelja na osnovi kojih procjenjujemo ljude</a:t>
            </a:r>
          </a:p>
        </p:txBody>
      </p:sp>
      <p:graphicFrame>
        <p:nvGraphicFramePr>
          <p:cNvPr id="8" name="Group 2"/>
          <p:cNvGraphicFramePr>
            <a:graphicFrameLocks noGrp="1"/>
          </p:cNvGraphicFramePr>
          <p:nvPr>
            <p:extLst>
              <p:ext uri="{D42A27DB-BD31-4B8C-83A1-F6EECF244321}">
                <p14:modId xmlns:p14="http://schemas.microsoft.com/office/powerpoint/2010/main" val="3076858152"/>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Prethodno znanje o nekoj osobi </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Važan znak:</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Prethodno znanje o osobi može pomoći u formiranju mišljenja o njoj, pogotovo ako ste tu osobu ranije susreli u sličnoj situaciji.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Oprez:</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Ljudi se mogu različito ponašati ovisno o situaciji, trenutnom raspoloženju ili slučajnosti. Nitko nije uvijek i u svakoj situaciji sretan, odnosno tužan, dobar, odnosno zao. Netko može biti vrlo otvoren sa svojom obitelji i istovremeno vrlo stidljiv s prijateljima – i obrnuto. Ponekad, u novim situacijama, možete i sami sebe iznenaditi svojim ponašanjem. </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924944"/>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8B6B2A22-1D98-4004-A8C9-9375C940DD31}" type="slidenum">
              <a:rPr lang="de-DE" smtClean="0"/>
              <a:pPr>
                <a:defRPr/>
              </a:pPr>
              <a:t>12</a:t>
            </a:fld>
            <a:endParaRPr lang="de-DE"/>
          </a:p>
        </p:txBody>
      </p:sp>
    </p:spTree>
    <p:extLst>
      <p:ext uri="{BB962C8B-B14F-4D97-AF65-F5344CB8AC3E}">
        <p14:creationId xmlns:p14="http://schemas.microsoft.com/office/powerpoint/2010/main" val="2840522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7" name="Text Box 13"/>
          <p:cNvSpPr txBox="1">
            <a:spLocks noChangeArrowheads="1"/>
          </p:cNvSpPr>
          <p:nvPr/>
        </p:nvSpPr>
        <p:spPr bwMode="auto">
          <a:xfrm>
            <a:off x="408955" y="3505200"/>
            <a:ext cx="335367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hr-HR" altLang="de-DE" sz="1800" b="1">
                <a:solidFill>
                  <a:srgbClr val="333333"/>
                </a:solidFill>
                <a:latin typeface="+mn-lt"/>
              </a:rPr>
              <a:t>Kažu da psi mogu osjetiti jesu li ljudi opasni ili ne</a:t>
            </a:r>
            <a:r>
              <a:rPr lang="de-DE" altLang="de-DE" sz="1800" b="1">
                <a:solidFill>
                  <a:srgbClr val="333333"/>
                </a:solidFill>
                <a:latin typeface="+mn-lt"/>
              </a:rPr>
              <a:t>.</a:t>
            </a:r>
            <a:endParaRPr lang="en-GB" altLang="de-DE" sz="1800" b="1">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raspravite o prednostima i nedostacima sljedećih pokazatelja na osnovi kojih procjenjujemo ljude</a:t>
            </a:r>
          </a:p>
        </p:txBody>
      </p:sp>
      <p:graphicFrame>
        <p:nvGraphicFramePr>
          <p:cNvPr id="9" name="Group 2"/>
          <p:cNvGraphicFramePr>
            <a:graphicFrameLocks noGrp="1"/>
          </p:cNvGraphicFramePr>
          <p:nvPr>
            <p:extLst>
              <p:ext uri="{D42A27DB-BD31-4B8C-83A1-F6EECF244321}">
                <p14:modId xmlns:p14="http://schemas.microsoft.com/office/powerpoint/2010/main" val="3135567510"/>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Važan znak:</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Oprez:</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4"/>
          <p:cNvSpPr txBox="1">
            <a:spLocks noChangeArrowheads="1"/>
          </p:cNvSpPr>
          <p:nvPr/>
        </p:nvSpPr>
        <p:spPr bwMode="auto">
          <a:xfrm>
            <a:off x="408953" y="4941168"/>
            <a:ext cx="374904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2000" dirty="0">
                <a:solidFill>
                  <a:srgbClr val="333333"/>
                </a:solidFill>
                <a:latin typeface="+mj-lt"/>
                <a:ea typeface="+mn-ea"/>
              </a:rPr>
              <a:t>Dogs are said to be able to sense whether people pose a threat or not.</a:t>
            </a:r>
          </a:p>
        </p:txBody>
      </p:sp>
      <p:sp>
        <p:nvSpPr>
          <p:cNvPr id="5" name="Footer Placeholder 4"/>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8B6B2A22-1D98-4004-A8C9-9375C940DD31}" type="slidenum">
              <a:rPr lang="de-DE" smtClean="0"/>
              <a:pPr>
                <a:defRPr/>
              </a:pPr>
              <a:t>13</a:t>
            </a:fld>
            <a:endParaRPr 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raspravite o prednostima i nedostacima sljedećih pokazatelja na osnovi kojih procjenjujemo ljude</a:t>
            </a:r>
          </a:p>
        </p:txBody>
      </p:sp>
      <p:graphicFrame>
        <p:nvGraphicFramePr>
          <p:cNvPr id="19" name="Group 2"/>
          <p:cNvGraphicFramePr>
            <a:graphicFrameLocks noGrp="1"/>
          </p:cNvGraphicFramePr>
          <p:nvPr>
            <p:extLst>
              <p:ext uri="{D42A27DB-BD31-4B8C-83A1-F6EECF244321}">
                <p14:modId xmlns:p14="http://schemas.microsoft.com/office/powerpoint/2010/main" val="3632068650"/>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Važan znak:</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Intuicija se može shvatiti kao znanje utemeljeno na iskustvu. Nekad je naš </a:t>
                      </a:r>
                      <a:r>
                        <a:rPr kumimoji="0" lang="pt-BR" sz="2000" b="0" i="0" u="none" strike="noStrike" cap="none" normalizeH="0" baseline="0">
                          <a:ln>
                            <a:noFill/>
                          </a:ln>
                          <a:solidFill>
                            <a:srgbClr val="333333"/>
                          </a:solidFill>
                          <a:effectLst/>
                          <a:latin typeface="Calibri Light"/>
                        </a:rPr>
                        <a:t>instinkt “pametniji” </a:t>
                      </a:r>
                      <a:r>
                        <a:rPr kumimoji="0" lang="pt-BR" sz="2000" b="0" i="0" u="none" strike="noStrike" cap="none" normalizeH="0" baseline="0" dirty="0">
                          <a:ln>
                            <a:noFill/>
                          </a:ln>
                          <a:solidFill>
                            <a:srgbClr val="333333"/>
                          </a:solidFill>
                          <a:effectLst/>
                          <a:latin typeface="Calibri Light"/>
                        </a:rPr>
                        <a:t>od razuma!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Oprez:</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r>
                        <a:rPr kumimoji="0" lang="pt-BR" sz="2000" b="0" i="0" u="none" strike="noStrike" cap="none" normalizeH="0" baseline="0" dirty="0">
                          <a:ln>
                            <a:noFill/>
                          </a:ln>
                          <a:solidFill>
                            <a:srgbClr val="333333"/>
                          </a:solidFill>
                          <a:effectLst/>
                          <a:latin typeface="+mn-l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08920"/>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59625"/>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59625"/>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51848"/>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Strah </a:t>
            </a:r>
            <a:endParaRPr lang="en-US" altLang="de-DE" sz="1400" dirty="0">
              <a:latin typeface="Calibri Light"/>
            </a:endParaRPr>
          </a:p>
        </p:txBody>
      </p:sp>
      <p:sp>
        <p:nvSpPr>
          <p:cNvPr id="24" name="Caption_23"/>
          <p:cNvSpPr txBox="1">
            <a:spLocks noChangeArrowheads="1"/>
          </p:cNvSpPr>
          <p:nvPr/>
        </p:nvSpPr>
        <p:spPr bwMode="auto">
          <a:xfrm>
            <a:off x="2289423" y="4751848"/>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Zadovoljstvo </a:t>
            </a:r>
            <a:endParaRPr lang="en-US" altLang="de-DE" sz="1400" dirty="0">
              <a:latin typeface="Calibri Light"/>
            </a:endParaRPr>
          </a:p>
        </p:txBody>
      </p:sp>
      <p:sp>
        <p:nvSpPr>
          <p:cNvPr id="25" name="Caption_24"/>
          <p:cNvSpPr txBox="1">
            <a:spLocks noChangeArrowheads="1"/>
          </p:cNvSpPr>
          <p:nvPr/>
        </p:nvSpPr>
        <p:spPr bwMode="auto">
          <a:xfrm>
            <a:off x="552971" y="6248345"/>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 npr. Film strave “Ono” </a:t>
            </a:r>
            <a:endParaRPr lang="en-US" altLang="de-DE" sz="1200" dirty="0">
              <a:latin typeface="Calibri Light"/>
            </a:endParaRPr>
          </a:p>
        </p:txBody>
      </p:sp>
      <p:sp>
        <p:nvSpPr>
          <p:cNvPr id="26" name="Caption_25"/>
          <p:cNvSpPr txBox="1">
            <a:spLocks noChangeArrowheads="1"/>
          </p:cNvSpPr>
          <p:nvPr/>
        </p:nvSpPr>
        <p:spPr bwMode="auto">
          <a:xfrm>
            <a:off x="2289423" y="6248345"/>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Sjećanje iz cirkusa</a:t>
            </a:r>
            <a:endParaRPr lang="en-US" altLang="de-DE" sz="1200" dirty="0">
              <a:latin typeface="Calibri Light"/>
            </a:endParaRPr>
          </a:p>
        </p:txBody>
      </p:sp>
      <p:sp>
        <p:nvSpPr>
          <p:cNvPr id="27" name="Caption_28"/>
          <p:cNvSpPr txBox="1">
            <a:spLocks noChangeArrowheads="1"/>
          </p:cNvSpPr>
          <p:nvPr/>
        </p:nvSpPr>
        <p:spPr bwMode="auto">
          <a:xfrm>
            <a:off x="842367" y="3894629"/>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Zabavan</a:t>
            </a:r>
            <a:r>
              <a:rPr lang="en-US" altLang="de-DE" sz="1400" b="1" dirty="0">
                <a:latin typeface="Calibri Light"/>
              </a:rPr>
              <a:t> , </a:t>
            </a:r>
            <a:r>
              <a:rPr lang="en-US" altLang="de-DE" sz="1400" b="1" dirty="0" err="1">
                <a:latin typeface="Calibri Light"/>
              </a:rPr>
              <a:t>zastrašujuć</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Ovisi</a:t>
            </a:r>
            <a:r>
              <a:rPr lang="en-US" altLang="de-DE" sz="1400" dirty="0">
                <a:latin typeface="Calibri Light"/>
              </a:rPr>
              <a:t> o </a:t>
            </a:r>
            <a:r>
              <a:rPr lang="en-US" altLang="de-DE" sz="1400" dirty="0" err="1">
                <a:latin typeface="Calibri Light"/>
              </a:rPr>
              <a:t>vašem</a:t>
            </a:r>
            <a:r>
              <a:rPr lang="en-US" altLang="de-DE" sz="1400" dirty="0">
                <a:latin typeface="Calibri Light"/>
              </a:rPr>
              <a:t> </a:t>
            </a:r>
            <a:r>
              <a:rPr lang="en-US" altLang="de-DE" sz="1400" dirty="0" err="1">
                <a:latin typeface="Calibri Light"/>
              </a:rPr>
              <a:t>raspoloženju</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18275"/>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8B6B2A22-1D98-4004-A8C9-9375C940DD31}" type="slidenum">
              <a:rPr lang="de-DE" smtClean="0"/>
              <a:pPr>
                <a:defRPr/>
              </a:pPr>
              <a:t>14</a:t>
            </a:fld>
            <a:endParaRPr 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raspravite o prednostima i nedostacima sljedećih pokazatelja na osnovi kojih procjenjujemo ljude</a:t>
            </a:r>
          </a:p>
        </p:txBody>
      </p:sp>
      <p:graphicFrame>
        <p:nvGraphicFramePr>
          <p:cNvPr id="19" name="Group 2"/>
          <p:cNvGraphicFramePr>
            <a:graphicFrameLocks noGrp="1"/>
          </p:cNvGraphicFramePr>
          <p:nvPr>
            <p:extLst>
              <p:ext uri="{D42A27DB-BD31-4B8C-83A1-F6EECF244321}">
                <p14:modId xmlns:p14="http://schemas.microsoft.com/office/powerpoint/2010/main" val="119218592"/>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Važan znak:</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Intuicija se može shvatiti kao znanje utemeljeno na iskustvu. Nekad je naš </a:t>
                      </a:r>
                      <a:r>
                        <a:rPr kumimoji="0" lang="pt-BR" sz="2000" b="0" i="0" u="none" strike="noStrike" cap="none" normalizeH="0" baseline="0">
                          <a:ln>
                            <a:noFill/>
                          </a:ln>
                          <a:solidFill>
                            <a:srgbClr val="333333"/>
                          </a:solidFill>
                          <a:effectLst/>
                          <a:latin typeface="Calibri Light"/>
                        </a:rPr>
                        <a:t>instinkt “pametniji” </a:t>
                      </a:r>
                      <a:r>
                        <a:rPr kumimoji="0" lang="pt-BR" sz="2000" b="0" i="0" u="none" strike="noStrike" cap="none" normalizeH="0" baseline="0" dirty="0">
                          <a:ln>
                            <a:noFill/>
                          </a:ln>
                          <a:solidFill>
                            <a:srgbClr val="333333"/>
                          </a:solidFill>
                          <a:effectLst/>
                          <a:latin typeface="Calibri Light"/>
                        </a:rPr>
                        <a:t>od razuma!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Oprez:</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Naše trenutne emocije mogu utjecati na opažanje/mišljenje; primjeri:</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Ljutnja:</a:t>
                      </a:r>
                      <a:r>
                        <a:rPr kumimoji="0" lang="pt-BR" sz="2000" b="0" i="0" u="none" strike="noStrike" cap="none" normalizeH="0" baseline="0" dirty="0">
                          <a:ln>
                            <a:noFill/>
                          </a:ln>
                          <a:solidFill>
                            <a:srgbClr val="333333"/>
                          </a:solidFill>
                          <a:effectLst/>
                          <a:latin typeface="Calibri Light"/>
                        </a:rPr>
                        <a:t> sklonost osjećaju </a:t>
                      </a:r>
                      <a:r>
                        <a:rPr kumimoji="0" lang="pt-BR" sz="2000" b="0" i="0" u="none" strike="noStrike" cap="none" normalizeH="0" baseline="0">
                          <a:ln>
                            <a:noFill/>
                          </a:ln>
                          <a:solidFill>
                            <a:srgbClr val="333333"/>
                          </a:solidFill>
                          <a:effectLst/>
                          <a:latin typeface="Calibri Light"/>
                        </a:rPr>
                        <a:t>neshvaćenosti i nepovjerenja</a:t>
                      </a:r>
                      <a:endParaRPr kumimoji="0" lang="pt-BR" sz="2000" b="0" i="0" u="none" strike="noStrike" cap="none" normalizeH="0" baseline="0" dirty="0">
                        <a:ln>
                          <a:noFill/>
                        </a:ln>
                        <a:solidFill>
                          <a:srgbClr val="333333"/>
                        </a:solidFill>
                        <a:effectLst/>
                        <a:latin typeface="Calibri Light"/>
                      </a:endParaRP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Depresija:</a:t>
                      </a:r>
                      <a:r>
                        <a:rPr kumimoji="0" lang="pt-BR" sz="2000" b="0" i="0" u="none" strike="noStrike" cap="none" normalizeH="0" baseline="0" dirty="0">
                          <a:ln>
                            <a:noFill/>
                          </a:ln>
                          <a:solidFill>
                            <a:srgbClr val="333333"/>
                          </a:solidFill>
                          <a:effectLst/>
                          <a:latin typeface="Calibri Light"/>
                        </a:rPr>
                        <a:t> sve </a:t>
                      </a:r>
                      <a:r>
                        <a:rPr kumimoji="0" lang="pt-BR" sz="2000" b="0" i="0" u="none" strike="noStrike" cap="none" normalizeH="0" baseline="0">
                          <a:ln>
                            <a:noFill/>
                          </a:ln>
                          <a:solidFill>
                            <a:srgbClr val="333333"/>
                          </a:solidFill>
                          <a:effectLst/>
                          <a:latin typeface="Calibri Light"/>
                        </a:rPr>
                        <a:t>izgleda “crnje” </a:t>
                      </a:r>
                      <a:r>
                        <a:rPr kumimoji="0" lang="pt-BR" sz="2000" b="0" i="0" u="none" strike="noStrike" cap="none" normalizeH="0" baseline="0" dirty="0">
                          <a:ln>
                            <a:noFill/>
                          </a:ln>
                          <a:solidFill>
                            <a:srgbClr val="333333"/>
                          </a:solidFill>
                          <a:effectLst/>
                          <a:latin typeface="Calibri Light"/>
                        </a:rPr>
                        <a:t>nego što u stvari jest.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08920"/>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59625"/>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59625"/>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51848"/>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Strah </a:t>
            </a:r>
            <a:endParaRPr lang="en-US" altLang="de-DE" sz="1400" dirty="0">
              <a:latin typeface="Calibri Light"/>
            </a:endParaRPr>
          </a:p>
        </p:txBody>
      </p:sp>
      <p:sp>
        <p:nvSpPr>
          <p:cNvPr id="24" name="Caption_23"/>
          <p:cNvSpPr txBox="1">
            <a:spLocks noChangeArrowheads="1"/>
          </p:cNvSpPr>
          <p:nvPr/>
        </p:nvSpPr>
        <p:spPr bwMode="auto">
          <a:xfrm>
            <a:off x="2289423" y="4751848"/>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Zadovoljstvo </a:t>
            </a:r>
            <a:endParaRPr lang="en-US" altLang="de-DE" sz="1400" dirty="0">
              <a:latin typeface="Calibri Light"/>
            </a:endParaRPr>
          </a:p>
        </p:txBody>
      </p:sp>
      <p:sp>
        <p:nvSpPr>
          <p:cNvPr id="25" name="Caption_24"/>
          <p:cNvSpPr txBox="1">
            <a:spLocks noChangeArrowheads="1"/>
          </p:cNvSpPr>
          <p:nvPr/>
        </p:nvSpPr>
        <p:spPr bwMode="auto">
          <a:xfrm>
            <a:off x="552971" y="6248345"/>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 npr. Film strave “Ono” </a:t>
            </a:r>
            <a:endParaRPr lang="en-US" altLang="de-DE" sz="1200" dirty="0">
              <a:latin typeface="Calibri Light"/>
            </a:endParaRPr>
          </a:p>
        </p:txBody>
      </p:sp>
      <p:sp>
        <p:nvSpPr>
          <p:cNvPr id="26" name="Caption_25"/>
          <p:cNvSpPr txBox="1">
            <a:spLocks noChangeArrowheads="1"/>
          </p:cNvSpPr>
          <p:nvPr/>
        </p:nvSpPr>
        <p:spPr bwMode="auto">
          <a:xfrm>
            <a:off x="2289423" y="6248345"/>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Sjećanje iz cirkusa</a:t>
            </a:r>
            <a:endParaRPr lang="en-US" altLang="de-DE" sz="1200" dirty="0">
              <a:latin typeface="Calibri Light"/>
            </a:endParaRPr>
          </a:p>
        </p:txBody>
      </p:sp>
      <p:sp>
        <p:nvSpPr>
          <p:cNvPr id="27" name="Caption_28"/>
          <p:cNvSpPr txBox="1">
            <a:spLocks noChangeArrowheads="1"/>
          </p:cNvSpPr>
          <p:nvPr/>
        </p:nvSpPr>
        <p:spPr bwMode="auto">
          <a:xfrm>
            <a:off x="842367" y="3894629"/>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Zabavan</a:t>
            </a:r>
            <a:r>
              <a:rPr lang="en-US" altLang="de-DE" sz="1400" b="1" dirty="0">
                <a:latin typeface="Calibri Light"/>
              </a:rPr>
              <a:t> , </a:t>
            </a:r>
            <a:r>
              <a:rPr lang="en-US" altLang="de-DE" sz="1400" b="1" dirty="0" err="1">
                <a:latin typeface="Calibri Light"/>
              </a:rPr>
              <a:t>zastrašujuć</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Ovisi</a:t>
            </a:r>
            <a:r>
              <a:rPr lang="en-US" altLang="de-DE" sz="1400" dirty="0">
                <a:latin typeface="Calibri Light"/>
              </a:rPr>
              <a:t> o </a:t>
            </a:r>
            <a:r>
              <a:rPr lang="en-US" altLang="de-DE" sz="1400" dirty="0" err="1">
                <a:latin typeface="Calibri Light"/>
              </a:rPr>
              <a:t>vašem</a:t>
            </a:r>
            <a:r>
              <a:rPr lang="en-US" altLang="de-DE" sz="1400" dirty="0">
                <a:latin typeface="Calibri Light"/>
              </a:rPr>
              <a:t> </a:t>
            </a:r>
            <a:r>
              <a:rPr lang="en-US" altLang="de-DE" sz="1400" dirty="0" err="1">
                <a:latin typeface="Calibri Light"/>
              </a:rPr>
              <a:t>raspoloženju</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18275"/>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8B6B2A22-1D98-4004-A8C9-9375C940DD31}" type="slidenum">
              <a:rPr lang="de-DE" smtClean="0"/>
              <a:pPr>
                <a:defRPr/>
              </a:pPr>
              <a:t>15</a:t>
            </a:fld>
            <a:endParaRPr lang="de-DE"/>
          </a:p>
        </p:txBody>
      </p:sp>
    </p:spTree>
    <p:extLst>
      <p:ext uri="{BB962C8B-B14F-4D97-AF65-F5344CB8AC3E}">
        <p14:creationId xmlns:p14="http://schemas.microsoft.com/office/powerpoint/2010/main" val="22224191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raspravite o prednostima i nedostacima sljedećih pokazatelja na osnovi kojih procjenjujemo ljude</a:t>
            </a:r>
          </a:p>
        </p:txBody>
      </p:sp>
      <p:graphicFrame>
        <p:nvGraphicFramePr>
          <p:cNvPr id="19" name="Group 2"/>
          <p:cNvGraphicFramePr>
            <a:graphicFrameLocks noGrp="1"/>
          </p:cNvGraphicFramePr>
          <p:nvPr>
            <p:extLst>
              <p:ext uri="{D42A27DB-BD31-4B8C-83A1-F6EECF244321}">
                <p14:modId xmlns:p14="http://schemas.microsoft.com/office/powerpoint/2010/main" val="1949217619"/>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Važan znak:</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Intuicija se može shvatiti kao znanje utemeljeno na iskustvu. Nekad je naš </a:t>
                      </a:r>
                      <a:r>
                        <a:rPr kumimoji="0" lang="pt-BR" sz="2000" b="0" i="0" u="none" strike="noStrike" cap="none" normalizeH="0" baseline="0">
                          <a:ln>
                            <a:noFill/>
                          </a:ln>
                          <a:solidFill>
                            <a:srgbClr val="333333"/>
                          </a:solidFill>
                          <a:effectLst/>
                          <a:latin typeface="Calibri Light"/>
                        </a:rPr>
                        <a:t>instinkt “pametniji” </a:t>
                      </a:r>
                      <a:r>
                        <a:rPr kumimoji="0" lang="pt-BR" sz="2000" b="0" i="0" u="none" strike="noStrike" cap="none" normalizeH="0" baseline="0" dirty="0">
                          <a:ln>
                            <a:noFill/>
                          </a:ln>
                          <a:solidFill>
                            <a:srgbClr val="333333"/>
                          </a:solidFill>
                          <a:effectLst/>
                          <a:latin typeface="Calibri Light"/>
                        </a:rPr>
                        <a:t>od razuma!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Oprez:</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Naše trenutne emocije mogu utjecati na opažanje/mišljenje; primjeri:</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Ljutnja:</a:t>
                      </a:r>
                      <a:r>
                        <a:rPr kumimoji="0" lang="pt-BR" sz="2000" b="0" i="0" u="none" strike="noStrike" cap="none" normalizeH="0" baseline="0" dirty="0">
                          <a:ln>
                            <a:noFill/>
                          </a:ln>
                          <a:solidFill>
                            <a:srgbClr val="333333"/>
                          </a:solidFill>
                          <a:effectLst/>
                          <a:latin typeface="Calibri Light"/>
                        </a:rPr>
                        <a:t> sklonost osjećaju </a:t>
                      </a:r>
                      <a:r>
                        <a:rPr kumimoji="0" lang="pt-BR" sz="2000" b="0" i="0" u="none" strike="noStrike" cap="none" normalizeH="0" baseline="0">
                          <a:ln>
                            <a:noFill/>
                          </a:ln>
                          <a:solidFill>
                            <a:srgbClr val="333333"/>
                          </a:solidFill>
                          <a:effectLst/>
                          <a:latin typeface="Calibri Light"/>
                        </a:rPr>
                        <a:t>neshvaćenosti i nepovjerenja</a:t>
                      </a:r>
                      <a:endParaRPr kumimoji="0" lang="pt-BR" sz="2000" b="0" i="0" u="none" strike="noStrike" cap="none" normalizeH="0" baseline="0" dirty="0">
                        <a:ln>
                          <a:noFill/>
                        </a:ln>
                        <a:solidFill>
                          <a:srgbClr val="333333"/>
                        </a:solidFill>
                        <a:effectLst/>
                        <a:latin typeface="Calibri Light"/>
                      </a:endParaRP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Depresija:</a:t>
                      </a:r>
                      <a:r>
                        <a:rPr kumimoji="0" lang="pt-BR" sz="2000" b="0" i="0" u="none" strike="noStrike" cap="none" normalizeH="0" baseline="0" dirty="0">
                          <a:ln>
                            <a:noFill/>
                          </a:ln>
                          <a:solidFill>
                            <a:srgbClr val="333333"/>
                          </a:solidFill>
                          <a:effectLst/>
                          <a:latin typeface="Calibri Light"/>
                        </a:rPr>
                        <a:t> sve </a:t>
                      </a:r>
                      <a:r>
                        <a:rPr kumimoji="0" lang="pt-BR" sz="2000" b="0" i="0" u="none" strike="noStrike" cap="none" normalizeH="0" baseline="0">
                          <a:ln>
                            <a:noFill/>
                          </a:ln>
                          <a:solidFill>
                            <a:srgbClr val="333333"/>
                          </a:solidFill>
                          <a:effectLst/>
                          <a:latin typeface="Calibri Light"/>
                        </a:rPr>
                        <a:t>izgleda “crnje” </a:t>
                      </a:r>
                      <a:r>
                        <a:rPr kumimoji="0" lang="pt-BR" sz="2000" b="0" i="0" u="none" strike="noStrike" cap="none" normalizeH="0" baseline="0" dirty="0">
                          <a:ln>
                            <a:noFill/>
                          </a:ln>
                          <a:solidFill>
                            <a:srgbClr val="333333"/>
                          </a:solidFill>
                          <a:effectLst/>
                          <a:latin typeface="Calibri Light"/>
                        </a:rPr>
                        <a:t>nego što u stvari jest.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treba slušati svoje instinkte, ali ne im i slijepo vjerovati.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08920"/>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59625"/>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59625"/>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51848"/>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Strah </a:t>
            </a:r>
            <a:endParaRPr lang="en-US" altLang="de-DE" sz="1400" dirty="0">
              <a:latin typeface="Calibri Light"/>
            </a:endParaRPr>
          </a:p>
        </p:txBody>
      </p:sp>
      <p:sp>
        <p:nvSpPr>
          <p:cNvPr id="24" name="Caption_23"/>
          <p:cNvSpPr txBox="1">
            <a:spLocks noChangeArrowheads="1"/>
          </p:cNvSpPr>
          <p:nvPr/>
        </p:nvSpPr>
        <p:spPr bwMode="auto">
          <a:xfrm>
            <a:off x="2289423" y="4751848"/>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Zadovoljstvo </a:t>
            </a:r>
            <a:endParaRPr lang="en-US" altLang="de-DE" sz="1400" dirty="0">
              <a:latin typeface="Calibri Light"/>
            </a:endParaRPr>
          </a:p>
        </p:txBody>
      </p:sp>
      <p:sp>
        <p:nvSpPr>
          <p:cNvPr id="25" name="Caption_24"/>
          <p:cNvSpPr txBox="1">
            <a:spLocks noChangeArrowheads="1"/>
          </p:cNvSpPr>
          <p:nvPr/>
        </p:nvSpPr>
        <p:spPr bwMode="auto">
          <a:xfrm>
            <a:off x="552971" y="6248345"/>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 npr. Film strave “Ono” </a:t>
            </a:r>
            <a:endParaRPr lang="en-US" altLang="de-DE" sz="1200" dirty="0">
              <a:latin typeface="Calibri Light"/>
            </a:endParaRPr>
          </a:p>
        </p:txBody>
      </p:sp>
      <p:sp>
        <p:nvSpPr>
          <p:cNvPr id="26" name="Caption_25"/>
          <p:cNvSpPr txBox="1">
            <a:spLocks noChangeArrowheads="1"/>
          </p:cNvSpPr>
          <p:nvPr/>
        </p:nvSpPr>
        <p:spPr bwMode="auto">
          <a:xfrm>
            <a:off x="2289423" y="6248345"/>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Sjećanje iz cirkusa</a:t>
            </a:r>
            <a:endParaRPr lang="en-US" altLang="de-DE" sz="1200" dirty="0">
              <a:latin typeface="Calibri Light"/>
            </a:endParaRPr>
          </a:p>
        </p:txBody>
      </p:sp>
      <p:sp>
        <p:nvSpPr>
          <p:cNvPr id="27" name="Caption_28"/>
          <p:cNvSpPr txBox="1">
            <a:spLocks noChangeArrowheads="1"/>
          </p:cNvSpPr>
          <p:nvPr/>
        </p:nvSpPr>
        <p:spPr bwMode="auto">
          <a:xfrm>
            <a:off x="842367" y="3894629"/>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Zabavan</a:t>
            </a:r>
            <a:r>
              <a:rPr lang="en-US" altLang="de-DE" sz="1400" b="1" dirty="0">
                <a:latin typeface="Calibri Light"/>
              </a:rPr>
              <a:t> , </a:t>
            </a:r>
            <a:r>
              <a:rPr lang="en-US" altLang="de-DE" sz="1400" b="1" dirty="0" err="1">
                <a:latin typeface="Calibri Light"/>
              </a:rPr>
              <a:t>zastrašujuć</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Ovisi</a:t>
            </a:r>
            <a:r>
              <a:rPr lang="en-US" altLang="de-DE" sz="1400" dirty="0">
                <a:latin typeface="Calibri Light"/>
              </a:rPr>
              <a:t> o </a:t>
            </a:r>
            <a:r>
              <a:rPr lang="en-US" altLang="de-DE" sz="1400" dirty="0" err="1">
                <a:latin typeface="Calibri Light"/>
              </a:rPr>
              <a:t>vašem</a:t>
            </a:r>
            <a:r>
              <a:rPr lang="en-US" altLang="de-DE" sz="1400" dirty="0">
                <a:latin typeface="Calibri Light"/>
              </a:rPr>
              <a:t> </a:t>
            </a:r>
            <a:r>
              <a:rPr lang="en-US" altLang="de-DE" sz="1400" dirty="0" err="1">
                <a:latin typeface="Calibri Light"/>
              </a:rPr>
              <a:t>raspoloženju</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18275"/>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8B6B2A22-1D98-4004-A8C9-9375C940DD31}" type="slidenum">
              <a:rPr lang="de-DE" smtClean="0"/>
              <a:pPr>
                <a:defRPr/>
              </a:pPr>
              <a:t>16</a:t>
            </a:fld>
            <a:endParaRPr lang="de-DE"/>
          </a:p>
        </p:txBody>
      </p:sp>
    </p:spTree>
    <p:extLst>
      <p:ext uri="{BB962C8B-B14F-4D97-AF65-F5344CB8AC3E}">
        <p14:creationId xmlns:p14="http://schemas.microsoft.com/office/powerpoint/2010/main" val="201702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Privid i zbilja!</a:t>
            </a:r>
          </a:p>
        </p:txBody>
      </p:sp>
      <p:sp>
        <p:nvSpPr>
          <p:cNvPr id="5" name="Content Placeholder 4"/>
          <p:cNvSpPr>
            <a:spLocks noGrp="1"/>
          </p:cNvSpPr>
          <p:nvPr>
            <p:ph idx="1"/>
          </p:nvPr>
        </p:nvSpPr>
        <p:spPr/>
        <p:txBody>
          <a:bodyPr/>
          <a:lstStyle/>
          <a:p>
            <a:pPr lvl="0" defTabSz="914400" fontAlgn="base"/>
            <a:r>
              <a:rPr lang="hr-HR" sz="2400" dirty="0">
                <a:solidFill>
                  <a:srgbClr val="004992"/>
                </a:solidFill>
              </a:rPr>
              <a:t>Niti jednom od navedenih pojedinačnih pokazatelja </a:t>
            </a:r>
            <a:r>
              <a:rPr lang="en-US" sz="2400" dirty="0">
                <a:solidFill>
                  <a:srgbClr val="004992"/>
                </a:solidFill>
              </a:rPr>
              <a:t>(</a:t>
            </a:r>
            <a:r>
              <a:rPr lang="hr-HR" sz="2400" dirty="0">
                <a:solidFill>
                  <a:srgbClr val="004992"/>
                </a:solidFill>
              </a:rPr>
              <a:t>npr</a:t>
            </a:r>
            <a:r>
              <a:rPr lang="en-US" sz="2400" dirty="0">
                <a:solidFill>
                  <a:srgbClr val="004992"/>
                </a:solidFill>
              </a:rPr>
              <a:t>. </a:t>
            </a:r>
            <a:r>
              <a:rPr lang="hr-HR" sz="2400" dirty="0">
                <a:solidFill>
                  <a:srgbClr val="004992"/>
                </a:solidFill>
              </a:rPr>
              <a:t>govoru) ne možemo u potpunosti vjerovati...</a:t>
            </a:r>
          </a:p>
          <a:p>
            <a:pPr lvl="0" defTabSz="914400" fontAlgn="base"/>
            <a:r>
              <a:rPr lang="hr-HR" sz="2400" i="1" dirty="0">
                <a:solidFill>
                  <a:srgbClr val="333333"/>
                </a:solidFill>
              </a:rPr>
              <a:t>Moraju se uzeti u obzir svi aspekti</a:t>
            </a:r>
            <a:r>
              <a:rPr lang="en-US" sz="2400" i="1" dirty="0">
                <a:solidFill>
                  <a:srgbClr val="333333"/>
                </a:solidFill>
              </a:rPr>
              <a:t>!</a:t>
            </a:r>
            <a:br>
              <a:rPr lang="en-US" sz="2400" i="1" dirty="0">
                <a:solidFill>
                  <a:srgbClr val="333333"/>
                </a:solidFill>
              </a:rPr>
            </a:br>
            <a:r>
              <a:rPr lang="de-DE" sz="2400" dirty="0">
                <a:solidFill>
                  <a:srgbClr val="333333"/>
                </a:solidFill>
              </a:rPr>
              <a:t>A</a:t>
            </a:r>
            <a:r>
              <a:rPr lang="hr-HR" sz="2400" dirty="0">
                <a:solidFill>
                  <a:srgbClr val="333333"/>
                </a:solidFill>
              </a:rPr>
              <a:t>li, ukoliko ih uzmemo sve zajedno, u kombinaciji</a:t>
            </a:r>
            <a:r>
              <a:rPr lang="en-US" sz="2400" dirty="0">
                <a:solidFill>
                  <a:srgbClr val="333333"/>
                </a:solidFill>
              </a:rPr>
              <a:t>, </a:t>
            </a:r>
            <a:r>
              <a:rPr lang="hr-HR" sz="2400" dirty="0">
                <a:solidFill>
                  <a:srgbClr val="333333"/>
                </a:solidFill>
              </a:rPr>
              <a:t>pomažu u procjeni složenih situacija!</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7" name="Slide Number Placeholder 6"/>
          <p:cNvSpPr>
            <a:spLocks noGrp="1"/>
          </p:cNvSpPr>
          <p:nvPr>
            <p:ph type="sldNum" sz="quarter" idx="12"/>
          </p:nvPr>
        </p:nvSpPr>
        <p:spPr/>
        <p:txBody>
          <a:bodyPr/>
          <a:lstStyle/>
          <a:p>
            <a:pPr>
              <a:defRPr/>
            </a:pPr>
            <a:fld id="{C0BDAED0-24CE-46D2-B2D0-4302AC4F575C}" type="slidenum">
              <a:rPr lang="de-DE" smtClean="0"/>
              <a:pPr>
                <a:defRPr/>
              </a:pPr>
              <a:t>17</a:t>
            </a:fld>
            <a:endParaRPr 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Zašto ovo radimo?</a:t>
            </a:r>
          </a:p>
        </p:txBody>
      </p:sp>
      <p:sp>
        <p:nvSpPr>
          <p:cNvPr id="5" name="Content Placeholder 4"/>
          <p:cNvSpPr>
            <a:spLocks noGrp="1"/>
          </p:cNvSpPr>
          <p:nvPr>
            <p:ph idx="1"/>
          </p:nvPr>
        </p:nvSpPr>
        <p:spPr/>
        <p:txBody>
          <a:bodyPr/>
          <a:lstStyle/>
          <a:p>
            <a:pPr lvl="0" defTabSz="914400" fontAlgn="base">
              <a:defRPr/>
            </a:pPr>
            <a:r>
              <a:rPr lang="hr-HR" sz="2400" dirty="0">
                <a:solidFill>
                  <a:srgbClr val="333333"/>
                </a:solidFill>
              </a:rPr>
              <a:t>Istraživanja pokazuju da mnogi</a:t>
            </a:r>
            <a:r>
              <a:rPr lang="en-US" sz="2400" dirty="0">
                <a:solidFill>
                  <a:srgbClr val="333333"/>
                </a:solidFill>
              </a:rPr>
              <a:t> </a:t>
            </a:r>
            <a:r>
              <a:rPr lang="hr-HR" sz="2400" dirty="0">
                <a:solidFill>
                  <a:srgbClr val="333333"/>
                </a:solidFill>
              </a:rPr>
              <a:t>ljudi </a:t>
            </a:r>
            <a:r>
              <a:rPr lang="en-US" sz="2400" dirty="0">
                <a:solidFill>
                  <a:srgbClr val="333333"/>
                </a:solidFill>
              </a:rPr>
              <a:t>(</a:t>
            </a:r>
            <a:r>
              <a:rPr lang="hr-HR" sz="2400" dirty="0">
                <a:solidFill>
                  <a:srgbClr val="333333"/>
                </a:solidFill>
              </a:rPr>
              <a:t>ne svi</a:t>
            </a:r>
            <a:r>
              <a:rPr lang="en-US" sz="2400" dirty="0">
                <a:solidFill>
                  <a:srgbClr val="333333"/>
                </a:solidFill>
              </a:rPr>
              <a:t>!) </a:t>
            </a:r>
            <a:r>
              <a:rPr lang="hr-HR" sz="2400" dirty="0">
                <a:solidFill>
                  <a:srgbClr val="333333"/>
                </a:solidFill>
              </a:rPr>
              <a:t>s problemima s mentalnim zdravljem </a:t>
            </a:r>
            <a:r>
              <a:rPr lang="en-US" sz="2400" dirty="0">
                <a:solidFill>
                  <a:srgbClr val="333333"/>
                </a:solidFill>
              </a:rPr>
              <a:t>(</a:t>
            </a:r>
            <a:r>
              <a:rPr lang="hr-HR" sz="2400" dirty="0">
                <a:solidFill>
                  <a:srgbClr val="333333"/>
                </a:solidFill>
              </a:rPr>
              <a:t>posebno sa psihozom</a:t>
            </a:r>
            <a:r>
              <a:rPr lang="en-US" sz="2400" dirty="0">
                <a:solidFill>
                  <a:srgbClr val="333333"/>
                </a:solidFill>
              </a:rPr>
              <a:t>) </a:t>
            </a:r>
            <a:r>
              <a:rPr lang="hr-HR" sz="2400" dirty="0">
                <a:solidFill>
                  <a:srgbClr val="333333"/>
                </a:solidFill>
              </a:rPr>
              <a:t>imaju poteškoće u sljedećim područjima</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hr-HR" sz="2400" dirty="0">
                <a:solidFill>
                  <a:srgbClr val="004992"/>
                </a:solidFill>
              </a:rPr>
              <a:t>poteškoće u opažanju i prepoznavanju</a:t>
            </a:r>
            <a:r>
              <a:rPr lang="en-US" sz="2400" dirty="0">
                <a:solidFill>
                  <a:srgbClr val="004992"/>
                </a:solidFill>
              </a:rPr>
              <a:t> </a:t>
            </a:r>
            <a:r>
              <a:rPr lang="hr-HR" sz="2400" dirty="0">
                <a:solidFill>
                  <a:srgbClr val="004992"/>
                </a:solidFill>
              </a:rPr>
              <a:t>izraza lica drugih osoba </a:t>
            </a:r>
            <a:r>
              <a:rPr lang="de-DE" sz="2400" dirty="0">
                <a:solidFill>
                  <a:srgbClr val="004992"/>
                </a:solidFill>
              </a:rPr>
              <a:t>(</a:t>
            </a:r>
            <a:r>
              <a:rPr lang="hr-HR" sz="2400" dirty="0">
                <a:solidFill>
                  <a:srgbClr val="004992"/>
                </a:solidFill>
              </a:rPr>
              <a:t>npr</a:t>
            </a:r>
            <a:r>
              <a:rPr lang="de-DE" sz="2400" dirty="0">
                <a:solidFill>
                  <a:srgbClr val="004992"/>
                </a:solidFill>
              </a:rPr>
              <a:t>. </a:t>
            </a:r>
            <a:r>
              <a:rPr lang="hr-HR" sz="2400" dirty="0">
                <a:solidFill>
                  <a:srgbClr val="004992"/>
                </a:solidFill>
              </a:rPr>
              <a:t>sreće</a:t>
            </a:r>
            <a:r>
              <a:rPr lang="de-DE" sz="2400" dirty="0">
                <a:solidFill>
                  <a:srgbClr val="004992"/>
                </a:solidFill>
              </a:rPr>
              <a:t>, </a:t>
            </a:r>
            <a:r>
              <a:rPr lang="hr-HR" sz="2400" dirty="0">
                <a:solidFill>
                  <a:srgbClr val="004992"/>
                </a:solidFill>
              </a:rPr>
              <a:t>tuge</a:t>
            </a:r>
            <a:r>
              <a:rPr lang="de-DE" sz="2400" dirty="0">
                <a:solidFill>
                  <a:srgbClr val="004992"/>
                </a:solidFill>
              </a:rPr>
              <a:t>)</a:t>
            </a:r>
            <a:r>
              <a:rPr lang="en-US" sz="2400" dirty="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7" name="Slide Number Placeholder 6"/>
          <p:cNvSpPr>
            <a:spLocks noGrp="1"/>
          </p:cNvSpPr>
          <p:nvPr>
            <p:ph type="sldNum" sz="quarter" idx="12"/>
          </p:nvPr>
        </p:nvSpPr>
        <p:spPr/>
        <p:txBody>
          <a:bodyPr/>
          <a:lstStyle/>
          <a:p>
            <a:pPr>
              <a:defRPr/>
            </a:pPr>
            <a:fld id="{C0BDAED0-24CE-46D2-B2D0-4302AC4F575C}" type="slidenum">
              <a:rPr lang="de-DE" smtClean="0"/>
              <a:pPr>
                <a:defRPr/>
              </a:pPr>
              <a:t>18</a:t>
            </a:fld>
            <a:endParaRPr 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Zašto ovo radimo?</a:t>
            </a:r>
          </a:p>
        </p:txBody>
      </p:sp>
      <p:sp>
        <p:nvSpPr>
          <p:cNvPr id="5" name="Content Placeholder 4"/>
          <p:cNvSpPr>
            <a:spLocks noGrp="1"/>
          </p:cNvSpPr>
          <p:nvPr>
            <p:ph idx="1"/>
          </p:nvPr>
        </p:nvSpPr>
        <p:spPr/>
        <p:txBody>
          <a:bodyPr/>
          <a:lstStyle/>
          <a:p>
            <a:pPr lvl="0" defTabSz="914400" fontAlgn="base">
              <a:defRPr/>
            </a:pPr>
            <a:r>
              <a:rPr lang="hr-HR" sz="2400" dirty="0">
                <a:solidFill>
                  <a:srgbClr val="333333"/>
                </a:solidFill>
              </a:rPr>
              <a:t>Istraživanja pokazuju da mnogi</a:t>
            </a:r>
            <a:r>
              <a:rPr lang="en-US" sz="2400" dirty="0">
                <a:solidFill>
                  <a:srgbClr val="333333"/>
                </a:solidFill>
              </a:rPr>
              <a:t> </a:t>
            </a:r>
            <a:r>
              <a:rPr lang="hr-HR" sz="2400" dirty="0">
                <a:solidFill>
                  <a:srgbClr val="333333"/>
                </a:solidFill>
              </a:rPr>
              <a:t>ljudi </a:t>
            </a:r>
            <a:r>
              <a:rPr lang="en-US" sz="2400" dirty="0">
                <a:solidFill>
                  <a:srgbClr val="333333"/>
                </a:solidFill>
              </a:rPr>
              <a:t>(</a:t>
            </a:r>
            <a:r>
              <a:rPr lang="hr-HR" sz="2400" dirty="0">
                <a:solidFill>
                  <a:srgbClr val="333333"/>
                </a:solidFill>
              </a:rPr>
              <a:t>ne svi</a:t>
            </a:r>
            <a:r>
              <a:rPr lang="en-US" sz="2400" dirty="0">
                <a:solidFill>
                  <a:srgbClr val="333333"/>
                </a:solidFill>
              </a:rPr>
              <a:t>!) </a:t>
            </a:r>
            <a:r>
              <a:rPr lang="hr-HR" sz="2400" dirty="0">
                <a:solidFill>
                  <a:srgbClr val="333333"/>
                </a:solidFill>
              </a:rPr>
              <a:t>s problemima s mentalnim zdravljem </a:t>
            </a:r>
            <a:r>
              <a:rPr lang="en-US" sz="2400" dirty="0">
                <a:solidFill>
                  <a:srgbClr val="333333"/>
                </a:solidFill>
              </a:rPr>
              <a:t>(</a:t>
            </a:r>
            <a:r>
              <a:rPr lang="hr-HR" sz="2400" dirty="0">
                <a:solidFill>
                  <a:srgbClr val="333333"/>
                </a:solidFill>
              </a:rPr>
              <a:t>posebno sa psihozom</a:t>
            </a:r>
            <a:r>
              <a:rPr lang="en-US" sz="2400" dirty="0">
                <a:solidFill>
                  <a:srgbClr val="333333"/>
                </a:solidFill>
              </a:rPr>
              <a:t>) </a:t>
            </a:r>
            <a:r>
              <a:rPr lang="hr-HR" sz="2400" dirty="0">
                <a:solidFill>
                  <a:srgbClr val="333333"/>
                </a:solidFill>
              </a:rPr>
              <a:t>imaju poteškoće u sljedećim područjima</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hr-HR" sz="2400" dirty="0">
                <a:solidFill>
                  <a:srgbClr val="004992"/>
                </a:solidFill>
              </a:rPr>
              <a:t>poteškoće u opažanju i prepoznavanju</a:t>
            </a:r>
            <a:r>
              <a:rPr lang="en-US" sz="2400" dirty="0">
                <a:solidFill>
                  <a:srgbClr val="004992"/>
                </a:solidFill>
              </a:rPr>
              <a:t> </a:t>
            </a:r>
            <a:r>
              <a:rPr lang="hr-HR" sz="2400" dirty="0">
                <a:solidFill>
                  <a:srgbClr val="004992"/>
                </a:solidFill>
              </a:rPr>
              <a:t>izraza lica drugih osoba </a:t>
            </a:r>
            <a:r>
              <a:rPr lang="de-DE" sz="2400" dirty="0">
                <a:solidFill>
                  <a:srgbClr val="004992"/>
                </a:solidFill>
              </a:rPr>
              <a:t>(</a:t>
            </a:r>
            <a:r>
              <a:rPr lang="hr-HR" sz="2400" dirty="0">
                <a:solidFill>
                  <a:srgbClr val="004992"/>
                </a:solidFill>
              </a:rPr>
              <a:t>npr</a:t>
            </a:r>
            <a:r>
              <a:rPr lang="de-DE" sz="2400" dirty="0">
                <a:solidFill>
                  <a:srgbClr val="004992"/>
                </a:solidFill>
              </a:rPr>
              <a:t>. </a:t>
            </a:r>
            <a:r>
              <a:rPr lang="hr-HR" sz="2400" dirty="0">
                <a:solidFill>
                  <a:srgbClr val="004992"/>
                </a:solidFill>
              </a:rPr>
              <a:t>sreće</a:t>
            </a:r>
            <a:r>
              <a:rPr lang="de-DE" sz="2400" dirty="0">
                <a:solidFill>
                  <a:srgbClr val="004992"/>
                </a:solidFill>
              </a:rPr>
              <a:t>, </a:t>
            </a:r>
            <a:r>
              <a:rPr lang="hr-HR" sz="2400" dirty="0">
                <a:solidFill>
                  <a:srgbClr val="004992"/>
                </a:solidFill>
              </a:rPr>
              <a:t>tuge</a:t>
            </a:r>
            <a:r>
              <a:rPr lang="de-DE" sz="2400" dirty="0">
                <a:solidFill>
                  <a:srgbClr val="004992"/>
                </a:solidFill>
              </a:rPr>
              <a:t>)</a:t>
            </a:r>
            <a:r>
              <a:rPr lang="en-US" sz="2400" dirty="0">
                <a:solidFill>
                  <a:srgbClr val="004992"/>
                </a:solidFill>
              </a:rPr>
              <a:t>.</a:t>
            </a:r>
          </a:p>
          <a:p>
            <a:pPr marL="342900" lvl="0" indent="-342900" defTabSz="914400" fontAlgn="base">
              <a:buClr>
                <a:srgbClr val="333333"/>
              </a:buClr>
              <a:buFont typeface="WingDings"/>
              <a:buChar char=""/>
              <a:defRPr/>
            </a:pPr>
            <a:r>
              <a:rPr lang="hr-HR" sz="2400" dirty="0">
                <a:solidFill>
                  <a:srgbClr val="004992"/>
                </a:solidFill>
              </a:rPr>
              <a:t>poteškoće</a:t>
            </a:r>
            <a:r>
              <a:rPr lang="en-US" sz="2400" dirty="0">
                <a:solidFill>
                  <a:srgbClr val="004992"/>
                </a:solidFill>
              </a:rPr>
              <a:t> </a:t>
            </a:r>
            <a:r>
              <a:rPr lang="hr-HR" sz="2400" dirty="0">
                <a:solidFill>
                  <a:srgbClr val="004992"/>
                </a:solidFill>
              </a:rPr>
              <a:t>u zaključivanju o motivima i predviđanju budućih postupaka drugih osoba</a:t>
            </a:r>
            <a:r>
              <a:rPr lang="en-US" sz="2400" dirty="0">
                <a:solidFill>
                  <a:srgbClr val="004992"/>
                </a:solidFill>
              </a:rPr>
              <a:t> </a:t>
            </a:r>
            <a:r>
              <a:rPr lang="hr-HR" sz="2400" dirty="0">
                <a:solidFill>
                  <a:srgbClr val="004992"/>
                </a:solidFill>
              </a:rPr>
              <a:t>na osnovi sadašnjeg ponašanja</a:t>
            </a:r>
            <a:r>
              <a:rPr lang="en-US" sz="2400" dirty="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7" name="Slide Number Placeholder 6"/>
          <p:cNvSpPr>
            <a:spLocks noGrp="1"/>
          </p:cNvSpPr>
          <p:nvPr>
            <p:ph type="sldNum" sz="quarter" idx="12"/>
          </p:nvPr>
        </p:nvSpPr>
        <p:spPr/>
        <p:txBody>
          <a:bodyPr/>
          <a:lstStyle/>
          <a:p>
            <a:pPr>
              <a:defRPr/>
            </a:pPr>
            <a:fld id="{C0BDAED0-24CE-46D2-B2D0-4302AC4F575C}" type="slidenum">
              <a:rPr lang="de-DE" smtClean="0"/>
              <a:pPr>
                <a:defRPr/>
              </a:pPr>
              <a:t>19</a:t>
            </a:fld>
            <a:endParaRPr lang="de-DE"/>
          </a:p>
        </p:txBody>
      </p:sp>
    </p:spTree>
    <p:extLst>
      <p:ext uri="{BB962C8B-B14F-4D97-AF65-F5344CB8AC3E}">
        <p14:creationId xmlns:p14="http://schemas.microsoft.com/office/powerpoint/2010/main" val="35049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nedostatak</a:t>
            </a:r>
            <a:r>
              <a:rPr lang="en-US" sz="3600" dirty="0">
                <a:latin typeface="+mn-lt"/>
                <a:ea typeface="+mn-ea"/>
                <a:cs typeface="+mn-cs"/>
              </a:rPr>
              <a:t> </a:t>
            </a:r>
            <a:r>
              <a:rPr lang="en-US" sz="3600" dirty="0" err="1">
                <a:latin typeface="+mn-lt"/>
                <a:ea typeface="+mn-ea"/>
                <a:cs typeface="+mn-cs"/>
              </a:rPr>
              <a:t>empatije</a:t>
            </a:r>
            <a:r>
              <a:rPr lang="en-US" sz="3600" dirty="0">
                <a:latin typeface="+mn-lt"/>
                <a:ea typeface="+mn-ea"/>
                <a:cs typeface="+mn-cs"/>
              </a:rPr>
              <a:t> </a:t>
            </a:r>
            <a:r>
              <a:rPr lang="en-US" sz="3600" dirty="0" err="1">
                <a:latin typeface="+mn-lt"/>
                <a:ea typeface="+mn-ea"/>
                <a:cs typeface="+mn-cs"/>
              </a:rPr>
              <a:t>dovodi</a:t>
            </a:r>
            <a:r>
              <a:rPr lang="en-US" sz="3600" dirty="0">
                <a:latin typeface="+mn-lt"/>
                <a:ea typeface="+mn-ea"/>
                <a:cs typeface="+mn-cs"/>
              </a:rPr>
              <a:t> do </a:t>
            </a:r>
            <a:r>
              <a:rPr lang="en-US" sz="3600" dirty="0" err="1">
                <a:latin typeface="+mn-lt"/>
                <a:ea typeface="+mn-ea"/>
                <a:cs typeface="+mn-cs"/>
              </a:rPr>
              <a:t>pogrešnih</a:t>
            </a:r>
            <a:r>
              <a:rPr lang="en-US" sz="3600" dirty="0">
                <a:latin typeface="+mn-lt"/>
                <a:ea typeface="+mn-ea"/>
                <a:cs typeface="+mn-cs"/>
              </a:rPr>
              <a:t> </a:t>
            </a:r>
            <a:r>
              <a:rPr lang="en-US" sz="3600" dirty="0" err="1">
                <a:latin typeface="+mn-lt"/>
                <a:ea typeface="+mn-ea"/>
                <a:cs typeface="+mn-cs"/>
              </a:rPr>
              <a:t>interpretacija</a:t>
            </a:r>
            <a:r>
              <a:rPr lang="en-US" sz="3600" dirty="0">
                <a:latin typeface="+mn-lt"/>
                <a:ea typeface="+mn-ea"/>
                <a:cs typeface="+mn-cs"/>
              </a:rPr>
              <a:t> </a:t>
            </a:r>
            <a:r>
              <a:rPr lang="en-US" sz="3600" dirty="0" err="1">
                <a:latin typeface="+mn-lt"/>
                <a:ea typeface="+mn-ea"/>
                <a:cs typeface="+mn-cs"/>
              </a:rPr>
              <a:t>tijekom</a:t>
            </a:r>
            <a:r>
              <a:rPr lang="en-US" sz="3600" dirty="0">
                <a:latin typeface="+mn-lt"/>
                <a:ea typeface="+mn-ea"/>
                <a:cs typeface="+mn-cs"/>
              </a:rPr>
              <a:t> </a:t>
            </a:r>
            <a:r>
              <a:rPr lang="en-US" sz="3600" dirty="0" err="1">
                <a:latin typeface="+mn-lt"/>
                <a:ea typeface="+mn-ea"/>
                <a:cs typeface="+mn-cs"/>
              </a:rPr>
              <a:t>psihoze</a:t>
            </a:r>
            <a:r>
              <a:rPr lang="en-US" sz="3600" dirty="0">
                <a:latin typeface="+mn-lt"/>
                <a:ea typeface="+mn-ea"/>
                <a:cs typeface="+mn-cs"/>
              </a:rPr>
              <a:t> – </a:t>
            </a:r>
            <a:r>
              <a:rPr lang="en-US" sz="3600" dirty="0" err="1">
                <a:latin typeface="+mn-lt"/>
                <a:ea typeface="+mn-ea"/>
                <a:cs typeface="+mn-cs"/>
              </a:rPr>
              <a:t>primjeri</a:t>
            </a:r>
            <a:endParaRPr lang="en-US" sz="3600" dirty="0">
              <a:latin typeface="+mn-lt"/>
              <a:ea typeface="+mn-ea"/>
              <a:cs typeface="+mn-cs"/>
            </a:endParaRPr>
          </a:p>
        </p:txBody>
      </p:sp>
      <p:sp>
        <p:nvSpPr>
          <p:cNvPr id="59418" name="Rechteck 1"/>
          <p:cNvSpPr>
            <a:spLocks noChangeArrowheads="1"/>
          </p:cNvSpPr>
          <p:nvPr/>
        </p:nvSpPr>
        <p:spPr bwMode="auto">
          <a:xfrm>
            <a:off x="408955" y="5847357"/>
            <a:ext cx="11376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hr-HR" altLang="de-DE" sz="2000" dirty="0">
                <a:solidFill>
                  <a:srgbClr val="004992"/>
                </a:solidFill>
                <a:latin typeface="+mn-lt"/>
              </a:rPr>
              <a:t>Može li netko iznijeti kratko osobno iskustv</a:t>
            </a:r>
            <a:r>
              <a:rPr lang="de-DE" altLang="de-DE" sz="2000" dirty="0">
                <a:solidFill>
                  <a:srgbClr val="004992"/>
                </a:solidFill>
                <a:latin typeface="+mn-lt"/>
              </a:rPr>
              <a:t>o</a:t>
            </a:r>
            <a:r>
              <a:rPr lang="hr-HR" altLang="de-DE" sz="2000" dirty="0">
                <a:solidFill>
                  <a:srgbClr val="004992"/>
                </a:solidFill>
                <a:latin typeface="+mn-lt"/>
              </a:rPr>
              <a:t>? </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667541310"/>
              </p:ext>
            </p:extLst>
          </p:nvPr>
        </p:nvGraphicFramePr>
        <p:xfrm>
          <a:off x="408954" y="2203705"/>
          <a:ext cx="11376000" cy="3383280"/>
        </p:xfrm>
        <a:graphic>
          <a:graphicData uri="http://schemas.openxmlformats.org/drawingml/2006/table">
            <a:tbl>
              <a:tblPr firstRow="1" bandRow="1">
                <a:tableStyleId>{21E4AEA4-8DFA-4A89-87EB-49C32662AFE0}</a:tableStyleId>
              </a:tblPr>
              <a:tblGrid>
                <a:gridCol w="3096345">
                  <a:extLst>
                    <a:ext uri="{9D8B030D-6E8A-4147-A177-3AD203B41FA5}">
                      <a16:colId xmlns:a16="http://schemas.microsoft.com/office/drawing/2014/main" val="20000"/>
                    </a:ext>
                  </a:extLst>
                </a:gridCol>
                <a:gridCol w="3600400">
                  <a:extLst>
                    <a:ext uri="{9D8B030D-6E8A-4147-A177-3AD203B41FA5}">
                      <a16:colId xmlns:a16="http://schemas.microsoft.com/office/drawing/2014/main" val="20001"/>
                    </a:ext>
                  </a:extLst>
                </a:gridCol>
                <a:gridCol w="4679255">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Događaj</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Objašnjenje tijekom psihoze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Druga objašnjenja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Čovjek u autobusu dugo zuri u Vas.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rPr>
                        <a:t>Progonitelj se konačno razotkrio.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Upadljivi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zbog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svog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sumnjičavog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ponašanja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npr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nosite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sunčane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naočale</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Šef Vas kritizira zbog pogreške.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Uvjereni ste da će Vas otpustiti.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Šef</a:t>
                      </a:r>
                      <a:r>
                        <a:rPr kumimoji="0" lang="en-US" sz="2000" b="0" i="0" u="none" strike="noStrike" cap="none" normalizeH="0" baseline="0" dirty="0">
                          <a:ln>
                            <a:noFill/>
                          </a:ln>
                          <a:solidFill>
                            <a:srgbClr val="333333"/>
                          </a:solidFill>
                          <a:effectLst/>
                          <a:latin typeface="Calibri Light"/>
                        </a:rPr>
                        <a:t> je </a:t>
                      </a:r>
                      <a:r>
                        <a:rPr kumimoji="0" lang="en-US" sz="2000" b="0" i="0" u="none" strike="noStrike" cap="none" normalizeH="0" baseline="0" dirty="0" err="1">
                          <a:ln>
                            <a:noFill/>
                          </a:ln>
                          <a:solidFill>
                            <a:srgbClr val="333333"/>
                          </a:solidFill>
                          <a:effectLst/>
                          <a:latin typeface="Calibri Light"/>
                        </a:rPr>
                        <a:t>preoštro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reagirao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ali</a:t>
                      </a:r>
                      <a:r>
                        <a:rPr kumimoji="0" lang="en-US" sz="2000" b="0" i="0" u="none" strike="noStrike" cap="none" normalizeH="0" baseline="0" dirty="0">
                          <a:ln>
                            <a:noFill/>
                          </a:ln>
                          <a:solidFill>
                            <a:srgbClr val="333333"/>
                          </a:solidFill>
                          <a:effectLst/>
                          <a:latin typeface="Calibri Light"/>
                        </a:rPr>
                        <a:t> ne </a:t>
                      </a:r>
                      <a:r>
                        <a:rPr kumimoji="0" lang="en-US" sz="2000" b="0" i="0" u="none" strike="noStrike" cap="none" normalizeH="0" baseline="0" dirty="0" err="1">
                          <a:ln>
                            <a:noFill/>
                          </a:ln>
                          <a:solidFill>
                            <a:srgbClr val="333333"/>
                          </a:solidFill>
                          <a:effectLst/>
                          <a:latin typeface="Calibri Light"/>
                        </a:rPr>
                        <a:t>namjerava</a:t>
                      </a:r>
                      <a:r>
                        <a:rPr kumimoji="0" lang="en-US" sz="2000" b="0" i="0" u="none" strike="noStrike" cap="none" normalizeH="0" baseline="0" dirty="0">
                          <a:ln>
                            <a:noFill/>
                          </a:ln>
                          <a:solidFill>
                            <a:srgbClr val="333333"/>
                          </a:solidFill>
                          <a:effectLst/>
                          <a:latin typeface="Calibri Light"/>
                        </a:rPr>
                        <a:t> Vas </a:t>
                      </a:r>
                      <a:r>
                        <a:rPr kumimoji="0" lang="en-US" sz="2000" b="0" i="0" u="none" strike="noStrike" cap="none" normalizeH="0" baseline="0" dirty="0" err="1">
                          <a:ln>
                            <a:noFill/>
                          </a:ln>
                          <a:solidFill>
                            <a:srgbClr val="333333"/>
                          </a:solidFill>
                          <a:effectLst/>
                          <a:latin typeface="Calibri Light"/>
                        </a:rPr>
                        <a:t>otpustiti</a:t>
                      </a:r>
                      <a:r>
                        <a:rPr kumimoji="0" lang="en-US" sz="2000" b="0" i="0" u="none" strike="noStrike" cap="none" normalizeH="0" baseline="0" dirty="0">
                          <a:ln>
                            <a:noFill/>
                          </a:ln>
                          <a:solidFill>
                            <a:srgbClr val="333333"/>
                          </a:solidFill>
                          <a:effectLst/>
                          <a:latin typeface="Calibri Light"/>
                        </a:rPr>
                        <a:t> - on je </a:t>
                      </a:r>
                      <a:r>
                        <a:rPr kumimoji="0" lang="en-US" sz="2000" b="0" i="0" u="none" strike="noStrike" cap="none" normalizeH="0" baseline="0" dirty="0" err="1">
                          <a:ln>
                            <a:noFill/>
                          </a:ln>
                          <a:solidFill>
                            <a:srgbClr val="333333"/>
                          </a:solidFill>
                          <a:effectLst/>
                          <a:latin typeface="Calibri Light"/>
                        </a:rPr>
                        <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inače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malo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prgav</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Prijatelj čita novinski članak o neuspjehu u školi.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Cilja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Vaše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loše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školske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ocjene</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Čista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slučajnost</a:t>
                      </a:r>
                      <a:r>
                        <a:rPr kumimoji="0" lang="en-US" sz="2000" b="0" i="0" u="none" strike="noStrike" cap="none" normalizeH="0" baseline="0" dirty="0">
                          <a:ln>
                            <a:noFill/>
                          </a:ln>
                          <a:solidFill>
                            <a:srgbClr val="333333"/>
                          </a:solidFill>
                          <a:effectLst/>
                          <a:latin typeface="Calibri Light"/>
                        </a:rPr>
                        <a:t> - </a:t>
                      </a:r>
                      <a:r>
                        <a:rPr kumimoji="0" lang="en-US" sz="2000" b="0" i="0" u="none" strike="noStrike" cap="none" normalizeH="0" baseline="0" dirty="0" err="1">
                          <a:ln>
                            <a:noFill/>
                          </a:ln>
                          <a:solidFill>
                            <a:srgbClr val="333333"/>
                          </a:solidFill>
                          <a:effectLst/>
                          <a:latin typeface="Calibri Light"/>
                        </a:rPr>
                        <a:t>prijatelja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zanima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članak</a:t>
                      </a:r>
                      <a:r>
                        <a:rPr kumimoji="0" lang="en-US" sz="2000" b="0" i="0" u="none" strike="noStrike" cap="none" normalizeH="0" baseline="0" dirty="0">
                          <a:ln>
                            <a:noFill/>
                          </a:ln>
                          <a:solidFill>
                            <a:srgbClr val="333333"/>
                          </a:solidFill>
                          <a:effectLst/>
                          <a:latin typeface="Calibri Light"/>
                        </a:rPr>
                        <a:t> u </a:t>
                      </a:r>
                      <a:r>
                        <a:rPr kumimoji="0" lang="en-US" sz="2000" b="0" i="0" u="none" strike="noStrike" cap="none" normalizeH="0" baseline="0" dirty="0" err="1">
                          <a:ln>
                            <a:noFill/>
                          </a:ln>
                          <a:solidFill>
                            <a:srgbClr val="333333"/>
                          </a:solidFill>
                          <a:effectLst/>
                          <a:latin typeface="Calibri Light"/>
                        </a:rPr>
                        <a:t>novinama</a:t>
                      </a:r>
                      <a:r>
                        <a:rPr kumimoji="0" lang="en-US" sz="2000" b="0" i="0" u="none" strike="noStrike" cap="none" normalizeH="0" baseline="0" dirty="0">
                          <a:ln>
                            <a:noFill/>
                          </a:ln>
                          <a:solidFill>
                            <a:srgbClr val="333333"/>
                          </a:solidFill>
                          <a:effectLst/>
                          <a:latin typeface="Calibri Light"/>
                        </a:rPr>
                        <a:t>, ne </a:t>
                      </a:r>
                      <a:r>
                        <a:rPr kumimoji="0" lang="en-US" sz="2000" b="0" i="0" u="none" strike="noStrike" cap="none" normalizeH="0" baseline="0" dirty="0" err="1">
                          <a:ln>
                            <a:noFill/>
                          </a:ln>
                          <a:solidFill>
                            <a:srgbClr val="333333"/>
                          </a:solidFill>
                          <a:effectLst/>
                          <a:latin typeface="Calibri Light"/>
                        </a:rPr>
                        <a:t>zna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ništa</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Vašim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problemima</a:t>
                      </a:r>
                      <a:r>
                        <a:rPr kumimoji="0" lang="en-US" sz="2000" b="0" i="0" u="none" strike="noStrike" cap="none" normalizeH="0" baseline="0" dirty="0">
                          <a:ln>
                            <a:noFill/>
                          </a:ln>
                          <a:solidFill>
                            <a:srgbClr val="333333"/>
                          </a:solidFill>
                          <a:effectLst/>
                          <a:latin typeface="Calibri Light"/>
                        </a:rPr>
                        <a:t> u </a:t>
                      </a:r>
                      <a:r>
                        <a:rPr kumimoji="0" lang="en-US" sz="2000" b="0" i="0" u="none" strike="noStrike" cap="none" normalizeH="0" baseline="0" dirty="0" err="1">
                          <a:ln>
                            <a:noFill/>
                          </a:ln>
                          <a:solidFill>
                            <a:srgbClr val="333333"/>
                          </a:solidFill>
                          <a:effectLst/>
                          <a:latin typeface="Calibri Light"/>
                        </a:rPr>
                        <a:t>školi</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8B6B2A22-1D98-4004-A8C9-9375C940DD31}" type="slidenum">
              <a:rPr lang="de-DE" smtClean="0"/>
              <a:pPr>
                <a:defRPr/>
              </a:pPr>
              <a:t>20</a:t>
            </a:fld>
            <a:endParaRPr 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Na sljedećim slade-ovima</a:t>
            </a:r>
            <a:r>
              <a:rPr lang="de-DE" altLang="de-DE" sz="2400" dirty="0">
                <a:solidFill>
                  <a:srgbClr val="333333"/>
                </a:solidFill>
              </a:rPr>
              <a:t> </a:t>
            </a:r>
            <a:r>
              <a:rPr lang="hr-HR" altLang="de-DE" sz="2400" dirty="0">
                <a:solidFill>
                  <a:srgbClr val="333333"/>
                </a:solidFill>
              </a:rPr>
              <a:t>vidjet ćete stripove</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Molimo </a:t>
            </a:r>
            <a:r>
              <a:rPr lang="de-DE" altLang="de-DE" sz="2400" dirty="0">
                <a:solidFill>
                  <a:srgbClr val="333333"/>
                </a:solidFill>
              </a:rPr>
              <a:t>V</a:t>
            </a:r>
            <a:r>
              <a:rPr lang="hr-HR" altLang="de-DE" sz="2400" dirty="0">
                <a:solidFill>
                  <a:srgbClr val="333333"/>
                </a:solidFill>
              </a:rPr>
              <a:t>as, raspravite o tome što bi likovi u priči mogli misliti jedni o drugima</a:t>
            </a: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7" name="Slide Number Placeholder 6"/>
          <p:cNvSpPr>
            <a:spLocks noGrp="1"/>
          </p:cNvSpPr>
          <p:nvPr>
            <p:ph type="sldNum" sz="quarter" idx="12"/>
          </p:nvPr>
        </p:nvSpPr>
        <p:spPr/>
        <p:txBody>
          <a:bodyPr/>
          <a:lstStyle/>
          <a:p>
            <a:pPr>
              <a:defRPr/>
            </a:pPr>
            <a:fld id="{C0BDAED0-24CE-46D2-B2D0-4302AC4F575C}" type="slidenum">
              <a:rPr lang="de-DE" smtClean="0"/>
              <a:pPr>
                <a:defRPr/>
              </a:pPr>
              <a:t>21</a:t>
            </a:fld>
            <a:endParaRPr 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Na sljedećim slade-ovima</a:t>
            </a:r>
            <a:r>
              <a:rPr lang="de-DE" altLang="de-DE" sz="2400" dirty="0">
                <a:solidFill>
                  <a:srgbClr val="333333"/>
                </a:solidFill>
              </a:rPr>
              <a:t> </a:t>
            </a:r>
            <a:r>
              <a:rPr lang="hr-HR" altLang="de-DE" sz="2400" dirty="0">
                <a:solidFill>
                  <a:srgbClr val="333333"/>
                </a:solidFill>
              </a:rPr>
              <a:t>vidjet ćete stripove</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Molimo </a:t>
            </a:r>
            <a:r>
              <a:rPr lang="de-DE" altLang="de-DE" sz="2400" dirty="0">
                <a:solidFill>
                  <a:srgbClr val="333333"/>
                </a:solidFill>
              </a:rPr>
              <a:t>V</a:t>
            </a:r>
            <a:r>
              <a:rPr lang="hr-HR" altLang="de-DE" sz="2400" dirty="0">
                <a:solidFill>
                  <a:srgbClr val="333333"/>
                </a:solidFill>
              </a:rPr>
              <a:t>as, raspravite o tome što bi likovi u priči mogli misliti jedni o drugima</a:t>
            </a:r>
            <a:endParaRPr lang="de-DE" altLang="de-DE" sz="2400" dirty="0">
              <a:solidFill>
                <a:srgbClr val="333333"/>
              </a:solidFill>
            </a:endParaRPr>
          </a:p>
          <a:p>
            <a:pPr lvl="0" defTabSz="914400" fontAlgn="base"/>
            <a:endParaRPr lang="en-US" altLang="de-DE" sz="2400" b="1" dirty="0">
              <a:solidFill>
                <a:srgbClr val="004992"/>
              </a:solidFill>
            </a:endParaRPr>
          </a:p>
          <a:p>
            <a:pPr lvl="0" defTabSz="914400" fontAlgn="base"/>
            <a:r>
              <a:rPr lang="hr-HR" altLang="de-DE" sz="2400" b="1" dirty="0">
                <a:solidFill>
                  <a:srgbClr val="004992"/>
                </a:solidFill>
              </a:rPr>
              <a:t>Važno!</a:t>
            </a:r>
            <a:endParaRPr lang="en-US" altLang="de-DE" sz="2400" b="1" dirty="0">
              <a:solidFill>
                <a:srgbClr val="004992"/>
              </a:solidFill>
            </a:endParaRPr>
          </a:p>
          <a:p>
            <a:pPr marL="342900" lvl="0" indent="-342900" defTabSz="914400" fontAlgn="base">
              <a:buClr>
                <a:srgbClr val="333333"/>
              </a:buClr>
              <a:buFont typeface="WingDings"/>
              <a:buChar char=""/>
            </a:pPr>
            <a:r>
              <a:rPr lang="hr-HR" altLang="de-DE" sz="2400" dirty="0">
                <a:solidFill>
                  <a:srgbClr val="333333"/>
                </a:solidFill>
              </a:rPr>
              <a:t>Morate razlikovati informacije koje su dostupne </a:t>
            </a:r>
            <a:r>
              <a:rPr lang="de-DE" altLang="de-DE" sz="2400" dirty="0">
                <a:solidFill>
                  <a:srgbClr val="333333"/>
                </a:solidFill>
              </a:rPr>
              <a:t>V</a:t>
            </a:r>
            <a:r>
              <a:rPr lang="hr-HR" altLang="de-DE" sz="2400" dirty="0">
                <a:solidFill>
                  <a:srgbClr val="333333"/>
                </a:solidFill>
              </a:rPr>
              <a:t>ama od onih koje likovi imaju jedni o drugima</a:t>
            </a:r>
            <a:r>
              <a:rPr lang="de-DE"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7" name="Slide Number Placeholder 6"/>
          <p:cNvSpPr>
            <a:spLocks noGrp="1"/>
          </p:cNvSpPr>
          <p:nvPr>
            <p:ph type="sldNum" sz="quarter" idx="12"/>
          </p:nvPr>
        </p:nvSpPr>
        <p:spPr/>
        <p:txBody>
          <a:bodyPr/>
          <a:lstStyle/>
          <a:p>
            <a:pPr>
              <a:defRPr/>
            </a:pPr>
            <a:fld id="{C0BDAED0-24CE-46D2-B2D0-4302AC4F575C}" type="slidenum">
              <a:rPr lang="de-DE" smtClean="0"/>
              <a:pPr>
                <a:defRPr/>
              </a:pPr>
              <a:t>22</a:t>
            </a:fld>
            <a:endParaRPr lang="de-DE"/>
          </a:p>
        </p:txBody>
      </p:sp>
    </p:spTree>
    <p:extLst>
      <p:ext uri="{BB962C8B-B14F-4D97-AF65-F5344CB8AC3E}">
        <p14:creationId xmlns:p14="http://schemas.microsoft.com/office/powerpoint/2010/main" val="11741451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Na sljedećim slade-ovima</a:t>
            </a:r>
            <a:r>
              <a:rPr lang="de-DE" altLang="de-DE" sz="2400" dirty="0">
                <a:solidFill>
                  <a:srgbClr val="333333"/>
                </a:solidFill>
              </a:rPr>
              <a:t> </a:t>
            </a:r>
            <a:r>
              <a:rPr lang="hr-HR" altLang="de-DE" sz="2400" dirty="0">
                <a:solidFill>
                  <a:srgbClr val="333333"/>
                </a:solidFill>
              </a:rPr>
              <a:t>vidjet ćete stripove</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Molimo </a:t>
            </a:r>
            <a:r>
              <a:rPr lang="de-DE" altLang="de-DE" sz="2400" dirty="0">
                <a:solidFill>
                  <a:srgbClr val="333333"/>
                </a:solidFill>
              </a:rPr>
              <a:t>V</a:t>
            </a:r>
            <a:r>
              <a:rPr lang="hr-HR" altLang="de-DE" sz="2400" dirty="0">
                <a:solidFill>
                  <a:srgbClr val="333333"/>
                </a:solidFill>
              </a:rPr>
              <a:t>as, raspravite o tome što bi likovi u priči mogli misliti jedni o drugima</a:t>
            </a:r>
            <a:endParaRPr lang="de-DE" altLang="de-DE" sz="2400" dirty="0">
              <a:solidFill>
                <a:srgbClr val="333333"/>
              </a:solidFill>
            </a:endParaRPr>
          </a:p>
          <a:p>
            <a:pPr lvl="0" defTabSz="914400" fontAlgn="base"/>
            <a:endParaRPr lang="en-US" altLang="de-DE" sz="2400" b="1" dirty="0">
              <a:solidFill>
                <a:srgbClr val="004992"/>
              </a:solidFill>
            </a:endParaRPr>
          </a:p>
          <a:p>
            <a:pPr lvl="0" defTabSz="914400" fontAlgn="base"/>
            <a:r>
              <a:rPr lang="hr-HR" altLang="de-DE" sz="2400" b="1" dirty="0">
                <a:solidFill>
                  <a:srgbClr val="004992"/>
                </a:solidFill>
              </a:rPr>
              <a:t>Važno!</a:t>
            </a:r>
            <a:endParaRPr lang="en-US" altLang="de-DE" sz="2400" b="1" dirty="0">
              <a:solidFill>
                <a:srgbClr val="004992"/>
              </a:solidFill>
            </a:endParaRPr>
          </a:p>
          <a:p>
            <a:pPr marL="342900" lvl="0" indent="-342900" defTabSz="914400" fontAlgn="base">
              <a:buClr>
                <a:srgbClr val="333333"/>
              </a:buClr>
              <a:buFont typeface="WingDings"/>
              <a:buChar char=""/>
            </a:pPr>
            <a:r>
              <a:rPr lang="hr-HR" altLang="de-DE" sz="2400" dirty="0">
                <a:solidFill>
                  <a:srgbClr val="333333"/>
                </a:solidFill>
              </a:rPr>
              <a:t>Morate razlikovati informacije koje su dostupne </a:t>
            </a:r>
            <a:r>
              <a:rPr lang="de-DE" altLang="de-DE" sz="2400" dirty="0">
                <a:solidFill>
                  <a:srgbClr val="333333"/>
                </a:solidFill>
              </a:rPr>
              <a:t>V</a:t>
            </a:r>
            <a:r>
              <a:rPr lang="hr-HR" altLang="de-DE" sz="2400" dirty="0">
                <a:solidFill>
                  <a:srgbClr val="333333"/>
                </a:solidFill>
              </a:rPr>
              <a:t>ama od onih koje likovi imaju jedni o drugima</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Koja </a:t>
            </a:r>
            <a:r>
              <a:rPr lang="de-DE" altLang="de-DE" sz="2400" dirty="0">
                <a:solidFill>
                  <a:srgbClr val="333333"/>
                </a:solidFill>
              </a:rPr>
              <a:t>V</a:t>
            </a:r>
            <a:r>
              <a:rPr lang="hr-HR" altLang="de-DE" sz="2400" dirty="0">
                <a:solidFill>
                  <a:srgbClr val="333333"/>
                </a:solidFill>
              </a:rPr>
              <a:t>am je</a:t>
            </a:r>
            <a:r>
              <a:rPr lang="de-DE" altLang="de-DE" sz="2400" dirty="0">
                <a:solidFill>
                  <a:srgbClr val="333333"/>
                </a:solidFill>
              </a:rPr>
              <a:t> </a:t>
            </a:r>
            <a:r>
              <a:rPr lang="hr-HR" altLang="de-DE" sz="2400" dirty="0">
                <a:solidFill>
                  <a:srgbClr val="333333"/>
                </a:solidFill>
              </a:rPr>
              <a:t>dodatna</a:t>
            </a:r>
            <a:r>
              <a:rPr lang="de-DE" altLang="de-DE" sz="2400" dirty="0">
                <a:solidFill>
                  <a:srgbClr val="333333"/>
                </a:solidFill>
              </a:rPr>
              <a:t> inform</a:t>
            </a:r>
            <a:r>
              <a:rPr lang="hr-HR" altLang="de-DE" sz="2400" dirty="0">
                <a:solidFill>
                  <a:srgbClr val="333333"/>
                </a:solidFill>
              </a:rPr>
              <a:t>acija</a:t>
            </a:r>
            <a:r>
              <a:rPr lang="de-DE" altLang="de-DE" sz="2400" dirty="0">
                <a:solidFill>
                  <a:srgbClr val="333333"/>
                </a:solidFill>
              </a:rPr>
              <a:t> </a:t>
            </a:r>
            <a:r>
              <a:rPr lang="hr-HR" altLang="de-DE" sz="2400" dirty="0">
                <a:solidFill>
                  <a:srgbClr val="333333"/>
                </a:solidFill>
              </a:rPr>
              <a:t>potrebna za davanje konačnog</a:t>
            </a:r>
            <a:r>
              <a:rPr lang="de-DE" altLang="de-DE" sz="2400" dirty="0">
                <a:solidFill>
                  <a:srgbClr val="333333"/>
                </a:solidFill>
              </a:rPr>
              <a:t> </a:t>
            </a:r>
            <a:r>
              <a:rPr lang="hr-HR" altLang="de-DE" sz="2400" dirty="0">
                <a:solidFill>
                  <a:srgbClr val="333333"/>
                </a:solidFill>
              </a:rPr>
              <a:t>odgovora</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7" name="Slide Number Placeholder 6"/>
          <p:cNvSpPr>
            <a:spLocks noGrp="1"/>
          </p:cNvSpPr>
          <p:nvPr>
            <p:ph type="sldNum" sz="quarter" idx="12"/>
          </p:nvPr>
        </p:nvSpPr>
        <p:spPr/>
        <p:txBody>
          <a:bodyPr/>
          <a:lstStyle/>
          <a:p>
            <a:pPr>
              <a:defRPr/>
            </a:pPr>
            <a:fld id="{C0BDAED0-24CE-46D2-B2D0-4302AC4F575C}" type="slidenum">
              <a:rPr lang="de-DE" smtClean="0"/>
              <a:pPr>
                <a:defRPr/>
              </a:pPr>
              <a:t>23</a:t>
            </a:fld>
            <a:endParaRPr lang="de-DE"/>
          </a:p>
        </p:txBody>
      </p:sp>
    </p:spTree>
    <p:extLst>
      <p:ext uri="{BB962C8B-B14F-4D97-AF65-F5344CB8AC3E}">
        <p14:creationId xmlns:p14="http://schemas.microsoft.com/office/powerpoint/2010/main" val="10140603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vi-VN" altLang="de-DE" sz="2400" dirty="0">
                <a:solidFill>
                  <a:srgbClr val="004992"/>
                </a:solidFill>
                <a:latin typeface="Calibri Light"/>
              </a:rPr>
              <a:t>Što će djevojčica vjerojatno donijeti baki na poklon za sljedeći rođendan?</a:t>
            </a:r>
            <a:r>
              <a:rPr lang="en-US" altLang="de-DE" sz="2400" dirty="0">
                <a:solidFill>
                  <a:srgbClr val="004992"/>
                </a:solidFill>
                <a:latin typeface="Calibri Light"/>
              </a:rPr>
              <a:t> </a:t>
            </a:r>
            <a:r>
              <a:rPr lang="vi-VN" altLang="de-DE" sz="2400" dirty="0">
                <a:solidFill>
                  <a:srgbClr val="004992"/>
                </a:solidFill>
                <a:latin typeface="Calibri Light"/>
              </a:rPr>
              <a:t>Hoće li baka biti oduševljena?</a:t>
            </a:r>
            <a:endParaRPr lang="de-DE" altLang="de-DE" sz="2400" dirty="0">
              <a:solidFill>
                <a:srgbClr val="004992"/>
              </a:solidFill>
              <a:latin typeface="Calibri Light"/>
            </a:endParaRPr>
          </a:p>
        </p:txBody>
      </p:sp>
      <p:pic>
        <p:nvPicPr>
          <p:cNvPr id="25"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Bombonjera! </a:t>
            </a:r>
          </a:p>
          <a:p>
            <a:pPr algn="ctr" eaLnBrk="1" hangingPunct="1">
              <a:spcBef>
                <a:spcPct val="0"/>
              </a:spcBef>
              <a:buFontTx/>
              <a:buNone/>
            </a:pPr>
            <a:r>
              <a:rPr lang="de-DE" altLang="de-DE" sz="1400" b="1">
                <a:solidFill>
                  <a:srgbClr val="000000"/>
                </a:solidFill>
                <a:latin typeface="Calibri Light"/>
              </a:rPr>
              <a:t>Super, hvala</a:t>
            </a:r>
            <a:endParaRPr lang="de-DE" altLang="de-DE" sz="1400" b="1" dirty="0">
              <a:solidFill>
                <a:srgbClr val="000000"/>
              </a:solidFill>
              <a:latin typeface="Calibri Light"/>
            </a:endParaRPr>
          </a:p>
        </p:txBody>
      </p:sp>
      <p:pic>
        <p:nvPicPr>
          <p:cNvPr id="28"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Caption_16"/>
          <p:cNvSpPr txBox="1">
            <a:spLocks noChangeArrowheads="1"/>
          </p:cNvSpPr>
          <p:nvPr/>
        </p:nvSpPr>
        <p:spPr bwMode="auto">
          <a:xfrm>
            <a:off x="6457627" y="2407496"/>
            <a:ext cx="118872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Ne podnosim bombone</a:t>
            </a:r>
            <a:endParaRPr lang="de-DE" altLang="de-DE" sz="1400" b="1" dirty="0">
              <a:solidFill>
                <a:srgbClr val="000000"/>
              </a:solidFill>
              <a:latin typeface="Calibri Light"/>
            </a:endParaRPr>
          </a:p>
        </p:txBody>
      </p:sp>
      <p:sp>
        <p:nvSpPr>
          <p:cNvPr id="31" name="Caption_17"/>
          <p:cNvSpPr>
            <a:spLocks noChangeArrowheads="1"/>
          </p:cNvSpPr>
          <p:nvPr/>
        </p:nvSpPr>
        <p:spPr bwMode="auto">
          <a:xfrm>
            <a:off x="1796499"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2" name="Footer Placeholder 1"/>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5" name="Slide Number Placeholder 4"/>
          <p:cNvSpPr>
            <a:spLocks noGrp="1"/>
          </p:cNvSpPr>
          <p:nvPr>
            <p:ph type="sldNum" sz="quarter" idx="12"/>
          </p:nvPr>
        </p:nvSpPr>
        <p:spPr/>
        <p:txBody>
          <a:bodyPr/>
          <a:lstStyle/>
          <a:p>
            <a:pPr>
              <a:defRPr/>
            </a:pPr>
            <a:fld id="{EF1F6530-663C-4444-BC72-065822A1AE73}" type="slidenum">
              <a:rPr lang="de-DE" smtClean="0"/>
              <a:pPr>
                <a:defRPr/>
              </a:pPr>
              <a:t>24</a:t>
            </a:fld>
            <a:endParaRPr 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vi-VN" altLang="de-DE" sz="2400" dirty="0">
                <a:solidFill>
                  <a:srgbClr val="004992"/>
                </a:solidFill>
                <a:latin typeface="Calibri Light"/>
              </a:rPr>
              <a:t>Što će djevojčica vjerojatno donijeti baki na poklon za sljedeći rođendan?</a:t>
            </a:r>
            <a:r>
              <a:rPr lang="en-US" altLang="de-DE" sz="2400" dirty="0">
                <a:solidFill>
                  <a:srgbClr val="004992"/>
                </a:solidFill>
                <a:latin typeface="Calibri Light"/>
              </a:rPr>
              <a:t> </a:t>
            </a:r>
            <a:r>
              <a:rPr lang="vi-VN" altLang="de-DE" sz="2400" dirty="0">
                <a:solidFill>
                  <a:srgbClr val="004992"/>
                </a:solidFill>
                <a:latin typeface="Calibri Light"/>
              </a:rPr>
              <a:t>Hoće li baka biti oduševljena?</a:t>
            </a:r>
            <a:endParaRPr lang="de-DE" altLang="de-DE" sz="2400" dirty="0">
              <a:solidFill>
                <a:srgbClr val="004992"/>
              </a:solidFill>
              <a:latin typeface="Calibri Light"/>
            </a:endParaRPr>
          </a:p>
        </p:txBody>
      </p:sp>
      <p:pic>
        <p:nvPicPr>
          <p:cNvPr id="25"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Bombonjera! </a:t>
            </a:r>
          </a:p>
          <a:p>
            <a:pPr algn="ctr" eaLnBrk="1" hangingPunct="1">
              <a:spcBef>
                <a:spcPct val="0"/>
              </a:spcBef>
              <a:buFontTx/>
              <a:buNone/>
            </a:pPr>
            <a:r>
              <a:rPr lang="de-DE" altLang="de-DE" sz="1400" b="1">
                <a:solidFill>
                  <a:srgbClr val="000000"/>
                </a:solidFill>
                <a:latin typeface="Calibri Light"/>
              </a:rPr>
              <a:t>Super, hvala</a:t>
            </a:r>
            <a:endParaRPr lang="de-DE" altLang="de-DE" sz="1400" b="1" dirty="0">
              <a:solidFill>
                <a:srgbClr val="000000"/>
              </a:solidFill>
              <a:latin typeface="Calibri Light"/>
            </a:endParaRPr>
          </a:p>
        </p:txBody>
      </p:sp>
      <p:pic>
        <p:nvPicPr>
          <p:cNvPr id="28"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Caption_16"/>
          <p:cNvSpPr txBox="1">
            <a:spLocks noChangeArrowheads="1"/>
          </p:cNvSpPr>
          <p:nvPr/>
        </p:nvSpPr>
        <p:spPr bwMode="auto">
          <a:xfrm>
            <a:off x="6457627" y="2407496"/>
            <a:ext cx="118872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Ne podnosim bombone</a:t>
            </a:r>
            <a:endParaRPr lang="de-DE" altLang="de-DE" sz="1400" b="1" dirty="0">
              <a:solidFill>
                <a:srgbClr val="000000"/>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5" name="Slide Number Placeholder 4"/>
          <p:cNvSpPr>
            <a:spLocks noGrp="1"/>
          </p:cNvSpPr>
          <p:nvPr>
            <p:ph type="sldNum" sz="quarter" idx="12"/>
          </p:nvPr>
        </p:nvSpPr>
        <p:spPr/>
        <p:txBody>
          <a:bodyPr/>
          <a:lstStyle/>
          <a:p>
            <a:pPr>
              <a:defRPr/>
            </a:pPr>
            <a:fld id="{EF1F6530-663C-4444-BC72-065822A1AE73}" type="slidenum">
              <a:rPr lang="de-DE" smtClean="0"/>
              <a:pPr>
                <a:defRPr/>
              </a:pPr>
              <a:t>25</a:t>
            </a:fld>
            <a:endParaRPr lang="de-DE"/>
          </a:p>
        </p:txBody>
      </p:sp>
    </p:spTree>
    <p:extLst>
      <p:ext uri="{BB962C8B-B14F-4D97-AF65-F5344CB8AC3E}">
        <p14:creationId xmlns:p14="http://schemas.microsoft.com/office/powerpoint/2010/main" val="33781187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sz="3600" dirty="0">
                <a:solidFill>
                  <a:srgbClr val="004992"/>
                </a:solidFill>
                <a:latin typeface="+mn-lt"/>
                <a:ea typeface="+mn-ea"/>
                <a:cs typeface="+mn-cs"/>
              </a:rPr>
              <a:t>Bakin rođendan</a:t>
            </a:r>
            <a:br>
              <a:rPr lang="vi-VN" sz="3600" dirty="0">
                <a:solidFill>
                  <a:srgbClr val="004992"/>
                </a:solidFill>
                <a:latin typeface="+mn-lt"/>
                <a:ea typeface="+mn-ea"/>
                <a:cs typeface="+mn-cs"/>
              </a:rPr>
            </a:br>
            <a:r>
              <a:rPr lang="vi-VN" dirty="0">
                <a:solidFill>
                  <a:srgbClr val="004992"/>
                </a:solidFill>
                <a:latin typeface="+mn-lt"/>
                <a:ea typeface="+mn-ea"/>
                <a:cs typeface="+mn-cs"/>
              </a:rPr>
              <a:t>Što će djevojčica baki donijeti dogodine?</a:t>
            </a:r>
            <a:endParaRPr lang="en-US" dirty="0">
              <a:solidFill>
                <a:srgbClr val="004992"/>
              </a:solidFill>
              <a:latin typeface="+mn-lt"/>
              <a:ea typeface="+mn-ea"/>
              <a:cs typeface="+mn-cs"/>
            </a:endParaRPr>
          </a:p>
        </p:txBody>
      </p:sp>
      <p:pic>
        <p:nvPicPr>
          <p:cNvPr id="20"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17"/>
          <p:cNvSpPr txBox="1">
            <a:spLocks noChangeArrowheads="1"/>
          </p:cNvSpPr>
          <p:nvPr/>
        </p:nvSpPr>
        <p:spPr bwMode="auto">
          <a:xfrm>
            <a:off x="1571617" y="5251280"/>
            <a:ext cx="905194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vi-VN" altLang="de-DE" sz="2000" b="1" dirty="0">
                <a:solidFill>
                  <a:srgbClr val="004992"/>
                </a:solidFill>
                <a:latin typeface="Calibri Light"/>
              </a:rPr>
              <a:t>Vjerojatno: </a:t>
            </a:r>
            <a:r>
              <a:rPr lang="vi-VN" altLang="de-DE" sz="2000" dirty="0">
                <a:solidFill>
                  <a:srgbClr val="333333"/>
                </a:solidFill>
                <a:latin typeface="Calibri Light"/>
              </a:rPr>
              <a:t>Opet bombonjeru jer je baka prošli put bila tako oduševljena.</a:t>
            </a:r>
          </a:p>
          <a:p>
            <a:pPr eaLnBrk="1" hangingPunct="1">
              <a:spcBef>
                <a:spcPts val="1200"/>
              </a:spcBef>
              <a:spcAft>
                <a:spcPts val="0"/>
              </a:spcAft>
              <a:buNone/>
            </a:pPr>
            <a:r>
              <a:rPr lang="vi-VN" altLang="de-DE" sz="2000" b="1" dirty="0">
                <a:solidFill>
                  <a:srgbClr val="004992"/>
                </a:solidFill>
                <a:latin typeface="Calibri Light"/>
              </a:rPr>
              <a:t>Manje vjerojatno: </a:t>
            </a:r>
            <a:r>
              <a:rPr lang="vi-VN" altLang="de-DE" sz="2000" dirty="0">
                <a:solidFill>
                  <a:srgbClr val="333333"/>
                </a:solidFill>
                <a:latin typeface="Calibri Light"/>
              </a:rPr>
              <a:t>Djevojčica je primijetila da baka ne voli čokoladne bombone i za sljedeći rođendan donijet će joj nešto drugo.</a:t>
            </a:r>
            <a:endParaRPr lang="de-DE" altLang="de-DE" sz="2000" dirty="0">
              <a:solidFill>
                <a:srgbClr val="333333"/>
              </a:solidFill>
              <a:latin typeface="Calibri Light"/>
            </a:endParaRPr>
          </a:p>
        </p:txBody>
      </p:sp>
      <p:sp>
        <p:nvSpPr>
          <p:cNvPr id="23"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Bombonjera! </a:t>
            </a:r>
          </a:p>
          <a:p>
            <a:pPr algn="ctr" eaLnBrk="1" hangingPunct="1">
              <a:spcBef>
                <a:spcPct val="0"/>
              </a:spcBef>
              <a:buFontTx/>
              <a:buNone/>
            </a:pPr>
            <a:r>
              <a:rPr lang="de-DE" altLang="de-DE" sz="1400" b="1">
                <a:solidFill>
                  <a:srgbClr val="000000"/>
                </a:solidFill>
                <a:latin typeface="Calibri Light"/>
              </a:rPr>
              <a:t>Super, hvala</a:t>
            </a:r>
            <a:endParaRPr lang="de-DE" altLang="de-DE" sz="1400" b="1" dirty="0">
              <a:solidFill>
                <a:srgbClr val="000000"/>
              </a:solidFill>
              <a:latin typeface="Calibri Light"/>
            </a:endParaRPr>
          </a:p>
        </p:txBody>
      </p:sp>
      <p:pic>
        <p:nvPicPr>
          <p:cNvPr id="25"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Caption_16"/>
          <p:cNvSpPr txBox="1">
            <a:spLocks noChangeArrowheads="1"/>
          </p:cNvSpPr>
          <p:nvPr/>
        </p:nvSpPr>
        <p:spPr bwMode="auto">
          <a:xfrm>
            <a:off x="6457627" y="2407496"/>
            <a:ext cx="118872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Ne podnosim bombone</a:t>
            </a:r>
            <a:endParaRPr lang="de-DE" altLang="de-DE" sz="1400" b="1" dirty="0">
              <a:solidFill>
                <a:srgbClr val="000000"/>
              </a:solidFill>
              <a:latin typeface="Calibri Light"/>
            </a:endParaRPr>
          </a:p>
        </p:txBody>
      </p:sp>
      <p:sp>
        <p:nvSpPr>
          <p:cNvPr id="6" name="Footer Placeholder 5"/>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7" name="Slide Number Placeholder 6"/>
          <p:cNvSpPr>
            <a:spLocks noGrp="1"/>
          </p:cNvSpPr>
          <p:nvPr>
            <p:ph type="sldNum" sz="quarter" idx="12"/>
          </p:nvPr>
        </p:nvSpPr>
        <p:spPr/>
        <p:txBody>
          <a:bodyPr/>
          <a:lstStyle/>
          <a:p>
            <a:pPr>
              <a:defRPr/>
            </a:pPr>
            <a:fld id="{8B6B2A22-1D98-4004-A8C9-9375C940DD31}" type="slidenum">
              <a:rPr lang="de-DE" smtClean="0"/>
              <a:pPr>
                <a:defRPr/>
              </a:pPr>
              <a:t>26</a:t>
            </a:fld>
            <a:endParaRPr 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Novi primjeri!</a:t>
            </a:r>
          </a:p>
        </p:txBody>
      </p:sp>
      <p:sp>
        <p:nvSpPr>
          <p:cNvPr id="5" name="Footer Placeholder 4"/>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8B6B2A22-1D98-4004-A8C9-9375C940DD31}" type="slidenum">
              <a:rPr lang="de-DE" smtClean="0"/>
              <a:pPr>
                <a:defRPr/>
              </a:pPr>
              <a:t>27</a:t>
            </a:fld>
            <a:endParaRPr 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pl-PL" sz="2400" spc="-10">
                <a:solidFill>
                  <a:srgbClr val="004992"/>
                </a:solidFill>
                <a:latin typeface="Calibri Light"/>
                <a:cs typeface="Verdana"/>
              </a:rPr>
              <a:t>Je li je šef bezosjećajan? Treba li nam dodatna informacija da odlučimo?</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chor="ctr" anchorCtr="0">
            <a:noAutofit/>
          </a:bodyPr>
          <a:lstStyle/>
          <a:p>
            <a:pPr algn="ctr" eaLnBrk="1" fontAlgn="auto" hangingPunct="1">
              <a:spcBef>
                <a:spcPts val="105"/>
              </a:spcBef>
              <a:spcAft>
                <a:spcPts val="0"/>
              </a:spcAft>
              <a:defRPr/>
            </a:pPr>
            <a:r>
              <a:rPr lang="en-US" sz="1200" dirty="0" err="1">
                <a:latin typeface="Calibri Light"/>
                <a:cs typeface="Verdana"/>
              </a:rPr>
              <a:t>Jako</a:t>
            </a:r>
            <a:r>
              <a:rPr lang="en-US" sz="1200" dirty="0">
                <a:latin typeface="Calibri Light"/>
                <a:cs typeface="Verdana"/>
              </a:rPr>
              <a:t> mi je </a:t>
            </a:r>
            <a:r>
              <a:rPr lang="en-US" sz="1200" dirty="0" err="1">
                <a:latin typeface="Calibri Light"/>
                <a:cs typeface="Verdana"/>
              </a:rPr>
              <a:t>žao</a:t>
            </a:r>
            <a:r>
              <a:rPr lang="en-US" sz="1200" dirty="0">
                <a:latin typeface="Calibri Light"/>
                <a:cs typeface="Verdana"/>
              </a:rPr>
              <a:t>!</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0"/>
              </a:spcBef>
            </a:pPr>
            <a:r>
              <a:rPr lang="pl-PL" altLang="de-DE" sz="1200" dirty="0">
                <a:latin typeface="Calibri Light"/>
                <a:ea typeface="Verdana" panose="020B0604030504040204" pitchFamily="34" charset="0"/>
                <a:cs typeface="Verdana" panose="020B0604030504040204" pitchFamily="34" charset="0"/>
              </a:rPr>
              <a:t>Kako bih sad</a:t>
            </a:r>
            <a:r>
              <a:rPr lang="en-US" altLang="de-DE" sz="1200" dirty="0">
                <a:latin typeface="Calibri Light"/>
                <a:ea typeface="Verdana" panose="020B0604030504040204" pitchFamily="34" charset="0"/>
                <a:cs typeface="Verdana" panose="020B0604030504040204" pitchFamily="34" charset="0"/>
              </a:rPr>
              <a:t> </a:t>
            </a:r>
            <a:r>
              <a:rPr lang="pl-PL" altLang="de-DE" sz="1200" dirty="0">
                <a:latin typeface="Calibri Light"/>
                <a:ea typeface="Verdana" panose="020B0604030504040204" pitchFamily="34" charset="0"/>
                <a:cs typeface="Verdana" panose="020B0604030504040204" pitchFamily="34" charset="0"/>
              </a:rPr>
              <a:t>mogla raditi?</a:t>
            </a:r>
            <a:endParaRPr lang="de-DE" altLang="de-DE" sz="1200" dirty="0">
              <a:latin typeface="Calibri Light"/>
              <a:ea typeface="Verdana" panose="020B0604030504040204" pitchFamily="34" charset="0"/>
              <a:cs typeface="Verdana" panose="020B0604030504040204" pitchFamily="34" charset="0"/>
            </a:endParaRPr>
          </a:p>
        </p:txBody>
      </p:sp>
      <p:sp>
        <p:nvSpPr>
          <p:cNvPr id="16"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100">
                <a:latin typeface="Calibri Light"/>
                <a:ea typeface="Verdana" panose="020B0604030504040204" pitchFamily="34" charset="0"/>
                <a:cs typeface="Verdana" panose="020B0604030504040204" pitchFamily="34" charset="0"/>
              </a:rPr>
              <a:t>Ovo je neprihvatljivo!</a:t>
            </a:r>
            <a:endParaRPr lang="de-DE" altLang="de-DE" sz="1100" dirty="0">
              <a:latin typeface="Calibri Light"/>
              <a:ea typeface="Verdana" panose="020B0604030504040204" pitchFamily="34" charset="0"/>
              <a:cs typeface="Verdana" panose="020B0604030504040204" pitchFamily="34" charset="0"/>
            </a:endParaRPr>
          </a:p>
        </p:txBody>
      </p:sp>
      <p:sp>
        <p:nvSpPr>
          <p:cNvPr id="17" name="Rectangle 60"/>
          <p:cNvSpPr>
            <a:spLocks noChangeArrowheads="1"/>
          </p:cNvSpPr>
          <p:nvPr/>
        </p:nvSpPr>
        <p:spPr bwMode="auto">
          <a:xfrm>
            <a:off x="2624328" y="3328416"/>
            <a:ext cx="3474720" cy="241401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8"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9"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5" name="Slide Number Placeholder 4"/>
          <p:cNvSpPr>
            <a:spLocks noGrp="1"/>
          </p:cNvSpPr>
          <p:nvPr>
            <p:ph type="sldNum" sz="quarter" idx="12"/>
          </p:nvPr>
        </p:nvSpPr>
        <p:spPr/>
        <p:txBody>
          <a:bodyPr/>
          <a:lstStyle/>
          <a:p>
            <a:pPr>
              <a:defRPr/>
            </a:pPr>
            <a:fld id="{EF1F6530-663C-4444-BC72-065822A1AE73}" type="slidenum">
              <a:rPr lang="de-DE" smtClean="0"/>
              <a:pPr>
                <a:defRPr/>
              </a:pPr>
              <a:t>28</a:t>
            </a:fld>
            <a:endParaRPr 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pl-PL" sz="2400" spc="-10">
                <a:solidFill>
                  <a:srgbClr val="004992"/>
                </a:solidFill>
                <a:latin typeface="Calibri Light"/>
                <a:cs typeface="Verdana"/>
              </a:rPr>
              <a:t>Je li je šef bezosjećajan? Treba li nam dodatna informacija da odlučimo?</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chor="ctr" anchorCtr="0">
            <a:noAutofit/>
          </a:bodyPr>
          <a:lstStyle/>
          <a:p>
            <a:pPr algn="ctr" eaLnBrk="1" fontAlgn="auto" hangingPunct="1">
              <a:spcBef>
                <a:spcPts val="105"/>
              </a:spcBef>
              <a:spcAft>
                <a:spcPts val="0"/>
              </a:spcAft>
              <a:defRPr/>
            </a:pPr>
            <a:r>
              <a:rPr lang="en-US" sz="1200" dirty="0" err="1">
                <a:latin typeface="Calibri Light"/>
                <a:cs typeface="Verdana"/>
              </a:rPr>
              <a:t>Jako</a:t>
            </a:r>
            <a:r>
              <a:rPr lang="en-US" sz="1200" dirty="0">
                <a:latin typeface="Calibri Light"/>
                <a:cs typeface="Verdana"/>
              </a:rPr>
              <a:t> mi je </a:t>
            </a:r>
            <a:r>
              <a:rPr lang="en-US" sz="1200" dirty="0" err="1">
                <a:latin typeface="Calibri Light"/>
                <a:cs typeface="Verdana"/>
              </a:rPr>
              <a:t>žao</a:t>
            </a:r>
            <a:r>
              <a:rPr lang="en-US" sz="1200" dirty="0">
                <a:latin typeface="Calibri Light"/>
                <a:cs typeface="Verdana"/>
              </a:rPr>
              <a:t>!</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0"/>
              </a:spcBef>
            </a:pPr>
            <a:r>
              <a:rPr lang="pl-PL" altLang="de-DE" sz="1200" dirty="0">
                <a:latin typeface="Calibri Light"/>
                <a:ea typeface="Verdana" panose="020B0604030504040204" pitchFamily="34" charset="0"/>
                <a:cs typeface="Verdana" panose="020B0604030504040204" pitchFamily="34" charset="0"/>
              </a:rPr>
              <a:t>Kako bih sad</a:t>
            </a:r>
            <a:r>
              <a:rPr lang="en-US" altLang="de-DE" sz="1200" dirty="0">
                <a:latin typeface="Calibri Light"/>
                <a:ea typeface="Verdana" panose="020B0604030504040204" pitchFamily="34" charset="0"/>
                <a:cs typeface="Verdana" panose="020B0604030504040204" pitchFamily="34" charset="0"/>
              </a:rPr>
              <a:t> </a:t>
            </a:r>
            <a:r>
              <a:rPr lang="pl-PL" altLang="de-DE" sz="1200" dirty="0">
                <a:latin typeface="Calibri Light"/>
                <a:ea typeface="Verdana" panose="020B0604030504040204" pitchFamily="34" charset="0"/>
                <a:cs typeface="Verdana" panose="020B0604030504040204" pitchFamily="34" charset="0"/>
              </a:rPr>
              <a:t>mogla raditi?</a:t>
            </a:r>
            <a:endParaRPr lang="de-DE" altLang="de-DE" sz="1200" dirty="0">
              <a:latin typeface="Calibri Light"/>
              <a:ea typeface="Verdana" panose="020B0604030504040204" pitchFamily="34" charset="0"/>
              <a:cs typeface="Verdana" panose="020B0604030504040204" pitchFamily="34" charset="0"/>
            </a:endParaRPr>
          </a:p>
        </p:txBody>
      </p:sp>
      <p:sp>
        <p:nvSpPr>
          <p:cNvPr id="16"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100">
                <a:latin typeface="Calibri Light"/>
                <a:ea typeface="Verdana" panose="020B0604030504040204" pitchFamily="34" charset="0"/>
                <a:cs typeface="Verdana" panose="020B0604030504040204" pitchFamily="34" charset="0"/>
              </a:rPr>
              <a:t>Ovo je neprihvatljivo!</a:t>
            </a:r>
            <a:endParaRPr lang="de-DE" altLang="de-DE" sz="1100" dirty="0">
              <a:latin typeface="Calibri Light"/>
              <a:ea typeface="Verdana" panose="020B0604030504040204" pitchFamily="34" charset="0"/>
              <a:cs typeface="Verdana" panose="020B0604030504040204" pitchFamily="34" charset="0"/>
            </a:endParaRPr>
          </a:p>
        </p:txBody>
      </p:sp>
      <p:sp>
        <p:nvSpPr>
          <p:cNvPr id="10"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5" name="Slide Number Placeholder 4"/>
          <p:cNvSpPr>
            <a:spLocks noGrp="1"/>
          </p:cNvSpPr>
          <p:nvPr>
            <p:ph type="sldNum" sz="quarter" idx="12"/>
          </p:nvPr>
        </p:nvSpPr>
        <p:spPr/>
        <p:txBody>
          <a:bodyPr/>
          <a:lstStyle/>
          <a:p>
            <a:pPr>
              <a:defRPr/>
            </a:pPr>
            <a:fld id="{EF1F6530-663C-4444-BC72-065822A1AE73}" type="slidenum">
              <a:rPr lang="de-DE" smtClean="0"/>
              <a:pPr>
                <a:defRPr/>
              </a:pPr>
              <a:t>29</a:t>
            </a:fld>
            <a:endParaRPr lang="de-DE"/>
          </a:p>
        </p:txBody>
      </p:sp>
    </p:spTree>
    <p:extLst>
      <p:ext uri="{BB962C8B-B14F-4D97-AF65-F5344CB8AC3E}">
        <p14:creationId xmlns:p14="http://schemas.microsoft.com/office/powerpoint/2010/main" val="34543966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pl-PL" sz="2400" spc="-10">
                <a:solidFill>
                  <a:srgbClr val="004992"/>
                </a:solidFill>
                <a:latin typeface="Calibri Light"/>
                <a:cs typeface="Verdana"/>
              </a:rPr>
              <a:t>Je li je šef bezosjećajan? Treba li nam dodatna informacija da odlučimo?</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chor="ctr" anchorCtr="0">
            <a:noAutofit/>
          </a:bodyPr>
          <a:lstStyle/>
          <a:p>
            <a:pPr algn="ctr" eaLnBrk="1" fontAlgn="auto" hangingPunct="1">
              <a:spcBef>
                <a:spcPts val="105"/>
              </a:spcBef>
              <a:spcAft>
                <a:spcPts val="0"/>
              </a:spcAft>
              <a:defRPr/>
            </a:pPr>
            <a:r>
              <a:rPr lang="en-US" sz="1200" dirty="0" err="1">
                <a:latin typeface="Calibri Light"/>
                <a:cs typeface="Verdana"/>
              </a:rPr>
              <a:t>Jako</a:t>
            </a:r>
            <a:r>
              <a:rPr lang="en-US" sz="1200" dirty="0">
                <a:latin typeface="Calibri Light"/>
                <a:cs typeface="Verdana"/>
              </a:rPr>
              <a:t> mi je </a:t>
            </a:r>
            <a:r>
              <a:rPr lang="en-US" sz="1200" dirty="0" err="1">
                <a:latin typeface="Calibri Light"/>
                <a:cs typeface="Verdana"/>
              </a:rPr>
              <a:t>žao</a:t>
            </a:r>
            <a:r>
              <a:rPr lang="en-US" sz="1200" dirty="0">
                <a:latin typeface="Calibri Light"/>
                <a:cs typeface="Verdana"/>
              </a:rPr>
              <a:t>!</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0"/>
              </a:spcBef>
            </a:pPr>
            <a:r>
              <a:rPr lang="pl-PL" altLang="de-DE" sz="1200" dirty="0">
                <a:latin typeface="Calibri Light"/>
                <a:ea typeface="Verdana" panose="020B0604030504040204" pitchFamily="34" charset="0"/>
                <a:cs typeface="Verdana" panose="020B0604030504040204" pitchFamily="34" charset="0"/>
              </a:rPr>
              <a:t>Kako bih sad</a:t>
            </a:r>
            <a:r>
              <a:rPr lang="en-US" altLang="de-DE" sz="1200" dirty="0">
                <a:latin typeface="Calibri Light"/>
                <a:ea typeface="Verdana" panose="020B0604030504040204" pitchFamily="34" charset="0"/>
                <a:cs typeface="Verdana" panose="020B0604030504040204" pitchFamily="34" charset="0"/>
              </a:rPr>
              <a:t> </a:t>
            </a:r>
            <a:r>
              <a:rPr lang="pl-PL" altLang="de-DE" sz="1200" dirty="0">
                <a:latin typeface="Calibri Light"/>
                <a:ea typeface="Verdana" panose="020B0604030504040204" pitchFamily="34" charset="0"/>
                <a:cs typeface="Verdana" panose="020B0604030504040204" pitchFamily="34" charset="0"/>
              </a:rPr>
              <a:t>mogla raditi?</a:t>
            </a:r>
            <a:endParaRPr lang="de-DE" altLang="de-DE" sz="1200" dirty="0">
              <a:latin typeface="Calibri Light"/>
              <a:ea typeface="Verdana" panose="020B0604030504040204" pitchFamily="34" charset="0"/>
              <a:cs typeface="Verdana" panose="020B0604030504040204" pitchFamily="34" charset="0"/>
            </a:endParaRPr>
          </a:p>
        </p:txBody>
      </p:sp>
      <p:sp>
        <p:nvSpPr>
          <p:cNvPr id="16"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100">
                <a:latin typeface="Calibri Light"/>
                <a:ea typeface="Verdana" panose="020B0604030504040204" pitchFamily="34" charset="0"/>
                <a:cs typeface="Verdana" panose="020B0604030504040204" pitchFamily="34" charset="0"/>
              </a:rPr>
              <a:t>Ovo je neprihvatljivo!</a:t>
            </a:r>
            <a:endParaRPr lang="de-DE" altLang="de-DE" sz="1100" dirty="0">
              <a:latin typeface="Calibri Light"/>
              <a:ea typeface="Verdana" panose="020B0604030504040204" pitchFamily="34" charset="0"/>
              <a:cs typeface="Verdana" panose="020B0604030504040204" pitchFamily="34" charset="0"/>
            </a:endParaRPr>
          </a:p>
        </p:txBody>
      </p:sp>
      <p:sp>
        <p:nvSpPr>
          <p:cNvPr id="2" name="Footer Placeholder 1"/>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5" name="Slide Number Placeholder 4"/>
          <p:cNvSpPr>
            <a:spLocks noGrp="1"/>
          </p:cNvSpPr>
          <p:nvPr>
            <p:ph type="sldNum" sz="quarter" idx="12"/>
          </p:nvPr>
        </p:nvSpPr>
        <p:spPr/>
        <p:txBody>
          <a:bodyPr/>
          <a:lstStyle/>
          <a:p>
            <a:pPr>
              <a:defRPr/>
            </a:pPr>
            <a:fld id="{EF1F6530-663C-4444-BC72-065822A1AE73}" type="slidenum">
              <a:rPr lang="de-DE" smtClean="0"/>
              <a:pPr>
                <a:defRPr/>
              </a:pPr>
              <a:t>30</a:t>
            </a:fld>
            <a:endParaRPr lang="de-DE"/>
          </a:p>
        </p:txBody>
      </p:sp>
    </p:spTree>
    <p:extLst>
      <p:ext uri="{BB962C8B-B14F-4D97-AF65-F5344CB8AC3E}">
        <p14:creationId xmlns:p14="http://schemas.microsoft.com/office/powerpoint/2010/main" val="667270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9" name="Rectangle 5"/>
          <p:cNvSpPr>
            <a:spLocks noChangeArrowheads="1"/>
          </p:cNvSpPr>
          <p:nvPr/>
        </p:nvSpPr>
        <p:spPr bwMode="auto">
          <a:xfrm>
            <a:off x="8405356" y="4940301"/>
            <a:ext cx="1149650" cy="3603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solidFill>
                  <a:srgbClr val="333333"/>
                </a:solidFill>
                <a:latin typeface="+mn-lt"/>
              </a:rPr>
              <a:t>Police</a:t>
            </a:r>
          </a:p>
        </p:txBody>
      </p:sp>
      <p:sp>
        <p:nvSpPr>
          <p:cNvPr id="88070" name="Rectangle 21"/>
          <p:cNvSpPr>
            <a:spLocks noChangeArrowheads="1"/>
          </p:cNvSpPr>
          <p:nvPr/>
        </p:nvSpPr>
        <p:spPr bwMode="auto">
          <a:xfrm>
            <a:off x="8403239" y="4797425"/>
            <a:ext cx="1247041" cy="503238"/>
          </a:xfrm>
          <a:prstGeom prst="rect">
            <a:avLst/>
          </a:prstGeom>
          <a:solidFill>
            <a:schemeClr val="bg1"/>
          </a:solidFill>
          <a:ln w="9525">
            <a:solidFill>
              <a:schemeClr val="bg1"/>
            </a:solidFill>
            <a:miter lim="800000"/>
            <a:headEnd/>
            <a:tailEnd/>
          </a:ln>
        </p:spPr>
        <p:txBody>
          <a:bodyPr wrap="none" anchor="ct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solidFill>
                  <a:srgbClr val="333333"/>
                </a:solidFill>
                <a:latin typeface="+mn-lt"/>
              </a:rPr>
              <a:t>Policajac</a:t>
            </a:r>
            <a:r>
              <a:rPr lang="de-DE" altLang="de-DE" sz="1800">
                <a:solidFill>
                  <a:srgbClr val="333333"/>
                </a:solidFill>
                <a:latin typeface="+mn-lt"/>
              </a:rPr>
              <a:t> </a:t>
            </a:r>
          </a:p>
        </p:txBody>
      </p:sp>
      <p:pic>
        <p:nvPicPr>
          <p:cNvPr id="11"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Što bi policajac mogao misliti?...Je li on potpuno ili djelomično u pravu?</a:t>
            </a:r>
            <a:endParaRPr lang="de-DE" altLang="de-DE" sz="2400" dirty="0">
              <a:solidFill>
                <a:srgbClr val="004992"/>
              </a:solidFill>
              <a:latin typeface="Calibri Light"/>
            </a:endParaRPr>
          </a:p>
        </p:txBody>
      </p:sp>
      <p:sp>
        <p:nvSpPr>
          <p:cNvPr id="13"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4"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5"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6" name="Rectangle 60"/>
          <p:cNvSpPr>
            <a:spLocks noChangeArrowheads="1"/>
          </p:cNvSpPr>
          <p:nvPr/>
        </p:nvSpPr>
        <p:spPr bwMode="auto">
          <a:xfrm>
            <a:off x="2857227" y="3429000"/>
            <a:ext cx="2084832"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5" name="Slide Number Placeholder 4"/>
          <p:cNvSpPr>
            <a:spLocks noGrp="1"/>
          </p:cNvSpPr>
          <p:nvPr>
            <p:ph type="sldNum" sz="quarter" idx="12"/>
          </p:nvPr>
        </p:nvSpPr>
        <p:spPr/>
        <p:txBody>
          <a:bodyPr/>
          <a:lstStyle/>
          <a:p>
            <a:pPr>
              <a:defRPr/>
            </a:pPr>
            <a:fld id="{EF1F6530-663C-4444-BC72-065822A1AE73}" type="slidenum">
              <a:rPr lang="de-DE" smtClean="0"/>
              <a:pPr>
                <a:defRPr/>
              </a:pPr>
              <a:t>31</a:t>
            </a:fld>
            <a:endParaRPr 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9" name="Rectangle 5"/>
          <p:cNvSpPr>
            <a:spLocks noChangeArrowheads="1"/>
          </p:cNvSpPr>
          <p:nvPr/>
        </p:nvSpPr>
        <p:spPr bwMode="auto">
          <a:xfrm>
            <a:off x="8405356" y="4940301"/>
            <a:ext cx="1149650" cy="3603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solidFill>
                  <a:srgbClr val="333333"/>
                </a:solidFill>
                <a:latin typeface="+mn-lt"/>
              </a:rPr>
              <a:t>Police</a:t>
            </a:r>
          </a:p>
        </p:txBody>
      </p:sp>
      <p:sp>
        <p:nvSpPr>
          <p:cNvPr id="88070" name="Rectangle 21"/>
          <p:cNvSpPr>
            <a:spLocks noChangeArrowheads="1"/>
          </p:cNvSpPr>
          <p:nvPr/>
        </p:nvSpPr>
        <p:spPr bwMode="auto">
          <a:xfrm>
            <a:off x="8403239" y="4797425"/>
            <a:ext cx="1247041" cy="503238"/>
          </a:xfrm>
          <a:prstGeom prst="rect">
            <a:avLst/>
          </a:prstGeom>
          <a:solidFill>
            <a:schemeClr val="bg1"/>
          </a:solidFill>
          <a:ln w="9525">
            <a:solidFill>
              <a:schemeClr val="bg1"/>
            </a:solidFill>
            <a:miter lim="800000"/>
            <a:headEnd/>
            <a:tailEnd/>
          </a:ln>
        </p:spPr>
        <p:txBody>
          <a:bodyPr wrap="none" anchor="ct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solidFill>
                  <a:srgbClr val="333333"/>
                </a:solidFill>
                <a:latin typeface="+mn-lt"/>
              </a:rPr>
              <a:t>Policajac</a:t>
            </a:r>
            <a:r>
              <a:rPr lang="de-DE" altLang="de-DE" sz="1800">
                <a:solidFill>
                  <a:srgbClr val="333333"/>
                </a:solidFill>
                <a:latin typeface="+mn-lt"/>
              </a:rPr>
              <a:t> </a:t>
            </a:r>
          </a:p>
        </p:txBody>
      </p:sp>
      <p:pic>
        <p:nvPicPr>
          <p:cNvPr id="11"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Što bi policajac mogao misliti?...Je li on potpuno ili djelomično u pravu?</a:t>
            </a:r>
            <a:endParaRPr lang="de-DE" altLang="de-DE" sz="2400" dirty="0">
              <a:solidFill>
                <a:srgbClr val="004992"/>
              </a:solidFill>
              <a:latin typeface="Calibri Light"/>
            </a:endParaRPr>
          </a:p>
        </p:txBody>
      </p:sp>
      <p:sp>
        <p:nvSpPr>
          <p:cNvPr id="8"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9"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5" name="Slide Number Placeholder 4"/>
          <p:cNvSpPr>
            <a:spLocks noGrp="1"/>
          </p:cNvSpPr>
          <p:nvPr>
            <p:ph type="sldNum" sz="quarter" idx="12"/>
          </p:nvPr>
        </p:nvSpPr>
        <p:spPr/>
        <p:txBody>
          <a:bodyPr/>
          <a:lstStyle/>
          <a:p>
            <a:pPr>
              <a:defRPr/>
            </a:pPr>
            <a:fld id="{EF1F6530-663C-4444-BC72-065822A1AE73}" type="slidenum">
              <a:rPr lang="de-DE" smtClean="0"/>
              <a:pPr>
                <a:defRPr/>
              </a:pPr>
              <a:t>32</a:t>
            </a:fld>
            <a:endParaRPr lang="de-DE"/>
          </a:p>
        </p:txBody>
      </p:sp>
    </p:spTree>
    <p:extLst>
      <p:ext uri="{BB962C8B-B14F-4D97-AF65-F5344CB8AC3E}">
        <p14:creationId xmlns:p14="http://schemas.microsoft.com/office/powerpoint/2010/main" val="29600736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9" name="Rectangle 5"/>
          <p:cNvSpPr>
            <a:spLocks noChangeArrowheads="1"/>
          </p:cNvSpPr>
          <p:nvPr/>
        </p:nvSpPr>
        <p:spPr bwMode="auto">
          <a:xfrm>
            <a:off x="8405356" y="4940301"/>
            <a:ext cx="1149650" cy="3603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solidFill>
                  <a:srgbClr val="333333"/>
                </a:solidFill>
                <a:latin typeface="+mn-lt"/>
              </a:rPr>
              <a:t>Police</a:t>
            </a:r>
          </a:p>
        </p:txBody>
      </p:sp>
      <p:sp>
        <p:nvSpPr>
          <p:cNvPr id="88070" name="Rectangle 21"/>
          <p:cNvSpPr>
            <a:spLocks noChangeArrowheads="1"/>
          </p:cNvSpPr>
          <p:nvPr/>
        </p:nvSpPr>
        <p:spPr bwMode="auto">
          <a:xfrm>
            <a:off x="8403239" y="4797425"/>
            <a:ext cx="1247041" cy="503238"/>
          </a:xfrm>
          <a:prstGeom prst="rect">
            <a:avLst/>
          </a:prstGeom>
          <a:solidFill>
            <a:schemeClr val="bg1"/>
          </a:solidFill>
          <a:ln w="9525">
            <a:solidFill>
              <a:schemeClr val="bg1"/>
            </a:solidFill>
            <a:miter lim="800000"/>
            <a:headEnd/>
            <a:tailEnd/>
          </a:ln>
        </p:spPr>
        <p:txBody>
          <a:bodyPr wrap="none" anchor="ct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solidFill>
                  <a:srgbClr val="333333"/>
                </a:solidFill>
                <a:latin typeface="+mn-lt"/>
              </a:rPr>
              <a:t>Policajac</a:t>
            </a:r>
            <a:r>
              <a:rPr lang="de-DE" altLang="de-DE" sz="1800">
                <a:solidFill>
                  <a:srgbClr val="333333"/>
                </a:solidFill>
                <a:latin typeface="+mn-lt"/>
              </a:rPr>
              <a:t> </a:t>
            </a:r>
          </a:p>
        </p:txBody>
      </p:sp>
      <p:pic>
        <p:nvPicPr>
          <p:cNvPr id="11"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Što bi policajac mogao misliti?...Je li on potpuno ili djelomično u pravu?</a:t>
            </a:r>
            <a:endParaRPr lang="de-DE" altLang="de-DE" sz="2400" dirty="0">
              <a:solidFill>
                <a:srgbClr val="004992"/>
              </a:solidFill>
              <a:latin typeface="Calibri Light"/>
            </a:endParaRPr>
          </a:p>
        </p:txBody>
      </p:sp>
      <p:sp>
        <p:nvSpPr>
          <p:cNvPr id="8"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9"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5" name="Slide Number Placeholder 4"/>
          <p:cNvSpPr>
            <a:spLocks noGrp="1"/>
          </p:cNvSpPr>
          <p:nvPr>
            <p:ph type="sldNum" sz="quarter" idx="12"/>
          </p:nvPr>
        </p:nvSpPr>
        <p:spPr/>
        <p:txBody>
          <a:bodyPr/>
          <a:lstStyle/>
          <a:p>
            <a:pPr>
              <a:defRPr/>
            </a:pPr>
            <a:fld id="{EF1F6530-663C-4444-BC72-065822A1AE73}" type="slidenum">
              <a:rPr lang="de-DE" smtClean="0"/>
              <a:pPr>
                <a:defRPr/>
              </a:pPr>
              <a:t>33</a:t>
            </a:fld>
            <a:endParaRPr lang="de-DE"/>
          </a:p>
        </p:txBody>
      </p:sp>
    </p:spTree>
    <p:extLst>
      <p:ext uri="{BB962C8B-B14F-4D97-AF65-F5344CB8AC3E}">
        <p14:creationId xmlns:p14="http://schemas.microsoft.com/office/powerpoint/2010/main" val="26609186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9" name="Rectangle 5"/>
          <p:cNvSpPr>
            <a:spLocks noChangeArrowheads="1"/>
          </p:cNvSpPr>
          <p:nvPr/>
        </p:nvSpPr>
        <p:spPr bwMode="auto">
          <a:xfrm>
            <a:off x="8405356" y="4940301"/>
            <a:ext cx="1149650" cy="3603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solidFill>
                  <a:srgbClr val="333333"/>
                </a:solidFill>
                <a:latin typeface="+mn-lt"/>
              </a:rPr>
              <a:t>Police</a:t>
            </a:r>
          </a:p>
        </p:txBody>
      </p:sp>
      <p:sp>
        <p:nvSpPr>
          <p:cNvPr id="88070" name="Rectangle 21"/>
          <p:cNvSpPr>
            <a:spLocks noChangeArrowheads="1"/>
          </p:cNvSpPr>
          <p:nvPr/>
        </p:nvSpPr>
        <p:spPr bwMode="auto">
          <a:xfrm>
            <a:off x="8403239" y="4797425"/>
            <a:ext cx="1247041" cy="503238"/>
          </a:xfrm>
          <a:prstGeom prst="rect">
            <a:avLst/>
          </a:prstGeom>
          <a:solidFill>
            <a:schemeClr val="bg1"/>
          </a:solidFill>
          <a:ln w="9525">
            <a:solidFill>
              <a:schemeClr val="bg1"/>
            </a:solidFill>
            <a:miter lim="800000"/>
            <a:headEnd/>
            <a:tailEnd/>
          </a:ln>
        </p:spPr>
        <p:txBody>
          <a:bodyPr wrap="none" anchor="ct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solidFill>
                  <a:srgbClr val="333333"/>
                </a:solidFill>
                <a:latin typeface="+mn-lt"/>
              </a:rPr>
              <a:t>Policajac</a:t>
            </a:r>
            <a:r>
              <a:rPr lang="de-DE" altLang="de-DE" sz="1800">
                <a:solidFill>
                  <a:srgbClr val="333333"/>
                </a:solidFill>
                <a:latin typeface="+mn-lt"/>
              </a:rPr>
              <a:t> </a:t>
            </a:r>
          </a:p>
        </p:txBody>
      </p:sp>
      <p:pic>
        <p:nvPicPr>
          <p:cNvPr id="11"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Što bi policajac mogao misliti?...Je li on potpuno ili djelomično u pravu?</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5" name="Slide Number Placeholder 4"/>
          <p:cNvSpPr>
            <a:spLocks noGrp="1"/>
          </p:cNvSpPr>
          <p:nvPr>
            <p:ph type="sldNum" sz="quarter" idx="12"/>
          </p:nvPr>
        </p:nvSpPr>
        <p:spPr/>
        <p:txBody>
          <a:bodyPr/>
          <a:lstStyle/>
          <a:p>
            <a:pPr>
              <a:defRPr/>
            </a:pPr>
            <a:fld id="{EF1F6530-663C-4444-BC72-065822A1AE73}" type="slidenum">
              <a:rPr lang="de-DE" smtClean="0"/>
              <a:pPr>
                <a:defRPr/>
              </a:pPr>
              <a:t>34</a:t>
            </a:fld>
            <a:endParaRPr lang="de-DE"/>
          </a:p>
        </p:txBody>
      </p:sp>
    </p:spTree>
    <p:extLst>
      <p:ext uri="{BB962C8B-B14F-4D97-AF65-F5344CB8AC3E}">
        <p14:creationId xmlns:p14="http://schemas.microsoft.com/office/powerpoint/2010/main" val="29476852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Calibri Light"/>
                <a:cs typeface="Verdana"/>
              </a:rPr>
              <a:t>Je li službenica u banci uplašena? </a:t>
            </a:r>
            <a:endParaRPr sz="2400" dirty="0">
              <a:solidFill>
                <a:srgbClr val="004992"/>
              </a:solidFill>
              <a:latin typeface="Calibri Light"/>
              <a:cs typeface="Verdana"/>
            </a:endParaRPr>
          </a:p>
        </p:txBody>
      </p:sp>
      <p:sp>
        <p:nvSpPr>
          <p:cNvPr id="25"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p:txBody>
      </p:sp>
      <p:sp>
        <p:nvSpPr>
          <p:cNvPr id="29"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n-US" altLang="de-DE" sz="1100" b="1">
                <a:latin typeface="Calibri Light"/>
                <a:cs typeface="Arial" panose="020B0604020202020204" pitchFamily="34" charset="0"/>
              </a:rPr>
              <a:t>Daj mi pare ili ću te upucati...</a:t>
            </a:r>
            <a:endParaRPr lang="de-DE" altLang="de-DE" sz="1100" dirty="0">
              <a:latin typeface="Calibri Light"/>
              <a:cs typeface="Arial" panose="020B0604020202020204" pitchFamily="34" charset="0"/>
            </a:endParaRPr>
          </a:p>
        </p:txBody>
      </p:sp>
      <p:sp>
        <p:nvSpPr>
          <p:cNvPr id="30"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a:solidFill>
                  <a:sysClr val="windowText" lastClr="000000"/>
                </a:solidFill>
                <a:latin typeface="Calibri Light"/>
              </a:rPr>
              <a:t>Zabavi se, dragi dječače...</a:t>
            </a:r>
            <a:endParaRPr lang="en-GB" altLang="de-DE" sz="1100" b="1" dirty="0">
              <a:solidFill>
                <a:sysClr val="windowText" lastClr="000000"/>
              </a:solidFill>
              <a:latin typeface="Calibri Light"/>
            </a:endParaRPr>
          </a:p>
        </p:txBody>
      </p:sp>
      <p:pic>
        <p:nvPicPr>
          <p:cNvPr id="31"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2"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Igračke</a:t>
            </a:r>
            <a:endParaRPr lang="en-US" sz="1600" b="1" spc="600" dirty="0">
              <a:ln w="19050">
                <a:solidFill>
                  <a:srgbClr val="000000"/>
                </a:solidFill>
              </a:ln>
              <a:solidFill>
                <a:schemeClr val="tx1"/>
              </a:solidFill>
              <a:latin typeface="+mj-lt"/>
            </a:endParaRPr>
          </a:p>
        </p:txBody>
      </p:sp>
      <p:pic>
        <p:nvPicPr>
          <p:cNvPr id="18"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super! </a:t>
            </a:r>
            <a:endParaRPr lang="en-US" sz="1000" b="1" dirty="0"/>
          </a:p>
        </p:txBody>
      </p:sp>
      <p:sp>
        <p:nvSpPr>
          <p:cNvPr id="34"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5"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6"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3" name="Slide Number Placeholder 2"/>
          <p:cNvSpPr>
            <a:spLocks noGrp="1"/>
          </p:cNvSpPr>
          <p:nvPr>
            <p:ph type="sldNum" sz="quarter" idx="12"/>
          </p:nvPr>
        </p:nvSpPr>
        <p:spPr/>
        <p:txBody>
          <a:bodyPr/>
          <a:lstStyle/>
          <a:p>
            <a:pPr>
              <a:defRPr/>
            </a:pPr>
            <a:fld id="{EF1F6530-663C-4444-BC72-065822A1AE73}" type="slidenum">
              <a:rPr lang="de-DE" smtClean="0"/>
              <a:pPr>
                <a:defRPr/>
              </a:pPr>
              <a:t>35</a:t>
            </a:fld>
            <a:endParaRPr lang="de-DE"/>
          </a:p>
        </p:txBody>
      </p:sp>
      <p:sp>
        <p:nvSpPr>
          <p:cNvPr id="23"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Calibri Light"/>
                <a:cs typeface="Verdana"/>
              </a:rPr>
              <a:t>Je li službenica u banci uplašena? </a:t>
            </a:r>
            <a:endParaRPr sz="2400" dirty="0">
              <a:solidFill>
                <a:srgbClr val="004992"/>
              </a:solidFill>
              <a:latin typeface="Calibri Light"/>
              <a:cs typeface="Verdana"/>
            </a:endParaRPr>
          </a:p>
        </p:txBody>
      </p:sp>
      <p:sp>
        <p:nvSpPr>
          <p:cNvPr id="25"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p:txBody>
      </p:sp>
      <p:sp>
        <p:nvSpPr>
          <p:cNvPr id="29"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n-US" altLang="de-DE" sz="1100" b="1">
                <a:latin typeface="Calibri Light"/>
                <a:cs typeface="Arial" panose="020B0604020202020204" pitchFamily="34" charset="0"/>
              </a:rPr>
              <a:t>Daj mi pare ili ću te upucati...</a:t>
            </a:r>
            <a:endParaRPr lang="de-DE" altLang="de-DE" sz="1100" dirty="0">
              <a:latin typeface="Calibri Light"/>
              <a:cs typeface="Arial" panose="020B0604020202020204" pitchFamily="34" charset="0"/>
            </a:endParaRPr>
          </a:p>
        </p:txBody>
      </p:sp>
      <p:sp>
        <p:nvSpPr>
          <p:cNvPr id="30"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a:solidFill>
                  <a:sysClr val="windowText" lastClr="000000"/>
                </a:solidFill>
                <a:latin typeface="Calibri Light"/>
              </a:rPr>
              <a:t>Zabavi se, dragi dječače...</a:t>
            </a:r>
            <a:endParaRPr lang="en-GB" altLang="de-DE" sz="1100" b="1" dirty="0">
              <a:solidFill>
                <a:sysClr val="windowText" lastClr="000000"/>
              </a:solidFill>
              <a:latin typeface="Calibri Light"/>
            </a:endParaRPr>
          </a:p>
        </p:txBody>
      </p:sp>
      <p:pic>
        <p:nvPicPr>
          <p:cNvPr id="31"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2"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Igračke</a:t>
            </a:r>
            <a:endParaRPr lang="en-US" sz="1600" b="1" spc="600" dirty="0">
              <a:ln w="19050">
                <a:solidFill>
                  <a:srgbClr val="000000"/>
                </a:solidFill>
              </a:ln>
              <a:solidFill>
                <a:schemeClr val="tx1"/>
              </a:solidFill>
              <a:latin typeface="+mj-lt"/>
            </a:endParaRPr>
          </a:p>
        </p:txBody>
      </p:sp>
      <p:pic>
        <p:nvPicPr>
          <p:cNvPr id="18"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super! </a:t>
            </a:r>
            <a:endParaRPr lang="en-US" sz="1000" b="1" dirty="0"/>
          </a:p>
        </p:txBody>
      </p:sp>
      <p:sp>
        <p:nvSpPr>
          <p:cNvPr id="2" name="Footer Placeholder 1"/>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3" name="Slide Number Placeholder 2"/>
          <p:cNvSpPr>
            <a:spLocks noGrp="1"/>
          </p:cNvSpPr>
          <p:nvPr>
            <p:ph type="sldNum" sz="quarter" idx="12"/>
          </p:nvPr>
        </p:nvSpPr>
        <p:spPr/>
        <p:txBody>
          <a:bodyPr/>
          <a:lstStyle/>
          <a:p>
            <a:pPr>
              <a:defRPr/>
            </a:pPr>
            <a:fld id="{EF1F6530-663C-4444-BC72-065822A1AE73}" type="slidenum">
              <a:rPr lang="de-DE" smtClean="0"/>
              <a:pPr>
                <a:defRPr/>
              </a:pPr>
              <a:t>36</a:t>
            </a:fld>
            <a:endParaRPr lang="de-DE"/>
          </a:p>
        </p:txBody>
      </p:sp>
      <p:sp>
        <p:nvSpPr>
          <p:cNvPr id="23"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7907207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n-US" sz="2400" spc="-5">
                <a:solidFill>
                  <a:srgbClr val="004992"/>
                </a:solidFill>
                <a:latin typeface="Calibri Light"/>
                <a:cs typeface="Verdana"/>
              </a:rPr>
              <a:t>Hoće li otac i sin otići na vožnju čamcem? </a:t>
            </a:r>
            <a:endParaRPr sz="2400" dirty="0">
              <a:solidFill>
                <a:srgbClr val="004992"/>
              </a:solidFill>
              <a:latin typeface="Calibri Light"/>
              <a:cs typeface="Verdana"/>
            </a:endParaRP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n-US" sz="1100" b="1" spc="-5">
                <a:solidFill>
                  <a:srgbClr val="333333"/>
                </a:solidFill>
                <a:latin typeface="Calibri Light"/>
                <a:cs typeface="Arial"/>
              </a:rPr>
              <a:t>Upozorenje! Oluja se približava obali! Napustite plažu!</a:t>
            </a:r>
            <a:endParaRPr lang="en-US" sz="1100" b="1" spc="-5" dirty="0">
              <a:solidFill>
                <a:srgbClr val="333333"/>
              </a:solidFill>
              <a:latin typeface="Calibri Light"/>
              <a:cs typeface="Arial"/>
            </a:endParaRPr>
          </a:p>
        </p:txBody>
      </p:sp>
      <p:sp>
        <p:nvSpPr>
          <p:cNvPr id="16"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7"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8"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5" name="Slide Number Placeholder 4"/>
          <p:cNvSpPr>
            <a:spLocks noGrp="1"/>
          </p:cNvSpPr>
          <p:nvPr>
            <p:ph type="sldNum" sz="quarter" idx="12"/>
          </p:nvPr>
        </p:nvSpPr>
        <p:spPr/>
        <p:txBody>
          <a:bodyPr/>
          <a:lstStyle/>
          <a:p>
            <a:pPr>
              <a:defRPr/>
            </a:pPr>
            <a:fld id="{EF1F6530-663C-4444-BC72-065822A1AE73}" type="slidenum">
              <a:rPr lang="de-DE" smtClean="0"/>
              <a:pPr>
                <a:defRPr/>
              </a:pPr>
              <a:t>37</a:t>
            </a:fld>
            <a:endParaRPr 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n-US" sz="2400" spc="-5">
                <a:solidFill>
                  <a:srgbClr val="004992"/>
                </a:solidFill>
                <a:latin typeface="Calibri Light"/>
                <a:cs typeface="Verdana"/>
              </a:rPr>
              <a:t>Hoće li otac i sin otići na vožnju čamcem? </a:t>
            </a:r>
            <a:endParaRPr sz="2400" dirty="0">
              <a:solidFill>
                <a:srgbClr val="004992"/>
              </a:solidFill>
              <a:latin typeface="Calibri Light"/>
              <a:cs typeface="Verdana"/>
            </a:endParaRP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n-US" sz="1100" b="1" spc="-5">
                <a:solidFill>
                  <a:srgbClr val="333333"/>
                </a:solidFill>
                <a:latin typeface="Calibri Light"/>
                <a:cs typeface="Arial"/>
              </a:rPr>
              <a:t>Upozorenje! Oluja se približava obali! Napustite plažu!</a:t>
            </a:r>
            <a:endParaRPr lang="en-US" sz="1100" b="1" spc="-5" dirty="0">
              <a:solidFill>
                <a:srgbClr val="333333"/>
              </a:solidFill>
              <a:latin typeface="Calibri Light"/>
              <a:cs typeface="Arial"/>
            </a:endParaRPr>
          </a:p>
        </p:txBody>
      </p:sp>
      <p:sp>
        <p:nvSpPr>
          <p:cNvPr id="2" name="Footer Placeholder 1"/>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5" name="Slide Number Placeholder 4"/>
          <p:cNvSpPr>
            <a:spLocks noGrp="1"/>
          </p:cNvSpPr>
          <p:nvPr>
            <p:ph type="sldNum" sz="quarter" idx="12"/>
          </p:nvPr>
        </p:nvSpPr>
        <p:spPr/>
        <p:txBody>
          <a:bodyPr/>
          <a:lstStyle/>
          <a:p>
            <a:pPr>
              <a:defRPr/>
            </a:pPr>
            <a:fld id="{EF1F6530-663C-4444-BC72-065822A1AE73}" type="slidenum">
              <a:rPr lang="de-DE" smtClean="0"/>
              <a:pPr>
                <a:defRPr/>
              </a:pPr>
              <a:t>38</a:t>
            </a:fld>
            <a:endParaRPr lang="de-DE"/>
          </a:p>
        </p:txBody>
      </p:sp>
    </p:spTree>
    <p:extLst>
      <p:ext uri="{BB962C8B-B14F-4D97-AF65-F5344CB8AC3E}">
        <p14:creationId xmlns:p14="http://schemas.microsoft.com/office/powerpoint/2010/main" val="14973006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izborni</a:t>
            </a:r>
            <a:r>
              <a:rPr lang="en-US" altLang="ko-KR" sz="3600" spc="-5" dirty="0">
                <a:latin typeface="+mn-lt"/>
                <a:ea typeface="+mn-ea"/>
                <a:cs typeface="+mn-cs"/>
              </a:rPr>
              <a:t> </a:t>
            </a:r>
            <a:r>
              <a:rPr lang="en-US" altLang="ko-KR" sz="3600" spc="-5" dirty="0" err="1">
                <a:latin typeface="+mn-lt"/>
                <a:ea typeface="+mn-ea"/>
                <a:cs typeface="+mn-cs"/>
              </a:rPr>
              <a:t>sadržaj</a:t>
            </a:r>
            <a:r>
              <a:rPr lang="en-US" altLang="ko-KR" sz="3600" spc="-5" dirty="0">
                <a:latin typeface="+mn-lt"/>
                <a:ea typeface="+mn-ea"/>
                <a:cs typeface="+mn-cs"/>
              </a:rPr>
              <a:t>: video - </a:t>
            </a:r>
            <a:r>
              <a:rPr lang="en-US" altLang="ko-KR" sz="3600" spc="-5" dirty="0" err="1">
                <a:latin typeface="+mn-lt"/>
                <a:ea typeface="+mn-ea"/>
                <a:cs typeface="+mn-cs"/>
              </a:rPr>
              <a:t>isječci</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a:solidFill>
                  <a:srgbClr val="004992"/>
                </a:solidFill>
              </a:rPr>
              <a:t>video-</a:t>
            </a:r>
            <a:r>
              <a:rPr lang="en-US" altLang="ko-KR" sz="2400" dirty="0" err="1">
                <a:solidFill>
                  <a:srgbClr val="004992"/>
                </a:solidFill>
              </a:rPr>
              <a:t>isječci</a:t>
            </a:r>
            <a:r>
              <a:rPr lang="en-US" altLang="ko-KR" sz="2400" dirty="0">
                <a:solidFill>
                  <a:srgbClr val="004992"/>
                </a:solidFill>
              </a:rPr>
              <a:t> </a:t>
            </a:r>
            <a:r>
              <a:rPr lang="en-US" altLang="ko-KR" sz="2400" dirty="0" err="1">
                <a:solidFill>
                  <a:srgbClr val="004992"/>
                </a:solidFill>
              </a:rPr>
              <a:t>koji</a:t>
            </a:r>
            <a:r>
              <a:rPr lang="en-US" altLang="ko-KR" sz="2400" dirty="0">
                <a:solidFill>
                  <a:srgbClr val="004992"/>
                </a:solidFill>
              </a:rPr>
              <a:t> se </a:t>
            </a:r>
            <a:r>
              <a:rPr lang="en-US" altLang="ko-KR" sz="2400" dirty="0" err="1">
                <a:solidFill>
                  <a:srgbClr val="004992"/>
                </a:solidFill>
              </a:rPr>
              <a:t>tiču</a:t>
            </a:r>
            <a:r>
              <a:rPr lang="en-US" altLang="ko-KR" sz="2400" dirty="0">
                <a:solidFill>
                  <a:srgbClr val="004992"/>
                </a:solidFill>
              </a:rPr>
              <a:t> </a:t>
            </a:r>
            <a:r>
              <a:rPr lang="en-US" altLang="ko-KR" sz="2400" dirty="0" err="1">
                <a:solidFill>
                  <a:srgbClr val="004992"/>
                </a:solidFill>
              </a:rPr>
              <a:t>današnje</a:t>
            </a:r>
            <a:r>
              <a:rPr lang="en-US" altLang="ko-KR" sz="2400" dirty="0">
                <a:solidFill>
                  <a:srgbClr val="004992"/>
                </a:solidFill>
              </a:rPr>
              <a:t> </a:t>
            </a:r>
            <a:r>
              <a:rPr lang="en-US" altLang="ko-KR" sz="2400" dirty="0" err="1">
                <a:solidFill>
                  <a:srgbClr val="004992"/>
                </a:solidFill>
              </a:rPr>
              <a:t>teme</a:t>
            </a:r>
            <a:r>
              <a:rPr lang="en-US" altLang="ko-KR" sz="2400" dirty="0">
                <a:solidFill>
                  <a:srgbClr val="004992"/>
                </a:solidFill>
              </a:rPr>
              <a:t> </a:t>
            </a:r>
            <a:r>
              <a:rPr lang="en-US" altLang="ko-KR" sz="2400" dirty="0" err="1">
                <a:solidFill>
                  <a:srgbClr val="004992"/>
                </a:solidFill>
              </a:rPr>
              <a:t>dostupni</a:t>
            </a:r>
            <a:r>
              <a:rPr lang="en-US" altLang="ko-KR" sz="2400" dirty="0">
                <a:solidFill>
                  <a:srgbClr val="004992"/>
                </a:solidFill>
              </a:rPr>
              <a:t> </a:t>
            </a:r>
            <a:r>
              <a:rPr lang="en-US" altLang="ko-KR" sz="2400" dirty="0" err="1">
                <a:solidFill>
                  <a:srgbClr val="004992"/>
                </a:solidFill>
              </a:rPr>
              <a:t>su</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sljedećoj</a:t>
            </a:r>
            <a:r>
              <a:rPr lang="en-US" altLang="ko-KR" sz="2400" dirty="0">
                <a:solidFill>
                  <a:srgbClr val="004992"/>
                </a:solidFill>
              </a:rPr>
              <a:t> web </a:t>
            </a:r>
            <a:r>
              <a:rPr lang="en-US" altLang="ko-KR" sz="2400" dirty="0" err="1">
                <a:solidFill>
                  <a:srgbClr val="004992"/>
                </a:solidFill>
              </a:rPr>
              <a:t>stranici</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Nakon</a:t>
            </a:r>
            <a:r>
              <a:rPr lang="en-US" altLang="ko-KR" sz="2400" dirty="0">
                <a:solidFill>
                  <a:srgbClr val="333333"/>
                </a:solidFill>
              </a:rPr>
              <a:t> </a:t>
            </a:r>
            <a:r>
              <a:rPr lang="en-US" altLang="ko-KR" sz="2400" dirty="0" err="1">
                <a:solidFill>
                  <a:srgbClr val="333333"/>
                </a:solidFill>
              </a:rPr>
              <a:t>gledanja</a:t>
            </a:r>
            <a:r>
              <a:rPr lang="en-US" altLang="ko-KR" sz="2400" dirty="0">
                <a:solidFill>
                  <a:srgbClr val="333333"/>
                </a:solidFill>
              </a:rPr>
              <a:t> video-</a:t>
            </a:r>
            <a:r>
              <a:rPr lang="en-US" altLang="ko-KR" sz="2400" dirty="0" err="1">
                <a:solidFill>
                  <a:srgbClr val="333333"/>
                </a:solidFill>
              </a:rPr>
              <a:t>isječka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raspravljati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njegov</a:t>
            </a:r>
            <a:r>
              <a:rPr lang="en-US" altLang="ko-KR" sz="2400" dirty="0">
                <a:solidFill>
                  <a:srgbClr val="333333"/>
                </a:solidFill>
              </a:rPr>
              <a:t> </a:t>
            </a:r>
            <a:r>
              <a:rPr lang="en-US" altLang="ko-KR" sz="2400" dirty="0" err="1">
                <a:solidFill>
                  <a:srgbClr val="333333"/>
                </a:solidFill>
              </a:rPr>
              <a:t>sadržaj</a:t>
            </a:r>
            <a:r>
              <a:rPr lang="en-US" altLang="ko-KR" sz="2400" dirty="0">
                <a:solidFill>
                  <a:srgbClr val="333333"/>
                </a:solidFill>
              </a:rPr>
              <a:t> </a:t>
            </a:r>
            <a:r>
              <a:rPr lang="en-US" altLang="ko-KR" sz="2400" dirty="0" err="1">
                <a:solidFill>
                  <a:srgbClr val="333333"/>
                </a:solidFill>
              </a:rPr>
              <a:t>povezan</a:t>
            </a:r>
            <a:r>
              <a:rPr lang="en-US" altLang="ko-KR" sz="2400" dirty="0">
                <a:solidFill>
                  <a:srgbClr val="333333"/>
                </a:solidFill>
              </a:rPr>
              <a:t> s </a:t>
            </a:r>
            <a:r>
              <a:rPr lang="en-US" altLang="ko-KR" sz="2400" dirty="0" err="1">
                <a:solidFill>
                  <a:srgbClr val="333333"/>
                </a:solidFill>
              </a:rPr>
              <a:t>današnjom</a:t>
            </a:r>
            <a:r>
              <a:rPr lang="en-US" altLang="ko-KR" sz="2400" dirty="0">
                <a:solidFill>
                  <a:srgbClr val="333333"/>
                </a:solidFill>
              </a:rPr>
              <a:t> </a:t>
            </a:r>
            <a:r>
              <a:rPr lang="en-US" altLang="ko-KR" sz="2400" dirty="0" err="1">
                <a:solidFill>
                  <a:srgbClr val="333333"/>
                </a:solidFill>
              </a:rPr>
              <a:t>temom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en-US" altLang="ko-KR" i="1" spc="-5" dirty="0" err="1">
                <a:solidFill>
                  <a:srgbClr val="333333"/>
                </a:solidFill>
              </a:rPr>
              <a:t>za</a:t>
            </a:r>
            <a:r>
              <a:rPr lang="en-US" altLang="ko-KR" i="1" spc="-5" dirty="0">
                <a:solidFill>
                  <a:srgbClr val="333333"/>
                </a:solidFill>
              </a:rPr>
              <a:t> </a:t>
            </a:r>
            <a:r>
              <a:rPr lang="en-US" altLang="ko-KR" i="1" spc="-5" dirty="0" err="1">
                <a:solidFill>
                  <a:srgbClr val="333333"/>
                </a:solidFill>
              </a:rPr>
              <a:t>voditelje</a:t>
            </a:r>
            <a:r>
              <a:rPr lang="en-US" altLang="ko-KR" i="1" spc="-5" dirty="0">
                <a:solidFill>
                  <a:srgbClr val="333333"/>
                </a:solidFill>
              </a:rPr>
              <a:t>:</a:t>
            </a:r>
            <a:endParaRPr dirty="0">
              <a:solidFill>
                <a:srgbClr val="333333"/>
              </a:solidFill>
            </a:endParaRPr>
          </a:p>
          <a:p>
            <a:pPr marL="12700" marR="5080" defTabSz="914400" eaLnBrk="0" fontAlgn="base" hangingPunct="0">
              <a:spcBef>
                <a:spcPts val="800"/>
              </a:spcBef>
              <a:spcAft>
                <a:spcPct val="0"/>
              </a:spcAft>
            </a:pPr>
            <a:r>
              <a:rPr lang="en-US" altLang="ko-KR" dirty="0" err="1">
                <a:solidFill>
                  <a:srgbClr val="333333"/>
                </a:solidFill>
              </a:rPr>
              <a:t>neki</a:t>
            </a:r>
            <a:r>
              <a:rPr lang="en-US" altLang="ko-KR" dirty="0">
                <a:solidFill>
                  <a:srgbClr val="333333"/>
                </a:solidFill>
              </a:rPr>
              <a:t> video-</a:t>
            </a:r>
            <a:r>
              <a:rPr lang="en-US" altLang="ko-KR" dirty="0" err="1">
                <a:solidFill>
                  <a:srgbClr val="333333"/>
                </a:solidFill>
              </a:rPr>
              <a:t>isječci</a:t>
            </a:r>
            <a:r>
              <a:rPr lang="en-US" altLang="ko-KR" dirty="0">
                <a:solidFill>
                  <a:srgbClr val="333333"/>
                </a:solidFill>
              </a:rPr>
              <a:t> </a:t>
            </a:r>
            <a:r>
              <a:rPr lang="en-US" altLang="ko-KR" dirty="0" err="1">
                <a:solidFill>
                  <a:srgbClr val="333333"/>
                </a:solidFill>
              </a:rPr>
              <a:t>sadrže</a:t>
            </a:r>
            <a:r>
              <a:rPr lang="en-US" altLang="ko-KR" dirty="0">
                <a:solidFill>
                  <a:srgbClr val="333333"/>
                </a:solidFill>
              </a:rPr>
              <a:t> </a:t>
            </a:r>
            <a:r>
              <a:rPr lang="en-US" altLang="ko-KR" dirty="0" err="1">
                <a:solidFill>
                  <a:srgbClr val="333333"/>
                </a:solidFill>
              </a:rPr>
              <a:t>teme</a:t>
            </a:r>
            <a:r>
              <a:rPr lang="en-US" altLang="ko-KR" dirty="0">
                <a:solidFill>
                  <a:srgbClr val="333333"/>
                </a:solidFill>
              </a:rPr>
              <a:t> </a:t>
            </a:r>
            <a:r>
              <a:rPr lang="en-US" altLang="ko-KR" dirty="0" err="1">
                <a:solidFill>
                  <a:srgbClr val="333333"/>
                </a:solidFill>
              </a:rPr>
              <a:t>i</a:t>
            </a:r>
            <a:r>
              <a:rPr lang="en-US" altLang="ko-KR" dirty="0">
                <a:solidFill>
                  <a:srgbClr val="333333"/>
                </a:solidFill>
              </a:rPr>
              <a:t> / </a:t>
            </a:r>
            <a:r>
              <a:rPr lang="en-US" altLang="ko-KR" dirty="0" err="1">
                <a:solidFill>
                  <a:srgbClr val="333333"/>
                </a:solidFill>
              </a:rPr>
              <a:t>ili</a:t>
            </a:r>
            <a:r>
              <a:rPr lang="en-US" altLang="ko-KR" dirty="0">
                <a:solidFill>
                  <a:srgbClr val="333333"/>
                </a:solidFill>
              </a:rPr>
              <a:t> </a:t>
            </a:r>
            <a:r>
              <a:rPr lang="en-US" altLang="ko-KR" dirty="0" err="1">
                <a:solidFill>
                  <a:srgbClr val="333333"/>
                </a:solidFill>
              </a:rPr>
              <a:t>govor</a:t>
            </a:r>
            <a:r>
              <a:rPr lang="en-US" altLang="ko-KR" dirty="0">
                <a:solidFill>
                  <a:srgbClr val="333333"/>
                </a:solidFill>
              </a:rPr>
              <a:t> </a:t>
            </a:r>
            <a:r>
              <a:rPr lang="en-US" altLang="ko-KR" dirty="0" err="1">
                <a:solidFill>
                  <a:srgbClr val="333333"/>
                </a:solidFill>
              </a:rPr>
              <a:t>koji</a:t>
            </a:r>
            <a:r>
              <a:rPr lang="en-US" altLang="ko-KR" dirty="0">
                <a:solidFill>
                  <a:srgbClr val="333333"/>
                </a:solidFill>
              </a:rPr>
              <a:t> </a:t>
            </a:r>
            <a:r>
              <a:rPr lang="en-US" altLang="ko-KR" dirty="0" err="1">
                <a:solidFill>
                  <a:srgbClr val="333333"/>
                </a:solidFill>
              </a:rPr>
              <a:t>mogu</a:t>
            </a:r>
            <a:r>
              <a:rPr lang="en-US" altLang="ko-KR" dirty="0">
                <a:solidFill>
                  <a:srgbClr val="333333"/>
                </a:solidFill>
              </a:rPr>
              <a:t> </a:t>
            </a:r>
            <a:r>
              <a:rPr lang="en-US" altLang="ko-KR" dirty="0" err="1">
                <a:solidFill>
                  <a:srgbClr val="333333"/>
                </a:solidFill>
              </a:rPr>
              <a:t>biti</a:t>
            </a:r>
            <a:r>
              <a:rPr lang="en-US" altLang="ko-KR" dirty="0">
                <a:solidFill>
                  <a:srgbClr val="333333"/>
                </a:solidFill>
              </a:rPr>
              <a:t> </a:t>
            </a:r>
            <a:r>
              <a:rPr lang="en-US" altLang="ko-KR" dirty="0" err="1">
                <a:solidFill>
                  <a:srgbClr val="333333"/>
                </a:solidFill>
              </a:rPr>
              <a:t>neprimjereni</a:t>
            </a:r>
            <a:r>
              <a:rPr lang="en-US" altLang="ko-KR" dirty="0">
                <a:solidFill>
                  <a:srgbClr val="333333"/>
                </a:solidFill>
              </a:rPr>
              <a:t> </a:t>
            </a:r>
            <a:r>
              <a:rPr lang="en-US" altLang="ko-KR" dirty="0" err="1">
                <a:solidFill>
                  <a:srgbClr val="333333"/>
                </a:solidFill>
              </a:rPr>
              <a:t>za</a:t>
            </a:r>
            <a:r>
              <a:rPr lang="en-US" altLang="ko-KR" dirty="0">
                <a:solidFill>
                  <a:srgbClr val="333333"/>
                </a:solidFill>
              </a:rPr>
              <a:t> </a:t>
            </a:r>
            <a:r>
              <a:rPr lang="en-US" altLang="ko-KR" dirty="0" err="1">
                <a:solidFill>
                  <a:srgbClr val="333333"/>
                </a:solidFill>
              </a:rPr>
              <a:t>pojedine</a:t>
            </a:r>
            <a:r>
              <a:rPr lang="en-US" altLang="ko-KR" dirty="0">
                <a:solidFill>
                  <a:srgbClr val="333333"/>
                </a:solidFill>
              </a:rPr>
              <a:t> </a:t>
            </a:r>
            <a:r>
              <a:rPr lang="en-US" altLang="ko-KR" dirty="0" err="1">
                <a:solidFill>
                  <a:srgbClr val="333333"/>
                </a:solidFill>
              </a:rPr>
              <a:t>skupine</a:t>
            </a:r>
            <a:r>
              <a:rPr lang="en-US" altLang="ko-KR" dirty="0">
                <a:solidFill>
                  <a:srgbClr val="333333"/>
                </a:solidFill>
              </a:rPr>
              <a:t> </a:t>
            </a:r>
            <a:r>
              <a:rPr lang="en-US" altLang="ko-KR" dirty="0" err="1">
                <a:solidFill>
                  <a:srgbClr val="333333"/>
                </a:solidFill>
              </a:rPr>
              <a:t>gledatelja</a:t>
            </a:r>
            <a:r>
              <a:rPr lang="en-US" altLang="ko-KR" dirty="0">
                <a:solidFill>
                  <a:srgbClr val="333333"/>
                </a:solidFill>
              </a:rPr>
              <a:t> </a:t>
            </a:r>
            <a:r>
              <a:rPr lang="en-US" altLang="ko-KR" dirty="0" err="1">
                <a:solidFill>
                  <a:srgbClr val="333333"/>
                </a:solidFill>
              </a:rPr>
              <a:t>ili</a:t>
            </a:r>
            <a:r>
              <a:rPr lang="en-US" altLang="ko-KR" dirty="0">
                <a:solidFill>
                  <a:srgbClr val="333333"/>
                </a:solidFill>
              </a:rPr>
              <a:t> u </a:t>
            </a:r>
            <a:r>
              <a:rPr lang="en-US" altLang="ko-KR" dirty="0" err="1">
                <a:solidFill>
                  <a:srgbClr val="333333"/>
                </a:solidFill>
              </a:rPr>
              <a:t>različitim</a:t>
            </a:r>
            <a:r>
              <a:rPr lang="en-US" altLang="ko-KR" dirty="0">
                <a:solidFill>
                  <a:srgbClr val="333333"/>
                </a:solidFill>
              </a:rPr>
              <a:t> </a:t>
            </a:r>
            <a:r>
              <a:rPr lang="en-US" altLang="ko-KR" dirty="0" err="1">
                <a:solidFill>
                  <a:srgbClr val="333333"/>
                </a:solidFill>
              </a:rPr>
              <a:t>kulturama</a:t>
            </a:r>
            <a:r>
              <a:rPr lang="en-US" altLang="ko-KR" dirty="0">
                <a:solidFill>
                  <a:srgbClr val="333333"/>
                </a:solidFill>
              </a:rPr>
              <a:t>. </a:t>
            </a:r>
            <a:r>
              <a:rPr lang="en-US" altLang="ko-KR" dirty="0" err="1">
                <a:solidFill>
                  <a:srgbClr val="333333"/>
                </a:solidFill>
              </a:rPr>
              <a:t>Molimo</a:t>
            </a:r>
            <a:r>
              <a:rPr lang="en-US" altLang="ko-KR" dirty="0">
                <a:solidFill>
                  <a:srgbClr val="333333"/>
                </a:solidFill>
              </a:rPr>
              <a:t> Vas da </a:t>
            </a:r>
            <a:r>
              <a:rPr lang="en-US" altLang="ko-KR" dirty="0" err="1">
                <a:solidFill>
                  <a:srgbClr val="333333"/>
                </a:solidFill>
              </a:rPr>
              <a:t>pažljivo</a:t>
            </a:r>
            <a:r>
              <a:rPr lang="en-US" altLang="ko-KR" dirty="0">
                <a:solidFill>
                  <a:srgbClr val="333333"/>
                </a:solidFill>
              </a:rPr>
              <a:t> </a:t>
            </a:r>
            <a:r>
              <a:rPr lang="en-US" altLang="ko-KR" dirty="0" err="1">
                <a:solidFill>
                  <a:srgbClr val="333333"/>
                </a:solidFill>
              </a:rPr>
              <a:t>pregledate</a:t>
            </a:r>
            <a:r>
              <a:rPr lang="en-US" altLang="ko-KR" dirty="0">
                <a:solidFill>
                  <a:srgbClr val="333333"/>
                </a:solidFill>
              </a:rPr>
              <a:t> </a:t>
            </a:r>
            <a:r>
              <a:rPr lang="en-US" altLang="ko-KR" dirty="0" err="1">
                <a:solidFill>
                  <a:srgbClr val="333333"/>
                </a:solidFill>
              </a:rPr>
              <a:t>filmove</a:t>
            </a:r>
            <a:r>
              <a:rPr lang="en-US" altLang="ko-KR" dirty="0">
                <a:solidFill>
                  <a:srgbClr val="333333"/>
                </a:solidFill>
              </a:rPr>
              <a:t> </a:t>
            </a:r>
            <a:r>
              <a:rPr lang="en-US" altLang="ko-KR" dirty="0" err="1">
                <a:solidFill>
                  <a:srgbClr val="333333"/>
                </a:solidFill>
              </a:rPr>
              <a:t>prije</a:t>
            </a:r>
            <a:r>
              <a:rPr lang="en-US" altLang="ko-KR" dirty="0">
                <a:solidFill>
                  <a:srgbClr val="333333"/>
                </a:solidFill>
              </a:rPr>
              <a:t> </a:t>
            </a:r>
            <a:r>
              <a:rPr lang="en-US" altLang="ko-KR" dirty="0" err="1">
                <a:solidFill>
                  <a:srgbClr val="333333"/>
                </a:solidFill>
              </a:rPr>
              <a:t>prikazivanja</a:t>
            </a:r>
            <a:r>
              <a:rPr lang="de-DE" dirty="0">
                <a:solidFill>
                  <a:srgbClr val="333333"/>
                </a:solidFill>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4" name="Slide Number Placeholder 3"/>
          <p:cNvSpPr>
            <a:spLocks noGrp="1"/>
          </p:cNvSpPr>
          <p:nvPr>
            <p:ph type="sldNum" sz="quarter" idx="12"/>
          </p:nvPr>
        </p:nvSpPr>
        <p:spPr/>
        <p:txBody>
          <a:bodyPr/>
          <a:lstStyle/>
          <a:p>
            <a:pPr>
              <a:defRPr/>
            </a:pPr>
            <a:fld id="{C0BDAED0-24CE-46D2-B2D0-4302AC4F575C}" type="slidenum">
              <a:rPr lang="de-DE" smtClean="0"/>
              <a:pPr>
                <a:defRPr/>
              </a:pPr>
              <a:t>39</a:t>
            </a:fld>
            <a:endParaRPr lang="de-DE"/>
          </a:p>
        </p:txBody>
      </p:sp>
    </p:spTree>
    <p:extLst>
      <p:ext uri="{BB962C8B-B14F-4D97-AF65-F5344CB8AC3E}">
        <p14:creationId xmlns:p14="http://schemas.microsoft.com/office/powerpoint/2010/main" val="29559790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en-US" sz="2400" spc="-5">
                <a:solidFill>
                  <a:srgbClr val="004992"/>
                </a:solidFill>
                <a:latin typeface="Calibri Light"/>
                <a:cs typeface="Verdana"/>
              </a:rPr>
              <a:t>Gdje je po Ivanovom mišljenju Mira zadnji put vidjela auto sa sladoledom? U parku ili kod crkve?</a:t>
            </a:r>
            <a:endParaRPr sz="2400"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6" name="Slide Number Placeholder 5"/>
          <p:cNvSpPr>
            <a:spLocks noGrp="1"/>
          </p:cNvSpPr>
          <p:nvPr>
            <p:ph type="sldNum" sz="quarter" idx="12"/>
          </p:nvPr>
        </p:nvSpPr>
        <p:spPr/>
        <p:txBody>
          <a:bodyPr/>
          <a:lstStyle/>
          <a:p>
            <a:pPr>
              <a:defRPr/>
            </a:pPr>
            <a:fld id="{EF1F6530-663C-4444-BC72-065822A1AE73}" type="slidenum">
              <a:rPr lang="de-DE" smtClean="0"/>
              <a:pPr>
                <a:defRPr/>
              </a:pPr>
              <a:t>40</a:t>
            </a:fld>
            <a:endParaRPr 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pl-PL" altLang="de-DE" sz="2400">
                <a:solidFill>
                  <a:srgbClr val="004992"/>
                </a:solidFill>
                <a:latin typeface="Calibri Light"/>
              </a:rPr>
              <a:t>Što majka misli?... Je li u pravu?</a:t>
            </a:r>
            <a:endParaRPr lang="de-DE" altLang="de-DE" sz="2400" dirty="0">
              <a:solidFill>
                <a:srgbClr val="004992"/>
              </a:solidFill>
              <a:latin typeface="Calibri Light"/>
            </a:endParaRPr>
          </a:p>
        </p:txBody>
      </p:sp>
      <p:sp>
        <p:nvSpPr>
          <p:cNvPr id="11"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pl-PL" altLang="de-DE" sz="1200" b="1">
                <a:latin typeface="Calibri Light"/>
                <a:cs typeface="Arial" panose="020B0604020202020204" pitchFamily="34" charset="0"/>
              </a:rPr>
              <a:t>Možemo li jesti,</a:t>
            </a:r>
          </a:p>
          <a:p>
            <a:pPr algn="ctr"/>
            <a:r>
              <a:rPr lang="pl-PL" altLang="de-DE" sz="1200" b="1">
                <a:latin typeface="Calibri Light"/>
                <a:cs typeface="Arial" panose="020B0604020202020204" pitchFamily="34" charset="0"/>
              </a:rPr>
              <a:t> mama?...Gladan sam!</a:t>
            </a:r>
            <a:endParaRPr lang="de-DE" altLang="de-DE" sz="1200" dirty="0">
              <a:latin typeface="Calibri Light"/>
              <a:cs typeface="Arial" panose="020B0604020202020204" pitchFamily="34" charset="0"/>
            </a:endParaRPr>
          </a:p>
        </p:txBody>
      </p:sp>
      <p:sp>
        <p:nvSpPr>
          <p:cNvPr id="2" name="Footer Placeholder 1"/>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5" name="Slide Number Placeholder 4"/>
          <p:cNvSpPr>
            <a:spLocks noGrp="1"/>
          </p:cNvSpPr>
          <p:nvPr>
            <p:ph type="sldNum" sz="quarter" idx="12"/>
          </p:nvPr>
        </p:nvSpPr>
        <p:spPr/>
        <p:txBody>
          <a:bodyPr/>
          <a:lstStyle/>
          <a:p>
            <a:pPr>
              <a:defRPr/>
            </a:pPr>
            <a:fld id="{EF1F6530-663C-4444-BC72-065822A1AE73}" type="slidenum">
              <a:rPr lang="de-DE" smtClean="0"/>
              <a:pPr>
                <a:defRPr/>
              </a:pPr>
              <a:t>41</a:t>
            </a:fld>
            <a:endParaRPr 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22"/>
          <p:cNvSpPr txBox="1"/>
          <p:nvPr/>
        </p:nvSpPr>
        <p:spPr>
          <a:xfrm rot="-60000">
            <a:off x="6080947" y="3523632"/>
            <a:ext cx="283464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22"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en-US" altLang="de-DE" sz="2400">
                <a:solidFill>
                  <a:srgbClr val="004992"/>
                </a:solidFill>
                <a:latin typeface="Calibri Light"/>
                <a:ea typeface="Verdana" panose="020B0604030504040204" pitchFamily="34" charset="0"/>
                <a:cs typeface="Verdana" panose="020B0604030504040204" pitchFamily="34" charset="0"/>
              </a:rPr>
              <a:t>Zašto se akumulator ispraznio prvi put, a zašto </a:t>
            </a:r>
            <a:br>
              <a:rPr lang="en-US" altLang="de-DE" sz="2400">
                <a:solidFill>
                  <a:srgbClr val="004992"/>
                </a:solidFill>
                <a:latin typeface="Calibri Light"/>
                <a:ea typeface="Verdana" panose="020B0604030504040204" pitchFamily="34" charset="0"/>
                <a:cs typeface="Verdana" panose="020B0604030504040204" pitchFamily="34" charset="0"/>
              </a:rPr>
            </a:br>
            <a:r>
              <a:rPr lang="en-US" altLang="de-DE" sz="2400">
                <a:solidFill>
                  <a:srgbClr val="004992"/>
                </a:solidFill>
                <a:latin typeface="Calibri Light"/>
                <a:ea typeface="Verdana" panose="020B0604030504040204" pitchFamily="34" charset="0"/>
                <a:cs typeface="Verdana" panose="020B0604030504040204" pitchFamily="34" charset="0"/>
              </a:rPr>
              <a:t>drugi put? Kako je vlasnik auta mogao shvatiti ovu situaciju?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23" name="Caption_17"/>
          <p:cNvSpPr txBox="1"/>
          <p:nvPr/>
        </p:nvSpPr>
        <p:spPr>
          <a:xfrm>
            <a:off x="4857956" y="4343400"/>
            <a:ext cx="914400"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akumulator</a:t>
            </a:r>
            <a:endParaRPr sz="1000" dirty="0">
              <a:latin typeface="Calibri Light"/>
              <a:cs typeface="Arial"/>
            </a:endParaRPr>
          </a:p>
        </p:txBody>
      </p:sp>
      <p:sp>
        <p:nvSpPr>
          <p:cNvPr id="25" name="Caption_18"/>
          <p:cNvSpPr txBox="1"/>
          <p:nvPr/>
        </p:nvSpPr>
        <p:spPr>
          <a:xfrm>
            <a:off x="6396115" y="4218560"/>
            <a:ext cx="731520"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dirty="0" err="1">
                <a:latin typeface="Calibri Light"/>
                <a:cs typeface="Arial"/>
              </a:rPr>
              <a:t>akumulator</a:t>
            </a:r>
            <a:endParaRPr sz="1000" dirty="0">
              <a:latin typeface="Calibri Light"/>
              <a:cs typeface="Arial"/>
            </a:endParaRPr>
          </a:p>
        </p:txBody>
      </p:sp>
      <p:sp>
        <p:nvSpPr>
          <p:cNvPr id="26"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a:solidFill>
                  <a:srgbClr val="333333"/>
                </a:solidFill>
                <a:latin typeface="Calibri Light"/>
                <a:ea typeface="Verdana" panose="020B0604030504040204" pitchFamily="34" charset="0"/>
                <a:cs typeface="Verdana" panose="020B0604030504040204" pitchFamily="34" charset="0"/>
              </a:rPr>
              <a:t>Žalba na susjeda</a:t>
            </a:r>
            <a:endParaRPr lang="en-US" sz="1000" b="1"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5" name="Slide Number Placeholder 4"/>
          <p:cNvSpPr>
            <a:spLocks noGrp="1"/>
          </p:cNvSpPr>
          <p:nvPr>
            <p:ph type="sldNum" sz="quarter" idx="12"/>
          </p:nvPr>
        </p:nvSpPr>
        <p:spPr/>
        <p:txBody>
          <a:bodyPr/>
          <a:lstStyle/>
          <a:p>
            <a:pPr>
              <a:defRPr/>
            </a:pPr>
            <a:fld id="{EF1F6530-663C-4444-BC72-065822A1AE73}" type="slidenum">
              <a:rPr lang="de-DE" smtClean="0"/>
              <a:pPr>
                <a:defRPr/>
              </a:pPr>
              <a:t>42</a:t>
            </a:fld>
            <a:endParaRPr lang="de-DE"/>
          </a:p>
        </p:txBody>
      </p:sp>
      <p:sp>
        <p:nvSpPr>
          <p:cNvPr id="19"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a:solidFill>
                  <a:srgbClr val="333333"/>
                </a:solidFill>
                <a:latin typeface="Calibri Light"/>
                <a:ea typeface="Verdana" panose="020B0604030504040204" pitchFamily="34" charset="0"/>
                <a:cs typeface="Verdana" panose="020B0604030504040204" pitchFamily="34" charset="0"/>
              </a:rPr>
              <a:t>Domaru</a:t>
            </a:r>
            <a:endParaRPr lang="en-US" sz="1100" b="1" spc="-30" dirty="0">
              <a:solidFill>
                <a:srgbClr val="333333"/>
              </a:solidFill>
            </a:endParaRPr>
          </a:p>
        </p:txBody>
      </p:sp>
      <p:sp>
        <p:nvSpPr>
          <p:cNvPr id="20" name="Caption_23"/>
          <p:cNvSpPr txBox="1"/>
          <p:nvPr/>
        </p:nvSpPr>
        <p:spPr>
          <a:xfrm rot="-60000">
            <a:off x="6097622" y="3504998"/>
            <a:ext cx="28346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pl-PL" sz="900" b="1" dirty="0">
                <a:latin typeface="Calibri Light"/>
                <a:cs typeface="Arial"/>
              </a:rPr>
              <a:t>Dva tjedna kasnije, nakon preseljenja u drugi stan</a:t>
            </a:r>
            <a:endParaRPr sz="900" b="1" dirty="0">
              <a:latin typeface="Calibri Light"/>
              <a:cs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Primjena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Što smo naučili:</a:t>
            </a:r>
          </a:p>
          <a:p>
            <a:pPr marL="342900" lvl="0" indent="-342900" defTabSz="914400" fontAlgn="base">
              <a:buClr>
                <a:srgbClr val="000000"/>
              </a:buClr>
              <a:buFont typeface="WingDings"/>
              <a:buChar char=""/>
            </a:pPr>
            <a:r>
              <a:rPr lang="hr-HR" altLang="de-DE" sz="2400" dirty="0">
                <a:solidFill>
                  <a:srgbClr val="004992"/>
                </a:solidFill>
              </a:rPr>
              <a:t>Mnogi nesporazumi,</a:t>
            </a:r>
            <a:r>
              <a:rPr lang="de-DE" altLang="de-DE" sz="2400" dirty="0">
                <a:solidFill>
                  <a:srgbClr val="004992"/>
                </a:solidFill>
              </a:rPr>
              <a:t> </a:t>
            </a:r>
            <a:r>
              <a:rPr lang="hr-HR" altLang="de-DE" sz="2400" dirty="0">
                <a:solidFill>
                  <a:srgbClr val="004992"/>
                </a:solidFill>
              </a:rPr>
              <a:t>čak i sukobi</a:t>
            </a:r>
            <a:r>
              <a:rPr lang="de-DE" altLang="de-DE" sz="2400" dirty="0">
                <a:solidFill>
                  <a:srgbClr val="004992"/>
                </a:solidFill>
              </a:rPr>
              <a:t>,</a:t>
            </a:r>
            <a:r>
              <a:rPr lang="hr-HR" altLang="de-DE" sz="2400" dirty="0">
                <a:solidFill>
                  <a:srgbClr val="004992"/>
                </a:solidFill>
              </a:rPr>
              <a:t> nastaju</a:t>
            </a:r>
            <a:r>
              <a:rPr lang="de-DE" altLang="de-DE" sz="2400" dirty="0">
                <a:solidFill>
                  <a:srgbClr val="004992"/>
                </a:solidFill>
              </a:rPr>
              <a:t> </a:t>
            </a:r>
            <a:r>
              <a:rPr lang="hr-HR" altLang="de-DE" sz="2400" dirty="0">
                <a:solidFill>
                  <a:srgbClr val="004992"/>
                </a:solidFill>
              </a:rPr>
              <a:t>jer ljudi</a:t>
            </a:r>
            <a:r>
              <a:rPr lang="de-DE" altLang="de-DE" sz="2400" dirty="0">
                <a:solidFill>
                  <a:srgbClr val="004992"/>
                </a:solidFill>
              </a:rPr>
              <a:t> </a:t>
            </a:r>
            <a:r>
              <a:rPr lang="hr-HR" altLang="de-DE" sz="2400" dirty="0">
                <a:solidFill>
                  <a:srgbClr val="004992"/>
                </a:solidFill>
              </a:rPr>
              <a:t>pogrešno pretpostavljaju što drugi ljudi misle i namjeravaju </a:t>
            </a:r>
            <a:r>
              <a:rPr lang="de-DE" altLang="de-DE" sz="2400" dirty="0">
                <a:solidFill>
                  <a:srgbClr val="333333"/>
                </a:solidFill>
              </a:rPr>
              <a:t>(</a:t>
            </a:r>
            <a:r>
              <a:rPr lang="hr-HR" altLang="de-DE" sz="2400" dirty="0">
                <a:solidFill>
                  <a:srgbClr val="333333"/>
                </a:solidFill>
              </a:rPr>
              <a:t>npr</a:t>
            </a:r>
            <a:r>
              <a:rPr lang="de-DE" altLang="de-DE" sz="2400" dirty="0">
                <a:solidFill>
                  <a:srgbClr val="333333"/>
                </a:solidFill>
              </a:rPr>
              <a:t>. a</a:t>
            </a:r>
            <a:r>
              <a:rPr lang="hr-HR" altLang="de-DE" sz="2400" dirty="0">
                <a:solidFill>
                  <a:srgbClr val="333333"/>
                </a:solidFill>
              </a:rPr>
              <a:t>ko ne kažete prijateljima da se osjećate loše</a:t>
            </a:r>
            <a:r>
              <a:rPr lang="de-DE" altLang="de-DE" sz="2400" dirty="0">
                <a:solidFill>
                  <a:srgbClr val="333333"/>
                </a:solidFill>
              </a:rPr>
              <a:t>, </a:t>
            </a:r>
            <a:r>
              <a:rPr lang="hr-HR" altLang="de-DE" sz="2400" dirty="0">
                <a:solidFill>
                  <a:srgbClr val="333333"/>
                </a:solidFill>
              </a:rPr>
              <a:t>ne možete očekivati od njih da imaju razumijevanja</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7" name="Slide Number Placeholder 6"/>
          <p:cNvSpPr>
            <a:spLocks noGrp="1"/>
          </p:cNvSpPr>
          <p:nvPr>
            <p:ph type="sldNum" sz="quarter" idx="12"/>
          </p:nvPr>
        </p:nvSpPr>
        <p:spPr/>
        <p:txBody>
          <a:bodyPr/>
          <a:lstStyle/>
          <a:p>
            <a:pPr>
              <a:defRPr/>
            </a:pPr>
            <a:fld id="{C0BDAED0-24CE-46D2-B2D0-4302AC4F575C}" type="slidenum">
              <a:rPr lang="de-DE" smtClean="0"/>
              <a:pPr>
                <a:defRPr/>
              </a:pPr>
              <a:t>43</a:t>
            </a:fld>
            <a:endParaRPr 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Primjena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Što smo naučili:</a:t>
            </a:r>
          </a:p>
          <a:p>
            <a:pPr marL="342900" lvl="0" indent="-342900" defTabSz="914400" fontAlgn="base">
              <a:buClr>
                <a:srgbClr val="000000"/>
              </a:buClr>
              <a:buFont typeface="WingDings"/>
              <a:buChar char=""/>
            </a:pPr>
            <a:r>
              <a:rPr lang="hr-HR" altLang="de-DE" sz="2400" dirty="0">
                <a:solidFill>
                  <a:srgbClr val="004992"/>
                </a:solidFill>
              </a:rPr>
              <a:t>Mnogi nesporazumi,</a:t>
            </a:r>
            <a:r>
              <a:rPr lang="de-DE" altLang="de-DE" sz="2400" dirty="0">
                <a:solidFill>
                  <a:srgbClr val="004992"/>
                </a:solidFill>
              </a:rPr>
              <a:t> </a:t>
            </a:r>
            <a:r>
              <a:rPr lang="hr-HR" altLang="de-DE" sz="2400" dirty="0">
                <a:solidFill>
                  <a:srgbClr val="004992"/>
                </a:solidFill>
              </a:rPr>
              <a:t>čak i sukobi</a:t>
            </a:r>
            <a:r>
              <a:rPr lang="de-DE" altLang="de-DE" sz="2400" dirty="0">
                <a:solidFill>
                  <a:srgbClr val="004992"/>
                </a:solidFill>
              </a:rPr>
              <a:t>,</a:t>
            </a:r>
            <a:r>
              <a:rPr lang="hr-HR" altLang="de-DE" sz="2400" dirty="0">
                <a:solidFill>
                  <a:srgbClr val="004992"/>
                </a:solidFill>
              </a:rPr>
              <a:t> nastaju</a:t>
            </a:r>
            <a:r>
              <a:rPr lang="de-DE" altLang="de-DE" sz="2400" dirty="0">
                <a:solidFill>
                  <a:srgbClr val="004992"/>
                </a:solidFill>
              </a:rPr>
              <a:t> </a:t>
            </a:r>
            <a:r>
              <a:rPr lang="hr-HR" altLang="de-DE" sz="2400" dirty="0">
                <a:solidFill>
                  <a:srgbClr val="004992"/>
                </a:solidFill>
              </a:rPr>
              <a:t>jer ljudi</a:t>
            </a:r>
            <a:r>
              <a:rPr lang="de-DE" altLang="de-DE" sz="2400" dirty="0">
                <a:solidFill>
                  <a:srgbClr val="004992"/>
                </a:solidFill>
              </a:rPr>
              <a:t> </a:t>
            </a:r>
            <a:r>
              <a:rPr lang="hr-HR" altLang="de-DE" sz="2400" dirty="0">
                <a:solidFill>
                  <a:srgbClr val="004992"/>
                </a:solidFill>
              </a:rPr>
              <a:t>pogrešno pretpostavljaju što drugi ljudi misle i namjeravaju </a:t>
            </a:r>
            <a:r>
              <a:rPr lang="de-DE" altLang="de-DE" sz="2400" dirty="0">
                <a:solidFill>
                  <a:srgbClr val="333333"/>
                </a:solidFill>
              </a:rPr>
              <a:t>(</a:t>
            </a:r>
            <a:r>
              <a:rPr lang="hr-HR" altLang="de-DE" sz="2400" dirty="0">
                <a:solidFill>
                  <a:srgbClr val="333333"/>
                </a:solidFill>
              </a:rPr>
              <a:t>npr</a:t>
            </a:r>
            <a:r>
              <a:rPr lang="de-DE" altLang="de-DE" sz="2400" dirty="0">
                <a:solidFill>
                  <a:srgbClr val="333333"/>
                </a:solidFill>
              </a:rPr>
              <a:t>. a</a:t>
            </a:r>
            <a:r>
              <a:rPr lang="hr-HR" altLang="de-DE" sz="2400" dirty="0">
                <a:solidFill>
                  <a:srgbClr val="333333"/>
                </a:solidFill>
              </a:rPr>
              <a:t>ko ne kažete prijateljima da se osjećate loše</a:t>
            </a:r>
            <a:r>
              <a:rPr lang="de-DE" altLang="de-DE" sz="2400" dirty="0">
                <a:solidFill>
                  <a:srgbClr val="333333"/>
                </a:solidFill>
              </a:rPr>
              <a:t>, </a:t>
            </a:r>
            <a:r>
              <a:rPr lang="hr-HR" altLang="de-DE" sz="2400" dirty="0">
                <a:solidFill>
                  <a:srgbClr val="333333"/>
                </a:solidFill>
              </a:rPr>
              <a:t>ne možete očekivati od njih da imaju razumijevanja</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Pokušajte procijeniti</a:t>
            </a:r>
            <a:r>
              <a:rPr lang="de-DE" altLang="de-DE" sz="2400" dirty="0">
                <a:solidFill>
                  <a:srgbClr val="333333"/>
                </a:solidFill>
              </a:rPr>
              <a:t> </a:t>
            </a:r>
            <a:r>
              <a:rPr lang="hr-HR" altLang="de-DE" sz="2400" dirty="0">
                <a:solidFill>
                  <a:srgbClr val="333333"/>
                </a:solidFill>
              </a:rPr>
              <a:t>složene društvene situacije iz različitih perspektiva</a:t>
            </a:r>
            <a:r>
              <a:rPr lang="de-DE" altLang="de-DE" sz="2400" dirty="0">
                <a:solidFill>
                  <a:srgbClr val="333333"/>
                </a:solidFill>
              </a:rPr>
              <a:t> </a:t>
            </a:r>
            <a:r>
              <a:rPr lang="hr-HR" altLang="de-DE" sz="2400" dirty="0">
                <a:solidFill>
                  <a:srgbClr val="333333"/>
                </a:solidFill>
              </a:rPr>
              <a:t>i uzmite u obzir sve dostupne informacije</a:t>
            </a:r>
            <a:r>
              <a:rPr lang="de-DE" altLang="de-DE" sz="2400" dirty="0">
                <a:solidFill>
                  <a:srgbClr val="333333"/>
                </a:solidFill>
              </a:rPr>
              <a:t>. </a:t>
            </a:r>
            <a:r>
              <a:rPr lang="hr-HR" altLang="de-DE" sz="2400" dirty="0">
                <a:solidFill>
                  <a:srgbClr val="333333"/>
                </a:solidFill>
              </a:rPr>
              <a:t>Što više informacija razmotrite</a:t>
            </a:r>
            <a:r>
              <a:rPr lang="de-DE" altLang="de-DE" sz="2400" dirty="0">
                <a:solidFill>
                  <a:srgbClr val="333333"/>
                </a:solidFill>
              </a:rPr>
              <a:t>, </a:t>
            </a:r>
            <a:r>
              <a:rPr lang="hr-HR" altLang="de-DE" sz="2400" dirty="0">
                <a:solidFill>
                  <a:srgbClr val="333333"/>
                </a:solidFill>
              </a:rPr>
              <a:t>to je vjerojatnije da ćete dobro prosuditi situaciju.</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7" name="Slide Number Placeholder 6"/>
          <p:cNvSpPr>
            <a:spLocks noGrp="1"/>
          </p:cNvSpPr>
          <p:nvPr>
            <p:ph type="sldNum" sz="quarter" idx="12"/>
          </p:nvPr>
        </p:nvSpPr>
        <p:spPr/>
        <p:txBody>
          <a:bodyPr/>
          <a:lstStyle/>
          <a:p>
            <a:pPr>
              <a:defRPr/>
            </a:pPr>
            <a:fld id="{C0BDAED0-24CE-46D2-B2D0-4302AC4F575C}" type="slidenum">
              <a:rPr lang="de-DE" smtClean="0"/>
              <a:pPr>
                <a:defRPr/>
              </a:pPr>
              <a:t>44</a:t>
            </a:fld>
            <a:endParaRPr lang="de-DE"/>
          </a:p>
        </p:txBody>
      </p:sp>
    </p:spTree>
    <p:extLst>
      <p:ext uri="{BB962C8B-B14F-4D97-AF65-F5344CB8AC3E}">
        <p14:creationId xmlns:p14="http://schemas.microsoft.com/office/powerpoint/2010/main" val="2917841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Kakve</a:t>
            </a:r>
            <a:r>
              <a:rPr lang="en-US" sz="3600" dirty="0">
                <a:solidFill>
                  <a:srgbClr val="004992"/>
                </a:solidFill>
                <a:latin typeface="+mn-lt"/>
                <a:ea typeface="+mn-ea"/>
                <a:cs typeface="+mn-cs"/>
              </a:rPr>
              <a:t> to </a:t>
            </a:r>
            <a:r>
              <a:rPr lang="en-US" sz="3600" dirty="0" err="1">
                <a:solidFill>
                  <a:srgbClr val="004992"/>
                </a:solidFill>
                <a:latin typeface="+mn-lt"/>
                <a:ea typeface="+mn-ea"/>
                <a:cs typeface="+mn-cs"/>
              </a:rPr>
              <a:t>veze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hr-HR" altLang="de-DE" sz="2000">
                <a:solidFill>
                  <a:srgbClr val="333333"/>
                </a:solidFill>
              </a:rPr>
              <a:t>Tijekom psihoze ljudi</a:t>
            </a:r>
            <a:r>
              <a:rPr lang="de-DE" altLang="de-DE" sz="2000" dirty="0">
                <a:solidFill>
                  <a:srgbClr val="333333"/>
                </a:solidFill>
              </a:rPr>
              <a:t> </a:t>
            </a:r>
            <a:r>
              <a:rPr lang="en-US" altLang="de-DE" sz="2000" dirty="0">
                <a:solidFill>
                  <a:srgbClr val="333333"/>
                </a:solidFill>
              </a:rPr>
              <a:t>(</a:t>
            </a:r>
            <a:r>
              <a:rPr lang="hr-HR" altLang="de-DE" sz="2000" dirty="0">
                <a:solidFill>
                  <a:srgbClr val="333333"/>
                </a:solidFill>
              </a:rPr>
              <a:t>ne svi</a:t>
            </a:r>
            <a:r>
              <a:rPr lang="en-US" altLang="de-DE" sz="2000" dirty="0">
                <a:solidFill>
                  <a:srgbClr val="333333"/>
                </a:solidFill>
              </a:rPr>
              <a:t>!)</a:t>
            </a:r>
            <a:r>
              <a:rPr lang="hr-HR" altLang="de-DE" sz="2000" dirty="0">
                <a:solidFill>
                  <a:srgbClr val="333333"/>
                </a:solidFill>
              </a:rPr>
              <a:t> su u opasnosti</a:t>
            </a:r>
            <a:r>
              <a:rPr lang="en-AU" altLang="de-DE" sz="2000" dirty="0">
                <a:solidFill>
                  <a:srgbClr val="333333"/>
                </a:solidFill>
              </a:rPr>
              <a:t> </a:t>
            </a:r>
            <a:r>
              <a:rPr lang="hr-HR" altLang="de-DE" sz="2000" dirty="0">
                <a:solidFill>
                  <a:srgbClr val="333333"/>
                </a:solidFill>
              </a:rPr>
              <a:t>da pogrešno procijene</a:t>
            </a:r>
            <a:r>
              <a:rPr lang="en-AU" altLang="de-DE" sz="2000" dirty="0">
                <a:solidFill>
                  <a:srgbClr val="333333"/>
                </a:solidFill>
              </a:rPr>
              <a:t> </a:t>
            </a:r>
            <a:r>
              <a:rPr lang="hr-HR" altLang="de-DE" sz="2000" dirty="0">
                <a:solidFill>
                  <a:srgbClr val="333333"/>
                </a:solidFill>
              </a:rPr>
              <a:t>ili prenaglase</a:t>
            </a:r>
            <a:r>
              <a:rPr lang="en-AU" altLang="de-DE" sz="2000" dirty="0">
                <a:solidFill>
                  <a:srgbClr val="333333"/>
                </a:solidFill>
              </a:rPr>
              <a:t> </a:t>
            </a:r>
            <a:r>
              <a:rPr lang="hr-HR" altLang="de-DE" sz="2000" dirty="0">
                <a:solidFill>
                  <a:srgbClr val="333333"/>
                </a:solidFill>
              </a:rPr>
              <a:t>značenje izraza lica i postupaka drugih ljudi</a:t>
            </a:r>
            <a:r>
              <a:rPr lang="en-AU" altLang="de-DE" sz="2000" dirty="0">
                <a:solidFill>
                  <a:srgbClr val="333333"/>
                </a:solidFill>
              </a:rPr>
              <a:t>.</a:t>
            </a:r>
          </a:p>
          <a:p>
            <a:pPr lvl="0" defTabSz="914400" fontAlgn="base"/>
            <a:r>
              <a:rPr lang="hr-HR" altLang="de-DE" sz="2000" dirty="0">
                <a:solidFill>
                  <a:srgbClr val="004992"/>
                </a:solidFill>
              </a:rPr>
              <a:t>Primjer</a:t>
            </a:r>
            <a:r>
              <a:rPr lang="en-AU" altLang="de-DE" sz="2000" dirty="0">
                <a:solidFill>
                  <a:srgbClr val="004992"/>
                </a:solidFill>
              </a:rPr>
              <a:t>: </a:t>
            </a:r>
            <a:r>
              <a:rPr lang="en-AU" altLang="de-DE" sz="2000" dirty="0">
                <a:solidFill>
                  <a:srgbClr val="333333"/>
                </a:solidFill>
              </a:rPr>
              <a:t>Marko</a:t>
            </a:r>
            <a:r>
              <a:rPr lang="hr-HR" altLang="de-DE" sz="2000" dirty="0">
                <a:solidFill>
                  <a:srgbClr val="333333"/>
                </a:solidFill>
              </a:rPr>
              <a:t> misli da ga ismijavaju</a:t>
            </a:r>
            <a:r>
              <a:rPr lang="en-AU" altLang="de-DE" sz="2000" dirty="0">
                <a:solidFill>
                  <a:srgbClr val="333333"/>
                </a:solidFill>
              </a:rPr>
              <a:t>!</a:t>
            </a:r>
            <a:endParaRPr lang="en-AU" altLang="de-DE" sz="2000" dirty="0">
              <a:solidFill>
                <a:srgbClr val="004992"/>
              </a:solidFill>
            </a:endParaRPr>
          </a:p>
          <a:p>
            <a:pPr lvl="0" defTabSz="914400" fontAlgn="base"/>
            <a:r>
              <a:rPr lang="hr-HR" altLang="de-DE" sz="2000" dirty="0">
                <a:solidFill>
                  <a:srgbClr val="004992"/>
                </a:solidFill>
              </a:rPr>
              <a:t>Prošlost</a:t>
            </a:r>
            <a:r>
              <a:rPr lang="en-AU" altLang="de-DE" sz="2000" dirty="0">
                <a:solidFill>
                  <a:srgbClr val="004992"/>
                </a:solidFill>
              </a:rPr>
              <a:t>: </a:t>
            </a:r>
            <a:r>
              <a:rPr lang="hr-HR" altLang="de-DE" sz="2000" dirty="0">
                <a:solidFill>
                  <a:srgbClr val="333333"/>
                </a:solidFill>
              </a:rPr>
              <a:t>Nakon prelaska carine </a:t>
            </a:r>
            <a:r>
              <a:rPr lang="en-AU" altLang="de-DE" sz="2000" dirty="0">
                <a:solidFill>
                  <a:srgbClr val="333333"/>
                </a:solidFill>
              </a:rPr>
              <a:t>Marko </a:t>
            </a:r>
            <a:r>
              <a:rPr lang="hr-HR" altLang="de-DE" sz="2000" dirty="0">
                <a:solidFill>
                  <a:srgbClr val="333333"/>
                </a:solidFill>
              </a:rPr>
              <a:t>ulazi u aerodromsku čekaonicu</a:t>
            </a:r>
            <a:r>
              <a:rPr lang="en-AU" altLang="de-DE" sz="2000" dirty="0">
                <a:solidFill>
                  <a:srgbClr val="333333"/>
                </a:solidFill>
              </a:rPr>
              <a:t>, </a:t>
            </a:r>
            <a:r>
              <a:rPr lang="hr-HR" altLang="de-DE" sz="2000" dirty="0">
                <a:solidFill>
                  <a:srgbClr val="333333"/>
                </a:solidFill>
              </a:rPr>
              <a:t>gdje ljudi čekaju i gledaju u njegovom smjeru</a:t>
            </a:r>
            <a:r>
              <a:rPr lang="en-AU" altLang="de-DE" sz="2000" dirty="0">
                <a:solidFill>
                  <a:srgbClr val="333333"/>
                </a:solidFill>
              </a:rPr>
              <a:t>. </a:t>
            </a:r>
            <a:r>
              <a:rPr lang="hr-HR" altLang="de-DE" sz="2000" dirty="0">
                <a:solidFill>
                  <a:srgbClr val="333333"/>
                </a:solidFill>
              </a:rPr>
              <a:t>Dvojica su se počela glasno smijati</a:t>
            </a:r>
            <a:r>
              <a:rPr lang="en-AU" altLang="de-DE" sz="2000" dirty="0">
                <a:solidFill>
                  <a:srgbClr val="333333"/>
                </a:solidFill>
              </a:rPr>
              <a:t>.</a:t>
            </a:r>
          </a:p>
          <a:p>
            <a:pPr lvl="0" defTabSz="914400" fontAlgn="base"/>
            <a:r>
              <a:rPr lang="hr-HR" altLang="de-DE" sz="2000" dirty="0">
                <a:solidFill>
                  <a:srgbClr val="004992"/>
                </a:solidFill>
              </a:rPr>
              <a:t>Ali</a:t>
            </a:r>
            <a:r>
              <a:rPr lang="en-AU" altLang="de-DE" sz="2000" dirty="0">
                <a:solidFill>
                  <a:srgbClr val="004992"/>
                </a:solidFill>
              </a:rPr>
              <a:t>: </a:t>
            </a:r>
            <a:r>
              <a:rPr lang="hr-HR" altLang="de-DE" sz="2000" dirty="0">
                <a:solidFill>
                  <a:srgbClr val="333333"/>
                </a:solidFill>
              </a:rPr>
              <a:t>Naravno</a:t>
            </a:r>
            <a:r>
              <a:rPr lang="hr-HR" altLang="de-DE" sz="2000" dirty="0">
                <a:solidFill>
                  <a:srgbClr val="004992"/>
                </a:solidFill>
              </a:rPr>
              <a:t>, </a:t>
            </a:r>
            <a:r>
              <a:rPr lang="hr-HR" altLang="de-DE" sz="2000" dirty="0">
                <a:solidFill>
                  <a:srgbClr val="333333"/>
                </a:solidFill>
              </a:rPr>
              <a:t>svi ljudi u čekaonici su gledali u</a:t>
            </a:r>
            <a:r>
              <a:rPr lang="en-AU" altLang="de-DE" sz="2000" dirty="0">
                <a:solidFill>
                  <a:srgbClr val="333333"/>
                </a:solidFill>
              </a:rPr>
              <a:t> </a:t>
            </a:r>
            <a:r>
              <a:rPr lang="hr-HR" altLang="de-DE" sz="2000" dirty="0">
                <a:solidFill>
                  <a:srgbClr val="333333"/>
                </a:solidFill>
              </a:rPr>
              <a:t>dolazeće putnike tražeći svoje prijatelje ili klijente</a:t>
            </a:r>
            <a:r>
              <a:rPr lang="en-AU" altLang="de-DE" sz="2000" dirty="0">
                <a:solidFill>
                  <a:srgbClr val="333333"/>
                </a:solidFill>
              </a:rPr>
              <a:t>. </a:t>
            </a:r>
            <a:r>
              <a:rPr lang="hr-HR" altLang="de-DE" sz="2000" dirty="0">
                <a:solidFill>
                  <a:srgbClr val="333333"/>
                </a:solidFill>
              </a:rPr>
              <a:t>Dva nasmijana čovjeka</a:t>
            </a:r>
            <a:r>
              <a:rPr lang="en-AU" altLang="de-DE" sz="2000" dirty="0">
                <a:solidFill>
                  <a:srgbClr val="333333"/>
                </a:solidFill>
              </a:rPr>
              <a:t> </a:t>
            </a:r>
            <a:r>
              <a:rPr lang="hr-HR" altLang="de-DE" sz="2000" dirty="0">
                <a:solidFill>
                  <a:srgbClr val="333333"/>
                </a:solidFill>
              </a:rPr>
              <a:t>vjerojatno nisu </a:t>
            </a:r>
            <a:r>
              <a:rPr lang="de-DE" altLang="de-DE" sz="2000" dirty="0">
                <a:solidFill>
                  <a:srgbClr val="333333"/>
                </a:solidFill>
              </a:rPr>
              <a:t>jedan drugoga </a:t>
            </a:r>
            <a:r>
              <a:rPr lang="hr-HR" altLang="de-DE" sz="2000" dirty="0">
                <a:solidFill>
                  <a:srgbClr val="333333"/>
                </a:solidFill>
              </a:rPr>
              <a:t>dugo vidjeli i razgovaraju o događajima s praznika</a:t>
            </a:r>
            <a:r>
              <a:rPr lang="en-AU" altLang="de-DE" sz="2000" dirty="0">
                <a:solidFill>
                  <a:srgbClr val="333333"/>
                </a:solidFill>
              </a:rPr>
              <a:t>. </a:t>
            </a:r>
            <a:r>
              <a:rPr lang="hr-HR" altLang="de-DE" sz="2000" dirty="0">
                <a:solidFill>
                  <a:srgbClr val="333333"/>
                </a:solidFill>
              </a:rPr>
              <a:t>Ili, možda</a:t>
            </a:r>
            <a:r>
              <a:rPr lang="en-AU" altLang="de-DE" sz="2000" dirty="0">
                <a:solidFill>
                  <a:srgbClr val="333333"/>
                </a:solidFill>
              </a:rPr>
              <a:t> Marko </a:t>
            </a:r>
            <a:r>
              <a:rPr lang="hr-HR" altLang="de-DE" sz="2000" dirty="0">
                <a:solidFill>
                  <a:srgbClr val="333333"/>
                </a:solidFill>
              </a:rPr>
              <a:t>i dalje nosi smiješni sombrero s njegovog odmora u Meksiku</a:t>
            </a:r>
            <a:r>
              <a:rPr lang="en-AU" altLang="de-DE" sz="2000" dirty="0">
                <a:solidFill>
                  <a:srgbClr val="333333"/>
                </a:solidFill>
              </a:rPr>
              <a:t>.</a:t>
            </a:r>
          </a:p>
          <a:p>
            <a:pPr lvl="0" defTabSz="914400" fontAlgn="base"/>
            <a:r>
              <a:rPr lang="hr-HR" altLang="de-DE" sz="2000" dirty="0">
                <a:solidFill>
                  <a:srgbClr val="333333"/>
                </a:solidFill>
              </a:rPr>
              <a:t>Svi griješimo!</a:t>
            </a:r>
            <a:r>
              <a:rPr lang="en-AU" altLang="de-DE" sz="2000" dirty="0">
                <a:solidFill>
                  <a:srgbClr val="333333"/>
                </a:solidFill>
              </a:rPr>
              <a:t> – </a:t>
            </a:r>
            <a:r>
              <a:rPr lang="hr-HR" altLang="de-DE" sz="2000" dirty="0">
                <a:solidFill>
                  <a:srgbClr val="333333"/>
                </a:solidFill>
              </a:rPr>
              <a:t>uvijek uzmite u obzir različite perspektive</a:t>
            </a:r>
            <a:r>
              <a:rPr lang="en-AU" altLang="de-DE"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7" name="Slide Number Placeholder 6"/>
          <p:cNvSpPr>
            <a:spLocks noGrp="1"/>
          </p:cNvSpPr>
          <p:nvPr>
            <p:ph type="sldNum" sz="quarter" idx="12"/>
          </p:nvPr>
        </p:nvSpPr>
        <p:spPr/>
        <p:txBody>
          <a:bodyPr/>
          <a:lstStyle/>
          <a:p>
            <a:pPr>
              <a:defRPr/>
            </a:pPr>
            <a:fld id="{C0BDAED0-24CE-46D2-B2D0-4302AC4F575C}" type="slidenum">
              <a:rPr lang="de-DE" smtClean="0"/>
              <a:pPr>
                <a:defRPr/>
              </a:pPr>
              <a:t>45</a:t>
            </a:fld>
            <a:endParaRPr 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pozornosti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voditelje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8" name="Slide Number Placeholder 7"/>
          <p:cNvSpPr>
            <a:spLocks noGrp="1"/>
          </p:cNvSpPr>
          <p:nvPr>
            <p:ph type="sldNum" sz="quarter" idx="12"/>
          </p:nvPr>
        </p:nvSpPr>
        <p:spPr/>
        <p:txBody>
          <a:bodyPr/>
          <a:lstStyle/>
          <a:p>
            <a:pPr>
              <a:defRPr/>
            </a:pPr>
            <a:fld id="{C0BDAED0-24CE-46D2-B2D0-4302AC4F575C}" type="slidenum">
              <a:rPr lang="de-DE" smtClean="0"/>
              <a:pPr>
                <a:defRPr/>
              </a:pPr>
              <a:t>46</a:t>
            </a:fld>
            <a:endParaRPr lang="de-DE"/>
          </a:p>
        </p:txBody>
      </p:sp>
    </p:spTree>
    <p:extLst>
      <p:ext uri="{BB962C8B-B14F-4D97-AF65-F5344CB8AC3E}">
        <p14:creationId xmlns:p14="http://schemas.microsoft.com/office/powerpoint/2010/main" val="35217767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776709373"/>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 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6 – Sposobnost razumijevanja i suosjećanja (empatije) s drugima… II</a:t>
            </a:r>
          </a:p>
        </p:txBody>
      </p:sp>
      <p:sp>
        <p:nvSpPr>
          <p:cNvPr id="5" name="Slide Number Placeholder 4"/>
          <p:cNvSpPr>
            <a:spLocks noGrp="1"/>
          </p:cNvSpPr>
          <p:nvPr>
            <p:ph type="sldNum" sz="quarter" idx="12"/>
          </p:nvPr>
        </p:nvSpPr>
        <p:spPr/>
        <p:txBody>
          <a:bodyPr/>
          <a:lstStyle/>
          <a:p>
            <a:pPr>
              <a:defRPr/>
            </a:pPr>
            <a:fld id="{EF1F6530-663C-4444-BC72-065822A1AE73}" type="slidenum">
              <a:rPr lang="de-DE" smtClean="0"/>
              <a:pPr>
                <a:defRPr/>
              </a:pPr>
              <a:t>47</a:t>
            </a:fld>
            <a:endParaRPr 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3391</Words>
  <Application>Microsoft Office PowerPoint</Application>
  <PresentationFormat>Benutzerdefiniert</PresentationFormat>
  <Paragraphs>471</Paragraphs>
  <Slides>47</Slides>
  <Notes>47</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47</vt:i4>
      </vt:variant>
    </vt:vector>
  </HeadingPairs>
  <TitlesOfParts>
    <vt:vector size="53" baseType="lpstr">
      <vt:lpstr>Calibri Light</vt:lpstr>
      <vt:lpstr>Times New Roman</vt:lpstr>
      <vt:lpstr>Arial</vt:lpstr>
      <vt:lpstr>Symbol</vt:lpstr>
      <vt:lpstr>WingDings</vt:lpstr>
      <vt:lpstr>UKE_PPT-Vorlage_16zu9</vt:lpstr>
      <vt:lpstr>MKT 6 A BADE – Sposobnost razumijevanja i suosjećanja (empatije) s drugima… II</vt:lpstr>
      <vt:lpstr>Kad nekoga upoznate, kamo najprije gledate?  Koliko se u procjeni ljudi možemo osloniti na ove znakove?</vt:lpstr>
      <vt:lpstr>Kad nekoga upoznate, kamo najprije gledate?  Koliko se u procjeni ljudi možemo osloniti na ove znakove?</vt:lpstr>
      <vt:lpstr>Koje još izvore informacija možemo uzeti u obzir?  Koliko su pouzdani?</vt:lpstr>
      <vt:lpstr>Koje još izvore informacija možemo uzeti u obzir?  Koliko su pouzdani?</vt:lpstr>
      <vt:lpstr>Prednosti i nedostaci određenih socijalnih znakova</vt:lpstr>
      <vt:lpstr>Molimo Vas, raspravite o prednostima i nedostacima sljedećih pokazatelja na osnovi kojih procjenjujemo ljude</vt:lpstr>
      <vt:lpstr>Molimo Vas, raspravite o prednostima i nedostacima sljedećih pokazatelja na osnovi kojih procjenjujemo ljude</vt:lpstr>
      <vt:lpstr>Molimo Vas, raspravite o prednostima i nedostacima sljedećih pokazatelja na osnovi kojih procjenjujemo ljude</vt:lpstr>
      <vt:lpstr>Molimo Vas, raspravite o prednostima i nedostacima sljedećih pokazatelja na osnovi kojih procjenjujemo ljude</vt:lpstr>
      <vt:lpstr>Molimo Vas, raspravite o prednostima i nedostacima sljedećih pokazatelja na osnovi kojih procjenjujemo ljude</vt:lpstr>
      <vt:lpstr>Molimo Vas, raspravite o prednostima i nedostacima sljedećih pokazatelja na osnovi kojih procjenjujemo ljude</vt:lpstr>
      <vt:lpstr>Molimo Vas, raspravite o prednostima i nedostacima sljedećih pokazatelja na osnovi kojih procjenjujemo ljude</vt:lpstr>
      <vt:lpstr>Molimo Vas, raspravite o prednostima i nedostacima sljedećih pokazatelja na osnovi kojih procjenjujemo ljude</vt:lpstr>
      <vt:lpstr>Molimo Vas, raspravite o prednostima i nedostacima sljedećih pokazatelja na osnovi kojih procjenjujemo ljude</vt:lpstr>
      <vt:lpstr>Molimo Vas, raspravite o prednostima i nedostacima sljedećih pokazatelja na osnovi kojih procjenjujemo ljude</vt:lpstr>
      <vt:lpstr>Privid i zbilja!</vt:lpstr>
      <vt:lpstr>Zašto ovo radimo?</vt:lpstr>
      <vt:lpstr>Zašto ovo radimo?</vt:lpstr>
      <vt:lpstr>Kako nedostatak empatije dovodi do pogrešnih interpretacija tijekom psihoze – primjeri</vt:lpstr>
      <vt:lpstr>Vježba</vt:lpstr>
      <vt:lpstr>Vježba</vt:lpstr>
      <vt:lpstr>Vježba</vt:lpstr>
      <vt:lpstr>PowerPoint-Präsentation</vt:lpstr>
      <vt:lpstr>PowerPoint-Präsentation</vt:lpstr>
      <vt:lpstr>Bakin rođendan Što će djevojčica baki donijeti dogodine?</vt:lpstr>
      <vt:lpstr>Novi primjeri!</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izborni sadržaj: video - isječci</vt:lpstr>
      <vt:lpstr>PowerPoint-Präsentation</vt:lpstr>
      <vt:lpstr>PowerPoint-Präsentation</vt:lpstr>
      <vt:lpstr>PowerPoint-Präsentation</vt:lpstr>
      <vt:lpstr>Primjena u svakodnevnom životu</vt:lpstr>
      <vt:lpstr>Primjena u svakodnevnom životu</vt:lpstr>
      <vt:lpstr>Kakve to veze ima sa psihozom?</vt:lpstr>
      <vt:lpstr>Hvala na pozornosti!</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290</cp:revision>
  <dcterms:created xsi:type="dcterms:W3CDTF">2004-06-30T16:15:23Z</dcterms:created>
  <dcterms:modified xsi:type="dcterms:W3CDTF">2022-08-15T11:24:39Z</dcterms:modified>
</cp:coreProperties>
</file>