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63" r:id="rId1"/>
  </p:sldMasterIdLst>
  <p:notesMasterIdLst>
    <p:notesMasterId r:id="rId84"/>
  </p:notesMasterIdLst>
  <p:handoutMasterIdLst>
    <p:handoutMasterId r:id="rId85"/>
  </p:handoutMasterIdLst>
  <p:sldIdLst>
    <p:sldId id="724" r:id="rId2"/>
    <p:sldId id="620" r:id="rId3"/>
    <p:sldId id="697" r:id="rId4"/>
    <p:sldId id="696" r:id="rId5"/>
    <p:sldId id="623" r:id="rId6"/>
    <p:sldId id="700" r:id="rId7"/>
    <p:sldId id="699" r:id="rId8"/>
    <p:sldId id="698" r:id="rId9"/>
    <p:sldId id="476" r:id="rId10"/>
    <p:sldId id="637" r:id="rId11"/>
    <p:sldId id="702" r:id="rId12"/>
    <p:sldId id="701" r:id="rId13"/>
    <p:sldId id="569" r:id="rId14"/>
    <p:sldId id="585" r:id="rId15"/>
    <p:sldId id="584" r:id="rId16"/>
    <p:sldId id="617" r:id="rId17"/>
    <p:sldId id="626" r:id="rId18"/>
    <p:sldId id="703" r:id="rId19"/>
    <p:sldId id="609" r:id="rId20"/>
    <p:sldId id="628" r:id="rId21"/>
    <p:sldId id="706" r:id="rId22"/>
    <p:sldId id="705" r:id="rId23"/>
    <p:sldId id="704" r:id="rId24"/>
    <p:sldId id="481" r:id="rId25"/>
    <p:sldId id="482" r:id="rId26"/>
    <p:sldId id="607" r:id="rId27"/>
    <p:sldId id="608" r:id="rId28"/>
    <p:sldId id="520" r:id="rId29"/>
    <p:sldId id="521" r:id="rId30"/>
    <p:sldId id="483" r:id="rId31"/>
    <p:sldId id="484" r:id="rId32"/>
    <p:sldId id="684" r:id="rId33"/>
    <p:sldId id="597" r:id="rId34"/>
    <p:sldId id="707" r:id="rId35"/>
    <p:sldId id="598" r:id="rId36"/>
    <p:sldId id="599" r:id="rId37"/>
    <p:sldId id="505" r:id="rId38"/>
    <p:sldId id="506" r:id="rId39"/>
    <p:sldId id="544" r:id="rId40"/>
    <p:sldId id="545" r:id="rId41"/>
    <p:sldId id="495" r:id="rId42"/>
    <p:sldId id="496" r:id="rId43"/>
    <p:sldId id="600" r:id="rId44"/>
    <p:sldId id="601" r:id="rId45"/>
    <p:sldId id="602" r:id="rId46"/>
    <p:sldId id="603" r:id="rId47"/>
    <p:sldId id="513" r:id="rId48"/>
    <p:sldId id="514" r:id="rId49"/>
    <p:sldId id="604" r:id="rId50"/>
    <p:sldId id="605" r:id="rId51"/>
    <p:sldId id="551" r:id="rId52"/>
    <p:sldId id="635" r:id="rId53"/>
    <p:sldId id="515" r:id="rId54"/>
    <p:sldId id="517" r:id="rId55"/>
    <p:sldId id="634" r:id="rId56"/>
    <p:sldId id="507" r:id="rId57"/>
    <p:sldId id="508" r:id="rId58"/>
    <p:sldId id="538" r:id="rId59"/>
    <p:sldId id="539" r:id="rId60"/>
    <p:sldId id="573" r:id="rId61"/>
    <p:sldId id="574" r:id="rId62"/>
    <p:sldId id="575" r:id="rId63"/>
    <p:sldId id="576" r:id="rId64"/>
    <p:sldId id="686" r:id="rId65"/>
    <p:sldId id="712" r:id="rId66"/>
    <p:sldId id="711" r:id="rId67"/>
    <p:sldId id="710" r:id="rId68"/>
    <p:sldId id="709" r:id="rId69"/>
    <p:sldId id="708" r:id="rId70"/>
    <p:sldId id="633" r:id="rId71"/>
    <p:sldId id="715" r:id="rId72"/>
    <p:sldId id="714" r:id="rId73"/>
    <p:sldId id="713" r:id="rId74"/>
    <p:sldId id="643" r:id="rId75"/>
    <p:sldId id="716" r:id="rId76"/>
    <p:sldId id="717" r:id="rId77"/>
    <p:sldId id="718" r:id="rId78"/>
    <p:sldId id="719" r:id="rId79"/>
    <p:sldId id="720" r:id="rId80"/>
    <p:sldId id="721" r:id="rId81"/>
    <p:sldId id="722" r:id="rId82"/>
    <p:sldId id="723" r:id="rId83"/>
  </p:sldIdLst>
  <p:sldSz cx="12195175" cy="6858000"/>
  <p:notesSz cx="7099300" cy="10234613"/>
  <p:embeddedFontLst>
    <p:embeddedFont>
      <p:font typeface="Calibri Light" panose="020F0302020204030204" pitchFamily="34" charset="0"/>
      <p:regular r:id="rId86"/>
      <p:italic r:id="rId87"/>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39">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CCECFF"/>
    <a:srgbClr val="FF0000"/>
    <a:srgbClr val="336699"/>
    <a:srgbClr val="FF0066"/>
    <a:srgbClr val="66FF33"/>
    <a:srgbClr val="FFFF00"/>
    <a:srgbClr val="ADC0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4660" autoAdjust="0"/>
  </p:normalViewPr>
  <p:slideViewPr>
    <p:cSldViewPr>
      <p:cViewPr varScale="1">
        <p:scale>
          <a:sx n="67" d="100"/>
          <a:sy n="67" d="100"/>
        </p:scale>
        <p:origin x="836" y="44"/>
      </p:cViewPr>
      <p:guideLst>
        <p:guide orient="horz" pos="3339"/>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7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atin typeface="Arial" panose="020B0604020202020204" pitchFamily="34" charset="0"/>
              </a:defRPr>
            </a:lvl1pPr>
          </a:lstStyle>
          <a:p>
            <a:fld id="{99060245-0D38-49B7-9CB1-561315BB399D}" type="slidenum">
              <a:rPr lang="en-GB" altLang="de-DE"/>
              <a:pPr/>
              <a:t>‹Nr.›</a:t>
            </a:fld>
            <a:endParaRPr lang="en-GB" altLang="de-DE"/>
          </a:p>
        </p:txBody>
      </p:sp>
    </p:spTree>
    <p:extLst>
      <p:ext uri="{BB962C8B-B14F-4D97-AF65-F5344CB8AC3E}">
        <p14:creationId xmlns:p14="http://schemas.microsoft.com/office/powerpoint/2010/main" val="31850110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1571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atin typeface="Arial" panose="020B0604020202020204" pitchFamily="34" charset="0"/>
              </a:defRPr>
            </a:lvl1pPr>
          </a:lstStyle>
          <a:p>
            <a:fld id="{A7526E90-EDE2-4B0D-82D4-6FD6DF990F18}" type="slidenum">
              <a:rPr lang="de-DE" altLang="de-DE"/>
              <a:pPr/>
              <a:t>‹Nr.›</a:t>
            </a:fld>
            <a:endParaRPr lang="de-DE" altLang="de-DE"/>
          </a:p>
        </p:txBody>
      </p:sp>
    </p:spTree>
    <p:extLst>
      <p:ext uri="{BB962C8B-B14F-4D97-AF65-F5344CB8AC3E}">
        <p14:creationId xmlns:p14="http://schemas.microsoft.com/office/powerpoint/2010/main" val="1513983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6AC452-9D31-47C9-9059-48157A81C090}" type="slidenum">
              <a:rPr lang="de-DE" altLang="de-DE" sz="1400"/>
              <a:pPr eaLnBrk="1" hangingPunct="1">
                <a:spcBef>
                  <a:spcPct val="0"/>
                </a:spcBef>
              </a:pPr>
              <a:t>2</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0541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6AC452-9D31-47C9-9059-48157A81C090}" type="slidenum">
              <a:rPr lang="de-DE" altLang="de-DE" sz="1400"/>
              <a:pPr eaLnBrk="1" hangingPunct="1">
                <a:spcBef>
                  <a:spcPct val="0"/>
                </a:spcBef>
              </a:pPr>
              <a:t>3</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0541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6AC452-9D31-47C9-9059-48157A81C090}" type="slidenum">
              <a:rPr lang="de-DE" altLang="de-DE" sz="1400"/>
              <a:pPr eaLnBrk="1" hangingPunct="1">
                <a:spcBef>
                  <a:spcPct val="0"/>
                </a:spcBef>
              </a:pPr>
              <a:t>4</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0541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10FBC4-B341-4989-ABED-53D8578808F0}" type="slidenum">
              <a:rPr lang="de-DE" altLang="de-DE" sz="1400"/>
              <a:pPr eaLnBrk="1" hangingPunct="1">
                <a:spcBef>
                  <a:spcPct val="0"/>
                </a:spcBef>
              </a:pPr>
              <a:t>5</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2025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10FBC4-B341-4989-ABED-53D8578808F0}" type="slidenum">
              <a:rPr lang="de-DE" altLang="de-DE" sz="1400"/>
              <a:pPr eaLnBrk="1" hangingPunct="1">
                <a:spcBef>
                  <a:spcPct val="0"/>
                </a:spcBef>
              </a:pPr>
              <a:t>6</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2025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10FBC4-B341-4989-ABED-53D8578808F0}" type="slidenum">
              <a:rPr lang="de-DE" altLang="de-DE" sz="1400"/>
              <a:pPr eaLnBrk="1" hangingPunct="1">
                <a:spcBef>
                  <a:spcPct val="0"/>
                </a:spcBef>
              </a:pPr>
              <a:t>7</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2025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10FBC4-B341-4989-ABED-53D8578808F0}" type="slidenum">
              <a:rPr lang="de-DE" altLang="de-DE" sz="1400"/>
              <a:pPr eaLnBrk="1" hangingPunct="1">
                <a:spcBef>
                  <a:spcPct val="0"/>
                </a:spcBef>
              </a:pPr>
              <a:t>8</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2025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76E4DA-C3E7-4E17-A6AD-504CBD5C21AA}" type="slidenum">
              <a:rPr lang="de-DE" altLang="de-DE" sz="1400"/>
              <a:pPr eaLnBrk="1" hangingPunct="1">
                <a:spcBef>
                  <a:spcPct val="0"/>
                </a:spcBef>
              </a:pPr>
              <a:t>9</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1748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2FF08C-EFE7-4007-969C-608F5BF6E998}" type="slidenum">
              <a:rPr lang="de-DE" altLang="de-DE" sz="1400"/>
              <a:pPr eaLnBrk="1" hangingPunct="1">
                <a:spcBef>
                  <a:spcPct val="0"/>
                </a:spcBef>
              </a:pPr>
              <a:t>10</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7361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2FF08C-EFE7-4007-969C-608F5BF6E998}" type="slidenum">
              <a:rPr lang="de-DE" altLang="de-DE" sz="1400"/>
              <a:pPr eaLnBrk="1" hangingPunct="1">
                <a:spcBef>
                  <a:spcPct val="0"/>
                </a:spcBef>
              </a:pPr>
              <a:t>11</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7361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2FF08C-EFE7-4007-969C-608F5BF6E998}" type="slidenum">
              <a:rPr lang="de-DE" altLang="de-DE" sz="1400"/>
              <a:pPr eaLnBrk="1" hangingPunct="1">
                <a:spcBef>
                  <a:spcPct val="0"/>
                </a:spcBef>
              </a:pPr>
              <a:t>12</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7361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BBB662-267D-49AF-A971-59A2A4C7BF31}" type="slidenum">
              <a:rPr lang="de-DE" altLang="de-DE" sz="1400"/>
              <a:pPr eaLnBrk="1" hangingPunct="1">
                <a:spcBef>
                  <a:spcPct val="0"/>
                </a:spcBef>
              </a:pPr>
              <a:t>13</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865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2EA102-6F65-4ED9-8C4E-FD442C3512F4}" type="slidenum">
              <a:rPr lang="de-DE" altLang="de-DE" sz="1400"/>
              <a:pPr eaLnBrk="1" hangingPunct="1">
                <a:spcBef>
                  <a:spcPct val="0"/>
                </a:spcBef>
              </a:pPr>
              <a:t>14</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18070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E9B64A-D38B-4580-82E3-E518CB89D425}" type="slidenum">
              <a:rPr lang="de-DE" altLang="de-DE" sz="1400"/>
              <a:pPr eaLnBrk="1" hangingPunct="1">
                <a:spcBef>
                  <a:spcPct val="0"/>
                </a:spcBef>
              </a:pPr>
              <a:t>15</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56280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6BFA74-716D-4764-B621-23C76AD69E69}" type="slidenum">
              <a:rPr lang="de-DE" altLang="de-DE" sz="1400"/>
              <a:pPr eaLnBrk="1" hangingPunct="1">
                <a:spcBef>
                  <a:spcPct val="0"/>
                </a:spcBef>
              </a:pPr>
              <a:t>16</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5791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10AEC1-E017-48BD-84D1-104E68A67132}" type="slidenum">
              <a:rPr lang="de-DE" altLang="de-DE" sz="1400"/>
              <a:pPr eaLnBrk="1" hangingPunct="1">
                <a:spcBef>
                  <a:spcPct val="0"/>
                </a:spcBef>
              </a:pPr>
              <a:t>17</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264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10AEC1-E017-48BD-84D1-104E68A67132}" type="slidenum">
              <a:rPr lang="de-DE" altLang="de-DE" sz="1400"/>
              <a:pPr eaLnBrk="1" hangingPunct="1">
                <a:spcBef>
                  <a:spcPct val="0"/>
                </a:spcBef>
              </a:pPr>
              <a:t>18</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3264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4C5880-C8D9-4806-A1AB-94927C81EA08}" type="slidenum">
              <a:rPr lang="de-DE" altLang="de-DE" sz="1400"/>
              <a:pPr eaLnBrk="1" hangingPunct="1">
                <a:spcBef>
                  <a:spcPct val="0"/>
                </a:spcBef>
              </a:pPr>
              <a:t>19</a:t>
            </a:fld>
            <a:endParaRPr lang="de-DE" altLang="de-DE" sz="14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6032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935FD4-62F3-4229-BD5F-3874DF456EC2}" type="slidenum">
              <a:rPr lang="de-DE" altLang="de-DE" sz="1400"/>
              <a:pPr eaLnBrk="1" hangingPunct="1">
                <a:spcBef>
                  <a:spcPct val="0"/>
                </a:spcBef>
              </a:pPr>
              <a:t>20</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98362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935FD4-62F3-4229-BD5F-3874DF456EC2}" type="slidenum">
              <a:rPr lang="de-DE" altLang="de-DE" sz="1400"/>
              <a:pPr eaLnBrk="1" hangingPunct="1">
                <a:spcBef>
                  <a:spcPct val="0"/>
                </a:spcBef>
              </a:pPr>
              <a:t>21</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9836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935FD4-62F3-4229-BD5F-3874DF456EC2}" type="slidenum">
              <a:rPr lang="de-DE" altLang="de-DE" sz="1400"/>
              <a:pPr eaLnBrk="1" hangingPunct="1">
                <a:spcBef>
                  <a:spcPct val="0"/>
                </a:spcBef>
              </a:pPr>
              <a:t>22</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9836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935FD4-62F3-4229-BD5F-3874DF456EC2}" type="slidenum">
              <a:rPr lang="de-DE" altLang="de-DE" sz="1400"/>
              <a:pPr eaLnBrk="1" hangingPunct="1">
                <a:spcBef>
                  <a:spcPct val="0"/>
                </a:spcBef>
              </a:pPr>
              <a:t>23</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98362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AE3E94-0F74-4219-9821-6E086F33AC40}" type="slidenum">
              <a:rPr lang="de-DE" altLang="de-DE" sz="1400"/>
              <a:pPr eaLnBrk="1" hangingPunct="1">
                <a:spcBef>
                  <a:spcPct val="0"/>
                </a:spcBef>
              </a:pPr>
              <a:t>24</a:t>
            </a:fld>
            <a:endParaRPr lang="de-DE" altLang="de-DE" sz="14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2596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C27A3C-A5A6-457E-807D-5059326525A3}" type="slidenum">
              <a:rPr lang="de-DE" altLang="de-DE" sz="1400"/>
              <a:pPr eaLnBrk="1" hangingPunct="1">
                <a:spcBef>
                  <a:spcPct val="0"/>
                </a:spcBef>
              </a:pPr>
              <a:t>25</a:t>
            </a:fld>
            <a:endParaRPr lang="de-DE" altLang="de-DE" sz="14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13458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882E51-B2D7-4CCF-8A38-1520F5E692E7}" type="slidenum">
              <a:rPr lang="de-DE" altLang="de-DE" sz="1400"/>
              <a:pPr eaLnBrk="1" hangingPunct="1">
                <a:spcBef>
                  <a:spcPct val="0"/>
                </a:spcBef>
              </a:pPr>
              <a:t>26</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06853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796A79-CAE8-493F-AE7F-AFA7036F3EB2}" type="slidenum">
              <a:rPr lang="de-DE" altLang="de-DE" sz="1400"/>
              <a:pPr eaLnBrk="1" hangingPunct="1">
                <a:spcBef>
                  <a:spcPct val="0"/>
                </a:spcBef>
              </a:pPr>
              <a:t>27</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1330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1A6D3B-76B2-4B0A-A42B-D97ACD7EE3A6}" type="slidenum">
              <a:rPr lang="de-DE" altLang="de-DE" sz="1400"/>
              <a:pPr eaLnBrk="1" hangingPunct="1">
                <a:spcBef>
                  <a:spcPct val="0"/>
                </a:spcBef>
              </a:pPr>
              <a:t>28</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40854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AB86FD-369E-49A0-A322-E344ECF5A0AB}" type="slidenum">
              <a:rPr lang="de-DE" altLang="de-DE" sz="1400"/>
              <a:pPr eaLnBrk="1" hangingPunct="1">
                <a:spcBef>
                  <a:spcPct val="0"/>
                </a:spcBef>
              </a:pPr>
              <a:t>29</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45746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FF1FF7-E6A7-4552-A47F-046A3866B6CF}" type="slidenum">
              <a:rPr lang="de-DE" altLang="de-DE" sz="1400"/>
              <a:pPr eaLnBrk="1" hangingPunct="1">
                <a:spcBef>
                  <a:spcPct val="0"/>
                </a:spcBef>
              </a:pPr>
              <a:t>30</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67592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80B1B1-40A8-4032-A267-5313D761DC1B}" type="slidenum">
              <a:rPr lang="de-DE" altLang="de-DE" sz="1400"/>
              <a:pPr eaLnBrk="1" hangingPunct="1">
                <a:spcBef>
                  <a:spcPct val="0"/>
                </a:spcBef>
              </a:pPr>
              <a:t>31</a:t>
            </a:fld>
            <a:endParaRPr lang="de-DE" altLang="de-DE" sz="1400"/>
          </a:p>
        </p:txBody>
      </p:sp>
      <p:sp>
        <p:nvSpPr>
          <p:cNvPr id="147459" name="Rectangle 1026"/>
          <p:cNvSpPr>
            <a:spLocks noGrp="1" noRot="1" noChangeAspect="1" noChangeArrowheads="1" noTextEdit="1"/>
          </p:cNvSpPr>
          <p:nvPr>
            <p:ph type="sldImg"/>
          </p:nvPr>
        </p:nvSpPr>
        <p:spPr>
          <a:xfrm>
            <a:off x="141288" y="768350"/>
            <a:ext cx="6821487" cy="3836988"/>
          </a:xfrm>
          <a:ln/>
        </p:spPr>
      </p:sp>
      <p:sp>
        <p:nvSpPr>
          <p:cNvPr id="147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0214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5A386A-91EA-4BEF-9D3A-043E68BBF65F}" type="slidenum">
              <a:rPr lang="de-DE" altLang="de-DE" sz="1400"/>
              <a:pPr eaLnBrk="1" hangingPunct="1">
                <a:spcBef>
                  <a:spcPct val="0"/>
                </a:spcBef>
              </a:pPr>
              <a:t>32</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95375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F40811-5A67-4630-91B7-BFD5F9AE0252}" type="slidenum">
              <a:rPr lang="de-DE" altLang="de-DE" sz="1400"/>
              <a:pPr eaLnBrk="1" hangingPunct="1">
                <a:spcBef>
                  <a:spcPct val="0"/>
                </a:spcBef>
              </a:pPr>
              <a:t>33</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00171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6DFA5E-12E2-4C70-8162-5CE3011081BE}" type="slidenum">
              <a:rPr lang="de-DE" altLang="de-DE" sz="1400"/>
              <a:pPr eaLnBrk="1" hangingPunct="1">
                <a:spcBef>
                  <a:spcPct val="0"/>
                </a:spcBef>
              </a:pPr>
              <a:t>35</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62151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8DA47D-0829-49EE-967B-C7D8CDE6A84C}" type="slidenum">
              <a:rPr lang="de-DE" altLang="de-DE" sz="1400"/>
              <a:pPr eaLnBrk="1" hangingPunct="1">
                <a:spcBef>
                  <a:spcPct val="0"/>
                </a:spcBef>
              </a:pPr>
              <a:t>36</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65638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65556B-51F0-4CD7-87B9-80D5F698230F}" type="slidenum">
              <a:rPr lang="de-DE" altLang="de-DE" sz="1400"/>
              <a:pPr eaLnBrk="1" hangingPunct="1">
                <a:spcBef>
                  <a:spcPct val="0"/>
                </a:spcBef>
              </a:pPr>
              <a:t>37</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88936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CD46DF-ED19-4D47-94CC-C8EAF3AA8325}" type="slidenum">
              <a:rPr lang="de-DE" altLang="de-DE" sz="1400"/>
              <a:pPr eaLnBrk="1" hangingPunct="1">
                <a:spcBef>
                  <a:spcPct val="0"/>
                </a:spcBef>
              </a:pPr>
              <a:t>38</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4680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5E088B-A6A9-4BD4-85D2-CA019D2F754F}" type="slidenum">
              <a:rPr lang="de-DE" altLang="de-DE" sz="1400"/>
              <a:pPr eaLnBrk="1" hangingPunct="1">
                <a:spcBef>
                  <a:spcPct val="0"/>
                </a:spcBef>
              </a:pPr>
              <a:t>39</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68721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385504-D856-46B9-90A6-7111FD4BE263}" type="slidenum">
              <a:rPr lang="de-DE" altLang="de-DE" sz="1400"/>
              <a:pPr eaLnBrk="1" hangingPunct="1">
                <a:spcBef>
                  <a:spcPct val="0"/>
                </a:spcBef>
              </a:pPr>
              <a:t>40</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81733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D01D28-35E2-4DBA-AFA5-976676D260B8}" type="slidenum">
              <a:rPr lang="de-DE" altLang="de-DE" sz="1400"/>
              <a:pPr eaLnBrk="1" hangingPunct="1">
                <a:spcBef>
                  <a:spcPct val="0"/>
                </a:spcBef>
              </a:pPr>
              <a:t>41</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40079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5E008B-3C1F-4442-96DA-5ABEFF8BF74D}" type="slidenum">
              <a:rPr lang="de-DE" altLang="de-DE" sz="1400"/>
              <a:pPr eaLnBrk="1" hangingPunct="1">
                <a:spcBef>
                  <a:spcPct val="0"/>
                </a:spcBef>
              </a:pPr>
              <a:t>42</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81015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112E98-755E-4001-93B2-C2CDEDFB6F72}" type="slidenum">
              <a:rPr lang="de-DE" altLang="de-DE" sz="1400"/>
              <a:pPr eaLnBrk="1" hangingPunct="1">
                <a:spcBef>
                  <a:spcPct val="0"/>
                </a:spcBef>
              </a:pPr>
              <a:t>43</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51554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892B9F-A904-4614-886C-CF81924372FC}" type="slidenum">
              <a:rPr lang="de-DE" altLang="de-DE" sz="1400"/>
              <a:pPr eaLnBrk="1" hangingPunct="1">
                <a:spcBef>
                  <a:spcPct val="0"/>
                </a:spcBef>
              </a:pPr>
              <a:t>44</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43473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20DC00-89B1-45EC-9A95-BA6ABB06C88E}" type="slidenum">
              <a:rPr lang="de-DE" altLang="de-DE" sz="1400"/>
              <a:pPr eaLnBrk="1" hangingPunct="1">
                <a:spcBef>
                  <a:spcPct val="0"/>
                </a:spcBef>
              </a:pPr>
              <a:t>45</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62211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24D73B-9E62-4429-8355-868CC1AE7C05}" type="slidenum">
              <a:rPr lang="de-DE" altLang="de-DE" sz="1400"/>
              <a:pPr eaLnBrk="1" hangingPunct="1">
                <a:spcBef>
                  <a:spcPct val="0"/>
                </a:spcBef>
              </a:pPr>
              <a:t>46</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63084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8FAA09-819C-4294-849B-1F483F81EB82}" type="slidenum">
              <a:rPr lang="de-DE" altLang="de-DE" sz="1400"/>
              <a:pPr eaLnBrk="1" hangingPunct="1">
                <a:spcBef>
                  <a:spcPct val="0"/>
                </a:spcBef>
              </a:pPr>
              <a:t>47</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21426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2D211D-E8E8-4B61-B390-0E0CC4129300}" type="slidenum">
              <a:rPr lang="de-DE" altLang="de-DE" sz="1400"/>
              <a:pPr eaLnBrk="1" hangingPunct="1">
                <a:spcBef>
                  <a:spcPct val="0"/>
                </a:spcBef>
              </a:pPr>
              <a:t>48</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90895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8F9E38-6D0B-40B9-A74D-B1C3A53A6FE5}" type="slidenum">
              <a:rPr lang="de-DE" altLang="de-DE" sz="1400"/>
              <a:pPr eaLnBrk="1" hangingPunct="1">
                <a:spcBef>
                  <a:spcPct val="0"/>
                </a:spcBef>
              </a:pPr>
              <a:t>49</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12491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810DC4-241B-414C-BAD8-3E4B352595FA}" type="slidenum">
              <a:rPr lang="de-DE" altLang="de-DE" sz="1400"/>
              <a:pPr eaLnBrk="1" hangingPunct="1">
                <a:spcBef>
                  <a:spcPct val="0"/>
                </a:spcBef>
              </a:pPr>
              <a:t>50</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44550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1D3B79-9A7E-4B5C-BCCE-F8862CE87087}" type="slidenum">
              <a:rPr lang="de-DE" altLang="de-DE" sz="1400"/>
              <a:pPr eaLnBrk="1" hangingPunct="1">
                <a:spcBef>
                  <a:spcPct val="0"/>
                </a:spcBef>
              </a:pPr>
              <a:t>51</a:t>
            </a:fld>
            <a:endParaRPr lang="de-DE" altLang="de-DE"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23663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9CB3F6-136D-4092-97D3-06137244F1F9}" type="slidenum">
              <a:rPr lang="de-DE" altLang="de-DE" sz="1400"/>
              <a:pPr eaLnBrk="1" hangingPunct="1">
                <a:spcBef>
                  <a:spcPct val="0"/>
                </a:spcBef>
              </a:pPr>
              <a:t>52</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17800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3A7311-77FE-49F4-BA14-EED82C89D503}" type="slidenum">
              <a:rPr lang="de-DE" altLang="de-DE" sz="1400"/>
              <a:pPr eaLnBrk="1" hangingPunct="1">
                <a:spcBef>
                  <a:spcPct val="0"/>
                </a:spcBef>
              </a:pPr>
              <a:t>53</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76072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9FF985-C56C-4040-897F-4934F84A880E}" type="slidenum">
              <a:rPr lang="de-DE" altLang="de-DE" sz="1400"/>
              <a:pPr eaLnBrk="1" hangingPunct="1">
                <a:spcBef>
                  <a:spcPct val="0"/>
                </a:spcBef>
              </a:pPr>
              <a:t>54</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95073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0F1A87-C777-470B-A045-142C55DED2D7}" type="slidenum">
              <a:rPr lang="de-DE" altLang="de-DE" sz="1400"/>
              <a:pPr eaLnBrk="1" hangingPunct="1">
                <a:spcBef>
                  <a:spcPct val="0"/>
                </a:spcBef>
              </a:pPr>
              <a:t>55</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04991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9B44D-7ABF-4FCC-A227-FD966168597D}" type="slidenum">
              <a:rPr lang="de-DE" altLang="de-DE" sz="1400"/>
              <a:pPr eaLnBrk="1" hangingPunct="1">
                <a:spcBef>
                  <a:spcPct val="0"/>
                </a:spcBef>
              </a:pPr>
              <a:t>56</a:t>
            </a:fld>
            <a:endParaRPr lang="de-DE" altLang="de-DE"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29260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DCF159-FE89-456C-80C8-C105DD1F1BAC}" type="slidenum">
              <a:rPr lang="de-DE" altLang="de-DE" sz="1400"/>
              <a:pPr eaLnBrk="1" hangingPunct="1">
                <a:spcBef>
                  <a:spcPct val="0"/>
                </a:spcBef>
              </a:pPr>
              <a:t>57</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59514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B4DF15-CAFF-46D4-BFB1-989D61FE3904}" type="slidenum">
              <a:rPr lang="de-DE" altLang="de-DE" sz="1400"/>
              <a:pPr eaLnBrk="1" hangingPunct="1">
                <a:spcBef>
                  <a:spcPct val="0"/>
                </a:spcBef>
              </a:pPr>
              <a:t>58</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67355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F8F768-448B-40E1-8874-697B9A64C8CE}" type="slidenum">
              <a:rPr lang="de-DE" altLang="de-DE" sz="1400"/>
              <a:pPr eaLnBrk="1" hangingPunct="1">
                <a:spcBef>
                  <a:spcPct val="0"/>
                </a:spcBef>
              </a:pPr>
              <a:t>59</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93860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DEB427-B3CA-4D5A-9F2D-F5DA0ECF3A09}" type="slidenum">
              <a:rPr lang="de-DE" altLang="de-DE" sz="1400"/>
              <a:pPr eaLnBrk="1" hangingPunct="1">
                <a:spcBef>
                  <a:spcPct val="0"/>
                </a:spcBef>
              </a:pPr>
              <a:t>60</a:t>
            </a:fld>
            <a:endParaRPr lang="de-DE" altLang="de-DE" sz="1400"/>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6362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434A81-BE79-4679-8655-ACC1A3EBD7FB}" type="slidenum">
              <a:rPr lang="de-DE" altLang="de-DE" sz="1400"/>
              <a:pPr eaLnBrk="1" hangingPunct="1">
                <a:spcBef>
                  <a:spcPct val="0"/>
                </a:spcBef>
              </a:pPr>
              <a:t>61</a:t>
            </a:fld>
            <a:endParaRPr lang="de-DE" altLang="de-DE" sz="1400"/>
          </a:p>
        </p:txBody>
      </p:sp>
      <p:sp>
        <p:nvSpPr>
          <p:cNvPr id="178179" name="Rectangle 1026"/>
          <p:cNvSpPr>
            <a:spLocks noGrp="1" noRot="1" noChangeAspect="1" noChangeArrowheads="1" noTextEdit="1"/>
          </p:cNvSpPr>
          <p:nvPr>
            <p:ph type="sldImg"/>
          </p:nvPr>
        </p:nvSpPr>
        <p:spPr>
          <a:xfrm>
            <a:off x="141288" y="768350"/>
            <a:ext cx="6821487" cy="3836988"/>
          </a:xfrm>
          <a:ln/>
        </p:spPr>
      </p:sp>
      <p:sp>
        <p:nvSpPr>
          <p:cNvPr id="1781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6311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F6630F-C57F-40B5-ADED-DAC7BB13D5CF}" type="slidenum">
              <a:rPr lang="de-DE" altLang="de-DE" sz="1400"/>
              <a:pPr eaLnBrk="1" hangingPunct="1">
                <a:spcBef>
                  <a:spcPct val="0"/>
                </a:spcBef>
              </a:pPr>
              <a:t>62</a:t>
            </a:fld>
            <a:endParaRPr lang="de-DE" altLang="de-DE" sz="1400"/>
          </a:p>
        </p:txBody>
      </p:sp>
      <p:sp>
        <p:nvSpPr>
          <p:cNvPr id="179203" name="Rectangle 1026"/>
          <p:cNvSpPr>
            <a:spLocks noGrp="1" noRot="1" noChangeAspect="1" noChangeArrowheads="1" noTextEdit="1"/>
          </p:cNvSpPr>
          <p:nvPr>
            <p:ph type="sldImg"/>
          </p:nvPr>
        </p:nvSpPr>
        <p:spPr>
          <a:xfrm>
            <a:off x="141288" y="768350"/>
            <a:ext cx="6821487" cy="3836988"/>
          </a:xfrm>
          <a:ln/>
        </p:spPr>
      </p:sp>
      <p:sp>
        <p:nvSpPr>
          <p:cNvPr id="1792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67737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3FCEBF-2B58-4B0E-836C-8DFC5197408A}" type="slidenum">
              <a:rPr lang="de-DE" altLang="de-DE" sz="1400"/>
              <a:pPr eaLnBrk="1" hangingPunct="1">
                <a:spcBef>
                  <a:spcPct val="0"/>
                </a:spcBef>
              </a:pPr>
              <a:t>63</a:t>
            </a:fld>
            <a:endParaRPr lang="de-DE" altLang="de-DE" sz="1400"/>
          </a:p>
        </p:txBody>
      </p:sp>
      <p:sp>
        <p:nvSpPr>
          <p:cNvPr id="180227" name="Rectangle 2"/>
          <p:cNvSpPr>
            <a:spLocks noGrp="1" noRot="1" noChangeAspect="1" noChangeArrowheads="1" noTextEdit="1"/>
          </p:cNvSpPr>
          <p:nvPr>
            <p:ph type="sldImg"/>
          </p:nvPr>
        </p:nvSpPr>
        <p:spPr>
          <a:xfrm>
            <a:off x="141288" y="768350"/>
            <a:ext cx="6821487"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4166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CD98AAA-09E9-46D3-A517-4A9EA10F0F32}" type="slidenum">
              <a:rPr lang="de-DE" altLang="de-DE" sz="1400"/>
              <a:pPr algn="r" eaLnBrk="1" hangingPunct="1">
                <a:spcBef>
                  <a:spcPct val="0"/>
                </a:spcBef>
              </a:pPr>
              <a:t>64</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37279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CD98AAA-09E9-46D3-A517-4A9EA10F0F32}" type="slidenum">
              <a:rPr lang="de-DE" altLang="de-DE" sz="1400"/>
              <a:pPr algn="r" eaLnBrk="1" hangingPunct="1">
                <a:spcBef>
                  <a:spcPct val="0"/>
                </a:spcBef>
              </a:pPr>
              <a:t>65</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37279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CD98AAA-09E9-46D3-A517-4A9EA10F0F32}" type="slidenum">
              <a:rPr lang="de-DE" altLang="de-DE" sz="1400"/>
              <a:pPr algn="r" eaLnBrk="1" hangingPunct="1">
                <a:spcBef>
                  <a:spcPct val="0"/>
                </a:spcBef>
              </a:pPr>
              <a:t>66</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37279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CD98AAA-09E9-46D3-A517-4A9EA10F0F32}" type="slidenum">
              <a:rPr lang="de-DE" altLang="de-DE" sz="1400"/>
              <a:pPr algn="r" eaLnBrk="1" hangingPunct="1">
                <a:spcBef>
                  <a:spcPct val="0"/>
                </a:spcBef>
              </a:pPr>
              <a:t>67</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37279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CD98AAA-09E9-46D3-A517-4A9EA10F0F32}" type="slidenum">
              <a:rPr lang="de-DE" altLang="de-DE" sz="1400"/>
              <a:pPr algn="r" eaLnBrk="1" hangingPunct="1">
                <a:spcBef>
                  <a:spcPct val="0"/>
                </a:spcBef>
              </a:pPr>
              <a:t>68</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37279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CD98AAA-09E9-46D3-A517-4A9EA10F0F32}" type="slidenum">
              <a:rPr lang="de-DE" altLang="de-DE" sz="1400"/>
              <a:pPr algn="r" eaLnBrk="1" hangingPunct="1">
                <a:spcBef>
                  <a:spcPct val="0"/>
                </a:spcBef>
              </a:pPr>
              <a:t>69</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37279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0A40C1-568F-4163-A875-CBED6FEF8E5A}" type="slidenum">
              <a:rPr lang="de-DE" altLang="de-DE" sz="1400"/>
              <a:pPr eaLnBrk="1" hangingPunct="1">
                <a:spcBef>
                  <a:spcPct val="0"/>
                </a:spcBef>
              </a:pPr>
              <a:t>70</a:t>
            </a:fld>
            <a:endParaRPr lang="de-DE" altLang="de-DE" sz="1400"/>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78551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0A40C1-568F-4163-A875-CBED6FEF8E5A}" type="slidenum">
              <a:rPr lang="de-DE" altLang="de-DE" sz="1400"/>
              <a:pPr eaLnBrk="1" hangingPunct="1">
                <a:spcBef>
                  <a:spcPct val="0"/>
                </a:spcBef>
              </a:pPr>
              <a:t>71</a:t>
            </a:fld>
            <a:endParaRPr lang="de-DE" altLang="de-DE" sz="1400"/>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78551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0A40C1-568F-4163-A875-CBED6FEF8E5A}" type="slidenum">
              <a:rPr lang="de-DE" altLang="de-DE" sz="1400"/>
              <a:pPr eaLnBrk="1" hangingPunct="1">
                <a:spcBef>
                  <a:spcPct val="0"/>
                </a:spcBef>
              </a:pPr>
              <a:t>72</a:t>
            </a:fld>
            <a:endParaRPr lang="de-DE" altLang="de-DE" sz="1400"/>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78551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spect="1" noChangeArrowheads="1" noTextEdit="1"/>
          </p:cNvSpPr>
          <p:nvPr>
            <p:ph type="sldImg"/>
          </p:nvPr>
        </p:nvSpPr>
        <p:spPr>
          <a:xfrm>
            <a:off x="141288" y="768350"/>
            <a:ext cx="6821487" cy="3836988"/>
          </a:xfrm>
          <a:ln/>
        </p:spPr>
      </p:sp>
      <p:sp>
        <p:nvSpPr>
          <p:cNvPr id="191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0251685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5DCFA2-E6B3-4DCA-B733-5B7EAAB5C462}" type="slidenum">
              <a:rPr lang="de-DE" altLang="de-DE" sz="1300">
                <a:solidFill>
                  <a:srgbClr val="000000"/>
                </a:solidFill>
              </a:rPr>
              <a:pPr eaLnBrk="1" hangingPunct="1">
                <a:spcBef>
                  <a:spcPct val="0"/>
                </a:spcBef>
              </a:pPr>
              <a:t>75</a:t>
            </a:fld>
            <a:endParaRPr lang="de-DE" altLang="de-DE" sz="1300">
              <a:solidFill>
                <a:srgbClr val="000000"/>
              </a:solidFill>
            </a:endParaRPr>
          </a:p>
        </p:txBody>
      </p:sp>
      <p:sp>
        <p:nvSpPr>
          <p:cNvPr id="303107" name="Rectangle 2"/>
          <p:cNvSpPr>
            <a:spLocks noGrp="1" noRot="1" noChangeAspect="1" noChangeArrowheads="1" noTextEdit="1"/>
          </p:cNvSpPr>
          <p:nvPr>
            <p:ph type="sldImg"/>
          </p:nvPr>
        </p:nvSpPr>
        <p:spPr>
          <a:xfrm>
            <a:off x="138113" y="768350"/>
            <a:ext cx="6824662" cy="3836988"/>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80887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F66731-D8C7-42CA-8759-07218D22742A}" type="slidenum">
              <a:rPr lang="de-DE" altLang="de-DE" sz="1300">
                <a:solidFill>
                  <a:srgbClr val="000000"/>
                </a:solidFill>
              </a:rPr>
              <a:pPr eaLnBrk="1" hangingPunct="1">
                <a:spcBef>
                  <a:spcPct val="0"/>
                </a:spcBef>
              </a:pPr>
              <a:t>76</a:t>
            </a:fld>
            <a:endParaRPr lang="de-DE" altLang="de-DE" sz="1300">
              <a:solidFill>
                <a:srgbClr val="000000"/>
              </a:solidFill>
            </a:endParaRPr>
          </a:p>
        </p:txBody>
      </p:sp>
      <p:sp>
        <p:nvSpPr>
          <p:cNvPr id="304131" name="Rectangle 2"/>
          <p:cNvSpPr>
            <a:spLocks noGrp="1" noRot="1" noChangeAspect="1" noChangeArrowheads="1" noTextEdit="1"/>
          </p:cNvSpPr>
          <p:nvPr>
            <p:ph type="sldImg"/>
          </p:nvPr>
        </p:nvSpPr>
        <p:spPr>
          <a:xfrm>
            <a:off x="138113" y="768350"/>
            <a:ext cx="6824662" cy="3836988"/>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93655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A4AE5D-16DF-4090-A37E-B5E51AB47F4B}" type="slidenum">
              <a:rPr lang="de-DE" altLang="de-DE" sz="1300">
                <a:solidFill>
                  <a:srgbClr val="000000"/>
                </a:solidFill>
              </a:rPr>
              <a:pPr eaLnBrk="1" hangingPunct="1">
                <a:spcBef>
                  <a:spcPct val="0"/>
                </a:spcBef>
              </a:pPr>
              <a:t>77</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138113" y="768350"/>
            <a:ext cx="6824662" cy="3836988"/>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76216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CC1942-54B3-4E29-B896-DA0808BB43DD}" type="slidenum">
              <a:rPr lang="de-DE" altLang="de-DE" sz="1300">
                <a:solidFill>
                  <a:srgbClr val="000000"/>
                </a:solidFill>
              </a:rPr>
              <a:pPr eaLnBrk="1" hangingPunct="1">
                <a:spcBef>
                  <a:spcPct val="0"/>
                </a:spcBef>
              </a:pPr>
              <a:t>78</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138113" y="768350"/>
            <a:ext cx="6824662" cy="3836988"/>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862312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B6F8E8-41D2-4610-94FE-2C3FD5503350}" type="slidenum">
              <a:rPr lang="de-DE" altLang="de-DE" sz="1300">
                <a:solidFill>
                  <a:srgbClr val="000000"/>
                </a:solidFill>
              </a:rPr>
              <a:pPr eaLnBrk="1" hangingPunct="1">
                <a:spcBef>
                  <a:spcPct val="0"/>
                </a:spcBef>
              </a:pPr>
              <a:t>79</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8113" y="768350"/>
            <a:ext cx="6824662"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695884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81D40D-F6E3-44FB-8486-E416F724CF31}" type="slidenum">
              <a:rPr lang="de-DE" altLang="de-DE" sz="1300">
                <a:solidFill>
                  <a:srgbClr val="000000"/>
                </a:solidFill>
              </a:rPr>
              <a:pPr eaLnBrk="1" hangingPunct="1">
                <a:spcBef>
                  <a:spcPct val="0"/>
                </a:spcBef>
              </a:pPr>
              <a:t>80</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8113" y="768350"/>
            <a:ext cx="6824662"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686512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813951-A515-47F6-98D2-4ABE80396E48}" type="slidenum">
              <a:rPr lang="de-DE" altLang="de-DE" smtClean="0"/>
              <a:pPr/>
              <a:t>81</a:t>
            </a:fld>
            <a:endParaRPr lang="de-DE" altLang="de-DE"/>
          </a:p>
        </p:txBody>
      </p:sp>
    </p:spTree>
    <p:extLst>
      <p:ext uri="{BB962C8B-B14F-4D97-AF65-F5344CB8AC3E}">
        <p14:creationId xmlns:p14="http://schemas.microsoft.com/office/powerpoint/2010/main" val="801675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813951-A515-47F6-98D2-4ABE80396E48}" type="slidenum">
              <a:rPr lang="de-DE" altLang="de-DE" smtClean="0"/>
              <a:pPr/>
              <a:t>82</a:t>
            </a:fld>
            <a:endParaRPr lang="de-DE" altLang="de-DE"/>
          </a:p>
        </p:txBody>
      </p:sp>
    </p:spTree>
    <p:extLst>
      <p:ext uri="{BB962C8B-B14F-4D97-AF65-F5344CB8AC3E}">
        <p14:creationId xmlns:p14="http://schemas.microsoft.com/office/powerpoint/2010/main" val="29357208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7 – Prebrzo zaključivanje II</a:t>
            </a:r>
          </a:p>
        </p:txBody>
      </p:sp>
      <p:sp>
        <p:nvSpPr>
          <p:cNvPr id="4" name="Slide Number Placeholder 3"/>
          <p:cNvSpPr>
            <a:spLocks noGrp="1"/>
          </p:cNvSpPr>
          <p:nvPr>
            <p:ph type="sldNum" sz="quarter" idx="12"/>
          </p:nvPr>
        </p:nvSpPr>
        <p:spPr bwMode="gray"/>
        <p:txBody>
          <a:bodyPr/>
          <a:lstStyle>
            <a:lvl1pPr>
              <a:defRPr b="0"/>
            </a:lvl1pPr>
          </a:lstStyle>
          <a:p>
            <a:fld id="{B4D928FC-4991-4EFF-AE82-700794BF44B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7 – Prebrzo zaključivanje II</a:t>
            </a:r>
          </a:p>
        </p:txBody>
      </p:sp>
      <p:sp>
        <p:nvSpPr>
          <p:cNvPr id="6" name="Slide Number Placeholder 5"/>
          <p:cNvSpPr>
            <a:spLocks noGrp="1"/>
          </p:cNvSpPr>
          <p:nvPr>
            <p:ph type="sldNum" sz="quarter" idx="12"/>
          </p:nvPr>
        </p:nvSpPr>
        <p:spPr bwMode="gray"/>
        <p:txBody>
          <a:bodyPr>
            <a:noAutofit/>
          </a:bodyPr>
          <a:lstStyle>
            <a:lvl1pPr>
              <a:defRPr b="0"/>
            </a:lvl1pPr>
          </a:lstStyle>
          <a:p>
            <a:fld id="{A905E162-C0FA-4C32-B5DC-D9CA7DA97672}"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7 – Prebrzo zaključivanje II</a:t>
            </a:r>
          </a:p>
        </p:txBody>
      </p:sp>
      <p:sp>
        <p:nvSpPr>
          <p:cNvPr id="7" name="Slide Number Placeholder 6"/>
          <p:cNvSpPr>
            <a:spLocks noGrp="1"/>
          </p:cNvSpPr>
          <p:nvPr>
            <p:ph type="sldNum" sz="quarter" idx="12"/>
          </p:nvPr>
        </p:nvSpPr>
        <p:spPr bwMode="gray"/>
        <p:txBody>
          <a:bodyPr/>
          <a:lstStyle>
            <a:lvl1pPr>
              <a:defRPr b="0"/>
            </a:lvl1pPr>
          </a:lstStyle>
          <a:p>
            <a:fld id="{79ED83B4-91B3-42B5-ADDA-21062CFE0777}"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7 – Prebrzo zaključivanje II</a:t>
            </a:r>
          </a:p>
        </p:txBody>
      </p:sp>
      <p:sp>
        <p:nvSpPr>
          <p:cNvPr id="7" name="Slide Number Placeholder 6"/>
          <p:cNvSpPr>
            <a:spLocks noGrp="1"/>
          </p:cNvSpPr>
          <p:nvPr>
            <p:ph type="sldNum" sz="quarter" idx="12"/>
          </p:nvPr>
        </p:nvSpPr>
        <p:spPr bwMode="gray"/>
        <p:txBody>
          <a:bodyPr/>
          <a:lstStyle>
            <a:lvl1pPr>
              <a:defRPr b="0"/>
            </a:lvl1pPr>
          </a:lstStyle>
          <a:p>
            <a:fld id="{B4D928FC-4991-4EFF-AE82-700794BF44B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7 – Prebrzo zaključivanje II</a:t>
            </a:r>
          </a:p>
        </p:txBody>
      </p:sp>
      <p:sp>
        <p:nvSpPr>
          <p:cNvPr id="7" name="Slide Number Placeholder 6"/>
          <p:cNvSpPr>
            <a:spLocks noGrp="1"/>
          </p:cNvSpPr>
          <p:nvPr>
            <p:ph type="sldNum" sz="quarter" idx="12"/>
          </p:nvPr>
        </p:nvSpPr>
        <p:spPr bwMode="gray"/>
        <p:txBody>
          <a:bodyPr/>
          <a:lstStyle>
            <a:lvl1pPr>
              <a:defRPr b="0"/>
            </a:lvl1pPr>
          </a:lstStyle>
          <a:p>
            <a:fld id="{B4D928FC-4991-4EFF-AE82-700794BF44B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7 – Prebrzo zaključivanje II</a:t>
            </a:r>
          </a:p>
        </p:txBody>
      </p:sp>
      <p:sp>
        <p:nvSpPr>
          <p:cNvPr id="5" name="Slide Number Placeholder 4"/>
          <p:cNvSpPr>
            <a:spLocks noGrp="1"/>
          </p:cNvSpPr>
          <p:nvPr>
            <p:ph type="sldNum" sz="quarter" idx="12"/>
          </p:nvPr>
        </p:nvSpPr>
        <p:spPr bwMode="gray"/>
        <p:txBody>
          <a:bodyPr/>
          <a:lstStyle>
            <a:lvl1pPr>
              <a:defRPr b="0"/>
            </a:lvl1pPr>
          </a:lstStyle>
          <a:p>
            <a:fld id="{DD9DFAFF-201B-4FE4-82DB-62A0A3CC2031}"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7 – Prebrzo zaključivanje II</a:t>
            </a:r>
          </a:p>
        </p:txBody>
      </p:sp>
      <p:sp>
        <p:nvSpPr>
          <p:cNvPr id="4" name="Slide Number Placeholder 3"/>
          <p:cNvSpPr>
            <a:spLocks noGrp="1"/>
          </p:cNvSpPr>
          <p:nvPr>
            <p:ph type="sldNum" sz="quarter" idx="12"/>
          </p:nvPr>
        </p:nvSpPr>
        <p:spPr bwMode="gray"/>
        <p:txBody>
          <a:bodyPr/>
          <a:lstStyle>
            <a:lvl1pPr>
              <a:defRPr b="0"/>
            </a:lvl1pPr>
          </a:lstStyle>
          <a:p>
            <a:fld id="{BF1D42D5-400B-40D5-96E0-378B750408E0}"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7 – Prebrzo zaključivanje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4D928FC-4991-4EFF-AE82-700794BF44B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 id="214748397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7 A – Prebrzo zaključivanje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499122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Brzoplete odluke</a:t>
            </a:r>
          </a:p>
        </p:txBody>
      </p:sp>
      <p:sp>
        <p:nvSpPr>
          <p:cNvPr id="5122" name="Rectangle 2"/>
          <p:cNvSpPr>
            <a:spLocks noGrp="1" noChangeArrowheads="1"/>
          </p:cNvSpPr>
          <p:nvPr>
            <p:ph idx="1"/>
          </p:nvPr>
        </p:nvSpPr>
        <p:spPr/>
        <p:txBody>
          <a:bodyPr>
            <a:noAutofit/>
          </a:bodyPr>
          <a:lstStyle/>
          <a:p>
            <a:pPr algn="l" eaLnBrk="1" hangingPunct="1">
              <a:defRPr/>
            </a:pPr>
            <a:r>
              <a:rPr lang="hr-HR" sz="2400" dirty="0">
                <a:solidFill>
                  <a:srgbClr val="333333"/>
                </a:solidFill>
              </a:rPr>
              <a:t>Često donosimo zaključke bez poznavanja svih činjenica</a:t>
            </a:r>
            <a:r>
              <a:rPr lang="en-US" sz="2400" dirty="0">
                <a:solidFill>
                  <a:srgbClr val="333333"/>
                </a:solidFill>
              </a:rPr>
              <a:t>.</a:t>
            </a:r>
          </a:p>
          <a:p>
            <a:pPr marL="342900" indent="-342900" algn="l" eaLnBrk="1" hangingPunct="1">
              <a:buClr>
                <a:srgbClr val="333333"/>
              </a:buClr>
              <a:buFont typeface="WingDings"/>
              <a:buChar char=""/>
              <a:defRPr/>
            </a:pPr>
            <a:r>
              <a:rPr lang="en-US" sz="2400" dirty="0">
                <a:solidFill>
                  <a:srgbClr val="333333"/>
                </a:solidFill>
              </a:rPr>
              <a:t>R</a:t>
            </a:r>
            <a:r>
              <a:rPr lang="hr-HR" sz="2400" dirty="0">
                <a:solidFill>
                  <a:srgbClr val="333333"/>
                </a:solidFill>
              </a:rPr>
              <a:t>azlozi</a:t>
            </a:r>
            <a:r>
              <a:rPr lang="en-US" sz="2400" dirty="0">
                <a:solidFill>
                  <a:srgbClr val="333333"/>
                </a:solidFill>
              </a:rPr>
              <a:t>/</a:t>
            </a:r>
            <a:r>
              <a:rPr lang="hr-HR" sz="2400" dirty="0">
                <a:solidFill>
                  <a:srgbClr val="333333"/>
                </a:solidFill>
              </a:rPr>
              <a:t>prednosti</a:t>
            </a:r>
            <a:r>
              <a:rPr lang="en-US" sz="2400" dirty="0">
                <a:solidFill>
                  <a:srgbClr val="333333"/>
                </a:solidFill>
              </a:rPr>
              <a:t>: </a:t>
            </a:r>
            <a:r>
              <a:rPr lang="en-US" sz="2400" dirty="0">
                <a:solidFill>
                  <a:srgbClr val="004992"/>
                </a:solidFill>
              </a:rPr>
              <a:t>??? </a:t>
            </a:r>
            <a:r>
              <a:rPr lang="hr-HR" sz="2400" dirty="0">
                <a:solidFill>
                  <a:srgbClr val="FFFFFF"/>
                </a:solidFill>
              </a:rPr>
              <a:t>ušteda vremena</a:t>
            </a:r>
            <a:r>
              <a:rPr lang="en-US" sz="2400" dirty="0">
                <a:solidFill>
                  <a:srgbClr val="FFFFFF"/>
                </a:solidFill>
              </a:rPr>
              <a:t>, </a:t>
            </a:r>
            <a:r>
              <a:rPr lang="hr-HR" sz="2400" dirty="0">
                <a:solidFill>
                  <a:srgbClr val="FFFFFF"/>
                </a:solidFill>
              </a:rPr>
              <a:t>osjećaj sigurnosti</a:t>
            </a:r>
            <a:r>
              <a:rPr lang="en-US" sz="2400" dirty="0">
                <a:solidFill>
                  <a:srgbClr val="FFFFFF"/>
                </a:solidFill>
              </a:rPr>
              <a:t>, </a:t>
            </a:r>
            <a:r>
              <a:rPr lang="hr-HR" sz="2400" dirty="0">
                <a:solidFill>
                  <a:srgbClr val="FFFFFF"/>
                </a:solidFill>
              </a:rPr>
              <a:t>ostavljamo dojam odlučnosti i </a:t>
            </a:r>
            <a:r>
              <a:rPr lang="hr-HR" sz="2400">
                <a:solidFill>
                  <a:srgbClr val="FFFFFF"/>
                </a:solidFill>
              </a:rPr>
              <a:t>upućenosti </a:t>
            </a:r>
            <a:r>
              <a:rPr lang="en-US" sz="2400">
                <a:solidFill>
                  <a:srgbClr val="FFFFFF"/>
                </a:solidFill>
              </a:rPr>
              <a:t>(“</a:t>
            </a:r>
            <a:r>
              <a:rPr lang="hr-HR" sz="2400">
                <a:solidFill>
                  <a:srgbClr val="FFFFFF"/>
                </a:solidFill>
              </a:rPr>
              <a:t>Loša </a:t>
            </a:r>
            <a:r>
              <a:rPr lang="hr-HR" sz="2400" dirty="0">
                <a:solidFill>
                  <a:srgbClr val="FFFFFF"/>
                </a:solidFill>
              </a:rPr>
              <a:t>odluka je bolja nego </a:t>
            </a:r>
            <a:r>
              <a:rPr lang="hr-HR" sz="2400">
                <a:solidFill>
                  <a:srgbClr val="FFFFFF"/>
                </a:solidFill>
              </a:rPr>
              <a:t>nikakva</a:t>
            </a:r>
            <a:r>
              <a:rPr lang="en-US" sz="2400">
                <a:solidFill>
                  <a:srgbClr val="FFFFFF"/>
                </a:solidFill>
              </a:rPr>
              <a:t>.”)</a:t>
            </a:r>
            <a:endParaRPr lang="en-US" sz="2400" dirty="0">
              <a:solidFill>
                <a:srgbClr val="FFFFFF"/>
              </a:solidFill>
            </a:endParaRPr>
          </a:p>
          <a:p>
            <a:pPr marL="342900" indent="-342900" algn="l" eaLnBrk="1" hangingPunct="1">
              <a:buClr>
                <a:srgbClr val="333333"/>
              </a:buClr>
              <a:buFont typeface="WingDings"/>
              <a:buChar char=""/>
              <a:defRPr/>
            </a:pPr>
            <a:r>
              <a:rPr lang="hr-HR" sz="2400" dirty="0">
                <a:solidFill>
                  <a:srgbClr val="333333"/>
                </a:solidFill>
              </a:rPr>
              <a:t>Nedostaci</a:t>
            </a:r>
            <a:r>
              <a:rPr lang="en-US" sz="2400" dirty="0">
                <a:solidFill>
                  <a:srgbClr val="333333"/>
                </a:solidFill>
              </a:rPr>
              <a:t>: </a:t>
            </a:r>
            <a:r>
              <a:rPr lang="en-US" sz="2400" dirty="0">
                <a:solidFill>
                  <a:srgbClr val="004992"/>
                </a:solidFill>
              </a:rPr>
              <a:t>??? </a:t>
            </a:r>
            <a:r>
              <a:rPr lang="hr-HR" sz="2400" dirty="0">
                <a:solidFill>
                  <a:srgbClr val="FFFFFF"/>
                </a:solidFill>
              </a:rPr>
              <a:t>rizik donošenja pogrešne i opasne odluke</a:t>
            </a:r>
            <a:r>
              <a:rPr lang="en-US" sz="2400" dirty="0">
                <a:solidFill>
                  <a:srgbClr val="FFFFFF"/>
                </a:solidFill>
              </a:rPr>
              <a:t>...</a:t>
            </a:r>
          </a:p>
        </p:txBody>
      </p:sp>
      <p:sp>
        <p:nvSpPr>
          <p:cNvPr id="7" name="Footer Placeholder 6"/>
          <p:cNvSpPr>
            <a:spLocks noGrp="1"/>
          </p:cNvSpPr>
          <p:nvPr>
            <p:ph type="ftr" sz="quarter" idx="11"/>
          </p:nvPr>
        </p:nvSpPr>
        <p:spPr/>
        <p:txBody>
          <a:bodyPr/>
          <a:lstStyle/>
          <a:p>
            <a:pPr>
              <a:defRPr/>
            </a:pPr>
            <a:r>
              <a:rPr lang="de-DE"/>
              <a:t>Metakognitivni Trening 7 – Prebrzo zaključivanje II</a:t>
            </a:r>
          </a:p>
        </p:txBody>
      </p:sp>
      <p:sp>
        <p:nvSpPr>
          <p:cNvPr id="8" name="Slide Number Placeholder 7"/>
          <p:cNvSpPr>
            <a:spLocks noGrp="1"/>
          </p:cNvSpPr>
          <p:nvPr>
            <p:ph type="sldNum" sz="quarter" idx="12"/>
          </p:nvPr>
        </p:nvSpPr>
        <p:spPr/>
        <p:txBody>
          <a:bodyPr/>
          <a:lstStyle/>
          <a:p>
            <a:fld id="{A905E162-C0FA-4C32-B5DC-D9CA7DA97672}"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Brzoplete odluke</a:t>
            </a:r>
          </a:p>
        </p:txBody>
      </p:sp>
      <p:sp>
        <p:nvSpPr>
          <p:cNvPr id="5122" name="Rectangle 2"/>
          <p:cNvSpPr>
            <a:spLocks noGrp="1" noChangeArrowheads="1"/>
          </p:cNvSpPr>
          <p:nvPr>
            <p:ph idx="1"/>
          </p:nvPr>
        </p:nvSpPr>
        <p:spPr/>
        <p:txBody>
          <a:bodyPr>
            <a:noAutofit/>
          </a:bodyPr>
          <a:lstStyle/>
          <a:p>
            <a:pPr algn="l" eaLnBrk="1" hangingPunct="1">
              <a:defRPr/>
            </a:pPr>
            <a:r>
              <a:rPr lang="hr-HR" sz="2400" dirty="0">
                <a:solidFill>
                  <a:srgbClr val="333333"/>
                </a:solidFill>
              </a:rPr>
              <a:t>Često donosimo zaključke bez poznavanja svih činjenica</a:t>
            </a:r>
            <a:r>
              <a:rPr lang="en-US" sz="2400" dirty="0">
                <a:solidFill>
                  <a:srgbClr val="333333"/>
                </a:solidFill>
              </a:rPr>
              <a:t>.</a:t>
            </a:r>
          </a:p>
          <a:p>
            <a:pPr marL="342900" indent="-342900" algn="l" eaLnBrk="1" hangingPunct="1">
              <a:buClr>
                <a:srgbClr val="000000"/>
              </a:buClr>
              <a:buFont typeface="WingDings"/>
              <a:buChar char=""/>
              <a:defRPr/>
            </a:pPr>
            <a:r>
              <a:rPr lang="en-US" sz="2400" dirty="0">
                <a:solidFill>
                  <a:srgbClr val="333333"/>
                </a:solidFill>
              </a:rPr>
              <a:t>R</a:t>
            </a:r>
            <a:r>
              <a:rPr lang="hr-HR" sz="2400" dirty="0">
                <a:solidFill>
                  <a:srgbClr val="333333"/>
                </a:solidFill>
              </a:rPr>
              <a:t>azlozi</a:t>
            </a:r>
            <a:r>
              <a:rPr lang="en-US" sz="2400" dirty="0">
                <a:solidFill>
                  <a:srgbClr val="333333"/>
                </a:solidFill>
              </a:rPr>
              <a:t>/</a:t>
            </a:r>
            <a:r>
              <a:rPr lang="hr-HR" sz="2400" dirty="0">
                <a:solidFill>
                  <a:srgbClr val="333333"/>
                </a:solidFill>
              </a:rPr>
              <a:t>prednosti</a:t>
            </a:r>
            <a:r>
              <a:rPr lang="en-US" sz="2400" dirty="0">
                <a:solidFill>
                  <a:srgbClr val="333333"/>
                </a:solidFill>
              </a:rPr>
              <a:t>: </a:t>
            </a:r>
            <a:r>
              <a:rPr lang="hr-HR" sz="2400" dirty="0">
                <a:solidFill>
                  <a:srgbClr val="004992"/>
                </a:solidFill>
              </a:rPr>
              <a:t>ušteda vremena</a:t>
            </a:r>
            <a:r>
              <a:rPr lang="en-US" sz="2400" dirty="0">
                <a:solidFill>
                  <a:srgbClr val="004992"/>
                </a:solidFill>
              </a:rPr>
              <a:t>, </a:t>
            </a:r>
            <a:r>
              <a:rPr lang="hr-HR" sz="2400" dirty="0">
                <a:solidFill>
                  <a:srgbClr val="004992"/>
                </a:solidFill>
              </a:rPr>
              <a:t>osjećaj sigurnosti</a:t>
            </a:r>
            <a:r>
              <a:rPr lang="en-US" sz="2400" dirty="0">
                <a:solidFill>
                  <a:srgbClr val="004992"/>
                </a:solidFill>
              </a:rPr>
              <a:t>, </a:t>
            </a:r>
            <a:r>
              <a:rPr lang="hr-HR" sz="2400" dirty="0">
                <a:solidFill>
                  <a:srgbClr val="004992"/>
                </a:solidFill>
              </a:rPr>
              <a:t>ostavljamo dojam odlučnosti i </a:t>
            </a:r>
            <a:r>
              <a:rPr lang="hr-HR" sz="2400">
                <a:solidFill>
                  <a:srgbClr val="004992"/>
                </a:solidFill>
              </a:rPr>
              <a:t>upućenosti </a:t>
            </a:r>
            <a:r>
              <a:rPr lang="en-US" sz="2400">
                <a:solidFill>
                  <a:srgbClr val="004992"/>
                </a:solidFill>
              </a:rPr>
              <a:t>(“</a:t>
            </a:r>
            <a:r>
              <a:rPr lang="hr-HR" sz="2400">
                <a:solidFill>
                  <a:srgbClr val="004992"/>
                </a:solidFill>
              </a:rPr>
              <a:t>Loša </a:t>
            </a:r>
            <a:r>
              <a:rPr lang="hr-HR" sz="2400" dirty="0">
                <a:solidFill>
                  <a:srgbClr val="004992"/>
                </a:solidFill>
              </a:rPr>
              <a:t>odluka je bolja nego </a:t>
            </a:r>
            <a:r>
              <a:rPr lang="hr-HR" sz="2400">
                <a:solidFill>
                  <a:srgbClr val="004992"/>
                </a:solidFill>
              </a:rPr>
              <a:t>nikakva</a:t>
            </a:r>
            <a:r>
              <a:rPr lang="en-US" sz="2400">
                <a:solidFill>
                  <a:srgbClr val="004992"/>
                </a:solidFill>
              </a:rPr>
              <a:t>.”)</a:t>
            </a:r>
            <a:endParaRPr lang="en-US" sz="2400" dirty="0">
              <a:solidFill>
                <a:srgbClr val="004992"/>
              </a:solidFill>
            </a:endParaRPr>
          </a:p>
          <a:p>
            <a:pPr marL="342900" indent="-342900">
              <a:buClr>
                <a:srgbClr val="333333"/>
              </a:buClr>
              <a:buFont typeface="WingDings"/>
              <a:buChar char=""/>
              <a:defRPr/>
            </a:pPr>
            <a:r>
              <a:rPr lang="hr-HR" sz="2400" dirty="0">
                <a:solidFill>
                  <a:srgbClr val="333333"/>
                </a:solidFill>
              </a:rPr>
              <a:t>Nedostaci</a:t>
            </a:r>
            <a:r>
              <a:rPr lang="en-US" sz="2400" dirty="0">
                <a:solidFill>
                  <a:srgbClr val="333333"/>
                </a:solidFill>
              </a:rPr>
              <a:t>: </a:t>
            </a:r>
            <a:r>
              <a:rPr lang="en-US" sz="2400" dirty="0">
                <a:solidFill>
                  <a:srgbClr val="004992"/>
                </a:solidFill>
              </a:rPr>
              <a:t>??? </a:t>
            </a:r>
            <a:r>
              <a:rPr lang="hr-HR" sz="2400" dirty="0">
                <a:solidFill>
                  <a:srgbClr val="FFFFFF"/>
                </a:solidFill>
              </a:rPr>
              <a:t>rizik donošenja pogrešne i opasne odluke</a:t>
            </a:r>
            <a:r>
              <a:rPr lang="en-US" sz="2400" dirty="0">
                <a:solidFill>
                  <a:srgbClr val="FFFFFF"/>
                </a:solidFill>
              </a:rPr>
              <a:t>...</a:t>
            </a:r>
          </a:p>
        </p:txBody>
      </p:sp>
      <p:sp>
        <p:nvSpPr>
          <p:cNvPr id="7" name="Footer Placeholder 6"/>
          <p:cNvSpPr>
            <a:spLocks noGrp="1"/>
          </p:cNvSpPr>
          <p:nvPr>
            <p:ph type="ftr" sz="quarter" idx="11"/>
          </p:nvPr>
        </p:nvSpPr>
        <p:spPr/>
        <p:txBody>
          <a:bodyPr/>
          <a:lstStyle/>
          <a:p>
            <a:pPr>
              <a:defRPr/>
            </a:pPr>
            <a:r>
              <a:rPr lang="de-DE"/>
              <a:t>Metakognitivni Trening 7 – Prebrzo zaključivanje II</a:t>
            </a:r>
          </a:p>
        </p:txBody>
      </p:sp>
      <p:sp>
        <p:nvSpPr>
          <p:cNvPr id="8" name="Slide Number Placeholder 7"/>
          <p:cNvSpPr>
            <a:spLocks noGrp="1"/>
          </p:cNvSpPr>
          <p:nvPr>
            <p:ph type="sldNum" sz="quarter" idx="12"/>
          </p:nvPr>
        </p:nvSpPr>
        <p:spPr/>
        <p:txBody>
          <a:bodyPr/>
          <a:lstStyle/>
          <a:p>
            <a:fld id="{A905E162-C0FA-4C32-B5DC-D9CA7DA97672}" type="slidenum">
              <a:rPr lang="de-DE" altLang="de-DE" smtClean="0"/>
              <a:pPr/>
              <a:t>3</a:t>
            </a:fld>
            <a:endParaRPr lang="de-DE" altLang="de-DE"/>
          </a:p>
        </p:txBody>
      </p:sp>
    </p:spTree>
    <p:extLst>
      <p:ext uri="{BB962C8B-B14F-4D97-AF65-F5344CB8AC3E}">
        <p14:creationId xmlns:p14="http://schemas.microsoft.com/office/powerpoint/2010/main" val="3314657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Brzoplete odluke</a:t>
            </a:r>
          </a:p>
        </p:txBody>
      </p:sp>
      <p:sp>
        <p:nvSpPr>
          <p:cNvPr id="5122" name="Rectangle 2"/>
          <p:cNvSpPr>
            <a:spLocks noGrp="1" noChangeArrowheads="1"/>
          </p:cNvSpPr>
          <p:nvPr>
            <p:ph idx="1"/>
          </p:nvPr>
        </p:nvSpPr>
        <p:spPr/>
        <p:txBody>
          <a:bodyPr>
            <a:noAutofit/>
          </a:bodyPr>
          <a:lstStyle/>
          <a:p>
            <a:pPr algn="l" eaLnBrk="1" hangingPunct="1">
              <a:defRPr/>
            </a:pPr>
            <a:r>
              <a:rPr lang="hr-HR" sz="2400" dirty="0">
                <a:solidFill>
                  <a:srgbClr val="333333"/>
                </a:solidFill>
              </a:rPr>
              <a:t>Često donosimo zaključke bez poznavanja svih činjenica</a:t>
            </a:r>
            <a:r>
              <a:rPr lang="en-US" sz="2400" dirty="0">
                <a:solidFill>
                  <a:srgbClr val="333333"/>
                </a:solidFill>
              </a:rPr>
              <a:t>.</a:t>
            </a:r>
          </a:p>
          <a:p>
            <a:pPr marL="342900" indent="-342900" algn="l" eaLnBrk="1" hangingPunct="1">
              <a:buClr>
                <a:srgbClr val="000000"/>
              </a:buClr>
              <a:buFont typeface="WingDings"/>
              <a:buChar char=""/>
              <a:defRPr/>
            </a:pPr>
            <a:r>
              <a:rPr lang="en-US" sz="2400" dirty="0">
                <a:solidFill>
                  <a:srgbClr val="333333"/>
                </a:solidFill>
              </a:rPr>
              <a:t>R</a:t>
            </a:r>
            <a:r>
              <a:rPr lang="hr-HR" sz="2400" dirty="0">
                <a:solidFill>
                  <a:srgbClr val="333333"/>
                </a:solidFill>
              </a:rPr>
              <a:t>azlozi</a:t>
            </a:r>
            <a:r>
              <a:rPr lang="en-US" sz="2400" dirty="0">
                <a:solidFill>
                  <a:srgbClr val="333333"/>
                </a:solidFill>
              </a:rPr>
              <a:t>/</a:t>
            </a:r>
            <a:r>
              <a:rPr lang="hr-HR" sz="2400" dirty="0">
                <a:solidFill>
                  <a:srgbClr val="333333"/>
                </a:solidFill>
              </a:rPr>
              <a:t>prednosti</a:t>
            </a:r>
            <a:r>
              <a:rPr lang="en-US" sz="2400" dirty="0">
                <a:solidFill>
                  <a:srgbClr val="333333"/>
                </a:solidFill>
              </a:rPr>
              <a:t>: </a:t>
            </a:r>
            <a:r>
              <a:rPr lang="hr-HR" sz="2400" dirty="0">
                <a:solidFill>
                  <a:srgbClr val="004992"/>
                </a:solidFill>
              </a:rPr>
              <a:t>ušteda vremena</a:t>
            </a:r>
            <a:r>
              <a:rPr lang="en-US" sz="2400" dirty="0">
                <a:solidFill>
                  <a:srgbClr val="004992"/>
                </a:solidFill>
              </a:rPr>
              <a:t>, </a:t>
            </a:r>
            <a:r>
              <a:rPr lang="hr-HR" sz="2400" dirty="0">
                <a:solidFill>
                  <a:srgbClr val="004992"/>
                </a:solidFill>
              </a:rPr>
              <a:t>osjećaj sigurnosti</a:t>
            </a:r>
            <a:r>
              <a:rPr lang="en-US" sz="2400" dirty="0">
                <a:solidFill>
                  <a:srgbClr val="004992"/>
                </a:solidFill>
              </a:rPr>
              <a:t>, </a:t>
            </a:r>
            <a:r>
              <a:rPr lang="hr-HR" sz="2400" dirty="0">
                <a:solidFill>
                  <a:srgbClr val="004992"/>
                </a:solidFill>
              </a:rPr>
              <a:t>ostavljamo dojam odlučnosti i </a:t>
            </a:r>
            <a:r>
              <a:rPr lang="hr-HR" sz="2400">
                <a:solidFill>
                  <a:srgbClr val="004992"/>
                </a:solidFill>
              </a:rPr>
              <a:t>upućenosti </a:t>
            </a:r>
            <a:r>
              <a:rPr lang="en-US" sz="2400">
                <a:solidFill>
                  <a:srgbClr val="004992"/>
                </a:solidFill>
              </a:rPr>
              <a:t>(“</a:t>
            </a:r>
            <a:r>
              <a:rPr lang="hr-HR" sz="2400">
                <a:solidFill>
                  <a:srgbClr val="004992"/>
                </a:solidFill>
              </a:rPr>
              <a:t>Loša </a:t>
            </a:r>
            <a:r>
              <a:rPr lang="hr-HR" sz="2400" dirty="0">
                <a:solidFill>
                  <a:srgbClr val="004992"/>
                </a:solidFill>
              </a:rPr>
              <a:t>odluka je bolja nego </a:t>
            </a:r>
            <a:r>
              <a:rPr lang="hr-HR" sz="2400">
                <a:solidFill>
                  <a:srgbClr val="004992"/>
                </a:solidFill>
              </a:rPr>
              <a:t>nikakva</a:t>
            </a:r>
            <a:r>
              <a:rPr lang="en-US" sz="2400">
                <a:solidFill>
                  <a:srgbClr val="004992"/>
                </a:solidFill>
              </a:rPr>
              <a:t>.”)</a:t>
            </a:r>
            <a:endParaRPr lang="en-US" sz="2400" dirty="0">
              <a:solidFill>
                <a:srgbClr val="004992"/>
              </a:solidFill>
            </a:endParaRPr>
          </a:p>
          <a:p>
            <a:pPr marL="342900" indent="-342900" algn="l" eaLnBrk="1" hangingPunct="1">
              <a:buClr>
                <a:srgbClr val="333333"/>
              </a:buClr>
              <a:buFont typeface="WingDings"/>
              <a:buChar char=""/>
              <a:defRPr/>
            </a:pPr>
            <a:r>
              <a:rPr lang="hr-HR" sz="2400" dirty="0">
                <a:solidFill>
                  <a:srgbClr val="333333"/>
                </a:solidFill>
              </a:rPr>
              <a:t>Nedostaci</a:t>
            </a:r>
            <a:r>
              <a:rPr lang="en-US" sz="2400" dirty="0">
                <a:solidFill>
                  <a:srgbClr val="333333"/>
                </a:solidFill>
              </a:rPr>
              <a:t>: </a:t>
            </a:r>
            <a:r>
              <a:rPr lang="hr-HR" sz="2400" dirty="0">
                <a:solidFill>
                  <a:srgbClr val="004992"/>
                </a:solidFill>
              </a:rPr>
              <a:t>rizik</a:t>
            </a:r>
            <a:r>
              <a:rPr lang="hr-HR" sz="2400" dirty="0">
                <a:solidFill>
                  <a:srgbClr val="333333"/>
                </a:solidFill>
              </a:rPr>
              <a:t> </a:t>
            </a:r>
            <a:r>
              <a:rPr lang="hr-HR" sz="2400" dirty="0">
                <a:solidFill>
                  <a:srgbClr val="004992"/>
                </a:solidFill>
              </a:rPr>
              <a:t>donošenja pogrešne i opasne odluke</a:t>
            </a:r>
            <a:r>
              <a:rPr lang="en-US" sz="2400" dirty="0">
                <a:solidFill>
                  <a:srgbClr val="004992"/>
                </a:solidFill>
              </a:rPr>
              <a:t>...</a:t>
            </a:r>
          </a:p>
        </p:txBody>
      </p:sp>
      <p:sp>
        <p:nvSpPr>
          <p:cNvPr id="7" name="Footer Placeholder 6"/>
          <p:cNvSpPr>
            <a:spLocks noGrp="1"/>
          </p:cNvSpPr>
          <p:nvPr>
            <p:ph type="ftr" sz="quarter" idx="11"/>
          </p:nvPr>
        </p:nvSpPr>
        <p:spPr/>
        <p:txBody>
          <a:bodyPr/>
          <a:lstStyle/>
          <a:p>
            <a:pPr>
              <a:defRPr/>
            </a:pPr>
            <a:r>
              <a:rPr lang="de-DE"/>
              <a:t>Metakognitivni Trening 7 – Prebrzo zaključivanje II</a:t>
            </a:r>
          </a:p>
        </p:txBody>
      </p:sp>
      <p:sp>
        <p:nvSpPr>
          <p:cNvPr id="8" name="Slide Number Placeholder 7"/>
          <p:cNvSpPr>
            <a:spLocks noGrp="1"/>
          </p:cNvSpPr>
          <p:nvPr>
            <p:ph type="sldNum" sz="quarter" idx="12"/>
          </p:nvPr>
        </p:nvSpPr>
        <p:spPr/>
        <p:txBody>
          <a:bodyPr/>
          <a:lstStyle/>
          <a:p>
            <a:fld id="{A905E162-C0FA-4C32-B5DC-D9CA7DA97672}" type="slidenum">
              <a:rPr lang="de-DE" altLang="de-DE" smtClean="0"/>
              <a:pPr/>
              <a:t>4</a:t>
            </a:fld>
            <a:endParaRPr lang="de-DE" altLang="de-DE"/>
          </a:p>
        </p:txBody>
      </p:sp>
    </p:spTree>
    <p:extLst>
      <p:ext uri="{BB962C8B-B14F-4D97-AF65-F5344CB8AC3E}">
        <p14:creationId xmlns:p14="http://schemas.microsoft.com/office/powerpoint/2010/main" val="1851690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a:t>
            </a:r>
            <a:br>
              <a:rPr lang="en-US" sz="3600">
                <a:solidFill>
                  <a:srgbClr val="004992"/>
                </a:solidFill>
                <a:latin typeface="+mn-lt"/>
                <a:ea typeface="+mn-ea"/>
                <a:cs typeface="+mn-cs"/>
              </a:rPr>
            </a:br>
            <a:r>
              <a:rPr lang="en-US">
                <a:solidFill>
                  <a:srgbClr val="004992"/>
                </a:solidFill>
                <a:latin typeface="+mn-lt"/>
                <a:ea typeface="+mn-ea"/>
                <a:cs typeface="+mn-cs"/>
              </a:rPr>
              <a:t>U kojim situacijama donosimo zaključke bez poznavanja svih okolnosti?</a:t>
            </a:r>
          </a:p>
        </p:txBody>
      </p:sp>
      <p:graphicFrame>
        <p:nvGraphicFramePr>
          <p:cNvPr id="6" name="Group 27"/>
          <p:cNvGraphicFramePr>
            <a:graphicFrameLocks noGrp="1"/>
          </p:cNvGraphicFramePr>
          <p:nvPr>
            <p:extLst>
              <p:ext uri="{D42A27DB-BD31-4B8C-83A1-F6EECF244321}">
                <p14:modId xmlns:p14="http://schemas.microsoft.com/office/powerpoint/2010/main" val="3856948044"/>
              </p:ext>
            </p:extLst>
          </p:nvPr>
        </p:nvGraphicFramePr>
        <p:xfrm>
          <a:off x="408955" y="2416737"/>
          <a:ext cx="11376000" cy="4023376"/>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ograničen pristup informacijama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neko prethodno iskustvo koje poopćavamo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odluka nije važna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DD9DFAFF-201B-4FE4-82DB-62A0A3CC2031}"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a:t>
            </a:r>
            <a:br>
              <a:rPr lang="en-US" sz="3600">
                <a:solidFill>
                  <a:srgbClr val="004992"/>
                </a:solidFill>
                <a:latin typeface="+mn-lt"/>
                <a:ea typeface="+mn-ea"/>
                <a:cs typeface="+mn-cs"/>
              </a:rPr>
            </a:br>
            <a:r>
              <a:rPr lang="en-US">
                <a:solidFill>
                  <a:srgbClr val="004992"/>
                </a:solidFill>
                <a:latin typeface="+mn-lt"/>
                <a:ea typeface="+mn-ea"/>
                <a:cs typeface="+mn-cs"/>
              </a:rPr>
              <a:t>U kojim situacijama donosimo zaključke bez poznavanja svih okolnosti?</a:t>
            </a:r>
          </a:p>
        </p:txBody>
      </p:sp>
      <p:graphicFrame>
        <p:nvGraphicFramePr>
          <p:cNvPr id="6" name="Group 27"/>
          <p:cNvGraphicFramePr>
            <a:graphicFrameLocks noGrp="1"/>
          </p:cNvGraphicFramePr>
          <p:nvPr>
            <p:extLst>
              <p:ext uri="{D42A27DB-BD31-4B8C-83A1-F6EECF244321}">
                <p14:modId xmlns:p14="http://schemas.microsoft.com/office/powerpoint/2010/main" val="2756525225"/>
              </p:ext>
            </p:extLst>
          </p:nvPr>
        </p:nvGraphicFramePr>
        <p:xfrm>
          <a:off x="408955" y="2416737"/>
          <a:ext cx="11376000" cy="4023376"/>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ograničen pristup informacijama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Intervju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posao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ograničena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mogućnost</a:t>
                      </a:r>
                      <a:r>
                        <a:rPr kumimoji="0" lang="en-US" sz="2400" b="0" i="0" u="none" strike="noStrike" cap="none" normalizeH="0" baseline="0" dirty="0">
                          <a:ln>
                            <a:noFill/>
                          </a:ln>
                          <a:solidFill>
                            <a:srgbClr val="333333"/>
                          </a:solidFill>
                          <a:effectLst/>
                          <a:latin typeface="Calibri Light"/>
                          <a:cs typeface="Times New Roman" pitchFamily="18" charset="0"/>
                        </a:rPr>
                        <a:t> da </a:t>
                      </a:r>
                      <a:r>
                        <a:rPr kumimoji="0" lang="en-US" sz="2400" b="0" i="0" u="none" strike="noStrike" cap="none" normalizeH="0" baseline="0" dirty="0" err="1">
                          <a:ln>
                            <a:noFill/>
                          </a:ln>
                          <a:solidFill>
                            <a:srgbClr val="333333"/>
                          </a:solidFill>
                          <a:effectLst/>
                          <a:latin typeface="Calibri Light"/>
                          <a:cs typeface="Times New Roman" pitchFamily="18" charset="0"/>
                        </a:rPr>
                        <a:t>unaprijed</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upoznamo</a:t>
                      </a:r>
                      <a:r>
                        <a:rPr kumimoji="0" lang="en-US" sz="2400" b="0" i="0" u="none" strike="noStrike" cap="none" normalizeH="0" baseline="0" dirty="0">
                          <a:ln>
                            <a:noFill/>
                          </a:ln>
                          <a:solidFill>
                            <a:srgbClr val="333333"/>
                          </a:solidFill>
                          <a:effectLst/>
                          <a:latin typeface="Calibri Light"/>
                          <a:cs typeface="Times New Roman" pitchFamily="18" charset="0"/>
                        </a:rPr>
                        <a:t> novo </a:t>
                      </a:r>
                      <a:r>
                        <a:rPr kumimoji="0" lang="en-US" sz="2400" b="0" i="0" u="none" strike="noStrike" cap="none" normalizeH="0" baseline="0" dirty="0" err="1">
                          <a:ln>
                            <a:noFill/>
                          </a:ln>
                          <a:solidFill>
                            <a:srgbClr val="333333"/>
                          </a:solidFill>
                          <a:effectLst/>
                          <a:latin typeface="Calibri Light"/>
                          <a:cs typeface="Times New Roman" pitchFamily="18" charset="0"/>
                        </a:rPr>
                        <a:t>radno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mjesto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nove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kolege</a:t>
                      </a:r>
                      <a:r>
                        <a:rPr kumimoji="0" lang="en-US" sz="2400" b="0" i="0" u="none" strike="noStrike" cap="none" normalizeH="0" baseline="0">
                          <a:ln>
                            <a:noFill/>
                          </a:ln>
                          <a:solidFill>
                            <a:srgbClr val="333333"/>
                          </a:solidFill>
                          <a:effectLst/>
                          <a:latin typeface="Calibri Light"/>
                          <a:cs typeface="Times New Roman" pitchFamily="18" charset="0"/>
                        </a:rPr>
                        <a:t> (“kupiti </a:t>
                      </a:r>
                      <a:r>
                        <a:rPr kumimoji="0" lang="en-US" sz="2400" b="0" i="0" u="none" strike="noStrike" cap="none" normalizeH="0" baseline="0" dirty="0" err="1">
                          <a:ln>
                            <a:noFill/>
                          </a:ln>
                          <a:solidFill>
                            <a:srgbClr val="333333"/>
                          </a:solidFill>
                          <a:effectLst/>
                          <a:latin typeface="Calibri Light"/>
                          <a:cs typeface="Times New Roman" pitchFamily="18" charset="0"/>
                        </a:rPr>
                        <a:t>mačka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a:ln>
                            <a:noFill/>
                          </a:ln>
                          <a:solidFill>
                            <a:srgbClr val="333333"/>
                          </a:solidFill>
                          <a:effectLst/>
                          <a:latin typeface="Calibri Light"/>
                          <a:cs typeface="Times New Roman" pitchFamily="18" charset="0"/>
                        </a:rPr>
                        <a:t>u vreći”).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neko prethodno iskustvo koje poopćavamo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odluka nije važna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DD9DFAFF-201B-4FE4-82DB-62A0A3CC2031}" type="slidenum">
              <a:rPr lang="de-DE" altLang="de-DE" smtClean="0"/>
              <a:pPr/>
              <a:t>6</a:t>
            </a:fld>
            <a:endParaRPr lang="de-DE" altLang="de-DE"/>
          </a:p>
        </p:txBody>
      </p:sp>
    </p:spTree>
    <p:extLst>
      <p:ext uri="{BB962C8B-B14F-4D97-AF65-F5344CB8AC3E}">
        <p14:creationId xmlns:p14="http://schemas.microsoft.com/office/powerpoint/2010/main" val="2075154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a:t>
            </a:r>
            <a:br>
              <a:rPr lang="en-US" sz="3600">
                <a:solidFill>
                  <a:srgbClr val="004992"/>
                </a:solidFill>
                <a:latin typeface="+mn-lt"/>
                <a:ea typeface="+mn-ea"/>
                <a:cs typeface="+mn-cs"/>
              </a:rPr>
            </a:br>
            <a:r>
              <a:rPr lang="en-US">
                <a:solidFill>
                  <a:srgbClr val="004992"/>
                </a:solidFill>
                <a:latin typeface="+mn-lt"/>
                <a:ea typeface="+mn-ea"/>
                <a:cs typeface="+mn-cs"/>
              </a:rPr>
              <a:t>U kojim situacijama donosimo zaključke bez poznavanja svih okolnosti?</a:t>
            </a:r>
          </a:p>
        </p:txBody>
      </p:sp>
      <p:graphicFrame>
        <p:nvGraphicFramePr>
          <p:cNvPr id="6" name="Group 27"/>
          <p:cNvGraphicFramePr>
            <a:graphicFrameLocks noGrp="1"/>
          </p:cNvGraphicFramePr>
          <p:nvPr>
            <p:extLst>
              <p:ext uri="{D42A27DB-BD31-4B8C-83A1-F6EECF244321}">
                <p14:modId xmlns:p14="http://schemas.microsoft.com/office/powerpoint/2010/main" val="2739100102"/>
              </p:ext>
            </p:extLst>
          </p:nvPr>
        </p:nvGraphicFramePr>
        <p:xfrm>
          <a:off x="408955" y="2416737"/>
          <a:ext cx="11376000" cy="4023376"/>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ograničen pristup informacijama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Intervju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posao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ograničena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mogućnost</a:t>
                      </a:r>
                      <a:r>
                        <a:rPr kumimoji="0" lang="en-US" sz="2400" b="0" i="0" u="none" strike="noStrike" cap="none" normalizeH="0" baseline="0" dirty="0">
                          <a:ln>
                            <a:noFill/>
                          </a:ln>
                          <a:solidFill>
                            <a:srgbClr val="333333"/>
                          </a:solidFill>
                          <a:effectLst/>
                          <a:latin typeface="Calibri Light"/>
                          <a:cs typeface="Times New Roman" pitchFamily="18" charset="0"/>
                        </a:rPr>
                        <a:t> da </a:t>
                      </a:r>
                      <a:r>
                        <a:rPr kumimoji="0" lang="en-US" sz="2400" b="0" i="0" u="none" strike="noStrike" cap="none" normalizeH="0" baseline="0" dirty="0" err="1">
                          <a:ln>
                            <a:noFill/>
                          </a:ln>
                          <a:solidFill>
                            <a:srgbClr val="333333"/>
                          </a:solidFill>
                          <a:effectLst/>
                          <a:latin typeface="Calibri Light"/>
                          <a:cs typeface="Times New Roman" pitchFamily="18" charset="0"/>
                        </a:rPr>
                        <a:t>unaprijed</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upoznamo</a:t>
                      </a:r>
                      <a:r>
                        <a:rPr kumimoji="0" lang="en-US" sz="2400" b="0" i="0" u="none" strike="noStrike" cap="none" normalizeH="0" baseline="0" dirty="0">
                          <a:ln>
                            <a:noFill/>
                          </a:ln>
                          <a:solidFill>
                            <a:srgbClr val="333333"/>
                          </a:solidFill>
                          <a:effectLst/>
                          <a:latin typeface="Calibri Light"/>
                          <a:cs typeface="Times New Roman" pitchFamily="18" charset="0"/>
                        </a:rPr>
                        <a:t> novo </a:t>
                      </a:r>
                      <a:r>
                        <a:rPr kumimoji="0" lang="en-US" sz="2400" b="0" i="0" u="none" strike="noStrike" cap="none" normalizeH="0" baseline="0" dirty="0" err="1">
                          <a:ln>
                            <a:noFill/>
                          </a:ln>
                          <a:solidFill>
                            <a:srgbClr val="333333"/>
                          </a:solidFill>
                          <a:effectLst/>
                          <a:latin typeface="Calibri Light"/>
                          <a:cs typeface="Times New Roman" pitchFamily="18" charset="0"/>
                        </a:rPr>
                        <a:t>radno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mjesto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nove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kolege</a:t>
                      </a:r>
                      <a:r>
                        <a:rPr kumimoji="0" lang="en-US" sz="2400" b="0" i="0" u="none" strike="noStrike" cap="none" normalizeH="0" baseline="0">
                          <a:ln>
                            <a:noFill/>
                          </a:ln>
                          <a:solidFill>
                            <a:srgbClr val="333333"/>
                          </a:solidFill>
                          <a:effectLst/>
                          <a:latin typeface="Calibri Light"/>
                          <a:cs typeface="Times New Roman" pitchFamily="18" charset="0"/>
                        </a:rPr>
                        <a:t> (“kupiti </a:t>
                      </a:r>
                      <a:r>
                        <a:rPr kumimoji="0" lang="en-US" sz="2400" b="0" i="0" u="none" strike="noStrike" cap="none" normalizeH="0" baseline="0" dirty="0" err="1">
                          <a:ln>
                            <a:noFill/>
                          </a:ln>
                          <a:solidFill>
                            <a:srgbClr val="333333"/>
                          </a:solidFill>
                          <a:effectLst/>
                          <a:latin typeface="Calibri Light"/>
                          <a:cs typeface="Times New Roman" pitchFamily="18" charset="0"/>
                        </a:rPr>
                        <a:t>mačka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a:ln>
                            <a:noFill/>
                          </a:ln>
                          <a:solidFill>
                            <a:srgbClr val="333333"/>
                          </a:solidFill>
                          <a:effectLst/>
                          <a:latin typeface="Calibri Light"/>
                          <a:cs typeface="Times New Roman" pitchFamily="18" charset="0"/>
                        </a:rPr>
                        <a:t>u vreći”).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neko prethodno iskustvo koje poopćavamo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Predrasude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mogu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voditi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pretjeranom</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poopćavanju</a:t>
                      </a:r>
                      <a:r>
                        <a:rPr kumimoji="0" lang="en-US" sz="2400" b="0" i="0" u="none" strike="noStrike" cap="none" normalizeH="0" baseline="0">
                          <a:ln>
                            <a:noFill/>
                          </a:ln>
                          <a:solidFill>
                            <a:srgbClr val="333333"/>
                          </a:solidFill>
                          <a:effectLst/>
                          <a:latin typeface="Calibri Light"/>
                          <a:cs typeface="Times New Roman" pitchFamily="18" charset="0"/>
                        </a:rPr>
                        <a:t> (“vidjeh </a:t>
                      </a:r>
                      <a:r>
                        <a:rPr kumimoji="0" lang="en-US" sz="2400" b="0" i="0" u="none" strike="noStrike" cap="none" normalizeH="0" baseline="0" dirty="0" err="1">
                          <a:ln>
                            <a:noFill/>
                          </a:ln>
                          <a:solidFill>
                            <a:srgbClr val="333333"/>
                          </a:solidFill>
                          <a:effectLst/>
                          <a:latin typeface="Calibri Light"/>
                          <a:cs typeface="Times New Roman" pitchFamily="18" charset="0"/>
                        </a:rPr>
                        <a:t>jedno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vidjeh</a:t>
                      </a:r>
                      <a:r>
                        <a:rPr kumimoji="0" lang="en-US" sz="2400" b="0" i="0" u="none" strike="noStrike" cap="none" normalizeH="0" baseline="0">
                          <a:ln>
                            <a:noFill/>
                          </a:ln>
                          <a:solidFill>
                            <a:srgbClr val="333333"/>
                          </a:solidFill>
                          <a:effectLst/>
                          <a:latin typeface="Calibri Light"/>
                          <a:cs typeface="Times New Roman" pitchFamily="18" charset="0"/>
                        </a:rPr>
                        <a:t> sve”).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odluka nije važna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DD9DFAFF-201B-4FE4-82DB-62A0A3CC2031}" type="slidenum">
              <a:rPr lang="de-DE" altLang="de-DE" smtClean="0"/>
              <a:pPr/>
              <a:t>7</a:t>
            </a:fld>
            <a:endParaRPr lang="de-DE" altLang="de-DE"/>
          </a:p>
        </p:txBody>
      </p:sp>
    </p:spTree>
    <p:extLst>
      <p:ext uri="{BB962C8B-B14F-4D97-AF65-F5344CB8AC3E}">
        <p14:creationId xmlns:p14="http://schemas.microsoft.com/office/powerpoint/2010/main" val="1528853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a:t>
            </a:r>
            <a:br>
              <a:rPr lang="en-US" sz="3600">
                <a:solidFill>
                  <a:srgbClr val="004992"/>
                </a:solidFill>
                <a:latin typeface="+mn-lt"/>
                <a:ea typeface="+mn-ea"/>
                <a:cs typeface="+mn-cs"/>
              </a:rPr>
            </a:br>
            <a:r>
              <a:rPr lang="en-US">
                <a:solidFill>
                  <a:srgbClr val="004992"/>
                </a:solidFill>
                <a:latin typeface="+mn-lt"/>
                <a:ea typeface="+mn-ea"/>
                <a:cs typeface="+mn-cs"/>
              </a:rPr>
              <a:t>U kojim situacijama donosimo zaključke bez poznavanja svih okolnosti?</a:t>
            </a:r>
          </a:p>
        </p:txBody>
      </p:sp>
      <p:graphicFrame>
        <p:nvGraphicFramePr>
          <p:cNvPr id="6" name="Group 27"/>
          <p:cNvGraphicFramePr>
            <a:graphicFrameLocks noGrp="1"/>
          </p:cNvGraphicFramePr>
          <p:nvPr>
            <p:extLst>
              <p:ext uri="{D42A27DB-BD31-4B8C-83A1-F6EECF244321}">
                <p14:modId xmlns:p14="http://schemas.microsoft.com/office/powerpoint/2010/main" val="2870972133"/>
              </p:ext>
            </p:extLst>
          </p:nvPr>
        </p:nvGraphicFramePr>
        <p:xfrm>
          <a:off x="408955" y="2416737"/>
          <a:ext cx="11376000" cy="4023376"/>
        </p:xfrm>
        <a:graphic>
          <a:graphicData uri="http://schemas.openxmlformats.org/drawingml/2006/table">
            <a:tbl>
              <a:tblPr>
                <a:tableStyleId>{21E4AEA4-8DFA-4A89-87EB-49C32662AFE0}</a:tableStyleId>
              </a:tblPr>
              <a:tblGrid>
                <a:gridCol w="4032448">
                  <a:extLst>
                    <a:ext uri="{9D8B030D-6E8A-4147-A177-3AD203B41FA5}">
                      <a16:colId xmlns:a16="http://schemas.microsoft.com/office/drawing/2014/main" val="20000"/>
                    </a:ext>
                  </a:extLst>
                </a:gridCol>
                <a:gridCol w="7343552">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ograničen pristup informacijama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Intervju</a:t>
                      </a:r>
                      <a:r>
                        <a:rPr kumimoji="0" lang="en-US" sz="2400" b="0" i="0" u="none" strike="noStrike" cap="none" normalizeH="0" baseline="0" dirty="0">
                          <a:ln>
                            <a:noFill/>
                          </a:ln>
                          <a:solidFill>
                            <a:srgbClr val="333333"/>
                          </a:solidFill>
                          <a:effectLst/>
                          <a:latin typeface="Calibri Light"/>
                          <a:cs typeface="Times New Roman" pitchFamily="18" charset="0"/>
                        </a:rPr>
                        <a:t> za </a:t>
                      </a:r>
                      <a:r>
                        <a:rPr kumimoji="0" lang="en-US" sz="2400" b="0" i="0" u="none" strike="noStrike" cap="none" normalizeH="0" baseline="0" dirty="0" err="1">
                          <a:ln>
                            <a:noFill/>
                          </a:ln>
                          <a:solidFill>
                            <a:srgbClr val="333333"/>
                          </a:solidFill>
                          <a:effectLst/>
                          <a:latin typeface="Calibri Light"/>
                          <a:cs typeface="Times New Roman" pitchFamily="18" charset="0"/>
                        </a:rPr>
                        <a:t>posao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ograničena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mogućnost</a:t>
                      </a:r>
                      <a:r>
                        <a:rPr kumimoji="0" lang="en-US" sz="2400" b="0" i="0" u="none" strike="noStrike" cap="none" normalizeH="0" baseline="0" dirty="0">
                          <a:ln>
                            <a:noFill/>
                          </a:ln>
                          <a:solidFill>
                            <a:srgbClr val="333333"/>
                          </a:solidFill>
                          <a:effectLst/>
                          <a:latin typeface="Calibri Light"/>
                          <a:cs typeface="Times New Roman" pitchFamily="18" charset="0"/>
                        </a:rPr>
                        <a:t> da </a:t>
                      </a:r>
                      <a:r>
                        <a:rPr kumimoji="0" lang="en-US" sz="2400" b="0" i="0" u="none" strike="noStrike" cap="none" normalizeH="0" baseline="0" dirty="0" err="1">
                          <a:ln>
                            <a:noFill/>
                          </a:ln>
                          <a:solidFill>
                            <a:srgbClr val="333333"/>
                          </a:solidFill>
                          <a:effectLst/>
                          <a:latin typeface="Calibri Light"/>
                          <a:cs typeface="Times New Roman" pitchFamily="18" charset="0"/>
                        </a:rPr>
                        <a:t>unaprijed</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upoznamo</a:t>
                      </a:r>
                      <a:r>
                        <a:rPr kumimoji="0" lang="en-US" sz="2400" b="0" i="0" u="none" strike="noStrike" cap="none" normalizeH="0" baseline="0" dirty="0">
                          <a:ln>
                            <a:noFill/>
                          </a:ln>
                          <a:solidFill>
                            <a:srgbClr val="333333"/>
                          </a:solidFill>
                          <a:effectLst/>
                          <a:latin typeface="Calibri Light"/>
                          <a:cs typeface="Times New Roman" pitchFamily="18" charset="0"/>
                        </a:rPr>
                        <a:t> novo </a:t>
                      </a:r>
                      <a:r>
                        <a:rPr kumimoji="0" lang="en-US" sz="2400" b="0" i="0" u="none" strike="noStrike" cap="none" normalizeH="0" baseline="0" dirty="0" err="1">
                          <a:ln>
                            <a:noFill/>
                          </a:ln>
                          <a:solidFill>
                            <a:srgbClr val="333333"/>
                          </a:solidFill>
                          <a:effectLst/>
                          <a:latin typeface="Calibri Light"/>
                          <a:cs typeface="Times New Roman" pitchFamily="18" charset="0"/>
                        </a:rPr>
                        <a:t>radno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mjesto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nove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kolege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kupiti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mačka</a:t>
                      </a:r>
                      <a:r>
                        <a:rPr kumimoji="0" lang="en-US" sz="2400" b="0" i="0" u="none" strike="noStrike" cap="none" normalizeH="0" baseline="0" dirty="0">
                          <a:ln>
                            <a:noFill/>
                          </a:ln>
                          <a:solidFill>
                            <a:srgbClr val="333333"/>
                          </a:solidFill>
                          <a:effectLst/>
                          <a:latin typeface="Calibri Light"/>
                          <a:cs typeface="Times New Roman" pitchFamily="18" charset="0"/>
                        </a:rPr>
                        <a:t> u </a:t>
                      </a:r>
                      <a:r>
                        <a:rPr kumimoji="0" lang="en-US" sz="2400" b="0" i="0" u="none" strike="noStrike" cap="none" normalizeH="0" baseline="0" dirty="0" err="1">
                          <a:ln>
                            <a:noFill/>
                          </a:ln>
                          <a:solidFill>
                            <a:srgbClr val="333333"/>
                          </a:solidFill>
                          <a:effectLst/>
                          <a:latin typeface="Calibri Light"/>
                          <a:cs typeface="Times New Roman" pitchFamily="18" charset="0"/>
                        </a:rPr>
                        <a:t>vreći</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imamo neko prethodno iskustvo koje poopćavamo</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Predrasude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mogu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voditi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pretjeranom</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poopćavanju</a:t>
                      </a:r>
                      <a:r>
                        <a:rPr kumimoji="0" lang="en-US" sz="2400" b="0" i="0" u="none" strike="noStrike" cap="none" normalizeH="0" baseline="0">
                          <a:ln>
                            <a:noFill/>
                          </a:ln>
                          <a:solidFill>
                            <a:srgbClr val="333333"/>
                          </a:solidFill>
                          <a:effectLst/>
                          <a:latin typeface="Calibri Light"/>
                          <a:cs typeface="Times New Roman" pitchFamily="18" charset="0"/>
                        </a:rPr>
                        <a:t> (“vidjeh </a:t>
                      </a:r>
                      <a:r>
                        <a:rPr kumimoji="0" lang="en-US" sz="2400" b="0" i="0" u="none" strike="noStrike" cap="none" normalizeH="0" baseline="0" dirty="0" err="1">
                          <a:ln>
                            <a:noFill/>
                          </a:ln>
                          <a:solidFill>
                            <a:srgbClr val="333333"/>
                          </a:solidFill>
                          <a:effectLst/>
                          <a:latin typeface="Calibri Light"/>
                          <a:cs typeface="Times New Roman" pitchFamily="18" charset="0"/>
                        </a:rPr>
                        <a:t>jedno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err="1">
                          <a:ln>
                            <a:noFill/>
                          </a:ln>
                          <a:solidFill>
                            <a:srgbClr val="333333"/>
                          </a:solidFill>
                          <a:effectLst/>
                          <a:latin typeface="Calibri Light"/>
                          <a:cs typeface="Times New Roman" pitchFamily="18" charset="0"/>
                        </a:rPr>
                        <a:t>vidjeh</a:t>
                      </a:r>
                      <a:r>
                        <a:rPr kumimoji="0" lang="en-US" sz="2400" b="0" i="0" u="none" strike="noStrike" cap="none" normalizeH="0" baseline="0">
                          <a:ln>
                            <a:noFill/>
                          </a:ln>
                          <a:solidFill>
                            <a:srgbClr val="333333"/>
                          </a:solidFill>
                          <a:effectLst/>
                          <a:latin typeface="Calibri Light"/>
                          <a:cs typeface="Times New Roman" pitchFamily="18" charset="0"/>
                        </a:rPr>
                        <a:t> sve”).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kad odluka nije važna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Biranje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kolača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boje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čarapa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ručka</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itd</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DD9DFAFF-201B-4FE4-82DB-62A0A3CC2031}" type="slidenum">
              <a:rPr lang="de-DE" altLang="de-DE" smtClean="0"/>
              <a:pPr/>
              <a:t>8</a:t>
            </a:fld>
            <a:endParaRPr lang="de-DE" altLang="de-DE"/>
          </a:p>
        </p:txBody>
      </p:sp>
    </p:spTree>
    <p:extLst>
      <p:ext uri="{BB962C8B-B14F-4D97-AF65-F5344CB8AC3E}">
        <p14:creationId xmlns:p14="http://schemas.microsoft.com/office/powerpoint/2010/main" val="1779826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Brzopleti zaključci “na djelu”</a:t>
            </a:r>
          </a:p>
        </p:txBody>
      </p:sp>
      <p:graphicFrame>
        <p:nvGraphicFramePr>
          <p:cNvPr id="9" name="Group 152"/>
          <p:cNvGraphicFramePr>
            <a:graphicFrameLocks noGrp="1"/>
          </p:cNvGraphicFramePr>
          <p:nvPr>
            <p:extLst>
              <p:ext uri="{D42A27DB-BD31-4B8C-83A1-F6EECF244321}">
                <p14:modId xmlns:p14="http://schemas.microsoft.com/office/powerpoint/2010/main" val="1841739133"/>
              </p:ext>
            </p:extLst>
          </p:nvPr>
        </p:nvGraphicFramePr>
        <p:xfrm>
          <a:off x="408955" y="2203704"/>
          <a:ext cx="11376000" cy="425196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88028">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Područje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Primjer</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6393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4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1983.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njemački</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informativni</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časopis</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Stern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njemački</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zvijezda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objavio</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je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navodne</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tajne</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dnevnike</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Adolfa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Hitlera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vođe</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nacističkog</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režima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u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Njemačkoj</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(1933.-1945.).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Časopis</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je za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njih</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platio</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9.3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miliona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njemačkih</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maraka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oko</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5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miliona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iako</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je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već</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tada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bilo</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naznaka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da se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radi</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o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krivotvorini</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Na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primjer</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pjesma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koju</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je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prema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dnevnicima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napisao</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Hitler, 1980.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pokazala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se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djelom</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drugog</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pisca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a:t>
                      </a:r>
                    </a:p>
                    <a:p>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Nekoliko</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dana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nakon</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objave</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dnevnika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u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Sternu</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istraga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Državnog</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ureda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kriminalne</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policije</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(BKA)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ustanovila</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je da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su</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dnevnici</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bez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sumnje</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en-GB" sz="2000" b="0" i="0" u="none" strike="noStrike" kern="1200" cap="none" normalizeH="0" baseline="0" dirty="0" err="1">
                          <a:ln>
                            <a:noFill/>
                          </a:ln>
                          <a:solidFill>
                            <a:srgbClr val="333333"/>
                          </a:solidFill>
                          <a:effectLst/>
                          <a:latin typeface="Calibri Light"/>
                          <a:ea typeface="+mn-ea"/>
                          <a:cs typeface="Times New Roman" pitchFamily="18" charset="0"/>
                        </a:rPr>
                        <a:t>lažni</a:t>
                      </a:r>
                      <a:r>
                        <a:rPr kumimoji="0" lang="en-GB" sz="2000" b="0" i="0" u="none" strike="noStrike" kern="1200" cap="none" normalizeH="0" baseline="0" dirty="0">
                          <a:ln>
                            <a:noFill/>
                          </a:ln>
                          <a:solidFill>
                            <a:srgbClr val="333333"/>
                          </a:solidFill>
                          <a:effectLst/>
                          <a:latin typeface="Calibri Light"/>
                          <a:ea typeface="+mn-ea"/>
                          <a:cs typeface="Times New Roman" pitchFamily="18" charset="0"/>
                        </a:rPr>
                        <a:t>.</a:t>
                      </a:r>
                      <a:endParaRPr kumimoji="0" lang="de-DE" sz="2000" b="0" i="0" u="none" strike="noStrike" kern="1200" cap="none" normalizeH="0" baseline="0" dirty="0">
                        <a:ln>
                          <a:noFill/>
                        </a:ln>
                        <a:solidFill>
                          <a:srgbClr val="333333"/>
                        </a:solidFill>
                        <a:effectLst/>
                        <a:latin typeface="Calibri Light"/>
                        <a:ea typeface="+mn-ea"/>
                        <a:cs typeface="Times New Roman" pitchFamily="18" charset="0"/>
                      </a:endParaRPr>
                    </a:p>
                    <a:p>
                      <a:r>
                        <a:rPr kumimoji="0" lang="de-DE" sz="2000" b="0" i="0" u="none" strike="noStrike" kern="1200" cap="none" normalizeH="0" baseline="0" dirty="0" err="1">
                          <a:ln>
                            <a:noFill/>
                          </a:ln>
                          <a:solidFill>
                            <a:srgbClr val="333333"/>
                          </a:solidFill>
                          <a:effectLst/>
                          <a:latin typeface="Calibri Light"/>
                          <a:ea typeface="+mn-ea"/>
                          <a:cs typeface="Times New Roman" pitchFamily="18" charset="0"/>
                        </a:rPr>
                        <a:t>Izradio</a:t>
                      </a:r>
                      <a:r>
                        <a:rPr kumimoji="0" lang="de-DE"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de-DE" sz="2000" b="0" i="0" u="none" strike="noStrike" kern="1200" cap="none" normalizeH="0" baseline="0" dirty="0" err="1">
                          <a:ln>
                            <a:noFill/>
                          </a:ln>
                          <a:solidFill>
                            <a:srgbClr val="333333"/>
                          </a:solidFill>
                          <a:effectLst/>
                          <a:latin typeface="Calibri Light"/>
                          <a:ea typeface="+mn-ea"/>
                          <a:cs typeface="Times New Roman" pitchFamily="18" charset="0"/>
                        </a:rPr>
                        <a:t>ih</a:t>
                      </a:r>
                      <a:r>
                        <a:rPr kumimoji="0" lang="de-DE" sz="2000" b="0" i="0" u="none" strike="noStrike" kern="1200" cap="none" normalizeH="0" baseline="0" dirty="0">
                          <a:ln>
                            <a:noFill/>
                          </a:ln>
                          <a:solidFill>
                            <a:srgbClr val="333333"/>
                          </a:solidFill>
                          <a:effectLst/>
                          <a:latin typeface="Calibri Light"/>
                          <a:ea typeface="+mn-ea"/>
                          <a:cs typeface="Times New Roman" pitchFamily="18" charset="0"/>
                        </a:rPr>
                        <a:t> je </a:t>
                      </a:r>
                      <a:r>
                        <a:rPr kumimoji="0" lang="de-DE" sz="2000" b="0" i="0" u="none" strike="noStrike" kern="1200" cap="none" normalizeH="0" baseline="0" dirty="0" err="1">
                          <a:ln>
                            <a:noFill/>
                          </a:ln>
                          <a:solidFill>
                            <a:srgbClr val="333333"/>
                          </a:solidFill>
                          <a:effectLst/>
                          <a:latin typeface="Calibri Light"/>
                          <a:ea typeface="+mn-ea"/>
                          <a:cs typeface="Times New Roman" pitchFamily="18" charset="0"/>
                        </a:rPr>
                        <a:t>krivotvoritelj</a:t>
                      </a:r>
                      <a:r>
                        <a:rPr kumimoji="0" lang="de-DE"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de-DE" sz="2000" b="0" i="0" u="none" strike="noStrike" kern="1200" cap="none" normalizeH="0" baseline="0" dirty="0" err="1">
                          <a:ln>
                            <a:noFill/>
                          </a:ln>
                          <a:solidFill>
                            <a:srgbClr val="333333"/>
                          </a:solidFill>
                          <a:effectLst/>
                          <a:latin typeface="Calibri Light"/>
                          <a:ea typeface="+mn-ea"/>
                          <a:cs typeface="Times New Roman" pitchFamily="18" charset="0"/>
                        </a:rPr>
                        <a:t>umjetnina</a:t>
                      </a:r>
                      <a:r>
                        <a:rPr kumimoji="0" lang="de-DE" sz="2000" b="0" i="0" u="none" strike="noStrike" kern="1200" cap="none" normalizeH="0" baseline="0" dirty="0">
                          <a:ln>
                            <a:noFill/>
                          </a:ln>
                          <a:solidFill>
                            <a:srgbClr val="333333"/>
                          </a:solidFill>
                          <a:effectLst/>
                          <a:latin typeface="Calibri Light"/>
                          <a:ea typeface="+mn-ea"/>
                          <a:cs typeface="Times New Roman" pitchFamily="18" charset="0"/>
                        </a:rPr>
                        <a:t> Konrad Kujau.</a:t>
                      </a:r>
                    </a:p>
                    <a:p>
                      <a:r>
                        <a:rPr kumimoji="0" lang="de-DE" sz="2000" b="0" i="0" u="none" strike="noStrike" kern="1200" cap="none" normalizeH="0" baseline="0" dirty="0">
                          <a:ln>
                            <a:noFill/>
                          </a:ln>
                          <a:solidFill>
                            <a:srgbClr val="333333"/>
                          </a:solidFill>
                          <a:effectLst/>
                          <a:latin typeface="Calibri Light"/>
                          <a:ea typeface="+mn-ea"/>
                          <a:cs typeface="Times New Roman" pitchFamily="18" charset="0"/>
                        </a:rPr>
                        <a:t>Da je Stern </a:t>
                      </a:r>
                      <a:r>
                        <a:rPr kumimoji="0" lang="de-DE" sz="2000" b="0" i="0" u="none" strike="noStrike" kern="1200" cap="none" normalizeH="0" baseline="0" dirty="0" err="1">
                          <a:ln>
                            <a:noFill/>
                          </a:ln>
                          <a:solidFill>
                            <a:srgbClr val="333333"/>
                          </a:solidFill>
                          <a:effectLst/>
                          <a:latin typeface="Calibri Light"/>
                          <a:ea typeface="+mn-ea"/>
                          <a:cs typeface="Times New Roman" pitchFamily="18" charset="0"/>
                        </a:rPr>
                        <a:t>čekao</a:t>
                      </a:r>
                      <a:r>
                        <a:rPr kumimoji="0" lang="de-DE" sz="2000" b="0" i="0" u="none" strike="noStrike" kern="1200" cap="none" normalizeH="0" baseline="0" dirty="0">
                          <a:ln>
                            <a:noFill/>
                          </a:ln>
                          <a:solidFill>
                            <a:srgbClr val="333333"/>
                          </a:solidFill>
                          <a:effectLst/>
                          <a:latin typeface="Calibri Light"/>
                          <a:ea typeface="+mn-ea"/>
                          <a:cs typeface="Times New Roman" pitchFamily="18" charset="0"/>
                        </a:rPr>
                        <a:t> </a:t>
                      </a:r>
                      <a:r>
                        <a:rPr kumimoji="0" lang="de-DE" sz="2000" b="0" i="0" u="none" strike="noStrike" kern="1200" cap="none" normalizeH="0" baseline="0" dirty="0" err="1">
                          <a:ln>
                            <a:noFill/>
                          </a:ln>
                          <a:solidFill>
                            <a:srgbClr val="333333"/>
                          </a:solidFill>
                          <a:effectLst/>
                          <a:latin typeface="Calibri Light"/>
                          <a:ea typeface="+mn-ea"/>
                          <a:cs typeface="Times New Roman" pitchFamily="18" charset="0"/>
                        </a:rPr>
                        <a:t>istragu</a:t>
                      </a:r>
                      <a:r>
                        <a:rPr kumimoji="0" lang="de-DE" sz="2000" b="0" i="0" u="none" strike="noStrike" kern="1200" cap="none" normalizeH="0" baseline="0" dirty="0">
                          <a:ln>
                            <a:noFill/>
                          </a:ln>
                          <a:solidFill>
                            <a:srgbClr val="333333"/>
                          </a:solidFill>
                          <a:effectLst/>
                          <a:latin typeface="Calibri Light"/>
                          <a:ea typeface="+mn-ea"/>
                          <a:cs typeface="Times New Roman" pitchFamily="18" charset="0"/>
                        </a:rPr>
                        <a:t> BKA </a:t>
                      </a:r>
                      <a:r>
                        <a:rPr kumimoji="0" lang="de-DE" sz="2000" b="0" i="0" u="none" strike="noStrike" kern="1200" cap="none" normalizeH="0" baseline="0" dirty="0" err="1">
                          <a:ln>
                            <a:noFill/>
                          </a:ln>
                          <a:solidFill>
                            <a:srgbClr val="333333"/>
                          </a:solidFill>
                          <a:effectLst/>
                          <a:latin typeface="Calibri Light"/>
                          <a:ea typeface="+mn-ea"/>
                          <a:cs typeface="Times New Roman" pitchFamily="18" charset="0"/>
                        </a:rPr>
                        <a:t>izbjegao</a:t>
                      </a:r>
                      <a:r>
                        <a:rPr kumimoji="0" lang="de-DE" sz="2000" b="0" i="0" u="none" strike="noStrike" kern="1200" cap="none" normalizeH="0" baseline="0" dirty="0">
                          <a:ln>
                            <a:noFill/>
                          </a:ln>
                          <a:solidFill>
                            <a:srgbClr val="333333"/>
                          </a:solidFill>
                          <a:effectLst/>
                          <a:latin typeface="Calibri Light"/>
                          <a:ea typeface="+mn-ea"/>
                          <a:cs typeface="Times New Roman" pitchFamily="18" charset="0"/>
                        </a:rPr>
                        <a:t> bi </a:t>
                      </a:r>
                      <a:r>
                        <a:rPr kumimoji="0" lang="de-DE" sz="2000" b="0" i="0" u="none" strike="noStrike" kern="1200" cap="none" normalizeH="0" baseline="0" dirty="0" err="1">
                          <a:ln>
                            <a:noFill/>
                          </a:ln>
                          <a:solidFill>
                            <a:srgbClr val="333333"/>
                          </a:solidFill>
                          <a:effectLst/>
                          <a:latin typeface="Calibri Light"/>
                          <a:ea typeface="+mn-ea"/>
                          <a:cs typeface="Times New Roman" pitchFamily="18" charset="0"/>
                        </a:rPr>
                        <a:t>skandal</a:t>
                      </a:r>
                      <a:r>
                        <a:rPr kumimoji="0" lang="de-DE" sz="2000" b="0" i="0" u="none" strike="noStrike" kern="1200" cap="none" normalizeH="0" baseline="0" dirty="0">
                          <a:ln>
                            <a:noFill/>
                          </a:ln>
                          <a:solidFill>
                            <a:srgbClr val="333333"/>
                          </a:solidFill>
                          <a:effectLst/>
                          <a:latin typeface="Calibri Light"/>
                          <a:ea typeface="+mn-ea"/>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913011" y="5091651"/>
            <a:ext cx="1656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buNone/>
            </a:pPr>
            <a:r>
              <a:rPr lang="de-DE" sz="1400" b="0" dirty="0" err="1">
                <a:effectLst/>
                <a:latin typeface="Calibri Light" panose="020F0302020204030204" pitchFamily="34" charset="0"/>
                <a:ea typeface="Calibri" panose="020F0502020204030204" pitchFamily="34" charset="0"/>
                <a:cs typeface="Calibri Light" panose="020F0302020204030204" pitchFamily="34" charset="0"/>
              </a:rPr>
              <a:t>Naslovnica</a:t>
            </a:r>
            <a:r>
              <a:rPr lang="de-DE" sz="1400" b="0" dirty="0">
                <a:effectLst/>
                <a:latin typeface="Calibri Light" panose="020F0302020204030204" pitchFamily="34" charset="0"/>
                <a:ea typeface="Calibri" panose="020F0502020204030204" pitchFamily="34" charset="0"/>
                <a:cs typeface="Calibri Light" panose="020F0302020204030204" pitchFamily="34" charset="0"/>
              </a:rPr>
              <a:t> </a:t>
            </a:r>
            <a:r>
              <a:rPr lang="de-DE" sz="1400" b="0" dirty="0" err="1">
                <a:effectLst/>
                <a:latin typeface="Calibri Light" panose="020F0302020204030204" pitchFamily="34" charset="0"/>
                <a:ea typeface="Calibri" panose="020F0502020204030204" pitchFamily="34" charset="0"/>
                <a:cs typeface="Calibri Light" panose="020F0302020204030204" pitchFamily="34" charset="0"/>
              </a:rPr>
              <a:t>magazina</a:t>
            </a:r>
            <a:r>
              <a:rPr lang="de-DE" sz="1400" b="0" dirty="0">
                <a:effectLst/>
                <a:latin typeface="Calibri Light" panose="020F0302020204030204" pitchFamily="34" charset="0"/>
                <a:ea typeface="Calibri" panose="020F0502020204030204" pitchFamily="34" charset="0"/>
                <a:cs typeface="Calibri Light" panose="020F0302020204030204" pitchFamily="34" charset="0"/>
              </a:rPr>
              <a:t> </a:t>
            </a:r>
            <a:r>
              <a:rPr lang="de-DE" sz="1400" b="0" i="1" dirty="0">
                <a:effectLst/>
                <a:latin typeface="Calibri Light" panose="020F0302020204030204" pitchFamily="34" charset="0"/>
                <a:ea typeface="Calibri" panose="020F0502020204030204" pitchFamily="34" charset="0"/>
                <a:cs typeface="Calibri Light" panose="020F0302020204030204" pitchFamily="34" charset="0"/>
              </a:rPr>
              <a:t>Stern</a:t>
            </a:r>
            <a:r>
              <a:rPr lang="de-DE" sz="1400" b="0" dirty="0">
                <a:effectLst/>
                <a:latin typeface="Calibri Light" panose="020F0302020204030204" pitchFamily="34" charset="0"/>
                <a:ea typeface="Calibri" panose="020F0502020204030204" pitchFamily="34" charset="0"/>
                <a:cs typeface="Calibri Light" panose="020F0302020204030204" pitchFamily="34" charset="0"/>
              </a:rPr>
              <a:t> </a:t>
            </a:r>
            <a:r>
              <a:rPr lang="de-DE" sz="1400" b="0" dirty="0" err="1">
                <a:effectLst/>
                <a:latin typeface="Calibri Light" panose="020F0302020204030204" pitchFamily="34" charset="0"/>
                <a:ea typeface="Calibri" panose="020F0502020204030204" pitchFamily="34" charset="0"/>
                <a:cs typeface="Calibri Light" panose="020F0302020204030204" pitchFamily="34" charset="0"/>
              </a:rPr>
              <a:t>koji</a:t>
            </a:r>
            <a:r>
              <a:rPr lang="de-DE" sz="1400" b="0" dirty="0">
                <a:effectLst/>
                <a:latin typeface="Calibri Light" panose="020F0302020204030204" pitchFamily="34" charset="0"/>
                <a:ea typeface="Calibri" panose="020F0502020204030204" pitchFamily="34" charset="0"/>
                <a:cs typeface="Calibri Light" panose="020F0302020204030204" pitchFamily="34" charset="0"/>
              </a:rPr>
              <a:t> je </a:t>
            </a:r>
            <a:r>
              <a:rPr lang="de-DE" sz="1400" b="0" dirty="0" err="1">
                <a:effectLst/>
                <a:latin typeface="Calibri Light" panose="020F0302020204030204" pitchFamily="34" charset="0"/>
                <a:ea typeface="Calibri" panose="020F0502020204030204" pitchFamily="34" charset="0"/>
                <a:cs typeface="Calibri Light" panose="020F0302020204030204" pitchFamily="34" charset="0"/>
              </a:rPr>
              <a:t>objavio</a:t>
            </a:r>
            <a:r>
              <a:rPr lang="de-DE" sz="1400" b="0" dirty="0">
                <a:effectLst/>
                <a:latin typeface="Calibri Light" panose="020F0302020204030204" pitchFamily="34" charset="0"/>
                <a:ea typeface="Calibri" panose="020F0502020204030204" pitchFamily="34" charset="0"/>
                <a:cs typeface="Calibri Light" panose="020F0302020204030204" pitchFamily="34" charset="0"/>
              </a:rPr>
              <a:t> </a:t>
            </a:r>
            <a:r>
              <a:rPr lang="de-DE" sz="1400" b="0" dirty="0" err="1">
                <a:effectLst/>
                <a:latin typeface="Calibri Light" panose="020F0302020204030204" pitchFamily="34" charset="0"/>
                <a:ea typeface="Calibri" panose="020F0502020204030204" pitchFamily="34" charset="0"/>
                <a:cs typeface="Calibri Light" panose="020F0302020204030204" pitchFamily="34" charset="0"/>
              </a:rPr>
              <a:t>lažne</a:t>
            </a:r>
            <a:r>
              <a:rPr lang="de-DE" sz="1400" b="0" dirty="0">
                <a:effectLst/>
                <a:latin typeface="Calibri Light" panose="020F0302020204030204" pitchFamily="34" charset="0"/>
                <a:ea typeface="Calibri" panose="020F0502020204030204" pitchFamily="34" charset="0"/>
                <a:cs typeface="Calibri Light" panose="020F0302020204030204" pitchFamily="34" charset="0"/>
              </a:rPr>
              <a:t> </a:t>
            </a:r>
            <a:r>
              <a:rPr lang="de-DE" sz="1400" b="0" dirty="0" err="1">
                <a:effectLst/>
                <a:latin typeface="Calibri Light" panose="020F0302020204030204" pitchFamily="34" charset="0"/>
                <a:ea typeface="Calibri" panose="020F0502020204030204" pitchFamily="34" charset="0"/>
                <a:cs typeface="Calibri Light" panose="020F0302020204030204" pitchFamily="34" charset="0"/>
              </a:rPr>
              <a:t>Hitlerove</a:t>
            </a:r>
            <a:r>
              <a:rPr lang="de-DE" sz="1400" b="0" dirty="0">
                <a:effectLst/>
                <a:latin typeface="Calibri Light" panose="020F0302020204030204" pitchFamily="34" charset="0"/>
                <a:ea typeface="Calibri" panose="020F0502020204030204" pitchFamily="34" charset="0"/>
                <a:cs typeface="Calibri Light" panose="020F0302020204030204" pitchFamily="34" charset="0"/>
              </a:rPr>
              <a:t> </a:t>
            </a:r>
            <a:r>
              <a:rPr lang="de-DE" sz="1400" b="0" dirty="0" err="1">
                <a:effectLst/>
                <a:latin typeface="Calibri Light" panose="020F0302020204030204" pitchFamily="34" charset="0"/>
                <a:ea typeface="Calibri" panose="020F0502020204030204" pitchFamily="34" charset="0"/>
                <a:cs typeface="Calibri Light" panose="020F0302020204030204" pitchFamily="34" charset="0"/>
              </a:rPr>
              <a:t>dnevnike</a:t>
            </a:r>
            <a:r>
              <a:rPr lang="de-DE" sz="1400" b="0" dirty="0">
                <a:effectLst/>
                <a:latin typeface="Calibri Light" panose="020F0302020204030204" pitchFamily="34" charset="0"/>
                <a:ea typeface="Calibri" panose="020F0502020204030204" pitchFamily="34" charset="0"/>
                <a:cs typeface="Calibri Light" panose="020F0302020204030204" pitchFamily="34" charset="0"/>
              </a:rPr>
              <a:t>.</a:t>
            </a:r>
          </a:p>
        </p:txBody>
      </p:sp>
      <p:sp>
        <p:nvSpPr>
          <p:cNvPr id="7" name="Footer Placeholder 6"/>
          <p:cNvSpPr>
            <a:spLocks noGrp="1"/>
          </p:cNvSpPr>
          <p:nvPr>
            <p:ph type="ftr" sz="quarter" idx="11"/>
          </p:nvPr>
        </p:nvSpPr>
        <p:spPr/>
        <p:txBody>
          <a:bodyPr/>
          <a:lstStyle/>
          <a:p>
            <a:pPr>
              <a:defRPr/>
            </a:pPr>
            <a:r>
              <a:rPr lang="de-DE"/>
              <a:t>Metakognitivni Trening 7 – Prebrzo zaključivanje II</a:t>
            </a:r>
          </a:p>
        </p:txBody>
      </p:sp>
      <p:sp>
        <p:nvSpPr>
          <p:cNvPr id="12" name="Slide Number Placeholder 11"/>
          <p:cNvSpPr>
            <a:spLocks noGrp="1"/>
          </p:cNvSpPr>
          <p:nvPr>
            <p:ph type="sldNum" sz="quarter" idx="12"/>
          </p:nvPr>
        </p:nvSpPr>
        <p:spPr/>
        <p:txBody>
          <a:bodyPr/>
          <a:lstStyle/>
          <a:p>
            <a:fld id="{DD9DFAFF-201B-4FE4-82DB-62A0A3CC2031}" type="slidenum">
              <a:rPr lang="de-DE" altLang="de-DE" smtClean="0"/>
              <a:pPr/>
              <a:t>9</a:t>
            </a:fld>
            <a:endParaRPr lang="de-DE" altLang="de-DE"/>
          </a:p>
        </p:txBody>
      </p:sp>
      <p:pic>
        <p:nvPicPr>
          <p:cNvPr id="8" name="Grafik 7">
            <a:extLst>
              <a:ext uri="{FF2B5EF4-FFF2-40B4-BE49-F238E27FC236}">
                <a16:creationId xmlns:a16="http://schemas.microsoft.com/office/drawing/2014/main" id="{2A698EFB-8773-5FB6-E79D-F53FAB2D1A40}"/>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6"/>
          <p:cNvGraphicFramePr>
            <a:graphicFrameLocks noGrp="1"/>
          </p:cNvGraphicFramePr>
          <p:nvPr>
            <p:extLst>
              <p:ext uri="{D42A27DB-BD31-4B8C-83A1-F6EECF244321}">
                <p14:modId xmlns:p14="http://schemas.microsoft.com/office/powerpoint/2010/main" val="364180999"/>
              </p:ext>
            </p:extLst>
          </p:nvPr>
        </p:nvGraphicFramePr>
        <p:xfrm>
          <a:off x="408955" y="2697480"/>
          <a:ext cx="11376000" cy="402336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6408712">
                  <a:extLst>
                    <a:ext uri="{9D8B030D-6E8A-4147-A177-3AD203B41FA5}">
                      <a16:colId xmlns:a16="http://schemas.microsoft.com/office/drawing/2014/main" val="20001"/>
                    </a:ext>
                  </a:extLst>
                </a:gridCol>
                <a:gridCol w="287905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za &amp; protiv</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“dokaz”</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Još od sredine 1980-ih javljaju se glasine da oznake na kutijama Marlbora ukazuju na vlasništvo Ku Klux Klana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Calibri Light"/>
                          <a:cs typeface="Times New Roman" pitchFamily="18" charset="0"/>
                        </a:rPr>
                        <a:t>za:</a:t>
                      </a:r>
                      <a:r>
                        <a:rPr kumimoji="0" lang="de-DE" sz="1600" b="1" i="0" u="none" strike="noStrike" cap="none" normalizeH="0" baseline="0" dirty="0">
                          <a:ln>
                            <a:noFill/>
                          </a:ln>
                          <a:solidFill>
                            <a:srgbClr val="333333"/>
                          </a:solidFill>
                          <a:effectLst/>
                          <a:latin typeface="Calibri Light"/>
                          <a:cs typeface="Times New Roman" pitchFamily="18" charset="0"/>
                        </a:rPr>
                        <a:t> </a:t>
                      </a:r>
                      <a:r>
                        <a:rPr lang="de-DE" sz="1600" kern="1200" dirty="0">
                          <a:solidFill>
                            <a:srgbClr val="004992"/>
                          </a:solidFill>
                          <a:latin typeface="+mn-lt"/>
                          <a:ea typeface="+mn-ea"/>
                          <a:cs typeface="+mn-cs"/>
                        </a:rPr>
                        <a:t>???</a:t>
                      </a:r>
                      <a:endParaRPr lang="vi-VN" sz="1600" kern="1200" dirty="0">
                        <a:solidFill>
                          <a:srgbClr val="004992"/>
                        </a:solidFill>
                        <a:latin typeface="+mn-lt"/>
                        <a:ea typeface="+mn-ea"/>
                        <a:cs typeface="+mn-cs"/>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Crveni obrub na bijeloj pozadini formira veliko slovo “K”</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“Mar” naopačke čita se kao “jew” </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“lboro” čitano unatrag izgleda kao “horrible”-užasan = “horrible jew”-užasan Židov (vidi desno)</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Vjeruje se da je “veni, vidi, vici” (dođoh, vidjeh, pobijedih) moto KKK-a</a:t>
                      </a:r>
                    </a:p>
                    <a:p>
                      <a:pPr marL="0" marR="0" lvl="0" indent="0" algn="l" defTabSz="914400" rtl="0" eaLnBrk="1" fontAlgn="base" latinLnBrk="0" hangingPunct="1">
                        <a:lnSpc>
                          <a:spcPct val="105000"/>
                        </a:lnSpc>
                        <a:spcBef>
                          <a:spcPts val="1999"/>
                        </a:spcBef>
                        <a:spcAft>
                          <a:spcPct val="0"/>
                        </a:spcAft>
                        <a:buClr>
                          <a:srgbClr val="336699"/>
                        </a:buClr>
                        <a:buSzTx/>
                        <a:buFontTx/>
                        <a:buNone/>
                        <a:tabLst/>
                        <a:defRPr/>
                      </a:pPr>
                      <a:r>
                        <a:rPr kumimoji="0" lang="vi-VN" sz="1600" b="1" i="0" u="none" strike="noStrike" cap="none" normalizeH="0" baseline="0" dirty="0">
                          <a:ln>
                            <a:noFill/>
                          </a:ln>
                          <a:solidFill>
                            <a:srgbClr val="333333"/>
                          </a:solidFill>
                          <a:effectLst/>
                          <a:latin typeface="Calibri Light"/>
                          <a:cs typeface="Times New Roman" pitchFamily="18" charset="0"/>
                        </a:rPr>
                        <a:t>protiv:</a:t>
                      </a:r>
                      <a:r>
                        <a:rPr kumimoji="0" lang="de-DE" sz="1600" b="1" i="0" u="none" strike="noStrike" cap="none" normalizeH="0" baseline="0" dirty="0">
                          <a:ln>
                            <a:noFill/>
                          </a:ln>
                          <a:solidFill>
                            <a:srgbClr val="333333"/>
                          </a:solidFill>
                          <a:effectLst/>
                          <a:latin typeface="Calibri Light"/>
                          <a:cs typeface="Times New Roman" pitchFamily="18" charset="0"/>
                        </a:rPr>
                        <a:t> </a:t>
                      </a:r>
                      <a:r>
                        <a:rPr lang="de-DE" sz="1600" kern="1200" dirty="0">
                          <a:solidFill>
                            <a:srgbClr val="004992"/>
                          </a:solidFill>
                          <a:latin typeface="+mn-lt"/>
                          <a:ea typeface="+mn-ea"/>
                          <a:cs typeface="+mn-cs"/>
                        </a:rPr>
                        <a:t>???</a:t>
                      </a:r>
                      <a:endParaRPr kumimoji="0" lang="vi-VN" sz="1600" b="1"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Marlboro je osnovao Philip Morris, Englez; nema nikakve veze s KKK</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Marlboro je dobio ime po londonskoj ulici u  tvorničkoj četvrti: ulica Marlborough</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Moto “vvv” nije povezan s KKK</a:t>
                      </a:r>
                      <a:endParaRPr kumimoji="0" lang="de-DE" sz="16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Brzopleti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zaključci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djelu</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pl-PL" sz="1800" dirty="0">
                <a:solidFill>
                  <a:srgbClr val="004992"/>
                </a:solidFill>
                <a:latin typeface="+mn-lt"/>
                <a:ea typeface="+mn-ea"/>
                <a:cs typeface="+mn-cs"/>
              </a:rPr>
              <a:t>(drugačiji primjer vidi na završetku prezentacije)</a:t>
            </a:r>
            <a:endParaRPr lang="en-US" dirty="0">
              <a:solidFill>
                <a:srgbClr val="004992"/>
              </a:solidFill>
              <a:latin typeface="+mn-lt"/>
              <a:ea typeface="+mn-ea"/>
              <a:cs typeface="+mn-cs"/>
            </a:endParaRPr>
          </a:p>
        </p:txBody>
      </p:sp>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666" y="3284984"/>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717786" y="5804211"/>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6" name="Caption_22"/>
          <p:cNvSpPr txBox="1">
            <a:spLocks noChangeArrowheads="1"/>
          </p:cNvSpPr>
          <p:nvPr/>
        </p:nvSpPr>
        <p:spPr bwMode="auto">
          <a:xfrm>
            <a:off x="9462778" y="5804211"/>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Caption_21"/>
          <p:cNvSpPr txBox="1">
            <a:spLocks noChangeArrowheads="1"/>
          </p:cNvSpPr>
          <p:nvPr/>
        </p:nvSpPr>
        <p:spPr bwMode="auto">
          <a:xfrm>
            <a:off x="9225899" y="6093296"/>
            <a:ext cx="2560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 =užasan</a:t>
            </a:r>
          </a:p>
        </p:txBody>
      </p:sp>
      <p:sp>
        <p:nvSpPr>
          <p:cNvPr id="18" name="Caption_20"/>
          <p:cNvSpPr txBox="1">
            <a:spLocks noChangeArrowheads="1"/>
          </p:cNvSpPr>
          <p:nvPr/>
        </p:nvSpPr>
        <p:spPr bwMode="auto">
          <a:xfrm rot="10788152">
            <a:off x="10125150" y="5845146"/>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KKK posjeduje Marlboro?</a:t>
            </a:r>
            <a:endParaRPr lang="de-DE" altLang="de-DE"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7 – Prebrzo zaključivanje II</a:t>
            </a:r>
          </a:p>
        </p:txBody>
      </p:sp>
      <p:sp>
        <p:nvSpPr>
          <p:cNvPr id="8" name="Slide Number Placeholder 7"/>
          <p:cNvSpPr>
            <a:spLocks noGrp="1"/>
          </p:cNvSpPr>
          <p:nvPr>
            <p:ph type="sldNum" sz="quarter" idx="12"/>
          </p:nvPr>
        </p:nvSpPr>
        <p:spPr/>
        <p:txBody>
          <a:bodyPr/>
          <a:lstStyle/>
          <a:p>
            <a:fld id="{DD9DFAFF-201B-4FE4-82DB-62A0A3CC2031}"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6"/>
          <p:cNvGraphicFramePr>
            <a:graphicFrameLocks noGrp="1"/>
          </p:cNvGraphicFramePr>
          <p:nvPr>
            <p:extLst>
              <p:ext uri="{D42A27DB-BD31-4B8C-83A1-F6EECF244321}">
                <p14:modId xmlns:p14="http://schemas.microsoft.com/office/powerpoint/2010/main" val="3174733107"/>
              </p:ext>
            </p:extLst>
          </p:nvPr>
        </p:nvGraphicFramePr>
        <p:xfrm>
          <a:off x="408955" y="2697480"/>
          <a:ext cx="11376000" cy="402336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6408712">
                  <a:extLst>
                    <a:ext uri="{9D8B030D-6E8A-4147-A177-3AD203B41FA5}">
                      <a16:colId xmlns:a16="http://schemas.microsoft.com/office/drawing/2014/main" val="20001"/>
                    </a:ext>
                  </a:extLst>
                </a:gridCol>
                <a:gridCol w="287905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za &amp; protiv</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“dokaz”</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Još od sredine 1980-ih javljaju se glasine da oznake na kutijama Marlbora ukazuju na vlasništvo Ku Klux Klana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Calibri Light"/>
                          <a:cs typeface="Times New Roman" pitchFamily="18" charset="0"/>
                        </a:rPr>
                        <a:t>za:</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Crveni obrub na bijeloj pozadini formira veliko slovo “K”</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“Mar” naopačke čita se kao “jew” </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“lboro” čitano unatrag izgleda kao “horrible”-užasan = “horrible jew”-užasan Židov (vidi desno)</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Vjeruje se da je “veni, vidi, vici” (dođoh, vidjeh, pobijedih) moto KKK-a</a:t>
                      </a:r>
                    </a:p>
                    <a:p>
                      <a:pPr marL="0" marR="0" lvl="0" indent="0" algn="l" defTabSz="914400" rtl="0" eaLnBrk="1" fontAlgn="base" latinLnBrk="0" hangingPunct="1">
                        <a:lnSpc>
                          <a:spcPct val="105000"/>
                        </a:lnSpc>
                        <a:spcBef>
                          <a:spcPts val="1999"/>
                        </a:spcBef>
                        <a:spcAft>
                          <a:spcPct val="0"/>
                        </a:spcAft>
                        <a:buClr>
                          <a:srgbClr val="336699"/>
                        </a:buClr>
                        <a:buSzTx/>
                        <a:buFontTx/>
                        <a:buNone/>
                        <a:tabLst/>
                        <a:defRPr/>
                      </a:pPr>
                      <a:r>
                        <a:rPr kumimoji="0" lang="vi-VN" sz="1600" b="1" i="0" u="none" strike="noStrike" cap="none" normalizeH="0" baseline="0" dirty="0">
                          <a:ln>
                            <a:noFill/>
                          </a:ln>
                          <a:solidFill>
                            <a:srgbClr val="333333"/>
                          </a:solidFill>
                          <a:effectLst/>
                          <a:latin typeface="Calibri Light"/>
                          <a:cs typeface="Times New Roman" pitchFamily="18" charset="0"/>
                        </a:rPr>
                        <a:t>protiv:</a:t>
                      </a:r>
                      <a:r>
                        <a:rPr kumimoji="0" lang="de-DE" sz="1600" b="1" i="0" u="none" strike="noStrike" cap="none" normalizeH="0" baseline="0" dirty="0">
                          <a:ln>
                            <a:noFill/>
                          </a:ln>
                          <a:solidFill>
                            <a:srgbClr val="333333"/>
                          </a:solidFill>
                          <a:effectLst/>
                          <a:latin typeface="Calibri Light"/>
                          <a:cs typeface="Times New Roman" pitchFamily="18" charset="0"/>
                        </a:rPr>
                        <a:t> </a:t>
                      </a:r>
                      <a:r>
                        <a:rPr lang="de-DE" sz="1600" kern="1200" dirty="0">
                          <a:solidFill>
                            <a:srgbClr val="004992"/>
                          </a:solidFill>
                          <a:latin typeface="+mn-lt"/>
                          <a:ea typeface="+mn-ea"/>
                          <a:cs typeface="+mn-cs"/>
                        </a:rPr>
                        <a:t>???</a:t>
                      </a:r>
                      <a:endParaRPr kumimoji="0" lang="vi-VN" sz="1600" b="1"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Marlboro je osnovao Philip Morris, Englez; nema nikakve veze s KKK</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Marlboro je dobio ime po londonskoj ulici u  tvorničkoj četvrti: ulica Marlborough</a:t>
                      </a:r>
                    </a:p>
                    <a:p>
                      <a:pPr marL="285750" marR="0" lvl="0" indent="-285750" algn="l" defTabSz="914400" rtl="0" eaLnBrk="1" fontAlgn="base" latinLnBrk="0" hangingPunct="1">
                        <a:lnSpc>
                          <a:spcPct val="100000"/>
                        </a:lnSpc>
                        <a:spcBef>
                          <a:spcPts val="3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cs typeface="Times New Roman" pitchFamily="18" charset="0"/>
                        </a:rPr>
                        <a:t>Moto “vvv” nije povezan s KKK</a:t>
                      </a:r>
                      <a:endParaRPr kumimoji="0" lang="de-DE" sz="16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Brzopleti zaključci “na djelu”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666" y="3284984"/>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717786" y="5804211"/>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6" name="Caption_22"/>
          <p:cNvSpPr txBox="1">
            <a:spLocks noChangeArrowheads="1"/>
          </p:cNvSpPr>
          <p:nvPr/>
        </p:nvSpPr>
        <p:spPr bwMode="auto">
          <a:xfrm>
            <a:off x="9462778" y="5804211"/>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Caption_21"/>
          <p:cNvSpPr txBox="1">
            <a:spLocks noChangeArrowheads="1"/>
          </p:cNvSpPr>
          <p:nvPr/>
        </p:nvSpPr>
        <p:spPr bwMode="auto">
          <a:xfrm>
            <a:off x="9225899" y="6093296"/>
            <a:ext cx="2560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 =užasan</a:t>
            </a:r>
          </a:p>
        </p:txBody>
      </p:sp>
      <p:sp>
        <p:nvSpPr>
          <p:cNvPr id="18" name="Caption_20"/>
          <p:cNvSpPr txBox="1">
            <a:spLocks noChangeArrowheads="1"/>
          </p:cNvSpPr>
          <p:nvPr/>
        </p:nvSpPr>
        <p:spPr bwMode="auto">
          <a:xfrm rot="10788152">
            <a:off x="10125150" y="5845146"/>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KKK posjeduje Marlboro?</a:t>
            </a:r>
            <a:endParaRPr lang="de-DE" altLang="de-DE"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7 – Prebrzo zaključivanje II</a:t>
            </a:r>
          </a:p>
        </p:txBody>
      </p:sp>
      <p:sp>
        <p:nvSpPr>
          <p:cNvPr id="8" name="Slide Number Placeholder 7"/>
          <p:cNvSpPr>
            <a:spLocks noGrp="1"/>
          </p:cNvSpPr>
          <p:nvPr>
            <p:ph type="sldNum" sz="quarter" idx="12"/>
          </p:nvPr>
        </p:nvSpPr>
        <p:spPr/>
        <p:txBody>
          <a:bodyPr/>
          <a:lstStyle/>
          <a:p>
            <a:fld id="{DD9DFAFF-201B-4FE4-82DB-62A0A3CC2031}" type="slidenum">
              <a:rPr lang="de-DE" altLang="de-DE" smtClean="0"/>
              <a:pPr/>
              <a:t>11</a:t>
            </a:fld>
            <a:endParaRPr lang="de-DE" altLang="de-DE"/>
          </a:p>
        </p:txBody>
      </p:sp>
    </p:spTree>
    <p:extLst>
      <p:ext uri="{BB962C8B-B14F-4D97-AF65-F5344CB8AC3E}">
        <p14:creationId xmlns:p14="http://schemas.microsoft.com/office/powerpoint/2010/main" val="2863549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6"/>
          <p:cNvGraphicFramePr>
            <a:graphicFrameLocks noGrp="1"/>
          </p:cNvGraphicFramePr>
          <p:nvPr>
            <p:extLst>
              <p:ext uri="{D42A27DB-BD31-4B8C-83A1-F6EECF244321}">
                <p14:modId xmlns:p14="http://schemas.microsoft.com/office/powerpoint/2010/main" val="3292517674"/>
              </p:ext>
            </p:extLst>
          </p:nvPr>
        </p:nvGraphicFramePr>
        <p:xfrm>
          <a:off x="408955" y="2697480"/>
          <a:ext cx="11376000" cy="402336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6408712">
                  <a:extLst>
                    <a:ext uri="{9D8B030D-6E8A-4147-A177-3AD203B41FA5}">
                      <a16:colId xmlns:a16="http://schemas.microsoft.com/office/drawing/2014/main" val="20001"/>
                    </a:ext>
                  </a:extLst>
                </a:gridCol>
                <a:gridCol w="287905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za &amp; protiv</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“dokaz”</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Još od sredine 1980-ih javljaju se glasine da oznake na kutijama Marlbora ukazuju na vlasništvo Ku Klux Klana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300"/>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Calibri Light"/>
                          <a:cs typeface="Times New Roman" pitchFamily="18" charset="0"/>
                        </a:rPr>
                        <a:t>za:</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Crveni obrub na bijeloj pozadini formira veliko slovo “K”</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“Mar” naopačke čita se kao “jew” </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“lboro” čitano unatrag izgleda kao “horrible”-užasan = “horrible jew”-užasan Židov (vidi desno)</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Vjeruje se da je “veni, vidi, vici” (dođoh, vidjeh, pobijedih) moto KKK-a</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600" b="1" i="0" u="none" strike="noStrike" cap="none" normalizeH="0" baseline="0" dirty="0">
                          <a:ln>
                            <a:noFill/>
                          </a:ln>
                          <a:solidFill>
                            <a:srgbClr val="333333"/>
                          </a:solidFill>
                          <a:effectLst/>
                          <a:latin typeface="Calibri Light"/>
                          <a:cs typeface="Times New Roman" pitchFamily="18" charset="0"/>
                        </a:rPr>
                        <a:t>protiv:</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Marlboro je osnovao Philip Morris, Englez; nema nikakve veze s KKK</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Marlboro je dobio ime po londonskoj ulici u tvorničkoj četvrti: ulica Marlborough</a:t>
                      </a:r>
                    </a:p>
                    <a:p>
                      <a:pPr marL="285750" marR="0" lvl="0" indent="-285750" algn="l" defTabSz="914400" rtl="0" eaLnBrk="1" fontAlgn="base" latinLnBrk="0" hangingPunct="1">
                        <a:lnSpc>
                          <a:spcPct val="100000"/>
                        </a:lnSpc>
                        <a:spcBef>
                          <a:spcPts val="3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Moto “vvv” nije povezan s KKK</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Brzopleti zaključci “na djelu”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666" y="3284984"/>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717786" y="5804211"/>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6" name="Caption_22"/>
          <p:cNvSpPr txBox="1">
            <a:spLocks noChangeArrowheads="1"/>
          </p:cNvSpPr>
          <p:nvPr/>
        </p:nvSpPr>
        <p:spPr bwMode="auto">
          <a:xfrm>
            <a:off x="9462778" y="5804211"/>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Caption_21"/>
          <p:cNvSpPr txBox="1">
            <a:spLocks noChangeArrowheads="1"/>
          </p:cNvSpPr>
          <p:nvPr/>
        </p:nvSpPr>
        <p:spPr bwMode="auto">
          <a:xfrm>
            <a:off x="9225899" y="6093296"/>
            <a:ext cx="2560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 =užasan</a:t>
            </a:r>
          </a:p>
        </p:txBody>
      </p:sp>
      <p:sp>
        <p:nvSpPr>
          <p:cNvPr id="18" name="Caption_20"/>
          <p:cNvSpPr txBox="1">
            <a:spLocks noChangeArrowheads="1"/>
          </p:cNvSpPr>
          <p:nvPr/>
        </p:nvSpPr>
        <p:spPr bwMode="auto">
          <a:xfrm rot="10788152">
            <a:off x="10125150" y="5845146"/>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KKK posjeduje Marlboro?</a:t>
            </a:r>
            <a:endParaRPr lang="de-DE" altLang="de-DE"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7 – Prebrzo zaključivanje II</a:t>
            </a:r>
          </a:p>
        </p:txBody>
      </p:sp>
      <p:sp>
        <p:nvSpPr>
          <p:cNvPr id="8" name="Slide Number Placeholder 7"/>
          <p:cNvSpPr>
            <a:spLocks noGrp="1"/>
          </p:cNvSpPr>
          <p:nvPr>
            <p:ph type="sldNum" sz="quarter" idx="12"/>
          </p:nvPr>
        </p:nvSpPr>
        <p:spPr/>
        <p:txBody>
          <a:bodyPr/>
          <a:lstStyle/>
          <a:p>
            <a:fld id="{DD9DFAFF-201B-4FE4-82DB-62A0A3CC2031}" type="slidenum">
              <a:rPr lang="de-DE" altLang="de-DE" smtClean="0"/>
              <a:pPr/>
              <a:t>12</a:t>
            </a:fld>
            <a:endParaRPr lang="de-DE" altLang="de-DE"/>
          </a:p>
        </p:txBody>
      </p:sp>
    </p:spTree>
    <p:extLst>
      <p:ext uri="{BB962C8B-B14F-4D97-AF65-F5344CB8AC3E}">
        <p14:creationId xmlns:p14="http://schemas.microsoft.com/office/powerpoint/2010/main" val="260395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Brzopleti zaključci “na djelu”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latin typeface="Calibri Light"/>
              </a:rPr>
              <a:t>Ne!</a:t>
            </a:r>
          </a:p>
        </p:txBody>
      </p:sp>
      <p:sp>
        <p:nvSpPr>
          <p:cNvPr id="10"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400" b="0">
                <a:solidFill>
                  <a:srgbClr val="333333"/>
                </a:solidFill>
                <a:latin typeface="Calibri Light"/>
              </a:rPr>
              <a:t>Je li Ku Klux Klan vlasnik Marlbora?</a:t>
            </a:r>
            <a:endParaRPr lang="de-DE" altLang="de-DE" sz="2400" dirty="0">
              <a:solidFill>
                <a:srgbClr val="333333"/>
              </a:solidFill>
              <a:latin typeface="Calibri Light"/>
            </a:endParaRPr>
          </a:p>
        </p:txBody>
      </p:sp>
      <p:sp>
        <p:nvSpPr>
          <p:cNvPr id="11" name="Footer Placeholder 10"/>
          <p:cNvSpPr>
            <a:spLocks noGrp="1"/>
          </p:cNvSpPr>
          <p:nvPr>
            <p:ph type="ftr" sz="quarter" idx="11"/>
          </p:nvPr>
        </p:nvSpPr>
        <p:spPr/>
        <p:txBody>
          <a:bodyPr/>
          <a:lstStyle/>
          <a:p>
            <a:pPr>
              <a:defRPr/>
            </a:pPr>
            <a:r>
              <a:rPr lang="de-DE"/>
              <a:t>Metakognitivni Trening 7 – Prebrzo zaključivanje II</a:t>
            </a:r>
          </a:p>
        </p:txBody>
      </p:sp>
      <p:sp>
        <p:nvSpPr>
          <p:cNvPr id="12" name="Slide Number Placeholder 11"/>
          <p:cNvSpPr>
            <a:spLocks noGrp="1"/>
          </p:cNvSpPr>
          <p:nvPr>
            <p:ph type="sldNum" sz="quarter" idx="12"/>
          </p:nvPr>
        </p:nvSpPr>
        <p:spPr/>
        <p:txBody>
          <a:bodyPr/>
          <a:lstStyle/>
          <a:p>
            <a:fld id="{DD9DFAFF-201B-4FE4-82DB-62A0A3CC2031}"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A905E162-C0FA-4C32-B5DC-D9CA7DA97672}"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Često su uzbudljivije od stvarnosti</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Temelje se na činjenicama koje je teško provjeriti ili dokazati</a:t>
            </a:r>
            <a:r>
              <a:rPr lang="en-US" sz="2400" dirty="0">
                <a:solidFill>
                  <a:srgbClr val="333333"/>
                </a:solidFill>
              </a:rPr>
              <a:t> (</a:t>
            </a:r>
            <a:r>
              <a:rPr lang="hr-HR" sz="2400" dirty="0">
                <a:solidFill>
                  <a:srgbClr val="333333"/>
                </a:solidFill>
              </a:rPr>
              <a:t>npr</a:t>
            </a:r>
            <a:r>
              <a:rPr lang="en-US" sz="2400" dirty="0">
                <a:solidFill>
                  <a:srgbClr val="333333"/>
                </a:solidFill>
              </a:rPr>
              <a:t>.</a:t>
            </a:r>
            <a:r>
              <a:rPr lang="hr-HR" sz="2400" dirty="0">
                <a:solidFill>
                  <a:srgbClr val="333333"/>
                </a:solidFill>
              </a:rPr>
              <a:t>-</a:t>
            </a:r>
            <a:r>
              <a:rPr lang="en-US" sz="2400" dirty="0">
                <a:solidFill>
                  <a:srgbClr val="333333"/>
                </a:solidFill>
              </a:rPr>
              <a:t> </a:t>
            </a:r>
            <a:r>
              <a:rPr lang="hr-HR" sz="2400" dirty="0">
                <a:solidFill>
                  <a:srgbClr val="333333"/>
                </a:solidFill>
              </a:rPr>
              <a:t>da </a:t>
            </a:r>
            <a:r>
              <a:rPr lang="hr-HR" sz="2400">
                <a:solidFill>
                  <a:srgbClr val="333333"/>
                </a:solidFill>
              </a:rPr>
              <a:t>je </a:t>
            </a:r>
            <a:r>
              <a:rPr lang="en-US" sz="2400">
                <a:solidFill>
                  <a:srgbClr val="333333"/>
                </a:solidFill>
              </a:rPr>
              <a:t>“</a:t>
            </a:r>
            <a:r>
              <a:rPr lang="hr-HR" sz="2400">
                <a:solidFill>
                  <a:srgbClr val="333333"/>
                </a:solidFill>
              </a:rPr>
              <a:t>v</a:t>
            </a:r>
            <a:r>
              <a:rPr lang="en-US" sz="2400" dirty="0" err="1">
                <a:solidFill>
                  <a:srgbClr val="333333"/>
                </a:solidFill>
              </a:rPr>
              <a:t>eni</a:t>
            </a:r>
            <a:r>
              <a:rPr lang="en-US" sz="2400" dirty="0">
                <a:solidFill>
                  <a:srgbClr val="333333"/>
                </a:solidFill>
              </a:rPr>
              <a:t>,</a:t>
            </a:r>
            <a:r>
              <a:rPr lang="hr-HR" sz="2400" dirty="0">
                <a:solidFill>
                  <a:srgbClr val="333333"/>
                </a:solidFill>
              </a:rPr>
              <a:t> v</a:t>
            </a:r>
            <a:r>
              <a:rPr lang="en-US" sz="2400" dirty="0" err="1">
                <a:solidFill>
                  <a:srgbClr val="333333"/>
                </a:solidFill>
              </a:rPr>
              <a:t>idi</a:t>
            </a:r>
            <a:r>
              <a:rPr lang="en-US" sz="2400" dirty="0">
                <a:solidFill>
                  <a:srgbClr val="333333"/>
                </a:solidFill>
              </a:rPr>
              <a:t>, </a:t>
            </a:r>
            <a:r>
              <a:rPr lang="hr-HR" sz="2400">
                <a:solidFill>
                  <a:srgbClr val="333333"/>
                </a:solidFill>
              </a:rPr>
              <a:t>v</a:t>
            </a:r>
            <a:r>
              <a:rPr lang="en-US" sz="2400">
                <a:solidFill>
                  <a:srgbClr val="333333"/>
                </a:solidFill>
              </a:rPr>
              <a:t>ici” </a:t>
            </a:r>
            <a:r>
              <a:rPr lang="hr-HR" sz="2400" dirty="0">
                <a:solidFill>
                  <a:srgbClr val="333333"/>
                </a:solidFill>
              </a:rPr>
              <a:t>moto</a:t>
            </a:r>
            <a:r>
              <a:rPr lang="en-US" sz="2400" dirty="0">
                <a:solidFill>
                  <a:srgbClr val="333333"/>
                </a:solidFill>
              </a:rPr>
              <a:t> Ku Klux Klan</a:t>
            </a:r>
            <a:r>
              <a:rPr lang="hr-HR" sz="2400" dirty="0">
                <a:solidFill>
                  <a:srgbClr val="333333"/>
                </a:solidFill>
              </a:rPr>
              <a:t>a</a:t>
            </a:r>
            <a:r>
              <a:rPr lang="en-US" sz="2400" dirty="0">
                <a:solidFill>
                  <a:srgbClr val="333333"/>
                </a:solidFill>
              </a:rPr>
              <a:t>? </a:t>
            </a:r>
            <a:r>
              <a:rPr lang="hr-HR" sz="2400" dirty="0">
                <a:solidFill>
                  <a:srgbClr val="333333"/>
                </a:solidFill>
              </a:rPr>
              <a:t>Netočno</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Prikrivaju alternativna objašnjenja</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a:solidFill>
                  <a:srgbClr val="333333"/>
                </a:solidFill>
              </a:rPr>
              <a:t>ime</a:t>
            </a:r>
            <a:r>
              <a:rPr lang="en-US" sz="2400">
                <a:solidFill>
                  <a:srgbClr val="333333"/>
                </a:solidFill>
              </a:rPr>
              <a:t> “Marlboro” </a:t>
            </a:r>
            <a:r>
              <a:rPr lang="hr-HR" sz="2400" dirty="0">
                <a:solidFill>
                  <a:srgbClr val="333333"/>
                </a:solidFill>
              </a:rPr>
              <a:t>anagramirano naprijed</a:t>
            </a:r>
            <a:r>
              <a:rPr lang="en-US" sz="2400" dirty="0">
                <a:solidFill>
                  <a:srgbClr val="333333"/>
                </a:solidFill>
              </a:rPr>
              <a:t> </a:t>
            </a:r>
            <a:r>
              <a:rPr lang="hr-HR" sz="2400" dirty="0">
                <a:solidFill>
                  <a:srgbClr val="333333"/>
                </a:solidFill>
              </a:rPr>
              <a:t>i unatrag</a:t>
            </a:r>
            <a:r>
              <a:rPr lang="en-US" sz="2400" dirty="0">
                <a:solidFill>
                  <a:srgbClr val="333333"/>
                </a:solidFill>
              </a:rPr>
              <a:t> </a:t>
            </a:r>
            <a:r>
              <a:rPr lang="hr-HR" sz="2400" dirty="0">
                <a:solidFill>
                  <a:srgbClr val="333333"/>
                </a:solidFill>
              </a:rPr>
              <a:t>može značiti mnogo toga</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mogu se naći </a:t>
            </a:r>
            <a:r>
              <a:rPr lang="hr-HR" sz="2400">
                <a:solidFill>
                  <a:srgbClr val="333333"/>
                </a:solidFill>
              </a:rPr>
              <a:t>riječi</a:t>
            </a:r>
            <a:r>
              <a:rPr lang="en-US" sz="2400">
                <a:solidFill>
                  <a:srgbClr val="333333"/>
                </a:solidFill>
              </a:rPr>
              <a:t> </a:t>
            </a:r>
            <a:r>
              <a:rPr lang="hr-HR" sz="2400">
                <a:solidFill>
                  <a:srgbClr val="333333"/>
                </a:solidFill>
              </a:rPr>
              <a:t>“roba”</a:t>
            </a:r>
            <a:r>
              <a:rPr lang="en-US" sz="2400">
                <a:solidFill>
                  <a:srgbClr val="333333"/>
                </a:solidFill>
              </a:rPr>
              <a:t> </a:t>
            </a:r>
            <a:r>
              <a:rPr lang="hr-HR" sz="2400">
                <a:solidFill>
                  <a:srgbClr val="333333"/>
                </a:solidFill>
              </a:rPr>
              <a:t>, “Roma”, “moral”...</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Legende se nekad temelje na činjenicama koje su izvučene iz konteksta</a:t>
            </a:r>
            <a:r>
              <a:rPr lang="en-US" sz="2400" dirty="0">
                <a:solidFill>
                  <a:srgbClr val="333333"/>
                </a:solidFill>
              </a:rPr>
              <a:t>. </a:t>
            </a:r>
            <a:r>
              <a:rPr lang="hr-HR" sz="2400" dirty="0">
                <a:solidFill>
                  <a:srgbClr val="333333"/>
                </a:solidFill>
              </a:rPr>
              <a:t>Uz to, značenje tih pojedinosti se</a:t>
            </a:r>
            <a:r>
              <a:rPr lang="en-US" sz="2400" dirty="0">
                <a:solidFill>
                  <a:srgbClr val="333333"/>
                </a:solidFill>
              </a:rPr>
              <a:t> </a:t>
            </a:r>
            <a:r>
              <a:rPr lang="hr-HR" sz="2400" dirty="0">
                <a:solidFill>
                  <a:srgbClr val="333333"/>
                </a:solidFill>
              </a:rPr>
              <a:t>preuveličava </a:t>
            </a:r>
            <a:r>
              <a:rPr lang="en-US" sz="2400" dirty="0">
                <a:solidFill>
                  <a:srgbClr val="333333"/>
                </a:solidFill>
              </a:rPr>
              <a:t>(</a:t>
            </a:r>
            <a:r>
              <a:rPr lang="hr-HR" sz="2400" dirty="0">
                <a:solidFill>
                  <a:srgbClr val="333333"/>
                </a:solidFill>
              </a:rPr>
              <a:t>na prvi pogled</a:t>
            </a:r>
            <a:r>
              <a:rPr lang="en-US" sz="2400" dirty="0">
                <a:solidFill>
                  <a:srgbClr val="333333"/>
                </a:solidFill>
              </a:rPr>
              <a:t>, </a:t>
            </a:r>
            <a:r>
              <a:rPr lang="hr-HR" sz="2400" dirty="0">
                <a:solidFill>
                  <a:srgbClr val="333333"/>
                </a:solidFill>
              </a:rPr>
              <a:t>tri </a:t>
            </a:r>
            <a:r>
              <a:rPr lang="hr-HR" sz="2400">
                <a:solidFill>
                  <a:srgbClr val="333333"/>
                </a:solidFill>
              </a:rPr>
              <a:t>crvena “K” </a:t>
            </a:r>
            <a:r>
              <a:rPr lang="hr-HR" sz="2400" dirty="0">
                <a:solidFill>
                  <a:srgbClr val="333333"/>
                </a:solidFill>
              </a:rPr>
              <a:t>su dojmljiva,</a:t>
            </a:r>
            <a:r>
              <a:rPr lang="en-US" sz="2400" dirty="0">
                <a:solidFill>
                  <a:srgbClr val="333333"/>
                </a:solidFill>
              </a:rPr>
              <a:t> </a:t>
            </a:r>
            <a:r>
              <a:rPr lang="hr-HR" sz="2400" dirty="0">
                <a:solidFill>
                  <a:srgbClr val="333333"/>
                </a:solidFill>
              </a:rPr>
              <a:t>ali ne dokazuju ništa</a:t>
            </a:r>
            <a:r>
              <a:rPr lang="en-US"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A905E162-C0FA-4C32-B5DC-D9CA7DA97672}"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U povijesti postoje brojni primjeri kada se manjinske</a:t>
            </a:r>
            <a:r>
              <a:rPr lang="de-DE" sz="2400" dirty="0">
                <a:solidFill>
                  <a:srgbClr val="333333"/>
                </a:solidFill>
              </a:rPr>
              <a:t> </a:t>
            </a:r>
            <a:r>
              <a:rPr lang="hr-HR" sz="2400" dirty="0">
                <a:solidFill>
                  <a:srgbClr val="333333"/>
                </a:solidFill>
              </a:rPr>
              <a:t>i marginalne skupine lažno optuživalo za katastrofalne događaje, na koje se nije moglo utjecati</a:t>
            </a:r>
            <a:r>
              <a:rPr lang="de-DE" sz="2400" dirty="0">
                <a:solidFill>
                  <a:srgbClr val="333333"/>
                </a:solidFill>
              </a:rPr>
              <a:t>. </a:t>
            </a:r>
            <a:r>
              <a:rPr lang="hr-HR" sz="2400" dirty="0">
                <a:solidFill>
                  <a:srgbClr val="333333"/>
                </a:solidFill>
              </a:rPr>
              <a:t>Na primjer</a:t>
            </a:r>
            <a:r>
              <a:rPr lang="de-DE" sz="2400" dirty="0">
                <a:solidFill>
                  <a:srgbClr val="333333"/>
                </a:solidFill>
              </a:rPr>
              <a:t>, </a:t>
            </a:r>
            <a:r>
              <a:rPr lang="hr-HR" sz="2400" dirty="0">
                <a:solidFill>
                  <a:srgbClr val="333333"/>
                </a:solidFill>
              </a:rPr>
              <a:t>u srednjem vijeku</a:t>
            </a:r>
            <a:r>
              <a:rPr lang="de-DE" sz="2400" dirty="0">
                <a:solidFill>
                  <a:srgbClr val="333333"/>
                </a:solidFill>
              </a:rPr>
              <a:t> </a:t>
            </a:r>
            <a:r>
              <a:rPr lang="hr-HR" sz="2400" dirty="0">
                <a:solidFill>
                  <a:srgbClr val="333333"/>
                </a:solidFill>
              </a:rPr>
              <a:t>za slabu žetvu</a:t>
            </a:r>
            <a:r>
              <a:rPr lang="de-DE" sz="2400" dirty="0">
                <a:solidFill>
                  <a:srgbClr val="333333"/>
                </a:solidFill>
              </a:rPr>
              <a:t> </a:t>
            </a:r>
            <a:r>
              <a:rPr lang="hr-HR" sz="2400" dirty="0">
                <a:solidFill>
                  <a:srgbClr val="333333"/>
                </a:solidFill>
              </a:rPr>
              <a:t>često su </a:t>
            </a:r>
            <a:r>
              <a:rPr lang="hr-HR" sz="2400">
                <a:solidFill>
                  <a:srgbClr val="333333"/>
                </a:solidFill>
              </a:rPr>
              <a:t>okrivljavali</a:t>
            </a:r>
            <a:r>
              <a:rPr lang="de-DE" sz="2400">
                <a:solidFill>
                  <a:srgbClr val="333333"/>
                </a:solidFill>
              </a:rPr>
              <a:t> </a:t>
            </a:r>
            <a:r>
              <a:rPr lang="hr-HR" sz="2400">
                <a:solidFill>
                  <a:srgbClr val="333333"/>
                </a:solidFill>
              </a:rPr>
              <a:t>“vještice” </a:t>
            </a:r>
            <a:r>
              <a:rPr lang="hr-HR" sz="2400" dirty="0">
                <a:solidFill>
                  <a:srgbClr val="333333"/>
                </a:solidFill>
              </a:rPr>
              <a:t>ili vjerske manjine.</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Ovakva jednostavna objašnjenja smanjuju</a:t>
            </a:r>
            <a:r>
              <a:rPr lang="de-DE" sz="2400" dirty="0">
                <a:solidFill>
                  <a:srgbClr val="333333"/>
                </a:solidFill>
              </a:rPr>
              <a:t> </a:t>
            </a:r>
            <a:r>
              <a:rPr lang="hr-HR" sz="2400" dirty="0">
                <a:solidFill>
                  <a:srgbClr val="333333"/>
                </a:solidFill>
              </a:rPr>
              <a:t>napetost</a:t>
            </a:r>
            <a:r>
              <a:rPr lang="de-DE" sz="2400" dirty="0">
                <a:solidFill>
                  <a:srgbClr val="333333"/>
                </a:solidFill>
              </a:rPr>
              <a:t> </a:t>
            </a:r>
            <a:r>
              <a:rPr lang="hr-HR" sz="2400" dirty="0">
                <a:solidFill>
                  <a:srgbClr val="333333"/>
                </a:solidFill>
              </a:rPr>
              <a:t>i strah</a:t>
            </a:r>
            <a:r>
              <a:rPr lang="de-DE" sz="2400" dirty="0">
                <a:solidFill>
                  <a:srgbClr val="333333"/>
                </a:solidFill>
              </a:rPr>
              <a:t> </a:t>
            </a:r>
            <a:r>
              <a:rPr lang="hr-HR" sz="2400" dirty="0">
                <a:solidFill>
                  <a:srgbClr val="333333"/>
                </a:solidFill>
              </a:rPr>
              <a:t>te pružaju iluziju kontrole nad događajima.</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A905E162-C0FA-4C32-B5DC-D9CA7DA97672}"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ovo radimo?</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Istraživanja pokazuju da mnogi ljudi u psihozi </a:t>
            </a:r>
            <a:r>
              <a:rPr lang="en-US" altLang="de-DE" sz="2400" dirty="0">
                <a:solidFill>
                  <a:srgbClr val="333333"/>
                </a:solidFill>
              </a:rPr>
              <a:t>(</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donose odluke na temelju premalo informacija</a:t>
            </a:r>
            <a:r>
              <a:rPr lang="en-US" altLang="de-DE" sz="2400" dirty="0">
                <a:solidFill>
                  <a:srgbClr val="333333"/>
                </a:solidFill>
              </a:rPr>
              <a:t>. </a:t>
            </a:r>
            <a:r>
              <a:rPr lang="hr-HR" altLang="de-DE" sz="2400" dirty="0">
                <a:solidFill>
                  <a:srgbClr val="333333"/>
                </a:solidFill>
              </a:rPr>
              <a:t>Ovaj tip odlučivanja može lako dovesti do pogrešaka, za razliku od načina odlučivanja koji uključuje</a:t>
            </a:r>
            <a:r>
              <a:rPr lang="en-US" altLang="de-DE" sz="2400" dirty="0">
                <a:solidFill>
                  <a:srgbClr val="333333"/>
                </a:solidFill>
              </a:rPr>
              <a:t> </a:t>
            </a:r>
            <a:r>
              <a:rPr lang="hr-HR" altLang="de-DE" sz="2400" dirty="0">
                <a:solidFill>
                  <a:srgbClr val="333333"/>
                </a:solidFill>
              </a:rPr>
              <a:t>pažljivo razmatranje svih dostupnih </a:t>
            </a:r>
            <a:r>
              <a:rPr lang="hr-HR" altLang="de-DE" sz="2400">
                <a:solidFill>
                  <a:srgbClr val="333333"/>
                </a:solidFill>
              </a:rPr>
              <a:t>činjenica.</a:t>
            </a:r>
            <a:endParaRPr lang="en-US" sz="2400" dirty="0"/>
          </a:p>
        </p:txBody>
      </p:sp>
      <p:sp>
        <p:nvSpPr>
          <p:cNvPr id="7" name="Footer Placeholder 6"/>
          <p:cNvSpPr>
            <a:spLocks noGrp="1"/>
          </p:cNvSpPr>
          <p:nvPr>
            <p:ph type="ftr" sz="quarter" idx="11"/>
          </p:nvPr>
        </p:nvSpPr>
        <p:spPr/>
        <p:txBody>
          <a:bodyPr/>
          <a:lstStyle/>
          <a:p>
            <a:pPr>
              <a:defRPr/>
            </a:pPr>
            <a:r>
              <a:rPr lang="de-DE"/>
              <a:t>Metakognitivni Trening 7 – Prebrzo zaključivanje II</a:t>
            </a:r>
          </a:p>
        </p:txBody>
      </p:sp>
      <p:sp>
        <p:nvSpPr>
          <p:cNvPr id="8" name="Slide Number Placeholder 7"/>
          <p:cNvSpPr>
            <a:spLocks noGrp="1"/>
          </p:cNvSpPr>
          <p:nvPr>
            <p:ph type="sldNum" sz="quarter" idx="12"/>
          </p:nvPr>
        </p:nvSpPr>
        <p:spPr/>
        <p:txBody>
          <a:bodyPr/>
          <a:lstStyle/>
          <a:p>
            <a:fld id="{A905E162-C0FA-4C32-B5DC-D9CA7DA97672}"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ovo radimo?</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Istraživanja pokazuju da mnogi ljudi u psihozi </a:t>
            </a:r>
            <a:r>
              <a:rPr lang="en-US" altLang="de-DE" sz="2400" dirty="0">
                <a:solidFill>
                  <a:srgbClr val="333333"/>
                </a:solidFill>
              </a:rPr>
              <a:t>(</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donose odluke na temelju premalo informacija</a:t>
            </a:r>
            <a:r>
              <a:rPr lang="en-US" altLang="de-DE" sz="2400" dirty="0">
                <a:solidFill>
                  <a:srgbClr val="333333"/>
                </a:solidFill>
              </a:rPr>
              <a:t>. </a:t>
            </a:r>
            <a:r>
              <a:rPr lang="hr-HR" altLang="de-DE" sz="2400" dirty="0">
                <a:solidFill>
                  <a:srgbClr val="333333"/>
                </a:solidFill>
              </a:rPr>
              <a:t>Ovaj tip odlučivanja može lako dovesti do pogrešaka, za razliku od načina odlučivanja koji uključuje</a:t>
            </a:r>
            <a:r>
              <a:rPr lang="en-US" altLang="de-DE" sz="2400" dirty="0">
                <a:solidFill>
                  <a:srgbClr val="333333"/>
                </a:solidFill>
              </a:rPr>
              <a:t> </a:t>
            </a:r>
            <a:r>
              <a:rPr lang="hr-HR" altLang="de-DE" sz="2400" dirty="0">
                <a:solidFill>
                  <a:srgbClr val="333333"/>
                </a:solidFill>
              </a:rPr>
              <a:t>pažljivo razmatranje svih dostupnih činjenica.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Kod mnogih ljudi u psihozi </a:t>
            </a:r>
            <a:r>
              <a:rPr lang="de-DE" altLang="de-DE" sz="2400" dirty="0">
                <a:solidFill>
                  <a:srgbClr val="333333"/>
                </a:solidFill>
              </a:rPr>
              <a:t>(</a:t>
            </a:r>
            <a:r>
              <a:rPr lang="hr-HR" altLang="de-DE" sz="2400" dirty="0">
                <a:solidFill>
                  <a:srgbClr val="333333"/>
                </a:solidFill>
              </a:rPr>
              <a:t>ali ne kod svih</a:t>
            </a:r>
            <a:r>
              <a:rPr lang="de-DE" altLang="de-DE" sz="2400" dirty="0">
                <a:solidFill>
                  <a:srgbClr val="333333"/>
                </a:solidFill>
              </a:rPr>
              <a:t>!) </a:t>
            </a:r>
            <a:r>
              <a:rPr lang="hr-HR" altLang="de-DE" sz="2400" dirty="0">
                <a:solidFill>
                  <a:srgbClr val="333333"/>
                </a:solidFill>
              </a:rPr>
              <a:t>percepcija stvarnosti je izmijenjena.</a:t>
            </a:r>
            <a:r>
              <a:rPr lang="de-DE" altLang="de-DE" sz="2400" dirty="0">
                <a:solidFill>
                  <a:srgbClr val="333333"/>
                </a:solidFill>
              </a:rPr>
              <a:t> </a:t>
            </a:r>
            <a:r>
              <a:rPr lang="hr-HR" altLang="de-DE" sz="2400" dirty="0">
                <a:solidFill>
                  <a:srgbClr val="333333"/>
                </a:solidFill>
              </a:rPr>
              <a:t>Prihvaćaju se nevjerojatna objašnjenja koja bi većina drugih ljudi odbacila</a:t>
            </a:r>
            <a:r>
              <a:rPr lang="de-DE"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de-DE"/>
              <a:t>Metakognitivni Trening 7 – Prebrzo zaključivanje II</a:t>
            </a:r>
          </a:p>
        </p:txBody>
      </p:sp>
      <p:sp>
        <p:nvSpPr>
          <p:cNvPr id="8" name="Slide Number Placeholder 7"/>
          <p:cNvSpPr>
            <a:spLocks noGrp="1"/>
          </p:cNvSpPr>
          <p:nvPr>
            <p:ph type="sldNum" sz="quarter" idx="12"/>
          </p:nvPr>
        </p:nvSpPr>
        <p:spPr/>
        <p:txBody>
          <a:bodyPr/>
          <a:lstStyle/>
          <a:p>
            <a:fld id="{A905E162-C0FA-4C32-B5DC-D9CA7DA97672}" type="slidenum">
              <a:rPr lang="de-DE" altLang="de-DE" smtClean="0"/>
              <a:pPr/>
              <a:t>18</a:t>
            </a:fld>
            <a:endParaRPr lang="de-DE" altLang="de-DE"/>
          </a:p>
        </p:txBody>
      </p:sp>
    </p:spTree>
    <p:extLst>
      <p:ext uri="{BB962C8B-B14F-4D97-AF65-F5344CB8AC3E}">
        <p14:creationId xmlns:p14="http://schemas.microsoft.com/office/powerpoint/2010/main" val="1091090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prebrzo</a:t>
            </a:r>
            <a:r>
              <a:rPr lang="en-US" sz="3600" dirty="0">
                <a:latin typeface="+mn-lt"/>
                <a:ea typeface="+mn-ea"/>
                <a:cs typeface="+mn-cs"/>
              </a:rPr>
              <a:t> </a:t>
            </a:r>
            <a:r>
              <a:rPr lang="en-US" sz="3600" dirty="0" err="1">
                <a:latin typeface="+mn-lt"/>
                <a:ea typeface="+mn-ea"/>
                <a:cs typeface="+mn-cs"/>
              </a:rPr>
              <a:t>zaključivanje</a:t>
            </a:r>
            <a:r>
              <a:rPr lang="en-US" sz="3600" dirty="0">
                <a:latin typeface="+mn-lt"/>
                <a:ea typeface="+mn-ea"/>
                <a:cs typeface="+mn-cs"/>
              </a:rPr>
              <a:t> </a:t>
            </a:r>
            <a:r>
              <a:rPr lang="en-US" sz="3600" dirty="0" err="1">
                <a:latin typeface="+mn-lt"/>
                <a:ea typeface="+mn-ea"/>
                <a:cs typeface="+mn-cs"/>
              </a:rPr>
              <a:t>potpomaže</a:t>
            </a:r>
            <a:r>
              <a:rPr lang="en-US" sz="3600" dirty="0">
                <a:latin typeface="+mn-lt"/>
                <a:ea typeface="+mn-ea"/>
                <a:cs typeface="+mn-cs"/>
              </a:rPr>
              <a:t> </a:t>
            </a:r>
            <a:r>
              <a:rPr lang="en-US" sz="3600" dirty="0" err="1">
                <a:latin typeface="+mn-lt"/>
                <a:ea typeface="+mn-ea"/>
                <a:cs typeface="+mn-cs"/>
              </a:rPr>
              <a:t>pojavu</a:t>
            </a:r>
            <a:r>
              <a:rPr lang="en-US" sz="3600" dirty="0">
                <a:latin typeface="+mn-lt"/>
                <a:ea typeface="+mn-ea"/>
                <a:cs typeface="+mn-cs"/>
              </a:rPr>
              <a:t>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interpretacija</a:t>
            </a:r>
            <a:r>
              <a:rPr lang="en-US" sz="3600" dirty="0">
                <a:latin typeface="+mn-lt"/>
                <a:ea typeface="+mn-ea"/>
                <a:cs typeface="+mn-cs"/>
              </a:rPr>
              <a:t> </a:t>
            </a:r>
            <a:r>
              <a:rPr lang="en-US" sz="3600" dirty="0" err="1">
                <a:latin typeface="+mn-lt"/>
                <a:ea typeface="+mn-ea"/>
                <a:cs typeface="+mn-cs"/>
              </a:rPr>
              <a:t>tijekom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50202" name="Rechteck 1"/>
          <p:cNvSpPr>
            <a:spLocks noChangeArrowheads="1"/>
          </p:cNvSpPr>
          <p:nvPr/>
        </p:nvSpPr>
        <p:spPr bwMode="auto">
          <a:xfrm>
            <a:off x="408955" y="5943560"/>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r-HR" altLang="de-DE" sz="2000" b="0" dirty="0">
                <a:solidFill>
                  <a:srgbClr val="004992"/>
                </a:solidFill>
                <a:latin typeface="+mn-lt"/>
                <a:cs typeface="+mn-cs"/>
              </a:rPr>
              <a:t>Može li netko iznijeti kratko osobno iskustv</a:t>
            </a:r>
            <a:r>
              <a:rPr lang="de-DE" altLang="de-DE" sz="2000" b="0" dirty="0">
                <a:solidFill>
                  <a:srgbClr val="004992"/>
                </a:solidFill>
                <a:latin typeface="+mn-lt"/>
                <a:cs typeface="+mn-cs"/>
              </a:rPr>
              <a:t>o</a:t>
            </a:r>
            <a:r>
              <a:rPr lang="hr-HR" altLang="de-DE" sz="2000" b="0" dirty="0">
                <a:solidFill>
                  <a:srgbClr val="004992"/>
                </a:solidFill>
                <a:latin typeface="+mn-lt"/>
                <a:cs typeface="+mn-cs"/>
              </a:rPr>
              <a:t>? </a:t>
            </a:r>
            <a:r>
              <a:rPr lang="en-US" altLang="de-DE" sz="2000" b="0" dirty="0">
                <a:solidFill>
                  <a:srgbClr val="004992"/>
                </a:solidFill>
                <a:latin typeface="+mn-lt"/>
                <a:cs typeface="+mn-cs"/>
              </a:rPr>
              <a:t>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60019634"/>
              </p:ext>
            </p:extLst>
          </p:nvPr>
        </p:nvGraphicFramePr>
        <p:xfrm>
          <a:off x="409575" y="2203704"/>
          <a:ext cx="11339514" cy="3474720"/>
        </p:xfrm>
        <a:graphic>
          <a:graphicData uri="http://schemas.openxmlformats.org/drawingml/2006/table">
            <a:tbl>
              <a:tblPr firstRow="1" bandRow="1">
                <a:tableStyleId>{21E4AEA4-8DFA-4A89-87EB-49C32662AFE0}</a:tableStyleId>
              </a:tblPr>
              <a:tblGrid>
                <a:gridCol w="3311748">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35535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Događaj</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Objašnjenje tijekom psihoze</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Što se zapravo dogodilo</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Otpuštaju Vas iz bolnice prije predviđenog termina.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Uvjereni ste da su doktori digli ruke od Vas.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Neočekivano</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pojavio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slobodan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krevet</a:t>
                      </a:r>
                      <a:r>
                        <a:rPr kumimoji="0" lang="en-US" sz="2000" b="0" i="0" u="none" strike="noStrike" cap="none" normalizeH="0" baseline="0" dirty="0">
                          <a:ln>
                            <a:noFill/>
                          </a:ln>
                          <a:solidFill>
                            <a:srgbClr val="333333"/>
                          </a:solidFill>
                          <a:effectLst/>
                          <a:latin typeface="Calibri Light"/>
                          <a:cs typeface="Times New Roman" pitchFamily="18" charset="0"/>
                        </a:rPr>
                        <a:t> u </a:t>
                      </a:r>
                      <a:r>
                        <a:rPr kumimoji="0" lang="en-US" sz="2000" b="0" i="0" u="none" strike="noStrike" cap="none" normalizeH="0" baseline="0" dirty="0" err="1">
                          <a:ln>
                            <a:noFill/>
                          </a:ln>
                          <a:solidFill>
                            <a:srgbClr val="333333"/>
                          </a:solidFill>
                          <a:effectLst/>
                          <a:latin typeface="Calibri Light"/>
                          <a:cs typeface="Times New Roman" pitchFamily="18" charset="0"/>
                        </a:rPr>
                        <a:t>ustanovi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dugotrajniji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smještaj</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Misao “bezvrijedan/na si” odzvanja u Vašoj glavi.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Uvjereni ste da je to uzrokovala mobitelska antena na krovu.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Većina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ljudi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povremeno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samopotcjenjujuće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misli</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Terapeut kaže riječ koju ste upravo htjeli reći.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Terapeut Vam može čitati misli.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Riječ</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proizlazila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konteksta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DD9DFAFF-201B-4FE4-82DB-62A0A3CC2031}"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sljedećim vježbama pokazat ćemo </a:t>
            </a:r>
            <a:r>
              <a:rPr lang="de-DE" altLang="de-DE" sz="2400" dirty="0">
                <a:solidFill>
                  <a:srgbClr val="333333"/>
                </a:solidFill>
              </a:rPr>
              <a:t>V</a:t>
            </a:r>
            <a:r>
              <a:rPr lang="hr-HR" altLang="de-DE" sz="2400" dirty="0">
                <a:solidFill>
                  <a:srgbClr val="333333"/>
                </a:solidFill>
              </a:rPr>
              <a:t>am različite slike</a:t>
            </a:r>
            <a:r>
              <a:rPr lang="en-US" altLang="de-DE" sz="2400" dirty="0">
                <a:solidFill>
                  <a:srgbClr val="333333"/>
                </a:solidFill>
              </a:rPr>
              <a:t>. </a:t>
            </a:r>
            <a:r>
              <a:rPr lang="hr-HR" altLang="de-DE" sz="2400" dirty="0">
                <a:solidFill>
                  <a:srgbClr val="333333"/>
                </a:solidFill>
              </a:rPr>
              <a:t>Molimo </a:t>
            </a:r>
            <a:r>
              <a:rPr lang="de-DE" altLang="de-DE" sz="2400" dirty="0">
                <a:solidFill>
                  <a:srgbClr val="333333"/>
                </a:solidFill>
              </a:rPr>
              <a:t>V</a:t>
            </a:r>
            <a:r>
              <a:rPr lang="hr-HR" altLang="de-DE" sz="2400" dirty="0">
                <a:solidFill>
                  <a:srgbClr val="333333"/>
                </a:solidFill>
              </a:rPr>
              <a:t>as da </a:t>
            </a:r>
            <a:r>
              <a:rPr lang="de-DE" altLang="de-DE" sz="2400" dirty="0">
                <a:solidFill>
                  <a:srgbClr val="333333"/>
                </a:solidFill>
              </a:rPr>
              <a:t>za svaku sliku</a:t>
            </a:r>
            <a:r>
              <a:rPr lang="hr-HR" altLang="de-DE" sz="2400" dirty="0">
                <a:solidFill>
                  <a:srgbClr val="333333"/>
                </a:solidFill>
              </a:rPr>
              <a:t> pokušate pronaći točan naslov, kao i da </a:t>
            </a:r>
            <a:r>
              <a:rPr lang="hr-HR" altLang="de-DE" sz="2400">
                <a:solidFill>
                  <a:srgbClr val="333333"/>
                </a:solidFill>
              </a:rPr>
              <a:t>odbacite</a:t>
            </a:r>
            <a:r>
              <a:rPr lang="en-US" altLang="de-DE" sz="2400">
                <a:solidFill>
                  <a:srgbClr val="333333"/>
                </a:solidFill>
              </a:rPr>
              <a:t> “</a:t>
            </a:r>
            <a:r>
              <a:rPr lang="hr-HR" altLang="de-DE" sz="2400">
                <a:solidFill>
                  <a:srgbClr val="333333"/>
                </a:solidFill>
              </a:rPr>
              <a:t>neprikladne</a:t>
            </a:r>
            <a:r>
              <a:rPr lang="en-US" altLang="de-DE"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A905E162-C0FA-4C32-B5DC-D9CA7DA97672}"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sljedećim vježbama pokazat ćemo </a:t>
            </a:r>
            <a:r>
              <a:rPr lang="de-DE" altLang="de-DE" sz="2400" dirty="0">
                <a:solidFill>
                  <a:srgbClr val="333333"/>
                </a:solidFill>
              </a:rPr>
              <a:t>V</a:t>
            </a:r>
            <a:r>
              <a:rPr lang="hr-HR" altLang="de-DE" sz="2400" dirty="0">
                <a:solidFill>
                  <a:srgbClr val="333333"/>
                </a:solidFill>
              </a:rPr>
              <a:t>am različite slike</a:t>
            </a:r>
            <a:r>
              <a:rPr lang="en-US" altLang="de-DE" sz="2400" dirty="0">
                <a:solidFill>
                  <a:srgbClr val="333333"/>
                </a:solidFill>
              </a:rPr>
              <a:t>. </a:t>
            </a:r>
            <a:r>
              <a:rPr lang="hr-HR" altLang="de-DE" sz="2400" dirty="0">
                <a:solidFill>
                  <a:srgbClr val="333333"/>
                </a:solidFill>
              </a:rPr>
              <a:t>Molimo </a:t>
            </a:r>
            <a:r>
              <a:rPr lang="de-DE" altLang="de-DE" sz="2400" dirty="0">
                <a:solidFill>
                  <a:srgbClr val="333333"/>
                </a:solidFill>
              </a:rPr>
              <a:t>V</a:t>
            </a:r>
            <a:r>
              <a:rPr lang="hr-HR" altLang="de-DE" sz="2400" dirty="0">
                <a:solidFill>
                  <a:srgbClr val="333333"/>
                </a:solidFill>
              </a:rPr>
              <a:t>as da </a:t>
            </a:r>
            <a:r>
              <a:rPr lang="de-DE" altLang="de-DE" sz="2400" dirty="0">
                <a:solidFill>
                  <a:srgbClr val="333333"/>
                </a:solidFill>
              </a:rPr>
              <a:t>za svaku sliku</a:t>
            </a:r>
            <a:r>
              <a:rPr lang="hr-HR" altLang="de-DE" sz="2400" dirty="0">
                <a:solidFill>
                  <a:srgbClr val="333333"/>
                </a:solidFill>
              </a:rPr>
              <a:t> pokušate pronaći točan naslov, kao i da </a:t>
            </a:r>
            <a:r>
              <a:rPr lang="hr-HR" altLang="de-DE" sz="2400">
                <a:solidFill>
                  <a:srgbClr val="333333"/>
                </a:solidFill>
              </a:rPr>
              <a:t>odbacite</a:t>
            </a:r>
            <a:r>
              <a:rPr lang="en-US" altLang="de-DE" sz="2400">
                <a:solidFill>
                  <a:srgbClr val="333333"/>
                </a:solidFill>
              </a:rPr>
              <a:t> “</a:t>
            </a:r>
            <a:r>
              <a:rPr lang="hr-HR" altLang="de-DE" sz="2400">
                <a:solidFill>
                  <a:srgbClr val="333333"/>
                </a:solidFill>
              </a:rPr>
              <a:t>neprikladne</a:t>
            </a:r>
            <a:r>
              <a:rPr lang="en-US" altLang="de-DE" sz="2400">
                <a:solidFill>
                  <a:srgbClr val="333333"/>
                </a:solidFill>
              </a:rPr>
              <a:t>”.</a:t>
            </a:r>
            <a:endParaRPr lang="hr-HR"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333333"/>
                </a:solidFill>
              </a:rPr>
              <a:t>Raspravite o razlozima </a:t>
            </a:r>
            <a:r>
              <a:rPr lang="hr-HR" altLang="de-DE" sz="2400" i="1" dirty="0">
                <a:solidFill>
                  <a:srgbClr val="004992"/>
                </a:solidFill>
              </a:rPr>
              <a:t>za i protiv</a:t>
            </a:r>
            <a:r>
              <a:rPr lang="en-US" altLang="de-DE" sz="2400" dirty="0">
                <a:solidFill>
                  <a:srgbClr val="333333"/>
                </a:solidFill>
              </a:rPr>
              <a:t> </a:t>
            </a:r>
            <a:r>
              <a:rPr lang="hr-HR" altLang="de-DE" sz="2400" dirty="0">
                <a:solidFill>
                  <a:srgbClr val="333333"/>
                </a:solidFill>
              </a:rPr>
              <a:t>svakog od mogućih objašnjenja </a:t>
            </a:r>
            <a:r>
              <a:rPr lang="hr-HR" altLang="de-DE" sz="2400">
                <a:solidFill>
                  <a:srgbClr val="333333"/>
                </a:solidFill>
              </a:rPr>
              <a:t>slike</a:t>
            </a:r>
            <a:r>
              <a:rPr lang="de-DE" altLang="de-DE"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A905E162-C0FA-4C32-B5DC-D9CA7DA97672}" type="slidenum">
              <a:rPr lang="de-DE" altLang="de-DE" smtClean="0"/>
              <a:pPr/>
              <a:t>21</a:t>
            </a:fld>
            <a:endParaRPr lang="de-DE" altLang="de-DE"/>
          </a:p>
        </p:txBody>
      </p:sp>
    </p:spTree>
    <p:extLst>
      <p:ext uri="{BB962C8B-B14F-4D97-AF65-F5344CB8AC3E}">
        <p14:creationId xmlns:p14="http://schemas.microsoft.com/office/powerpoint/2010/main" val="4244946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sljedećim vježbama pokazat ćemo </a:t>
            </a:r>
            <a:r>
              <a:rPr lang="de-DE" altLang="de-DE" sz="2400" dirty="0">
                <a:solidFill>
                  <a:srgbClr val="333333"/>
                </a:solidFill>
              </a:rPr>
              <a:t>V</a:t>
            </a:r>
            <a:r>
              <a:rPr lang="hr-HR" altLang="de-DE" sz="2400" dirty="0">
                <a:solidFill>
                  <a:srgbClr val="333333"/>
                </a:solidFill>
              </a:rPr>
              <a:t>am različite slike</a:t>
            </a:r>
            <a:r>
              <a:rPr lang="en-US" altLang="de-DE" sz="2400" dirty="0">
                <a:solidFill>
                  <a:srgbClr val="333333"/>
                </a:solidFill>
              </a:rPr>
              <a:t>. </a:t>
            </a:r>
            <a:r>
              <a:rPr lang="hr-HR" altLang="de-DE" sz="2400" dirty="0">
                <a:solidFill>
                  <a:srgbClr val="333333"/>
                </a:solidFill>
              </a:rPr>
              <a:t>Molimo </a:t>
            </a:r>
            <a:r>
              <a:rPr lang="de-DE" altLang="de-DE" sz="2400" dirty="0">
                <a:solidFill>
                  <a:srgbClr val="333333"/>
                </a:solidFill>
              </a:rPr>
              <a:t>V</a:t>
            </a:r>
            <a:r>
              <a:rPr lang="hr-HR" altLang="de-DE" sz="2400" dirty="0">
                <a:solidFill>
                  <a:srgbClr val="333333"/>
                </a:solidFill>
              </a:rPr>
              <a:t>as da </a:t>
            </a:r>
            <a:r>
              <a:rPr lang="de-DE" altLang="de-DE" sz="2400" dirty="0">
                <a:solidFill>
                  <a:srgbClr val="333333"/>
                </a:solidFill>
              </a:rPr>
              <a:t>za svaku sliku</a:t>
            </a:r>
            <a:r>
              <a:rPr lang="hr-HR" altLang="de-DE" sz="2400" dirty="0">
                <a:solidFill>
                  <a:srgbClr val="333333"/>
                </a:solidFill>
              </a:rPr>
              <a:t> pokušate pronaći točan naslov, kao i da </a:t>
            </a:r>
            <a:r>
              <a:rPr lang="hr-HR" altLang="de-DE" sz="2400">
                <a:solidFill>
                  <a:srgbClr val="333333"/>
                </a:solidFill>
              </a:rPr>
              <a:t>odbacite</a:t>
            </a:r>
            <a:r>
              <a:rPr lang="en-US" altLang="de-DE" sz="2400">
                <a:solidFill>
                  <a:srgbClr val="333333"/>
                </a:solidFill>
              </a:rPr>
              <a:t> “</a:t>
            </a:r>
            <a:r>
              <a:rPr lang="hr-HR" altLang="de-DE" sz="2400">
                <a:solidFill>
                  <a:srgbClr val="333333"/>
                </a:solidFill>
              </a:rPr>
              <a:t>neprikladne</a:t>
            </a:r>
            <a:r>
              <a:rPr lang="en-US" altLang="de-DE" sz="2400">
                <a:solidFill>
                  <a:srgbClr val="333333"/>
                </a:solidFill>
              </a:rPr>
              <a:t>”.</a:t>
            </a:r>
            <a:endParaRPr lang="hr-HR"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333333"/>
                </a:solidFill>
              </a:rPr>
              <a:t>Raspravite o razlozima </a:t>
            </a:r>
            <a:r>
              <a:rPr lang="hr-HR" altLang="de-DE" sz="2400" i="1" dirty="0">
                <a:solidFill>
                  <a:srgbClr val="004992"/>
                </a:solidFill>
              </a:rPr>
              <a:t>za i protiv</a:t>
            </a:r>
            <a:r>
              <a:rPr lang="en-US" altLang="de-DE" sz="2400" dirty="0">
                <a:solidFill>
                  <a:srgbClr val="333333"/>
                </a:solidFill>
              </a:rPr>
              <a:t> </a:t>
            </a:r>
            <a:r>
              <a:rPr lang="hr-HR" altLang="de-DE" sz="2400" dirty="0">
                <a:solidFill>
                  <a:srgbClr val="333333"/>
                </a:solidFill>
              </a:rPr>
              <a:t>svakog od mogućih objašnjenja slike</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Molimo da iskažete stupanj sigurnosti u svoju </a:t>
            </a:r>
            <a:r>
              <a:rPr lang="hr-HR" altLang="de-DE" sz="2400">
                <a:solidFill>
                  <a:srgbClr val="333333"/>
                </a:solidFill>
              </a:rPr>
              <a:t>projecnu.</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A905E162-C0FA-4C32-B5DC-D9CA7DA97672}" type="slidenum">
              <a:rPr lang="de-DE" altLang="de-DE" smtClean="0"/>
              <a:pPr/>
              <a:t>22</a:t>
            </a:fld>
            <a:endParaRPr lang="de-DE" altLang="de-DE"/>
          </a:p>
        </p:txBody>
      </p:sp>
    </p:spTree>
    <p:extLst>
      <p:ext uri="{BB962C8B-B14F-4D97-AF65-F5344CB8AC3E}">
        <p14:creationId xmlns:p14="http://schemas.microsoft.com/office/powerpoint/2010/main" val="3319514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sljedećim vježbama pokazat ćemo </a:t>
            </a:r>
            <a:r>
              <a:rPr lang="de-DE" altLang="de-DE" sz="2400" dirty="0">
                <a:solidFill>
                  <a:srgbClr val="333333"/>
                </a:solidFill>
              </a:rPr>
              <a:t>V</a:t>
            </a:r>
            <a:r>
              <a:rPr lang="hr-HR" altLang="de-DE" sz="2400" dirty="0">
                <a:solidFill>
                  <a:srgbClr val="333333"/>
                </a:solidFill>
              </a:rPr>
              <a:t>am različite slike</a:t>
            </a:r>
            <a:r>
              <a:rPr lang="en-US" altLang="de-DE" sz="2400" dirty="0">
                <a:solidFill>
                  <a:srgbClr val="333333"/>
                </a:solidFill>
              </a:rPr>
              <a:t>. </a:t>
            </a:r>
            <a:r>
              <a:rPr lang="hr-HR" altLang="de-DE" sz="2400" dirty="0">
                <a:solidFill>
                  <a:srgbClr val="333333"/>
                </a:solidFill>
              </a:rPr>
              <a:t>Molimo </a:t>
            </a:r>
            <a:r>
              <a:rPr lang="de-DE" altLang="de-DE" sz="2400" dirty="0">
                <a:solidFill>
                  <a:srgbClr val="333333"/>
                </a:solidFill>
              </a:rPr>
              <a:t>V</a:t>
            </a:r>
            <a:r>
              <a:rPr lang="hr-HR" altLang="de-DE" sz="2400" dirty="0">
                <a:solidFill>
                  <a:srgbClr val="333333"/>
                </a:solidFill>
              </a:rPr>
              <a:t>as da </a:t>
            </a:r>
            <a:r>
              <a:rPr lang="de-DE" altLang="de-DE" sz="2400" dirty="0">
                <a:solidFill>
                  <a:srgbClr val="333333"/>
                </a:solidFill>
              </a:rPr>
              <a:t>za svaku sliku</a:t>
            </a:r>
            <a:r>
              <a:rPr lang="hr-HR" altLang="de-DE" sz="2400" dirty="0">
                <a:solidFill>
                  <a:srgbClr val="333333"/>
                </a:solidFill>
              </a:rPr>
              <a:t> pokušate pronaći točan naslov, kao i da </a:t>
            </a:r>
            <a:r>
              <a:rPr lang="hr-HR" altLang="de-DE" sz="2400">
                <a:solidFill>
                  <a:srgbClr val="333333"/>
                </a:solidFill>
              </a:rPr>
              <a:t>odbacite</a:t>
            </a:r>
            <a:r>
              <a:rPr lang="en-US" altLang="de-DE" sz="2400">
                <a:solidFill>
                  <a:srgbClr val="333333"/>
                </a:solidFill>
              </a:rPr>
              <a:t> “</a:t>
            </a:r>
            <a:r>
              <a:rPr lang="hr-HR" altLang="de-DE" sz="2400">
                <a:solidFill>
                  <a:srgbClr val="333333"/>
                </a:solidFill>
              </a:rPr>
              <a:t>neprikladne</a:t>
            </a:r>
            <a:r>
              <a:rPr lang="en-US" altLang="de-DE" sz="2400">
                <a:solidFill>
                  <a:srgbClr val="333333"/>
                </a:solidFill>
              </a:rPr>
              <a:t>”.</a:t>
            </a:r>
            <a:endParaRPr lang="hr-HR"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333333"/>
                </a:solidFill>
              </a:rPr>
              <a:t>Raspravite o razlozima </a:t>
            </a:r>
            <a:r>
              <a:rPr lang="hr-HR" altLang="de-DE" sz="2400" i="1" dirty="0">
                <a:solidFill>
                  <a:srgbClr val="004992"/>
                </a:solidFill>
              </a:rPr>
              <a:t>za i protiv</a:t>
            </a:r>
            <a:r>
              <a:rPr lang="en-US" altLang="de-DE" sz="2400" dirty="0">
                <a:solidFill>
                  <a:srgbClr val="333333"/>
                </a:solidFill>
              </a:rPr>
              <a:t> </a:t>
            </a:r>
            <a:r>
              <a:rPr lang="hr-HR" altLang="de-DE" sz="2400" dirty="0">
                <a:solidFill>
                  <a:srgbClr val="333333"/>
                </a:solidFill>
              </a:rPr>
              <a:t>svakog od mogućih objašnjenja slike</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Molimo da iskažete stupanj sigurnosti u svoju projecnu.</a:t>
            </a:r>
          </a:p>
          <a:p>
            <a:pPr marL="342900" lvl="0" indent="-342900" defTabSz="914400" fontAlgn="base">
              <a:buClr>
                <a:srgbClr val="333333"/>
              </a:buClr>
              <a:buFont typeface="WingDings"/>
              <a:buChar char=""/>
            </a:pPr>
            <a:r>
              <a:rPr lang="hr-HR" altLang="de-DE" sz="2400" dirty="0">
                <a:solidFill>
                  <a:srgbClr val="333333"/>
                </a:solidFill>
              </a:rPr>
              <a:t>Obratite posebnu pozornost na značajke koje jasno isključuju jedan od ponuđenih odgovora</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A905E162-C0FA-4C32-B5DC-D9CA7DA97672}" type="slidenum">
              <a:rPr lang="de-DE" altLang="de-DE" smtClean="0"/>
              <a:pPr/>
              <a:t>23</a:t>
            </a:fld>
            <a:endParaRPr lang="de-DE" altLang="de-DE"/>
          </a:p>
        </p:txBody>
      </p:sp>
    </p:spTree>
    <p:extLst>
      <p:ext uri="{BB962C8B-B14F-4D97-AF65-F5344CB8AC3E}">
        <p14:creationId xmlns:p14="http://schemas.microsoft.com/office/powerpoint/2010/main" val="2319948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Priznanje preljuba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Udvaranje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Vijest o rođakovoj smrti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Prodavač cvijeća</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Priznanje preljuba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Udvaranje</a:t>
            </a:r>
            <a:br>
              <a:rPr lang="de-DE" altLang="de-DE" sz="2400" b="0" dirty="0">
                <a:solidFill>
                  <a:srgbClr val="004992"/>
                </a:solidFill>
                <a:latin typeface="+mn-lt"/>
                <a:cs typeface="+mn-cs"/>
              </a:rPr>
            </a:br>
            <a:r>
              <a:rPr lang="de-DE" altLang="de-DE" sz="1800" b="0" dirty="0">
                <a:solidFill>
                  <a:srgbClr val="004992"/>
                </a:solidFill>
                <a:latin typeface="+mn-lt"/>
                <a:cs typeface="+mn-cs"/>
              </a:rPr>
              <a:t>(Karl Zewy, 1896)</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Vijest o rođakovoj smrti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Prodavač cvijeća</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Redovnik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Pijanac</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Kemičar koji čita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Knjiški moljac</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Redovnik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Pijanac</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Kemičar koji čita</a:t>
            </a:r>
            <a:br>
              <a:rPr lang="de-DE" altLang="de-DE" sz="2400" b="0" dirty="0">
                <a:solidFill>
                  <a:srgbClr val="004992"/>
                </a:solidFill>
                <a:latin typeface="+mn-lt"/>
                <a:cs typeface="+mn-cs"/>
              </a:rPr>
            </a:br>
            <a:r>
              <a:rPr lang="de-DE" altLang="de-DE" sz="1800" b="0" dirty="0">
                <a:solidFill>
                  <a:srgbClr val="004992"/>
                </a:solidFill>
                <a:latin typeface="+mn-lt"/>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Knjiški moljac</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t>
            </a:r>
            <a:r>
              <a:rPr lang="hr-HR" altLang="de-DE" sz="2400" b="0" dirty="0">
                <a:solidFill>
                  <a:srgbClr val="333333"/>
                </a:solidFill>
                <a:latin typeface="+mn-lt"/>
                <a:cs typeface="+mn-cs"/>
              </a:rPr>
              <a:t>lugina soba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Umišljeni invalid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Siromašni pjesnik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t>
            </a:r>
            <a:r>
              <a:rPr lang="hr-HR" altLang="de-DE" sz="2400" b="0" dirty="0">
                <a:solidFill>
                  <a:srgbClr val="333333"/>
                </a:solidFill>
                <a:latin typeface="+mn-lt"/>
                <a:cs typeface="+mn-cs"/>
              </a:rPr>
              <a:t>klonište za beskućnike</a:t>
            </a:r>
            <a:endParaRPr lang="de-DE" altLang="de-DE" sz="2400" b="0" dirty="0">
              <a:solidFill>
                <a:srgbClr val="333333"/>
              </a:solidFill>
              <a:latin typeface="+mn-lt"/>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t>
            </a:r>
            <a:r>
              <a:rPr lang="hr-HR" altLang="de-DE" sz="2400" b="0" dirty="0">
                <a:solidFill>
                  <a:srgbClr val="333333"/>
                </a:solidFill>
                <a:latin typeface="+mn-lt"/>
                <a:cs typeface="+mn-cs"/>
              </a:rPr>
              <a:t>lugina soba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Umišljeni invalid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Siromašni pjesnik</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a:t>
            </a:r>
            <a:r>
              <a:rPr lang="hr-HR" altLang="de-DE" sz="2400" b="0" dirty="0">
                <a:solidFill>
                  <a:srgbClr val="333333"/>
                </a:solidFill>
                <a:latin typeface="+mn-lt"/>
                <a:cs typeface="+mn-cs"/>
              </a:rPr>
              <a:t>klonište za beskućnike</a:t>
            </a:r>
            <a:endParaRPr lang="de-DE" altLang="de-DE" sz="2400" b="0" dirty="0">
              <a:solidFill>
                <a:srgbClr val="333333"/>
              </a:solidFill>
              <a:latin typeface="+mn-lt"/>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Zla vještica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Zločesti dječak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Kradljivac cipela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Opomena</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Zla vještica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Zločesti dječak</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Kradljivac cipela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Opomena</a:t>
            </a:r>
            <a:br>
              <a:rPr lang="de-DE" altLang="de-DE" sz="2400" b="0" dirty="0">
                <a:solidFill>
                  <a:srgbClr val="004992"/>
                </a:solidFill>
                <a:latin typeface="+mn-lt"/>
                <a:cs typeface="+mn-cs"/>
              </a:rPr>
            </a:b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Posjeta</a:t>
            </a:r>
            <a:endParaRPr lang="de-DE" altLang="de-DE" sz="18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Zaokupljen učenjem</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Pjesnik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Djedova knjižnica</a:t>
            </a:r>
            <a:endParaRPr lang="en-US" altLang="de-DE" sz="2400" b="0" dirty="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102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Posjeta</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Zaokupljen učenjem</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Pjesnik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Djedova knjižnica</a:t>
            </a:r>
            <a:endParaRPr lang="en-US" altLang="de-DE" sz="2400" b="0" dirty="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izborni</a:t>
            </a:r>
            <a:r>
              <a:rPr lang="en-US" altLang="ko-KR" sz="3600" spc="-5" dirty="0">
                <a:latin typeface="+mn-lt"/>
                <a:ea typeface="+mn-ea"/>
                <a:cs typeface="+mn-cs"/>
              </a:rPr>
              <a:t> </a:t>
            </a:r>
            <a:r>
              <a:rPr lang="en-US" altLang="ko-KR" sz="3600" spc="-5" dirty="0" err="1">
                <a:latin typeface="+mn-lt"/>
                <a:ea typeface="+mn-ea"/>
                <a:cs typeface="+mn-cs"/>
              </a:rPr>
              <a:t>sadržaj</a:t>
            </a:r>
            <a:r>
              <a:rPr lang="en-US" altLang="ko-KR" sz="3600" spc="-5" dirty="0">
                <a:latin typeface="+mn-lt"/>
                <a:ea typeface="+mn-ea"/>
                <a:cs typeface="+mn-cs"/>
              </a:rPr>
              <a:t>: video - </a:t>
            </a:r>
            <a:r>
              <a:rPr lang="en-US" altLang="ko-KR" sz="3600" spc="-5" dirty="0" err="1">
                <a:latin typeface="+mn-lt"/>
                <a:ea typeface="+mn-ea"/>
                <a:cs typeface="+mn-cs"/>
              </a:rPr>
              <a:t>isječci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a:solidFill>
                  <a:srgbClr val="004992"/>
                </a:solidFill>
              </a:rPr>
              <a:t>video-</a:t>
            </a:r>
            <a:r>
              <a:rPr lang="en-US" altLang="ko-KR" sz="2400" dirty="0" err="1">
                <a:solidFill>
                  <a:srgbClr val="004992"/>
                </a:solidFill>
              </a:rPr>
              <a:t>isječci</a:t>
            </a:r>
            <a:r>
              <a:rPr lang="en-US" altLang="ko-KR" sz="2400" dirty="0">
                <a:solidFill>
                  <a:srgbClr val="004992"/>
                </a:solidFill>
              </a:rPr>
              <a:t> </a:t>
            </a:r>
            <a:r>
              <a:rPr lang="en-US" altLang="ko-KR" sz="2400" dirty="0" err="1">
                <a:solidFill>
                  <a:srgbClr val="004992"/>
                </a:solidFill>
              </a:rPr>
              <a:t>koji</a:t>
            </a:r>
            <a:r>
              <a:rPr lang="en-US" altLang="ko-KR" sz="2400" dirty="0">
                <a:solidFill>
                  <a:srgbClr val="004992"/>
                </a:solidFill>
              </a:rPr>
              <a:t> se </a:t>
            </a:r>
            <a:r>
              <a:rPr lang="en-US" altLang="ko-KR" sz="2400" dirty="0" err="1">
                <a:solidFill>
                  <a:srgbClr val="004992"/>
                </a:solidFill>
              </a:rPr>
              <a:t>tiču</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dostupni</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sljedećoj</a:t>
            </a:r>
            <a:r>
              <a:rPr lang="en-US" altLang="ko-KR" sz="2400" dirty="0">
                <a:solidFill>
                  <a:srgbClr val="004992"/>
                </a:solidFill>
              </a:rPr>
              <a:t> web </a:t>
            </a:r>
            <a:r>
              <a:rPr lang="en-US" altLang="ko-KR" sz="2400" dirty="0" err="1">
                <a:solidFill>
                  <a:srgbClr val="004992"/>
                </a:solidFill>
              </a:rPr>
              <a:t>stranici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Nakon</a:t>
            </a:r>
            <a:r>
              <a:rPr lang="en-US" altLang="ko-KR" sz="2400" dirty="0">
                <a:solidFill>
                  <a:srgbClr val="333333"/>
                </a:solidFill>
              </a:rPr>
              <a:t> </a:t>
            </a:r>
            <a:r>
              <a:rPr lang="en-US" altLang="ko-KR" sz="2400" dirty="0" err="1">
                <a:solidFill>
                  <a:srgbClr val="333333"/>
                </a:solidFill>
              </a:rPr>
              <a:t>gledanja</a:t>
            </a:r>
            <a:r>
              <a:rPr lang="en-US" altLang="ko-KR" sz="2400" dirty="0">
                <a:solidFill>
                  <a:srgbClr val="333333"/>
                </a:solidFill>
              </a:rPr>
              <a:t> video-</a:t>
            </a:r>
            <a:r>
              <a:rPr lang="en-US" altLang="ko-KR" sz="2400" dirty="0" err="1">
                <a:solidFill>
                  <a:srgbClr val="333333"/>
                </a:solidFill>
              </a:rPr>
              <a:t>isječka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raspravljati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a:t>
            </a:r>
            <a:r>
              <a:rPr lang="en-US" altLang="ko-KR" sz="2400">
                <a:solidFill>
                  <a:srgbClr val="333333"/>
                </a:solidFill>
              </a:rPr>
              <a:t>je njegov</a:t>
            </a:r>
            <a:r>
              <a:rPr lang="en-US" altLang="ko-KR" sz="2400" dirty="0">
                <a:solidFill>
                  <a:srgbClr val="333333"/>
                </a:solidFill>
              </a:rPr>
              <a:t>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s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en-US" altLang="ko-KR" b="0" i="1" spc="-5" dirty="0" err="1">
                <a:solidFill>
                  <a:srgbClr val="333333"/>
                </a:solidFill>
              </a:rPr>
              <a:t>za</a:t>
            </a:r>
            <a:r>
              <a:rPr lang="en-US" altLang="ko-KR" b="0" i="1" spc="-5" dirty="0">
                <a:solidFill>
                  <a:srgbClr val="333333"/>
                </a:solidFill>
              </a:rPr>
              <a:t> </a:t>
            </a:r>
            <a:r>
              <a:rPr lang="en-US" altLang="ko-KR" b="0" i="1" spc="-5" dirty="0" err="1">
                <a:solidFill>
                  <a:srgbClr val="333333"/>
                </a:solidFill>
              </a:rPr>
              <a:t>voditelje</a:t>
            </a:r>
            <a:r>
              <a:rPr lang="en-US" altLang="ko-KR" b="0" i="1" spc="-5" dirty="0">
                <a:solidFill>
                  <a:srgbClr val="333333"/>
                </a:solidFill>
              </a:rPr>
              <a:t>:</a:t>
            </a:r>
            <a:endParaRPr b="0" dirty="0">
              <a:solidFill>
                <a:srgbClr val="333333"/>
              </a:solidFill>
            </a:endParaRPr>
          </a:p>
          <a:p>
            <a:pPr marL="12700" marR="5080" defTabSz="914400" eaLnBrk="0" fontAlgn="base" hangingPunct="0">
              <a:spcBef>
                <a:spcPts val="800"/>
              </a:spcBef>
              <a:spcAft>
                <a:spcPct val="0"/>
              </a:spcAft>
            </a:pPr>
            <a:r>
              <a:rPr lang="en-US" altLang="ko-KR" b="0" dirty="0" err="1">
                <a:solidFill>
                  <a:srgbClr val="333333"/>
                </a:solidFill>
              </a:rPr>
              <a:t>neki</a:t>
            </a:r>
            <a:r>
              <a:rPr lang="en-US" altLang="ko-KR" b="0" dirty="0">
                <a:solidFill>
                  <a:srgbClr val="333333"/>
                </a:solidFill>
              </a:rPr>
              <a:t> video-</a:t>
            </a:r>
            <a:r>
              <a:rPr lang="en-US" altLang="ko-KR" b="0" dirty="0" err="1">
                <a:solidFill>
                  <a:srgbClr val="333333"/>
                </a:solidFill>
              </a:rPr>
              <a:t>isječci</a:t>
            </a:r>
            <a:r>
              <a:rPr lang="en-US" altLang="ko-KR" b="0" dirty="0">
                <a:solidFill>
                  <a:srgbClr val="333333"/>
                </a:solidFill>
              </a:rPr>
              <a:t> </a:t>
            </a:r>
            <a:r>
              <a:rPr lang="en-US" altLang="ko-KR" b="0" dirty="0" err="1">
                <a:solidFill>
                  <a:srgbClr val="333333"/>
                </a:solidFill>
              </a:rPr>
              <a:t>sadrže</a:t>
            </a:r>
            <a:r>
              <a:rPr lang="en-US" altLang="ko-KR" b="0" dirty="0">
                <a:solidFill>
                  <a:srgbClr val="333333"/>
                </a:solidFill>
              </a:rPr>
              <a:t> </a:t>
            </a:r>
            <a:r>
              <a:rPr lang="en-US" altLang="ko-KR" b="0" dirty="0" err="1">
                <a:solidFill>
                  <a:srgbClr val="333333"/>
                </a:solidFill>
              </a:rPr>
              <a:t>teme</a:t>
            </a:r>
            <a:r>
              <a:rPr lang="en-US" altLang="ko-KR" b="0" dirty="0">
                <a:solidFill>
                  <a:srgbClr val="333333"/>
                </a:solidFill>
              </a:rPr>
              <a:t> </a:t>
            </a:r>
            <a:r>
              <a:rPr lang="en-US" altLang="ko-KR" b="0" dirty="0" err="1">
                <a:solidFill>
                  <a:srgbClr val="333333"/>
                </a:solidFill>
              </a:rPr>
              <a:t>i</a:t>
            </a:r>
            <a:r>
              <a:rPr lang="en-US" altLang="ko-KR" b="0" dirty="0">
                <a:solidFill>
                  <a:srgbClr val="333333"/>
                </a:solidFill>
              </a:rPr>
              <a:t> / </a:t>
            </a:r>
            <a:r>
              <a:rPr lang="en-US" altLang="ko-KR" b="0" dirty="0" err="1">
                <a:solidFill>
                  <a:srgbClr val="333333"/>
                </a:solidFill>
              </a:rPr>
              <a:t>ili</a:t>
            </a:r>
            <a:r>
              <a:rPr lang="en-US" altLang="ko-KR" b="0" dirty="0">
                <a:solidFill>
                  <a:srgbClr val="333333"/>
                </a:solidFill>
              </a:rPr>
              <a:t> </a:t>
            </a:r>
            <a:r>
              <a:rPr lang="en-US" altLang="ko-KR" b="0" dirty="0" err="1">
                <a:solidFill>
                  <a:srgbClr val="333333"/>
                </a:solidFill>
              </a:rPr>
              <a:t>govor</a:t>
            </a:r>
            <a:r>
              <a:rPr lang="en-US" altLang="ko-KR" b="0" dirty="0">
                <a:solidFill>
                  <a:srgbClr val="333333"/>
                </a:solidFill>
              </a:rPr>
              <a:t> </a:t>
            </a:r>
            <a:r>
              <a:rPr lang="en-US" altLang="ko-KR" b="0" dirty="0" err="1">
                <a:solidFill>
                  <a:srgbClr val="333333"/>
                </a:solidFill>
              </a:rPr>
              <a:t>koji</a:t>
            </a:r>
            <a:r>
              <a:rPr lang="en-US" altLang="ko-KR" b="0" dirty="0">
                <a:solidFill>
                  <a:srgbClr val="333333"/>
                </a:solidFill>
              </a:rPr>
              <a:t> </a:t>
            </a:r>
            <a:r>
              <a:rPr lang="en-US" altLang="ko-KR" b="0" dirty="0" err="1">
                <a:solidFill>
                  <a:srgbClr val="333333"/>
                </a:solidFill>
              </a:rPr>
              <a:t>mogu</a:t>
            </a:r>
            <a:r>
              <a:rPr lang="en-US" altLang="ko-KR" b="0" dirty="0">
                <a:solidFill>
                  <a:srgbClr val="333333"/>
                </a:solidFill>
              </a:rPr>
              <a:t> </a:t>
            </a:r>
            <a:r>
              <a:rPr lang="en-US" altLang="ko-KR" b="0" dirty="0" err="1">
                <a:solidFill>
                  <a:srgbClr val="333333"/>
                </a:solidFill>
              </a:rPr>
              <a:t>biti</a:t>
            </a:r>
            <a:r>
              <a:rPr lang="en-US" altLang="ko-KR" b="0" dirty="0">
                <a:solidFill>
                  <a:srgbClr val="333333"/>
                </a:solidFill>
              </a:rPr>
              <a:t> </a:t>
            </a:r>
            <a:r>
              <a:rPr lang="en-US" altLang="ko-KR" b="0" dirty="0" err="1">
                <a:solidFill>
                  <a:srgbClr val="333333"/>
                </a:solidFill>
              </a:rPr>
              <a:t>neprimjereni</a:t>
            </a:r>
            <a:r>
              <a:rPr lang="en-US" altLang="ko-KR" b="0" dirty="0">
                <a:solidFill>
                  <a:srgbClr val="333333"/>
                </a:solidFill>
              </a:rPr>
              <a:t> </a:t>
            </a:r>
            <a:r>
              <a:rPr lang="en-US" altLang="ko-KR" b="0" dirty="0" err="1">
                <a:solidFill>
                  <a:srgbClr val="333333"/>
                </a:solidFill>
              </a:rPr>
              <a:t>za</a:t>
            </a:r>
            <a:r>
              <a:rPr lang="en-US" altLang="ko-KR" b="0" dirty="0">
                <a:solidFill>
                  <a:srgbClr val="333333"/>
                </a:solidFill>
              </a:rPr>
              <a:t> </a:t>
            </a:r>
            <a:r>
              <a:rPr lang="en-US" altLang="ko-KR" b="0" dirty="0" err="1">
                <a:solidFill>
                  <a:srgbClr val="333333"/>
                </a:solidFill>
              </a:rPr>
              <a:t>pojedine</a:t>
            </a:r>
            <a:r>
              <a:rPr lang="en-US" altLang="ko-KR" b="0" dirty="0">
                <a:solidFill>
                  <a:srgbClr val="333333"/>
                </a:solidFill>
              </a:rPr>
              <a:t> </a:t>
            </a:r>
            <a:r>
              <a:rPr lang="en-US" altLang="ko-KR" b="0" dirty="0" err="1">
                <a:solidFill>
                  <a:srgbClr val="333333"/>
                </a:solidFill>
              </a:rPr>
              <a:t>skupine</a:t>
            </a:r>
            <a:r>
              <a:rPr lang="en-US" altLang="ko-KR" b="0" dirty="0">
                <a:solidFill>
                  <a:srgbClr val="333333"/>
                </a:solidFill>
              </a:rPr>
              <a:t> </a:t>
            </a:r>
            <a:r>
              <a:rPr lang="en-US" altLang="ko-KR" b="0" dirty="0" err="1">
                <a:solidFill>
                  <a:srgbClr val="333333"/>
                </a:solidFill>
              </a:rPr>
              <a:t>gledatelja</a:t>
            </a:r>
            <a:r>
              <a:rPr lang="en-US" altLang="ko-KR" b="0" dirty="0">
                <a:solidFill>
                  <a:srgbClr val="333333"/>
                </a:solidFill>
              </a:rPr>
              <a:t> </a:t>
            </a:r>
            <a:r>
              <a:rPr lang="en-US" altLang="ko-KR" b="0" dirty="0" err="1">
                <a:solidFill>
                  <a:srgbClr val="333333"/>
                </a:solidFill>
              </a:rPr>
              <a:t>ili</a:t>
            </a:r>
            <a:r>
              <a:rPr lang="en-US" altLang="ko-KR" b="0" dirty="0">
                <a:solidFill>
                  <a:srgbClr val="333333"/>
                </a:solidFill>
              </a:rPr>
              <a:t> u </a:t>
            </a:r>
            <a:r>
              <a:rPr lang="en-US" altLang="ko-KR" b="0" dirty="0" err="1">
                <a:solidFill>
                  <a:srgbClr val="333333"/>
                </a:solidFill>
              </a:rPr>
              <a:t>različitim</a:t>
            </a:r>
            <a:r>
              <a:rPr lang="en-US" altLang="ko-KR" b="0" dirty="0">
                <a:solidFill>
                  <a:srgbClr val="333333"/>
                </a:solidFill>
              </a:rPr>
              <a:t> </a:t>
            </a:r>
            <a:r>
              <a:rPr lang="en-US" altLang="ko-KR" b="0" dirty="0" err="1">
                <a:solidFill>
                  <a:srgbClr val="333333"/>
                </a:solidFill>
              </a:rPr>
              <a:t>kulturama</a:t>
            </a:r>
            <a:r>
              <a:rPr lang="en-US" altLang="ko-KR" b="0" dirty="0">
                <a:solidFill>
                  <a:srgbClr val="333333"/>
                </a:solidFill>
              </a:rPr>
              <a:t>. </a:t>
            </a:r>
            <a:r>
              <a:rPr lang="en-US" altLang="ko-KR" b="0" dirty="0" err="1">
                <a:solidFill>
                  <a:srgbClr val="333333"/>
                </a:solidFill>
              </a:rPr>
              <a:t>Molimo</a:t>
            </a:r>
            <a:r>
              <a:rPr lang="en-US" altLang="ko-KR" b="0" dirty="0">
                <a:solidFill>
                  <a:srgbClr val="333333"/>
                </a:solidFill>
              </a:rPr>
              <a:t> Vas da </a:t>
            </a:r>
            <a:r>
              <a:rPr lang="en-US" altLang="ko-KR" b="0" dirty="0" err="1">
                <a:solidFill>
                  <a:srgbClr val="333333"/>
                </a:solidFill>
              </a:rPr>
              <a:t>pažljivo</a:t>
            </a:r>
            <a:r>
              <a:rPr lang="en-US" altLang="ko-KR" b="0" dirty="0">
                <a:solidFill>
                  <a:srgbClr val="333333"/>
                </a:solidFill>
              </a:rPr>
              <a:t> </a:t>
            </a:r>
            <a:r>
              <a:rPr lang="en-US" altLang="ko-KR" b="0" dirty="0" err="1">
                <a:solidFill>
                  <a:srgbClr val="333333"/>
                </a:solidFill>
              </a:rPr>
              <a:t>pregledate</a:t>
            </a:r>
            <a:r>
              <a:rPr lang="en-US" altLang="ko-KR" b="0" dirty="0">
                <a:solidFill>
                  <a:srgbClr val="333333"/>
                </a:solidFill>
              </a:rPr>
              <a:t> </a:t>
            </a:r>
            <a:r>
              <a:rPr lang="en-US" altLang="ko-KR" b="0" dirty="0" err="1">
                <a:solidFill>
                  <a:srgbClr val="333333"/>
                </a:solidFill>
              </a:rPr>
              <a:t>filmove</a:t>
            </a:r>
            <a:r>
              <a:rPr lang="en-US" altLang="ko-KR" b="0" dirty="0">
                <a:solidFill>
                  <a:srgbClr val="333333"/>
                </a:solidFill>
              </a:rPr>
              <a:t> </a:t>
            </a:r>
            <a:r>
              <a:rPr lang="en-US" altLang="ko-KR" b="0" dirty="0" err="1">
                <a:solidFill>
                  <a:srgbClr val="333333"/>
                </a:solidFill>
              </a:rPr>
              <a:t>prije</a:t>
            </a:r>
            <a:r>
              <a:rPr lang="en-US" altLang="ko-KR" b="0" dirty="0">
                <a:solidFill>
                  <a:srgbClr val="333333"/>
                </a:solidFill>
              </a:rPr>
              <a:t> </a:t>
            </a:r>
            <a:r>
              <a:rPr lang="en-US" altLang="ko-KR" b="0" dirty="0" err="1">
                <a:solidFill>
                  <a:srgbClr val="333333"/>
                </a:solidFill>
              </a:rPr>
              <a:t>prikazivanja</a:t>
            </a:r>
            <a:r>
              <a:rPr lang="de-DE" b="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de-DE"/>
              <a:t>Metakognitivni Trening 7 – Prebrzo zaključivanje II</a:t>
            </a:r>
          </a:p>
        </p:txBody>
      </p:sp>
      <p:sp>
        <p:nvSpPr>
          <p:cNvPr id="6" name="Slide Number Placeholder 5"/>
          <p:cNvSpPr>
            <a:spLocks noGrp="1"/>
          </p:cNvSpPr>
          <p:nvPr>
            <p:ph type="sldNum" sz="quarter" idx="12"/>
          </p:nvPr>
        </p:nvSpPr>
        <p:spPr/>
        <p:txBody>
          <a:bodyPr/>
          <a:lstStyle/>
          <a:p>
            <a:fld id="{A905E162-C0FA-4C32-B5DC-D9CA7DA97672}" type="slidenum">
              <a:rPr lang="de-DE" altLang="de-DE" smtClean="0"/>
              <a:pPr/>
              <a:t>34</a:t>
            </a:fld>
            <a:endParaRPr lang="de-DE" altLang="de-DE"/>
          </a:p>
        </p:txBody>
      </p:sp>
    </p:spTree>
    <p:extLst>
      <p:ext uri="{BB962C8B-B14F-4D97-AF65-F5344CB8AC3E}">
        <p14:creationId xmlns:p14="http://schemas.microsoft.com/office/powerpoint/2010/main" val="894772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Suočavanje sa zvijeri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Pijanac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N</a:t>
            </a:r>
            <a:r>
              <a:rPr lang="hr-HR" altLang="de-DE" sz="2400" b="0" dirty="0">
                <a:solidFill>
                  <a:srgbClr val="333333"/>
                </a:solidFill>
                <a:latin typeface="+mn-lt"/>
                <a:cs typeface="+mn-cs"/>
              </a:rPr>
              <a:t>oćna mora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Nezgoda u lovu</a:t>
            </a:r>
            <a:endParaRPr lang="en-US" altLang="de-DE" sz="2400" b="0" dirty="0">
              <a:solidFill>
                <a:srgbClr val="333333"/>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Suočavanje sa zvijeri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Pijanac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N</a:t>
            </a:r>
            <a:r>
              <a:rPr lang="hr-HR" altLang="de-DE" sz="2400" b="0" dirty="0">
                <a:solidFill>
                  <a:srgbClr val="333333"/>
                </a:solidFill>
                <a:latin typeface="+mn-lt"/>
                <a:cs typeface="+mn-cs"/>
              </a:rPr>
              <a:t>oćna mora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Nezgoda u lovu</a:t>
            </a:r>
            <a:br>
              <a:rPr lang="en-US" altLang="de-DE" sz="2400" b="0" dirty="0">
                <a:solidFill>
                  <a:srgbClr val="004992"/>
                </a:solidFill>
                <a:latin typeface="+mn-lt"/>
                <a:cs typeface="+mn-cs"/>
              </a:rPr>
            </a:br>
            <a:r>
              <a:rPr lang="en-US" altLang="de-DE" sz="1800" b="0" dirty="0">
                <a:solidFill>
                  <a:srgbClr val="004992"/>
                </a:solidFill>
                <a:latin typeface="+mn-lt"/>
                <a:cs typeface="+mn-cs"/>
              </a:rPr>
              <a:t>(Carl </a:t>
            </a:r>
            <a:r>
              <a:rPr lang="en-US" altLang="de-DE" sz="1800" b="0" dirty="0" err="1">
                <a:solidFill>
                  <a:srgbClr val="004992"/>
                </a:solidFill>
                <a:latin typeface="+mn-lt"/>
                <a:cs typeface="+mn-cs"/>
              </a:rPr>
              <a:t>Spitzweg</a:t>
            </a:r>
            <a:r>
              <a:rPr lang="en-US" altLang="de-DE" sz="1800" b="0" dirty="0">
                <a:solidFill>
                  <a:srgbClr val="004992"/>
                </a:solidFill>
                <a:latin typeface="+mn-lt"/>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Kozakovo pismo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Obaranje ruku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Prije bitke</a:t>
            </a:r>
            <a:endParaRPr lang="en-US" altLang="de-DE" sz="2400" b="0" dirty="0">
              <a:solidFill>
                <a:srgbClr val="333333"/>
              </a:solidFill>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Kozakovo pismo</a:t>
            </a:r>
            <a:br>
              <a:rPr lang="de-DE" altLang="de-DE" sz="2400" b="0" dirty="0">
                <a:solidFill>
                  <a:srgbClr val="004992"/>
                </a:solidFill>
                <a:latin typeface="+mn-lt"/>
                <a:cs typeface="+mn-cs"/>
              </a:rPr>
            </a:br>
            <a:r>
              <a:rPr lang="de-DE" altLang="de-DE" sz="1800"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Obaranje ruku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Prije bitke</a:t>
            </a:r>
            <a:endParaRPr lang="en-US" altLang="de-DE" sz="2400" b="0" dirty="0">
              <a:solidFill>
                <a:srgbClr val="333333"/>
              </a:solidFill>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102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Dječja rođendanska zabava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Učenik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Odmor skitnice</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Optičar</a:t>
            </a:r>
            <a:endParaRPr lang="de-DE" altLang="de-DE" sz="2400" b="0" dirty="0">
              <a:solidFill>
                <a:srgbClr val="333333"/>
              </a:solidFill>
              <a:latin typeface="+mn-lt"/>
              <a:cs typeface="+mn-cs"/>
            </a:endParaRP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40</a:t>
            </a:fld>
            <a:endParaRPr lang="de-DE" altLang="de-DE"/>
          </a:p>
        </p:txBody>
      </p:sp>
      <p:sp>
        <p:nvSpPr>
          <p:cNvPr id="12" name="Rectangle 102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Dječja rođendanska zabava</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Učenik</a:t>
            </a:r>
          </a:p>
          <a:p>
            <a:pPr marL="457200" indent="-457200" eaLnBrk="1" hangingPunct="1">
              <a:lnSpc>
                <a:spcPct val="105000"/>
              </a:lnSpc>
              <a:spcBef>
                <a:spcPts val="1999"/>
              </a:spcBef>
              <a:spcAft>
                <a:spcPts val="0"/>
              </a:spcAft>
              <a:buClr>
                <a:srgbClr val="333333"/>
              </a:buClr>
              <a:buFont typeface="WingDings"/>
              <a:buAutoNum type="alphaLcPeriod"/>
            </a:pPr>
            <a:r>
              <a:rPr lang="vi-VN" altLang="de-DE" sz="2400" b="0" dirty="0">
                <a:solidFill>
                  <a:srgbClr val="333333"/>
                </a:solidFill>
                <a:latin typeface="+mn-lt"/>
                <a:cs typeface="+mn-cs"/>
              </a:rPr>
              <a:t>Odmor skitnice</a:t>
            </a:r>
          </a:p>
          <a:p>
            <a:pPr marL="457200" indent="-457200" eaLnBrk="1" hangingPunct="1">
              <a:lnSpc>
                <a:spcPct val="105000"/>
              </a:lnSpc>
              <a:spcBef>
                <a:spcPts val="1999"/>
              </a:spcBef>
              <a:spcAft>
                <a:spcPts val="0"/>
              </a:spcAft>
              <a:buClr>
                <a:srgbClr val="004992"/>
              </a:buClr>
              <a:buFont typeface="WingDings"/>
              <a:buAutoNum type="alphaLcPeriod"/>
            </a:pPr>
            <a:r>
              <a:rPr lang="vi-VN" altLang="de-DE" sz="2400" b="0" dirty="0">
                <a:solidFill>
                  <a:srgbClr val="004992"/>
                </a:solidFill>
                <a:latin typeface="+mn-lt"/>
                <a:cs typeface="+mn-cs"/>
              </a:rPr>
              <a:t>Optičar</a:t>
            </a:r>
            <a:br>
              <a:rPr lang="en-US" altLang="de-DE" sz="2400" b="0" dirty="0">
                <a:solidFill>
                  <a:srgbClr val="004992"/>
                </a:solidFill>
                <a:latin typeface="+mn-lt"/>
                <a:cs typeface="+mn-cs"/>
              </a:rPr>
            </a:br>
            <a:r>
              <a:rPr lang="vi-VN" altLang="de-DE" sz="1800" b="0" dirty="0">
                <a:solidFill>
                  <a:srgbClr val="004992"/>
                </a:solidFill>
                <a:latin typeface="+mn-lt"/>
                <a:cs typeface="+mn-cs"/>
              </a:rPr>
              <a:t>(Frederick Daniel Hardy, 1826-1911)</a:t>
            </a:r>
            <a:endParaRPr lang="de-DE" altLang="de-DE" sz="1800" b="0" dirty="0">
              <a:solidFill>
                <a:srgbClr val="004992"/>
              </a:solidFill>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Trovač iz Salamance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Seviljski prodavač vode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Kušanje vina</a:t>
            </a:r>
            <a:r>
              <a:rPr lang="de-DE" altLang="de-DE" sz="2400" b="0" dirty="0">
                <a:solidFill>
                  <a:srgbClr val="333333"/>
                </a:solidFill>
                <a:latin typeface="+mn-lt"/>
                <a:cs typeface="+mn-cs"/>
              </a:rPr>
              <a:t> </a:t>
            </a:r>
            <a:r>
              <a:rPr lang="hr-HR" altLang="de-DE" sz="2400" b="0" dirty="0">
                <a:solidFill>
                  <a:srgbClr val="333333"/>
                </a:solidFill>
                <a:latin typeface="+mn-lt"/>
                <a:cs typeface="+mn-cs"/>
              </a:rPr>
              <a:t>u</a:t>
            </a:r>
            <a:r>
              <a:rPr lang="de-DE" altLang="de-DE" sz="2400" b="0" dirty="0">
                <a:solidFill>
                  <a:srgbClr val="333333"/>
                </a:solidFill>
                <a:latin typeface="+mn-lt"/>
                <a:cs typeface="+mn-cs"/>
              </a:rPr>
              <a:t> Malag</a:t>
            </a:r>
            <a:r>
              <a:rPr lang="hr-HR" altLang="de-DE" sz="2400" b="0" dirty="0">
                <a:solidFill>
                  <a:srgbClr val="333333"/>
                </a:solidFill>
                <a:latin typeface="+mn-lt"/>
                <a:cs typeface="+mn-cs"/>
              </a:rPr>
              <a:t>i</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Madridski pijanac</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Trovač iz Salamance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Seviljski prodavač vode</a:t>
            </a:r>
            <a:br>
              <a:rPr lang="en-US" altLang="de-DE" sz="2400" b="0" dirty="0">
                <a:solidFill>
                  <a:srgbClr val="004992"/>
                </a:solidFill>
                <a:latin typeface="+mn-lt"/>
                <a:cs typeface="+mn-cs"/>
              </a:rPr>
            </a:br>
            <a:r>
              <a:rPr lang="de-DE" altLang="de-DE" sz="1800"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Kušanje vina</a:t>
            </a:r>
            <a:r>
              <a:rPr lang="de-DE" altLang="de-DE" sz="2400" b="0" dirty="0">
                <a:solidFill>
                  <a:srgbClr val="333333"/>
                </a:solidFill>
                <a:latin typeface="+mn-lt"/>
                <a:cs typeface="+mn-cs"/>
              </a:rPr>
              <a:t> </a:t>
            </a:r>
            <a:r>
              <a:rPr lang="hr-HR" altLang="de-DE" sz="2400" b="0" dirty="0">
                <a:solidFill>
                  <a:srgbClr val="333333"/>
                </a:solidFill>
                <a:latin typeface="+mn-lt"/>
                <a:cs typeface="+mn-cs"/>
              </a:rPr>
              <a:t>u</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Malag</a:t>
            </a:r>
            <a:r>
              <a:rPr lang="hr-HR" altLang="de-DE" sz="2400" b="0" dirty="0">
                <a:solidFill>
                  <a:srgbClr val="333333"/>
                </a:solidFill>
                <a:latin typeface="+mn-lt"/>
                <a:cs typeface="+mn-cs"/>
              </a:rPr>
              <a:t>i</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Madridski pijanac</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1029"/>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Kavalir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Nedjeljna šetnja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Udovac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Uvrijeđeni ljubavnik</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Kavalir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Nedjeljna šetnja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Udovac</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Uvrijeđeni ljubavnik</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Pedikura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Savjetovanje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a:t>
            </a:r>
            <a:r>
              <a:rPr lang="hr-HR" altLang="de-DE" sz="2400" b="0" dirty="0">
                <a:solidFill>
                  <a:srgbClr val="333333"/>
                </a:solidFill>
                <a:latin typeface="+mn-lt"/>
                <a:cs typeface="+mn-cs"/>
              </a:rPr>
              <a:t>tacija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Obožavatelj</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Pedikura</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Savjetovanje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a:t>
            </a:r>
            <a:r>
              <a:rPr lang="hr-HR" altLang="de-DE" sz="2400" b="0" dirty="0">
                <a:solidFill>
                  <a:srgbClr val="333333"/>
                </a:solidFill>
                <a:latin typeface="+mn-lt"/>
                <a:cs typeface="+mn-cs"/>
              </a:rPr>
              <a:t>tacija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Obožavatelj</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Potjera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Beskućnici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Nedozvoljeni ulazak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Kradljivci voća</a:t>
            </a:r>
            <a:endParaRPr lang="de-DE" altLang="de-DE" sz="2400" b="0" dirty="0">
              <a:solidFill>
                <a:srgbClr val="333333"/>
              </a:solidFill>
              <a:latin typeface="+mn-lt"/>
              <a:cs typeface="+mn-cs"/>
            </a:endParaRP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Potjera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Beskućnici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Nedozvoljeni ulazak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Kradljivci voća</a:t>
            </a:r>
            <a:br>
              <a:rPr lang="de-DE" altLang="de-DE" sz="2400" b="0" dirty="0">
                <a:solidFill>
                  <a:srgbClr val="004992"/>
                </a:solidFill>
                <a:latin typeface="+mn-lt"/>
                <a:cs typeface="+mn-cs"/>
              </a:rPr>
            </a:br>
            <a:r>
              <a:rPr lang="de-DE" altLang="de-DE" sz="1800" b="0" dirty="0">
                <a:solidFill>
                  <a:srgbClr val="004992"/>
                </a:solidFill>
                <a:latin typeface="+mn-lt"/>
                <a:cs typeface="+mn-cs"/>
              </a:rPr>
              <a:t>(Hermann Kauffmann, 1848)</a:t>
            </a:r>
          </a:p>
        </p:txBody>
      </p:sp>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Večernja molitva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Pogreb</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Ratari</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2050"/>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Večernja molitva</a:t>
            </a:r>
            <a:br>
              <a:rPr lang="de-DE" altLang="de-DE" sz="2400" b="0" dirty="0">
                <a:solidFill>
                  <a:srgbClr val="004992"/>
                </a:solidFill>
                <a:latin typeface="+mn-lt"/>
                <a:cs typeface="+mn-cs"/>
              </a:rPr>
            </a:br>
            <a:r>
              <a:rPr lang="de-DE" altLang="de-DE" sz="1800" b="0" dirty="0">
                <a:solidFill>
                  <a:srgbClr val="004992"/>
                </a:solidFill>
                <a:latin typeface="+mn-lt"/>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Pogreb</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Ratari</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Šetnja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Čekanje ribarskog broda</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Ožalošćeni</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 bijegu</a:t>
            </a:r>
            <a:endParaRPr lang="de-DE" altLang="de-DE" sz="2400" b="0" dirty="0">
              <a:solidFill>
                <a:srgbClr val="333333"/>
              </a:solidFill>
              <a:latin typeface="+mn-lt"/>
              <a:cs typeface="+mn-cs"/>
            </a:endParaRP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52</a:t>
            </a:fld>
            <a:endParaRPr lang="de-DE" altLang="de-DE"/>
          </a:p>
        </p:txBody>
      </p:sp>
      <p:sp>
        <p:nvSpPr>
          <p:cNvPr id="12"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Šetnja</a:t>
            </a:r>
          </a:p>
          <a:p>
            <a:pPr marL="457200" indent="-457200"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Čekanje ribarskog broda</a:t>
            </a:r>
            <a:br>
              <a:rPr lang="en-US" altLang="de-DE" sz="2400" b="0" dirty="0">
                <a:solidFill>
                  <a:srgbClr val="004992"/>
                </a:solidFill>
                <a:latin typeface="+mn-lt"/>
                <a:cs typeface="+mn-cs"/>
              </a:rPr>
            </a:br>
            <a:r>
              <a:rPr lang="hr-HR" altLang="de-DE" sz="1800" b="0" dirty="0">
                <a:solidFill>
                  <a:srgbClr val="004992"/>
                </a:solidFill>
                <a:latin typeface="+mn-lt"/>
                <a:cs typeface="+mn-cs"/>
              </a:rPr>
              <a:t>(Philip Lodewijk F. Sadée, 1837-1904)</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Ožalošćeni</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 bijegu</a:t>
            </a:r>
            <a:endParaRPr lang="de-DE" altLang="de-DE" sz="2400" b="0" dirty="0">
              <a:solidFill>
                <a:srgbClr val="333333"/>
              </a:solidFill>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hr-HR" altLang="de-DE" sz="2400" b="0" dirty="0">
                <a:solidFill>
                  <a:srgbClr val="333333"/>
                </a:solidFill>
                <a:latin typeface="+mn-lt"/>
                <a:cs typeface="+mn-cs"/>
              </a:rPr>
              <a:t>Što se ovdje događa</a:t>
            </a:r>
            <a:r>
              <a:rPr lang="de-DE" altLang="de-DE" sz="2400" b="0" dirty="0">
                <a:solidFill>
                  <a:srgbClr val="333333"/>
                </a:solidFill>
                <a:latin typeface="+mn-lt"/>
                <a:cs typeface="+mn-cs"/>
              </a:rPr>
              <a:t>?</a:t>
            </a:r>
            <a:endParaRPr lang="en-US" altLang="de-DE" sz="2400" b="0" dirty="0">
              <a:solidFill>
                <a:srgbClr val="333333"/>
              </a:solidFill>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3"/>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Dječak mrzi svirati violinu, ali ga roditelji na to </a:t>
            </a:r>
            <a:r>
              <a:rPr lang="hr-HR" altLang="de-DE" sz="2400" b="0">
                <a:solidFill>
                  <a:srgbClr val="333333"/>
                </a:solidFill>
                <a:latin typeface="+mn-lt"/>
                <a:cs typeface="+mn-cs"/>
              </a:rPr>
              <a:t>prisiljavaju</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Slijepi dječak priželjkuje da može svirati violinu.</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Dječak je slomio očevu skupocjenu violinu i boji mu se to reći.</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Dječak je talentirani glazbenik koji se koncentrira prije</a:t>
            </a:r>
            <a:br>
              <a:rPr lang="de-DE" altLang="de-DE" sz="2400" b="0" dirty="0">
                <a:solidFill>
                  <a:srgbClr val="333333"/>
                </a:solidFill>
                <a:latin typeface="+mn-lt"/>
                <a:cs typeface="+mn-cs"/>
              </a:rPr>
            </a:br>
            <a:r>
              <a:rPr lang="hr-HR" altLang="de-DE" sz="2400" b="0" dirty="0">
                <a:solidFill>
                  <a:srgbClr val="333333"/>
                </a:solidFill>
                <a:latin typeface="+mn-lt"/>
                <a:cs typeface="+mn-cs"/>
              </a:rPr>
              <a:t>nastupa.</a:t>
            </a:r>
            <a:endParaRPr lang="de-DE" altLang="de-DE" sz="2400" b="0" dirty="0">
              <a:solidFill>
                <a:srgbClr val="333333"/>
              </a:solidFill>
              <a:latin typeface="+mn-lt"/>
              <a:cs typeface="+mn-cs"/>
            </a:endParaRP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7 – Prebrzo zaključivanje II</a:t>
            </a:r>
          </a:p>
        </p:txBody>
      </p:sp>
      <p:sp>
        <p:nvSpPr>
          <p:cNvPr id="7" name="Slide Number Placeholder 6"/>
          <p:cNvSpPr>
            <a:spLocks noGrp="1"/>
          </p:cNvSpPr>
          <p:nvPr>
            <p:ph type="sldNum" sz="quarter" idx="12"/>
          </p:nvPr>
        </p:nvSpPr>
        <p:spPr/>
        <p:txBody>
          <a:bodyPr/>
          <a:lstStyle/>
          <a:p>
            <a:fld id="{BF1D42D5-400B-40D5-96E0-378B750408E0}"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3"/>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Dječak mrzi svirati violinu, ali ga roditelji na to prisiljavaju</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Slijepi dječak priželjkuje da može svirati violinu.</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Dječak je slomio očevu skupocjenu violinu i boji mu se to reći.</a:t>
            </a:r>
          </a:p>
          <a:p>
            <a:pPr marL="457200" lvl="0" indent="-457200"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Dječak je talentirani glazbenik koji se koncentrira prije</a:t>
            </a:r>
            <a:br>
              <a:rPr lang="de-DE" altLang="de-DE" sz="2400" b="0" dirty="0">
                <a:solidFill>
                  <a:srgbClr val="004992"/>
                </a:solidFill>
                <a:latin typeface="+mn-lt"/>
                <a:cs typeface="+mn-cs"/>
              </a:rPr>
            </a:br>
            <a:r>
              <a:rPr lang="hr-HR" altLang="de-DE" sz="2400" b="0" dirty="0">
                <a:solidFill>
                  <a:srgbClr val="004992"/>
                </a:solidFill>
                <a:latin typeface="+mn-lt"/>
                <a:cs typeface="+mn-cs"/>
              </a:rPr>
              <a:t>nastupa.</a:t>
            </a:r>
            <a:endParaRPr lang="de-DE" altLang="de-DE" sz="2400" b="0" dirty="0">
              <a:solidFill>
                <a:srgbClr val="004992"/>
              </a:solidFill>
              <a:latin typeface="+mn-lt"/>
              <a:cs typeface="+mn-cs"/>
            </a:endParaRPr>
          </a:p>
        </p:txBody>
      </p:sp>
      <p:sp>
        <p:nvSpPr>
          <p:cNvPr id="6" name="Footer Placeholder 5"/>
          <p:cNvSpPr>
            <a:spLocks noGrp="1"/>
          </p:cNvSpPr>
          <p:nvPr>
            <p:ph type="ftr" sz="quarter" idx="11"/>
          </p:nvPr>
        </p:nvSpPr>
        <p:spPr/>
        <p:txBody>
          <a:bodyPr/>
          <a:lstStyle/>
          <a:p>
            <a:pPr>
              <a:defRPr/>
            </a:pPr>
            <a:r>
              <a:rPr lang="de-DE"/>
              <a:t>Metakognitivni Trening 7 – Prebrzo zaključivanje II</a:t>
            </a:r>
          </a:p>
        </p:txBody>
      </p:sp>
      <p:sp>
        <p:nvSpPr>
          <p:cNvPr id="7" name="Slide Number Placeholder 6"/>
          <p:cNvSpPr>
            <a:spLocks noGrp="1"/>
          </p:cNvSpPr>
          <p:nvPr>
            <p:ph type="sldNum" sz="quarter" idx="12"/>
          </p:nvPr>
        </p:nvSpPr>
        <p:spPr/>
        <p:txBody>
          <a:bodyPr/>
          <a:lstStyle/>
          <a:p>
            <a:fld id="{BF1D42D5-400B-40D5-96E0-378B750408E0}"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Text Box 1"/>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Ljubavno pismo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Podli susjed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Selidba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a:t>
            </a:r>
            <a:r>
              <a:rPr lang="hr-HR" altLang="de-DE" sz="2400" b="0" dirty="0">
                <a:solidFill>
                  <a:srgbClr val="333333"/>
                </a:solidFill>
                <a:latin typeface="+mn-lt"/>
                <a:cs typeface="+mn-cs"/>
              </a:rPr>
              <a:t>opograf</a:t>
            </a:r>
            <a:endParaRPr lang="en-US" altLang="de-DE" sz="2400" b="0" dirty="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Ljubavno pismo</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Podli susjed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Selidba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a:t>
            </a:r>
            <a:r>
              <a:rPr lang="hr-HR" altLang="de-DE" sz="2400" b="0" dirty="0">
                <a:solidFill>
                  <a:srgbClr val="333333"/>
                </a:solidFill>
                <a:latin typeface="+mn-lt"/>
                <a:cs typeface="+mn-cs"/>
              </a:rPr>
              <a:t>opograf</a:t>
            </a:r>
            <a:endParaRPr lang="en-US" altLang="de-DE" sz="2400" b="0" dirty="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Podmićivanje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Mesija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Porez na zemlju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Plemić i gusar</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Podmićivanje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Mesija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Porez na zemlju</a:t>
            </a:r>
            <a:br>
              <a:rPr lang="de-DE" altLang="de-DE" sz="2400" b="0" dirty="0">
                <a:solidFill>
                  <a:srgbClr val="004992"/>
                </a:solidFill>
                <a:latin typeface="+mn-lt"/>
                <a:cs typeface="+mn-cs"/>
              </a:rPr>
            </a:br>
            <a:r>
              <a:rPr lang="de-DE" altLang="de-DE" sz="1800"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Plemić i gusar</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Rectangle 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Pijani gnjavator</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Žensko ogovaranje</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Poziv na ples</a:t>
            </a:r>
            <a:endParaRPr lang="de-DE"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Karmine</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90" name="Rectangle 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Pijani gnjavator</a:t>
            </a:r>
          </a:p>
          <a:p>
            <a:pPr marL="45720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Žensko ogovaranje</a:t>
            </a:r>
          </a:p>
          <a:p>
            <a:pPr marL="457200" lvl="0" indent="-457200"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Poziv na ples</a:t>
            </a:r>
            <a:br>
              <a:rPr lang="hr-HR" altLang="de-DE" sz="2400" b="0" dirty="0">
                <a:solidFill>
                  <a:srgbClr val="004992"/>
                </a:solidFill>
                <a:latin typeface="+mn-lt"/>
                <a:cs typeface="+mn-cs"/>
              </a:rPr>
            </a:br>
            <a:r>
              <a:rPr lang="de-DE" altLang="de-DE" sz="1800" b="0" dirty="0">
                <a:solidFill>
                  <a:srgbClr val="004992"/>
                </a:solidFill>
                <a:latin typeface="+mn-lt"/>
                <a:cs typeface="+mn-cs"/>
              </a:rPr>
              <a:t>(</a:t>
            </a:r>
            <a:r>
              <a:rPr lang="de-DE" altLang="de-DE" sz="1800" b="0">
                <a:solidFill>
                  <a:srgbClr val="004992"/>
                </a:solidFill>
                <a:latin typeface="+mn-lt"/>
                <a:cs typeface="+mn-cs"/>
              </a:rPr>
              <a:t>Peter Baumgartner</a:t>
            </a:r>
            <a:r>
              <a:rPr lang="de-DE" altLang="de-DE" sz="1800" b="0" dirty="0">
                <a:solidFill>
                  <a:srgbClr val="004992"/>
                </a:solidFill>
                <a:latin typeface="+mn-lt"/>
                <a:cs typeface="+mn-cs"/>
              </a:rPr>
              <a:t>, 1834-1911)</a:t>
            </a:r>
          </a:p>
          <a:p>
            <a:pPr marL="457200" lvl="0" indent="-457200"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Karmine</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7 – Prebrzo zaključivanje II</a:t>
            </a:r>
          </a:p>
        </p:txBody>
      </p:sp>
      <p:sp>
        <p:nvSpPr>
          <p:cNvPr id="10" name="Slide Number Placeholder 9"/>
          <p:cNvSpPr>
            <a:spLocks noGrp="1"/>
          </p:cNvSpPr>
          <p:nvPr>
            <p:ph type="sldNum" sz="quarter" idx="12"/>
          </p:nvPr>
        </p:nvSpPr>
        <p:spPr/>
        <p:txBody>
          <a:bodyPr/>
          <a:lstStyle/>
          <a:p>
            <a:fld id="{BF1D42D5-400B-40D5-96E0-378B750408E0}"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1029"/>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Svjedok ubojstva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Drama</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 kinu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Odbjegla nevjesta</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Svjedok ubojstva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hr-HR" altLang="de-DE" sz="2400" b="0" dirty="0">
                <a:solidFill>
                  <a:srgbClr val="004992"/>
                </a:solidFill>
                <a:latin typeface="+mn-lt"/>
                <a:cs typeface="+mn-cs"/>
              </a:rPr>
              <a:t>Drama</a:t>
            </a:r>
            <a:br>
              <a:rPr lang="hr-HR" altLang="de-DE" sz="2400" b="0" dirty="0">
                <a:solidFill>
                  <a:srgbClr val="004992"/>
                </a:solidFill>
                <a:latin typeface="+mn-lt"/>
                <a:cs typeface="+mn-cs"/>
              </a:rPr>
            </a:br>
            <a:r>
              <a:rPr lang="de-DE" altLang="de-DE"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U kinu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hr-HR" altLang="de-DE" sz="2400" b="0" dirty="0">
                <a:solidFill>
                  <a:srgbClr val="333333"/>
                </a:solidFill>
                <a:latin typeface="+mn-lt"/>
                <a:cs typeface="+mn-cs"/>
              </a:rPr>
              <a:t>Odbjegla nevjesta</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BF1D42D5-400B-40D5-96E0-378B750408E0}"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Primjena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Kad su odluke važne i s ozbiljnim posljedicama</a:t>
            </a:r>
            <a:r>
              <a:rPr lang="en-GB" altLang="de-DE" dirty="0">
                <a:solidFill>
                  <a:srgbClr val="333333"/>
                </a:solidFill>
              </a:rPr>
              <a:t>, </a:t>
            </a:r>
            <a:r>
              <a:rPr lang="hr-HR" altLang="de-DE" dirty="0">
                <a:solidFill>
                  <a:srgbClr val="333333"/>
                </a:solidFill>
              </a:rPr>
              <a:t>bolje je izbjegavati brzopletost</a:t>
            </a:r>
            <a:r>
              <a:rPr lang="en-GB" altLang="de-DE" dirty="0">
                <a:solidFill>
                  <a:srgbClr val="333333"/>
                </a:solidFill>
              </a:rPr>
              <a:t> </a:t>
            </a:r>
            <a:r>
              <a:rPr lang="hr-HR" altLang="de-DE" dirty="0">
                <a:solidFill>
                  <a:srgbClr val="333333"/>
                </a:solidFill>
              </a:rPr>
              <a:t>i pažljivo razmotriti sve bitne </a:t>
            </a:r>
            <a:r>
              <a:rPr lang="hr-HR" altLang="de-DE">
                <a:solidFill>
                  <a:srgbClr val="333333"/>
                </a:solidFill>
              </a:rPr>
              <a:t>informacije</a:t>
            </a:r>
            <a:r>
              <a:rPr lang="en-GB" altLang="de-DE">
                <a:solidFill>
                  <a:srgbClr val="333333"/>
                </a:solidFill>
              </a:rPr>
              <a:t> (“b</a:t>
            </a:r>
            <a:r>
              <a:rPr lang="hr-HR" altLang="de-DE" dirty="0">
                <a:solidFill>
                  <a:srgbClr val="333333"/>
                </a:solidFill>
              </a:rPr>
              <a:t>olje spriječiti </a:t>
            </a:r>
            <a:r>
              <a:rPr lang="hr-HR" altLang="de-DE">
                <a:solidFill>
                  <a:srgbClr val="333333"/>
                </a:solidFill>
              </a:rPr>
              <a:t>nego liječiti</a:t>
            </a:r>
            <a:r>
              <a:rPr lang="en-GB" altLang="de-DE">
                <a:solidFill>
                  <a:srgbClr val="333333"/>
                </a:solidFill>
              </a:rPr>
              <a:t>”).</a:t>
            </a:r>
            <a:endParaRPr lang="hr-HR" altLang="de-DE" dirty="0">
              <a:solidFill>
                <a:srgbClr val="004992"/>
              </a:solidFill>
            </a:endParaRPr>
          </a:p>
        </p:txBody>
      </p:sp>
      <p:sp>
        <p:nvSpPr>
          <p:cNvPr id="8" name="Footer Placeholder 7"/>
          <p:cNvSpPr>
            <a:spLocks noGrp="1"/>
          </p:cNvSpPr>
          <p:nvPr>
            <p:ph type="ftr" sz="quarter" idx="11"/>
          </p:nvPr>
        </p:nvSpPr>
        <p:spPr/>
        <p:txBody>
          <a:bodyPr/>
          <a:lstStyle/>
          <a:p>
            <a:pPr>
              <a:defRPr/>
            </a:pPr>
            <a:r>
              <a:rPr lang="de-DE"/>
              <a:t>Metakognitivni Trening 7 – Prebrzo zaključivanje II</a:t>
            </a:r>
          </a:p>
        </p:txBody>
      </p:sp>
      <p:sp>
        <p:nvSpPr>
          <p:cNvPr id="9" name="Slide Number Placeholder 8"/>
          <p:cNvSpPr>
            <a:spLocks noGrp="1"/>
          </p:cNvSpPr>
          <p:nvPr>
            <p:ph type="sldNum" sz="quarter" idx="12"/>
          </p:nvPr>
        </p:nvSpPr>
        <p:spPr/>
        <p:txBody>
          <a:bodyPr/>
          <a:lstStyle/>
          <a:p>
            <a:fld id="{A905E162-C0FA-4C32-B5DC-D9CA7DA97672}"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Primjena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Kad su odluke važne i s ozbiljnim posljedicama</a:t>
            </a:r>
            <a:r>
              <a:rPr lang="en-GB" altLang="de-DE" dirty="0">
                <a:solidFill>
                  <a:srgbClr val="333333"/>
                </a:solidFill>
              </a:rPr>
              <a:t>, </a:t>
            </a:r>
            <a:r>
              <a:rPr lang="hr-HR" altLang="de-DE" dirty="0">
                <a:solidFill>
                  <a:srgbClr val="333333"/>
                </a:solidFill>
              </a:rPr>
              <a:t>bolje je izbjegavati brzopletost</a:t>
            </a:r>
            <a:r>
              <a:rPr lang="en-GB" altLang="de-DE" dirty="0">
                <a:solidFill>
                  <a:srgbClr val="333333"/>
                </a:solidFill>
              </a:rPr>
              <a:t> </a:t>
            </a:r>
            <a:r>
              <a:rPr lang="hr-HR" altLang="de-DE" dirty="0">
                <a:solidFill>
                  <a:srgbClr val="333333"/>
                </a:solidFill>
              </a:rPr>
              <a:t>i pažljivo razmotriti sve bitne informacije</a:t>
            </a:r>
            <a:r>
              <a:rPr lang="en-GB" altLang="de-DE" dirty="0">
                <a:solidFill>
                  <a:srgbClr val="333333"/>
                </a:solidFill>
              </a:rPr>
              <a:t> (“b</a:t>
            </a:r>
            <a:r>
              <a:rPr lang="hr-HR" altLang="de-DE" dirty="0">
                <a:solidFill>
                  <a:srgbClr val="333333"/>
                </a:solidFill>
              </a:rPr>
              <a:t>olje spriječiti nego liječiti</a:t>
            </a:r>
            <a:r>
              <a:rPr lang="en-GB" altLang="de-DE" dirty="0">
                <a:solidFill>
                  <a:srgbClr val="333333"/>
                </a:solidFill>
              </a:rPr>
              <a:t>”).</a:t>
            </a:r>
            <a:endParaRPr lang="hr-HR" altLang="de-DE"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r-HR" altLang="de-DE" dirty="0">
                <a:solidFill>
                  <a:srgbClr val="004992"/>
                </a:solidFill>
              </a:rPr>
              <a:t>Primjer</a:t>
            </a:r>
            <a:r>
              <a:rPr lang="de-DE" altLang="de-DE" dirty="0">
                <a:solidFill>
                  <a:srgbClr val="004992"/>
                </a:solidFill>
              </a:rPr>
              <a:t>:</a:t>
            </a:r>
            <a:r>
              <a:rPr lang="de-DE" altLang="de-DE" dirty="0">
                <a:solidFill>
                  <a:srgbClr val="333333"/>
                </a:solidFill>
              </a:rPr>
              <a:t> </a:t>
            </a:r>
            <a:r>
              <a:rPr lang="hr-HR" altLang="de-DE" dirty="0">
                <a:solidFill>
                  <a:srgbClr val="333333"/>
                </a:solidFill>
              </a:rPr>
              <a:t>Čovjek </a:t>
            </a:r>
            <a:r>
              <a:rPr lang="de-DE" altLang="de-DE" dirty="0">
                <a:solidFill>
                  <a:srgbClr val="333333"/>
                </a:solidFill>
              </a:rPr>
              <a:t>nerazumljivo</a:t>
            </a:r>
            <a:r>
              <a:rPr lang="en-GB" altLang="de-DE" dirty="0">
                <a:solidFill>
                  <a:srgbClr val="333333"/>
                </a:solidFill>
              </a:rPr>
              <a:t>: </a:t>
            </a:r>
            <a:r>
              <a:rPr lang="hr-HR" altLang="de-DE" i="1" dirty="0">
                <a:solidFill>
                  <a:srgbClr val="004992"/>
                </a:solidFill>
              </a:rPr>
              <a:t>je li pijan</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Pogledajte ga pažljivije</a:t>
            </a:r>
            <a:r>
              <a:rPr lang="de-DE" altLang="de-DE" dirty="0">
                <a:solidFill>
                  <a:srgbClr val="333333"/>
                </a:solidFill>
              </a:rPr>
              <a:t>:</a:t>
            </a:r>
            <a:r>
              <a:rPr lang="hr-HR" altLang="de-DE" dirty="0">
                <a:solidFill>
                  <a:srgbClr val="333333"/>
                </a:solidFill>
              </a:rPr>
              <a:t> dolazi li iz bara, osjeti li se zadah alkohola</a:t>
            </a:r>
            <a:r>
              <a:rPr lang="de-DE" altLang="de-DE" dirty="0">
                <a:solidFill>
                  <a:srgbClr val="333333"/>
                </a:solidFill>
              </a:rPr>
              <a:t>? </a:t>
            </a:r>
            <a:br>
              <a:rPr lang="de-DE" altLang="de-DE" dirty="0">
                <a:solidFill>
                  <a:srgbClr val="333333"/>
                </a:solidFill>
              </a:rPr>
            </a:br>
            <a:r>
              <a:rPr lang="hr-HR" altLang="de-DE" i="1" dirty="0">
                <a:solidFill>
                  <a:srgbClr val="004992"/>
                </a:solidFill>
              </a:rPr>
              <a:t>Možda mu je govor</a:t>
            </a:r>
            <a:r>
              <a:rPr lang="de-DE" altLang="de-DE" i="1" dirty="0">
                <a:solidFill>
                  <a:srgbClr val="004992"/>
                </a:solidFill>
              </a:rPr>
              <a:t> </a:t>
            </a:r>
            <a:r>
              <a:rPr lang="hr-HR" altLang="de-DE" i="1" dirty="0">
                <a:solidFill>
                  <a:srgbClr val="004992"/>
                </a:solidFill>
              </a:rPr>
              <a:t>poremećen nakon moždanog udara ili možda ima neko drugo oštećenje govora</a:t>
            </a:r>
            <a:r>
              <a:rPr lang="de-DE" altLang="de-DE" i="1" dirty="0">
                <a:solidFill>
                  <a:srgbClr val="004992"/>
                </a:solidFill>
              </a:rPr>
              <a:t>.</a:t>
            </a:r>
            <a:endParaRPr lang="hr-HR"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A905E162-C0FA-4C32-B5DC-D9CA7DA97672}" type="slidenum">
              <a:rPr lang="de-DE" altLang="de-DE" smtClean="0"/>
              <a:pPr/>
              <a:t>65</a:t>
            </a:fld>
            <a:endParaRPr lang="de-DE" altLang="de-DE"/>
          </a:p>
        </p:txBody>
      </p:sp>
    </p:spTree>
    <p:extLst>
      <p:ext uri="{BB962C8B-B14F-4D97-AF65-F5344CB8AC3E}">
        <p14:creationId xmlns:p14="http://schemas.microsoft.com/office/powerpoint/2010/main" val="24712228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Primjena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Kad su odluke važne i s ozbiljnim posljedicama</a:t>
            </a:r>
            <a:r>
              <a:rPr lang="en-GB" altLang="de-DE" dirty="0">
                <a:solidFill>
                  <a:srgbClr val="333333"/>
                </a:solidFill>
              </a:rPr>
              <a:t>, </a:t>
            </a:r>
            <a:r>
              <a:rPr lang="hr-HR" altLang="de-DE" dirty="0">
                <a:solidFill>
                  <a:srgbClr val="333333"/>
                </a:solidFill>
              </a:rPr>
              <a:t>bolje je izbjegavati brzopletost</a:t>
            </a:r>
            <a:r>
              <a:rPr lang="en-GB" altLang="de-DE" dirty="0">
                <a:solidFill>
                  <a:srgbClr val="333333"/>
                </a:solidFill>
              </a:rPr>
              <a:t> </a:t>
            </a:r>
            <a:r>
              <a:rPr lang="hr-HR" altLang="de-DE" dirty="0">
                <a:solidFill>
                  <a:srgbClr val="333333"/>
                </a:solidFill>
              </a:rPr>
              <a:t>i pažljivo razmotriti sve bitne informacije</a:t>
            </a:r>
            <a:r>
              <a:rPr lang="en-GB" altLang="de-DE" dirty="0">
                <a:solidFill>
                  <a:srgbClr val="333333"/>
                </a:solidFill>
              </a:rPr>
              <a:t> (“b</a:t>
            </a:r>
            <a:r>
              <a:rPr lang="hr-HR" altLang="de-DE" dirty="0">
                <a:solidFill>
                  <a:srgbClr val="333333"/>
                </a:solidFill>
              </a:rPr>
              <a:t>olje spriječiti nego liječiti</a:t>
            </a:r>
            <a:r>
              <a:rPr lang="en-GB" altLang="de-DE" dirty="0">
                <a:solidFill>
                  <a:srgbClr val="333333"/>
                </a:solidFill>
              </a:rPr>
              <a:t>”).</a:t>
            </a:r>
            <a:endParaRPr lang="hr-HR" altLang="de-DE"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r-HR" altLang="de-DE" dirty="0">
                <a:solidFill>
                  <a:srgbClr val="004992"/>
                </a:solidFill>
              </a:rPr>
              <a:t>Primjer</a:t>
            </a:r>
            <a:r>
              <a:rPr lang="de-DE" altLang="de-DE" dirty="0">
                <a:solidFill>
                  <a:srgbClr val="004992"/>
                </a:solidFill>
              </a:rPr>
              <a:t>:</a:t>
            </a:r>
            <a:r>
              <a:rPr lang="de-DE" altLang="de-DE" dirty="0">
                <a:solidFill>
                  <a:srgbClr val="333333"/>
                </a:solidFill>
              </a:rPr>
              <a:t> </a:t>
            </a:r>
            <a:r>
              <a:rPr lang="hr-HR" altLang="de-DE" dirty="0">
                <a:solidFill>
                  <a:srgbClr val="333333"/>
                </a:solidFill>
              </a:rPr>
              <a:t>Čovjek </a:t>
            </a:r>
            <a:r>
              <a:rPr lang="de-DE" altLang="de-DE" dirty="0">
                <a:solidFill>
                  <a:srgbClr val="333333"/>
                </a:solidFill>
              </a:rPr>
              <a:t>nerazumljivo</a:t>
            </a:r>
            <a:r>
              <a:rPr lang="en-GB" altLang="de-DE" dirty="0">
                <a:solidFill>
                  <a:srgbClr val="333333"/>
                </a:solidFill>
              </a:rPr>
              <a:t>: </a:t>
            </a:r>
            <a:r>
              <a:rPr lang="hr-HR" altLang="de-DE" i="1" dirty="0">
                <a:solidFill>
                  <a:srgbClr val="004992"/>
                </a:solidFill>
              </a:rPr>
              <a:t>je li pijan</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Pogledajte ga pažljivije</a:t>
            </a:r>
            <a:r>
              <a:rPr lang="de-DE" altLang="de-DE" dirty="0">
                <a:solidFill>
                  <a:srgbClr val="333333"/>
                </a:solidFill>
              </a:rPr>
              <a:t>:</a:t>
            </a:r>
            <a:r>
              <a:rPr lang="hr-HR" altLang="de-DE" dirty="0">
                <a:solidFill>
                  <a:srgbClr val="333333"/>
                </a:solidFill>
              </a:rPr>
              <a:t> dolazi li iz bara, osjeti li se zadah alkohola</a:t>
            </a:r>
            <a:r>
              <a:rPr lang="de-DE" altLang="de-DE" dirty="0">
                <a:solidFill>
                  <a:srgbClr val="333333"/>
                </a:solidFill>
              </a:rPr>
              <a:t>? </a:t>
            </a:r>
            <a:br>
              <a:rPr lang="de-DE" altLang="de-DE" dirty="0">
                <a:solidFill>
                  <a:srgbClr val="333333"/>
                </a:solidFill>
              </a:rPr>
            </a:br>
            <a:r>
              <a:rPr lang="hr-HR" altLang="de-DE" i="1" dirty="0">
                <a:solidFill>
                  <a:srgbClr val="004992"/>
                </a:solidFill>
              </a:rPr>
              <a:t>Možda mu je govor</a:t>
            </a:r>
            <a:r>
              <a:rPr lang="de-DE" altLang="de-DE" i="1" dirty="0">
                <a:solidFill>
                  <a:srgbClr val="004992"/>
                </a:solidFill>
              </a:rPr>
              <a:t> </a:t>
            </a:r>
            <a:r>
              <a:rPr lang="hr-HR" altLang="de-DE" i="1" dirty="0">
                <a:solidFill>
                  <a:srgbClr val="004992"/>
                </a:solidFill>
              </a:rPr>
              <a:t>poremećen nakon moždanog udara ili možda ima neko drugo oštećenje govora</a:t>
            </a:r>
            <a:r>
              <a:rPr lang="de-DE" altLang="de-DE" i="1" dirty="0">
                <a:solidFill>
                  <a:srgbClr val="004992"/>
                </a:solidFill>
              </a:rPr>
              <a:t>.</a:t>
            </a:r>
            <a:endParaRPr lang="hr-HR"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Imajte na umu da brzoplete odluke</a:t>
            </a:r>
            <a:r>
              <a:rPr lang="de-DE" altLang="de-DE" dirty="0">
                <a:solidFill>
                  <a:srgbClr val="333333"/>
                </a:solidFill>
              </a:rPr>
              <a:t> </a:t>
            </a:r>
            <a:r>
              <a:rPr lang="hr-HR" altLang="de-DE" dirty="0">
                <a:solidFill>
                  <a:srgbClr val="333333"/>
                </a:solidFill>
              </a:rPr>
              <a:t>povećavaju rizik od pogreške</a:t>
            </a:r>
            <a:r>
              <a:rPr lang="de-DE" altLang="de-DE" dirty="0">
                <a:solidFill>
                  <a:srgbClr val="333333"/>
                </a:solidFill>
              </a:rPr>
              <a:t>.</a:t>
            </a:r>
            <a:endParaRPr lang="en-GB"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A905E162-C0FA-4C32-B5DC-D9CA7DA97672}" type="slidenum">
              <a:rPr lang="de-DE" altLang="de-DE" smtClean="0"/>
              <a:pPr/>
              <a:t>66</a:t>
            </a:fld>
            <a:endParaRPr lang="de-DE" altLang="de-DE"/>
          </a:p>
        </p:txBody>
      </p:sp>
    </p:spTree>
    <p:extLst>
      <p:ext uri="{BB962C8B-B14F-4D97-AF65-F5344CB8AC3E}">
        <p14:creationId xmlns:p14="http://schemas.microsoft.com/office/powerpoint/2010/main" val="25064112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Primjena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Kad su odluke važne i s ozbiljnim posljedicama</a:t>
            </a:r>
            <a:r>
              <a:rPr lang="en-GB" altLang="de-DE" dirty="0">
                <a:solidFill>
                  <a:srgbClr val="333333"/>
                </a:solidFill>
              </a:rPr>
              <a:t>, </a:t>
            </a:r>
            <a:r>
              <a:rPr lang="hr-HR" altLang="de-DE" dirty="0">
                <a:solidFill>
                  <a:srgbClr val="333333"/>
                </a:solidFill>
              </a:rPr>
              <a:t>bolje je izbjegavati brzopletost</a:t>
            </a:r>
            <a:r>
              <a:rPr lang="en-GB" altLang="de-DE" dirty="0">
                <a:solidFill>
                  <a:srgbClr val="333333"/>
                </a:solidFill>
              </a:rPr>
              <a:t> </a:t>
            </a:r>
            <a:r>
              <a:rPr lang="hr-HR" altLang="de-DE" dirty="0">
                <a:solidFill>
                  <a:srgbClr val="333333"/>
                </a:solidFill>
              </a:rPr>
              <a:t>i pažljivo razmotriti sve bitne informacije</a:t>
            </a:r>
            <a:r>
              <a:rPr lang="en-GB" altLang="de-DE" dirty="0">
                <a:solidFill>
                  <a:srgbClr val="333333"/>
                </a:solidFill>
              </a:rPr>
              <a:t> (“b</a:t>
            </a:r>
            <a:r>
              <a:rPr lang="hr-HR" altLang="de-DE" dirty="0">
                <a:solidFill>
                  <a:srgbClr val="333333"/>
                </a:solidFill>
              </a:rPr>
              <a:t>olje spriječiti nego liječiti</a:t>
            </a:r>
            <a:r>
              <a:rPr lang="en-GB" altLang="de-DE" dirty="0">
                <a:solidFill>
                  <a:srgbClr val="333333"/>
                </a:solidFill>
              </a:rPr>
              <a:t>”).</a:t>
            </a:r>
            <a:endParaRPr lang="hr-HR" altLang="de-DE"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r-HR" altLang="de-DE" dirty="0">
                <a:solidFill>
                  <a:srgbClr val="004992"/>
                </a:solidFill>
              </a:rPr>
              <a:t>Primjer</a:t>
            </a:r>
            <a:r>
              <a:rPr lang="de-DE" altLang="de-DE" dirty="0">
                <a:solidFill>
                  <a:srgbClr val="004992"/>
                </a:solidFill>
              </a:rPr>
              <a:t>:</a:t>
            </a:r>
            <a:r>
              <a:rPr lang="de-DE" altLang="de-DE" dirty="0">
                <a:solidFill>
                  <a:srgbClr val="333333"/>
                </a:solidFill>
              </a:rPr>
              <a:t> </a:t>
            </a:r>
            <a:r>
              <a:rPr lang="hr-HR" altLang="de-DE" dirty="0">
                <a:solidFill>
                  <a:srgbClr val="333333"/>
                </a:solidFill>
              </a:rPr>
              <a:t>Čovjek </a:t>
            </a:r>
            <a:r>
              <a:rPr lang="de-DE" altLang="de-DE" dirty="0">
                <a:solidFill>
                  <a:srgbClr val="333333"/>
                </a:solidFill>
              </a:rPr>
              <a:t>nerazumljivo</a:t>
            </a:r>
            <a:r>
              <a:rPr lang="en-GB" altLang="de-DE" dirty="0">
                <a:solidFill>
                  <a:srgbClr val="333333"/>
                </a:solidFill>
              </a:rPr>
              <a:t>: </a:t>
            </a:r>
            <a:r>
              <a:rPr lang="hr-HR" altLang="de-DE" i="1" dirty="0">
                <a:solidFill>
                  <a:srgbClr val="004992"/>
                </a:solidFill>
              </a:rPr>
              <a:t>je li pijan</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Pogledajte ga pažljivije</a:t>
            </a:r>
            <a:r>
              <a:rPr lang="de-DE" altLang="de-DE" dirty="0">
                <a:solidFill>
                  <a:srgbClr val="333333"/>
                </a:solidFill>
              </a:rPr>
              <a:t>:</a:t>
            </a:r>
            <a:r>
              <a:rPr lang="hr-HR" altLang="de-DE" dirty="0">
                <a:solidFill>
                  <a:srgbClr val="333333"/>
                </a:solidFill>
              </a:rPr>
              <a:t> dolazi li iz bara, osjeti li se zadah alkohola</a:t>
            </a:r>
            <a:r>
              <a:rPr lang="de-DE" altLang="de-DE" dirty="0">
                <a:solidFill>
                  <a:srgbClr val="333333"/>
                </a:solidFill>
              </a:rPr>
              <a:t>? </a:t>
            </a:r>
            <a:br>
              <a:rPr lang="de-DE" altLang="de-DE" dirty="0">
                <a:solidFill>
                  <a:srgbClr val="333333"/>
                </a:solidFill>
              </a:rPr>
            </a:br>
            <a:r>
              <a:rPr lang="hr-HR" altLang="de-DE" i="1" dirty="0">
                <a:solidFill>
                  <a:srgbClr val="004992"/>
                </a:solidFill>
              </a:rPr>
              <a:t>Možda mu je govor</a:t>
            </a:r>
            <a:r>
              <a:rPr lang="de-DE" altLang="de-DE" i="1" dirty="0">
                <a:solidFill>
                  <a:srgbClr val="004992"/>
                </a:solidFill>
              </a:rPr>
              <a:t> </a:t>
            </a:r>
            <a:r>
              <a:rPr lang="hr-HR" altLang="de-DE" i="1" dirty="0">
                <a:solidFill>
                  <a:srgbClr val="004992"/>
                </a:solidFill>
              </a:rPr>
              <a:t>poremećen nakon moždanog udara ili možda ima neko drugo oštećenje govora</a:t>
            </a:r>
            <a:r>
              <a:rPr lang="de-DE" altLang="de-DE" i="1" dirty="0">
                <a:solidFill>
                  <a:srgbClr val="004992"/>
                </a:solidFill>
              </a:rPr>
              <a:t>.</a:t>
            </a:r>
            <a:endParaRPr lang="hr-HR"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Imajte na umu da brzoplete odluke</a:t>
            </a:r>
            <a:r>
              <a:rPr lang="de-DE" altLang="de-DE" dirty="0">
                <a:solidFill>
                  <a:srgbClr val="333333"/>
                </a:solidFill>
              </a:rPr>
              <a:t> </a:t>
            </a:r>
            <a:r>
              <a:rPr lang="hr-HR" altLang="de-DE" dirty="0">
                <a:solidFill>
                  <a:srgbClr val="333333"/>
                </a:solidFill>
              </a:rPr>
              <a:t>povećavaju rizik od pogreške</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Kod događaja manjeg značaja</a:t>
            </a:r>
            <a:r>
              <a:rPr lang="de-DE" altLang="de-DE" dirty="0">
                <a:solidFill>
                  <a:srgbClr val="333333"/>
                </a:solidFill>
              </a:rPr>
              <a:t>, </a:t>
            </a:r>
            <a:r>
              <a:rPr lang="hr-HR" altLang="de-DE" dirty="0">
                <a:solidFill>
                  <a:srgbClr val="333333"/>
                </a:solidFill>
              </a:rPr>
              <a:t>možemo brže djelovati </a:t>
            </a:r>
            <a:r>
              <a:rPr lang="en-GB" altLang="de-DE" dirty="0">
                <a:solidFill>
                  <a:srgbClr val="333333"/>
                </a:solidFill>
              </a:rPr>
              <a:t>(</a:t>
            </a:r>
            <a:r>
              <a:rPr lang="hr-HR" altLang="de-DE" dirty="0">
                <a:solidFill>
                  <a:srgbClr val="333333"/>
                </a:solidFill>
              </a:rPr>
              <a:t>npr</a:t>
            </a:r>
            <a:r>
              <a:rPr lang="en-GB" altLang="de-DE" dirty="0">
                <a:solidFill>
                  <a:srgbClr val="333333"/>
                </a:solidFill>
              </a:rPr>
              <a:t>. </a:t>
            </a:r>
            <a:r>
              <a:rPr lang="hr-HR" altLang="de-DE" dirty="0">
                <a:solidFill>
                  <a:srgbClr val="333333"/>
                </a:solidFill>
              </a:rPr>
              <a:t>izabrati jogurt</a:t>
            </a:r>
            <a:r>
              <a:rPr lang="en-GB" altLang="de-DE" dirty="0">
                <a:solidFill>
                  <a:srgbClr val="333333"/>
                </a:solidFill>
              </a:rPr>
              <a:t>, </a:t>
            </a:r>
            <a:r>
              <a:rPr lang="hr-HR" altLang="de-DE" dirty="0">
                <a:solidFill>
                  <a:srgbClr val="333333"/>
                </a:solidFill>
              </a:rPr>
              <a:t>kolač i sl.</a:t>
            </a:r>
            <a:r>
              <a:rPr lang="en-GB" altLang="de-DE" dirty="0">
                <a:solidFill>
                  <a:srgbClr val="333333"/>
                </a:solidFill>
              </a:rPr>
              <a:t>).</a:t>
            </a:r>
            <a:endParaRPr lang="hr-HR"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A905E162-C0FA-4C32-B5DC-D9CA7DA97672}" type="slidenum">
              <a:rPr lang="de-DE" altLang="de-DE" smtClean="0"/>
              <a:pPr/>
              <a:t>67</a:t>
            </a:fld>
            <a:endParaRPr lang="de-DE" altLang="de-DE"/>
          </a:p>
        </p:txBody>
      </p:sp>
    </p:spTree>
    <p:extLst>
      <p:ext uri="{BB962C8B-B14F-4D97-AF65-F5344CB8AC3E}">
        <p14:creationId xmlns:p14="http://schemas.microsoft.com/office/powerpoint/2010/main" val="16759431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Primjena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Kad su odluke važne i s ozbiljnim posljedicama</a:t>
            </a:r>
            <a:r>
              <a:rPr lang="en-GB" altLang="de-DE" dirty="0">
                <a:solidFill>
                  <a:srgbClr val="333333"/>
                </a:solidFill>
              </a:rPr>
              <a:t>, </a:t>
            </a:r>
            <a:r>
              <a:rPr lang="hr-HR" altLang="de-DE" dirty="0">
                <a:solidFill>
                  <a:srgbClr val="333333"/>
                </a:solidFill>
              </a:rPr>
              <a:t>bolje je izbjegavati brzopletost</a:t>
            </a:r>
            <a:r>
              <a:rPr lang="en-GB" altLang="de-DE" dirty="0">
                <a:solidFill>
                  <a:srgbClr val="333333"/>
                </a:solidFill>
              </a:rPr>
              <a:t> </a:t>
            </a:r>
            <a:r>
              <a:rPr lang="hr-HR" altLang="de-DE" dirty="0">
                <a:solidFill>
                  <a:srgbClr val="333333"/>
                </a:solidFill>
              </a:rPr>
              <a:t>i pažljivo razmotriti sve bitne informacije</a:t>
            </a:r>
            <a:r>
              <a:rPr lang="en-GB" altLang="de-DE" dirty="0">
                <a:solidFill>
                  <a:srgbClr val="333333"/>
                </a:solidFill>
              </a:rPr>
              <a:t> (“b</a:t>
            </a:r>
            <a:r>
              <a:rPr lang="hr-HR" altLang="de-DE" dirty="0">
                <a:solidFill>
                  <a:srgbClr val="333333"/>
                </a:solidFill>
              </a:rPr>
              <a:t>olje spriječiti nego liječiti</a:t>
            </a:r>
            <a:r>
              <a:rPr lang="en-GB" altLang="de-DE" dirty="0">
                <a:solidFill>
                  <a:srgbClr val="333333"/>
                </a:solidFill>
              </a:rPr>
              <a:t>”).</a:t>
            </a:r>
            <a:endParaRPr lang="hr-HR" altLang="de-DE"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r-HR" altLang="de-DE" dirty="0">
                <a:solidFill>
                  <a:srgbClr val="004992"/>
                </a:solidFill>
              </a:rPr>
              <a:t>Primjer</a:t>
            </a:r>
            <a:r>
              <a:rPr lang="de-DE" altLang="de-DE" dirty="0">
                <a:solidFill>
                  <a:srgbClr val="004992"/>
                </a:solidFill>
              </a:rPr>
              <a:t>:</a:t>
            </a:r>
            <a:r>
              <a:rPr lang="de-DE" altLang="de-DE" dirty="0">
                <a:solidFill>
                  <a:srgbClr val="333333"/>
                </a:solidFill>
              </a:rPr>
              <a:t> </a:t>
            </a:r>
            <a:r>
              <a:rPr lang="hr-HR" altLang="de-DE" dirty="0">
                <a:solidFill>
                  <a:srgbClr val="333333"/>
                </a:solidFill>
              </a:rPr>
              <a:t>Čovjek </a:t>
            </a:r>
            <a:r>
              <a:rPr lang="de-DE" altLang="de-DE" dirty="0">
                <a:solidFill>
                  <a:srgbClr val="333333"/>
                </a:solidFill>
              </a:rPr>
              <a:t>nerazumljivo</a:t>
            </a:r>
            <a:r>
              <a:rPr lang="en-GB" altLang="de-DE" dirty="0">
                <a:solidFill>
                  <a:srgbClr val="333333"/>
                </a:solidFill>
              </a:rPr>
              <a:t>: </a:t>
            </a:r>
            <a:r>
              <a:rPr lang="hr-HR" altLang="de-DE" i="1" dirty="0">
                <a:solidFill>
                  <a:srgbClr val="004992"/>
                </a:solidFill>
              </a:rPr>
              <a:t>je li pijan</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Pogledajte ga pažljivije</a:t>
            </a:r>
            <a:r>
              <a:rPr lang="de-DE" altLang="de-DE" dirty="0">
                <a:solidFill>
                  <a:srgbClr val="333333"/>
                </a:solidFill>
              </a:rPr>
              <a:t>:</a:t>
            </a:r>
            <a:r>
              <a:rPr lang="hr-HR" altLang="de-DE" dirty="0">
                <a:solidFill>
                  <a:srgbClr val="333333"/>
                </a:solidFill>
              </a:rPr>
              <a:t> dolazi li iz bara, osjeti li se zadah alkohola</a:t>
            </a:r>
            <a:r>
              <a:rPr lang="de-DE" altLang="de-DE" dirty="0">
                <a:solidFill>
                  <a:srgbClr val="333333"/>
                </a:solidFill>
              </a:rPr>
              <a:t>? </a:t>
            </a:r>
            <a:br>
              <a:rPr lang="de-DE" altLang="de-DE" dirty="0">
                <a:solidFill>
                  <a:srgbClr val="333333"/>
                </a:solidFill>
              </a:rPr>
            </a:br>
            <a:r>
              <a:rPr lang="hr-HR" altLang="de-DE" i="1" dirty="0">
                <a:solidFill>
                  <a:srgbClr val="004992"/>
                </a:solidFill>
              </a:rPr>
              <a:t>Možda mu je govor</a:t>
            </a:r>
            <a:r>
              <a:rPr lang="de-DE" altLang="de-DE" i="1" dirty="0">
                <a:solidFill>
                  <a:srgbClr val="004992"/>
                </a:solidFill>
              </a:rPr>
              <a:t> </a:t>
            </a:r>
            <a:r>
              <a:rPr lang="hr-HR" altLang="de-DE" i="1" dirty="0">
                <a:solidFill>
                  <a:srgbClr val="004992"/>
                </a:solidFill>
              </a:rPr>
              <a:t>poremećen nakon moždanog udara ili možda ima neko drugo oštećenje govora</a:t>
            </a:r>
            <a:r>
              <a:rPr lang="de-DE" altLang="de-DE" i="1" dirty="0">
                <a:solidFill>
                  <a:srgbClr val="004992"/>
                </a:solidFill>
              </a:rPr>
              <a:t>.</a:t>
            </a:r>
            <a:endParaRPr lang="hr-HR"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Imajte na umu da brzoplete odluke</a:t>
            </a:r>
            <a:r>
              <a:rPr lang="de-DE" altLang="de-DE" dirty="0">
                <a:solidFill>
                  <a:srgbClr val="333333"/>
                </a:solidFill>
              </a:rPr>
              <a:t> </a:t>
            </a:r>
            <a:r>
              <a:rPr lang="hr-HR" altLang="de-DE" dirty="0">
                <a:solidFill>
                  <a:srgbClr val="333333"/>
                </a:solidFill>
              </a:rPr>
              <a:t>povećavaju rizik od pogreške</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Kod događaja manjeg značaja</a:t>
            </a:r>
            <a:r>
              <a:rPr lang="de-DE" altLang="de-DE" dirty="0">
                <a:solidFill>
                  <a:srgbClr val="333333"/>
                </a:solidFill>
              </a:rPr>
              <a:t>, </a:t>
            </a:r>
            <a:r>
              <a:rPr lang="hr-HR" altLang="de-DE" dirty="0">
                <a:solidFill>
                  <a:srgbClr val="333333"/>
                </a:solidFill>
              </a:rPr>
              <a:t>možemo brže djelovati </a:t>
            </a:r>
            <a:r>
              <a:rPr lang="en-GB" altLang="de-DE" dirty="0">
                <a:solidFill>
                  <a:srgbClr val="333333"/>
                </a:solidFill>
              </a:rPr>
              <a:t>(</a:t>
            </a:r>
            <a:r>
              <a:rPr lang="hr-HR" altLang="de-DE" dirty="0">
                <a:solidFill>
                  <a:srgbClr val="333333"/>
                </a:solidFill>
              </a:rPr>
              <a:t>npr</a:t>
            </a:r>
            <a:r>
              <a:rPr lang="en-GB" altLang="de-DE" dirty="0">
                <a:solidFill>
                  <a:srgbClr val="333333"/>
                </a:solidFill>
              </a:rPr>
              <a:t>. </a:t>
            </a:r>
            <a:r>
              <a:rPr lang="hr-HR" altLang="de-DE" dirty="0">
                <a:solidFill>
                  <a:srgbClr val="333333"/>
                </a:solidFill>
              </a:rPr>
              <a:t>izabrati jogurt</a:t>
            </a:r>
            <a:r>
              <a:rPr lang="en-GB" altLang="de-DE" dirty="0">
                <a:solidFill>
                  <a:srgbClr val="333333"/>
                </a:solidFill>
              </a:rPr>
              <a:t>, </a:t>
            </a:r>
            <a:r>
              <a:rPr lang="hr-HR" altLang="de-DE" dirty="0">
                <a:solidFill>
                  <a:srgbClr val="333333"/>
                </a:solidFill>
              </a:rPr>
              <a:t>kolač i sl.</a:t>
            </a:r>
            <a:r>
              <a:rPr lang="en-GB" altLang="de-DE" dirty="0">
                <a:solidFill>
                  <a:srgbClr val="333333"/>
                </a:solidFill>
              </a:rPr>
              <a:t>).</a:t>
            </a:r>
            <a:endParaRPr lang="hr-HR"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Ljudski je griješiti</a:t>
            </a:r>
            <a:r>
              <a:rPr lang="de-DE" altLang="de-DE" dirty="0">
                <a:solidFill>
                  <a:srgbClr val="333333"/>
                </a:solidFill>
              </a:rPr>
              <a:t> </a:t>
            </a:r>
            <a:r>
              <a:rPr lang="hr-HR" altLang="de-DE" dirty="0">
                <a:solidFill>
                  <a:srgbClr val="333333"/>
                </a:solidFill>
              </a:rPr>
              <a:t>- prihvatite mogućnost da nekad niste u pravu</a:t>
            </a:r>
            <a:r>
              <a:rPr lang="de-DE" altLang="de-DE"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A905E162-C0FA-4C32-B5DC-D9CA7DA97672}" type="slidenum">
              <a:rPr lang="de-DE" altLang="de-DE" smtClean="0"/>
              <a:pPr/>
              <a:t>68</a:t>
            </a:fld>
            <a:endParaRPr lang="de-DE" altLang="de-DE"/>
          </a:p>
        </p:txBody>
      </p:sp>
    </p:spTree>
    <p:extLst>
      <p:ext uri="{BB962C8B-B14F-4D97-AF65-F5344CB8AC3E}">
        <p14:creationId xmlns:p14="http://schemas.microsoft.com/office/powerpoint/2010/main" val="3225933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Primjena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Kad su odluke važne i s ozbiljnim posljedicama</a:t>
            </a:r>
            <a:r>
              <a:rPr lang="en-GB" altLang="de-DE" dirty="0">
                <a:solidFill>
                  <a:srgbClr val="333333"/>
                </a:solidFill>
              </a:rPr>
              <a:t>, </a:t>
            </a:r>
            <a:r>
              <a:rPr lang="hr-HR" altLang="de-DE" dirty="0">
                <a:solidFill>
                  <a:srgbClr val="333333"/>
                </a:solidFill>
              </a:rPr>
              <a:t>bolje je izbjegavati brzopletost</a:t>
            </a:r>
            <a:r>
              <a:rPr lang="en-GB" altLang="de-DE" dirty="0">
                <a:solidFill>
                  <a:srgbClr val="333333"/>
                </a:solidFill>
              </a:rPr>
              <a:t> </a:t>
            </a:r>
            <a:r>
              <a:rPr lang="hr-HR" altLang="de-DE" dirty="0">
                <a:solidFill>
                  <a:srgbClr val="333333"/>
                </a:solidFill>
              </a:rPr>
              <a:t>i pažljivo razmotriti sve bitne informacije</a:t>
            </a:r>
            <a:r>
              <a:rPr lang="en-GB" altLang="de-DE" dirty="0">
                <a:solidFill>
                  <a:srgbClr val="333333"/>
                </a:solidFill>
              </a:rPr>
              <a:t> (“b</a:t>
            </a:r>
            <a:r>
              <a:rPr lang="hr-HR" altLang="de-DE" dirty="0">
                <a:solidFill>
                  <a:srgbClr val="333333"/>
                </a:solidFill>
              </a:rPr>
              <a:t>olje spriječiti nego liječiti</a:t>
            </a:r>
            <a:r>
              <a:rPr lang="en-GB" altLang="de-DE" dirty="0">
                <a:solidFill>
                  <a:srgbClr val="333333"/>
                </a:solidFill>
              </a:rPr>
              <a:t>”).</a:t>
            </a:r>
            <a:endParaRPr lang="hr-HR" altLang="de-DE" dirty="0">
              <a:solidFill>
                <a:srgbClr val="004992"/>
              </a:solidFill>
            </a:endParaRPr>
          </a:p>
          <a:p>
            <a:pPr marL="285750" lvl="0" indent="-285750" defTabSz="914400" fontAlgn="base">
              <a:lnSpc>
                <a:spcPct val="100000"/>
              </a:lnSpc>
              <a:spcBef>
                <a:spcPts val="1200"/>
              </a:spcBef>
              <a:buClr>
                <a:srgbClr val="000000"/>
              </a:buClr>
              <a:buFont typeface="WingDings"/>
              <a:buChar char=""/>
            </a:pPr>
            <a:r>
              <a:rPr lang="hr-HR" altLang="de-DE" dirty="0">
                <a:solidFill>
                  <a:srgbClr val="004992"/>
                </a:solidFill>
              </a:rPr>
              <a:t>Primjer</a:t>
            </a:r>
            <a:r>
              <a:rPr lang="de-DE" altLang="de-DE" dirty="0">
                <a:solidFill>
                  <a:srgbClr val="004992"/>
                </a:solidFill>
              </a:rPr>
              <a:t>:</a:t>
            </a:r>
            <a:r>
              <a:rPr lang="de-DE" altLang="de-DE" dirty="0">
                <a:solidFill>
                  <a:srgbClr val="333333"/>
                </a:solidFill>
              </a:rPr>
              <a:t> </a:t>
            </a:r>
            <a:r>
              <a:rPr lang="hr-HR" altLang="de-DE" dirty="0">
                <a:solidFill>
                  <a:srgbClr val="333333"/>
                </a:solidFill>
              </a:rPr>
              <a:t>Čovjek </a:t>
            </a:r>
            <a:r>
              <a:rPr lang="de-DE" altLang="de-DE" dirty="0">
                <a:solidFill>
                  <a:srgbClr val="333333"/>
                </a:solidFill>
              </a:rPr>
              <a:t>nerazumljivo</a:t>
            </a:r>
            <a:r>
              <a:rPr lang="en-GB" altLang="de-DE" dirty="0">
                <a:solidFill>
                  <a:srgbClr val="333333"/>
                </a:solidFill>
              </a:rPr>
              <a:t>: </a:t>
            </a:r>
            <a:r>
              <a:rPr lang="hr-HR" altLang="de-DE" i="1" dirty="0">
                <a:solidFill>
                  <a:srgbClr val="004992"/>
                </a:solidFill>
              </a:rPr>
              <a:t>je li pijan</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hr-HR" altLang="de-DE" dirty="0">
                <a:solidFill>
                  <a:srgbClr val="333333"/>
                </a:solidFill>
              </a:rPr>
              <a:t>Pogledajte ga pažljivije</a:t>
            </a:r>
            <a:r>
              <a:rPr lang="de-DE" altLang="de-DE" dirty="0">
                <a:solidFill>
                  <a:srgbClr val="333333"/>
                </a:solidFill>
              </a:rPr>
              <a:t>:</a:t>
            </a:r>
            <a:r>
              <a:rPr lang="hr-HR" altLang="de-DE" dirty="0">
                <a:solidFill>
                  <a:srgbClr val="333333"/>
                </a:solidFill>
              </a:rPr>
              <a:t> dolazi li iz bara, osjeti li se zadah alkohola</a:t>
            </a:r>
            <a:r>
              <a:rPr lang="de-DE" altLang="de-DE" dirty="0">
                <a:solidFill>
                  <a:srgbClr val="333333"/>
                </a:solidFill>
              </a:rPr>
              <a:t>? </a:t>
            </a:r>
            <a:br>
              <a:rPr lang="de-DE" altLang="de-DE" dirty="0">
                <a:solidFill>
                  <a:srgbClr val="333333"/>
                </a:solidFill>
              </a:rPr>
            </a:br>
            <a:r>
              <a:rPr lang="hr-HR" altLang="de-DE" i="1" dirty="0">
                <a:solidFill>
                  <a:srgbClr val="004992"/>
                </a:solidFill>
              </a:rPr>
              <a:t>Možda mu je govor</a:t>
            </a:r>
            <a:r>
              <a:rPr lang="de-DE" altLang="de-DE" i="1" dirty="0">
                <a:solidFill>
                  <a:srgbClr val="004992"/>
                </a:solidFill>
              </a:rPr>
              <a:t> </a:t>
            </a:r>
            <a:r>
              <a:rPr lang="hr-HR" altLang="de-DE" i="1" dirty="0">
                <a:solidFill>
                  <a:srgbClr val="004992"/>
                </a:solidFill>
              </a:rPr>
              <a:t>poremećen nakon moždanog udara ili možda ima neko drugo oštećenje govora</a:t>
            </a:r>
            <a:r>
              <a:rPr lang="de-DE" altLang="de-DE" i="1" dirty="0">
                <a:solidFill>
                  <a:srgbClr val="004992"/>
                </a:solidFill>
              </a:rPr>
              <a:t>.</a:t>
            </a:r>
            <a:endParaRPr lang="hr-HR"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Imajte na umu da brzoplete odluke</a:t>
            </a:r>
            <a:r>
              <a:rPr lang="de-DE" altLang="de-DE" dirty="0">
                <a:solidFill>
                  <a:srgbClr val="333333"/>
                </a:solidFill>
              </a:rPr>
              <a:t> </a:t>
            </a:r>
            <a:r>
              <a:rPr lang="hr-HR" altLang="de-DE" dirty="0">
                <a:solidFill>
                  <a:srgbClr val="333333"/>
                </a:solidFill>
              </a:rPr>
              <a:t>povećavaju rizik od pogreške</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Kod događaja manjeg značaja</a:t>
            </a:r>
            <a:r>
              <a:rPr lang="de-DE" altLang="de-DE" dirty="0">
                <a:solidFill>
                  <a:srgbClr val="333333"/>
                </a:solidFill>
              </a:rPr>
              <a:t>, </a:t>
            </a:r>
            <a:r>
              <a:rPr lang="hr-HR" altLang="de-DE" dirty="0">
                <a:solidFill>
                  <a:srgbClr val="333333"/>
                </a:solidFill>
              </a:rPr>
              <a:t>možemo brže djelovati </a:t>
            </a:r>
            <a:r>
              <a:rPr lang="en-GB" altLang="de-DE" dirty="0">
                <a:solidFill>
                  <a:srgbClr val="333333"/>
                </a:solidFill>
              </a:rPr>
              <a:t>(</a:t>
            </a:r>
            <a:r>
              <a:rPr lang="hr-HR" altLang="de-DE" dirty="0">
                <a:solidFill>
                  <a:srgbClr val="333333"/>
                </a:solidFill>
              </a:rPr>
              <a:t>npr</a:t>
            </a:r>
            <a:r>
              <a:rPr lang="en-GB" altLang="de-DE" dirty="0">
                <a:solidFill>
                  <a:srgbClr val="333333"/>
                </a:solidFill>
              </a:rPr>
              <a:t>. </a:t>
            </a:r>
            <a:r>
              <a:rPr lang="hr-HR" altLang="de-DE" dirty="0">
                <a:solidFill>
                  <a:srgbClr val="333333"/>
                </a:solidFill>
              </a:rPr>
              <a:t>izabrati jogurt</a:t>
            </a:r>
            <a:r>
              <a:rPr lang="en-GB" altLang="de-DE" dirty="0">
                <a:solidFill>
                  <a:srgbClr val="333333"/>
                </a:solidFill>
              </a:rPr>
              <a:t>, </a:t>
            </a:r>
            <a:r>
              <a:rPr lang="hr-HR" altLang="de-DE" dirty="0">
                <a:solidFill>
                  <a:srgbClr val="333333"/>
                </a:solidFill>
              </a:rPr>
              <a:t>kolač i sl.</a:t>
            </a:r>
            <a:r>
              <a:rPr lang="en-GB" altLang="de-DE" dirty="0">
                <a:solidFill>
                  <a:srgbClr val="333333"/>
                </a:solidFill>
              </a:rPr>
              <a:t>).</a:t>
            </a:r>
            <a:endParaRPr lang="hr-HR"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Ljudski je griješiti</a:t>
            </a:r>
            <a:r>
              <a:rPr lang="de-DE" altLang="de-DE" dirty="0">
                <a:solidFill>
                  <a:srgbClr val="333333"/>
                </a:solidFill>
              </a:rPr>
              <a:t> </a:t>
            </a:r>
            <a:r>
              <a:rPr lang="hr-HR" altLang="de-DE" dirty="0">
                <a:solidFill>
                  <a:srgbClr val="333333"/>
                </a:solidFill>
              </a:rPr>
              <a:t>- prihvatite mogućnost da nekad niste u pravu</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r-HR" altLang="de-DE" dirty="0">
                <a:solidFill>
                  <a:srgbClr val="333333"/>
                </a:solidFill>
              </a:rPr>
              <a:t>Važne odluke donosite na temelju čvrstih činjenica. Puko nagađenje je “loš savjetnik”.</a:t>
            </a:r>
            <a:r>
              <a:rPr lang="en-US" altLang="de-DE" dirty="0">
                <a:solidFill>
                  <a:srgbClr val="333333"/>
                </a:solidFill>
              </a:rPr>
              <a:t> </a:t>
            </a:r>
            <a:r>
              <a:rPr lang="hr-HR" altLang="de-DE" dirty="0">
                <a:solidFill>
                  <a:srgbClr val="333333"/>
                </a:solidFill>
              </a:rPr>
              <a:t>Uvijek razmotrite posljedice pogrešne procjene.</a:t>
            </a:r>
            <a:endParaRPr lang="en-US" dirty="0"/>
          </a:p>
        </p:txBody>
      </p:sp>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A905E162-C0FA-4C32-B5DC-D9CA7DA97672}" type="slidenum">
              <a:rPr lang="de-DE" altLang="de-DE" smtClean="0"/>
              <a:pPr/>
              <a:t>69</a:t>
            </a:fld>
            <a:endParaRPr lang="de-DE" altLang="de-DE"/>
          </a:p>
        </p:txBody>
      </p:sp>
    </p:spTree>
    <p:extLst>
      <p:ext uri="{BB962C8B-B14F-4D97-AF65-F5344CB8AC3E}">
        <p14:creationId xmlns:p14="http://schemas.microsoft.com/office/powerpoint/2010/main" val="31485009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 kakvoj je to vezi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sz="2400" dirty="0">
                <a:solidFill>
                  <a:srgbClr val="333333"/>
                </a:solidFill>
              </a:rPr>
              <a:t>M</a:t>
            </a:r>
            <a:r>
              <a:rPr lang="hr-HR" sz="2400" dirty="0">
                <a:solidFill>
                  <a:srgbClr val="333333"/>
                </a:solidFill>
              </a:rPr>
              <a:t>nogi su ljudi</a:t>
            </a:r>
            <a:r>
              <a:rPr lang="en-AU" sz="2400" dirty="0">
                <a:solidFill>
                  <a:srgbClr val="333333"/>
                </a:solidFill>
              </a:rPr>
              <a:t> </a:t>
            </a:r>
            <a:r>
              <a:rPr lang="hr-HR" sz="2400" dirty="0">
                <a:solidFill>
                  <a:srgbClr val="333333"/>
                </a:solidFill>
              </a:rPr>
              <a:t>tijekom psihoze </a:t>
            </a:r>
            <a:r>
              <a:rPr lang="de-DE" sz="2400" dirty="0">
                <a:solidFill>
                  <a:srgbClr val="333333"/>
                </a:solidFill>
              </a:rPr>
              <a:t>(</a:t>
            </a:r>
            <a:r>
              <a:rPr lang="hr-HR" sz="2400" dirty="0">
                <a:solidFill>
                  <a:srgbClr val="333333"/>
                </a:solidFill>
              </a:rPr>
              <a:t>ne svi</a:t>
            </a:r>
            <a:r>
              <a:rPr lang="de-DE" sz="2400" dirty="0">
                <a:solidFill>
                  <a:srgbClr val="333333"/>
                </a:solidFill>
              </a:rPr>
              <a:t>!) </a:t>
            </a:r>
            <a:r>
              <a:rPr lang="hr-HR" sz="2400" dirty="0">
                <a:solidFill>
                  <a:srgbClr val="333333"/>
                </a:solidFill>
              </a:rPr>
              <a:t>skloni prebrzom donošenju zaključaka</a:t>
            </a:r>
            <a:r>
              <a:rPr lang="en-AU" sz="2400" dirty="0">
                <a:solidFill>
                  <a:srgbClr val="333333"/>
                </a:solidFill>
              </a:rPr>
              <a:t> </a:t>
            </a:r>
            <a:r>
              <a:rPr lang="hr-HR" sz="2400" dirty="0">
                <a:solidFill>
                  <a:srgbClr val="333333"/>
                </a:solidFill>
              </a:rPr>
              <a:t>i formiranju ekstremnih prosudbi</a:t>
            </a:r>
            <a:r>
              <a:rPr lang="en-AU" sz="2400" dirty="0">
                <a:solidFill>
                  <a:srgbClr val="333333"/>
                </a:solidFill>
              </a:rPr>
              <a:t>. </a:t>
            </a:r>
            <a:r>
              <a:rPr lang="hr-HR" sz="2400" dirty="0">
                <a:solidFill>
                  <a:srgbClr val="333333"/>
                </a:solidFill>
              </a:rPr>
              <a:t>Ovaj način razmišljanja može biti još naglašeniji</a:t>
            </a:r>
            <a:r>
              <a:rPr lang="en-AU" sz="2400" dirty="0">
                <a:solidFill>
                  <a:srgbClr val="333333"/>
                </a:solidFill>
              </a:rPr>
              <a:t> </a:t>
            </a:r>
            <a:r>
              <a:rPr lang="hr-HR" sz="2400" dirty="0">
                <a:solidFill>
                  <a:srgbClr val="333333"/>
                </a:solidFill>
              </a:rPr>
              <a:t>kad je osoba pod pritiskom</a:t>
            </a:r>
            <a:r>
              <a:rPr lang="en-AU" sz="2400" dirty="0">
                <a:solidFill>
                  <a:srgbClr val="333333"/>
                </a:solidFill>
              </a:rPr>
              <a:t> </a:t>
            </a:r>
            <a:r>
              <a:rPr lang="hr-HR" sz="2400" dirty="0">
                <a:solidFill>
                  <a:srgbClr val="333333"/>
                </a:solidFill>
              </a:rPr>
              <a:t>i želi ga se osloboditi.</a:t>
            </a:r>
            <a:endParaRPr lang="en-US" sz="2400" dirty="0">
              <a:solidFill>
                <a:srgbClr val="333333"/>
              </a:solidFill>
            </a:endParaRPr>
          </a:p>
        </p:txBody>
      </p:sp>
      <p:sp>
        <p:nvSpPr>
          <p:cNvPr id="12" name="Footer Placeholder 11"/>
          <p:cNvSpPr>
            <a:spLocks noGrp="1"/>
          </p:cNvSpPr>
          <p:nvPr>
            <p:ph type="ftr" sz="quarter" idx="11"/>
          </p:nvPr>
        </p:nvSpPr>
        <p:spPr/>
        <p:txBody>
          <a:bodyPr/>
          <a:lstStyle/>
          <a:p>
            <a:pPr>
              <a:defRPr/>
            </a:pPr>
            <a:r>
              <a:rPr lang="de-DE"/>
              <a:t>Metakognitivni Trening 7 – Prebrzo zaključivanje II</a:t>
            </a:r>
          </a:p>
        </p:txBody>
      </p:sp>
      <p:sp>
        <p:nvSpPr>
          <p:cNvPr id="13" name="Slide Number Placeholder 12"/>
          <p:cNvSpPr>
            <a:spLocks noGrp="1"/>
          </p:cNvSpPr>
          <p:nvPr>
            <p:ph type="sldNum" sz="quarter" idx="12"/>
          </p:nvPr>
        </p:nvSpPr>
        <p:spPr/>
        <p:txBody>
          <a:bodyPr/>
          <a:lstStyle/>
          <a:p>
            <a:fld id="{A905E162-C0FA-4C32-B5DC-D9CA7DA97672}"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 kakvoj je to vezi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sz="2400" dirty="0">
                <a:solidFill>
                  <a:srgbClr val="333333"/>
                </a:solidFill>
              </a:rPr>
              <a:t>M</a:t>
            </a:r>
            <a:r>
              <a:rPr lang="hr-HR" sz="2400" dirty="0">
                <a:solidFill>
                  <a:srgbClr val="333333"/>
                </a:solidFill>
              </a:rPr>
              <a:t>nogi su ljudi</a:t>
            </a:r>
            <a:r>
              <a:rPr lang="en-AU" sz="2400" dirty="0">
                <a:solidFill>
                  <a:srgbClr val="333333"/>
                </a:solidFill>
              </a:rPr>
              <a:t> </a:t>
            </a:r>
            <a:r>
              <a:rPr lang="hr-HR" sz="2400" dirty="0">
                <a:solidFill>
                  <a:srgbClr val="333333"/>
                </a:solidFill>
              </a:rPr>
              <a:t>tijekom psihoze </a:t>
            </a:r>
            <a:r>
              <a:rPr lang="de-DE" sz="2400" dirty="0">
                <a:solidFill>
                  <a:srgbClr val="333333"/>
                </a:solidFill>
              </a:rPr>
              <a:t>(</a:t>
            </a:r>
            <a:r>
              <a:rPr lang="hr-HR" sz="2400" dirty="0">
                <a:solidFill>
                  <a:srgbClr val="333333"/>
                </a:solidFill>
              </a:rPr>
              <a:t>ne svi</a:t>
            </a:r>
            <a:r>
              <a:rPr lang="de-DE" sz="2400" dirty="0">
                <a:solidFill>
                  <a:srgbClr val="333333"/>
                </a:solidFill>
              </a:rPr>
              <a:t>!) </a:t>
            </a:r>
            <a:r>
              <a:rPr lang="hr-HR" sz="2400" dirty="0">
                <a:solidFill>
                  <a:srgbClr val="333333"/>
                </a:solidFill>
              </a:rPr>
              <a:t>skloni prebrzom donošenju zaključaka</a:t>
            </a:r>
            <a:r>
              <a:rPr lang="en-AU" sz="2400" dirty="0">
                <a:solidFill>
                  <a:srgbClr val="333333"/>
                </a:solidFill>
              </a:rPr>
              <a:t> </a:t>
            </a:r>
            <a:r>
              <a:rPr lang="hr-HR" sz="2400" dirty="0">
                <a:solidFill>
                  <a:srgbClr val="333333"/>
                </a:solidFill>
              </a:rPr>
              <a:t>i formiranju ekstremnih prosudbi</a:t>
            </a:r>
            <a:r>
              <a:rPr lang="en-AU" sz="2400" dirty="0">
                <a:solidFill>
                  <a:srgbClr val="333333"/>
                </a:solidFill>
              </a:rPr>
              <a:t>. </a:t>
            </a:r>
            <a:r>
              <a:rPr lang="hr-HR" sz="2400" dirty="0">
                <a:solidFill>
                  <a:srgbClr val="333333"/>
                </a:solidFill>
              </a:rPr>
              <a:t>Ovaj način razmišljanja može biti još naglašeniji</a:t>
            </a:r>
            <a:r>
              <a:rPr lang="en-AU" sz="2400" dirty="0">
                <a:solidFill>
                  <a:srgbClr val="333333"/>
                </a:solidFill>
              </a:rPr>
              <a:t> </a:t>
            </a:r>
            <a:r>
              <a:rPr lang="hr-HR" sz="2400" dirty="0">
                <a:solidFill>
                  <a:srgbClr val="333333"/>
                </a:solidFill>
              </a:rPr>
              <a:t>kad je osoba pod pritiskom</a:t>
            </a:r>
            <a:r>
              <a:rPr lang="en-AU" sz="2400" dirty="0">
                <a:solidFill>
                  <a:srgbClr val="333333"/>
                </a:solidFill>
              </a:rPr>
              <a:t> </a:t>
            </a:r>
            <a:r>
              <a:rPr lang="hr-HR" sz="2400" dirty="0">
                <a:solidFill>
                  <a:srgbClr val="333333"/>
                </a:solidFill>
              </a:rPr>
              <a:t>i želi ga se osloboditi.</a:t>
            </a:r>
            <a:endParaRPr lang="en-US" sz="2400" dirty="0">
              <a:solidFill>
                <a:srgbClr val="333333"/>
              </a:solidFill>
            </a:endParaRPr>
          </a:p>
          <a:p>
            <a:pPr lvl="0" defTabSz="914400" fontAlgn="base">
              <a:defRPr/>
            </a:pPr>
            <a:r>
              <a:rPr lang="hr-HR" sz="2400" dirty="0">
                <a:solidFill>
                  <a:srgbClr val="004992"/>
                </a:solidFill>
              </a:rPr>
              <a:t>Primjer iz života</a:t>
            </a:r>
            <a:r>
              <a:rPr lang="en-AU" sz="2400" dirty="0">
                <a:solidFill>
                  <a:srgbClr val="004992"/>
                </a:solidFill>
              </a:rPr>
              <a:t>: </a:t>
            </a:r>
            <a:r>
              <a:rPr lang="hr-HR" sz="2400" dirty="0">
                <a:solidFill>
                  <a:srgbClr val="333333"/>
                </a:solidFill>
              </a:rPr>
              <a:t>Marko</a:t>
            </a:r>
            <a:r>
              <a:rPr lang="en-AU" sz="2400" dirty="0">
                <a:solidFill>
                  <a:srgbClr val="333333"/>
                </a:solidFill>
              </a:rPr>
              <a:t> </a:t>
            </a:r>
            <a:r>
              <a:rPr lang="hr-HR" sz="2400" dirty="0">
                <a:solidFill>
                  <a:srgbClr val="333333"/>
                </a:solidFill>
              </a:rPr>
              <a:t>želi ići autom do svog fakulteta, ali ne može naći ključeve</a:t>
            </a:r>
            <a:r>
              <a:rPr lang="en-AU" sz="2400" dirty="0">
                <a:solidFill>
                  <a:srgbClr val="333333"/>
                </a:solidFill>
              </a:rPr>
              <a:t>. </a:t>
            </a:r>
            <a:r>
              <a:rPr lang="hr-HR" sz="2400" dirty="0">
                <a:solidFill>
                  <a:srgbClr val="333333"/>
                </a:solidFill>
              </a:rPr>
              <a:t>Misli da mu je domar</a:t>
            </a:r>
            <a:r>
              <a:rPr lang="en-AU" sz="2400" dirty="0">
                <a:solidFill>
                  <a:srgbClr val="333333"/>
                </a:solidFill>
              </a:rPr>
              <a:t> </a:t>
            </a:r>
            <a:r>
              <a:rPr lang="hr-HR" sz="2400" dirty="0">
                <a:solidFill>
                  <a:srgbClr val="333333"/>
                </a:solidFill>
              </a:rPr>
              <a:t>ukrao ključeve kako bi ga spriječio da vozi do kampusa</a:t>
            </a:r>
            <a:r>
              <a:rPr lang="en-AU" sz="2400" dirty="0">
                <a:solidFill>
                  <a:srgbClr val="333333"/>
                </a:solidFill>
              </a:rPr>
              <a:t>.</a:t>
            </a:r>
            <a:endParaRPr lang="hr-HR" sz="2400" dirty="0">
              <a:solidFill>
                <a:srgbClr val="004992"/>
              </a:solidFill>
            </a:endParaRPr>
          </a:p>
          <a:p>
            <a:pPr lvl="0" defTabSz="914400" fontAlgn="base">
              <a:lnSpc>
                <a:spcPct val="100000"/>
              </a:lnSpc>
              <a:spcBef>
                <a:spcPts val="1200"/>
              </a:spcBef>
              <a:defRPr/>
            </a:pPr>
            <a:r>
              <a:rPr lang="hr-HR" sz="2400" dirty="0">
                <a:solidFill>
                  <a:srgbClr val="004992"/>
                </a:solidFill>
              </a:rPr>
              <a:t>Pozadina: </a:t>
            </a:r>
            <a:r>
              <a:rPr lang="hr-HR" sz="2400" dirty="0">
                <a:solidFill>
                  <a:srgbClr val="333333"/>
                </a:solidFill>
              </a:rPr>
              <a:t>Uvjeren je da ga netko želi izbaciti s fakulteta.</a:t>
            </a:r>
            <a:endParaRPr lang="en-AU" sz="2400" dirty="0">
              <a:solidFill>
                <a:srgbClr val="333333"/>
              </a:solidFill>
            </a:endParaRPr>
          </a:p>
          <a:p>
            <a:pPr lvl="0" defTabSz="914400" fontAlgn="base">
              <a:lnSpc>
                <a:spcPct val="100000"/>
              </a:lnSpc>
              <a:spcBef>
                <a:spcPts val="1200"/>
              </a:spcBef>
              <a:defRPr/>
            </a:pPr>
            <a:r>
              <a:rPr lang="hr-HR" sz="2400" dirty="0">
                <a:solidFill>
                  <a:srgbClr val="004992"/>
                </a:solidFill>
              </a:rPr>
              <a:t>Ali</a:t>
            </a:r>
            <a:r>
              <a:rPr lang="en-AU" sz="2400" dirty="0">
                <a:solidFill>
                  <a:srgbClr val="004992"/>
                </a:solidFill>
              </a:rPr>
              <a:t>: </a:t>
            </a:r>
            <a:r>
              <a:rPr lang="hr-HR" sz="2400" dirty="0">
                <a:solidFill>
                  <a:srgbClr val="333333"/>
                </a:solidFill>
              </a:rPr>
              <a:t>Zašto bi</a:t>
            </a:r>
            <a:r>
              <a:rPr lang="en-AU" sz="2400" dirty="0">
                <a:solidFill>
                  <a:srgbClr val="333333"/>
                </a:solidFill>
              </a:rPr>
              <a:t> </a:t>
            </a:r>
            <a:r>
              <a:rPr lang="hr-HR" sz="2400" dirty="0">
                <a:solidFill>
                  <a:srgbClr val="333333"/>
                </a:solidFill>
              </a:rPr>
              <a:t>domar</a:t>
            </a:r>
            <a:r>
              <a:rPr lang="en-AU" sz="2400" dirty="0">
                <a:solidFill>
                  <a:srgbClr val="333333"/>
                </a:solidFill>
              </a:rPr>
              <a:t> </a:t>
            </a:r>
            <a:r>
              <a:rPr lang="hr-HR" sz="2400" dirty="0">
                <a:solidFill>
                  <a:srgbClr val="333333"/>
                </a:solidFill>
              </a:rPr>
              <a:t>htio da Marka izbace s fakulteta</a:t>
            </a:r>
            <a:r>
              <a:rPr lang="en-AU" sz="2400" dirty="0">
                <a:solidFill>
                  <a:srgbClr val="333333"/>
                </a:solidFill>
              </a:rPr>
              <a:t>; </a:t>
            </a:r>
            <a:r>
              <a:rPr lang="hr-HR" sz="2400" dirty="0">
                <a:solidFill>
                  <a:srgbClr val="333333"/>
                </a:solidFill>
              </a:rPr>
              <a:t>kako je došao do ključeva</a:t>
            </a:r>
            <a:r>
              <a:rPr lang="en-AU"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A905E162-C0FA-4C32-B5DC-D9CA7DA97672}" type="slidenum">
              <a:rPr lang="de-DE" altLang="de-DE" smtClean="0"/>
              <a:pPr/>
              <a:t>71</a:t>
            </a:fld>
            <a:endParaRPr lang="de-DE" altLang="de-DE"/>
          </a:p>
        </p:txBody>
      </p:sp>
    </p:spTree>
    <p:extLst>
      <p:ext uri="{BB962C8B-B14F-4D97-AF65-F5344CB8AC3E}">
        <p14:creationId xmlns:p14="http://schemas.microsoft.com/office/powerpoint/2010/main" val="1862381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 kakvoj je to vezi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sz="2400" dirty="0">
                <a:solidFill>
                  <a:srgbClr val="333333"/>
                </a:solidFill>
              </a:rPr>
              <a:t>M</a:t>
            </a:r>
            <a:r>
              <a:rPr lang="hr-HR" sz="2400" dirty="0">
                <a:solidFill>
                  <a:srgbClr val="333333"/>
                </a:solidFill>
              </a:rPr>
              <a:t>nogi su ljudi</a:t>
            </a:r>
            <a:r>
              <a:rPr lang="en-AU" sz="2400" dirty="0">
                <a:solidFill>
                  <a:srgbClr val="333333"/>
                </a:solidFill>
              </a:rPr>
              <a:t> </a:t>
            </a:r>
            <a:r>
              <a:rPr lang="hr-HR" sz="2400" dirty="0">
                <a:solidFill>
                  <a:srgbClr val="333333"/>
                </a:solidFill>
              </a:rPr>
              <a:t>tijekom psihoze </a:t>
            </a:r>
            <a:r>
              <a:rPr lang="de-DE" sz="2400" dirty="0">
                <a:solidFill>
                  <a:srgbClr val="333333"/>
                </a:solidFill>
              </a:rPr>
              <a:t>(</a:t>
            </a:r>
            <a:r>
              <a:rPr lang="hr-HR" sz="2400" dirty="0">
                <a:solidFill>
                  <a:srgbClr val="333333"/>
                </a:solidFill>
              </a:rPr>
              <a:t>ne svi</a:t>
            </a:r>
            <a:r>
              <a:rPr lang="de-DE" sz="2400" dirty="0">
                <a:solidFill>
                  <a:srgbClr val="333333"/>
                </a:solidFill>
              </a:rPr>
              <a:t>!) </a:t>
            </a:r>
            <a:r>
              <a:rPr lang="hr-HR" sz="2400" dirty="0">
                <a:solidFill>
                  <a:srgbClr val="333333"/>
                </a:solidFill>
              </a:rPr>
              <a:t>skloni prebrzom donošenju zaključaka</a:t>
            </a:r>
            <a:r>
              <a:rPr lang="en-AU" sz="2400" dirty="0">
                <a:solidFill>
                  <a:srgbClr val="333333"/>
                </a:solidFill>
              </a:rPr>
              <a:t> </a:t>
            </a:r>
            <a:r>
              <a:rPr lang="hr-HR" sz="2400" dirty="0">
                <a:solidFill>
                  <a:srgbClr val="333333"/>
                </a:solidFill>
              </a:rPr>
              <a:t>i formiranju ekstremnih prosudbi</a:t>
            </a:r>
            <a:r>
              <a:rPr lang="en-AU" sz="2400" dirty="0">
                <a:solidFill>
                  <a:srgbClr val="333333"/>
                </a:solidFill>
              </a:rPr>
              <a:t>. </a:t>
            </a:r>
            <a:r>
              <a:rPr lang="hr-HR" sz="2400" dirty="0">
                <a:solidFill>
                  <a:srgbClr val="333333"/>
                </a:solidFill>
              </a:rPr>
              <a:t>Ovaj način razmišljanja može biti još naglašeniji</a:t>
            </a:r>
            <a:r>
              <a:rPr lang="en-AU" sz="2400" dirty="0">
                <a:solidFill>
                  <a:srgbClr val="333333"/>
                </a:solidFill>
              </a:rPr>
              <a:t> </a:t>
            </a:r>
            <a:r>
              <a:rPr lang="hr-HR" sz="2400" dirty="0">
                <a:solidFill>
                  <a:srgbClr val="333333"/>
                </a:solidFill>
              </a:rPr>
              <a:t>kad je osoba pod pritiskom</a:t>
            </a:r>
            <a:r>
              <a:rPr lang="en-AU" sz="2400" dirty="0">
                <a:solidFill>
                  <a:srgbClr val="333333"/>
                </a:solidFill>
              </a:rPr>
              <a:t> </a:t>
            </a:r>
            <a:r>
              <a:rPr lang="hr-HR" sz="2400" dirty="0">
                <a:solidFill>
                  <a:srgbClr val="333333"/>
                </a:solidFill>
              </a:rPr>
              <a:t>i želi ga se osloboditi.</a:t>
            </a:r>
            <a:endParaRPr lang="en-US" sz="2400" dirty="0">
              <a:solidFill>
                <a:srgbClr val="333333"/>
              </a:solidFill>
            </a:endParaRPr>
          </a:p>
          <a:p>
            <a:pPr lvl="0" defTabSz="914400" fontAlgn="base">
              <a:defRPr/>
            </a:pPr>
            <a:r>
              <a:rPr lang="hr-HR" sz="2400" dirty="0">
                <a:solidFill>
                  <a:srgbClr val="004992"/>
                </a:solidFill>
              </a:rPr>
              <a:t>Primjer iz života</a:t>
            </a:r>
            <a:r>
              <a:rPr lang="en-AU" sz="2400" dirty="0">
                <a:solidFill>
                  <a:srgbClr val="004992"/>
                </a:solidFill>
              </a:rPr>
              <a:t>: </a:t>
            </a:r>
            <a:r>
              <a:rPr lang="hr-HR" sz="2400" dirty="0">
                <a:solidFill>
                  <a:srgbClr val="333333"/>
                </a:solidFill>
              </a:rPr>
              <a:t>Marko</a:t>
            </a:r>
            <a:r>
              <a:rPr lang="en-AU" sz="2400" dirty="0">
                <a:solidFill>
                  <a:srgbClr val="333333"/>
                </a:solidFill>
              </a:rPr>
              <a:t> </a:t>
            </a:r>
            <a:r>
              <a:rPr lang="hr-HR" sz="2400" dirty="0">
                <a:solidFill>
                  <a:srgbClr val="333333"/>
                </a:solidFill>
              </a:rPr>
              <a:t>želi ići autom do svog fakulteta, ali ne može naći ključeve</a:t>
            </a:r>
            <a:r>
              <a:rPr lang="en-AU" sz="2400" dirty="0">
                <a:solidFill>
                  <a:srgbClr val="333333"/>
                </a:solidFill>
              </a:rPr>
              <a:t>. </a:t>
            </a:r>
            <a:r>
              <a:rPr lang="hr-HR" sz="2400" dirty="0">
                <a:solidFill>
                  <a:srgbClr val="333333"/>
                </a:solidFill>
              </a:rPr>
              <a:t>Misli da mu je domar</a:t>
            </a:r>
            <a:r>
              <a:rPr lang="en-AU" sz="2400" dirty="0">
                <a:solidFill>
                  <a:srgbClr val="333333"/>
                </a:solidFill>
              </a:rPr>
              <a:t> </a:t>
            </a:r>
            <a:r>
              <a:rPr lang="hr-HR" sz="2400" dirty="0">
                <a:solidFill>
                  <a:srgbClr val="333333"/>
                </a:solidFill>
              </a:rPr>
              <a:t>ukrao ključeve kako bi ga spriječio da vozi do kampusa</a:t>
            </a:r>
            <a:r>
              <a:rPr lang="en-AU" sz="2400" dirty="0">
                <a:solidFill>
                  <a:srgbClr val="333333"/>
                </a:solidFill>
              </a:rPr>
              <a:t>.</a:t>
            </a:r>
            <a:endParaRPr lang="hr-HR" sz="2400" dirty="0">
              <a:solidFill>
                <a:srgbClr val="004992"/>
              </a:solidFill>
            </a:endParaRPr>
          </a:p>
          <a:p>
            <a:pPr lvl="0" defTabSz="914400" fontAlgn="base">
              <a:lnSpc>
                <a:spcPct val="100000"/>
              </a:lnSpc>
              <a:spcBef>
                <a:spcPts val="1200"/>
              </a:spcBef>
              <a:defRPr/>
            </a:pPr>
            <a:r>
              <a:rPr lang="hr-HR" sz="2400" dirty="0">
                <a:solidFill>
                  <a:srgbClr val="004992"/>
                </a:solidFill>
              </a:rPr>
              <a:t>Pozadina: </a:t>
            </a:r>
            <a:r>
              <a:rPr lang="hr-HR" sz="2400" dirty="0">
                <a:solidFill>
                  <a:srgbClr val="333333"/>
                </a:solidFill>
              </a:rPr>
              <a:t>Uvjeren je da ga netko želi izbaciti s fakulteta.</a:t>
            </a:r>
            <a:endParaRPr lang="en-AU" sz="2400" dirty="0">
              <a:solidFill>
                <a:srgbClr val="333333"/>
              </a:solidFill>
            </a:endParaRPr>
          </a:p>
          <a:p>
            <a:pPr lvl="0" defTabSz="914400" fontAlgn="base">
              <a:lnSpc>
                <a:spcPct val="100000"/>
              </a:lnSpc>
              <a:spcBef>
                <a:spcPts val="1200"/>
              </a:spcBef>
              <a:defRPr/>
            </a:pPr>
            <a:r>
              <a:rPr lang="hr-HR" sz="2400" dirty="0">
                <a:solidFill>
                  <a:srgbClr val="004992"/>
                </a:solidFill>
              </a:rPr>
              <a:t>Ali</a:t>
            </a:r>
            <a:r>
              <a:rPr lang="en-AU" sz="2400" dirty="0">
                <a:solidFill>
                  <a:srgbClr val="004992"/>
                </a:solidFill>
              </a:rPr>
              <a:t>: </a:t>
            </a:r>
            <a:r>
              <a:rPr lang="hr-HR" sz="2400" dirty="0">
                <a:solidFill>
                  <a:srgbClr val="333333"/>
                </a:solidFill>
              </a:rPr>
              <a:t>Zašto bi</a:t>
            </a:r>
            <a:r>
              <a:rPr lang="en-AU" sz="2400" dirty="0">
                <a:solidFill>
                  <a:srgbClr val="333333"/>
                </a:solidFill>
              </a:rPr>
              <a:t> </a:t>
            </a:r>
            <a:r>
              <a:rPr lang="hr-HR" sz="2400" dirty="0">
                <a:solidFill>
                  <a:srgbClr val="333333"/>
                </a:solidFill>
              </a:rPr>
              <a:t>domar</a:t>
            </a:r>
            <a:r>
              <a:rPr lang="en-AU" sz="2400" dirty="0">
                <a:solidFill>
                  <a:srgbClr val="333333"/>
                </a:solidFill>
              </a:rPr>
              <a:t> </a:t>
            </a:r>
            <a:r>
              <a:rPr lang="hr-HR" sz="2400" dirty="0">
                <a:solidFill>
                  <a:srgbClr val="333333"/>
                </a:solidFill>
              </a:rPr>
              <a:t>htio da Marka izbace s fakulteta</a:t>
            </a:r>
            <a:r>
              <a:rPr lang="en-AU" sz="2400" dirty="0">
                <a:solidFill>
                  <a:srgbClr val="333333"/>
                </a:solidFill>
              </a:rPr>
              <a:t>; </a:t>
            </a:r>
            <a:r>
              <a:rPr lang="hr-HR" sz="2400" dirty="0">
                <a:solidFill>
                  <a:srgbClr val="333333"/>
                </a:solidFill>
              </a:rPr>
              <a:t>kako je došao do ključeva</a:t>
            </a:r>
            <a:r>
              <a:rPr lang="en-AU" sz="2400" dirty="0">
                <a:solidFill>
                  <a:srgbClr val="333333"/>
                </a:solidFill>
              </a:rPr>
              <a:t>?</a:t>
            </a:r>
          </a:p>
          <a:p>
            <a:pPr lvl="0" defTabSz="914400" fontAlgn="base">
              <a:defRPr/>
            </a:pPr>
            <a:r>
              <a:rPr lang="hr-HR" sz="2400" dirty="0">
                <a:solidFill>
                  <a:srgbClr val="333333"/>
                </a:solidFill>
              </a:rPr>
              <a:t>Prije nego li nekoga za nešto optužite, trebali biste prikupiti informacije iz što više izvora i porazgovarati o različitim objašnjenjima s ljudima u koje imate povjerenja.</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A905E162-C0FA-4C32-B5DC-D9CA7DA97672}" type="slidenum">
              <a:rPr lang="de-DE" altLang="de-DE" smtClean="0"/>
              <a:pPr/>
              <a:t>72</a:t>
            </a:fld>
            <a:endParaRPr lang="de-DE" altLang="de-DE"/>
          </a:p>
        </p:txBody>
      </p:sp>
    </p:spTree>
    <p:extLst>
      <p:ext uri="{BB962C8B-B14F-4D97-AF65-F5344CB8AC3E}">
        <p14:creationId xmlns:p14="http://schemas.microsoft.com/office/powerpoint/2010/main" val="27086186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rPr>
              <a:t>www.uke.de/mct_app</a:t>
            </a:r>
            <a:endParaRPr lang="de-DE" b="0" dirty="0">
              <a:solidFill>
                <a:srgbClr val="333333"/>
              </a:solidFill>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A905E162-C0FA-4C32-B5DC-D9CA7DA97672}" type="slidenum">
              <a:rPr lang="de-DE" altLang="de-DE" smtClean="0"/>
              <a:pPr/>
              <a:t>73</a:t>
            </a:fld>
            <a:endParaRPr lang="de-DE" altLang="de-DE"/>
          </a:p>
        </p:txBody>
      </p:sp>
    </p:spTree>
    <p:extLst>
      <p:ext uri="{BB962C8B-B14F-4D97-AF65-F5344CB8AC3E}">
        <p14:creationId xmlns:p14="http://schemas.microsoft.com/office/powerpoint/2010/main" val="8543064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2"/>
          <p:cNvGraphicFramePr>
            <a:graphicFrameLocks noGrp="1"/>
          </p:cNvGraphicFramePr>
          <p:nvPr>
            <p:extLst>
              <p:ext uri="{D42A27DB-BD31-4B8C-83A1-F6EECF244321}">
                <p14:modId xmlns:p14="http://schemas.microsoft.com/office/powerpoint/2010/main" val="1879640047"/>
              </p:ext>
            </p:extLst>
          </p:nvPr>
        </p:nvGraphicFramePr>
        <p:xfrm>
          <a:off x="408954" y="2011680"/>
          <a:ext cx="11375999" cy="30175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de-DE" sz="1000" kern="1200" dirty="0" err="1">
                          <a:solidFill>
                            <a:schemeClr val="dk1"/>
                          </a:solidFill>
                          <a:effectLst/>
                          <a:latin typeface="+mn-lt"/>
                          <a:ea typeface="+mn-ea"/>
                          <a:cs typeface="+mn-cs"/>
                        </a:rPr>
                        <a:t>Naslovnica</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magazina</a:t>
                      </a:r>
                      <a:r>
                        <a:rPr lang="de-DE" sz="1000" kern="1200" dirty="0">
                          <a:solidFill>
                            <a:schemeClr val="dk1"/>
                          </a:solidFill>
                          <a:effectLst/>
                          <a:latin typeface="+mn-lt"/>
                          <a:ea typeface="+mn-ea"/>
                          <a:cs typeface="+mn-cs"/>
                        </a:rPr>
                        <a:t> </a:t>
                      </a:r>
                      <a:r>
                        <a:rPr lang="de-DE" sz="1000" i="1" kern="1200" dirty="0">
                          <a:solidFill>
                            <a:schemeClr val="dk1"/>
                          </a:solidFill>
                          <a:effectLst/>
                          <a:latin typeface="+mn-lt"/>
                          <a:ea typeface="+mn-ea"/>
                          <a:cs typeface="+mn-cs"/>
                        </a:rPr>
                        <a:t>Stern</a:t>
                      </a:r>
                      <a:r>
                        <a:rPr lang="de-DE" sz="1000" kern="1200" dirty="0">
                          <a:solidFill>
                            <a:schemeClr val="dk1"/>
                          </a:solidFill>
                          <a:effectLst/>
                          <a:latin typeface="+mn-lt"/>
                          <a:ea typeface="+mn-ea"/>
                          <a:cs typeface="+mn-cs"/>
                        </a:rPr>
                        <a:t>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n-lt"/>
                          <a:ea typeface="+mn-ea"/>
                          <a:cs typeface="+mn-cs"/>
                        </a:rPr>
                        <a:t>GHDI – Image</a:t>
                      </a:r>
                      <a:br>
                        <a:rPr lang="de-DE" sz="1000" b="0" u="none" kern="1200" dirty="0">
                          <a:solidFill>
                            <a:schemeClr val="dk1"/>
                          </a:solidFill>
                          <a:effectLst/>
                          <a:latin typeface="+mn-lt"/>
                          <a:ea typeface="+mn-ea"/>
                          <a:cs typeface="+mn-cs"/>
                        </a:rPr>
                      </a:br>
                      <a:r>
                        <a:rPr lang="de-DE" sz="1000" b="0" u="none" kern="1200" dirty="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en-GB" sz="1000" kern="1200" dirty="0" err="1">
                          <a:solidFill>
                            <a:schemeClr val="dk1"/>
                          </a:solidFill>
                          <a:effectLst/>
                          <a:latin typeface="+mn-lt"/>
                          <a:ea typeface="+mn-ea"/>
                          <a:cs typeface="+mn-cs"/>
                        </a:rPr>
                        <a:t>Ovaj</a:t>
                      </a:r>
                      <a:r>
                        <a:rPr lang="en-GB" sz="1000" kern="1200" dirty="0">
                          <a:solidFill>
                            <a:schemeClr val="dk1"/>
                          </a:solidFill>
                          <a:effectLst/>
                          <a:latin typeface="+mn-lt"/>
                          <a:ea typeface="+mn-ea"/>
                          <a:cs typeface="+mn-cs"/>
                        </a:rPr>
                        <a:t> rad je </a:t>
                      </a:r>
                      <a:r>
                        <a:rPr lang="en-GB" sz="1000" kern="1200" dirty="0" err="1">
                          <a:solidFill>
                            <a:schemeClr val="dk1"/>
                          </a:solidFill>
                          <a:effectLst/>
                          <a:latin typeface="+mn-lt"/>
                          <a:ea typeface="+mn-ea"/>
                          <a:cs typeface="+mn-cs"/>
                        </a:rPr>
                        <a:t>licenciran</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kao</a:t>
                      </a:r>
                      <a:r>
                        <a:rPr lang="en-GB" sz="1000" kern="1200" dirty="0">
                          <a:solidFill>
                            <a:schemeClr val="dk1"/>
                          </a:solidFill>
                          <a:effectLst/>
                          <a:latin typeface="+mn-lt"/>
                          <a:ea typeface="+mn-ea"/>
                          <a:cs typeface="+mn-cs"/>
                        </a:rPr>
                        <a:t> “fair use” policy. </a:t>
                      </a:r>
                      <a:r>
                        <a:rPr lang="de-DE" sz="1000" kern="1200" dirty="0" err="1">
                          <a:solidFill>
                            <a:schemeClr val="dk1"/>
                          </a:solidFill>
                          <a:effectLst/>
                          <a:latin typeface="+mn-lt"/>
                          <a:ea typeface="+mn-ea"/>
                          <a:cs typeface="+mn-cs"/>
                        </a:rPr>
                        <a:t>Ukoliko</a:t>
                      </a:r>
                      <a:endParaRPr lang="de-DE"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chemeClr val="dk1"/>
                          </a:solidFill>
                          <a:effectLst/>
                          <a:latin typeface="+mn-lt"/>
                          <a:ea typeface="+mn-ea"/>
                          <a:cs typeface="+mn-cs"/>
                        </a:rPr>
                        <a:t>sumnjate</a:t>
                      </a:r>
                      <a:r>
                        <a:rPr lang="de-DE" sz="1000" kern="1200" dirty="0">
                          <a:solidFill>
                            <a:schemeClr val="dk1"/>
                          </a:solidFill>
                          <a:effectLst/>
                          <a:latin typeface="+mn-lt"/>
                          <a:ea typeface="+mn-ea"/>
                          <a:cs typeface="+mn-cs"/>
                        </a:rPr>
                        <a:t> na </a:t>
                      </a:r>
                      <a:r>
                        <a:rPr lang="de-DE" sz="1000" kern="1200" dirty="0" err="1">
                          <a:solidFill>
                            <a:schemeClr val="dk1"/>
                          </a:solidFill>
                          <a:effectLst/>
                          <a:latin typeface="+mn-lt"/>
                          <a:ea typeface="+mn-ea"/>
                          <a:cs typeface="+mn-cs"/>
                        </a:rPr>
                        <a:t>zlouporabu</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autorskih</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prava</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molimo</a:t>
                      </a:r>
                      <a:r>
                        <a:rPr lang="de-DE" sz="1000" kern="1200" dirty="0">
                          <a:solidFill>
                            <a:schemeClr val="dk1"/>
                          </a:solidFill>
                          <a:effectLst/>
                          <a:latin typeface="+mn-lt"/>
                          <a:ea typeface="+mn-ea"/>
                          <a:cs typeface="+mn-cs"/>
                        </a:rPr>
                        <a:t> da</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chemeClr val="dk1"/>
                          </a:solidFill>
                          <a:effectLst/>
                          <a:latin typeface="+mn-lt"/>
                          <a:ea typeface="+mn-ea"/>
                          <a:cs typeface="+mn-cs"/>
                        </a:rPr>
                        <a:t>nas</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kontaktirate</a:t>
                      </a:r>
                      <a:r>
                        <a:rPr lang="de-DE" sz="1000" kern="1200" dirty="0">
                          <a:solidFill>
                            <a:schemeClr val="dk1"/>
                          </a:solidFill>
                          <a:effectLst/>
                          <a:latin typeface="+mn-lt"/>
                          <a:ea typeface="+mn-ea"/>
                          <a:cs typeface="+mn-cs"/>
                        </a:rPr>
                        <a:t>.</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kern="1200" dirty="0" err="1">
                          <a:solidFill>
                            <a:schemeClr val="dk1"/>
                          </a:solidFill>
                          <a:effectLst/>
                          <a:latin typeface="+mn-lt"/>
                          <a:ea typeface="+mn-ea"/>
                          <a:cs typeface="+mn-cs"/>
                        </a:rPr>
                        <a:t>Naslovnica</a:t>
                      </a:r>
                      <a:r>
                        <a:rPr lang="de-DE" sz="1000" kern="1200" dirty="0">
                          <a:solidFill>
                            <a:schemeClr val="dk1"/>
                          </a:solidFill>
                          <a:effectLst/>
                          <a:latin typeface="+mn-lt"/>
                          <a:ea typeface="+mn-ea"/>
                          <a:cs typeface="+mn-cs"/>
                        </a:rPr>
                        <a:t> </a:t>
                      </a:r>
                      <a:r>
                        <a:rPr lang="de-DE" sz="1000" kern="1200" dirty="0" err="1">
                          <a:solidFill>
                            <a:schemeClr val="dk1"/>
                          </a:solidFill>
                          <a:effectLst/>
                          <a:latin typeface="+mn-lt"/>
                          <a:ea typeface="+mn-ea"/>
                          <a:cs typeface="+mn-cs"/>
                        </a:rPr>
                        <a:t>magazina</a:t>
                      </a:r>
                      <a:r>
                        <a:rPr lang="de-DE" sz="1000" kern="1200" dirty="0">
                          <a:solidFill>
                            <a:schemeClr val="dk1"/>
                          </a:solidFill>
                          <a:effectLst/>
                          <a:latin typeface="+mn-lt"/>
                          <a:ea typeface="+mn-ea"/>
                          <a:cs typeface="+mn-cs"/>
                        </a:rPr>
                        <a:t> </a:t>
                      </a:r>
                      <a:r>
                        <a:rPr lang="de-DE" sz="1000" i="1" kern="1200" dirty="0">
                          <a:solidFill>
                            <a:schemeClr val="dk1"/>
                          </a:solidFill>
                          <a:effectLst/>
                          <a:latin typeface="+mn-lt"/>
                          <a:ea typeface="+mn-ea"/>
                          <a:cs typeface="+mn-cs"/>
                        </a:rPr>
                        <a:t>Stern</a:t>
                      </a:r>
                      <a:r>
                        <a:rPr lang="de-DE" sz="1000" kern="1200" dirty="0">
                          <a:solidFill>
                            <a:schemeClr val="dk1"/>
                          </a:solidFill>
                          <a:effectLst/>
                          <a:latin typeface="+mn-lt"/>
                          <a:ea typeface="+mn-ea"/>
                          <a:cs typeface="+mn-cs"/>
                        </a:rPr>
                        <a:t>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1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11" name="Footer Placeholder 10"/>
          <p:cNvSpPr>
            <a:spLocks noGrp="1"/>
          </p:cNvSpPr>
          <p:nvPr>
            <p:ph type="ftr" sz="quarter" idx="11"/>
          </p:nvPr>
        </p:nvSpPr>
        <p:spPr/>
        <p:txBody>
          <a:bodyPr/>
          <a:lstStyle/>
          <a:p>
            <a:pPr>
              <a:defRPr/>
            </a:pPr>
            <a:r>
              <a:rPr lang="de-DE"/>
              <a:t>Metakognitivni Trening 7 – Prebrzo zaključivanje II</a:t>
            </a:r>
          </a:p>
        </p:txBody>
      </p:sp>
      <p:sp>
        <p:nvSpPr>
          <p:cNvPr id="14" name="Slide Number Placeholder 13"/>
          <p:cNvSpPr>
            <a:spLocks noGrp="1"/>
          </p:cNvSpPr>
          <p:nvPr>
            <p:ph type="sldNum" sz="quarter" idx="12"/>
          </p:nvPr>
        </p:nvSpPr>
        <p:spPr/>
        <p:txBody>
          <a:bodyPr/>
          <a:lstStyle/>
          <a:p>
            <a:fld id="{BF1D42D5-400B-40D5-96E0-378B750408E0}"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113792576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Teorija urote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1800" b="0" i="0" u="none" dirty="0">
                          <a:solidFill>
                            <a:srgbClr val="333333"/>
                          </a:solidFill>
                          <a:latin typeface="Calibri Light"/>
                        </a:rPr>
                        <a:t>Navodni motivi SAD-a:</a:t>
                      </a:r>
                    </a:p>
                    <a:p>
                      <a:pPr marL="342900" indent="-342900">
                        <a:lnSpc>
                          <a:spcPct val="100000"/>
                        </a:lnSpc>
                        <a:spcBef>
                          <a:spcPts val="1200"/>
                        </a:spcBef>
                        <a:buFont typeface="+mj-lt"/>
                        <a:buAutoNum type="arabicPeriod"/>
                      </a:pPr>
                      <a:r>
                        <a:rPr lang="vi-VN" sz="1800" b="0" i="0" u="none">
                          <a:solidFill>
                            <a:srgbClr val="333333"/>
                          </a:solidFill>
                          <a:latin typeface="Calibri Light"/>
                        </a:rPr>
                        <a:t>“Tehnološka pobjeda” </a:t>
                      </a:r>
                      <a:r>
                        <a:rPr lang="vi-VN" sz="1800" b="0" i="0" u="none" dirty="0">
                          <a:solidFill>
                            <a:srgbClr val="333333"/>
                          </a:solidFill>
                          <a:latin typeface="Calibri Light"/>
                        </a:rPr>
                        <a:t>u natjecanju u svemirskim putovanjima sa Sovjetskim savezom koji je ranije uspješno lansirao satelit u svemir</a:t>
                      </a:r>
                    </a:p>
                    <a:p>
                      <a:pPr marL="342900" indent="-342900">
                        <a:lnSpc>
                          <a:spcPct val="100000"/>
                        </a:lnSpc>
                        <a:spcBef>
                          <a:spcPts val="1200"/>
                        </a:spcBef>
                        <a:buFont typeface="+mj-lt"/>
                        <a:buAutoNum type="arabicPeriod"/>
                      </a:pPr>
                      <a:r>
                        <a:rPr lang="vi-VN" sz="1800" b="0" i="0" u="none" dirty="0">
                          <a:solidFill>
                            <a:srgbClr val="333333"/>
                          </a:solidFill>
                          <a:latin typeface="Calibri Light"/>
                        </a:rPr>
                        <a:t>Odvraćanje pažnje od Vijetnamskog rata </a:t>
                      </a:r>
                    </a:p>
                    <a:p>
                      <a:pPr marL="342900" indent="-342900">
                        <a:lnSpc>
                          <a:spcPct val="100000"/>
                        </a:lnSpc>
                        <a:spcBef>
                          <a:spcPts val="1200"/>
                        </a:spcBef>
                        <a:buFont typeface="+mj-lt"/>
                        <a:buAutoNum type="arabicPeriod"/>
                      </a:pPr>
                      <a:r>
                        <a:rPr lang="vi-VN" sz="1800" b="0" i="0" u="none" dirty="0">
                          <a:solidFill>
                            <a:srgbClr val="333333"/>
                          </a:solidFill>
                          <a:latin typeface="Calibri Light"/>
                        </a:rPr>
                        <a:t>NASA je sama lažirala slijetanje na Mjesec zbog straha od smanjivanja državnog buđžeta</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DD9DFAFF-201B-4FE4-82DB-62A0A3CC2031}" type="slidenum">
              <a:rPr lang="de-DE" altLang="de-DE" smtClean="0"/>
              <a:pPr/>
              <a:t>75</a:t>
            </a:fld>
            <a:endParaRPr lang="de-DE" altLang="de-DE"/>
          </a:p>
        </p:txBody>
      </p:sp>
    </p:spTree>
    <p:extLst>
      <p:ext uri="{BB962C8B-B14F-4D97-AF65-F5344CB8AC3E}">
        <p14:creationId xmlns:p14="http://schemas.microsoft.com/office/powerpoint/2010/main" val="29642005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256139661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Za</a:t>
                      </a:r>
                      <a:r>
                        <a:rPr kumimoji="0" lang="es-ES" sz="2000" b="0" i="0" u="none" strike="noStrike" cap="none" normalizeH="0" baseline="0" dirty="0">
                          <a:ln>
                            <a:noFill/>
                          </a:ln>
                          <a:solidFill>
                            <a:srgbClr val="333333"/>
                          </a:solidFill>
                          <a:effectLst/>
                          <a:latin typeface="Calibri Light"/>
                        </a:rPr>
                        <a:t> i </a:t>
                      </a:r>
                      <a:r>
                        <a:rPr kumimoji="0" lang="es-ES" sz="2000" b="0" i="0" u="none" strike="noStrike" cap="none" normalizeH="0" baseline="0" dirty="0" err="1">
                          <a:ln>
                            <a:noFill/>
                          </a:ln>
                          <a:solidFill>
                            <a:srgbClr val="333333"/>
                          </a:solidFill>
                          <a:effectLst/>
                          <a:latin typeface="Calibri Light"/>
                        </a:rPr>
                        <a:t>protiv</a:t>
                      </a:r>
                      <a:r>
                        <a:rPr kumimoji="0" lang="es-E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DD9DFAFF-201B-4FE4-82DB-62A0A3CC2031}" type="slidenum">
              <a:rPr lang="de-DE" altLang="de-DE" smtClean="0"/>
              <a:pPr/>
              <a:t>76</a:t>
            </a:fld>
            <a:endParaRPr lang="de-DE" altLang="de-DE"/>
          </a:p>
        </p:txBody>
      </p:sp>
    </p:spTree>
    <p:extLst>
      <p:ext uri="{BB962C8B-B14F-4D97-AF65-F5344CB8AC3E}">
        <p14:creationId xmlns:p14="http://schemas.microsoft.com/office/powerpoint/2010/main" val="30349166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29749637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Za</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“Zastava </a:t>
                      </a:r>
                      <a:r>
                        <a:rPr kumimoji="0" lang="en-US" sz="1800" b="0" i="0" u="none" strike="noStrike" cap="none" normalizeH="0" baseline="0" err="1">
                          <a:ln>
                            <a:noFill/>
                          </a:ln>
                          <a:solidFill>
                            <a:srgbClr val="333333"/>
                          </a:solidFill>
                          <a:effectLst/>
                          <a:latin typeface="Calibri Light"/>
                          <a:cs typeface="Times New Roman" pitchFamily="18" charset="0"/>
                        </a:rPr>
                        <a:t>koja</a:t>
                      </a:r>
                      <a:r>
                        <a:rPr kumimoji="0" lang="en-US" sz="1800" b="0" i="0" u="none" strike="noStrike" cap="none" normalizeH="0" baseline="0">
                          <a:ln>
                            <a:noFill/>
                          </a:ln>
                          <a:solidFill>
                            <a:srgbClr val="333333"/>
                          </a:solidFill>
                          <a:effectLst/>
                          <a:latin typeface="Calibri Light"/>
                          <a:cs typeface="Times New Roman" pitchFamily="18" charset="0"/>
                        </a:rPr>
                        <a:t> vijori”: </a:t>
                      </a:r>
                      <a:r>
                        <a:rPr kumimoji="0" lang="en-US" sz="1800" b="0" i="0" u="none" strike="noStrike" cap="none" normalizeH="0" baseline="0" dirty="0" err="1">
                          <a:ln>
                            <a:noFill/>
                          </a:ln>
                          <a:solidFill>
                            <a:srgbClr val="333333"/>
                          </a:solidFill>
                          <a:effectLst/>
                          <a:latin typeface="Calibri Light"/>
                          <a:cs typeface="Times New Roman" pitchFamily="18" charset="0"/>
                        </a:rPr>
                        <a:t>nemoguće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jer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Mjesecu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atmosfere</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Slike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neba</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zvijezda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nejednake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sjene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upućuju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proizvodnju</a:t>
                      </a:r>
                      <a:r>
                        <a:rPr kumimoji="0" lang="en-US" sz="1800" b="0" i="0" u="none" strike="noStrike" cap="none" normalizeH="0" baseline="0" dirty="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filmskom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studiju</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Radio </a:t>
                      </a:r>
                      <a:r>
                        <a:rPr kumimoji="0" lang="en-US" sz="1800" b="0" i="0" u="none" strike="noStrike" cap="none" normalizeH="0" baseline="0" dirty="0" err="1">
                          <a:ln>
                            <a:noFill/>
                          </a:ln>
                          <a:solidFill>
                            <a:srgbClr val="333333"/>
                          </a:solidFill>
                          <a:effectLst/>
                          <a:latin typeface="Calibri Light"/>
                          <a:cs typeface="Times New Roman" pitchFamily="18" charset="0"/>
                        </a:rPr>
                        <a:t>poruka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Prebrzo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odgovorio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posljednju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rečenicu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predsjednika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signali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dulje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putuju</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Zemlje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nego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što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Armstrongu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trebalo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DD9DFAFF-201B-4FE4-82DB-62A0A3CC2031}" type="slidenum">
              <a:rPr lang="de-DE" altLang="de-DE" smtClean="0"/>
              <a:pPr/>
              <a:t>77</a:t>
            </a:fld>
            <a:endParaRPr lang="de-DE" altLang="de-DE"/>
          </a:p>
        </p:txBody>
      </p:sp>
    </p:spTree>
    <p:extLst>
      <p:ext uri="{BB962C8B-B14F-4D97-AF65-F5344CB8AC3E}">
        <p14:creationId xmlns:p14="http://schemas.microsoft.com/office/powerpoint/2010/main" val="11946202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45920606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Protiv:</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DD9DFAFF-201B-4FE4-82DB-62A0A3CC2031}" type="slidenum">
              <a:rPr lang="de-DE" altLang="de-DE" smtClean="0"/>
              <a:pPr/>
              <a:t>78</a:t>
            </a:fld>
            <a:endParaRPr lang="de-DE" altLang="de-DE"/>
          </a:p>
        </p:txBody>
      </p:sp>
    </p:spTree>
    <p:extLst>
      <p:ext uri="{BB962C8B-B14F-4D97-AF65-F5344CB8AC3E}">
        <p14:creationId xmlns:p14="http://schemas.microsoft.com/office/powerpoint/2010/main" val="34076409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15418987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 </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1800" b="1" i="0" u="none" dirty="0">
                          <a:solidFill>
                            <a:srgbClr val="333333"/>
                          </a:solidFill>
                          <a:latin typeface="Calibri Light"/>
                        </a:rPr>
                        <a:t>Protiv:</a:t>
                      </a:r>
                      <a:r>
                        <a:rPr lang="vi-VN" sz="1800" b="0" i="0" u="none" dirty="0">
                          <a:solidFill>
                            <a:srgbClr val="333333"/>
                          </a:solidFill>
                          <a:latin typeface="Calibri Light"/>
                        </a:rPr>
                        <a:t> </a:t>
                      </a:r>
                    </a:p>
                    <a:p>
                      <a:pPr marL="342900" indent="-342900">
                        <a:lnSpc>
                          <a:spcPct val="100000"/>
                        </a:lnSpc>
                        <a:spcBef>
                          <a:spcPts val="1200"/>
                        </a:spcBef>
                        <a:buFont typeface="+mj-lt"/>
                        <a:buAutoNum type="arabicPeriod"/>
                      </a:pPr>
                      <a:r>
                        <a:rPr lang="vi-VN" sz="1800" b="0" i="0" u="none" dirty="0">
                          <a:solidFill>
                            <a:srgbClr val="333333"/>
                          </a:solidFill>
                          <a:latin typeface="Calibri Light"/>
                        </a:rPr>
                        <a:t>Vijorenje zastave uzrokovano je zabijanjem drške u površinu Mjeseca </a:t>
                      </a:r>
                    </a:p>
                    <a:p>
                      <a:pPr marL="342900" indent="-342900">
                        <a:lnSpc>
                          <a:spcPct val="100000"/>
                        </a:lnSpc>
                        <a:spcBef>
                          <a:spcPts val="1200"/>
                        </a:spcBef>
                        <a:buFont typeface="+mj-lt"/>
                        <a:buAutoNum type="arabicPeriod"/>
                      </a:pPr>
                      <a:r>
                        <a:rPr lang="vi-VN" sz="1800" b="0" i="0" u="none" dirty="0">
                          <a:solidFill>
                            <a:srgbClr val="333333"/>
                          </a:solidFill>
                          <a:latin typeface="Calibri Light"/>
                        </a:rPr>
                        <a:t>Noćne fotografije ne mogu uhvatiti slabe izvore svjetla zbog vremena ekspozicije </a:t>
                      </a:r>
                      <a:r>
                        <a:rPr lang="vi-VN" sz="1800" b="0" i="0" u="none" dirty="0">
                          <a:solidFill>
                            <a:srgbClr val="333333"/>
                          </a:solidFill>
                          <a:latin typeface="Times New Roman"/>
                        </a:rPr>
                        <a:t>→</a:t>
                      </a:r>
                      <a:r>
                        <a:rPr lang="vi-VN" sz="1800" b="0" i="0" u="none" dirty="0">
                          <a:solidFill>
                            <a:srgbClr val="333333"/>
                          </a:solidFill>
                          <a:latin typeface="Calibri Light"/>
                        </a:rPr>
                        <a:t> nema zvijezda</a:t>
                      </a:r>
                    </a:p>
                    <a:p>
                      <a:pPr marL="342900" indent="-342900">
                        <a:lnSpc>
                          <a:spcPct val="100000"/>
                        </a:lnSpc>
                        <a:spcBef>
                          <a:spcPts val="1200"/>
                        </a:spcBef>
                        <a:buFont typeface="+mj-lt"/>
                        <a:buAutoNum type="arabicPeriod"/>
                      </a:pPr>
                      <a:r>
                        <a:rPr lang="vi-VN" sz="1800" b="0" i="0" u="none" dirty="0">
                          <a:solidFill>
                            <a:srgbClr val="333333"/>
                          </a:solidFill>
                          <a:latin typeface="Calibri Light"/>
                        </a:rPr>
                        <a:t>Nejednake sjene uzrokuje neravna površina Mjeseca</a:t>
                      </a:r>
                    </a:p>
                    <a:p>
                      <a:pPr marL="342900" indent="-342900">
                        <a:lnSpc>
                          <a:spcPct val="100000"/>
                        </a:lnSpc>
                        <a:spcBef>
                          <a:spcPts val="1200"/>
                        </a:spcBef>
                        <a:buFont typeface="+mj-lt"/>
                        <a:buAutoNum type="arabicPeriod"/>
                      </a:pPr>
                      <a:r>
                        <a:rPr lang="vi-VN" sz="1800" b="0" i="0" u="none" dirty="0">
                          <a:solidFill>
                            <a:srgbClr val="333333"/>
                          </a:solidFill>
                          <a:latin typeface="Calibri Light"/>
                        </a:rPr>
                        <a:t>Razgovor je bio montiran da bi se prikrilo izvorno kašnjenje između Nixonovog i Armstrongovog dijaloga </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DD9DFAFF-201B-4FE4-82DB-62A0A3CC2031}" type="slidenum">
              <a:rPr lang="de-DE" altLang="de-DE" smtClean="0"/>
              <a:pPr/>
              <a:t>79</a:t>
            </a:fld>
            <a:endParaRPr lang="de-DE" altLang="de-DE"/>
          </a:p>
        </p:txBody>
      </p:sp>
    </p:spTree>
    <p:extLst>
      <p:ext uri="{BB962C8B-B14F-4D97-AF65-F5344CB8AC3E}">
        <p14:creationId xmlns:p14="http://schemas.microsoft.com/office/powerpoint/2010/main" val="32431220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Prebrzo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“na djelu”</a:t>
            </a:r>
            <a:br>
              <a:rPr lang="en-US" sz="3600" dirty="0">
                <a:solidFill>
                  <a:srgbClr val="004992"/>
                </a:solidFill>
                <a:latin typeface="+mn-lt"/>
                <a:ea typeface="+mn-ea"/>
                <a:cs typeface="+mn-cs"/>
              </a:rPr>
            </a:br>
            <a:r>
              <a:rPr lang="en-US" dirty="0">
                <a:solidFill>
                  <a:srgbClr val="004992"/>
                </a:solidFill>
                <a:latin typeface="+mn-lt"/>
                <a:ea typeface="+mn-ea"/>
                <a:cs typeface="+mn-cs"/>
              </a:rPr>
              <a:t>- urbane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Ne!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b="0">
                <a:solidFill>
                  <a:srgbClr val="000000"/>
                </a:solidFill>
                <a:latin typeface="Calibri Light"/>
                <a:ea typeface="ＭＳ Ｐゴシック" panose="020B0600070205080204" pitchFamily="34" charset="-128"/>
              </a:rPr>
              <a:t>Je li slijetanje na Mjesec prevara američke Vlade ?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j-lt"/>
              </a:rPr>
              <a:t>Izvor: German television station ZDF: “Vorsicht Verschwörung” (Beware conspiracy) </a:t>
            </a:r>
            <a:endParaRPr lang="de-DE" altLang="de-DE" sz="1200" b="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a:latin typeface="Calibri Light"/>
              </a:rPr>
              <a:t>Režiser Roland Emmerich (Dan nezavisnosti):</a:t>
            </a:r>
            <a:br>
              <a:rPr lang="en-US" altLang="de-DE" sz="2400" b="0">
                <a:latin typeface="Calibri Light"/>
              </a:rPr>
            </a:br>
            <a:r>
              <a:rPr lang="en-US" altLang="de-DE" sz="2400" b="0">
                <a:latin typeface="Calibri Light"/>
              </a:rPr>
              <a:t>“Slijetanje na Mjesec (…) je bilo jednostavno predobro. Takvu stvar je bilo nemoguće uprizoriti u 60-tima. To bi predstavljalo problem čak i s današnjom opremom.”</a:t>
            </a:r>
            <a:endParaRPr lang="de-DE" altLang="de-DE" sz="2400" b="0" i="1" dirty="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DD9DFAFF-201B-4FE4-82DB-62A0A3CC2031}" type="slidenum">
              <a:rPr lang="de-DE" altLang="de-DE" smtClean="0"/>
              <a:pPr/>
              <a:t>80</a:t>
            </a:fld>
            <a:endParaRPr lang="de-DE" altLang="de-DE"/>
          </a:p>
        </p:txBody>
      </p:sp>
    </p:spTree>
    <p:extLst>
      <p:ext uri="{BB962C8B-B14F-4D97-AF65-F5344CB8AC3E}">
        <p14:creationId xmlns:p14="http://schemas.microsoft.com/office/powerpoint/2010/main" val="27560306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nastaje ovakva urbana legenda i druge teorije urote?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A905E162-C0FA-4C32-B5DC-D9CA7DA97672}" type="slidenum">
              <a:rPr lang="de-DE" altLang="de-DE" smtClean="0"/>
              <a:pPr/>
              <a:t>81</a:t>
            </a:fld>
            <a:endParaRPr lang="de-DE" altLang="de-DE"/>
          </a:p>
        </p:txBody>
      </p:sp>
    </p:spTree>
    <p:extLst>
      <p:ext uri="{BB962C8B-B14F-4D97-AF65-F5344CB8AC3E}">
        <p14:creationId xmlns:p14="http://schemas.microsoft.com/office/powerpoint/2010/main" val="4188969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nastaje ovakva urbana legenda i druge teorije urote?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Često su uzbudljivije od stvarnosti.</a:t>
            </a:r>
          </a:p>
          <a:p>
            <a:pPr marL="342900" lvl="0" indent="-342900" defTabSz="914400" fontAlgn="base">
              <a:buClr>
                <a:srgbClr val="333333"/>
              </a:buClr>
              <a:buFont typeface="WingDings"/>
              <a:buChar char=""/>
              <a:defRPr/>
            </a:pPr>
            <a:r>
              <a:rPr lang="hr-HR" sz="2400" dirty="0">
                <a:solidFill>
                  <a:srgbClr val="333333"/>
                </a:solidFill>
              </a:rPr>
              <a:t>Temelje se na podacima koje je teško provjeriti, a lako im je povjerovati </a:t>
            </a:r>
            <a:r>
              <a:rPr lang="en-US" sz="2400" dirty="0">
                <a:solidFill>
                  <a:srgbClr val="333333"/>
                </a:solidFill>
              </a:rPr>
              <a:t>(</a:t>
            </a:r>
            <a:r>
              <a:rPr lang="hr-HR" sz="2400" dirty="0">
                <a:solidFill>
                  <a:srgbClr val="333333"/>
                </a:solidFill>
              </a:rPr>
              <a:t>npr</a:t>
            </a:r>
            <a:r>
              <a:rPr lang="en-US" sz="2400" dirty="0">
                <a:solidFill>
                  <a:srgbClr val="333333"/>
                </a:solidFill>
              </a:rPr>
              <a:t>., </a:t>
            </a:r>
            <a:r>
              <a:rPr lang="hr-HR" sz="2400" dirty="0">
                <a:solidFill>
                  <a:srgbClr val="333333"/>
                </a:solidFill>
              </a:rPr>
              <a:t>vijorenje zastave sugerira da je slika snimljena na Zemlji)</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Zanemaruju druga objašnjenja</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nebo bez zvijezda može se objasniti tehničkim ograničenjima noćne fotografije</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Urban</a:t>
            </a:r>
            <a:r>
              <a:rPr lang="hr-HR" sz="2400" dirty="0">
                <a:solidFill>
                  <a:srgbClr val="333333"/>
                </a:solidFill>
              </a:rPr>
              <a:t>e</a:t>
            </a:r>
            <a:r>
              <a:rPr lang="en-US" sz="2400" dirty="0">
                <a:solidFill>
                  <a:srgbClr val="333333"/>
                </a:solidFill>
              </a:rPr>
              <a:t> legend</a:t>
            </a:r>
            <a:r>
              <a:rPr lang="hr-HR" sz="2400" dirty="0">
                <a:solidFill>
                  <a:srgbClr val="333333"/>
                </a:solidFill>
              </a:rPr>
              <a:t>e izvade podatak iz konteksta, a zatim ga preuveličaju.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7 – Prebrzo zaključivanje II</a:t>
            </a:r>
          </a:p>
        </p:txBody>
      </p:sp>
      <p:sp>
        <p:nvSpPr>
          <p:cNvPr id="4" name="Slide Number Placeholder 3"/>
          <p:cNvSpPr>
            <a:spLocks noGrp="1"/>
          </p:cNvSpPr>
          <p:nvPr>
            <p:ph type="sldNum" sz="quarter" idx="12"/>
          </p:nvPr>
        </p:nvSpPr>
        <p:spPr/>
        <p:txBody>
          <a:bodyPr/>
          <a:lstStyle/>
          <a:p>
            <a:fld id="{A905E162-C0FA-4C32-B5DC-D9CA7DA97672}" type="slidenum">
              <a:rPr lang="de-DE" altLang="de-DE" smtClean="0"/>
              <a:pPr/>
              <a:t>82</a:t>
            </a:fld>
            <a:endParaRPr lang="de-DE" altLang="de-DE"/>
          </a:p>
        </p:txBody>
      </p:sp>
    </p:spTree>
    <p:extLst>
      <p:ext uri="{BB962C8B-B14F-4D97-AF65-F5344CB8AC3E}">
        <p14:creationId xmlns:p14="http://schemas.microsoft.com/office/powerpoint/2010/main" val="425825127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4648</Words>
  <Application>Microsoft Office PowerPoint</Application>
  <PresentationFormat>Benutzerdefiniert</PresentationFormat>
  <Paragraphs>694</Paragraphs>
  <Slides>82</Slides>
  <Notes>82</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82</vt:i4>
      </vt:variant>
    </vt:vector>
  </HeadingPairs>
  <TitlesOfParts>
    <vt:vector size="88" baseType="lpstr">
      <vt:lpstr>Calibri Light</vt:lpstr>
      <vt:lpstr>Times New Roman</vt:lpstr>
      <vt:lpstr>Arial</vt:lpstr>
      <vt:lpstr>Symbol</vt:lpstr>
      <vt:lpstr>WingDings</vt:lpstr>
      <vt:lpstr>UKE_PPT-Vorlage_16zu9</vt:lpstr>
      <vt:lpstr>MKT 7 A – Prebrzo zaključivanje II</vt:lpstr>
      <vt:lpstr>Brzoplete odluke</vt:lpstr>
      <vt:lpstr>Brzoplete odluke</vt:lpstr>
      <vt:lpstr>Brzoplete odluke</vt:lpstr>
      <vt:lpstr>Prebrzo zaključivanje U kojim situacijama donosimo zaključke bez poznavanja svih okolnosti?</vt:lpstr>
      <vt:lpstr>Prebrzo zaključivanje U kojim situacijama donosimo zaključke bez poznavanja svih okolnosti?</vt:lpstr>
      <vt:lpstr>Prebrzo zaključivanje U kojim situacijama donosimo zaključke bez poznavanja svih okolnosti?</vt:lpstr>
      <vt:lpstr>Prebrzo zaključivanje U kojim situacijama donosimo zaključke bez poznavanja svih okolnosti?</vt:lpstr>
      <vt:lpstr>Brzopleti zaključci “na djelu”</vt:lpstr>
      <vt:lpstr>Brzopleti zaključci “na djelu” - Moderne legende - (drugačiji primjer vidi na završetku prezentacije)</vt:lpstr>
      <vt:lpstr>Brzopleti zaključci “na djelu” - Moderne legende -</vt:lpstr>
      <vt:lpstr>Brzopleti zaključci “na djelu” - Moderne legende -</vt:lpstr>
      <vt:lpstr>Brzopleti zaključci “na djelu” - Moderne legende -</vt:lpstr>
      <vt:lpstr>Kako nastaju ovakve teorije zavjere?</vt:lpstr>
      <vt:lpstr>Kako nastaju ovakve teorije zavjere?</vt:lpstr>
      <vt:lpstr>Kako nastaju ovakve teorije zavjere?</vt:lpstr>
      <vt:lpstr>Zašto ovo radimo?</vt:lpstr>
      <vt:lpstr>Zašto ovo radimo?</vt:lpstr>
      <vt:lpstr>Kako prebrzo zaključivanje potpomaže pojavu pogrešnih interpretacija tijekom psihoze – primjeri</vt:lpstr>
      <vt:lpstr>Vježba</vt:lpstr>
      <vt:lpstr>Vježba</vt:lpstr>
      <vt:lpstr>Vježba</vt:lpstr>
      <vt:lpstr>Vježba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izborni sadržaj: video - isječci</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Primjena u svakodnevnom životu</vt:lpstr>
      <vt:lpstr>Primjena u svakodnevnom životu</vt:lpstr>
      <vt:lpstr>Primjena u svakodnevnom životu</vt:lpstr>
      <vt:lpstr>Primjena u svakodnevnom životu</vt:lpstr>
      <vt:lpstr>Primjena u svakodnevnom životu</vt:lpstr>
      <vt:lpstr>Primjena u svakodnevnom životu</vt:lpstr>
      <vt:lpstr>U kakvoj je to vezi sa psihozom?</vt:lpstr>
      <vt:lpstr>U kakvoj je to vezi sa psihozom?</vt:lpstr>
      <vt:lpstr>U kakvoj je to vezi sa psihozom?</vt:lpstr>
      <vt:lpstr>Hvala na pozornosti!</vt:lpstr>
      <vt:lpstr>PowerPoint-Präsentation</vt:lpstr>
      <vt:lpstr>Prebrzo zaključivanje “na djelu” - urbane legende -</vt:lpstr>
      <vt:lpstr>Prebrzo zaključivanje “na djelu” - urbane legende -</vt:lpstr>
      <vt:lpstr>Prebrzo zaključivanje “na djelu” - urbane legende -</vt:lpstr>
      <vt:lpstr>Prebrzo zaključivanje “na djelu” - urbane legende -</vt:lpstr>
      <vt:lpstr>Prebrzo zaključivanje “na djelu” - urbane legende -</vt:lpstr>
      <vt:lpstr>Prebrzo zaključivanje “na djelu” - urbane legende -</vt:lpstr>
      <vt:lpstr>Kako nastaje ovakva urbana legenda i druge teorije urote?</vt:lpstr>
      <vt:lpstr>Kako nastaje ovakva urbana legenda i druge teorije urote?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313</cp:revision>
  <dcterms:created xsi:type="dcterms:W3CDTF">2004-06-30T16:15:23Z</dcterms:created>
  <dcterms:modified xsi:type="dcterms:W3CDTF">2022-08-15T11:26:42Z</dcterms:modified>
</cp:coreProperties>
</file>