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6"/>
  </p:notesMasterIdLst>
  <p:handoutMasterIdLst>
    <p:handoutMasterId r:id="rId67"/>
  </p:handoutMasterIdLst>
  <p:sldIdLst>
    <p:sldId id="598" r:id="rId2"/>
    <p:sldId id="500" r:id="rId3"/>
    <p:sldId id="501" r:id="rId4"/>
    <p:sldId id="506" r:id="rId5"/>
    <p:sldId id="577" r:id="rId6"/>
    <p:sldId id="576" r:id="rId7"/>
    <p:sldId id="575" r:id="rId8"/>
    <p:sldId id="574" r:id="rId9"/>
    <p:sldId id="507" r:id="rId10"/>
    <p:sldId id="509" r:id="rId11"/>
    <p:sldId id="508" r:id="rId12"/>
    <p:sldId id="510" r:id="rId13"/>
    <p:sldId id="511" r:id="rId14"/>
    <p:sldId id="512" r:id="rId15"/>
    <p:sldId id="513" r:id="rId16"/>
    <p:sldId id="514" r:id="rId17"/>
    <p:sldId id="358" r:id="rId18"/>
    <p:sldId id="569" r:id="rId19"/>
    <p:sldId id="579" r:id="rId20"/>
    <p:sldId id="578" r:id="rId21"/>
    <p:sldId id="517" r:id="rId22"/>
    <p:sldId id="518" r:id="rId23"/>
    <p:sldId id="520" r:id="rId24"/>
    <p:sldId id="522" r:id="rId25"/>
    <p:sldId id="580" r:id="rId26"/>
    <p:sldId id="604" r:id="rId27"/>
    <p:sldId id="603" r:id="rId28"/>
    <p:sldId id="602" r:id="rId29"/>
    <p:sldId id="601" r:id="rId30"/>
    <p:sldId id="600" r:id="rId31"/>
    <p:sldId id="599" r:id="rId32"/>
    <p:sldId id="316" r:id="rId33"/>
    <p:sldId id="477" r:id="rId34"/>
    <p:sldId id="588" r:id="rId35"/>
    <p:sldId id="587" r:id="rId36"/>
    <p:sldId id="586" r:id="rId37"/>
    <p:sldId id="540" r:id="rId38"/>
    <p:sldId id="541" r:id="rId39"/>
    <p:sldId id="480" r:id="rId40"/>
    <p:sldId id="589" r:id="rId41"/>
    <p:sldId id="566" r:id="rId42"/>
    <p:sldId id="591" r:id="rId43"/>
    <p:sldId id="590" r:id="rId44"/>
    <p:sldId id="567" r:id="rId45"/>
    <p:sldId id="592" r:id="rId46"/>
    <p:sldId id="521" r:id="rId47"/>
    <p:sldId id="549" r:id="rId48"/>
    <p:sldId id="550" r:id="rId49"/>
    <p:sldId id="553" r:id="rId50"/>
    <p:sldId id="594" r:id="rId51"/>
    <p:sldId id="593" r:id="rId52"/>
    <p:sldId id="554" r:id="rId53"/>
    <p:sldId id="555" r:id="rId54"/>
    <p:sldId id="557" r:id="rId55"/>
    <p:sldId id="596" r:id="rId56"/>
    <p:sldId id="559" r:id="rId57"/>
    <p:sldId id="595" r:id="rId58"/>
    <p:sldId id="561" r:id="rId59"/>
    <p:sldId id="597" r:id="rId60"/>
    <p:sldId id="317" r:id="rId61"/>
    <p:sldId id="568" r:id="rId62"/>
    <p:sldId id="563" r:id="rId63"/>
    <p:sldId id="573" r:id="rId64"/>
    <p:sldId id="494" r:id="rId65"/>
  </p:sldIdLst>
  <p:sldSz cx="12195175" cy="6858000"/>
  <p:notesSz cx="7099300" cy="10234613"/>
  <p:embeddedFontLst>
    <p:embeddedFont>
      <p:font typeface="Calibri Light" panose="020F0302020204030204" pitchFamily="34" charset="0"/>
      <p:regular r:id="rId68"/>
      <p:italic r:id="rId69"/>
    </p:embeddedFont>
    <p:embeddedFont>
      <p:font typeface="Verdana" panose="020B0604030504040204" pitchFamily="34" charset="0"/>
      <p:regular r:id="rId70"/>
      <p:bold r:id="rId71"/>
      <p:italic r:id="rId72"/>
      <p:boldItalic r:id="rId73"/>
    </p:embeddedFont>
    <p:embeddedFont>
      <p:font typeface="Wingdings 2" panose="05020102010507070707" pitchFamily="18" charset="2"/>
      <p:regular r:id="rId74"/>
    </p:embeddedFont>
  </p:embeddedFontLst>
  <p:defaultTextStyle>
    <a:defPPr>
      <a:defRPr lang="de-DE"/>
    </a:defPPr>
    <a:lvl1pPr algn="l" rtl="0" fontAlgn="base">
      <a:spcBef>
        <a:spcPct val="0"/>
      </a:spcBef>
      <a:spcAft>
        <a:spcPct val="0"/>
      </a:spcAft>
      <a:defRPr lang="en-US" sz="2400" kern="1200">
        <a:solidFill>
          <a:schemeClr val="tx2"/>
        </a:solidFill>
        <a:latin typeface="+mn-lt"/>
        <a:ea typeface="ＭＳ Ｐゴシック"/>
      </a:defRPr>
    </a:lvl1pPr>
    <a:lvl2pPr marL="457200" algn="l" rtl="0" fontAlgn="base">
      <a:spcBef>
        <a:spcPct val="0"/>
      </a:spcBef>
      <a:spcAft>
        <a:spcPct val="0"/>
      </a:spcAft>
      <a:defRPr lang="en-US" sz="2400" kern="1200">
        <a:solidFill>
          <a:schemeClr val="tx2"/>
        </a:solidFill>
        <a:latin typeface="+mn-lt"/>
        <a:ea typeface="ＭＳ Ｐゴシック"/>
      </a:defRPr>
    </a:lvl2pPr>
    <a:lvl3pPr marL="914400" algn="l" rtl="0" fontAlgn="base">
      <a:spcBef>
        <a:spcPct val="0"/>
      </a:spcBef>
      <a:spcAft>
        <a:spcPct val="0"/>
      </a:spcAft>
      <a:defRPr lang="en-US" sz="2400" kern="1200">
        <a:solidFill>
          <a:schemeClr val="tx2"/>
        </a:solidFill>
        <a:latin typeface="+mn-lt"/>
        <a:ea typeface="ＭＳ Ｐゴシック"/>
      </a:defRPr>
    </a:lvl3pPr>
    <a:lvl4pPr marL="1371600" algn="l" rtl="0" fontAlgn="base">
      <a:spcBef>
        <a:spcPct val="0"/>
      </a:spcBef>
      <a:spcAft>
        <a:spcPct val="0"/>
      </a:spcAft>
      <a:defRPr lang="en-US" sz="2400" kern="1200">
        <a:solidFill>
          <a:schemeClr val="tx2"/>
        </a:solidFill>
        <a:latin typeface="+mn-lt"/>
        <a:ea typeface="ＭＳ Ｐゴシック"/>
      </a:defRPr>
    </a:lvl4pPr>
    <a:lvl5pPr marL="1828800" algn="l" rtl="0" fontAlgn="base">
      <a:spcBef>
        <a:spcPct val="0"/>
      </a:spcBef>
      <a:spcAft>
        <a:spcPct val="0"/>
      </a:spcAft>
      <a:defRPr lang="en-US" sz="2400" kern="1200">
        <a:solidFill>
          <a:schemeClr val="tx2"/>
        </a:solidFill>
        <a:latin typeface="+mn-lt"/>
        <a:ea typeface="ＭＳ Ｐゴシック"/>
      </a:defRPr>
    </a:lvl5pPr>
    <a:lvl6pPr marL="2286000" algn="l" defTabSz="914400" rtl="0" eaLnBrk="1" latinLnBrk="0" hangingPunct="1">
      <a:defRPr sz="2400" kern="1200">
        <a:solidFill>
          <a:schemeClr val="tx2"/>
        </a:solidFill>
        <a:latin typeface="Verdana" pitchFamily="34" charset="0"/>
        <a:ea typeface="ＭＳ Ｐゴシック"/>
        <a:cs typeface="ＭＳ Ｐゴシック"/>
      </a:defRPr>
    </a:lvl6pPr>
    <a:lvl7pPr marL="2743200" algn="l" defTabSz="914400" rtl="0" eaLnBrk="1" latinLnBrk="0" hangingPunct="1">
      <a:defRPr sz="2400" kern="1200">
        <a:solidFill>
          <a:schemeClr val="tx2"/>
        </a:solidFill>
        <a:latin typeface="Verdana" pitchFamily="34" charset="0"/>
        <a:ea typeface="ＭＳ Ｐゴシック"/>
        <a:cs typeface="ＭＳ Ｐゴシック"/>
      </a:defRPr>
    </a:lvl7pPr>
    <a:lvl8pPr marL="3200400" algn="l" defTabSz="914400" rtl="0" eaLnBrk="1" latinLnBrk="0" hangingPunct="1">
      <a:defRPr sz="2400" kern="1200">
        <a:solidFill>
          <a:schemeClr val="tx2"/>
        </a:solidFill>
        <a:latin typeface="Verdana" pitchFamily="34" charset="0"/>
        <a:ea typeface="ＭＳ Ｐゴシック"/>
        <a:cs typeface="ＭＳ Ｐゴシック"/>
      </a:defRPr>
    </a:lvl8pPr>
    <a:lvl9pPr marL="3657600" algn="l" defTabSz="914400" rtl="0" eaLnBrk="1" latinLnBrk="0" hangingPunct="1">
      <a:defRPr sz="2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 lastIdx="6" clrIdx="0"/>
  <p:cmAuthor id="1" name="User" initials="" lastIdx="5" clrIdx="1"/>
  <p:cmAuthor id="2" name="XXX" initials="" lastIdx="12" clrIdx="2"/>
  <p:cmAuthor id="3" name="Microsoft Office User" initials="" lastIdx="9" clrIdx="3"/>
  <p:cmAuthor id="4" name="PHSABC" initials=""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0" autoAdjust="0"/>
    <p:restoredTop sz="91801" autoAdjust="0"/>
  </p:normalViewPr>
  <p:slideViewPr>
    <p:cSldViewPr>
      <p:cViewPr varScale="1">
        <p:scale>
          <a:sx n="67" d="100"/>
          <a:sy n="67" d="100"/>
        </p:scale>
        <p:origin x="504" y="44"/>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Bolest</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Predrasude</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a:latin typeface="+mj-lt"/>
              <a:ea typeface="Verdana" pitchFamily="34" charset="0"/>
            </a:rPr>
            <a:t>Pad </a:t>
          </a:r>
          <a:r>
            <a:rPr lang="en-US" sz="2400" dirty="0" err="1">
              <a:latin typeface="+mj-lt"/>
              <a:ea typeface="Verdana" pitchFamily="34" charset="0"/>
            </a:rPr>
            <a:t>samopouzdanja</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31282"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8EAF133C-DD9A-4D48-9E8E-EA33AB2BF358}" type="presOf" srcId="{3F4E915D-4700-4542-A7C1-CEF728AB432D}" destId="{0332A1E0-1C13-4723-960F-9019466D281A}"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697F7062-E3EA-4D54-AD84-F4AC0C399695}" type="presOf" srcId="{CB5245DE-ECC5-49E9-94DC-262E3BD83AA5}" destId="{D559A818-7D53-4BBD-8633-917FB032314D}" srcOrd="0" destOrd="0" presId="urn:microsoft.com/office/officeart/2005/8/layout/cycle1"/>
    <dgm:cxn modelId="{DDB54665-0ED5-4718-B127-8BA0FF823432}" type="presOf" srcId="{EFA2980D-718B-4FC8-9FF6-15C1C35CF177}" destId="{8816A1BD-E3E1-4456-9298-4B3407C622F7}" srcOrd="0" destOrd="0" presId="urn:microsoft.com/office/officeart/2005/8/layout/cycle1"/>
    <dgm:cxn modelId="{DF70C669-6D7B-48BB-8B96-8A7233A1F628}" type="presOf" srcId="{90182C8E-0A3D-411B-A654-821F546FC078}" destId="{AC268F96-0D5D-4B9A-A307-62DE90494B18}" srcOrd="0" destOrd="0" presId="urn:microsoft.com/office/officeart/2005/8/layout/cycle1"/>
    <dgm:cxn modelId="{3FD0F36B-1161-4ED8-876D-8F9BD7AB0F7E}" srcId="{EFA2980D-718B-4FC8-9FF6-15C1C35CF177}" destId="{11E49AD0-DCE6-49A3-A921-184F5EB9A5C6}" srcOrd="0" destOrd="0" parTransId="{DBC96EE1-665A-4EEC-972A-1DCC706B48DD}" sibTransId="{3F4E915D-4700-4542-A7C1-CEF728AB432D}"/>
    <dgm:cxn modelId="{1D49F8A4-B188-426A-B819-F3D8C36C07D6}" type="presOf" srcId="{6459B721-636D-4D51-9601-6B4E5788A266}" destId="{818239DA-8F7F-4917-8EB0-77B4EE5EAA94}" srcOrd="0" destOrd="0" presId="urn:microsoft.com/office/officeart/2005/8/layout/cycle1"/>
    <dgm:cxn modelId="{69D348A7-69A8-405F-827E-98817ADCA3EA}" type="presOf" srcId="{11E49AD0-DCE6-49A3-A921-184F5EB9A5C6}" destId="{79E1ED89-3D58-4688-A48D-428AB1CD95FE}" srcOrd="0" destOrd="0" presId="urn:microsoft.com/office/officeart/2005/8/layout/cycle1"/>
    <dgm:cxn modelId="{D708E9E8-4F35-48B0-9FB4-AFD3840C9099}"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B273EA77-9728-45AD-A2F0-973DDD32F1C6}" type="presParOf" srcId="{8816A1BD-E3E1-4456-9298-4B3407C622F7}" destId="{682C883B-3E72-41CB-97EB-93B061717596}" srcOrd="0" destOrd="0" presId="urn:microsoft.com/office/officeart/2005/8/layout/cycle1"/>
    <dgm:cxn modelId="{79335B24-912F-48E0-B7D7-58B61A113CC0}" type="presParOf" srcId="{8816A1BD-E3E1-4456-9298-4B3407C622F7}" destId="{79E1ED89-3D58-4688-A48D-428AB1CD95FE}" srcOrd="1" destOrd="0" presId="urn:microsoft.com/office/officeart/2005/8/layout/cycle1"/>
    <dgm:cxn modelId="{9427F93A-8C6E-46AA-B123-0D3835182AB6}" type="presParOf" srcId="{8816A1BD-E3E1-4456-9298-4B3407C622F7}" destId="{0332A1E0-1C13-4723-960F-9019466D281A}" srcOrd="2" destOrd="0" presId="urn:microsoft.com/office/officeart/2005/8/layout/cycle1"/>
    <dgm:cxn modelId="{47EB16E9-14F4-4DE1-8B59-10B254559928}" type="presParOf" srcId="{8816A1BD-E3E1-4456-9298-4B3407C622F7}" destId="{788C7A12-E6C7-4DB4-9A7F-209CA41AE316}" srcOrd="3" destOrd="0" presId="urn:microsoft.com/office/officeart/2005/8/layout/cycle1"/>
    <dgm:cxn modelId="{71BF0B8D-A2AB-426C-ADD9-E77EC20938DF}" type="presParOf" srcId="{8816A1BD-E3E1-4456-9298-4B3407C622F7}" destId="{95978D0C-A8C9-4FB8-8DFC-2906FAA59983}" srcOrd="4" destOrd="0" presId="urn:microsoft.com/office/officeart/2005/8/layout/cycle1"/>
    <dgm:cxn modelId="{DFDB9631-7462-4E28-8F3A-A28E45862AD2}" type="presParOf" srcId="{8816A1BD-E3E1-4456-9298-4B3407C622F7}" destId="{818239DA-8F7F-4917-8EB0-77B4EE5EAA94}" srcOrd="5" destOrd="0" presId="urn:microsoft.com/office/officeart/2005/8/layout/cycle1"/>
    <dgm:cxn modelId="{5EF7A60C-8606-46FF-82CE-92DCEBE252A0}" type="presParOf" srcId="{8816A1BD-E3E1-4456-9298-4B3407C622F7}" destId="{F48D0065-C1C5-41DE-80DC-9649E256CF0F}" srcOrd="6" destOrd="0" presId="urn:microsoft.com/office/officeart/2005/8/layout/cycle1"/>
    <dgm:cxn modelId="{D86B0E1C-22D4-4F2D-AF0E-F81E6FBE2CA3}" type="presParOf" srcId="{8816A1BD-E3E1-4456-9298-4B3407C622F7}" destId="{D559A818-7D53-4BBD-8633-917FB032314D}" srcOrd="7" destOrd="0" presId="urn:microsoft.com/office/officeart/2005/8/layout/cycle1"/>
    <dgm:cxn modelId="{798BD93E-66F9-46C6-B9D3-6EF9BD027BB9}"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66004"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Bolest</a:t>
          </a:r>
          <a:endParaRPr lang="en-US" sz="2400" kern="1200" dirty="0">
            <a:latin typeface="+mj-lt"/>
            <a:ea typeface="Verdana" pitchFamily="34" charset="0"/>
            <a:cs typeface="Verdana" pitchFamily="34" charset="0"/>
          </a:endParaRPr>
        </a:p>
      </dsp:txBody>
      <dsp:txXfrm>
        <a:off x="4366004" y="973955"/>
        <a:ext cx="1920845" cy="1097275"/>
      </dsp:txXfrm>
    </dsp:sp>
    <dsp:sp modelId="{0332A1E0-1C13-4723-960F-9019466D281A}">
      <dsp:nvSpPr>
        <dsp:cNvPr id="0" name=""/>
        <dsp:cNvSpPr/>
      </dsp:nvSpPr>
      <dsp:spPr>
        <a:xfrm>
          <a:off x="2084353"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21599"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Predrasude</a:t>
          </a:r>
          <a:endParaRPr lang="en-US" sz="2400" kern="1200" dirty="0">
            <a:latin typeface="+mj-lt"/>
            <a:ea typeface="Verdana" pitchFamily="34" charset="0"/>
            <a:cs typeface="Verdana" pitchFamily="34" charset="0"/>
          </a:endParaRPr>
        </a:p>
      </dsp:txBody>
      <dsp:txXfrm>
        <a:off x="3321599" y="2795841"/>
        <a:ext cx="1532336" cy="1097275"/>
      </dsp:txXfrm>
    </dsp:sp>
    <dsp:sp modelId="{818239DA-8F7F-4917-8EB0-77B4EE5EAA94}">
      <dsp:nvSpPr>
        <dsp:cNvPr id="0" name=""/>
        <dsp:cNvSpPr/>
      </dsp:nvSpPr>
      <dsp:spPr>
        <a:xfrm>
          <a:off x="2369376"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45372" y="973952"/>
          <a:ext cx="2011682"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ea typeface="Verdana" pitchFamily="34" charset="0"/>
            </a:rPr>
            <a:t>Pad </a:t>
          </a:r>
          <a:r>
            <a:rPr lang="en-US" sz="2400" kern="1200" dirty="0" err="1">
              <a:latin typeface="+mj-lt"/>
              <a:ea typeface="Verdana" pitchFamily="34" charset="0"/>
            </a:rPr>
            <a:t>samopouzdanja</a:t>
          </a:r>
          <a:endParaRPr lang="en-US" sz="2400" kern="1200" dirty="0">
            <a:latin typeface="+mj-lt"/>
            <a:ea typeface="Verdana" pitchFamily="34" charset="0"/>
            <a:cs typeface="Verdana" pitchFamily="34" charset="0"/>
          </a:endParaRPr>
        </a:p>
      </dsp:txBody>
      <dsp:txXfrm>
        <a:off x="1745372" y="973952"/>
        <a:ext cx="2011682" cy="1097275"/>
      </dsp:txXfrm>
    </dsp:sp>
    <dsp:sp modelId="{AC268F96-0D5D-4B9A-A307-62DE90494B18}">
      <dsp:nvSpPr>
        <dsp:cNvPr id="0" name=""/>
        <dsp:cNvSpPr/>
      </dsp:nvSpPr>
      <dsp:spPr>
        <a:xfrm>
          <a:off x="2211553"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78AFD2C9-A645-40AE-BD48-87A7F3813238}" type="slidenum">
              <a:rPr lang="en-GB"/>
              <a:pPr>
                <a:defRPr/>
              </a:pPr>
              <a:t>‹Nr.›</a:t>
            </a:fld>
            <a:endParaRPr lang="en-GB"/>
          </a:p>
        </p:txBody>
      </p:sp>
    </p:spTree>
    <p:extLst>
      <p:ext uri="{BB962C8B-B14F-4D97-AF65-F5344CB8AC3E}">
        <p14:creationId xmlns:p14="http://schemas.microsoft.com/office/powerpoint/2010/main" val="2544271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AA68234C-2215-431B-AC62-F4F638FC4609}" type="slidenum">
              <a:rPr lang="de-DE"/>
              <a:pPr>
                <a:defRPr/>
              </a:pPr>
              <a:t>‹Nr.›</a:t>
            </a:fld>
            <a:endParaRPr lang="de-DE"/>
          </a:p>
        </p:txBody>
      </p:sp>
    </p:spTree>
    <p:extLst>
      <p:ext uri="{BB962C8B-B14F-4D97-AF65-F5344CB8AC3E}">
        <p14:creationId xmlns:p14="http://schemas.microsoft.com/office/powerpoint/2010/main" val="1519151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C571D6C-17FB-421E-A029-B78A4D03839F}" type="slidenum">
              <a:rPr lang="de-DE" sz="1300" b="1">
                <a:solidFill>
                  <a:schemeClr val="tx1"/>
                </a:solidFill>
                <a:latin typeface="Arial" charset="0"/>
              </a:rPr>
              <a:pPr algn="r" defTabSz="990600"/>
              <a:t>2</a:t>
            </a:fld>
            <a:endParaRPr lang="de-DE" sz="1300" b="1">
              <a:solidFill>
                <a:schemeClr val="tx1"/>
              </a:solidFill>
              <a:latin typeface="Arial" charset="0"/>
            </a:endParaRPr>
          </a:p>
        </p:txBody>
      </p:sp>
      <p:sp>
        <p:nvSpPr>
          <p:cNvPr id="19458" name="Rectangle 2"/>
          <p:cNvSpPr>
            <a:spLocks noGrp="1" noRot="1" noChangeAspect="1" noChangeArrowheads="1" noTextEdit="1"/>
          </p:cNvSpPr>
          <p:nvPr>
            <p:ph type="sldImg"/>
          </p:nvPr>
        </p:nvSpPr>
        <p:spPr>
          <a:xfrm>
            <a:off x="138113" y="768350"/>
            <a:ext cx="6823075" cy="3836988"/>
          </a:xfrm>
          <a:ln/>
        </p:spPr>
      </p:sp>
      <p:sp>
        <p:nvSpPr>
          <p:cNvPr id="1945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82621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76ED361-C96B-4A84-9326-13E450D94E78}" type="slidenum">
              <a:rPr lang="de-DE" sz="1300" b="1">
                <a:solidFill>
                  <a:schemeClr val="tx1"/>
                </a:solidFill>
                <a:latin typeface="Arial" charset="0"/>
              </a:rPr>
              <a:pPr algn="r" defTabSz="990600"/>
              <a:t>3</a:t>
            </a:fld>
            <a:endParaRPr lang="de-DE" sz="1300" b="1">
              <a:solidFill>
                <a:schemeClr val="tx1"/>
              </a:solidFill>
              <a:latin typeface="Arial" charset="0"/>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2842051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0745094-BC2D-4935-A36E-FC502F6C8634}" type="slidenum">
              <a:rPr lang="de-DE" sz="1300" b="1">
                <a:solidFill>
                  <a:schemeClr val="tx1"/>
                </a:solidFill>
                <a:latin typeface="Arial" charset="0"/>
              </a:rPr>
              <a:pPr algn="r" defTabSz="990600"/>
              <a:t>4</a:t>
            </a:fld>
            <a:endParaRPr lang="de-DE" sz="1300" b="1">
              <a:solidFill>
                <a:schemeClr val="tx1"/>
              </a:solidFill>
              <a:latin typeface="Arial" charset="0"/>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753962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0745094-BC2D-4935-A36E-FC502F6C8634}" type="slidenum">
              <a:rPr lang="de-DE" sz="1300" b="1">
                <a:solidFill>
                  <a:schemeClr val="tx1"/>
                </a:solidFill>
                <a:latin typeface="Arial" charset="0"/>
              </a:rPr>
              <a:pPr algn="r" defTabSz="990600"/>
              <a:t>5</a:t>
            </a:fld>
            <a:endParaRPr lang="de-DE" sz="1300" b="1">
              <a:solidFill>
                <a:schemeClr val="tx1"/>
              </a:solidFill>
              <a:latin typeface="Arial" charset="0"/>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753962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0745094-BC2D-4935-A36E-FC502F6C8634}" type="slidenum">
              <a:rPr lang="de-DE" sz="1300" b="1">
                <a:solidFill>
                  <a:schemeClr val="tx1"/>
                </a:solidFill>
                <a:latin typeface="Arial" charset="0"/>
              </a:rPr>
              <a:pPr algn="r" defTabSz="990600"/>
              <a:t>6</a:t>
            </a:fld>
            <a:endParaRPr lang="de-DE" sz="1300" b="1">
              <a:solidFill>
                <a:schemeClr val="tx1"/>
              </a:solidFill>
              <a:latin typeface="Arial" charset="0"/>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753962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0745094-BC2D-4935-A36E-FC502F6C8634}" type="slidenum">
              <a:rPr lang="de-DE" sz="1300" b="1">
                <a:solidFill>
                  <a:schemeClr val="tx1"/>
                </a:solidFill>
                <a:latin typeface="Arial" charset="0"/>
              </a:rPr>
              <a:pPr algn="r" defTabSz="990600"/>
              <a:t>7</a:t>
            </a:fld>
            <a:endParaRPr lang="de-DE" sz="1300" b="1">
              <a:solidFill>
                <a:schemeClr val="tx1"/>
              </a:solidFill>
              <a:latin typeface="Arial" charset="0"/>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753962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0745094-BC2D-4935-A36E-FC502F6C8634}" type="slidenum">
              <a:rPr lang="de-DE" sz="1300" b="1">
                <a:solidFill>
                  <a:schemeClr val="tx1"/>
                </a:solidFill>
                <a:latin typeface="Arial" charset="0"/>
              </a:rPr>
              <a:pPr algn="r" defTabSz="990600"/>
              <a:t>8</a:t>
            </a:fld>
            <a:endParaRPr lang="de-DE" sz="1300" b="1">
              <a:solidFill>
                <a:schemeClr val="tx1"/>
              </a:solidFill>
              <a:latin typeface="Arial" charset="0"/>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753962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pPr eaLnBrk="1" hangingPunct="1"/>
            <a:endParaRPr lang="de-DE">
              <a:latin typeface="Arial" charset="0"/>
              <a:ea typeface="ＭＳ Ｐゴシック"/>
            </a:endParaRPr>
          </a:p>
        </p:txBody>
      </p:sp>
      <p:sp>
        <p:nvSpPr>
          <p:cNvPr id="31747"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A0B0EB02-E3C7-4156-859B-E97ABEBDA47C}" type="slidenum">
              <a:rPr lang="de-DE" sz="1300" b="1">
                <a:solidFill>
                  <a:schemeClr val="tx1"/>
                </a:solidFill>
                <a:latin typeface="Arial" charset="0"/>
              </a:rPr>
              <a:pPr algn="r" defTabSz="990600"/>
              <a:t>9</a:t>
            </a:fld>
            <a:endParaRPr lang="de-DE" sz="1300" b="1">
              <a:solidFill>
                <a:schemeClr val="tx1"/>
              </a:solidFill>
              <a:latin typeface="Arial" charset="0"/>
            </a:endParaRPr>
          </a:p>
        </p:txBody>
      </p:sp>
    </p:spTree>
    <p:extLst>
      <p:ext uri="{BB962C8B-B14F-4D97-AF65-F5344CB8AC3E}">
        <p14:creationId xmlns:p14="http://schemas.microsoft.com/office/powerpoint/2010/main" val="3896264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33795"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14E14BA3-9499-4EAC-B540-CC6B70D71FFD}" type="slidenum">
              <a:rPr lang="de-DE" sz="1300" b="1">
                <a:solidFill>
                  <a:schemeClr val="tx1"/>
                </a:solidFill>
                <a:latin typeface="Arial" charset="0"/>
              </a:rPr>
              <a:pPr algn="r" defTabSz="990600"/>
              <a:t>10</a:t>
            </a:fld>
            <a:endParaRPr lang="de-DE" sz="1300" b="1">
              <a:solidFill>
                <a:schemeClr val="tx1"/>
              </a:solidFill>
              <a:latin typeface="Arial" charset="0"/>
            </a:endParaRPr>
          </a:p>
        </p:txBody>
      </p:sp>
    </p:spTree>
    <p:extLst>
      <p:ext uri="{BB962C8B-B14F-4D97-AF65-F5344CB8AC3E}">
        <p14:creationId xmlns:p14="http://schemas.microsoft.com/office/powerpoint/2010/main" val="1106604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11</a:t>
            </a:fld>
            <a:endParaRPr lang="de-DE"/>
          </a:p>
        </p:txBody>
      </p:sp>
    </p:spTree>
    <p:extLst>
      <p:ext uri="{BB962C8B-B14F-4D97-AF65-F5344CB8AC3E}">
        <p14:creationId xmlns:p14="http://schemas.microsoft.com/office/powerpoint/2010/main" val="3718448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12</a:t>
            </a:fld>
            <a:endParaRPr lang="de-DE"/>
          </a:p>
        </p:txBody>
      </p:sp>
    </p:spTree>
    <p:extLst>
      <p:ext uri="{BB962C8B-B14F-4D97-AF65-F5344CB8AC3E}">
        <p14:creationId xmlns:p14="http://schemas.microsoft.com/office/powerpoint/2010/main" val="1119643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13</a:t>
            </a:fld>
            <a:endParaRPr lang="de-DE"/>
          </a:p>
        </p:txBody>
      </p:sp>
    </p:spTree>
    <p:extLst>
      <p:ext uri="{BB962C8B-B14F-4D97-AF65-F5344CB8AC3E}">
        <p14:creationId xmlns:p14="http://schemas.microsoft.com/office/powerpoint/2010/main" val="3871923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14</a:t>
            </a:fld>
            <a:endParaRPr lang="de-DE"/>
          </a:p>
        </p:txBody>
      </p:sp>
    </p:spTree>
    <p:extLst>
      <p:ext uri="{BB962C8B-B14F-4D97-AF65-F5344CB8AC3E}">
        <p14:creationId xmlns:p14="http://schemas.microsoft.com/office/powerpoint/2010/main" val="942260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15</a:t>
            </a:fld>
            <a:endParaRPr lang="de-DE"/>
          </a:p>
        </p:txBody>
      </p:sp>
    </p:spTree>
    <p:extLst>
      <p:ext uri="{BB962C8B-B14F-4D97-AF65-F5344CB8AC3E}">
        <p14:creationId xmlns:p14="http://schemas.microsoft.com/office/powerpoint/2010/main" val="1326146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16</a:t>
            </a:fld>
            <a:endParaRPr lang="de-DE"/>
          </a:p>
        </p:txBody>
      </p:sp>
    </p:spTree>
    <p:extLst>
      <p:ext uri="{BB962C8B-B14F-4D97-AF65-F5344CB8AC3E}">
        <p14:creationId xmlns:p14="http://schemas.microsoft.com/office/powerpoint/2010/main" val="3599940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17</a:t>
            </a:fld>
            <a:endParaRPr lang="de-DE"/>
          </a:p>
        </p:txBody>
      </p:sp>
    </p:spTree>
    <p:extLst>
      <p:ext uri="{BB962C8B-B14F-4D97-AF65-F5344CB8AC3E}">
        <p14:creationId xmlns:p14="http://schemas.microsoft.com/office/powerpoint/2010/main" val="3221849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18</a:t>
            </a:fld>
            <a:endParaRPr lang="de-DE"/>
          </a:p>
        </p:txBody>
      </p:sp>
    </p:spTree>
    <p:extLst>
      <p:ext uri="{BB962C8B-B14F-4D97-AF65-F5344CB8AC3E}">
        <p14:creationId xmlns:p14="http://schemas.microsoft.com/office/powerpoint/2010/main" val="1973262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19</a:t>
            </a:fld>
            <a:endParaRPr lang="de-DE"/>
          </a:p>
        </p:txBody>
      </p:sp>
    </p:spTree>
    <p:extLst>
      <p:ext uri="{BB962C8B-B14F-4D97-AF65-F5344CB8AC3E}">
        <p14:creationId xmlns:p14="http://schemas.microsoft.com/office/powerpoint/2010/main" val="185406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20</a:t>
            </a:fld>
            <a:endParaRPr lang="de-DE"/>
          </a:p>
        </p:txBody>
      </p:sp>
    </p:spTree>
    <p:extLst>
      <p:ext uri="{BB962C8B-B14F-4D97-AF65-F5344CB8AC3E}">
        <p14:creationId xmlns:p14="http://schemas.microsoft.com/office/powerpoint/2010/main" val="3475968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46083"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1B3F45A-B345-4BAA-8A22-B9DF388CE50C}" type="slidenum">
              <a:rPr lang="de-DE" sz="1300" b="1">
                <a:solidFill>
                  <a:schemeClr val="tx1"/>
                </a:solidFill>
                <a:latin typeface="Arial" charset="0"/>
              </a:rPr>
              <a:pPr algn="r" defTabSz="990600"/>
              <a:t>21</a:t>
            </a:fld>
            <a:endParaRPr lang="de-DE" sz="1300" b="1">
              <a:solidFill>
                <a:schemeClr val="tx1"/>
              </a:solidFill>
              <a:latin typeface="Arial" charset="0"/>
            </a:endParaRPr>
          </a:p>
        </p:txBody>
      </p:sp>
    </p:spTree>
    <p:extLst>
      <p:ext uri="{BB962C8B-B14F-4D97-AF65-F5344CB8AC3E}">
        <p14:creationId xmlns:p14="http://schemas.microsoft.com/office/powerpoint/2010/main" val="3090991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48131"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1D6401FD-4BF5-427E-8627-891F66C59A23}" type="slidenum">
              <a:rPr lang="de-DE" sz="1300" b="1">
                <a:solidFill>
                  <a:schemeClr val="tx1"/>
                </a:solidFill>
                <a:latin typeface="Arial" charset="0"/>
              </a:rPr>
              <a:pPr algn="r" defTabSz="990600"/>
              <a:t>22</a:t>
            </a:fld>
            <a:endParaRPr lang="de-DE" sz="1300" b="1">
              <a:solidFill>
                <a:schemeClr val="tx1"/>
              </a:solidFill>
              <a:latin typeface="Arial" charset="0"/>
            </a:endParaRPr>
          </a:p>
        </p:txBody>
      </p:sp>
    </p:spTree>
    <p:extLst>
      <p:ext uri="{BB962C8B-B14F-4D97-AF65-F5344CB8AC3E}">
        <p14:creationId xmlns:p14="http://schemas.microsoft.com/office/powerpoint/2010/main" val="2838061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5017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DF1FDAC-F78B-4A03-9FDB-5C122A32E23A}" type="slidenum">
              <a:rPr lang="de-DE" sz="1300" b="1">
                <a:solidFill>
                  <a:schemeClr val="tx1"/>
                </a:solidFill>
                <a:latin typeface="Arial" charset="0"/>
              </a:rPr>
              <a:pPr algn="r" defTabSz="990600"/>
              <a:t>23</a:t>
            </a:fld>
            <a:endParaRPr lang="de-DE" sz="1300" b="1">
              <a:solidFill>
                <a:schemeClr val="tx1"/>
              </a:solidFill>
              <a:latin typeface="Arial" charset="0"/>
            </a:endParaRPr>
          </a:p>
        </p:txBody>
      </p:sp>
    </p:spTree>
    <p:extLst>
      <p:ext uri="{BB962C8B-B14F-4D97-AF65-F5344CB8AC3E}">
        <p14:creationId xmlns:p14="http://schemas.microsoft.com/office/powerpoint/2010/main" val="3418817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24</a:t>
            </a:fld>
            <a:endParaRPr lang="de-DE"/>
          </a:p>
        </p:txBody>
      </p:sp>
    </p:spTree>
    <p:extLst>
      <p:ext uri="{BB962C8B-B14F-4D97-AF65-F5344CB8AC3E}">
        <p14:creationId xmlns:p14="http://schemas.microsoft.com/office/powerpoint/2010/main" val="1313514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25</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26</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27</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28</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29</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30</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Folienbildplatzhalter 1"/>
          <p:cNvSpPr>
            <a:spLocks noGrp="1" noRot="1" noChangeAspect="1"/>
          </p:cNvSpPr>
          <p:nvPr>
            <p:ph type="sldImg"/>
          </p:nvPr>
        </p:nvSpPr>
        <p:spPr>
          <a:xfrm>
            <a:off x="138113" y="768350"/>
            <a:ext cx="6823075" cy="3836988"/>
          </a:xfrm>
          <a:ln/>
        </p:spPr>
      </p:sp>
      <p:sp>
        <p:nvSpPr>
          <p:cNvPr id="65538"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6553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083C88F-224F-4B67-AD00-8A601C8EDFF8}" type="slidenum">
              <a:rPr lang="de-DE" sz="1300" b="1">
                <a:solidFill>
                  <a:schemeClr val="tx1"/>
                </a:solidFill>
                <a:latin typeface="Arial" charset="0"/>
              </a:rPr>
              <a:pPr algn="r" defTabSz="990600"/>
              <a:t>31</a:t>
            </a:fld>
            <a:endParaRPr lang="de-DE" sz="1300" b="1">
              <a:solidFill>
                <a:schemeClr val="tx1"/>
              </a:solidFill>
              <a:latin typeface="Arial" charset="0"/>
            </a:endParaRPr>
          </a:p>
        </p:txBody>
      </p:sp>
    </p:spTree>
    <p:extLst>
      <p:ext uri="{BB962C8B-B14F-4D97-AF65-F5344CB8AC3E}">
        <p14:creationId xmlns:p14="http://schemas.microsoft.com/office/powerpoint/2010/main" val="2654751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pPr eaLnBrk="1" hangingPunct="1"/>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D35D212D-C3BB-4C40-A5FA-C9C9041AFC3B}"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1820589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AF0A4C6B-0792-4D24-9AF3-5B3E14A39BEE}" type="slidenum">
              <a:rPr lang="de-DE" smtClean="0">
                <a:ea typeface="ＭＳ Ｐゴシック"/>
                <a:cs typeface="ＭＳ Ｐゴシック"/>
              </a:rPr>
              <a:pPr/>
              <a:t>33</a:t>
            </a:fld>
            <a:endParaRPr lang="de-DE">
              <a:ea typeface="ＭＳ Ｐゴシック"/>
              <a:cs typeface="ＭＳ Ｐゴシック"/>
            </a:endParaRPr>
          </a:p>
        </p:txBody>
      </p:sp>
    </p:spTree>
    <p:extLst>
      <p:ext uri="{BB962C8B-B14F-4D97-AF65-F5344CB8AC3E}">
        <p14:creationId xmlns:p14="http://schemas.microsoft.com/office/powerpoint/2010/main" val="343178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AF0A4C6B-0792-4D24-9AF3-5B3E14A39BEE}"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343178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AF0A4C6B-0792-4D24-9AF3-5B3E14A39BEE}"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3431786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pPr eaLnBrk="1" hangingPunct="1"/>
            <a:endParaRPr lang="hr-HR">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AF0A4C6B-0792-4D24-9AF3-5B3E14A39BEE}"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343178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37</a:t>
            </a:fld>
            <a:endParaRPr lang="de-DE"/>
          </a:p>
        </p:txBody>
      </p:sp>
    </p:spTree>
    <p:extLst>
      <p:ext uri="{BB962C8B-B14F-4D97-AF65-F5344CB8AC3E}">
        <p14:creationId xmlns:p14="http://schemas.microsoft.com/office/powerpoint/2010/main" val="575013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38</a:t>
            </a:fld>
            <a:endParaRPr lang="de-DE"/>
          </a:p>
        </p:txBody>
      </p:sp>
    </p:spTree>
    <p:extLst>
      <p:ext uri="{BB962C8B-B14F-4D97-AF65-F5344CB8AC3E}">
        <p14:creationId xmlns:p14="http://schemas.microsoft.com/office/powerpoint/2010/main" val="4150817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39</a:t>
            </a:fld>
            <a:endParaRPr lang="de-DE"/>
          </a:p>
        </p:txBody>
      </p:sp>
    </p:spTree>
    <p:extLst>
      <p:ext uri="{BB962C8B-B14F-4D97-AF65-F5344CB8AC3E}">
        <p14:creationId xmlns:p14="http://schemas.microsoft.com/office/powerpoint/2010/main" val="157814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40</a:t>
            </a:fld>
            <a:endParaRPr lang="de-DE"/>
          </a:p>
        </p:txBody>
      </p:sp>
    </p:spTree>
    <p:extLst>
      <p:ext uri="{BB962C8B-B14F-4D97-AF65-F5344CB8AC3E}">
        <p14:creationId xmlns:p14="http://schemas.microsoft.com/office/powerpoint/2010/main" val="2916865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41</a:t>
            </a:fld>
            <a:endParaRPr lang="de-DE"/>
          </a:p>
        </p:txBody>
      </p:sp>
    </p:spTree>
    <p:extLst>
      <p:ext uri="{BB962C8B-B14F-4D97-AF65-F5344CB8AC3E}">
        <p14:creationId xmlns:p14="http://schemas.microsoft.com/office/powerpoint/2010/main" val="36882044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42</a:t>
            </a:fld>
            <a:endParaRPr lang="de-DE"/>
          </a:p>
        </p:txBody>
      </p:sp>
    </p:spTree>
    <p:extLst>
      <p:ext uri="{BB962C8B-B14F-4D97-AF65-F5344CB8AC3E}">
        <p14:creationId xmlns:p14="http://schemas.microsoft.com/office/powerpoint/2010/main" val="27550543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43</a:t>
            </a:fld>
            <a:endParaRPr lang="de-DE"/>
          </a:p>
        </p:txBody>
      </p:sp>
    </p:spTree>
    <p:extLst>
      <p:ext uri="{BB962C8B-B14F-4D97-AF65-F5344CB8AC3E}">
        <p14:creationId xmlns:p14="http://schemas.microsoft.com/office/powerpoint/2010/main" val="1958029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90115"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3DAC8B4-E733-4F74-8653-82BFA53632B6}" type="slidenum">
              <a:rPr lang="de-DE" sz="1300" b="1">
                <a:solidFill>
                  <a:schemeClr val="tx1"/>
                </a:solidFill>
                <a:latin typeface="Arial" charset="0"/>
              </a:rPr>
              <a:pPr algn="r" defTabSz="990600"/>
              <a:t>44</a:t>
            </a:fld>
            <a:endParaRPr lang="de-DE" sz="1300" b="1">
              <a:solidFill>
                <a:schemeClr val="tx1"/>
              </a:solidFill>
              <a:latin typeface="Arial" charset="0"/>
            </a:endParaRPr>
          </a:p>
        </p:txBody>
      </p:sp>
    </p:spTree>
    <p:extLst>
      <p:ext uri="{BB962C8B-B14F-4D97-AF65-F5344CB8AC3E}">
        <p14:creationId xmlns:p14="http://schemas.microsoft.com/office/powerpoint/2010/main" val="12350826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pPr eaLnBrk="1" hangingPunct="1"/>
            <a:endParaRPr lang="en-US">
              <a:latin typeface="Arial" charset="0"/>
              <a:ea typeface="ＭＳ Ｐゴシック"/>
            </a:endParaRPr>
          </a:p>
        </p:txBody>
      </p:sp>
      <p:sp>
        <p:nvSpPr>
          <p:cNvPr id="90115"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3DAC8B4-E733-4F74-8653-82BFA53632B6}" type="slidenum">
              <a:rPr lang="de-DE" sz="1300" b="1">
                <a:solidFill>
                  <a:schemeClr val="tx1"/>
                </a:solidFill>
                <a:latin typeface="Arial" charset="0"/>
              </a:rPr>
              <a:pPr algn="r" defTabSz="990600"/>
              <a:t>45</a:t>
            </a:fld>
            <a:endParaRPr lang="de-DE" sz="1300" b="1">
              <a:solidFill>
                <a:schemeClr val="tx1"/>
              </a:solidFill>
              <a:latin typeface="Arial" charset="0"/>
            </a:endParaRPr>
          </a:p>
        </p:txBody>
      </p:sp>
    </p:spTree>
    <p:extLst>
      <p:ext uri="{BB962C8B-B14F-4D97-AF65-F5344CB8AC3E}">
        <p14:creationId xmlns:p14="http://schemas.microsoft.com/office/powerpoint/2010/main" val="12350826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46</a:t>
            </a:fld>
            <a:endParaRPr lang="de-DE"/>
          </a:p>
        </p:txBody>
      </p:sp>
    </p:spTree>
    <p:extLst>
      <p:ext uri="{BB962C8B-B14F-4D97-AF65-F5344CB8AC3E}">
        <p14:creationId xmlns:p14="http://schemas.microsoft.com/office/powerpoint/2010/main" val="22458873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47</a:t>
            </a:fld>
            <a:endParaRPr lang="de-DE"/>
          </a:p>
        </p:txBody>
      </p:sp>
    </p:spTree>
    <p:extLst>
      <p:ext uri="{BB962C8B-B14F-4D97-AF65-F5344CB8AC3E}">
        <p14:creationId xmlns:p14="http://schemas.microsoft.com/office/powerpoint/2010/main" val="7598914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48</a:t>
            </a:fld>
            <a:endParaRPr lang="de-DE"/>
          </a:p>
        </p:txBody>
      </p:sp>
    </p:spTree>
    <p:extLst>
      <p:ext uri="{BB962C8B-B14F-4D97-AF65-F5344CB8AC3E}">
        <p14:creationId xmlns:p14="http://schemas.microsoft.com/office/powerpoint/2010/main" val="36196650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49</a:t>
            </a:fld>
            <a:endParaRPr lang="de-DE"/>
          </a:p>
        </p:txBody>
      </p:sp>
    </p:spTree>
    <p:extLst>
      <p:ext uri="{BB962C8B-B14F-4D97-AF65-F5344CB8AC3E}">
        <p14:creationId xmlns:p14="http://schemas.microsoft.com/office/powerpoint/2010/main" val="21826582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50</a:t>
            </a:fld>
            <a:endParaRPr lang="de-DE"/>
          </a:p>
        </p:txBody>
      </p:sp>
    </p:spTree>
    <p:extLst>
      <p:ext uri="{BB962C8B-B14F-4D97-AF65-F5344CB8AC3E}">
        <p14:creationId xmlns:p14="http://schemas.microsoft.com/office/powerpoint/2010/main" val="40206140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51</a:t>
            </a:fld>
            <a:endParaRPr lang="de-DE"/>
          </a:p>
        </p:txBody>
      </p:sp>
    </p:spTree>
    <p:extLst>
      <p:ext uri="{BB962C8B-B14F-4D97-AF65-F5344CB8AC3E}">
        <p14:creationId xmlns:p14="http://schemas.microsoft.com/office/powerpoint/2010/main" val="35674893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Folienbildplatzhalter 1"/>
          <p:cNvSpPr>
            <a:spLocks noGrp="1" noRot="1" noChangeAspect="1"/>
          </p:cNvSpPr>
          <p:nvPr>
            <p:ph type="sldImg"/>
          </p:nvPr>
        </p:nvSpPr>
        <p:spPr>
          <a:xfrm>
            <a:off x="138113" y="768350"/>
            <a:ext cx="6823075" cy="3836988"/>
          </a:xfrm>
          <a:ln/>
        </p:spPr>
      </p:sp>
      <p:sp>
        <p:nvSpPr>
          <p:cNvPr id="99330"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99331"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0B1F2E62-EB3C-4DCA-8F69-1A9ACAE4F22F}" type="slidenum">
              <a:rPr lang="de-DE" sz="1300" b="1">
                <a:solidFill>
                  <a:schemeClr val="tx1"/>
                </a:solidFill>
                <a:latin typeface="Arial" charset="0"/>
              </a:rPr>
              <a:pPr algn="r" defTabSz="990600"/>
              <a:t>52</a:t>
            </a:fld>
            <a:endParaRPr lang="de-DE" sz="1300" b="1">
              <a:solidFill>
                <a:schemeClr val="tx1"/>
              </a:solidFill>
              <a:latin typeface="Arial" charset="0"/>
            </a:endParaRPr>
          </a:p>
        </p:txBody>
      </p:sp>
    </p:spTree>
    <p:extLst>
      <p:ext uri="{BB962C8B-B14F-4D97-AF65-F5344CB8AC3E}">
        <p14:creationId xmlns:p14="http://schemas.microsoft.com/office/powerpoint/2010/main" val="8668286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Folienbildplatzhalter 1"/>
          <p:cNvSpPr>
            <a:spLocks noGrp="1" noRot="1" noChangeAspect="1"/>
          </p:cNvSpPr>
          <p:nvPr>
            <p:ph type="sldImg"/>
          </p:nvPr>
        </p:nvSpPr>
        <p:spPr>
          <a:xfrm>
            <a:off x="138113" y="768350"/>
            <a:ext cx="6823075" cy="3836988"/>
          </a:xfrm>
          <a:ln/>
        </p:spPr>
      </p:sp>
      <p:sp>
        <p:nvSpPr>
          <p:cNvPr id="101378"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01379"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34639BD5-E4AD-49A4-BD33-81E9AC163AAF}" type="slidenum">
              <a:rPr lang="de-DE" sz="1300" b="1">
                <a:solidFill>
                  <a:schemeClr val="tx1"/>
                </a:solidFill>
                <a:latin typeface="Arial" charset="0"/>
              </a:rPr>
              <a:pPr algn="r" defTabSz="990600"/>
              <a:t>53</a:t>
            </a:fld>
            <a:endParaRPr lang="de-DE" sz="1300" b="1">
              <a:solidFill>
                <a:schemeClr val="tx1"/>
              </a:solidFill>
              <a:latin typeface="Arial" charset="0"/>
            </a:endParaRPr>
          </a:p>
        </p:txBody>
      </p:sp>
    </p:spTree>
    <p:extLst>
      <p:ext uri="{BB962C8B-B14F-4D97-AF65-F5344CB8AC3E}">
        <p14:creationId xmlns:p14="http://schemas.microsoft.com/office/powerpoint/2010/main" val="27498967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Folienbildplatzhalter 1"/>
          <p:cNvSpPr>
            <a:spLocks noGrp="1" noRot="1" noChangeAspect="1"/>
          </p:cNvSpPr>
          <p:nvPr>
            <p:ph type="sldImg"/>
          </p:nvPr>
        </p:nvSpPr>
        <p:spPr>
          <a:xfrm>
            <a:off x="138113" y="768350"/>
            <a:ext cx="6823075" cy="3836988"/>
          </a:xfrm>
          <a:ln/>
        </p:spPr>
      </p:sp>
      <p:sp>
        <p:nvSpPr>
          <p:cNvPr id="105474"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05475"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9276BD8-AA9E-45C6-AB4E-ABB37C405D71}" type="slidenum">
              <a:rPr lang="de-DE" sz="1300" b="1">
                <a:solidFill>
                  <a:schemeClr val="tx1"/>
                </a:solidFill>
                <a:latin typeface="Arial" charset="0"/>
              </a:rPr>
              <a:pPr algn="r" defTabSz="990600"/>
              <a:t>54</a:t>
            </a:fld>
            <a:endParaRPr lang="de-DE" sz="1300" b="1">
              <a:solidFill>
                <a:schemeClr val="tx1"/>
              </a:solidFill>
              <a:latin typeface="Arial" charset="0"/>
            </a:endParaRPr>
          </a:p>
        </p:txBody>
      </p:sp>
    </p:spTree>
    <p:extLst>
      <p:ext uri="{BB962C8B-B14F-4D97-AF65-F5344CB8AC3E}">
        <p14:creationId xmlns:p14="http://schemas.microsoft.com/office/powerpoint/2010/main" val="33806575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Folienbildplatzhalter 1"/>
          <p:cNvSpPr>
            <a:spLocks noGrp="1" noRot="1" noChangeAspect="1"/>
          </p:cNvSpPr>
          <p:nvPr>
            <p:ph type="sldImg"/>
          </p:nvPr>
        </p:nvSpPr>
        <p:spPr>
          <a:xfrm>
            <a:off x="138113" y="768350"/>
            <a:ext cx="6823075" cy="3836988"/>
          </a:xfrm>
          <a:ln/>
        </p:spPr>
      </p:sp>
      <p:sp>
        <p:nvSpPr>
          <p:cNvPr id="105474"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05475"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C9276BD8-AA9E-45C6-AB4E-ABB37C405D71}" type="slidenum">
              <a:rPr lang="de-DE" sz="1300" b="1">
                <a:solidFill>
                  <a:schemeClr val="tx1"/>
                </a:solidFill>
                <a:latin typeface="Arial" charset="0"/>
              </a:rPr>
              <a:pPr algn="r" defTabSz="990600"/>
              <a:t>55</a:t>
            </a:fld>
            <a:endParaRPr lang="de-DE" sz="1300" b="1">
              <a:solidFill>
                <a:schemeClr val="tx1"/>
              </a:solidFill>
              <a:latin typeface="Arial" charset="0"/>
            </a:endParaRPr>
          </a:p>
        </p:txBody>
      </p:sp>
    </p:spTree>
    <p:extLst>
      <p:ext uri="{BB962C8B-B14F-4D97-AF65-F5344CB8AC3E}">
        <p14:creationId xmlns:p14="http://schemas.microsoft.com/office/powerpoint/2010/main" val="33806575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Folienbildplatzhalter 1"/>
          <p:cNvSpPr>
            <a:spLocks noGrp="1" noRot="1" noChangeAspect="1"/>
          </p:cNvSpPr>
          <p:nvPr>
            <p:ph type="sldImg"/>
          </p:nvPr>
        </p:nvSpPr>
        <p:spPr>
          <a:xfrm>
            <a:off x="138113" y="768350"/>
            <a:ext cx="6823075" cy="3836988"/>
          </a:xfrm>
          <a:ln/>
        </p:spPr>
      </p:sp>
      <p:sp>
        <p:nvSpPr>
          <p:cNvPr id="109570"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09571"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79995575-7BA8-4BE1-A76A-1A69200D5EEA}" type="slidenum">
              <a:rPr lang="de-DE" sz="1300" b="1">
                <a:solidFill>
                  <a:schemeClr val="tx1"/>
                </a:solidFill>
                <a:latin typeface="Arial" charset="0"/>
              </a:rPr>
              <a:pPr algn="r" defTabSz="990600"/>
              <a:t>56</a:t>
            </a:fld>
            <a:endParaRPr lang="de-DE" sz="1300" b="1">
              <a:solidFill>
                <a:schemeClr val="tx1"/>
              </a:solidFill>
              <a:latin typeface="Arial" charset="0"/>
            </a:endParaRPr>
          </a:p>
        </p:txBody>
      </p:sp>
    </p:spTree>
    <p:extLst>
      <p:ext uri="{BB962C8B-B14F-4D97-AF65-F5344CB8AC3E}">
        <p14:creationId xmlns:p14="http://schemas.microsoft.com/office/powerpoint/2010/main" val="33110862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Folienbildplatzhalter 1"/>
          <p:cNvSpPr>
            <a:spLocks noGrp="1" noRot="1" noChangeAspect="1"/>
          </p:cNvSpPr>
          <p:nvPr>
            <p:ph type="sldImg"/>
          </p:nvPr>
        </p:nvSpPr>
        <p:spPr>
          <a:xfrm>
            <a:off x="138113" y="768350"/>
            <a:ext cx="6823075" cy="3836988"/>
          </a:xfrm>
          <a:ln/>
        </p:spPr>
      </p:sp>
      <p:sp>
        <p:nvSpPr>
          <p:cNvPr id="109570"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09571"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79995575-7BA8-4BE1-A76A-1A69200D5EEA}" type="slidenum">
              <a:rPr lang="de-DE" sz="1300" b="1">
                <a:solidFill>
                  <a:schemeClr val="tx1"/>
                </a:solidFill>
                <a:latin typeface="Arial" charset="0"/>
              </a:rPr>
              <a:pPr algn="r" defTabSz="990600"/>
              <a:t>57</a:t>
            </a:fld>
            <a:endParaRPr lang="de-DE" sz="1300" b="1">
              <a:solidFill>
                <a:schemeClr val="tx1"/>
              </a:solidFill>
              <a:latin typeface="Arial" charset="0"/>
            </a:endParaRPr>
          </a:p>
        </p:txBody>
      </p:sp>
    </p:spTree>
    <p:extLst>
      <p:ext uri="{BB962C8B-B14F-4D97-AF65-F5344CB8AC3E}">
        <p14:creationId xmlns:p14="http://schemas.microsoft.com/office/powerpoint/2010/main" val="33110862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Folienbildplatzhalter 1"/>
          <p:cNvSpPr>
            <a:spLocks noGrp="1" noRot="1" noChangeAspect="1"/>
          </p:cNvSpPr>
          <p:nvPr>
            <p:ph type="sldImg"/>
          </p:nvPr>
        </p:nvSpPr>
        <p:spPr>
          <a:xfrm>
            <a:off x="138113" y="768350"/>
            <a:ext cx="6823075" cy="3836988"/>
          </a:xfrm>
          <a:ln/>
        </p:spPr>
      </p:sp>
      <p:sp>
        <p:nvSpPr>
          <p:cNvPr id="113666"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13667"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9DD165E5-A531-4D0E-BF27-D81ED6026EFB}" type="slidenum">
              <a:rPr lang="de-DE" sz="1300" b="1">
                <a:solidFill>
                  <a:schemeClr val="tx1"/>
                </a:solidFill>
                <a:latin typeface="Arial" charset="0"/>
              </a:rPr>
              <a:pPr algn="r" defTabSz="990600"/>
              <a:t>58</a:t>
            </a:fld>
            <a:endParaRPr lang="de-DE" sz="1300" b="1">
              <a:solidFill>
                <a:schemeClr val="tx1"/>
              </a:solidFill>
              <a:latin typeface="Arial" charset="0"/>
            </a:endParaRPr>
          </a:p>
        </p:txBody>
      </p:sp>
    </p:spTree>
    <p:extLst>
      <p:ext uri="{BB962C8B-B14F-4D97-AF65-F5344CB8AC3E}">
        <p14:creationId xmlns:p14="http://schemas.microsoft.com/office/powerpoint/2010/main" val="33811523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Folienbildplatzhalter 1"/>
          <p:cNvSpPr>
            <a:spLocks noGrp="1" noRot="1" noChangeAspect="1"/>
          </p:cNvSpPr>
          <p:nvPr>
            <p:ph type="sldImg"/>
          </p:nvPr>
        </p:nvSpPr>
        <p:spPr>
          <a:xfrm>
            <a:off x="138113" y="768350"/>
            <a:ext cx="6823075" cy="3836988"/>
          </a:xfrm>
          <a:ln/>
        </p:spPr>
      </p:sp>
      <p:sp>
        <p:nvSpPr>
          <p:cNvPr id="113666" name="Notizenplatzhalter 2"/>
          <p:cNvSpPr>
            <a:spLocks noGrp="1"/>
          </p:cNvSpPr>
          <p:nvPr>
            <p:ph type="body" idx="1"/>
          </p:nvPr>
        </p:nvSpPr>
        <p:spPr>
          <a:noFill/>
          <a:ln/>
        </p:spPr>
        <p:txBody>
          <a:bodyPr/>
          <a:lstStyle/>
          <a:p>
            <a:pPr marL="171450" indent="-171450" eaLnBrk="1" hangingPunct="1">
              <a:buFontTx/>
              <a:buChar char="-"/>
            </a:pPr>
            <a:endParaRPr lang="en-US">
              <a:latin typeface="Arial" charset="0"/>
              <a:ea typeface="ＭＳ Ｐゴシック"/>
            </a:endParaRPr>
          </a:p>
        </p:txBody>
      </p:sp>
      <p:sp>
        <p:nvSpPr>
          <p:cNvPr id="113667"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9DD165E5-A531-4D0E-BF27-D81ED6026EFB}" type="slidenum">
              <a:rPr lang="de-DE" sz="1300" b="1">
                <a:solidFill>
                  <a:schemeClr val="tx1"/>
                </a:solidFill>
                <a:latin typeface="Arial" charset="0"/>
              </a:rPr>
              <a:pPr algn="r" defTabSz="990600"/>
              <a:t>59</a:t>
            </a:fld>
            <a:endParaRPr lang="de-DE" sz="1300" b="1">
              <a:solidFill>
                <a:schemeClr val="tx1"/>
              </a:solidFill>
              <a:latin typeface="Arial" charset="0"/>
            </a:endParaRPr>
          </a:p>
        </p:txBody>
      </p:sp>
    </p:spTree>
    <p:extLst>
      <p:ext uri="{BB962C8B-B14F-4D97-AF65-F5344CB8AC3E}">
        <p14:creationId xmlns:p14="http://schemas.microsoft.com/office/powerpoint/2010/main" val="33811523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60</a:t>
            </a:fld>
            <a:endParaRPr lang="de-DE"/>
          </a:p>
        </p:txBody>
      </p:sp>
    </p:spTree>
    <p:extLst>
      <p:ext uri="{BB962C8B-B14F-4D97-AF65-F5344CB8AC3E}">
        <p14:creationId xmlns:p14="http://schemas.microsoft.com/office/powerpoint/2010/main" val="2371943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A68234C-2215-431B-AC62-F4F638FC4609}" type="slidenum">
              <a:rPr lang="de-DE" smtClean="0"/>
              <a:pPr>
                <a:defRPr/>
              </a:pPr>
              <a:t>61</a:t>
            </a:fld>
            <a:endParaRPr lang="de-DE"/>
          </a:p>
        </p:txBody>
      </p:sp>
    </p:spTree>
    <p:extLst>
      <p:ext uri="{BB962C8B-B14F-4D97-AF65-F5344CB8AC3E}">
        <p14:creationId xmlns:p14="http://schemas.microsoft.com/office/powerpoint/2010/main" val="17667406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Folienbildplatzhalter 1"/>
          <p:cNvSpPr>
            <a:spLocks noGrp="1" noRot="1" noChangeAspect="1"/>
          </p:cNvSpPr>
          <p:nvPr>
            <p:ph type="sldImg"/>
          </p:nvPr>
        </p:nvSpPr>
        <p:spPr>
          <a:xfrm>
            <a:off x="138113" y="768350"/>
            <a:ext cx="6823075" cy="3836988"/>
          </a:xfrm>
          <a:ln/>
        </p:spPr>
      </p:sp>
      <p:sp>
        <p:nvSpPr>
          <p:cNvPr id="117762" name="Notizenplatzhalter 2"/>
          <p:cNvSpPr>
            <a:spLocks noGrp="1"/>
          </p:cNvSpPr>
          <p:nvPr>
            <p:ph type="body" idx="1"/>
          </p:nvPr>
        </p:nvSpPr>
        <p:spPr>
          <a:noFill/>
          <a:ln/>
        </p:spPr>
        <p:txBody>
          <a:bodyPr/>
          <a:lstStyle/>
          <a:p>
            <a:pPr eaLnBrk="1" hangingPunct="1"/>
            <a:endParaRPr lang="de-DE">
              <a:latin typeface="Arial" charset="0"/>
              <a:ea typeface="ＭＳ Ｐゴシック"/>
            </a:endParaRPr>
          </a:p>
        </p:txBody>
      </p:sp>
      <p:sp>
        <p:nvSpPr>
          <p:cNvPr id="117763" name="Foliennummernplatzhalter 3"/>
          <p:cNvSpPr txBox="1">
            <a:spLocks noGrp="1"/>
          </p:cNvSpPr>
          <p:nvPr/>
        </p:nvSpPr>
        <p:spPr bwMode="auto">
          <a:xfrm>
            <a:off x="4022725" y="9723438"/>
            <a:ext cx="3076575" cy="511175"/>
          </a:xfrm>
          <a:prstGeom prst="rect">
            <a:avLst/>
          </a:prstGeom>
          <a:noFill/>
          <a:ln w="9525">
            <a:noFill/>
            <a:miter lim="800000"/>
            <a:headEnd/>
            <a:tailEnd/>
          </a:ln>
        </p:spPr>
        <p:txBody>
          <a:bodyPr lIns="99048" tIns="49524" rIns="99048" bIns="49524" anchor="b"/>
          <a:lstStyle/>
          <a:p>
            <a:pPr algn="r" defTabSz="990600"/>
            <a:fld id="{26D75B70-F3EC-4E9C-8764-E4758BD9669B}" type="slidenum">
              <a:rPr lang="de-DE" sz="1300" b="1">
                <a:solidFill>
                  <a:schemeClr val="tx1"/>
                </a:solidFill>
                <a:latin typeface="Arial" charset="0"/>
              </a:rPr>
              <a:pPr algn="r" defTabSz="990600"/>
              <a:t>62</a:t>
            </a:fld>
            <a:endParaRPr lang="de-DE" sz="1300" b="1">
              <a:solidFill>
                <a:schemeClr val="tx1"/>
              </a:solidFill>
              <a:latin typeface="Arial" charset="0"/>
            </a:endParaRPr>
          </a:p>
        </p:txBody>
      </p:sp>
    </p:spTree>
    <p:extLst>
      <p:ext uri="{BB962C8B-B14F-4D97-AF65-F5344CB8AC3E}">
        <p14:creationId xmlns:p14="http://schemas.microsoft.com/office/powerpoint/2010/main" val="8892140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defRPr/>
            </a:pPr>
            <a:fld id="{B02FA060-0F4E-43FA-BDD8-A036F01251CE}" type="slidenum">
              <a:rPr lang="de-DE" altLang="de-DE" sz="1300"/>
              <a:pPr>
                <a:spcBef>
                  <a:spcPct val="0"/>
                </a:spcBef>
                <a:defRPr/>
              </a:pPr>
              <a:t>64</a:t>
            </a:fld>
            <a:endParaRPr lang="de-DE" altLang="de-DE" sz="1300"/>
          </a:p>
        </p:txBody>
      </p:sp>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p:spPr>
        <p:txBody>
          <a:bodyPr/>
          <a:lstStyle/>
          <a:p>
            <a:pPr eaLnBrk="1" hangingPunct="1"/>
            <a:endParaRPr lang="en-US" altLang="de-DE">
              <a:latin typeface="Arial" charset="0"/>
              <a:ea typeface="ＭＳ Ｐゴシック"/>
            </a:endParaRPr>
          </a:p>
        </p:txBody>
      </p:sp>
    </p:spTree>
    <p:extLst>
      <p:ext uri="{BB962C8B-B14F-4D97-AF65-F5344CB8AC3E}">
        <p14:creationId xmlns:p14="http://schemas.microsoft.com/office/powerpoint/2010/main" val="743076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4" name="Slide Number Placeholder 3"/>
          <p:cNvSpPr>
            <a:spLocks noGrp="1"/>
          </p:cNvSpPr>
          <p:nvPr>
            <p:ph type="sldNum" sz="quarter" idx="12"/>
          </p:nvPr>
        </p:nvSpPr>
        <p:spPr bwMode="gray"/>
        <p:txBody>
          <a:bodyPr/>
          <a:lstStyle>
            <a:lvl1pPr>
              <a:defRPr b="0"/>
            </a:lvl1pPr>
          </a:lstStyle>
          <a:p>
            <a:pPr>
              <a:defRPr/>
            </a:pPr>
            <a:fld id="{FC014DBA-2429-4509-BF94-61D06E7007CC}"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10 – Kako se nositi s predrasudama (stigmom)?</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D0D7F23-403E-4876-B5A2-6B25D8E96318}"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7" name="Slide Number Placeholder 6"/>
          <p:cNvSpPr>
            <a:spLocks noGrp="1"/>
          </p:cNvSpPr>
          <p:nvPr>
            <p:ph type="sldNum" sz="quarter" idx="12"/>
          </p:nvPr>
        </p:nvSpPr>
        <p:spPr bwMode="gray"/>
        <p:txBody>
          <a:bodyPr/>
          <a:lstStyle>
            <a:lvl1pPr>
              <a:defRPr b="0"/>
            </a:lvl1pPr>
          </a:lstStyle>
          <a:p>
            <a:pPr>
              <a:defRPr/>
            </a:pPr>
            <a:fld id="{2B7BE7EB-8EAA-47EC-8ABD-1F1187FA915D}"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7" name="Slide Number Placeholder 6"/>
          <p:cNvSpPr>
            <a:spLocks noGrp="1"/>
          </p:cNvSpPr>
          <p:nvPr>
            <p:ph type="sldNum" sz="quarter" idx="12"/>
          </p:nvPr>
        </p:nvSpPr>
        <p:spPr bwMode="gray"/>
        <p:txBody>
          <a:bodyPr/>
          <a:lstStyle>
            <a:lvl1pPr>
              <a:defRPr b="0"/>
            </a:lvl1pPr>
          </a:lstStyle>
          <a:p>
            <a:pPr>
              <a:defRPr/>
            </a:pPr>
            <a:fld id="{FC014DBA-2429-4509-BF94-61D06E7007CC}"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7" name="Slide Number Placeholder 6"/>
          <p:cNvSpPr>
            <a:spLocks noGrp="1"/>
          </p:cNvSpPr>
          <p:nvPr>
            <p:ph type="sldNum" sz="quarter" idx="12"/>
          </p:nvPr>
        </p:nvSpPr>
        <p:spPr bwMode="gray"/>
        <p:txBody>
          <a:bodyPr/>
          <a:lstStyle>
            <a:lvl1pPr>
              <a:defRPr b="0"/>
            </a:lvl1pPr>
          </a:lstStyle>
          <a:p>
            <a:pPr>
              <a:defRPr/>
            </a:pPr>
            <a:fld id="{FC014DBA-2429-4509-BF94-61D06E7007CC}"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5" name="Slide Number Placeholder 4"/>
          <p:cNvSpPr>
            <a:spLocks noGrp="1"/>
          </p:cNvSpPr>
          <p:nvPr>
            <p:ph type="sldNum" sz="quarter" idx="12"/>
          </p:nvPr>
        </p:nvSpPr>
        <p:spPr bwMode="gray"/>
        <p:txBody>
          <a:bodyPr/>
          <a:lstStyle>
            <a:lvl1pPr>
              <a:defRPr b="0"/>
            </a:lvl1pPr>
          </a:lstStyle>
          <a:p>
            <a:pPr>
              <a:defRPr/>
            </a:pPr>
            <a:fld id="{ECD25144-DFE9-40C6-ADD4-8182B998D6C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10 – Kako se nositi s predrasudama (stigmom)?</a:t>
            </a:r>
          </a:p>
        </p:txBody>
      </p:sp>
      <p:sp>
        <p:nvSpPr>
          <p:cNvPr id="4" name="Slide Number Placeholder 3"/>
          <p:cNvSpPr>
            <a:spLocks noGrp="1"/>
          </p:cNvSpPr>
          <p:nvPr>
            <p:ph type="sldNum" sz="quarter" idx="12"/>
          </p:nvPr>
        </p:nvSpPr>
        <p:spPr bwMode="gray"/>
        <p:txBody>
          <a:bodyPr/>
          <a:lstStyle>
            <a:lvl1pPr>
              <a:defRPr b="0"/>
            </a:lvl1pPr>
          </a:lstStyle>
          <a:p>
            <a:pPr>
              <a:defRPr/>
            </a:pPr>
            <a:fld id="{2B0ED571-34B3-4387-BD8C-E904D75897BC}"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10 – Kako se nositi s predrasudama (stigmom)?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C014DBA-2429-4509-BF94-61D06E7007CC}"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MKT 10 II – Kako se nositi s predrasudama (stigmom)?</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9126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Wayne Gretzky (</a:t>
            </a:r>
            <a:r>
              <a:rPr lang="hr-HR" sz="2000" dirty="0">
                <a:solidFill>
                  <a:srgbClr val="333333"/>
                </a:solidFill>
              </a:rPr>
              <a:t>rođen</a:t>
            </a:r>
            <a:r>
              <a:rPr lang="de-DE" sz="2000" dirty="0">
                <a:solidFill>
                  <a:srgbClr val="333333"/>
                </a:solidFill>
              </a:rPr>
              <a:t> 26</a:t>
            </a:r>
            <a:r>
              <a:rPr lang="hr-HR" sz="2000" dirty="0">
                <a:solidFill>
                  <a:srgbClr val="333333"/>
                </a:solidFill>
              </a:rPr>
              <a:t>. siječnja</a:t>
            </a:r>
            <a:r>
              <a:rPr lang="de-DE" sz="2000" dirty="0">
                <a:solidFill>
                  <a:srgbClr val="333333"/>
                </a:solidFill>
              </a:rPr>
              <a:t> 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Michael Jordan (</a:t>
            </a:r>
            <a:r>
              <a:rPr lang="hr-HR" sz="2000" dirty="0">
                <a:solidFill>
                  <a:srgbClr val="333333"/>
                </a:solidFill>
              </a:rPr>
              <a:t>rođen</a:t>
            </a:r>
            <a:r>
              <a:rPr lang="de-DE" sz="2000" dirty="0">
                <a:solidFill>
                  <a:srgbClr val="333333"/>
                </a:solidFill>
              </a:rPr>
              <a:t> 17</a:t>
            </a:r>
            <a:r>
              <a:rPr lang="hr-HR" sz="2000" dirty="0">
                <a:solidFill>
                  <a:srgbClr val="333333"/>
                </a:solidFill>
              </a:rPr>
              <a:t>.</a:t>
            </a:r>
            <a:r>
              <a:rPr lang="en-US" sz="2000" dirty="0">
                <a:solidFill>
                  <a:srgbClr val="333333"/>
                </a:solidFill>
              </a:rPr>
              <a:t> </a:t>
            </a:r>
            <a:r>
              <a:rPr lang="hr-HR" sz="2000" dirty="0">
                <a:solidFill>
                  <a:srgbClr val="333333"/>
                </a:solidFill>
              </a:rPr>
              <a:t>veljače</a:t>
            </a:r>
            <a:r>
              <a:rPr lang="de-DE" sz="2000" dirty="0">
                <a:solidFill>
                  <a:srgbClr val="333333"/>
                </a:solidFill>
              </a:rPr>
              <a:t> 1963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Tiger Woods (</a:t>
            </a:r>
            <a:r>
              <a:rPr lang="hr-HR" sz="2000" dirty="0">
                <a:solidFill>
                  <a:srgbClr val="333333"/>
                </a:solidFill>
              </a:rPr>
              <a:t>rođen</a:t>
            </a:r>
            <a:r>
              <a:rPr lang="de-DE" sz="2000" dirty="0">
                <a:solidFill>
                  <a:srgbClr val="333333"/>
                </a:solidFill>
              </a:rPr>
              <a:t> 30</a:t>
            </a:r>
            <a:r>
              <a:rPr lang="hr-HR" sz="2000" dirty="0">
                <a:solidFill>
                  <a:srgbClr val="333333"/>
                </a:solidFill>
              </a:rPr>
              <a:t>. prosinaca</a:t>
            </a:r>
            <a:r>
              <a:rPr lang="de-DE" sz="2000" dirty="0">
                <a:solidFill>
                  <a:srgbClr val="333333"/>
                </a:solidFill>
              </a:rPr>
              <a:t> 1975</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Mike Tyson (</a:t>
            </a:r>
            <a:r>
              <a:rPr lang="hr-HR" sz="2000" dirty="0">
                <a:solidFill>
                  <a:srgbClr val="333333"/>
                </a:solidFill>
              </a:rPr>
              <a:t>rođen</a:t>
            </a:r>
            <a:r>
              <a:rPr lang="fr-FR" sz="2000" dirty="0">
                <a:solidFill>
                  <a:srgbClr val="333333"/>
                </a:solidFill>
              </a:rPr>
              <a:t> 30</a:t>
            </a:r>
            <a:r>
              <a:rPr lang="hr-HR" sz="2000" dirty="0">
                <a:solidFill>
                  <a:srgbClr val="333333"/>
                </a:solidFill>
              </a:rPr>
              <a:t>. lipnja</a:t>
            </a:r>
            <a:r>
              <a:rPr lang="fr-FR" sz="2000" dirty="0">
                <a:solidFill>
                  <a:srgbClr val="333333"/>
                </a:solidFill>
              </a:rPr>
              <a:t> 1966</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Wayne Gretzky (</a:t>
            </a:r>
            <a:r>
              <a:rPr lang="hr-HR" sz="2000" dirty="0">
                <a:solidFill>
                  <a:srgbClr val="333333"/>
                </a:solidFill>
              </a:rPr>
              <a:t>rođen</a:t>
            </a:r>
            <a:r>
              <a:rPr lang="de-DE" sz="2000" dirty="0">
                <a:solidFill>
                  <a:srgbClr val="333333"/>
                </a:solidFill>
              </a:rPr>
              <a:t> 26</a:t>
            </a:r>
            <a:r>
              <a:rPr lang="hr-HR" sz="2000" dirty="0">
                <a:solidFill>
                  <a:srgbClr val="333333"/>
                </a:solidFill>
              </a:rPr>
              <a:t>. siječnja</a:t>
            </a:r>
            <a:r>
              <a:rPr lang="de-DE" sz="2000" dirty="0">
                <a:solidFill>
                  <a:srgbClr val="333333"/>
                </a:solidFill>
              </a:rPr>
              <a:t> 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Michael Jordan (</a:t>
            </a:r>
            <a:r>
              <a:rPr lang="hr-HR" sz="2000" dirty="0">
                <a:solidFill>
                  <a:srgbClr val="333333"/>
                </a:solidFill>
              </a:rPr>
              <a:t>rođen</a:t>
            </a:r>
            <a:r>
              <a:rPr lang="de-DE" sz="2000" dirty="0">
                <a:solidFill>
                  <a:srgbClr val="333333"/>
                </a:solidFill>
              </a:rPr>
              <a:t> 17</a:t>
            </a:r>
            <a:r>
              <a:rPr lang="hr-HR" sz="2000" dirty="0">
                <a:solidFill>
                  <a:srgbClr val="333333"/>
                </a:solidFill>
              </a:rPr>
              <a:t>.</a:t>
            </a:r>
            <a:r>
              <a:rPr lang="en-US" sz="2000" dirty="0">
                <a:solidFill>
                  <a:srgbClr val="333333"/>
                </a:solidFill>
              </a:rPr>
              <a:t> </a:t>
            </a:r>
            <a:r>
              <a:rPr lang="hr-HR" sz="2000" dirty="0">
                <a:solidFill>
                  <a:srgbClr val="333333"/>
                </a:solidFill>
              </a:rPr>
              <a:t>veljače</a:t>
            </a:r>
            <a:r>
              <a:rPr lang="de-DE" sz="2000" dirty="0">
                <a:solidFill>
                  <a:srgbClr val="333333"/>
                </a:solidFill>
              </a:rPr>
              <a:t> 1963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Tiger Woods (</a:t>
            </a:r>
            <a:r>
              <a:rPr lang="hr-HR" sz="2000" dirty="0">
                <a:solidFill>
                  <a:srgbClr val="333333"/>
                </a:solidFill>
              </a:rPr>
              <a:t>rođen</a:t>
            </a:r>
            <a:r>
              <a:rPr lang="de-DE" sz="2000" dirty="0">
                <a:solidFill>
                  <a:srgbClr val="333333"/>
                </a:solidFill>
              </a:rPr>
              <a:t> 30</a:t>
            </a:r>
            <a:r>
              <a:rPr lang="hr-HR" sz="2000" dirty="0">
                <a:solidFill>
                  <a:srgbClr val="333333"/>
                </a:solidFill>
              </a:rPr>
              <a:t>. prosinaca</a:t>
            </a:r>
            <a:r>
              <a:rPr lang="de-DE" sz="2000" dirty="0">
                <a:solidFill>
                  <a:srgbClr val="333333"/>
                </a:solidFill>
              </a:rPr>
              <a:t> 1975</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Mike Tyson (</a:t>
            </a:r>
            <a:r>
              <a:rPr lang="hr-HR" sz="2000" dirty="0">
                <a:solidFill>
                  <a:srgbClr val="333333"/>
                </a:solidFill>
              </a:rPr>
              <a:t>rođen</a:t>
            </a:r>
            <a:r>
              <a:rPr lang="fr-FR" sz="2000" dirty="0">
                <a:solidFill>
                  <a:srgbClr val="333333"/>
                </a:solidFill>
              </a:rPr>
              <a:t> 30</a:t>
            </a:r>
            <a:r>
              <a:rPr lang="hr-HR" sz="2000" dirty="0">
                <a:solidFill>
                  <a:srgbClr val="333333"/>
                </a:solidFill>
              </a:rPr>
              <a:t>. lipnja</a:t>
            </a:r>
            <a:r>
              <a:rPr lang="fr-FR" sz="2000" dirty="0">
                <a:solidFill>
                  <a:srgbClr val="333333"/>
                </a:solidFill>
              </a:rPr>
              <a:t> 1966</a:t>
            </a:r>
            <a:r>
              <a:rPr lang="hr-HR" sz="2000" dirty="0">
                <a:solidFill>
                  <a:srgbClr val="333333"/>
                </a:solidFill>
              </a:rPr>
              <a:t>.</a:t>
            </a:r>
            <a:r>
              <a:rPr lang="de-DE" sz="2000" dirty="0">
                <a:solidFill>
                  <a:srgbClr val="333333"/>
                </a:solidFill>
              </a:rPr>
              <a:t>)</a:t>
            </a:r>
            <a:endParaRPr lang="hr-HR" sz="2000" dirty="0">
              <a:solidFill>
                <a:srgbClr val="333333"/>
              </a:solidFill>
            </a:endParaRPr>
          </a:p>
          <a:p>
            <a:pPr lvl="0" defTabSz="914400" fontAlgn="base">
              <a:lnSpc>
                <a:spcPct val="100000"/>
              </a:lnSpc>
              <a:spcBef>
                <a:spcPts val="1200"/>
              </a:spcBef>
            </a:pPr>
            <a:r>
              <a:rPr lang="hr-HR" sz="2000" dirty="0">
                <a:solidFill>
                  <a:srgbClr val="004992"/>
                </a:solidFill>
              </a:rPr>
              <a:t>muškarci, Amerikanci, slavni sportaši,</a:t>
            </a:r>
            <a:r>
              <a:rPr lang="en-US" sz="2000" dirty="0">
                <a:solidFill>
                  <a:srgbClr val="004992"/>
                </a:solidFill>
              </a:rPr>
              <a:t> </a:t>
            </a:r>
            <a:r>
              <a:rPr lang="hr-HR" sz="2000" dirty="0">
                <a:solidFill>
                  <a:srgbClr val="004992"/>
                </a:solidFill>
              </a:rPr>
              <a:t>još živući</a:t>
            </a:r>
            <a:r>
              <a:rPr lang="de-DE"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3</a:t>
            </a:fld>
            <a:endParaRPr lang="de-DE">
              <a:latin typeface="+mn-lt"/>
              <a:ea typeface="+mn-ea"/>
              <a:cs typeface="+mn-cs"/>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hr-HR" sz="2000" dirty="0">
                <a:solidFill>
                  <a:srgbClr val="333333"/>
                </a:solidFill>
              </a:rPr>
              <a:t>j</a:t>
            </a:r>
            <a:r>
              <a:rPr lang="de-DE" sz="2000" dirty="0">
                <a:solidFill>
                  <a:srgbClr val="333333"/>
                </a:solidFill>
              </a:rPr>
              <a:t>odor Dosto</a:t>
            </a:r>
            <a:r>
              <a:rPr lang="hr-HR" sz="2000" dirty="0">
                <a:solidFill>
                  <a:srgbClr val="333333"/>
                </a:solidFill>
              </a:rPr>
              <a:t>j</a:t>
            </a:r>
            <a:r>
              <a:rPr lang="de-DE" sz="2000" dirty="0">
                <a:solidFill>
                  <a:srgbClr val="333333"/>
                </a:solidFill>
              </a:rPr>
              <a:t>evsk</a:t>
            </a:r>
            <a:r>
              <a:rPr lang="hr-HR" sz="2000" dirty="0">
                <a:solidFill>
                  <a:srgbClr val="333333"/>
                </a:solidFill>
              </a:rPr>
              <a:t>i</a:t>
            </a:r>
            <a:r>
              <a:rPr lang="de-DE" sz="2000" dirty="0">
                <a:solidFill>
                  <a:srgbClr val="333333"/>
                </a:solidFill>
              </a:rPr>
              <a:t> (1821</a:t>
            </a:r>
            <a:r>
              <a:rPr lang="hr-HR" sz="2000" dirty="0">
                <a:solidFill>
                  <a:srgbClr val="333333"/>
                </a:solidFill>
              </a:rPr>
              <a:t>.</a:t>
            </a:r>
            <a:r>
              <a:rPr lang="de-DE" sz="2000" dirty="0">
                <a:solidFill>
                  <a:srgbClr val="333333"/>
                </a:solidFill>
              </a:rPr>
              <a:t>-1881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a:t>
            </a:r>
            <a:r>
              <a:rPr lang="hr-HR" sz="2000" dirty="0">
                <a:solidFill>
                  <a:srgbClr val="333333"/>
                </a:solidFill>
              </a:rPr>
              <a:t>.</a:t>
            </a:r>
            <a:r>
              <a:rPr lang="de-DE" sz="2000" dirty="0">
                <a:solidFill>
                  <a:srgbClr val="333333"/>
                </a:solidFill>
              </a:rPr>
              <a:t>-1961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a:t>
            </a:r>
            <a:r>
              <a:rPr lang="hr-HR" sz="2000" dirty="0">
                <a:solidFill>
                  <a:srgbClr val="333333"/>
                </a:solidFill>
              </a:rPr>
              <a:t>.</a:t>
            </a:r>
            <a:r>
              <a:rPr lang="de-DE" sz="2000" dirty="0">
                <a:solidFill>
                  <a:srgbClr val="333333"/>
                </a:solidFill>
              </a:rPr>
              <a:t>-1843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a:t>
            </a:r>
            <a:r>
              <a:rPr lang="hr-HR" sz="2000" dirty="0">
                <a:solidFill>
                  <a:srgbClr val="333333"/>
                </a:solidFill>
              </a:rPr>
              <a:t>.</a:t>
            </a:r>
            <a:r>
              <a:rPr lang="de-DE" sz="2000" dirty="0">
                <a:solidFill>
                  <a:srgbClr val="333333"/>
                </a:solidFill>
              </a:rPr>
              <a:t>-1870</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en-US" sz="2000" dirty="0">
                <a:solidFill>
                  <a:srgbClr val="004992"/>
                </a:solidFill>
              </a:rPr>
              <a:t>???</a:t>
            </a:r>
            <a:endParaRPr 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4</a:t>
            </a:fld>
            <a:endParaRPr lang="de-DE">
              <a:latin typeface="+mn-lt"/>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hr-HR" sz="2000" dirty="0">
                <a:solidFill>
                  <a:srgbClr val="333333"/>
                </a:solidFill>
              </a:rPr>
              <a:t>j</a:t>
            </a:r>
            <a:r>
              <a:rPr lang="de-DE" sz="2000" dirty="0">
                <a:solidFill>
                  <a:srgbClr val="333333"/>
                </a:solidFill>
              </a:rPr>
              <a:t>odor Dosto</a:t>
            </a:r>
            <a:r>
              <a:rPr lang="hr-HR" sz="2000" dirty="0">
                <a:solidFill>
                  <a:srgbClr val="333333"/>
                </a:solidFill>
              </a:rPr>
              <a:t>j</a:t>
            </a:r>
            <a:r>
              <a:rPr lang="de-DE" sz="2000" dirty="0">
                <a:solidFill>
                  <a:srgbClr val="333333"/>
                </a:solidFill>
              </a:rPr>
              <a:t>evsk</a:t>
            </a:r>
            <a:r>
              <a:rPr lang="hr-HR" sz="2000" dirty="0">
                <a:solidFill>
                  <a:srgbClr val="333333"/>
                </a:solidFill>
              </a:rPr>
              <a:t>i</a:t>
            </a:r>
            <a:r>
              <a:rPr lang="de-DE" sz="2000" dirty="0">
                <a:solidFill>
                  <a:srgbClr val="333333"/>
                </a:solidFill>
              </a:rPr>
              <a:t> (1821</a:t>
            </a:r>
            <a:r>
              <a:rPr lang="hr-HR" sz="2000" dirty="0">
                <a:solidFill>
                  <a:srgbClr val="333333"/>
                </a:solidFill>
              </a:rPr>
              <a:t>.</a:t>
            </a:r>
            <a:r>
              <a:rPr lang="de-DE" sz="2000" dirty="0">
                <a:solidFill>
                  <a:srgbClr val="333333"/>
                </a:solidFill>
              </a:rPr>
              <a:t>-1881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a:t>
            </a:r>
            <a:r>
              <a:rPr lang="hr-HR" sz="2000" dirty="0">
                <a:solidFill>
                  <a:srgbClr val="333333"/>
                </a:solidFill>
              </a:rPr>
              <a:t>.</a:t>
            </a:r>
            <a:r>
              <a:rPr lang="de-DE" sz="2000" dirty="0">
                <a:solidFill>
                  <a:srgbClr val="333333"/>
                </a:solidFill>
              </a:rPr>
              <a:t>-1961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a:t>
            </a:r>
            <a:r>
              <a:rPr lang="hr-HR" sz="2000" dirty="0">
                <a:solidFill>
                  <a:srgbClr val="333333"/>
                </a:solidFill>
              </a:rPr>
              <a:t>.</a:t>
            </a:r>
            <a:r>
              <a:rPr lang="de-DE" sz="2000" dirty="0">
                <a:solidFill>
                  <a:srgbClr val="333333"/>
                </a:solidFill>
              </a:rPr>
              <a:t>-1843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a:t>
            </a:r>
            <a:r>
              <a:rPr lang="hr-HR" sz="2000" dirty="0">
                <a:solidFill>
                  <a:srgbClr val="333333"/>
                </a:solidFill>
              </a:rPr>
              <a:t>.</a:t>
            </a:r>
            <a:r>
              <a:rPr lang="de-DE" sz="2000" dirty="0">
                <a:solidFill>
                  <a:srgbClr val="333333"/>
                </a:solidFill>
              </a:rPr>
              <a:t>-1870</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hr-HR" sz="2000" dirty="0">
                <a:solidFill>
                  <a:srgbClr val="004992"/>
                </a:solidFill>
              </a:rPr>
              <a:t>muškarci</a:t>
            </a:r>
            <a:r>
              <a:rPr lang="de-DE" sz="2000" dirty="0">
                <a:solidFill>
                  <a:srgbClr val="004992"/>
                </a:solidFill>
              </a:rPr>
              <a:t>, </a:t>
            </a:r>
            <a:r>
              <a:rPr lang="hr-HR" sz="2000" dirty="0">
                <a:solidFill>
                  <a:srgbClr val="004992"/>
                </a:solidFill>
              </a:rPr>
              <a:t>pokojni</a:t>
            </a:r>
            <a:r>
              <a:rPr lang="de-DE" sz="2000" dirty="0">
                <a:solidFill>
                  <a:srgbClr val="004992"/>
                </a:solidFill>
              </a:rPr>
              <a:t>, </a:t>
            </a:r>
            <a:r>
              <a:rPr lang="hr-HR" sz="2000" dirty="0">
                <a:solidFill>
                  <a:srgbClr val="004992"/>
                </a:solidFill>
              </a:rPr>
              <a:t>i prije svega</a:t>
            </a:r>
            <a:r>
              <a:rPr 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239429028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hr-HR" sz="2000" dirty="0">
                <a:solidFill>
                  <a:srgbClr val="333333"/>
                </a:solidFill>
              </a:rPr>
              <a:t>j</a:t>
            </a:r>
            <a:r>
              <a:rPr lang="de-DE" sz="2000" dirty="0">
                <a:solidFill>
                  <a:srgbClr val="333333"/>
                </a:solidFill>
              </a:rPr>
              <a:t>odor Dosto</a:t>
            </a:r>
            <a:r>
              <a:rPr lang="hr-HR" sz="2000" dirty="0">
                <a:solidFill>
                  <a:srgbClr val="333333"/>
                </a:solidFill>
              </a:rPr>
              <a:t>j</a:t>
            </a:r>
            <a:r>
              <a:rPr lang="de-DE" sz="2000" dirty="0">
                <a:solidFill>
                  <a:srgbClr val="333333"/>
                </a:solidFill>
              </a:rPr>
              <a:t>evsk</a:t>
            </a:r>
            <a:r>
              <a:rPr lang="hr-HR" sz="2000" dirty="0">
                <a:solidFill>
                  <a:srgbClr val="333333"/>
                </a:solidFill>
              </a:rPr>
              <a:t>i</a:t>
            </a:r>
            <a:r>
              <a:rPr lang="de-DE" sz="2000" dirty="0">
                <a:solidFill>
                  <a:srgbClr val="333333"/>
                </a:solidFill>
              </a:rPr>
              <a:t> (1821</a:t>
            </a:r>
            <a:r>
              <a:rPr lang="hr-HR" sz="2000" dirty="0">
                <a:solidFill>
                  <a:srgbClr val="333333"/>
                </a:solidFill>
              </a:rPr>
              <a:t>.</a:t>
            </a:r>
            <a:r>
              <a:rPr lang="de-DE" sz="2000" dirty="0">
                <a:solidFill>
                  <a:srgbClr val="333333"/>
                </a:solidFill>
              </a:rPr>
              <a:t>-1881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a:t>
            </a:r>
            <a:r>
              <a:rPr lang="hr-HR" sz="2000" dirty="0">
                <a:solidFill>
                  <a:srgbClr val="333333"/>
                </a:solidFill>
              </a:rPr>
              <a:t>.</a:t>
            </a:r>
            <a:r>
              <a:rPr lang="de-DE" sz="2000" dirty="0">
                <a:solidFill>
                  <a:srgbClr val="333333"/>
                </a:solidFill>
              </a:rPr>
              <a:t>-1961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a:t>
            </a:r>
            <a:r>
              <a:rPr lang="hr-HR" sz="2000" dirty="0">
                <a:solidFill>
                  <a:srgbClr val="333333"/>
                </a:solidFill>
              </a:rPr>
              <a:t>.</a:t>
            </a:r>
            <a:r>
              <a:rPr lang="de-DE" sz="2000" dirty="0">
                <a:solidFill>
                  <a:srgbClr val="333333"/>
                </a:solidFill>
              </a:rPr>
              <a:t>-1843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a:t>
            </a:r>
            <a:r>
              <a:rPr lang="hr-HR" sz="2000" dirty="0">
                <a:solidFill>
                  <a:srgbClr val="333333"/>
                </a:solidFill>
              </a:rPr>
              <a:t>.</a:t>
            </a:r>
            <a:r>
              <a:rPr lang="de-DE" sz="2000" dirty="0">
                <a:solidFill>
                  <a:srgbClr val="333333"/>
                </a:solidFill>
              </a:rPr>
              <a:t>-1870</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hr-HR" sz="2000" dirty="0">
                <a:solidFill>
                  <a:srgbClr val="004992"/>
                </a:solidFill>
              </a:rPr>
              <a:t>muškarci</a:t>
            </a:r>
            <a:r>
              <a:rPr lang="de-DE" sz="2000" dirty="0">
                <a:solidFill>
                  <a:srgbClr val="004992"/>
                </a:solidFill>
              </a:rPr>
              <a:t>, </a:t>
            </a:r>
            <a:r>
              <a:rPr lang="hr-HR" sz="2000" dirty="0">
                <a:solidFill>
                  <a:srgbClr val="004992"/>
                </a:solidFill>
              </a:rPr>
              <a:t>pokojni</a:t>
            </a:r>
            <a:r>
              <a:rPr lang="de-DE" sz="2000" dirty="0">
                <a:solidFill>
                  <a:srgbClr val="004992"/>
                </a:solidFill>
              </a:rPr>
              <a:t>, </a:t>
            </a:r>
            <a:r>
              <a:rPr lang="hr-HR" sz="2000" dirty="0">
                <a:solidFill>
                  <a:srgbClr val="004992"/>
                </a:solidFill>
              </a:rPr>
              <a:t>i prije svega</a:t>
            </a:r>
            <a:r>
              <a:rPr lang="de-DE" sz="2000" dirty="0">
                <a:solidFill>
                  <a:srgbClr val="004992"/>
                </a:solidFill>
              </a:rPr>
              <a:t>…</a:t>
            </a:r>
          </a:p>
          <a:p>
            <a:pPr lvl="0" defTabSz="914400" fontAlgn="base">
              <a:lnSpc>
                <a:spcPct val="100000"/>
              </a:lnSpc>
              <a:spcBef>
                <a:spcPts val="1200"/>
              </a:spcBef>
            </a:pPr>
            <a:r>
              <a:rPr lang="hr-HR" sz="2000" dirty="0">
                <a:solidFill>
                  <a:srgbClr val="004992"/>
                </a:solidFill>
              </a:rPr>
              <a:t>slavni pisci</a:t>
            </a:r>
            <a:r>
              <a:rPr lang="de-DE" sz="2000" dirty="0">
                <a:solidFill>
                  <a:srgbClr val="004992"/>
                </a:solidFill>
              </a:rPr>
              <a:t>!</a:t>
            </a:r>
            <a:endParaRPr lang="hr-HR" sz="20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79353769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je zajedničko navedenim ljudima?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hr-HR" sz="2000" dirty="0">
                <a:solidFill>
                  <a:srgbClr val="333333"/>
                </a:solidFill>
              </a:rPr>
              <a:t>j</a:t>
            </a:r>
            <a:r>
              <a:rPr lang="de-DE" sz="2000" dirty="0">
                <a:solidFill>
                  <a:srgbClr val="333333"/>
                </a:solidFill>
              </a:rPr>
              <a:t>odor Dosto</a:t>
            </a:r>
            <a:r>
              <a:rPr lang="hr-HR" sz="2000" dirty="0">
                <a:solidFill>
                  <a:srgbClr val="333333"/>
                </a:solidFill>
              </a:rPr>
              <a:t>j</a:t>
            </a:r>
            <a:r>
              <a:rPr lang="de-DE" sz="2000" dirty="0">
                <a:solidFill>
                  <a:srgbClr val="333333"/>
                </a:solidFill>
              </a:rPr>
              <a:t>evsk</a:t>
            </a:r>
            <a:r>
              <a:rPr lang="hr-HR" sz="2000" dirty="0">
                <a:solidFill>
                  <a:srgbClr val="333333"/>
                </a:solidFill>
              </a:rPr>
              <a:t>i</a:t>
            </a:r>
            <a:r>
              <a:rPr lang="de-DE" sz="2000" dirty="0">
                <a:solidFill>
                  <a:srgbClr val="333333"/>
                </a:solidFill>
              </a:rPr>
              <a:t> (1821</a:t>
            </a:r>
            <a:r>
              <a:rPr lang="hr-HR" sz="2000" dirty="0">
                <a:solidFill>
                  <a:srgbClr val="333333"/>
                </a:solidFill>
              </a:rPr>
              <a:t>.</a:t>
            </a:r>
            <a:r>
              <a:rPr lang="de-DE" sz="2000" dirty="0">
                <a:solidFill>
                  <a:srgbClr val="333333"/>
                </a:solidFill>
              </a:rPr>
              <a:t>-1881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a:t>
            </a:r>
            <a:r>
              <a:rPr lang="hr-HR" sz="2000" dirty="0">
                <a:solidFill>
                  <a:srgbClr val="333333"/>
                </a:solidFill>
              </a:rPr>
              <a:t>.</a:t>
            </a:r>
            <a:r>
              <a:rPr lang="de-DE" sz="2000" dirty="0">
                <a:solidFill>
                  <a:srgbClr val="333333"/>
                </a:solidFill>
              </a:rPr>
              <a:t>-1961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a:t>
            </a:r>
            <a:r>
              <a:rPr lang="hr-HR" sz="2000" dirty="0">
                <a:solidFill>
                  <a:srgbClr val="333333"/>
                </a:solidFill>
              </a:rPr>
              <a:t>.</a:t>
            </a:r>
            <a:r>
              <a:rPr lang="de-DE" sz="2000" dirty="0">
                <a:solidFill>
                  <a:srgbClr val="333333"/>
                </a:solidFill>
              </a:rPr>
              <a:t>-1843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a:t>
            </a:r>
            <a:r>
              <a:rPr lang="hr-HR" sz="2000" dirty="0">
                <a:solidFill>
                  <a:srgbClr val="333333"/>
                </a:solidFill>
              </a:rPr>
              <a:t>.</a:t>
            </a:r>
            <a:r>
              <a:rPr lang="de-DE" sz="2000" dirty="0">
                <a:solidFill>
                  <a:srgbClr val="333333"/>
                </a:solidFill>
              </a:rPr>
              <a:t>-1870</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hr-HR" sz="2000" dirty="0">
                <a:solidFill>
                  <a:srgbClr val="004992"/>
                </a:solidFill>
              </a:rPr>
              <a:t>muškarci</a:t>
            </a:r>
            <a:r>
              <a:rPr lang="de-DE" sz="2000" dirty="0">
                <a:solidFill>
                  <a:srgbClr val="004992"/>
                </a:solidFill>
              </a:rPr>
              <a:t>, </a:t>
            </a:r>
            <a:r>
              <a:rPr lang="hr-HR" sz="2000" dirty="0">
                <a:solidFill>
                  <a:srgbClr val="004992"/>
                </a:solidFill>
              </a:rPr>
              <a:t>pokojni</a:t>
            </a:r>
            <a:r>
              <a:rPr lang="de-DE" sz="2000" dirty="0">
                <a:solidFill>
                  <a:srgbClr val="004992"/>
                </a:solidFill>
              </a:rPr>
              <a:t>, </a:t>
            </a:r>
            <a:r>
              <a:rPr lang="hr-HR" sz="2000" dirty="0">
                <a:solidFill>
                  <a:srgbClr val="004992"/>
                </a:solidFill>
              </a:rPr>
              <a:t>i prije svega</a:t>
            </a:r>
            <a:r>
              <a:rPr lang="de-DE" sz="2000" dirty="0">
                <a:solidFill>
                  <a:srgbClr val="004992"/>
                </a:solidFill>
              </a:rPr>
              <a:t>…</a:t>
            </a:r>
          </a:p>
          <a:p>
            <a:pPr lvl="0" defTabSz="914400" fontAlgn="base">
              <a:lnSpc>
                <a:spcPct val="100000"/>
              </a:lnSpc>
              <a:spcBef>
                <a:spcPts val="1200"/>
              </a:spcBef>
            </a:pPr>
            <a:r>
              <a:rPr lang="hr-HR" sz="2000" dirty="0">
                <a:solidFill>
                  <a:srgbClr val="004992"/>
                </a:solidFill>
              </a:rPr>
              <a:t>slavni pisci</a:t>
            </a:r>
            <a:r>
              <a:rPr lang="de-DE" sz="2000" dirty="0">
                <a:solidFill>
                  <a:srgbClr val="004992"/>
                </a:solidFill>
              </a:rPr>
              <a:t>!</a:t>
            </a:r>
            <a:endParaRPr lang="hr-HR" sz="2000" dirty="0">
              <a:solidFill>
                <a:srgbClr val="004992"/>
              </a:solidFill>
            </a:endParaRPr>
          </a:p>
          <a:p>
            <a:pPr lvl="0" defTabSz="914400" fontAlgn="base">
              <a:lnSpc>
                <a:spcPct val="100000"/>
              </a:lnSpc>
              <a:spcBef>
                <a:spcPts val="1200"/>
              </a:spcBef>
            </a:pPr>
            <a:r>
              <a:rPr lang="hr-HR" sz="2000" dirty="0">
                <a:solidFill>
                  <a:srgbClr val="004992"/>
                </a:solidFill>
              </a:rPr>
              <a:t>Još nešto?</a:t>
            </a: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317062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Što je zajedničko navedenim ljudima?</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a:t>
            </a:r>
            <a:r>
              <a:rPr lang="hr-HR" sz="2000" dirty="0">
                <a:solidFill>
                  <a:srgbClr val="333333"/>
                </a:solidFill>
              </a:rPr>
              <a:t>j</a:t>
            </a:r>
            <a:r>
              <a:rPr lang="de-DE" sz="2000" dirty="0">
                <a:solidFill>
                  <a:srgbClr val="333333"/>
                </a:solidFill>
              </a:rPr>
              <a:t>odor Dosto</a:t>
            </a:r>
            <a:r>
              <a:rPr lang="hr-HR" sz="2000" dirty="0">
                <a:solidFill>
                  <a:srgbClr val="333333"/>
                </a:solidFill>
              </a:rPr>
              <a:t>j</a:t>
            </a:r>
            <a:r>
              <a:rPr lang="de-DE" sz="2000" dirty="0">
                <a:solidFill>
                  <a:srgbClr val="333333"/>
                </a:solidFill>
              </a:rPr>
              <a:t>evsk</a:t>
            </a:r>
            <a:r>
              <a:rPr lang="hr-HR" sz="2000" dirty="0">
                <a:solidFill>
                  <a:srgbClr val="333333"/>
                </a:solidFill>
              </a:rPr>
              <a:t>i</a:t>
            </a:r>
            <a:r>
              <a:rPr lang="de-DE" sz="2000" dirty="0">
                <a:solidFill>
                  <a:srgbClr val="333333"/>
                </a:solidFill>
              </a:rPr>
              <a:t> (1821</a:t>
            </a:r>
            <a:r>
              <a:rPr lang="hr-HR" sz="2000" dirty="0">
                <a:solidFill>
                  <a:srgbClr val="333333"/>
                </a:solidFill>
              </a:rPr>
              <a:t>.</a:t>
            </a:r>
            <a:r>
              <a:rPr lang="de-DE" sz="2000" dirty="0">
                <a:solidFill>
                  <a:srgbClr val="333333"/>
                </a:solidFill>
              </a:rPr>
              <a:t>-1881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Ernest Hemingway (1899</a:t>
            </a:r>
            <a:r>
              <a:rPr lang="hr-HR" sz="2000" dirty="0">
                <a:solidFill>
                  <a:srgbClr val="333333"/>
                </a:solidFill>
              </a:rPr>
              <a:t>.</a:t>
            </a:r>
            <a:r>
              <a:rPr lang="de-DE" sz="2000" dirty="0">
                <a:solidFill>
                  <a:srgbClr val="333333"/>
                </a:solidFill>
              </a:rPr>
              <a:t>-1961</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Friedrich Hölderlin (1770</a:t>
            </a:r>
            <a:r>
              <a:rPr lang="hr-HR" sz="2000" dirty="0">
                <a:solidFill>
                  <a:srgbClr val="333333"/>
                </a:solidFill>
              </a:rPr>
              <a:t>.</a:t>
            </a:r>
            <a:r>
              <a:rPr lang="de-DE" sz="2000" dirty="0">
                <a:solidFill>
                  <a:srgbClr val="333333"/>
                </a:solidFill>
              </a:rPr>
              <a:t>-1843</a:t>
            </a:r>
            <a:r>
              <a:rPr lang="hr-HR" sz="2000" dirty="0">
                <a:solidFill>
                  <a:srgbClr val="333333"/>
                </a:solidFill>
              </a:rPr>
              <a:t>.</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000" dirty="0">
                <a:solidFill>
                  <a:srgbClr val="333333"/>
                </a:solidFill>
              </a:rPr>
              <a:t>Charles Dickens (1812</a:t>
            </a:r>
            <a:r>
              <a:rPr lang="hr-HR" sz="2000" dirty="0">
                <a:solidFill>
                  <a:srgbClr val="333333"/>
                </a:solidFill>
              </a:rPr>
              <a:t>.</a:t>
            </a:r>
            <a:r>
              <a:rPr lang="de-DE" sz="2000" dirty="0">
                <a:solidFill>
                  <a:srgbClr val="333333"/>
                </a:solidFill>
              </a:rPr>
              <a:t>-1870</a:t>
            </a:r>
            <a:r>
              <a:rPr lang="hr-HR" sz="2000" dirty="0">
                <a:solidFill>
                  <a:srgbClr val="333333"/>
                </a:solidFill>
              </a:rPr>
              <a:t>.</a:t>
            </a:r>
            <a:r>
              <a:rPr lang="de-DE" sz="2000" dirty="0">
                <a:solidFill>
                  <a:srgbClr val="333333"/>
                </a:solidFill>
              </a:rPr>
              <a:t>)</a:t>
            </a:r>
          </a:p>
          <a:p>
            <a:pPr lvl="0" defTabSz="914400" fontAlgn="base">
              <a:lnSpc>
                <a:spcPct val="100000"/>
              </a:lnSpc>
              <a:spcBef>
                <a:spcPts val="1200"/>
              </a:spcBef>
            </a:pPr>
            <a:r>
              <a:rPr lang="hr-HR" sz="2000" dirty="0">
                <a:solidFill>
                  <a:srgbClr val="004992"/>
                </a:solidFill>
              </a:rPr>
              <a:t>muškarci</a:t>
            </a:r>
            <a:r>
              <a:rPr lang="de-DE" sz="2000" dirty="0">
                <a:solidFill>
                  <a:srgbClr val="004992"/>
                </a:solidFill>
              </a:rPr>
              <a:t>, </a:t>
            </a:r>
            <a:r>
              <a:rPr lang="hr-HR" sz="2000" dirty="0">
                <a:solidFill>
                  <a:srgbClr val="004992"/>
                </a:solidFill>
              </a:rPr>
              <a:t>pokojni</a:t>
            </a:r>
            <a:r>
              <a:rPr lang="de-DE" sz="2000" dirty="0">
                <a:solidFill>
                  <a:srgbClr val="004992"/>
                </a:solidFill>
              </a:rPr>
              <a:t>, </a:t>
            </a:r>
            <a:r>
              <a:rPr lang="hr-HR" sz="2000" dirty="0">
                <a:solidFill>
                  <a:srgbClr val="004992"/>
                </a:solidFill>
              </a:rPr>
              <a:t>i prije svega</a:t>
            </a:r>
            <a:r>
              <a:rPr lang="de-DE" sz="2000" dirty="0">
                <a:solidFill>
                  <a:srgbClr val="004992"/>
                </a:solidFill>
              </a:rPr>
              <a:t>…</a:t>
            </a:r>
          </a:p>
          <a:p>
            <a:pPr lvl="0" defTabSz="914400" fontAlgn="base">
              <a:lnSpc>
                <a:spcPct val="100000"/>
              </a:lnSpc>
              <a:spcBef>
                <a:spcPts val="1200"/>
              </a:spcBef>
            </a:pPr>
            <a:r>
              <a:rPr lang="hr-HR" sz="2000" dirty="0">
                <a:solidFill>
                  <a:srgbClr val="004992"/>
                </a:solidFill>
              </a:rPr>
              <a:t>slavni pisci</a:t>
            </a:r>
            <a:r>
              <a:rPr lang="de-DE" sz="2000" dirty="0">
                <a:solidFill>
                  <a:srgbClr val="004992"/>
                </a:solidFill>
              </a:rPr>
              <a:t>!</a:t>
            </a:r>
            <a:endParaRPr lang="hr-HR" sz="2000" dirty="0">
              <a:solidFill>
                <a:srgbClr val="004992"/>
              </a:solidFill>
            </a:endParaRPr>
          </a:p>
          <a:p>
            <a:pPr lvl="0" defTabSz="914400" fontAlgn="base">
              <a:lnSpc>
                <a:spcPct val="100000"/>
              </a:lnSpc>
              <a:spcBef>
                <a:spcPts val="1200"/>
              </a:spcBef>
            </a:pPr>
            <a:r>
              <a:rPr lang="hr-HR" sz="2000" dirty="0">
                <a:solidFill>
                  <a:srgbClr val="004992"/>
                </a:solidFill>
              </a:rPr>
              <a:t>Još nešto?</a:t>
            </a:r>
          </a:p>
          <a:p>
            <a:pPr lvl="0" defTabSz="914400" fontAlgn="base">
              <a:lnSpc>
                <a:spcPct val="100000"/>
              </a:lnSpc>
              <a:spcBef>
                <a:spcPts val="1200"/>
              </a:spcBef>
            </a:pPr>
            <a:r>
              <a:rPr lang="hr-HR" sz="2000" dirty="0">
                <a:solidFill>
                  <a:srgbClr val="004992"/>
                </a:solidFill>
              </a:rPr>
              <a:t>Svim ovim piscima bio je dijagnosticiran</a:t>
            </a:r>
            <a:br>
              <a:rPr lang="en-US" sz="2000" dirty="0">
                <a:solidFill>
                  <a:srgbClr val="004992"/>
                </a:solidFill>
              </a:rPr>
            </a:br>
            <a:r>
              <a:rPr lang="hr-HR" sz="2000" dirty="0">
                <a:solidFill>
                  <a:srgbClr val="004992"/>
                </a:solidFill>
              </a:rPr>
              <a:t>neki psihički</a:t>
            </a:r>
            <a:r>
              <a:rPr lang="de-DE" sz="2000" dirty="0">
                <a:solidFill>
                  <a:srgbClr val="004992"/>
                </a:solidFill>
              </a:rPr>
              <a:t> </a:t>
            </a:r>
            <a:r>
              <a:rPr lang="hr-HR" sz="2000" dirty="0">
                <a:solidFill>
                  <a:srgbClr val="004992"/>
                </a:solidFill>
              </a:rPr>
              <a:t>poremećaj, a dvojica su imala </a:t>
            </a:r>
            <a:br>
              <a:rPr lang="en-US" sz="2000" dirty="0">
                <a:solidFill>
                  <a:srgbClr val="004992"/>
                </a:solidFill>
              </a:rPr>
            </a:br>
            <a:r>
              <a:rPr lang="hr-HR" sz="2000" dirty="0">
                <a:solidFill>
                  <a:srgbClr val="004992"/>
                </a:solidFill>
              </a:rPr>
              <a:t>simptome psihoze</a:t>
            </a:r>
            <a:endParaRPr lang="en-US" sz="20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22751339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a:lstStyle/>
          <a:p>
            <a:r>
              <a:rPr lang="hr-HR" sz="3600">
                <a:solidFill>
                  <a:srgbClr val="004992"/>
                </a:solidFill>
                <a:latin typeface="+mn-lt"/>
                <a:ea typeface="+mn-ea"/>
                <a:cs typeface="+mn-cs"/>
              </a:rPr>
              <a:t>Slavan = savršen?</a:t>
            </a:r>
            <a:endParaRPr lang="de-DE"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3248693329"/>
              </p:ext>
            </p:extLst>
          </p:nvPr>
        </p:nvGraphicFramePr>
        <p:xfrm>
          <a:off x="408955" y="2203704"/>
          <a:ext cx="11376000" cy="42519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062990">
                <a:tc>
                  <a:txBody>
                    <a:bodyPr/>
                    <a:lstStyle/>
                    <a:p>
                      <a:pPr marL="342900" indent="-342900">
                        <a:buFont typeface="Arial" pitchFamily="34" charset="0"/>
                        <a:buNone/>
                      </a:pPr>
                      <a:r>
                        <a:rPr lang="de-DE" sz="1800" b="0" i="0" u="none" dirty="0">
                          <a:solidFill>
                            <a:srgbClr val="333333"/>
                          </a:solidFill>
                          <a:latin typeface="+mn-lt"/>
                          <a:ea typeface="+mn-ea"/>
                          <a:cs typeface="+mn-cs"/>
                        </a:rPr>
                        <a:t>Fjodor</a:t>
                      </a:r>
                    </a:p>
                    <a:p>
                      <a:pPr marL="342900" indent="-342900">
                        <a:buFont typeface="Arial" pitchFamily="34" charset="0"/>
                        <a:buNone/>
                      </a:pPr>
                      <a:r>
                        <a:rPr lang="de-DE" sz="1800" b="0" i="0" u="none" dirty="0">
                          <a:solidFill>
                            <a:srgbClr val="333333"/>
                          </a:solidFill>
                          <a:latin typeface="+mn-lt"/>
                          <a:ea typeface="+mn-ea"/>
                          <a:cs typeface="+mn-cs"/>
                        </a:rPr>
                        <a:t>Dostojevski</a:t>
                      </a:r>
                    </a:p>
                    <a:p>
                      <a:pPr marL="342900" indent="-342900">
                        <a:buFont typeface="Arial" pitchFamily="34" charset="0"/>
                        <a:buNone/>
                      </a:pPr>
                      <a:r>
                        <a:rPr lang="de-DE" sz="1800" b="0" i="0" u="none" dirty="0">
                          <a:solidFill>
                            <a:srgbClr val="333333"/>
                          </a:solidFill>
                          <a:latin typeface="+mn-lt"/>
                          <a:ea typeface="+mn-ea"/>
                          <a:cs typeface="+mn-cs"/>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i="0" u="none" baseline="0" dirty="0" err="1">
                          <a:solidFill>
                            <a:srgbClr val="333333"/>
                          </a:solidFill>
                          <a:latin typeface="+mn-lt"/>
                          <a:ea typeface="+mn-ea"/>
                          <a:cs typeface="+mn-cs"/>
                        </a:rPr>
                        <a:t>Fjodor</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Dostojevski</a:t>
                      </a:r>
                      <a:r>
                        <a:rPr lang="en-US" sz="1800" b="0" i="0" u="none" baseline="0" dirty="0">
                          <a:solidFill>
                            <a:srgbClr val="333333"/>
                          </a:solidFill>
                          <a:latin typeface="+mn-lt"/>
                          <a:ea typeface="+mn-ea"/>
                          <a:cs typeface="+mn-cs"/>
                        </a:rPr>
                        <a:t> je </a:t>
                      </a:r>
                      <a:r>
                        <a:rPr lang="en-US" sz="1800" b="0" i="0" u="none" baseline="0" dirty="0" err="1">
                          <a:solidFill>
                            <a:srgbClr val="333333"/>
                          </a:solidFill>
                          <a:latin typeface="+mn-lt"/>
                          <a:ea typeface="+mn-ea"/>
                          <a:cs typeface="+mn-cs"/>
                        </a:rPr>
                        <a:t>jedan</a:t>
                      </a:r>
                      <a:r>
                        <a:rPr lang="en-US" sz="1800" b="0" i="0" u="none" baseline="0" dirty="0">
                          <a:solidFill>
                            <a:srgbClr val="333333"/>
                          </a:solidFill>
                          <a:latin typeface="+mn-lt"/>
                          <a:ea typeface="+mn-ea"/>
                          <a:cs typeface="+mn-cs"/>
                        </a:rPr>
                        <a:t> od </a:t>
                      </a:r>
                      <a:r>
                        <a:rPr lang="en-US" sz="1800" b="0" i="0" u="none" baseline="0" dirty="0" err="1">
                          <a:solidFill>
                            <a:srgbClr val="333333"/>
                          </a:solidFill>
                          <a:latin typeface="+mn-lt"/>
                          <a:ea typeface="+mn-ea"/>
                          <a:cs typeface="+mn-cs"/>
                        </a:rPr>
                        <a:t>najznačajnijih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ruskih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pisaca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smatra</a:t>
                      </a:r>
                      <a:r>
                        <a:rPr lang="en-US" sz="1800" b="0" i="0" u="none" baseline="0" dirty="0">
                          <a:solidFill>
                            <a:srgbClr val="333333"/>
                          </a:solidFill>
                          <a:latin typeface="+mn-lt"/>
                          <a:ea typeface="+mn-ea"/>
                          <a:cs typeface="+mn-cs"/>
                        </a:rPr>
                        <a:t> se </a:t>
                      </a:r>
                      <a:r>
                        <a:rPr lang="en-US" sz="1800" b="0" i="0" u="none" baseline="0" dirty="0" err="1">
                          <a:solidFill>
                            <a:srgbClr val="333333"/>
                          </a:solidFill>
                          <a:latin typeface="+mn-lt"/>
                          <a:ea typeface="+mn-ea"/>
                          <a:cs typeface="+mn-cs"/>
                        </a:rPr>
                        <a:t>jednim</a:t>
                      </a:r>
                      <a:r>
                        <a:rPr lang="en-US" sz="1800" b="0" i="0" u="none" baseline="0" dirty="0">
                          <a:solidFill>
                            <a:srgbClr val="333333"/>
                          </a:solidFill>
                          <a:latin typeface="+mn-lt"/>
                          <a:ea typeface="+mn-ea"/>
                          <a:cs typeface="+mn-cs"/>
                        </a:rPr>
                        <a:t> od </a:t>
                      </a:r>
                      <a:r>
                        <a:rPr lang="en-US" sz="1800" b="0" i="0" u="none" baseline="0" dirty="0" err="1">
                          <a:solidFill>
                            <a:srgbClr val="333333"/>
                          </a:solidFill>
                          <a:latin typeface="+mn-lt"/>
                          <a:ea typeface="+mn-ea"/>
                          <a:cs typeface="+mn-cs"/>
                        </a:rPr>
                        <a:t>najboljih</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psihologa</a:t>
                      </a:r>
                      <a:r>
                        <a:rPr lang="en-US" sz="1800" b="0" i="0" u="none" baseline="0" dirty="0">
                          <a:solidFill>
                            <a:srgbClr val="333333"/>
                          </a:solidFill>
                          <a:latin typeface="+mn-lt"/>
                          <a:ea typeface="+mn-ea"/>
                          <a:cs typeface="+mn-cs"/>
                        </a:rPr>
                        <a:t> u </a:t>
                      </a:r>
                      <a:r>
                        <a:rPr lang="en-US" sz="1800" b="0" i="0" u="none" baseline="0" dirty="0" err="1">
                          <a:solidFill>
                            <a:srgbClr val="333333"/>
                          </a:solidFill>
                          <a:latin typeface="+mn-lt"/>
                          <a:ea typeface="+mn-ea"/>
                          <a:cs typeface="+mn-cs"/>
                        </a:rPr>
                        <a:t>svijetu</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književnosti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Dostojevski</a:t>
                      </a:r>
                      <a:r>
                        <a:rPr lang="en-US" sz="1800" b="0" i="0" u="none" baseline="0" dirty="0">
                          <a:solidFill>
                            <a:srgbClr val="333333"/>
                          </a:solidFill>
                          <a:latin typeface="+mn-lt"/>
                          <a:ea typeface="+mn-ea"/>
                          <a:cs typeface="+mn-cs"/>
                        </a:rPr>
                        <a:t> je </a:t>
                      </a:r>
                      <a:r>
                        <a:rPr lang="en-US" sz="1800" b="0" i="0" u="none" baseline="0" dirty="0" err="1">
                          <a:solidFill>
                            <a:srgbClr val="333333"/>
                          </a:solidFill>
                          <a:latin typeface="+mn-lt"/>
                          <a:ea typeface="+mn-ea"/>
                          <a:cs typeface="+mn-cs"/>
                        </a:rPr>
                        <a:t>bolovao</a:t>
                      </a:r>
                      <a:r>
                        <a:rPr lang="en-US" sz="1800" b="0" i="0" u="none" baseline="0" dirty="0">
                          <a:solidFill>
                            <a:srgbClr val="333333"/>
                          </a:solidFill>
                          <a:latin typeface="+mn-lt"/>
                          <a:ea typeface="+mn-ea"/>
                          <a:cs typeface="+mn-cs"/>
                        </a:rPr>
                        <a:t> od </a:t>
                      </a:r>
                      <a:r>
                        <a:rPr lang="en-US" sz="1800" b="0" i="0" u="none" baseline="0" dirty="0" err="1">
                          <a:solidFill>
                            <a:srgbClr val="333333"/>
                          </a:solidFill>
                          <a:latin typeface="+mn-lt"/>
                          <a:ea typeface="+mn-ea"/>
                          <a:cs typeface="+mn-cs"/>
                        </a:rPr>
                        <a:t>epilepsije</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jedno</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vrijeme</a:t>
                      </a:r>
                      <a:r>
                        <a:rPr lang="en-US" sz="1800" b="0" i="0" u="none" baseline="0" dirty="0">
                          <a:solidFill>
                            <a:srgbClr val="333333"/>
                          </a:solidFill>
                          <a:latin typeface="+mn-lt"/>
                          <a:ea typeface="+mn-ea"/>
                          <a:cs typeface="+mn-cs"/>
                        </a:rPr>
                        <a:t> je bio </a:t>
                      </a:r>
                      <a:r>
                        <a:rPr lang="en-US" sz="1800" b="0" i="0" u="none" baseline="0" dirty="0" err="1">
                          <a:solidFill>
                            <a:srgbClr val="333333"/>
                          </a:solidFill>
                          <a:latin typeface="+mn-lt"/>
                          <a:ea typeface="+mn-ea"/>
                          <a:cs typeface="+mn-cs"/>
                        </a:rPr>
                        <a:t>ovisan</a:t>
                      </a:r>
                      <a:r>
                        <a:rPr lang="en-US" sz="1800" b="0" i="0" u="none" baseline="0" dirty="0">
                          <a:solidFill>
                            <a:srgbClr val="333333"/>
                          </a:solidFill>
                          <a:latin typeface="+mn-lt"/>
                          <a:ea typeface="+mn-ea"/>
                          <a:cs typeface="+mn-cs"/>
                        </a:rPr>
                        <a:t> o </a:t>
                      </a:r>
                      <a:r>
                        <a:rPr lang="en-US" sz="1800" b="0" i="0" u="none" baseline="0" dirty="0" err="1">
                          <a:solidFill>
                            <a:srgbClr val="333333"/>
                          </a:solidFill>
                          <a:latin typeface="+mn-lt"/>
                          <a:ea typeface="+mn-ea"/>
                          <a:cs typeface="+mn-cs"/>
                        </a:rPr>
                        <a:t>kocki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Potkraj</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života</a:t>
                      </a:r>
                      <a:r>
                        <a:rPr lang="en-US" sz="1800" b="0" i="0" u="none" baseline="0" dirty="0">
                          <a:solidFill>
                            <a:srgbClr val="333333"/>
                          </a:solidFill>
                          <a:latin typeface="+mn-lt"/>
                          <a:ea typeface="+mn-ea"/>
                          <a:cs typeface="+mn-cs"/>
                        </a:rPr>
                        <a:t> bio je </a:t>
                      </a:r>
                      <a:r>
                        <a:rPr lang="en-US" sz="1800" b="0" i="0" u="none" baseline="0" dirty="0" err="1">
                          <a:solidFill>
                            <a:srgbClr val="333333"/>
                          </a:solidFill>
                          <a:latin typeface="+mn-lt"/>
                          <a:ea typeface="+mn-ea"/>
                          <a:cs typeface="+mn-cs"/>
                        </a:rPr>
                        <a:t>financijski</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osiguran</a:t>
                      </a:r>
                      <a:r>
                        <a:rPr lang="en-US" sz="1800" b="0" i="0" u="none" baseline="0" dirty="0">
                          <a:solidFill>
                            <a:srgbClr val="333333"/>
                          </a:solidFill>
                          <a:latin typeface="+mn-lt"/>
                          <a:ea typeface="+mn-ea"/>
                          <a:cs typeface="+mn-cs"/>
                        </a:rPr>
                        <a:t>, a </a:t>
                      </a:r>
                      <a:r>
                        <a:rPr lang="en-US" sz="1800" b="0" i="0" u="none" baseline="0" dirty="0" err="1">
                          <a:solidFill>
                            <a:srgbClr val="333333"/>
                          </a:solidFill>
                          <a:latin typeface="+mn-lt"/>
                          <a:ea typeface="+mn-ea"/>
                          <a:cs typeface="+mn-cs"/>
                        </a:rPr>
                        <a:t>njegova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djela</a:t>
                      </a:r>
                      <a:r>
                        <a:rPr lang="en-US" sz="1800" b="0" i="0" u="none" baseline="0" dirty="0">
                          <a:solidFill>
                            <a:srgbClr val="333333"/>
                          </a:solidFill>
                          <a:latin typeface="+mn-lt"/>
                          <a:ea typeface="+mn-ea"/>
                          <a:cs typeface="+mn-cs"/>
                        </a:rPr>
                        <a:t> </a:t>
                      </a:r>
                      <a:r>
                        <a:rPr lang="en-US" sz="1800" b="0" i="0" u="none" baseline="0" dirty="0" err="1">
                          <a:solidFill>
                            <a:srgbClr val="333333"/>
                          </a:solidFill>
                          <a:latin typeface="+mn-lt"/>
                          <a:ea typeface="+mn-ea"/>
                          <a:cs typeface="+mn-cs"/>
                        </a:rPr>
                        <a:t>slavna</a:t>
                      </a:r>
                      <a:r>
                        <a:rPr lang="en-US" sz="1800" b="0" i="0" u="none" baseline="0" dirty="0">
                          <a:solidFill>
                            <a:srgbClr val="333333"/>
                          </a:solidFill>
                          <a:latin typeface="+mn-lt"/>
                          <a:ea typeface="+mn-ea"/>
                          <a:cs typeface="+mn-cs"/>
                        </a:rPr>
                        <a:t>. </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62990">
                <a:tc>
                  <a:txBody>
                    <a:bodyPr/>
                    <a:lstStyle/>
                    <a:p>
                      <a:pPr marL="342900" indent="-342900">
                        <a:buFont typeface="Arial" pitchFamily="34" charset="0"/>
                        <a:buNone/>
                      </a:pPr>
                      <a:r>
                        <a:rPr lang="de-DE" sz="1800" b="0" i="0" u="none">
                          <a:solidFill>
                            <a:srgbClr val="333333"/>
                          </a:solidFill>
                          <a:latin typeface="+mn-lt"/>
                          <a:ea typeface="+mn-ea"/>
                          <a:cs typeface="+mn-cs"/>
                        </a:rPr>
                        <a:t>Ernest</a:t>
                      </a:r>
                    </a:p>
                    <a:p>
                      <a:pPr marL="342900" indent="-342900">
                        <a:buFont typeface="Arial" pitchFamily="34" charset="0"/>
                        <a:buNone/>
                      </a:pPr>
                      <a:r>
                        <a:rPr lang="de-DE" sz="1800" b="0" i="0" u="none">
                          <a:solidFill>
                            <a:srgbClr val="333333"/>
                          </a:solidFill>
                          <a:latin typeface="+mn-lt"/>
                          <a:ea typeface="+mn-ea"/>
                          <a:cs typeface="+mn-cs"/>
                        </a:rPr>
                        <a:t>Hemingway</a:t>
                      </a:r>
                    </a:p>
                    <a:p>
                      <a:pPr marL="342900" indent="-342900">
                        <a:buFont typeface="Arial" pitchFamily="34" charset="0"/>
                        <a:buNone/>
                      </a:pPr>
                      <a:r>
                        <a:rPr lang="de-DE" sz="1800" b="0" i="0" u="none">
                          <a:solidFill>
                            <a:srgbClr val="333333"/>
                          </a:solidFill>
                          <a:latin typeface="+mn-lt"/>
                          <a:ea typeface="+mn-ea"/>
                          <a:cs typeface="+mn-cs"/>
                        </a:rPr>
                        <a:t>(1899.-1961.)</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b="0" i="0" u="none" dirty="0">
                          <a:solidFill>
                            <a:srgbClr val="333333"/>
                          </a:solidFill>
                          <a:latin typeface="+mn-lt"/>
                          <a:ea typeface="+mn-ea"/>
                          <a:cs typeface="+mn-cs"/>
                        </a:rPr>
                        <a:t>Hemingway se </a:t>
                      </a:r>
                      <a:r>
                        <a:rPr lang="en-US" sz="1800" b="0" i="0" u="none" dirty="0" err="1">
                          <a:solidFill>
                            <a:srgbClr val="333333"/>
                          </a:solidFill>
                          <a:latin typeface="+mn-lt"/>
                          <a:ea typeface="+mn-ea"/>
                          <a:cs typeface="+mn-cs"/>
                        </a:rPr>
                        <a:t>smatra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jednim</a:t>
                      </a:r>
                      <a:r>
                        <a:rPr lang="en-US" sz="1800" b="0" i="0" u="none" dirty="0">
                          <a:solidFill>
                            <a:srgbClr val="333333"/>
                          </a:solidFill>
                          <a:latin typeface="+mn-lt"/>
                          <a:ea typeface="+mn-ea"/>
                          <a:cs typeface="+mn-cs"/>
                        </a:rPr>
                        <a:t> od </a:t>
                      </a:r>
                      <a:r>
                        <a:rPr lang="en-US" sz="1800" b="0" i="0" u="none" dirty="0" err="1">
                          <a:solidFill>
                            <a:srgbClr val="333333"/>
                          </a:solidFill>
                          <a:latin typeface="+mn-lt"/>
                          <a:ea typeface="+mn-ea"/>
                          <a:cs typeface="+mn-cs"/>
                        </a:rPr>
                        <a:t>najuspješnijih</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američkih</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pisaca</a:t>
                      </a:r>
                      <a:r>
                        <a:rPr lang="en-US" sz="1800" b="0" i="0" u="none" dirty="0">
                          <a:solidFill>
                            <a:srgbClr val="333333"/>
                          </a:solidFill>
                          <a:latin typeface="+mn-lt"/>
                          <a:ea typeface="+mn-ea"/>
                          <a:cs typeface="+mn-cs"/>
                        </a:rPr>
                        <a:t> </a:t>
                      </a:r>
                      <a:r>
                        <a:rPr lang="en-US" sz="1800" b="0" i="0" u="none">
                          <a:solidFill>
                            <a:srgbClr val="333333"/>
                          </a:solidFill>
                          <a:latin typeface="+mn-lt"/>
                          <a:ea typeface="+mn-ea"/>
                          <a:cs typeface="+mn-cs"/>
                        </a:rPr>
                        <a:t>20.stoljeća. 1954</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dobio</a:t>
                      </a:r>
                      <a:r>
                        <a:rPr lang="en-US" sz="1800" b="0" i="0" u="none" dirty="0">
                          <a:solidFill>
                            <a:srgbClr val="333333"/>
                          </a:solidFill>
                          <a:latin typeface="+mn-lt"/>
                          <a:ea typeface="+mn-ea"/>
                          <a:cs typeface="+mn-cs"/>
                        </a:rPr>
                        <a:t> je </a:t>
                      </a:r>
                      <a:r>
                        <a:rPr lang="en-US" sz="1800" b="0" i="0" u="none" dirty="0" err="1">
                          <a:solidFill>
                            <a:srgbClr val="333333"/>
                          </a:solidFill>
                          <a:latin typeface="+mn-lt"/>
                          <a:ea typeface="+mn-ea"/>
                          <a:cs typeface="+mn-cs"/>
                        </a:rPr>
                        <a:t>Nobelovu</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nagradu</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za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književnost</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Tijekom</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života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imao</a:t>
                      </a:r>
                      <a:r>
                        <a:rPr lang="en-US" sz="1800" b="0" i="0" u="none" dirty="0">
                          <a:solidFill>
                            <a:srgbClr val="333333"/>
                          </a:solidFill>
                          <a:latin typeface="+mn-lt"/>
                          <a:ea typeface="+mn-ea"/>
                          <a:cs typeface="+mn-cs"/>
                        </a:rPr>
                        <a:t> je </a:t>
                      </a:r>
                      <a:r>
                        <a:rPr lang="en-US" sz="1800" b="0" i="0" u="none" dirty="0" err="1">
                          <a:solidFill>
                            <a:srgbClr val="333333"/>
                          </a:solidFill>
                          <a:latin typeface="+mn-lt"/>
                          <a:ea typeface="+mn-ea"/>
                          <a:cs typeface="+mn-cs"/>
                        </a:rPr>
                        <a:t>razdoblja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depresije</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teškog</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opijanja</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Sumnja</a:t>
                      </a:r>
                      <a:r>
                        <a:rPr lang="en-US" sz="1800" b="0" i="0" u="none" dirty="0">
                          <a:solidFill>
                            <a:srgbClr val="333333"/>
                          </a:solidFill>
                          <a:latin typeface="+mn-lt"/>
                          <a:ea typeface="+mn-ea"/>
                          <a:cs typeface="+mn-cs"/>
                        </a:rPr>
                        <a:t> se da je </a:t>
                      </a:r>
                      <a:r>
                        <a:rPr lang="en-US" sz="1800" b="0" i="0" u="none" dirty="0" err="1">
                          <a:solidFill>
                            <a:srgbClr val="333333"/>
                          </a:solidFill>
                          <a:latin typeface="+mn-lt"/>
                          <a:ea typeface="+mn-ea"/>
                          <a:cs typeface="+mn-cs"/>
                        </a:rPr>
                        <a:t>imao</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bipolarni</a:t>
                      </a:r>
                      <a:r>
                        <a:rPr lang="en-US" sz="1800" b="0" i="0" u="none" dirty="0">
                          <a:solidFill>
                            <a:srgbClr val="333333"/>
                          </a:solidFill>
                          <a:latin typeface="+mn-lt"/>
                          <a:ea typeface="+mn-ea"/>
                          <a:cs typeface="+mn-cs"/>
                        </a:rPr>
                        <a:t> </a:t>
                      </a:r>
                      <a:r>
                        <a:rPr lang="en-US" sz="1800" b="0" i="0" u="none" dirty="0" err="1">
                          <a:solidFill>
                            <a:srgbClr val="333333"/>
                          </a:solidFill>
                          <a:latin typeface="+mn-lt"/>
                          <a:ea typeface="+mn-ea"/>
                          <a:cs typeface="+mn-cs"/>
                        </a:rPr>
                        <a:t>poremećaj</a:t>
                      </a:r>
                      <a:r>
                        <a:rPr lang="en-US" sz="1800" b="0" i="0" u="none" dirty="0">
                          <a:solidFill>
                            <a:srgbClr val="333333"/>
                          </a:solidFill>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62990">
                <a:tc>
                  <a:txBody>
                    <a:bodyPr/>
                    <a:lstStyle/>
                    <a:p>
                      <a:pPr marL="342900" indent="-342900">
                        <a:buFont typeface="Arial" pitchFamily="34" charset="0"/>
                        <a:buNone/>
                      </a:pPr>
                      <a:r>
                        <a:rPr lang="de-DE" sz="1800" b="0" i="0" u="none">
                          <a:solidFill>
                            <a:srgbClr val="333333"/>
                          </a:solidFill>
                          <a:latin typeface="+mn-lt"/>
                          <a:ea typeface="+mn-ea"/>
                          <a:cs typeface="+mn-cs"/>
                        </a:rPr>
                        <a:t>Friedrich</a:t>
                      </a:r>
                    </a:p>
                    <a:p>
                      <a:pPr marL="342900" indent="-342900">
                        <a:buFont typeface="Arial" pitchFamily="34" charset="0"/>
                        <a:buNone/>
                      </a:pPr>
                      <a:r>
                        <a:rPr lang="de-DE" sz="1800" b="0" i="0" u="none">
                          <a:solidFill>
                            <a:srgbClr val="333333"/>
                          </a:solidFill>
                          <a:latin typeface="+mn-lt"/>
                          <a:ea typeface="+mn-ea"/>
                          <a:cs typeface="+mn-cs"/>
                        </a:rPr>
                        <a:t>Hölderlin</a:t>
                      </a:r>
                    </a:p>
                    <a:p>
                      <a:pPr marL="342900" indent="-342900">
                        <a:buFont typeface="Arial" pitchFamily="34" charset="0"/>
                        <a:buNone/>
                      </a:pPr>
                      <a:r>
                        <a:rPr lang="de-DE" sz="1800" b="0" i="0" u="none">
                          <a:solidFill>
                            <a:srgbClr val="333333"/>
                          </a:solidFill>
                          <a:latin typeface="+mn-lt"/>
                          <a:ea typeface="+mn-ea"/>
                          <a:cs typeface="+mn-cs"/>
                        </a:rPr>
                        <a:t>(1770.-1843.) </a:t>
                      </a:r>
                      <a:endParaRPr lang="de-DE" sz="1800" b="0" i="0" u="none"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mn-lt"/>
                          <a:ea typeface="+mn-ea"/>
                          <a:cs typeface="+mn-cs"/>
                        </a:rPr>
                        <a:t>Hölderlin</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oblikovao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grotesknu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sliku</a:t>
                      </a:r>
                      <a:r>
                        <a:rPr kumimoji="0" lang="en-US" sz="1800" b="0" i="0" u="none" strike="noStrike" cap="none" normalizeH="0" baseline="0">
                          <a:ln>
                            <a:noFill/>
                          </a:ln>
                          <a:solidFill>
                            <a:srgbClr val="333333"/>
                          </a:solidFill>
                          <a:effectLst/>
                          <a:latin typeface="+mn-lt"/>
                          <a:ea typeface="+mn-ea"/>
                          <a:cs typeface="+mn-cs"/>
                        </a:rPr>
                        <a:t> “genija </a:t>
                      </a:r>
                      <a:r>
                        <a:rPr kumimoji="0" lang="en-US" sz="1800" b="0" i="0" u="none" strike="noStrike" cap="none" normalizeH="0" baseline="0" err="1">
                          <a:ln>
                            <a:noFill/>
                          </a:ln>
                          <a:solidFill>
                            <a:srgbClr val="333333"/>
                          </a:solidFill>
                          <a:effectLst/>
                          <a:latin typeface="+mn-lt"/>
                          <a:ea typeface="+mn-ea"/>
                          <a:cs typeface="+mn-cs"/>
                        </a:rPr>
                        <a:t>i</a:t>
                      </a:r>
                      <a:r>
                        <a:rPr kumimoji="0" lang="en-US" sz="1800" b="0" i="0" u="none" strike="noStrike" cap="none" normalizeH="0" baseline="0">
                          <a:ln>
                            <a:noFill/>
                          </a:ln>
                          <a:solidFill>
                            <a:srgbClr val="333333"/>
                          </a:solidFill>
                          <a:effectLst/>
                          <a:latin typeface="+mn-lt"/>
                          <a:ea typeface="+mn-ea"/>
                          <a:cs typeface="+mn-cs"/>
                        </a:rPr>
                        <a:t> ludila”. </a:t>
                      </a:r>
                      <a:r>
                        <a:rPr kumimoji="0" lang="en-US" sz="1800" b="0" i="0" u="none" strike="noStrike" cap="none" normalizeH="0" baseline="0" dirty="0">
                          <a:ln>
                            <a:noFill/>
                          </a:ln>
                          <a:solidFill>
                            <a:srgbClr val="333333"/>
                          </a:solidFill>
                          <a:effectLst/>
                          <a:latin typeface="+mn-lt"/>
                          <a:ea typeface="+mn-ea"/>
                          <a:cs typeface="+mn-cs"/>
                        </a:rPr>
                        <a:t>Bio je </a:t>
                      </a:r>
                      <a:r>
                        <a:rPr kumimoji="0" lang="en-US" sz="1800" b="0" i="0" u="none" strike="noStrike" cap="none" normalizeH="0" baseline="0" dirty="0" err="1">
                          <a:ln>
                            <a:noFill/>
                          </a:ln>
                          <a:solidFill>
                            <a:srgbClr val="333333"/>
                          </a:solidFill>
                          <a:effectLst/>
                          <a:latin typeface="+mn-lt"/>
                          <a:ea typeface="+mn-ea"/>
                          <a:cs typeface="+mn-cs"/>
                        </a:rPr>
                        <a:t>jedan</a:t>
                      </a:r>
                      <a:r>
                        <a:rPr kumimoji="0" lang="en-US" sz="1800" b="0" i="0" u="none" strike="noStrike" cap="none" normalizeH="0" baseline="0" dirty="0">
                          <a:ln>
                            <a:noFill/>
                          </a:ln>
                          <a:solidFill>
                            <a:srgbClr val="333333"/>
                          </a:solidFill>
                          <a:effectLst/>
                          <a:latin typeface="+mn-lt"/>
                          <a:ea typeface="+mn-ea"/>
                          <a:cs typeface="+mn-cs"/>
                        </a:rPr>
                        <a:t> od </a:t>
                      </a:r>
                      <a:r>
                        <a:rPr kumimoji="0" lang="en-US" sz="1800" b="0" i="0" u="none" strike="noStrike" cap="none" normalizeH="0" baseline="0" dirty="0" err="1">
                          <a:ln>
                            <a:noFill/>
                          </a:ln>
                          <a:solidFill>
                            <a:srgbClr val="333333"/>
                          </a:solidFill>
                          <a:effectLst/>
                          <a:latin typeface="+mn-lt"/>
                          <a:ea typeface="+mn-ea"/>
                          <a:cs typeface="+mn-cs"/>
                        </a:rPr>
                        <a:t>najznačajnijih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pjesnika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njemačkog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romantizma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poput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Goethea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Schillera</a:t>
                      </a:r>
                      <a:r>
                        <a:rPr kumimoji="0" lang="en-US" sz="1800" b="0" i="0" u="none" strike="noStrike" cap="none" normalizeH="0" baseline="0" dirty="0">
                          <a:ln>
                            <a:noFill/>
                          </a:ln>
                          <a:solidFill>
                            <a:srgbClr val="333333"/>
                          </a:solidFill>
                          <a:effectLst/>
                          <a:latin typeface="+mn-lt"/>
                          <a:ea typeface="+mn-ea"/>
                          <a:cs typeface="+mn-cs"/>
                        </a:rPr>
                        <a:t>. Danas bi </a:t>
                      </a:r>
                      <a:r>
                        <a:rPr kumimoji="0" lang="en-US" sz="1800" b="0" i="0" u="none" strike="noStrike" cap="none" normalizeH="0" baseline="0" dirty="0" err="1">
                          <a:ln>
                            <a:noFill/>
                          </a:ln>
                          <a:solidFill>
                            <a:srgbClr val="333333"/>
                          </a:solidFill>
                          <a:effectLst/>
                          <a:latin typeface="+mn-lt"/>
                          <a:ea typeface="+mn-ea"/>
                          <a:cs typeface="+mn-cs"/>
                        </a:rPr>
                        <a:t>Hölderlin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vjerojatno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dobio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dijagnozu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shizofrenije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psihoze</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6299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je </a:t>
                      </a:r>
                      <a:r>
                        <a:rPr kumimoji="0" lang="en-US" sz="1800" b="0" i="0" u="none" strike="noStrike" cap="none" normalizeH="0" baseline="0" dirty="0" err="1">
                          <a:ln>
                            <a:noFill/>
                          </a:ln>
                          <a:solidFill>
                            <a:srgbClr val="333333"/>
                          </a:solidFill>
                          <a:effectLst/>
                          <a:latin typeface="+mn-lt"/>
                          <a:ea typeface="+mn-ea"/>
                          <a:cs typeface="+mn-cs"/>
                        </a:rPr>
                        <a:t>jedan</a:t>
                      </a:r>
                      <a:r>
                        <a:rPr kumimoji="0" lang="en-US" sz="1800" b="0" i="0" u="none" strike="noStrike" cap="none" normalizeH="0" baseline="0" dirty="0">
                          <a:ln>
                            <a:noFill/>
                          </a:ln>
                          <a:solidFill>
                            <a:srgbClr val="333333"/>
                          </a:solidFill>
                          <a:effectLst/>
                          <a:latin typeface="+mn-lt"/>
                          <a:ea typeface="+mn-ea"/>
                          <a:cs typeface="+mn-cs"/>
                        </a:rPr>
                        <a:t> od </a:t>
                      </a:r>
                      <a:r>
                        <a:rPr kumimoji="0" lang="en-US" sz="1800" b="0" i="0" u="none" strike="noStrike" cap="none" normalizeH="0" baseline="0" dirty="0" err="1">
                          <a:ln>
                            <a:noFill/>
                          </a:ln>
                          <a:solidFill>
                            <a:srgbClr val="333333"/>
                          </a:solidFill>
                          <a:effectLst/>
                          <a:latin typeface="+mn-lt"/>
                          <a:ea typeface="+mn-ea"/>
                          <a:cs typeface="+mn-cs"/>
                        </a:rPr>
                        <a:t>najčitanijih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engleskih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pisaca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Njegova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najpoznatija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djela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uključuju</a:t>
                      </a:r>
                      <a:r>
                        <a:rPr kumimoji="0" lang="en-US" sz="1800" b="0" i="0" u="none" strike="noStrike" cap="none" normalizeH="0" baseline="0">
                          <a:ln>
                            <a:noFill/>
                          </a:ln>
                          <a:solidFill>
                            <a:srgbClr val="333333"/>
                          </a:solidFill>
                          <a:effectLst/>
                          <a:latin typeface="+mn-lt"/>
                          <a:ea typeface="+mn-ea"/>
                          <a:cs typeface="+mn-cs"/>
                        </a:rPr>
                        <a:t> “ </a:t>
                      </a:r>
                      <a:r>
                        <a:rPr kumimoji="0" lang="en-US" sz="1800" b="0" i="0" u="none" strike="noStrike" cap="none" normalizeH="0" baseline="0" err="1">
                          <a:ln>
                            <a:noFill/>
                          </a:ln>
                          <a:solidFill>
                            <a:srgbClr val="333333"/>
                          </a:solidFill>
                          <a:effectLst/>
                          <a:latin typeface="+mn-lt"/>
                          <a:ea typeface="+mn-ea"/>
                          <a:cs typeface="+mn-cs"/>
                        </a:rPr>
                        <a:t>Olivera</a:t>
                      </a:r>
                      <a:r>
                        <a:rPr kumimoji="0" lang="en-US" sz="1800" b="0" i="0" u="none" strike="noStrike" cap="none" normalizeH="0" baseline="0">
                          <a:ln>
                            <a:noFill/>
                          </a:ln>
                          <a:solidFill>
                            <a:srgbClr val="333333"/>
                          </a:solidFill>
                          <a:effectLst/>
                          <a:latin typeface="+mn-lt"/>
                          <a:ea typeface="+mn-ea"/>
                          <a:cs typeface="+mn-cs"/>
                        </a:rPr>
                        <a:t> Twista” </a:t>
                      </a:r>
                      <a:r>
                        <a:rPr kumimoji="0" lang="en-US" sz="1800" b="0" i="0" u="none" strike="noStrike" cap="none" normalizeH="0" baseline="0" err="1">
                          <a:ln>
                            <a:noFill/>
                          </a:ln>
                          <a:solidFill>
                            <a:srgbClr val="333333"/>
                          </a:solidFill>
                          <a:effectLst/>
                          <a:latin typeface="+mn-lt"/>
                          <a:ea typeface="+mn-ea"/>
                          <a:cs typeface="+mn-cs"/>
                        </a:rPr>
                        <a:t>i</a:t>
                      </a:r>
                      <a:r>
                        <a:rPr kumimoji="0" lang="en-US" sz="1800" b="0" i="0" u="none" strike="noStrike" cap="none" normalizeH="0" baseline="0">
                          <a:ln>
                            <a:noFill/>
                          </a:ln>
                          <a:solidFill>
                            <a:srgbClr val="333333"/>
                          </a:solidFill>
                          <a:effectLst/>
                          <a:latin typeface="+mn-lt"/>
                          <a:ea typeface="+mn-ea"/>
                          <a:cs typeface="+mn-cs"/>
                        </a:rPr>
                        <a:t> “ </a:t>
                      </a:r>
                      <a:r>
                        <a:rPr kumimoji="0" lang="en-US" sz="1800" b="0" i="0" u="none" strike="noStrike" cap="none" normalizeH="0" baseline="0" err="1">
                          <a:ln>
                            <a:noFill/>
                          </a:ln>
                          <a:solidFill>
                            <a:srgbClr val="333333"/>
                          </a:solidFill>
                          <a:effectLst/>
                          <a:latin typeface="+mn-lt"/>
                          <a:ea typeface="+mn-ea"/>
                          <a:cs typeface="+mn-cs"/>
                        </a:rPr>
                        <a:t>Božićnu</a:t>
                      </a:r>
                      <a:r>
                        <a:rPr kumimoji="0" lang="en-US" sz="1800" b="0" i="0" u="none" strike="noStrike" cap="none" normalizeH="0" baseline="0">
                          <a:ln>
                            <a:noFill/>
                          </a:ln>
                          <a:solidFill>
                            <a:srgbClr val="333333"/>
                          </a:solidFill>
                          <a:effectLst/>
                          <a:latin typeface="+mn-lt"/>
                          <a:ea typeface="+mn-ea"/>
                          <a:cs typeface="+mn-cs"/>
                        </a:rPr>
                        <a:t> priču”. </a:t>
                      </a:r>
                      <a:r>
                        <a:rPr kumimoji="0" lang="en-US" sz="1800" b="0" i="0" u="none" strike="noStrike" cap="none" normalizeH="0" baseline="0" dirty="0">
                          <a:ln>
                            <a:noFill/>
                          </a:ln>
                          <a:solidFill>
                            <a:srgbClr val="333333"/>
                          </a:solidFill>
                          <a:effectLst/>
                          <a:latin typeface="+mn-lt"/>
                          <a:ea typeface="+mn-ea"/>
                          <a:cs typeface="+mn-cs"/>
                        </a:rPr>
                        <a:t>Imao je </a:t>
                      </a:r>
                      <a:r>
                        <a:rPr kumimoji="0" lang="en-US" sz="1800" b="0" i="0" u="none" strike="noStrike" cap="none" normalizeH="0" baseline="0" dirty="0" err="1">
                          <a:ln>
                            <a:noFill/>
                          </a:ln>
                          <a:solidFill>
                            <a:srgbClr val="333333"/>
                          </a:solidFill>
                          <a:effectLst/>
                          <a:latin typeface="+mn-lt"/>
                          <a:ea typeface="+mn-ea"/>
                          <a:cs typeface="+mn-cs"/>
                        </a:rPr>
                        <a:t>manične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depresivne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epizode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danas</a:t>
                      </a:r>
                      <a:r>
                        <a:rPr kumimoji="0" lang="en-US" sz="1800" b="0" i="0" u="none" strike="noStrike" cap="none" normalizeH="0" baseline="0" dirty="0">
                          <a:ln>
                            <a:noFill/>
                          </a:ln>
                          <a:solidFill>
                            <a:srgbClr val="333333"/>
                          </a:solidFill>
                          <a:effectLst/>
                          <a:latin typeface="+mn-lt"/>
                          <a:ea typeface="+mn-ea"/>
                          <a:cs typeface="+mn-cs"/>
                        </a:rPr>
                        <a:t> bi </a:t>
                      </a:r>
                      <a:r>
                        <a:rPr kumimoji="0" lang="en-US" sz="1800" b="0" i="0" u="none" strike="noStrike" cap="none" normalizeH="0" baseline="0" dirty="0" err="1">
                          <a:ln>
                            <a:noFill/>
                          </a:ln>
                          <a:solidFill>
                            <a:srgbClr val="333333"/>
                          </a:solidFill>
                          <a:effectLst/>
                          <a:latin typeface="+mn-lt"/>
                          <a:ea typeface="+mn-ea"/>
                          <a:cs typeface="+mn-cs"/>
                        </a:rPr>
                        <a:t>vjerojatno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dobio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dijagnozu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bipolarnog</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poremećaja</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a:lstStyle/>
          <a:p>
            <a:r>
              <a:rPr lang="hr-HR" sz="3600" dirty="0">
                <a:solidFill>
                  <a:srgbClr val="004992"/>
                </a:solidFill>
                <a:latin typeface="+mn-lt"/>
                <a:ea typeface="+mn-ea"/>
                <a:cs typeface="+mn-cs"/>
              </a:rPr>
              <a:t>Koje od ovih slika su naslikale osobe sa simptomima psihoze?</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a:lstStyle/>
          <a:p>
            <a:r>
              <a:rPr lang="pl-PL" sz="3600">
                <a:solidFill>
                  <a:srgbClr val="004992"/>
                </a:solidFill>
                <a:latin typeface="+mn-lt"/>
                <a:ea typeface="+mn-ea"/>
                <a:cs typeface="+mn-cs"/>
              </a:rPr>
              <a:t>Koje su od ovih slika postigle najvišu cijenu na aukciji?</a:t>
            </a:r>
            <a:endParaRPr lang="de-DE" sz="360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itel 1"/>
          <p:cNvSpPr>
            <a:spLocks noGrp="1"/>
          </p:cNvSpPr>
          <p:nvPr>
            <p:ph type="title"/>
          </p:nvPr>
        </p:nvSpPr>
        <p:spPr/>
        <p:txBody>
          <a:bodyPr/>
          <a:lstStyle/>
          <a:p>
            <a:r>
              <a:rPr lang="pl-PL" sz="3600">
                <a:solidFill>
                  <a:srgbClr val="004992"/>
                </a:solidFill>
                <a:latin typeface="+mn-lt"/>
                <a:ea typeface="+mn-ea"/>
                <a:cs typeface="+mn-cs"/>
              </a:rPr>
              <a:t>Koje su od ovih slika postigle najvišu cijenu na aukciji?</a:t>
            </a:r>
            <a:endParaRPr lang="de-DE" sz="36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12</a:t>
            </a:fld>
            <a:endParaRPr lang="de-DE">
              <a:latin typeface="+mn-lt"/>
              <a:ea typeface="+mn-ea"/>
              <a:cs typeface="+mn-cs"/>
            </a:endParaRPr>
          </a:p>
        </p:txBody>
      </p:sp>
      <p:pic>
        <p:nvPicPr>
          <p:cNvPr id="17"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0"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a:t>
            </a:r>
            <a:endParaRPr lang="de-DE" sz="1800" dirty="0">
              <a:solidFill>
                <a:srgbClr val="004992"/>
              </a:solidFill>
              <a:latin typeface="+mn-lt"/>
              <a:ea typeface="+mn-ea"/>
              <a:cs typeface="+mn-cs"/>
            </a:endParaRPr>
          </a:p>
        </p:txBody>
      </p:sp>
      <p:sp>
        <p:nvSpPr>
          <p:cNvPr id="22"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oko 10.000 €</a:t>
            </a:r>
            <a:endParaRPr lang="de-DE" sz="1800" dirty="0">
              <a:solidFill>
                <a:srgbClr val="004992"/>
              </a:solidFill>
              <a:latin typeface="+mn-lt"/>
              <a:ea typeface="+mn-ea"/>
              <a:cs typeface="+mn-cs"/>
            </a:endParaRPr>
          </a:p>
        </p:txBody>
      </p:sp>
      <p:sp>
        <p:nvSpPr>
          <p:cNvPr id="23"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milijuna €</a:t>
            </a:r>
            <a:endParaRPr lang="de-DE" sz="1800" dirty="0">
              <a:solidFill>
                <a:srgbClr val="004992"/>
              </a:solidFill>
              <a:latin typeface="+mn-lt"/>
              <a:ea typeface="+mn-ea"/>
              <a:cs typeface="+mn-cs"/>
            </a:endParaRPr>
          </a:p>
        </p:txBody>
      </p:sp>
      <p:sp>
        <p:nvSpPr>
          <p:cNvPr id="24" name="Caption_14"/>
          <p:cNvSpPr txBox="1"/>
          <p:nvPr/>
        </p:nvSpPr>
        <p:spPr>
          <a:xfrm>
            <a:off x="502919" y="5698536"/>
            <a:ext cx="2560320" cy="369332"/>
          </a:xfrm>
          <a:prstGeom prst="rect">
            <a:avLst/>
          </a:prstGeom>
          <a:noFill/>
        </p:spPr>
        <p:txBody>
          <a:bodyPr wrap="square" rtlCol="0">
            <a:spAutoFit/>
          </a:bodyPr>
          <a:lstStyle/>
          <a:p>
            <a:pPr algn="ctr"/>
            <a:r>
              <a:rPr lang="fr-FR" sz="1800">
                <a:solidFill>
                  <a:srgbClr val="004992"/>
                </a:solidFill>
                <a:latin typeface="+mn-lt"/>
                <a:ea typeface="+mn-ea"/>
                <a:cs typeface="+mn-cs"/>
              </a:rPr>
              <a:t>skoro 100 milijuna €</a:t>
            </a:r>
            <a:endParaRPr lang="de-DE" sz="1800" dirty="0">
              <a:solidFill>
                <a:srgbClr val="004992"/>
              </a:solidFill>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a:lstStyle/>
          <a:p>
            <a:r>
              <a:rPr lang="de-DE" sz="3600">
                <a:solidFill>
                  <a:srgbClr val="004992"/>
                </a:solidFill>
                <a:latin typeface="+mn-lt"/>
                <a:ea typeface="+mn-ea"/>
                <a:cs typeface="+mn-cs"/>
              </a:rPr>
              <a:t>Edvard Munch</a:t>
            </a:r>
          </a:p>
        </p:txBody>
      </p:sp>
      <p:sp>
        <p:nvSpPr>
          <p:cNvPr id="36866"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hr-HR" sz="2400" dirty="0">
                <a:solidFill>
                  <a:srgbClr val="333333"/>
                </a:solidFill>
              </a:rPr>
              <a:t>Nepoznati kupac bio je spreman platiti oko 10</a:t>
            </a:r>
            <a:r>
              <a:rPr lang="en-US" sz="2400" dirty="0">
                <a:solidFill>
                  <a:srgbClr val="333333"/>
                </a:solidFill>
              </a:rPr>
              <a:t>0 m</a:t>
            </a:r>
            <a:r>
              <a:rPr lang="hr-HR" sz="2400" dirty="0">
                <a:solidFill>
                  <a:srgbClr val="333333"/>
                </a:solidFill>
              </a:rPr>
              <a:t>ilijuna </a:t>
            </a:r>
            <a:r>
              <a:rPr lang="de-DE" sz="2400" dirty="0" err="1">
                <a:solidFill>
                  <a:srgbClr val="333333"/>
                </a:solidFill>
              </a:rPr>
              <a:t>Eura</a:t>
            </a:r>
            <a:r>
              <a:rPr lang="hr-HR" sz="2400" dirty="0">
                <a:solidFill>
                  <a:srgbClr val="333333"/>
                </a:solidFill>
              </a:rPr>
              <a:t> za </a:t>
            </a:r>
            <a:r>
              <a:rPr lang="hr-HR" sz="2400">
                <a:solidFill>
                  <a:srgbClr val="333333"/>
                </a:solidFill>
              </a:rPr>
              <a:t>sliku “Krik”.</a:t>
            </a:r>
            <a:r>
              <a:rPr lang="en-US" sz="2400">
                <a:solidFill>
                  <a:srgbClr val="333333"/>
                </a:solidFill>
              </a:rPr>
              <a:t> </a:t>
            </a:r>
            <a:r>
              <a:rPr lang="hr-HR" sz="2400" dirty="0">
                <a:solidFill>
                  <a:srgbClr val="333333"/>
                </a:solidFill>
              </a:rPr>
              <a:t>To je čini jednom od najskupljih</a:t>
            </a:r>
            <a:r>
              <a:rPr lang="de-DE" sz="2400" dirty="0">
                <a:solidFill>
                  <a:srgbClr val="333333"/>
                </a:solidFill>
              </a:rPr>
              <a:t> </a:t>
            </a:r>
            <a:r>
              <a:rPr lang="hr-HR" sz="2400" dirty="0">
                <a:solidFill>
                  <a:srgbClr val="333333"/>
                </a:solidFill>
              </a:rPr>
              <a:t>slika na svijetu.</a:t>
            </a:r>
          </a:p>
          <a:p>
            <a:pPr marL="342900" indent="-342900">
              <a:buClr>
                <a:srgbClr val="333333"/>
              </a:buClr>
              <a:buFont typeface="WingDings"/>
              <a:buChar char=""/>
            </a:pPr>
            <a:r>
              <a:rPr lang="hr-HR" sz="2400" dirty="0">
                <a:solidFill>
                  <a:srgbClr val="333333"/>
                </a:solidFill>
              </a:rPr>
              <a:t>Njen autor, </a:t>
            </a:r>
            <a:r>
              <a:rPr lang="en-US" sz="2400" dirty="0" err="1">
                <a:solidFill>
                  <a:srgbClr val="333333"/>
                </a:solidFill>
              </a:rPr>
              <a:t>Edvard</a:t>
            </a:r>
            <a:r>
              <a:rPr lang="en-US" sz="2400" dirty="0">
                <a:solidFill>
                  <a:srgbClr val="333333"/>
                </a:solidFill>
              </a:rPr>
              <a:t> Munch, </a:t>
            </a:r>
            <a:r>
              <a:rPr lang="hr-HR" sz="2400" dirty="0">
                <a:solidFill>
                  <a:srgbClr val="333333"/>
                </a:solidFill>
              </a:rPr>
              <a:t>vjerojatno je imao bipolarni poremećaj:</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imao je manične, sumanute i depresivne simptome</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zbog tih simptoma</a:t>
            </a:r>
            <a:r>
              <a:rPr lang="en-US" sz="2400" dirty="0">
                <a:solidFill>
                  <a:srgbClr val="333333"/>
                </a:solidFill>
              </a:rPr>
              <a:t> Munch </a:t>
            </a:r>
            <a:r>
              <a:rPr lang="hr-HR" sz="2400" dirty="0">
                <a:solidFill>
                  <a:srgbClr val="333333"/>
                </a:solidFill>
              </a:rPr>
              <a:t>je bio pacijent na psihijatrijskom odjelu dulje od 8 mjeseci</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a:lstStyle/>
          <a:p>
            <a:r>
              <a:rPr lang="de-DE">
                <a:latin typeface="+mn-lt"/>
                <a:ea typeface="+mn-ea"/>
                <a:cs typeface="+mn-cs"/>
              </a:rPr>
              <a:t>Steffen Moritz</a:t>
            </a:r>
          </a:p>
        </p:txBody>
      </p:sp>
      <p:sp>
        <p:nvSpPr>
          <p:cNvPr id="37890"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hr-HR" sz="2400" dirty="0">
                <a:solidFill>
                  <a:srgbClr val="333333"/>
                </a:solidFill>
              </a:rPr>
              <a:t>Slika ima samo emocionalnu vrijednost za slikara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Naslikao ju je</a:t>
            </a:r>
            <a:r>
              <a:rPr lang="en-US" sz="2400" dirty="0">
                <a:solidFill>
                  <a:srgbClr val="333333"/>
                </a:solidFill>
              </a:rPr>
              <a:t> </a:t>
            </a:r>
            <a:r>
              <a:rPr lang="hr-HR" sz="2400" dirty="0">
                <a:solidFill>
                  <a:srgbClr val="333333"/>
                </a:solidFill>
              </a:rPr>
              <a:t>p</a:t>
            </a:r>
            <a:r>
              <a:rPr lang="en-US" sz="2400" dirty="0" err="1">
                <a:solidFill>
                  <a:srgbClr val="333333"/>
                </a:solidFill>
              </a:rPr>
              <a:t>rof</a:t>
            </a:r>
            <a:r>
              <a:rPr lang="hr-HR" sz="2400" dirty="0">
                <a:solidFill>
                  <a:srgbClr val="333333"/>
                </a:solidFill>
              </a:rPr>
              <a:t>.</a:t>
            </a:r>
            <a:r>
              <a:rPr lang="en-US" sz="2400" dirty="0">
                <a:solidFill>
                  <a:srgbClr val="333333"/>
                </a:solidFill>
              </a:rPr>
              <a:t> </a:t>
            </a:r>
            <a:r>
              <a:rPr lang="hr-HR" sz="2400" dirty="0">
                <a:solidFill>
                  <a:srgbClr val="333333"/>
                </a:solidFill>
              </a:rPr>
              <a:t>d</a:t>
            </a:r>
            <a:r>
              <a:rPr lang="en-US" sz="2400" dirty="0">
                <a:solidFill>
                  <a:srgbClr val="333333"/>
                </a:solidFill>
              </a:rPr>
              <a:t>r. Steffen Moritz </a:t>
            </a:r>
            <a:r>
              <a:rPr lang="hr-HR" sz="2400" dirty="0">
                <a:solidFill>
                  <a:srgbClr val="333333"/>
                </a:solidFill>
              </a:rPr>
              <a:t>u dobi od</a:t>
            </a:r>
            <a:r>
              <a:rPr lang="en-US" sz="2400" dirty="0">
                <a:solidFill>
                  <a:srgbClr val="333333"/>
                </a:solidFill>
              </a:rPr>
              <a:t> 16</a:t>
            </a:r>
            <a:r>
              <a:rPr lang="hr-HR" sz="2400" dirty="0">
                <a:solidFill>
                  <a:srgbClr val="333333"/>
                </a:solidFill>
              </a:rPr>
              <a:t> godina</a:t>
            </a:r>
            <a:r>
              <a:rPr lang="en-US" sz="2400" dirty="0">
                <a:solidFill>
                  <a:srgbClr val="333333"/>
                </a:solidFill>
              </a:rPr>
              <a:t>:</a:t>
            </a:r>
          </a:p>
          <a:p>
            <a:pPr marL="774827" lvl="3" indent="-342900">
              <a:spcBef>
                <a:spcPts val="1999"/>
              </a:spcBef>
              <a:buClr>
                <a:srgbClr val="333333"/>
              </a:buClr>
              <a:buFont typeface="WingDings"/>
              <a:buChar char=""/>
            </a:pPr>
            <a:r>
              <a:rPr lang="hr-HR" sz="2400" dirty="0">
                <a:solidFill>
                  <a:srgbClr val="333333"/>
                </a:solidFill>
              </a:rPr>
              <a:t>on je psiholog i voditelj istraživačke </a:t>
            </a:r>
            <a:r>
              <a:rPr lang="hr-HR" sz="2400">
                <a:solidFill>
                  <a:srgbClr val="333333"/>
                </a:solidFill>
              </a:rPr>
              <a:t>skupine</a:t>
            </a:r>
            <a:r>
              <a:rPr lang="en-US" sz="2400">
                <a:solidFill>
                  <a:srgbClr val="333333"/>
                </a:solidFill>
              </a:rPr>
              <a:t> “</a:t>
            </a:r>
            <a:r>
              <a:rPr lang="hr-HR" sz="2400">
                <a:solidFill>
                  <a:srgbClr val="333333"/>
                </a:solidFill>
              </a:rPr>
              <a:t>Klinička</a:t>
            </a:r>
            <a:r>
              <a:rPr lang="en-US" sz="2400">
                <a:solidFill>
                  <a:srgbClr val="333333"/>
                </a:solidFill>
              </a:rPr>
              <a:t> </a:t>
            </a:r>
            <a:r>
              <a:rPr lang="hr-HR" sz="2400">
                <a:solidFill>
                  <a:srgbClr val="333333"/>
                </a:solidFill>
              </a:rPr>
              <a:t>neuropsihologija</a:t>
            </a:r>
            <a:r>
              <a:rPr lang="en-US" sz="2400">
                <a:solidFill>
                  <a:srgbClr val="333333"/>
                </a:solidFill>
              </a:rPr>
              <a:t>” </a:t>
            </a:r>
            <a:r>
              <a:rPr lang="hr-HR" sz="2400" dirty="0">
                <a:solidFill>
                  <a:srgbClr val="333333"/>
                </a:solidFill>
              </a:rPr>
              <a:t>na Odsjeku za psihijatriju Sveučilišne bolnice </a:t>
            </a:r>
            <a:r>
              <a:rPr lang="en-US" sz="2400" dirty="0">
                <a:solidFill>
                  <a:srgbClr val="333333"/>
                </a:solidFill>
              </a:rPr>
              <a:t>Hamburg Eppendorf</a:t>
            </a:r>
            <a:endParaRPr lang="de-DE" sz="2400" dirty="0">
              <a:solidFill>
                <a:srgbClr val="333333"/>
              </a:solidFill>
            </a:endParaRPr>
          </a:p>
          <a:p>
            <a:pPr marL="774827" lvl="3" indent="-342900">
              <a:spcBef>
                <a:spcPts val="1999"/>
              </a:spcBef>
              <a:buClr>
                <a:srgbClr val="333333"/>
              </a:buClr>
              <a:buFont typeface="WingDings"/>
              <a:buChar char=""/>
            </a:pPr>
            <a:r>
              <a:rPr lang="en-US" sz="2400" dirty="0">
                <a:solidFill>
                  <a:srgbClr val="333333"/>
                </a:solidFill>
              </a:rPr>
              <a:t>Steffen Moritz </a:t>
            </a:r>
            <a:r>
              <a:rPr lang="hr-HR" sz="2400" dirty="0">
                <a:solidFill>
                  <a:srgbClr val="333333"/>
                </a:solidFill>
              </a:rPr>
              <a:t>nikad nije bio psihijatrijski liječen</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p:txBody>
          <a:bodyPr/>
          <a:lstStyle/>
          <a:p>
            <a:r>
              <a:rPr lang="de-DE" sz="3600">
                <a:solidFill>
                  <a:srgbClr val="004992"/>
                </a:solidFill>
                <a:latin typeface="+mn-lt"/>
                <a:ea typeface="+mn-ea"/>
                <a:cs typeface="+mn-cs"/>
              </a:rPr>
              <a:t>Vincent van Gogh</a:t>
            </a:r>
          </a:p>
        </p:txBody>
      </p:sp>
      <p:sp>
        <p:nvSpPr>
          <p:cNvPr id="38914" name="Inhaltsplatzhalter 2"/>
          <p:cNvSpPr>
            <a:spLocks noGrp="1"/>
          </p:cNvSpPr>
          <p:nvPr>
            <p:ph idx="1"/>
          </p:nvPr>
        </p:nvSpPr>
        <p:spPr>
          <a:xfrm>
            <a:off x="408955" y="2204864"/>
            <a:ext cx="6858000" cy="4248000"/>
          </a:xfrm>
        </p:spPr>
        <p:txBody>
          <a:bodyPr>
            <a:noAutofit/>
          </a:bodyPr>
          <a:lstStyle/>
          <a:p>
            <a:pPr marL="342900" indent="-342900">
              <a:buClr>
                <a:srgbClr val="333333"/>
              </a:buClr>
              <a:buFont typeface="WingDings"/>
              <a:buChar char=""/>
            </a:pPr>
            <a:r>
              <a:rPr lang="hr-HR" sz="2400">
                <a:solidFill>
                  <a:srgbClr val="333333"/>
                </a:solidFill>
              </a:rPr>
              <a:t>Slika</a:t>
            </a:r>
            <a:r>
              <a:rPr lang="en-US" sz="2400">
                <a:solidFill>
                  <a:srgbClr val="333333"/>
                </a:solidFill>
              </a:rPr>
              <a:t> “Park </a:t>
            </a:r>
            <a:r>
              <a:rPr lang="hr-HR" sz="2400">
                <a:solidFill>
                  <a:srgbClr val="333333"/>
                </a:solidFill>
              </a:rPr>
              <a:t>bolnice</a:t>
            </a:r>
            <a:r>
              <a:rPr lang="en-US" sz="2400">
                <a:solidFill>
                  <a:srgbClr val="333333"/>
                </a:solidFill>
              </a:rPr>
              <a:t> Saint-Paul”</a:t>
            </a:r>
            <a:r>
              <a:rPr lang="hr-HR" sz="2400">
                <a:solidFill>
                  <a:srgbClr val="333333"/>
                </a:solidFill>
              </a:rPr>
              <a:t> </a:t>
            </a:r>
            <a:r>
              <a:rPr lang="hr-HR" sz="2400" dirty="0">
                <a:solidFill>
                  <a:srgbClr val="333333"/>
                </a:solidFill>
              </a:rPr>
              <a:t>procjenjuje se na oko </a:t>
            </a:r>
            <a:r>
              <a:rPr lang="en-US" sz="2400" dirty="0">
                <a:solidFill>
                  <a:srgbClr val="333333"/>
                </a:solidFill>
              </a:rPr>
              <a:t>25 mil</a:t>
            </a:r>
            <a:r>
              <a:rPr lang="hr-HR" sz="2400" dirty="0">
                <a:solidFill>
                  <a:srgbClr val="333333"/>
                </a:solidFill>
              </a:rPr>
              <a:t>ijuna</a:t>
            </a:r>
            <a:r>
              <a:rPr lang="en-US" sz="2400" dirty="0">
                <a:solidFill>
                  <a:srgbClr val="333333"/>
                </a:solidFill>
              </a:rPr>
              <a:t> €.</a:t>
            </a:r>
          </a:p>
          <a:p>
            <a:pPr marL="342900" indent="-342900">
              <a:buClr>
                <a:srgbClr val="333333"/>
              </a:buClr>
              <a:buFont typeface="WingDings"/>
              <a:buChar char=""/>
            </a:pPr>
            <a:r>
              <a:rPr lang="en-US" sz="2400" dirty="0">
                <a:solidFill>
                  <a:srgbClr val="333333"/>
                </a:solidFill>
              </a:rPr>
              <a:t>Van Gogh </a:t>
            </a:r>
            <a:r>
              <a:rPr lang="hr-HR" sz="2400" dirty="0">
                <a:solidFill>
                  <a:srgbClr val="333333"/>
                </a:solidFill>
              </a:rPr>
              <a:t>ju je naslikao</a:t>
            </a:r>
            <a:r>
              <a:rPr lang="en-US" sz="2400" dirty="0">
                <a:solidFill>
                  <a:srgbClr val="333333"/>
                </a:solidFill>
              </a:rPr>
              <a:t> 1889</a:t>
            </a:r>
            <a:r>
              <a:rPr lang="hr-HR" sz="2400" dirty="0">
                <a:solidFill>
                  <a:srgbClr val="333333"/>
                </a:solidFill>
              </a:rPr>
              <a:t>.</a:t>
            </a:r>
            <a:r>
              <a:rPr lang="en-US" sz="2400" dirty="0">
                <a:solidFill>
                  <a:srgbClr val="333333"/>
                </a:solidFill>
              </a:rPr>
              <a:t> </a:t>
            </a:r>
            <a:r>
              <a:rPr lang="hr-HR" sz="2400" dirty="0">
                <a:solidFill>
                  <a:srgbClr val="333333"/>
                </a:solidFill>
              </a:rPr>
              <a:t>tijekom</a:t>
            </a:r>
            <a:r>
              <a:rPr lang="en-US" sz="2400" dirty="0">
                <a:solidFill>
                  <a:srgbClr val="333333"/>
                </a:solidFill>
              </a:rPr>
              <a:t> </a:t>
            </a:r>
            <a:r>
              <a:rPr lang="en-US" sz="2400" dirty="0" err="1">
                <a:solidFill>
                  <a:srgbClr val="333333"/>
                </a:solidFill>
              </a:rPr>
              <a:t>hospita</a:t>
            </a:r>
            <a:r>
              <a:rPr lang="hr-HR" sz="2400" dirty="0">
                <a:solidFill>
                  <a:srgbClr val="333333"/>
                </a:solidFill>
              </a:rPr>
              <a:t>lizacije u</a:t>
            </a:r>
            <a:r>
              <a:rPr lang="en-US" sz="2400" dirty="0">
                <a:solidFill>
                  <a:srgbClr val="333333"/>
                </a:solidFill>
              </a:rPr>
              <a:t> </a:t>
            </a:r>
            <a:r>
              <a:rPr lang="hr-HR" sz="2400" dirty="0">
                <a:solidFill>
                  <a:srgbClr val="333333"/>
                </a:solidFill>
              </a:rPr>
              <a:t>psihijatrijskoj bolnici </a:t>
            </a:r>
            <a:r>
              <a:rPr lang="en-US" sz="2400" dirty="0">
                <a:solidFill>
                  <a:srgbClr val="333333"/>
                </a:solidFill>
              </a:rPr>
              <a:t>Saint-Paul </a:t>
            </a:r>
            <a:r>
              <a:rPr lang="hr-HR" sz="2400" dirty="0">
                <a:solidFill>
                  <a:srgbClr val="333333"/>
                </a:solidFill>
              </a:rPr>
              <a:t>u Francuskoj</a:t>
            </a:r>
            <a:r>
              <a:rPr lang="en-US" sz="2400" dirty="0">
                <a:solidFill>
                  <a:srgbClr val="333333"/>
                </a:solidFill>
              </a:rPr>
              <a:t>:</a:t>
            </a:r>
          </a:p>
          <a:p>
            <a:pPr marL="774827" lvl="3" indent="-342900">
              <a:spcBef>
                <a:spcPts val="1999"/>
              </a:spcBef>
              <a:buClr>
                <a:srgbClr val="333333"/>
              </a:buClr>
              <a:buFont typeface="WingDings"/>
              <a:buChar char=""/>
            </a:pPr>
            <a:r>
              <a:rPr lang="en-US" sz="2400" dirty="0">
                <a:solidFill>
                  <a:srgbClr val="333333"/>
                </a:solidFill>
              </a:rPr>
              <a:t>Van Gogh </a:t>
            </a:r>
            <a:r>
              <a:rPr lang="hr-HR" sz="2400" dirty="0">
                <a:solidFill>
                  <a:srgbClr val="333333"/>
                </a:solidFill>
              </a:rPr>
              <a:t>je imao nagle promjene raspoloženja</a:t>
            </a:r>
            <a:r>
              <a:rPr lang="en-US" sz="2400" dirty="0">
                <a:solidFill>
                  <a:srgbClr val="333333"/>
                </a:solidFill>
              </a:rPr>
              <a:t>, </a:t>
            </a:r>
            <a:r>
              <a:rPr lang="hr-HR" sz="2400" dirty="0">
                <a:solidFill>
                  <a:srgbClr val="333333"/>
                </a:solidFill>
              </a:rPr>
              <a:t>sklonost samoozlijeđivanju</a:t>
            </a:r>
            <a:r>
              <a:rPr lang="en-US" sz="2400" dirty="0">
                <a:solidFill>
                  <a:srgbClr val="333333"/>
                </a:solidFill>
              </a:rPr>
              <a:t>, </a:t>
            </a:r>
            <a:r>
              <a:rPr lang="hr-HR" sz="2400" dirty="0">
                <a:solidFill>
                  <a:srgbClr val="333333"/>
                </a:solidFill>
              </a:rPr>
              <a:t>tjeskobu</a:t>
            </a:r>
            <a:r>
              <a:rPr lang="en-US" sz="2400" dirty="0">
                <a:solidFill>
                  <a:srgbClr val="333333"/>
                </a:solidFill>
              </a:rPr>
              <a:t>, </a:t>
            </a:r>
            <a:r>
              <a:rPr lang="hr-HR" sz="2400" dirty="0">
                <a:solidFill>
                  <a:srgbClr val="333333"/>
                </a:solidFill>
              </a:rPr>
              <a:t>sumanute misli i halucinacije</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iz današnje perspektive vjerojatno bi dobio dijagnozu psihoze ili bipolarnog poremećaja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a:lstStyle/>
          <a:p>
            <a:r>
              <a:rPr lang="de-DE" sz="3600">
                <a:solidFill>
                  <a:srgbClr val="004992"/>
                </a:solidFill>
                <a:latin typeface="+mn-lt"/>
                <a:ea typeface="+mn-ea"/>
                <a:cs typeface="+mn-cs"/>
              </a:rPr>
              <a:t>Ringo Starr (bubnjar Beatlesa)</a:t>
            </a: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n-US" sz="2400" dirty="0">
                <a:solidFill>
                  <a:srgbClr val="333333"/>
                </a:solidFill>
              </a:rPr>
              <a:t>Ringo Starr, </a:t>
            </a:r>
            <a:r>
              <a:rPr lang="hr-HR" sz="2400" dirty="0">
                <a:solidFill>
                  <a:srgbClr val="333333"/>
                </a:solidFill>
              </a:rPr>
              <a:t>koji je postao slavan kao bubnjar </a:t>
            </a:r>
            <a:r>
              <a:rPr lang="en-US" sz="2400" dirty="0">
                <a:solidFill>
                  <a:srgbClr val="333333"/>
                </a:solidFill>
              </a:rPr>
              <a:t>Beatles</a:t>
            </a:r>
            <a:r>
              <a:rPr lang="hr-HR" sz="2400" dirty="0">
                <a:solidFill>
                  <a:srgbClr val="333333"/>
                </a:solidFill>
              </a:rPr>
              <a:t>a, također slika od</a:t>
            </a:r>
            <a:r>
              <a:rPr lang="en-US" sz="2400" dirty="0">
                <a:solidFill>
                  <a:srgbClr val="333333"/>
                </a:solidFill>
              </a:rPr>
              <a:t> 2005</a:t>
            </a:r>
            <a:r>
              <a:rPr lang="hr-HR" sz="2400" dirty="0">
                <a:solidFill>
                  <a:srgbClr val="333333"/>
                </a:solidFill>
              </a:rPr>
              <a:t>.god.</a:t>
            </a:r>
            <a:r>
              <a:rPr lang="en-US" sz="2400" dirty="0">
                <a:solidFill>
                  <a:srgbClr val="333333"/>
                </a:solidFill>
              </a:rPr>
              <a:t>:</a:t>
            </a:r>
            <a:endParaRPr lang="de-DE" sz="2400" dirty="0">
              <a:solidFill>
                <a:srgbClr val="333333"/>
              </a:solidFill>
            </a:endParaRPr>
          </a:p>
          <a:p>
            <a:pPr marL="342900" lvl="1" indent="-342900">
              <a:spcBef>
                <a:spcPts val="1999"/>
              </a:spcBef>
              <a:buClr>
                <a:srgbClr val="333333"/>
              </a:buClr>
              <a:buFont typeface="WingDings"/>
              <a:buChar char=""/>
            </a:pPr>
            <a:r>
              <a:rPr lang="hr-HR" sz="2400" dirty="0">
                <a:solidFill>
                  <a:srgbClr val="333333"/>
                </a:solidFill>
              </a:rPr>
              <a:t>slika</a:t>
            </a:r>
            <a:r>
              <a:rPr lang="de-DE" sz="2400" dirty="0">
                <a:solidFill>
                  <a:srgbClr val="333333"/>
                </a:solidFill>
              </a:rPr>
              <a:t> </a:t>
            </a:r>
            <a:r>
              <a:rPr lang="en-US" sz="2400" dirty="0">
                <a:solidFill>
                  <a:srgbClr val="333333"/>
                </a:solidFill>
              </a:rPr>
              <a:t>“</a:t>
            </a:r>
            <a:r>
              <a:rPr lang="de-DE" sz="2400" dirty="0">
                <a:solidFill>
                  <a:srgbClr val="333333"/>
                </a:solidFill>
              </a:rPr>
              <a:t>Timberland</a:t>
            </a:r>
            <a:r>
              <a:rPr lang="en-US" sz="2400" dirty="0">
                <a:solidFill>
                  <a:srgbClr val="333333"/>
                </a:solidFill>
              </a:rPr>
              <a:t>”</a:t>
            </a:r>
            <a:r>
              <a:rPr lang="de-DE" sz="2400" dirty="0">
                <a:solidFill>
                  <a:srgbClr val="333333"/>
                </a:solidFill>
              </a:rPr>
              <a:t> </a:t>
            </a:r>
            <a:r>
              <a:rPr lang="hr-HR" sz="2400" dirty="0">
                <a:solidFill>
                  <a:srgbClr val="333333"/>
                </a:solidFill>
              </a:rPr>
              <a:t>dovršena je </a:t>
            </a:r>
            <a:r>
              <a:rPr lang="de-DE" sz="2400" dirty="0">
                <a:solidFill>
                  <a:srgbClr val="333333"/>
                </a:solidFill>
              </a:rPr>
              <a:t>2013</a:t>
            </a:r>
            <a:r>
              <a:rPr lang="hr-HR" sz="2400" dirty="0">
                <a:solidFill>
                  <a:srgbClr val="333333"/>
                </a:solidFill>
              </a:rPr>
              <a:t>.</a:t>
            </a:r>
            <a:endParaRPr lang="de-DE" sz="2400" dirty="0">
              <a:solidFill>
                <a:srgbClr val="333333"/>
              </a:solidFill>
            </a:endParaRPr>
          </a:p>
          <a:p>
            <a:pPr marL="342900" lvl="1" indent="-342900">
              <a:spcBef>
                <a:spcPts val="1999"/>
              </a:spcBef>
              <a:buClr>
                <a:srgbClr val="333333"/>
              </a:buClr>
              <a:buFont typeface="WingDings"/>
              <a:buChar char=""/>
            </a:pPr>
            <a:r>
              <a:rPr lang="hr-HR" sz="2400" dirty="0">
                <a:solidFill>
                  <a:srgbClr val="333333"/>
                </a:solidFill>
              </a:rPr>
              <a:t>njegove slike prodaju se za tisuće dolara</a:t>
            </a:r>
          </a:p>
          <a:p>
            <a:pPr marL="342900" lvl="1" indent="-342900">
              <a:spcBef>
                <a:spcPts val="1999"/>
              </a:spcBef>
              <a:buClr>
                <a:srgbClr val="333333"/>
              </a:buClr>
              <a:buFont typeface="WingDings"/>
              <a:buChar char=""/>
            </a:pPr>
            <a:r>
              <a:rPr lang="hr-HR" sz="2400" dirty="0">
                <a:solidFill>
                  <a:srgbClr val="333333"/>
                </a:solidFill>
              </a:rPr>
              <a:t>koliko nam je poznato</a:t>
            </a:r>
            <a:r>
              <a:rPr lang="en-US" sz="2400" dirty="0">
                <a:solidFill>
                  <a:srgbClr val="333333"/>
                </a:solidFill>
              </a:rPr>
              <a:t>,</a:t>
            </a:r>
            <a:r>
              <a:rPr lang="de-DE" sz="2400" dirty="0">
                <a:solidFill>
                  <a:srgbClr val="333333"/>
                </a:solidFill>
              </a:rPr>
              <a:t> </a:t>
            </a:r>
            <a:r>
              <a:rPr lang="en-US" sz="2400" dirty="0">
                <a:solidFill>
                  <a:srgbClr val="333333"/>
                </a:solidFill>
              </a:rPr>
              <a:t>Ringo Starr </a:t>
            </a:r>
            <a:r>
              <a:rPr lang="hr-HR" sz="2400" dirty="0">
                <a:solidFill>
                  <a:srgbClr val="333333"/>
                </a:solidFill>
              </a:rPr>
              <a:t>nikad nije imao psihijatrijski poremećaj</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Prvi zaključak</a:t>
            </a:r>
            <a:endParaRPr lang="de-DE" sz="360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Ako imate psihički poremećaj ne znači da niste sposobni raditi smislene i vrijedne stvari.</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Psihička bolest može i potaknuti i zakočiti kreativnost.</a:t>
            </a:r>
            <a:endParaRPr lang="en-US" sz="2400" dirty="0">
              <a:solidFill>
                <a:srgbClr val="333333"/>
              </a:solidFill>
            </a:endParaRPr>
          </a:p>
          <a:p>
            <a:pPr marL="342900" indent="-342900">
              <a:buClr>
                <a:srgbClr val="333333"/>
              </a:buClr>
              <a:buFont typeface="WingDings"/>
              <a:buChar char=""/>
            </a:pPr>
            <a:r>
              <a:rPr lang="en-US" sz="2400" dirty="0" err="1">
                <a:solidFill>
                  <a:srgbClr val="333333"/>
                </a:solidFill>
              </a:rPr>
              <a:t>Geni</a:t>
            </a:r>
            <a:r>
              <a:rPr lang="hr-HR" sz="2400" dirty="0">
                <a:solidFill>
                  <a:srgbClr val="333333"/>
                </a:solidFill>
              </a:rPr>
              <a:t>ji poput </a:t>
            </a:r>
            <a:r>
              <a:rPr lang="en-US" sz="2400" dirty="0">
                <a:solidFill>
                  <a:srgbClr val="333333"/>
                </a:solidFill>
              </a:rPr>
              <a:t>Van Gogh</a:t>
            </a:r>
            <a:r>
              <a:rPr lang="hr-HR" sz="2400" dirty="0">
                <a:solidFill>
                  <a:srgbClr val="333333"/>
                </a:solidFill>
              </a:rPr>
              <a:t>a</a:t>
            </a:r>
            <a:r>
              <a:rPr lang="en-US" sz="2400" dirty="0">
                <a:solidFill>
                  <a:srgbClr val="333333"/>
                </a:solidFill>
              </a:rPr>
              <a:t>,</a:t>
            </a:r>
            <a:r>
              <a:rPr lang="hr-HR" sz="2400" dirty="0">
                <a:solidFill>
                  <a:srgbClr val="333333"/>
                </a:solidFill>
              </a:rPr>
              <a:t> čija kreativnost nije bila prepoznata za njihova života</a:t>
            </a:r>
            <a:r>
              <a:rPr lang="en-US" sz="2400" dirty="0">
                <a:solidFill>
                  <a:srgbClr val="333333"/>
                </a:solidFill>
              </a:rPr>
              <a:t>, </a:t>
            </a:r>
            <a:r>
              <a:rPr lang="hr-HR" sz="2400" dirty="0">
                <a:solidFill>
                  <a:srgbClr val="333333"/>
                </a:solidFill>
              </a:rPr>
              <a:t>možda su patili od psihičkih poremećaja.</a:t>
            </a:r>
          </a:p>
          <a:p>
            <a:pPr marL="342900" indent="-342900">
              <a:buClr>
                <a:srgbClr val="333333"/>
              </a:buClr>
              <a:buFont typeface="WingDings"/>
              <a:buChar char=""/>
            </a:pPr>
            <a:r>
              <a:rPr lang="hr-HR" sz="2400" dirty="0">
                <a:solidFill>
                  <a:srgbClr val="333333"/>
                </a:solidFill>
              </a:rPr>
              <a:t>Neki se psihički bolesni umjetnici mogu afirmirati kroz svoju umjetnost</a:t>
            </a:r>
            <a:r>
              <a:rPr lang="en-US" sz="2400" dirty="0">
                <a:solidFill>
                  <a:srgbClr val="333333"/>
                </a:solidFill>
              </a:rPr>
              <a:t> (</a:t>
            </a:r>
            <a:r>
              <a:rPr lang="hr-HR" sz="2400" dirty="0">
                <a:solidFill>
                  <a:srgbClr val="333333"/>
                </a:solidFill>
              </a:rPr>
              <a:t>kao </a:t>
            </a:r>
            <a:r>
              <a:rPr lang="en-US" sz="2400" dirty="0">
                <a:solidFill>
                  <a:srgbClr val="333333"/>
                </a:solidFill>
              </a:rPr>
              <a:t>Edvard Munch).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Prvi zaključak</a:t>
            </a:r>
          </a:p>
        </p:txBody>
      </p:sp>
      <p:sp>
        <p:nvSpPr>
          <p:cNvPr id="44034" name="Rectangle 3"/>
          <p:cNvSpPr>
            <a:spLocks noGrp="1" noChangeArrowheads="1"/>
          </p:cNvSpPr>
          <p:nvPr>
            <p:ph idx="1"/>
          </p:nvPr>
        </p:nvSpPr>
        <p:spPr/>
        <p:txBody>
          <a:bodyPr>
            <a:noAutofit/>
          </a:bodyPr>
          <a:lstStyle/>
          <a:p>
            <a:pPr marL="342900" indent="-342900">
              <a:buClr>
                <a:srgbClr val="333333"/>
              </a:buClr>
              <a:buFont typeface="WingDings"/>
              <a:buChar char=""/>
            </a:pPr>
            <a:r>
              <a:rPr lang="hr-HR" sz="2400" dirty="0">
                <a:solidFill>
                  <a:srgbClr val="333333"/>
                </a:solidFill>
              </a:rPr>
              <a:t>Nemoguće je na temelju slike zaključiti je li autor psihički bolestan ili ne.</a:t>
            </a:r>
          </a:p>
          <a:p>
            <a:pPr marL="342900" indent="-342900">
              <a:buClr>
                <a:srgbClr val="333333"/>
              </a:buClr>
              <a:buFont typeface="WingDings"/>
              <a:buChar char=""/>
            </a:pPr>
            <a:r>
              <a:rPr lang="hr-HR" sz="2400" dirty="0">
                <a:solidFill>
                  <a:srgbClr val="333333"/>
                </a:solidFill>
              </a:rPr>
              <a:t>Isto vrijedi i za vanjski izgled: ne može se na temelju izgleda zaključiti ima li netko psihičkih problema.</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18</a:t>
            </a:fld>
            <a:endParaRPr lang="de-DE">
              <a:latin typeface="+mn-lt"/>
              <a:ea typeface="+mn-ea"/>
              <a:cs typeface="+mn-cs"/>
            </a:endParaRPr>
          </a:p>
        </p:txBody>
      </p:sp>
    </p:spTree>
    <p:extLst>
      <p:ext uri="{BB962C8B-B14F-4D97-AF65-F5344CB8AC3E}">
        <p14:creationId xmlns:p14="http://schemas.microsoft.com/office/powerpoint/2010/main" val="3833392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Prvi zaključak</a:t>
            </a:r>
          </a:p>
        </p:txBody>
      </p:sp>
      <p:sp>
        <p:nvSpPr>
          <p:cNvPr id="44034" name="Rectangle 3"/>
          <p:cNvSpPr>
            <a:spLocks noGrp="1" noChangeArrowheads="1"/>
          </p:cNvSpPr>
          <p:nvPr>
            <p:ph idx="1"/>
          </p:nvPr>
        </p:nvSpPr>
        <p:spPr/>
        <p:txBody>
          <a:bodyPr>
            <a:noAutofit/>
          </a:bodyPr>
          <a:lstStyle/>
          <a:p>
            <a:pPr marL="342900" indent="-342900">
              <a:buClr>
                <a:srgbClr val="333333"/>
              </a:buClr>
              <a:buFont typeface="WingDings"/>
              <a:buChar char=""/>
            </a:pPr>
            <a:r>
              <a:rPr lang="hr-HR" sz="2400" dirty="0">
                <a:solidFill>
                  <a:srgbClr val="333333"/>
                </a:solidFill>
              </a:rPr>
              <a:t>Nemoguće je na temelju slike zaključiti je li autor psihički bolestan ili ne.</a:t>
            </a:r>
          </a:p>
          <a:p>
            <a:pPr marL="342900" indent="-342900">
              <a:buClr>
                <a:srgbClr val="333333"/>
              </a:buClr>
              <a:buFont typeface="WingDings"/>
              <a:buChar char=""/>
            </a:pPr>
            <a:r>
              <a:rPr lang="hr-HR" sz="2400" dirty="0">
                <a:solidFill>
                  <a:srgbClr val="333333"/>
                </a:solidFill>
              </a:rPr>
              <a:t>Isto vrijedi i za vanjski izgled: ne može se na temelju izgleda zaključiti ima li netko psihičkih problema.</a:t>
            </a:r>
          </a:p>
          <a:p>
            <a:pPr marL="342900" indent="-342900">
              <a:buClr>
                <a:srgbClr val="000000"/>
              </a:buClr>
              <a:buFont typeface="WingDings"/>
              <a:buChar char=""/>
            </a:pPr>
            <a:r>
              <a:rPr lang="hr-HR" sz="2400" dirty="0">
                <a:solidFill>
                  <a:srgbClr val="004992"/>
                </a:solidFill>
              </a:rPr>
              <a:t>Tema za razmišljanje:</a:t>
            </a:r>
            <a:br>
              <a:rPr lang="en-US" sz="2400" dirty="0">
                <a:solidFill>
                  <a:srgbClr val="004992"/>
                </a:solidFill>
              </a:rPr>
            </a:br>
            <a:r>
              <a:rPr lang="hr-HR" sz="2400" dirty="0">
                <a:solidFill>
                  <a:srgbClr val="333333"/>
                </a:solidFill>
              </a:rPr>
              <a:t>Neka od najvećih umjetničkih djela stvorili su ljudi sa psihičkim poremećajima. </a:t>
            </a:r>
            <a:r>
              <a:rPr lang="hr-HR" sz="2400" dirty="0">
                <a:solidFill>
                  <a:srgbClr val="004992"/>
                </a:solidFill>
              </a:rPr>
              <a:t>Umanjuje li to vrijednost njihove umjetnosti?</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19</a:t>
            </a:fld>
            <a:endParaRPr lang="de-DE">
              <a:latin typeface="+mn-lt"/>
              <a:ea typeface="+mn-ea"/>
              <a:cs typeface="+mn-cs"/>
            </a:endParaRPr>
          </a:p>
        </p:txBody>
      </p:sp>
    </p:spTree>
    <p:extLst>
      <p:ext uri="{BB962C8B-B14F-4D97-AF65-F5344CB8AC3E}">
        <p14:creationId xmlns:p14="http://schemas.microsoft.com/office/powerpoint/2010/main" val="2835354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Prvi zaključak</a:t>
            </a:r>
          </a:p>
        </p:txBody>
      </p:sp>
      <p:sp>
        <p:nvSpPr>
          <p:cNvPr id="44034" name="Rectangle 3"/>
          <p:cNvSpPr>
            <a:spLocks noGrp="1" noChangeArrowheads="1"/>
          </p:cNvSpPr>
          <p:nvPr>
            <p:ph idx="1"/>
          </p:nvPr>
        </p:nvSpPr>
        <p:spPr/>
        <p:txBody>
          <a:bodyPr>
            <a:noAutofit/>
          </a:bodyPr>
          <a:lstStyle/>
          <a:p>
            <a:pPr marL="342900" indent="-342900">
              <a:buClr>
                <a:srgbClr val="333333"/>
              </a:buClr>
              <a:buFont typeface="WingDings"/>
              <a:buChar char=""/>
            </a:pPr>
            <a:r>
              <a:rPr lang="hr-HR" sz="2400" dirty="0">
                <a:solidFill>
                  <a:srgbClr val="333333"/>
                </a:solidFill>
              </a:rPr>
              <a:t>Nemoguće je na temelju slike zaključiti je li autor psihički bolestan ili ne.</a:t>
            </a:r>
          </a:p>
          <a:p>
            <a:pPr marL="342900" indent="-342900">
              <a:buClr>
                <a:srgbClr val="333333"/>
              </a:buClr>
              <a:buFont typeface="WingDings"/>
              <a:buChar char=""/>
            </a:pPr>
            <a:r>
              <a:rPr lang="hr-HR" sz="2400" dirty="0">
                <a:solidFill>
                  <a:srgbClr val="333333"/>
                </a:solidFill>
              </a:rPr>
              <a:t>Isto vrijedi i za vanjski izgled: ne može se na temelju izgleda zaključiti ima li netko psihičkih problema.</a:t>
            </a:r>
          </a:p>
          <a:p>
            <a:pPr marL="342900" indent="-342900">
              <a:buClr>
                <a:srgbClr val="000000"/>
              </a:buClr>
              <a:buFont typeface="WingDings"/>
              <a:buChar char=""/>
            </a:pPr>
            <a:r>
              <a:rPr lang="hr-HR" sz="2400" dirty="0">
                <a:solidFill>
                  <a:srgbClr val="004992"/>
                </a:solidFill>
              </a:rPr>
              <a:t>Tema za razmišljanje:</a:t>
            </a:r>
            <a:br>
              <a:rPr lang="en-US" sz="2400" dirty="0">
                <a:solidFill>
                  <a:srgbClr val="004992"/>
                </a:solidFill>
              </a:rPr>
            </a:br>
            <a:r>
              <a:rPr lang="hr-HR" sz="2400" dirty="0">
                <a:solidFill>
                  <a:srgbClr val="333333"/>
                </a:solidFill>
              </a:rPr>
              <a:t>Neka od najvećih umjetničkih djela stvorili su ljudi sa psihičkim poremećajima. </a:t>
            </a:r>
            <a:r>
              <a:rPr lang="hr-HR" sz="2400" dirty="0">
                <a:solidFill>
                  <a:srgbClr val="004992"/>
                </a:solidFill>
              </a:rPr>
              <a:t>Umanjuje li to vrijednost njihove umjetnosti?</a:t>
            </a:r>
          </a:p>
          <a:p>
            <a:pPr algn="ctr"/>
            <a:r>
              <a:rPr lang="hr-HR" sz="2400" b="1" u="sng" dirty="0">
                <a:solidFill>
                  <a:srgbClr val="004992"/>
                </a:solidFill>
              </a:rPr>
              <a:t>Nipošto!</a:t>
            </a:r>
            <a:endParaRPr lang="hr-HR"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947130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p:txBody>
          <a:bodyPr/>
          <a:lstStyle/>
          <a:p>
            <a:r>
              <a:rPr lang="it-IT" sz="3600">
                <a:solidFill>
                  <a:srgbClr val="004992"/>
                </a:solidFill>
                <a:latin typeface="+mn-lt"/>
                <a:ea typeface="+mn-ea"/>
                <a:cs typeface="+mn-cs"/>
              </a:rPr>
              <a:t>Je li “normalno” imati psihičke probleme?</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hr-HR" sz="2400" dirty="0">
                <a:solidFill>
                  <a:srgbClr val="004992"/>
                </a:solidFill>
              </a:rPr>
              <a:t>Koliko ljudi ima psihičke poremećaje</a:t>
            </a:r>
            <a:r>
              <a:rPr lang="en-US" sz="2400" dirty="0">
                <a:solidFill>
                  <a:srgbClr val="004992"/>
                </a:solidFill>
              </a:rPr>
              <a:t>?</a:t>
            </a:r>
            <a:endParaRPr lang="de-DE" sz="2400" dirty="0">
              <a:solidFill>
                <a:srgbClr val="004992"/>
              </a:solidFill>
            </a:endParaRPr>
          </a:p>
          <a:p>
            <a:pPr lvl="0" defTabSz="914400" eaLnBrk="0" fontAlgn="base" hangingPunct="0">
              <a:buClr>
                <a:srgbClr val="006699"/>
              </a:buClr>
              <a:tabLst>
                <a:tab pos="84138" algn="l"/>
              </a:tabLst>
            </a:pPr>
            <a:r>
              <a:rPr lang="hr-HR" sz="2400" dirty="0">
                <a:solidFill>
                  <a:srgbClr val="333333"/>
                </a:solidFill>
              </a:rPr>
              <a:t>Što Vi mislite</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Je li “normalno” imati psihičke probleme?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buClr>
                <a:srgbClr val="006699"/>
              </a:buClr>
              <a:tabLst>
                <a:tab pos="84138" algn="l"/>
              </a:tabLst>
            </a:pPr>
            <a:r>
              <a:rPr lang="hr-HR" sz="2400">
                <a:solidFill>
                  <a:srgbClr val="004992"/>
                </a:solidFill>
              </a:rPr>
              <a:t>Koliko ljudi ima psihičke poremećaje</a:t>
            </a:r>
            <a:r>
              <a:rPr lang="en-US" sz="2400" dirty="0">
                <a:solidFill>
                  <a:srgbClr val="004992"/>
                </a:solidFill>
              </a:rPr>
              <a:t> (</a:t>
            </a:r>
            <a:r>
              <a:rPr lang="hr-HR" sz="2400" dirty="0">
                <a:solidFill>
                  <a:srgbClr val="004992"/>
                </a:solidFill>
              </a:rPr>
              <a:t>podaci za Njemačku</a:t>
            </a:r>
            <a:r>
              <a:rPr lang="en-US"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22</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1760772297"/>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Proporcija psihički oboljelih ljudi tijekom prošle godine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Anksiozni poremećaji (najčešći psihički poremećaj, npr. socijalna fobija)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Afektivni poremećaji (npr. depresija)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mn-lt"/>
                          <a:ea typeface="+mn-ea"/>
                          <a:cs typeface="+mn-cs"/>
                        </a:rPr>
                        <a:t>Psihoza (svi oblici psihoze, npr. shizofrenija)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i="0" u="none">
                          <a:solidFill>
                            <a:srgbClr val="333333"/>
                          </a:solidFill>
                          <a:latin typeface="+mn-lt"/>
                          <a:ea typeface="+mn-ea"/>
                          <a:cs typeface="+mn-cs"/>
                        </a:rPr>
                        <a:t>Postotak podskupine osoba kojima su u ovom razdoblju dijagnosticirani multipli psihički poremećaji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44 %</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Caption_2"/>
          <p:cNvSpPr/>
          <p:nvPr/>
        </p:nvSpPr>
        <p:spPr>
          <a:xfrm>
            <a:off x="408955" y="5027692"/>
            <a:ext cx="11376000" cy="738664"/>
          </a:xfrm>
          <a:prstGeom prst="rect">
            <a:avLst/>
          </a:prstGeom>
        </p:spPr>
        <p:txBody>
          <a:bodyPr lIns="0" tIns="0" rIns="0" bIns="0">
            <a:spAutoFit/>
          </a:bodyPr>
          <a:lstStyle/>
          <a:p>
            <a:pPr lvl="0" eaLnBrk="0" hangingPunct="0">
              <a:buClr>
                <a:srgbClr val="006699"/>
              </a:buClr>
              <a:tabLst>
                <a:tab pos="84138" algn="l"/>
              </a:tabLst>
            </a:pPr>
            <a:r>
              <a:rPr lang="en-US" dirty="0" err="1">
                <a:solidFill>
                  <a:srgbClr val="333333"/>
                </a:solidFill>
                <a:ea typeface="+mn-ea"/>
                <a:cs typeface="+mn-cs"/>
              </a:rPr>
              <a:t>Ako</a:t>
            </a:r>
            <a:r>
              <a:rPr lang="en-US" dirty="0">
                <a:solidFill>
                  <a:srgbClr val="333333"/>
                </a:solidFill>
                <a:ea typeface="+mn-ea"/>
                <a:cs typeface="+mn-cs"/>
              </a:rPr>
              <a:t> </a:t>
            </a:r>
            <a:r>
              <a:rPr lang="en-US" dirty="0" err="1">
                <a:solidFill>
                  <a:srgbClr val="333333"/>
                </a:solidFill>
                <a:ea typeface="+mn-ea"/>
                <a:cs typeface="+mn-cs"/>
              </a:rPr>
              <a:t>uzmete</a:t>
            </a:r>
            <a:r>
              <a:rPr lang="en-US" dirty="0">
                <a:solidFill>
                  <a:srgbClr val="333333"/>
                </a:solidFill>
                <a:ea typeface="+mn-ea"/>
                <a:cs typeface="+mn-cs"/>
              </a:rPr>
              <a:t> u </a:t>
            </a:r>
            <a:r>
              <a:rPr lang="en-US" dirty="0" err="1">
                <a:solidFill>
                  <a:srgbClr val="333333"/>
                </a:solidFill>
                <a:ea typeface="+mn-ea"/>
                <a:cs typeface="+mn-cs"/>
              </a:rPr>
              <a:t>obzir</a:t>
            </a:r>
            <a:r>
              <a:rPr lang="en-US" dirty="0">
                <a:solidFill>
                  <a:srgbClr val="333333"/>
                </a:solidFill>
                <a:ea typeface="+mn-ea"/>
                <a:cs typeface="+mn-cs"/>
              </a:rPr>
              <a:t> </a:t>
            </a:r>
            <a:r>
              <a:rPr lang="en-US" dirty="0" err="1">
                <a:solidFill>
                  <a:srgbClr val="333333"/>
                </a:solidFill>
                <a:ea typeface="+mn-ea"/>
                <a:cs typeface="+mn-cs"/>
              </a:rPr>
              <a:t>ljude</a:t>
            </a:r>
            <a:r>
              <a:rPr lang="en-US" dirty="0">
                <a:solidFill>
                  <a:srgbClr val="333333"/>
                </a:solidFill>
                <a:ea typeface="+mn-ea"/>
                <a:cs typeface="+mn-cs"/>
              </a:rPr>
              <a:t> </a:t>
            </a:r>
            <a:r>
              <a:rPr lang="en-US" dirty="0" err="1">
                <a:solidFill>
                  <a:srgbClr val="333333"/>
                </a:solidFill>
                <a:ea typeface="+mn-ea"/>
                <a:cs typeface="+mn-cs"/>
              </a:rPr>
              <a:t>koji</a:t>
            </a:r>
            <a:r>
              <a:rPr lang="en-US" dirty="0">
                <a:solidFill>
                  <a:srgbClr val="333333"/>
                </a:solidFill>
                <a:ea typeface="+mn-ea"/>
                <a:cs typeface="+mn-cs"/>
              </a:rPr>
              <a:t> </a:t>
            </a:r>
            <a:r>
              <a:rPr lang="en-US" dirty="0" err="1">
                <a:solidFill>
                  <a:srgbClr val="333333"/>
                </a:solidFill>
                <a:ea typeface="+mn-ea"/>
                <a:cs typeface="+mn-cs"/>
              </a:rPr>
              <a:t>su</a:t>
            </a:r>
            <a:r>
              <a:rPr lang="en-US" dirty="0">
                <a:solidFill>
                  <a:srgbClr val="333333"/>
                </a:solidFill>
                <a:ea typeface="+mn-ea"/>
                <a:cs typeface="+mn-cs"/>
              </a:rPr>
              <a:t> </a:t>
            </a:r>
            <a:r>
              <a:rPr lang="en-US" dirty="0" err="1">
                <a:solidFill>
                  <a:srgbClr val="333333"/>
                </a:solidFill>
                <a:ea typeface="+mn-ea"/>
                <a:cs typeface="+mn-cs"/>
              </a:rPr>
              <a:t>imali</a:t>
            </a:r>
            <a:r>
              <a:rPr lang="en-US" dirty="0">
                <a:solidFill>
                  <a:srgbClr val="333333"/>
                </a:solidFill>
                <a:ea typeface="+mn-ea"/>
                <a:cs typeface="+mn-cs"/>
              </a:rPr>
              <a:t> </a:t>
            </a:r>
            <a:r>
              <a:rPr lang="en-US" dirty="0" err="1">
                <a:solidFill>
                  <a:srgbClr val="333333"/>
                </a:solidFill>
                <a:ea typeface="+mn-ea"/>
                <a:cs typeface="+mn-cs"/>
              </a:rPr>
              <a:t>pojedinačne</a:t>
            </a:r>
            <a:r>
              <a:rPr lang="en-US" dirty="0">
                <a:solidFill>
                  <a:srgbClr val="333333"/>
                </a:solidFill>
                <a:ea typeface="+mn-ea"/>
                <a:cs typeface="+mn-cs"/>
              </a:rPr>
              <a:t> </a:t>
            </a:r>
            <a:r>
              <a:rPr lang="en-US" dirty="0" err="1">
                <a:solidFill>
                  <a:srgbClr val="333333"/>
                </a:solidFill>
                <a:ea typeface="+mn-ea"/>
                <a:cs typeface="+mn-cs"/>
              </a:rPr>
              <a:t>simptome</a:t>
            </a:r>
            <a:r>
              <a:rPr lang="en-US" dirty="0">
                <a:solidFill>
                  <a:srgbClr val="333333"/>
                </a:solidFill>
                <a:ea typeface="+mn-ea"/>
                <a:cs typeface="+mn-cs"/>
              </a:rPr>
              <a:t> bez </a:t>
            </a:r>
            <a:r>
              <a:rPr lang="en-US" dirty="0" err="1">
                <a:solidFill>
                  <a:srgbClr val="333333"/>
                </a:solidFill>
                <a:ea typeface="+mn-ea"/>
                <a:cs typeface="+mn-cs"/>
              </a:rPr>
              <a:t>potpune</a:t>
            </a:r>
            <a:r>
              <a:rPr lang="en-US" dirty="0">
                <a:solidFill>
                  <a:srgbClr val="333333"/>
                </a:solidFill>
                <a:ea typeface="+mn-ea"/>
                <a:cs typeface="+mn-cs"/>
              </a:rPr>
              <a:t> </a:t>
            </a:r>
            <a:r>
              <a:rPr lang="en-US" dirty="0" err="1">
                <a:solidFill>
                  <a:srgbClr val="333333"/>
                </a:solidFill>
                <a:ea typeface="+mn-ea"/>
                <a:cs typeface="+mn-cs"/>
              </a:rPr>
              <a:t>slike</a:t>
            </a:r>
            <a:r>
              <a:rPr lang="en-US" dirty="0">
                <a:solidFill>
                  <a:srgbClr val="333333"/>
                </a:solidFill>
                <a:ea typeface="+mn-ea"/>
                <a:cs typeface="+mn-cs"/>
              </a:rPr>
              <a:t> </a:t>
            </a:r>
            <a:r>
              <a:rPr lang="en-US" dirty="0" err="1">
                <a:solidFill>
                  <a:srgbClr val="333333"/>
                </a:solidFill>
                <a:ea typeface="+mn-ea"/>
                <a:cs typeface="+mn-cs"/>
              </a:rPr>
              <a:t>nekog</a:t>
            </a:r>
            <a:r>
              <a:rPr lang="en-US" dirty="0">
                <a:solidFill>
                  <a:srgbClr val="333333"/>
                </a:solidFill>
                <a:ea typeface="+mn-ea"/>
                <a:cs typeface="+mn-cs"/>
              </a:rPr>
              <a:t> </a:t>
            </a:r>
            <a:r>
              <a:rPr lang="en-US" dirty="0" err="1">
                <a:solidFill>
                  <a:srgbClr val="333333"/>
                </a:solidFill>
                <a:ea typeface="+mn-ea"/>
                <a:cs typeface="+mn-cs"/>
              </a:rPr>
              <a:t>psihičkog</a:t>
            </a:r>
            <a:r>
              <a:rPr lang="en-US" dirty="0">
                <a:solidFill>
                  <a:srgbClr val="333333"/>
                </a:solidFill>
                <a:ea typeface="+mn-ea"/>
                <a:cs typeface="+mn-cs"/>
              </a:rPr>
              <a:t> </a:t>
            </a:r>
            <a:r>
              <a:rPr lang="en-US" dirty="0" err="1">
                <a:solidFill>
                  <a:srgbClr val="333333"/>
                </a:solidFill>
                <a:ea typeface="+mn-ea"/>
                <a:cs typeface="+mn-cs"/>
              </a:rPr>
              <a:t>poremećaja</a:t>
            </a:r>
            <a:r>
              <a:rPr lang="en-US" dirty="0">
                <a:solidFill>
                  <a:srgbClr val="333333"/>
                </a:solidFill>
                <a:ea typeface="+mn-ea"/>
                <a:cs typeface="+mn-cs"/>
              </a:rPr>
              <a:t>, </a:t>
            </a:r>
            <a:r>
              <a:rPr lang="en-US" dirty="0" err="1">
                <a:solidFill>
                  <a:srgbClr val="333333"/>
                </a:solidFill>
                <a:ea typeface="+mn-ea"/>
                <a:cs typeface="+mn-cs"/>
              </a:rPr>
              <a:t>brojke</a:t>
            </a:r>
            <a:r>
              <a:rPr lang="en-US" dirty="0">
                <a:solidFill>
                  <a:srgbClr val="333333"/>
                </a:solidFill>
                <a:ea typeface="+mn-ea"/>
                <a:cs typeface="+mn-cs"/>
              </a:rPr>
              <a:t> </a:t>
            </a:r>
            <a:r>
              <a:rPr lang="en-US" dirty="0" err="1">
                <a:solidFill>
                  <a:srgbClr val="333333"/>
                </a:solidFill>
                <a:ea typeface="+mn-ea"/>
                <a:cs typeface="+mn-cs"/>
              </a:rPr>
              <a:t>su</a:t>
            </a:r>
            <a:r>
              <a:rPr lang="en-US" dirty="0">
                <a:solidFill>
                  <a:srgbClr val="333333"/>
                </a:solidFill>
                <a:ea typeface="+mn-ea"/>
                <a:cs typeface="+mn-cs"/>
              </a:rPr>
              <a:t> </a:t>
            </a:r>
            <a:r>
              <a:rPr lang="en-US" dirty="0" err="1">
                <a:solidFill>
                  <a:srgbClr val="333333"/>
                </a:solidFill>
                <a:ea typeface="+mn-ea"/>
                <a:cs typeface="+mn-cs"/>
              </a:rPr>
              <a:t>mnogo</a:t>
            </a:r>
            <a:r>
              <a:rPr lang="en-US" dirty="0">
                <a:solidFill>
                  <a:srgbClr val="333333"/>
                </a:solidFill>
                <a:ea typeface="+mn-ea"/>
                <a:cs typeface="+mn-cs"/>
              </a:rPr>
              <a:t> </a:t>
            </a:r>
            <a:r>
              <a:rPr lang="en-US" dirty="0" err="1">
                <a:solidFill>
                  <a:srgbClr val="333333"/>
                </a:solidFill>
                <a:ea typeface="+mn-ea"/>
                <a:cs typeface="+mn-cs"/>
              </a:rPr>
              <a:t>veće</a:t>
            </a:r>
            <a:r>
              <a:rPr lang="en-US" dirty="0">
                <a:solidFill>
                  <a:srgbClr val="333333"/>
                </a:solidFill>
                <a:ea typeface="+mn-ea"/>
                <a:cs typeface="+mn-cs"/>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eaLnBrk="0" fontAlgn="base" hangingPunct="0">
              <a:buClr>
                <a:srgbClr val="006699"/>
              </a:buClr>
              <a:tabLst>
                <a:tab pos="84138" algn="l"/>
              </a:tabLst>
            </a:pPr>
            <a:r>
              <a:rPr lang="hr-HR" sz="2400">
                <a:solidFill>
                  <a:srgbClr val="004992"/>
                </a:solidFill>
              </a:rPr>
              <a:t>Koliko ljudi ima psihičke poremećaje u Kanadi</a:t>
            </a:r>
            <a:r>
              <a:rPr lang="en-US"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a:latin typeface="+mn-lt"/>
                <a:ea typeface="+mn-ea"/>
                <a:cs typeface="+mn-cs"/>
              </a:rPr>
              <a:t>Je li “normalno” imati psihičke probleme?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23</a:t>
            </a:fld>
            <a:endParaRPr lang="de-DE">
              <a:latin typeface="+mn-lt"/>
              <a:ea typeface="+mn-ea"/>
              <a:cs typeface="+mn-cs"/>
            </a:endParaRPr>
          </a:p>
        </p:txBody>
      </p:sp>
      <p:graphicFrame>
        <p:nvGraphicFramePr>
          <p:cNvPr id="7" name="Inhaltsplatzhalter 3"/>
          <p:cNvGraphicFramePr>
            <a:graphicFrameLocks/>
          </p:cNvGraphicFramePr>
          <p:nvPr>
            <p:extLst>
              <p:ext uri="{D42A27DB-BD31-4B8C-83A1-F6EECF244321}">
                <p14:modId xmlns:p14="http://schemas.microsoft.com/office/powerpoint/2010/main" val="815992298"/>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mn-lt"/>
                          <a:ea typeface="+mn-ea"/>
                          <a:cs typeface="+mn-cs"/>
                        </a:rPr>
                        <a:t>Proporcija psihički oboljelih ljudi tijekom prošle godine </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mn-lt"/>
                          <a:ea typeface="+mn-ea"/>
                          <a:cs typeface="+mn-cs"/>
                        </a:rPr>
                        <a:t>Depresija (najčešći psihički poremećaj)</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Shizofrenija / psihoza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8" name="Caption_8"/>
          <p:cNvSpPr/>
          <p:nvPr/>
        </p:nvSpPr>
        <p:spPr>
          <a:xfrm>
            <a:off x="408955" y="4221088"/>
            <a:ext cx="11376000" cy="738664"/>
          </a:xfrm>
          <a:prstGeom prst="rect">
            <a:avLst/>
          </a:prstGeom>
        </p:spPr>
        <p:txBody>
          <a:bodyPr lIns="0" tIns="0" rIns="0" bIns="0">
            <a:spAutoFit/>
          </a:bodyPr>
          <a:lstStyle/>
          <a:p>
            <a:pPr lvl="0" eaLnBrk="0" hangingPunct="0">
              <a:buClr>
                <a:srgbClr val="006699"/>
              </a:buClr>
              <a:tabLst>
                <a:tab pos="84138" algn="l"/>
              </a:tabLst>
            </a:pPr>
            <a:r>
              <a:rPr lang="en-US" dirty="0" err="1">
                <a:solidFill>
                  <a:srgbClr val="333333"/>
                </a:solidFill>
                <a:ea typeface="+mn-ea"/>
                <a:cs typeface="+mn-cs"/>
              </a:rPr>
              <a:t>Ako</a:t>
            </a:r>
            <a:r>
              <a:rPr lang="en-US" dirty="0">
                <a:solidFill>
                  <a:srgbClr val="333333"/>
                </a:solidFill>
                <a:ea typeface="+mn-ea"/>
                <a:cs typeface="+mn-cs"/>
              </a:rPr>
              <a:t> </a:t>
            </a:r>
            <a:r>
              <a:rPr lang="en-US" dirty="0" err="1">
                <a:solidFill>
                  <a:srgbClr val="333333"/>
                </a:solidFill>
                <a:ea typeface="+mn-ea"/>
                <a:cs typeface="+mn-cs"/>
              </a:rPr>
              <a:t>uzmete</a:t>
            </a:r>
            <a:r>
              <a:rPr lang="en-US" dirty="0">
                <a:solidFill>
                  <a:srgbClr val="333333"/>
                </a:solidFill>
                <a:ea typeface="+mn-ea"/>
                <a:cs typeface="+mn-cs"/>
              </a:rPr>
              <a:t> u </a:t>
            </a:r>
            <a:r>
              <a:rPr lang="en-US" dirty="0" err="1">
                <a:solidFill>
                  <a:srgbClr val="333333"/>
                </a:solidFill>
                <a:ea typeface="+mn-ea"/>
                <a:cs typeface="+mn-cs"/>
              </a:rPr>
              <a:t>obzir</a:t>
            </a:r>
            <a:r>
              <a:rPr lang="en-US" dirty="0">
                <a:solidFill>
                  <a:srgbClr val="333333"/>
                </a:solidFill>
                <a:ea typeface="+mn-ea"/>
                <a:cs typeface="+mn-cs"/>
              </a:rPr>
              <a:t> </a:t>
            </a:r>
            <a:r>
              <a:rPr lang="en-US" dirty="0" err="1">
                <a:solidFill>
                  <a:srgbClr val="333333"/>
                </a:solidFill>
                <a:ea typeface="+mn-ea"/>
                <a:cs typeface="+mn-cs"/>
              </a:rPr>
              <a:t>i</a:t>
            </a:r>
            <a:r>
              <a:rPr lang="en-US" dirty="0">
                <a:solidFill>
                  <a:srgbClr val="333333"/>
                </a:solidFill>
                <a:ea typeface="+mn-ea"/>
                <a:cs typeface="+mn-cs"/>
              </a:rPr>
              <a:t> </a:t>
            </a:r>
            <a:r>
              <a:rPr lang="en-US" dirty="0" err="1">
                <a:solidFill>
                  <a:srgbClr val="333333"/>
                </a:solidFill>
                <a:ea typeface="+mn-ea"/>
                <a:cs typeface="+mn-cs"/>
              </a:rPr>
              <a:t>ljude</a:t>
            </a:r>
            <a:r>
              <a:rPr lang="en-US" dirty="0">
                <a:solidFill>
                  <a:srgbClr val="333333"/>
                </a:solidFill>
                <a:ea typeface="+mn-ea"/>
                <a:cs typeface="+mn-cs"/>
              </a:rPr>
              <a:t> </a:t>
            </a:r>
            <a:r>
              <a:rPr lang="en-US" dirty="0" err="1">
                <a:solidFill>
                  <a:srgbClr val="333333"/>
                </a:solidFill>
                <a:ea typeface="+mn-ea"/>
                <a:cs typeface="+mn-cs"/>
              </a:rPr>
              <a:t>koji</a:t>
            </a:r>
            <a:r>
              <a:rPr lang="en-US" dirty="0">
                <a:solidFill>
                  <a:srgbClr val="333333"/>
                </a:solidFill>
                <a:ea typeface="+mn-ea"/>
                <a:cs typeface="+mn-cs"/>
              </a:rPr>
              <a:t> </a:t>
            </a:r>
            <a:r>
              <a:rPr lang="en-US" dirty="0" err="1">
                <a:solidFill>
                  <a:srgbClr val="333333"/>
                </a:solidFill>
                <a:ea typeface="+mn-ea"/>
                <a:cs typeface="+mn-cs"/>
              </a:rPr>
              <a:t>imaju</a:t>
            </a:r>
            <a:r>
              <a:rPr lang="en-US" dirty="0">
                <a:solidFill>
                  <a:srgbClr val="333333"/>
                </a:solidFill>
                <a:ea typeface="+mn-ea"/>
                <a:cs typeface="+mn-cs"/>
              </a:rPr>
              <a:t> </a:t>
            </a:r>
            <a:r>
              <a:rPr lang="en-US" dirty="0" err="1">
                <a:solidFill>
                  <a:srgbClr val="333333"/>
                </a:solidFill>
                <a:ea typeface="+mn-ea"/>
                <a:cs typeface="+mn-cs"/>
              </a:rPr>
              <a:t>pojedinačne</a:t>
            </a:r>
            <a:r>
              <a:rPr lang="en-US" dirty="0">
                <a:solidFill>
                  <a:srgbClr val="333333"/>
                </a:solidFill>
                <a:ea typeface="+mn-ea"/>
                <a:cs typeface="+mn-cs"/>
              </a:rPr>
              <a:t> </a:t>
            </a:r>
            <a:r>
              <a:rPr lang="en-US" dirty="0" err="1">
                <a:solidFill>
                  <a:srgbClr val="333333"/>
                </a:solidFill>
                <a:ea typeface="+mn-ea"/>
                <a:cs typeface="+mn-cs"/>
              </a:rPr>
              <a:t>simptome</a:t>
            </a:r>
            <a:r>
              <a:rPr lang="en-US" dirty="0">
                <a:solidFill>
                  <a:srgbClr val="333333"/>
                </a:solidFill>
                <a:ea typeface="+mn-ea"/>
                <a:cs typeface="+mn-cs"/>
              </a:rPr>
              <a:t>, </a:t>
            </a:r>
            <a:r>
              <a:rPr lang="en-US" dirty="0" err="1">
                <a:solidFill>
                  <a:srgbClr val="333333"/>
                </a:solidFill>
                <a:ea typeface="+mn-ea"/>
                <a:cs typeface="+mn-cs"/>
              </a:rPr>
              <a:t>ali</a:t>
            </a:r>
            <a:r>
              <a:rPr lang="en-US" dirty="0">
                <a:solidFill>
                  <a:srgbClr val="333333"/>
                </a:solidFill>
                <a:ea typeface="+mn-ea"/>
                <a:cs typeface="+mn-cs"/>
              </a:rPr>
              <a:t> ne </a:t>
            </a:r>
            <a:r>
              <a:rPr lang="en-US" dirty="0" err="1">
                <a:solidFill>
                  <a:srgbClr val="333333"/>
                </a:solidFill>
                <a:ea typeface="+mn-ea"/>
                <a:cs typeface="+mn-cs"/>
              </a:rPr>
              <a:t>ispunjavaju</a:t>
            </a:r>
            <a:r>
              <a:rPr lang="en-US" dirty="0">
                <a:solidFill>
                  <a:srgbClr val="333333"/>
                </a:solidFill>
                <a:ea typeface="+mn-ea"/>
                <a:cs typeface="+mn-cs"/>
              </a:rPr>
              <a:t> </a:t>
            </a:r>
            <a:r>
              <a:rPr lang="en-US" dirty="0" err="1">
                <a:solidFill>
                  <a:srgbClr val="333333"/>
                </a:solidFill>
                <a:ea typeface="+mn-ea"/>
                <a:cs typeface="+mn-cs"/>
              </a:rPr>
              <a:t>sve</a:t>
            </a:r>
            <a:r>
              <a:rPr lang="en-US" dirty="0">
                <a:solidFill>
                  <a:srgbClr val="333333"/>
                </a:solidFill>
                <a:ea typeface="+mn-ea"/>
                <a:cs typeface="+mn-cs"/>
              </a:rPr>
              <a:t> </a:t>
            </a:r>
            <a:r>
              <a:rPr lang="en-US" dirty="0" err="1">
                <a:solidFill>
                  <a:srgbClr val="333333"/>
                </a:solidFill>
                <a:ea typeface="+mn-ea"/>
                <a:cs typeface="+mn-cs"/>
              </a:rPr>
              <a:t>dijagnostičke</a:t>
            </a:r>
            <a:r>
              <a:rPr lang="en-US" dirty="0">
                <a:solidFill>
                  <a:srgbClr val="333333"/>
                </a:solidFill>
                <a:ea typeface="+mn-ea"/>
                <a:cs typeface="+mn-cs"/>
              </a:rPr>
              <a:t> </a:t>
            </a:r>
            <a:r>
              <a:rPr lang="en-US" dirty="0" err="1">
                <a:solidFill>
                  <a:srgbClr val="333333"/>
                </a:solidFill>
                <a:ea typeface="+mn-ea"/>
                <a:cs typeface="+mn-cs"/>
              </a:rPr>
              <a:t>kriterije</a:t>
            </a:r>
            <a:r>
              <a:rPr lang="en-US" dirty="0">
                <a:solidFill>
                  <a:srgbClr val="333333"/>
                </a:solidFill>
                <a:ea typeface="+mn-ea"/>
                <a:cs typeface="+mn-cs"/>
              </a:rPr>
              <a:t> </a:t>
            </a:r>
            <a:r>
              <a:rPr lang="en-US" dirty="0" err="1">
                <a:solidFill>
                  <a:srgbClr val="333333"/>
                </a:solidFill>
                <a:ea typeface="+mn-ea"/>
                <a:cs typeface="+mn-cs"/>
              </a:rPr>
              <a:t>za</a:t>
            </a:r>
            <a:r>
              <a:rPr lang="en-US" dirty="0">
                <a:solidFill>
                  <a:srgbClr val="333333"/>
                </a:solidFill>
                <a:ea typeface="+mn-ea"/>
                <a:cs typeface="+mn-cs"/>
              </a:rPr>
              <a:t> </a:t>
            </a:r>
            <a:r>
              <a:rPr lang="en-US" dirty="0" err="1">
                <a:solidFill>
                  <a:srgbClr val="333333"/>
                </a:solidFill>
                <a:ea typeface="+mn-ea"/>
                <a:cs typeface="+mn-cs"/>
              </a:rPr>
              <a:t>neki</a:t>
            </a:r>
            <a:r>
              <a:rPr lang="en-US" dirty="0">
                <a:solidFill>
                  <a:srgbClr val="333333"/>
                </a:solidFill>
                <a:ea typeface="+mn-ea"/>
                <a:cs typeface="+mn-cs"/>
              </a:rPr>
              <a:t> </a:t>
            </a:r>
            <a:r>
              <a:rPr lang="en-US" dirty="0" err="1">
                <a:solidFill>
                  <a:srgbClr val="333333"/>
                </a:solidFill>
                <a:ea typeface="+mn-ea"/>
                <a:cs typeface="+mn-cs"/>
              </a:rPr>
              <a:t>psihički</a:t>
            </a:r>
            <a:r>
              <a:rPr lang="en-US" dirty="0">
                <a:solidFill>
                  <a:srgbClr val="333333"/>
                </a:solidFill>
                <a:ea typeface="+mn-ea"/>
                <a:cs typeface="+mn-cs"/>
              </a:rPr>
              <a:t> </a:t>
            </a:r>
            <a:r>
              <a:rPr lang="en-US" dirty="0" err="1">
                <a:solidFill>
                  <a:srgbClr val="333333"/>
                </a:solidFill>
                <a:ea typeface="+mn-ea"/>
                <a:cs typeface="+mn-cs"/>
              </a:rPr>
              <a:t>poremećaj</a:t>
            </a:r>
            <a:r>
              <a:rPr lang="en-US" dirty="0">
                <a:solidFill>
                  <a:srgbClr val="333333"/>
                </a:solidFill>
                <a:ea typeface="+mn-ea"/>
                <a:cs typeface="+mn-cs"/>
              </a:rPr>
              <a:t>, </a:t>
            </a:r>
            <a:r>
              <a:rPr lang="en-US" dirty="0" err="1">
                <a:solidFill>
                  <a:srgbClr val="333333"/>
                </a:solidFill>
                <a:ea typeface="+mn-ea"/>
                <a:cs typeface="+mn-cs"/>
              </a:rPr>
              <a:t>brojke</a:t>
            </a:r>
            <a:r>
              <a:rPr lang="en-US" dirty="0">
                <a:solidFill>
                  <a:srgbClr val="333333"/>
                </a:solidFill>
                <a:ea typeface="+mn-ea"/>
                <a:cs typeface="+mn-cs"/>
              </a:rPr>
              <a:t> </a:t>
            </a:r>
            <a:r>
              <a:rPr lang="en-US" dirty="0" err="1">
                <a:solidFill>
                  <a:srgbClr val="333333"/>
                </a:solidFill>
                <a:ea typeface="+mn-ea"/>
                <a:cs typeface="+mn-cs"/>
              </a:rPr>
              <a:t>su</a:t>
            </a:r>
            <a:r>
              <a:rPr lang="en-US" dirty="0">
                <a:solidFill>
                  <a:srgbClr val="333333"/>
                </a:solidFill>
                <a:ea typeface="+mn-ea"/>
                <a:cs typeface="+mn-cs"/>
              </a:rPr>
              <a:t> </a:t>
            </a:r>
            <a:r>
              <a:rPr lang="en-US" dirty="0" err="1">
                <a:solidFill>
                  <a:srgbClr val="333333"/>
                </a:solidFill>
                <a:ea typeface="+mn-ea"/>
                <a:cs typeface="+mn-cs"/>
              </a:rPr>
              <a:t>mnogo</a:t>
            </a:r>
            <a:r>
              <a:rPr lang="en-US" dirty="0">
                <a:solidFill>
                  <a:srgbClr val="333333"/>
                </a:solidFill>
                <a:ea typeface="+mn-ea"/>
                <a:cs typeface="+mn-cs"/>
              </a:rPr>
              <a:t> </a:t>
            </a:r>
            <a:r>
              <a:rPr lang="en-US" dirty="0" err="1">
                <a:solidFill>
                  <a:srgbClr val="333333"/>
                </a:solidFill>
                <a:ea typeface="+mn-ea"/>
                <a:cs typeface="+mn-cs"/>
              </a:rPr>
              <a:t>veće</a:t>
            </a:r>
            <a:r>
              <a:rPr lang="en-US" dirty="0">
                <a:solidFill>
                  <a:srgbClr val="333333"/>
                </a:solidFill>
                <a:ea typeface="+mn-ea"/>
                <a:cs typeface="+mn-c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Posebna uvjerenja i nisu tako rijetka...</a:t>
            </a:r>
            <a:br>
              <a:rPr lang="en-US" sz="3600">
                <a:solidFill>
                  <a:srgbClr val="004992"/>
                </a:solidFill>
                <a:latin typeface="+mn-lt"/>
                <a:ea typeface="+mn-ea"/>
                <a:cs typeface="+mn-cs"/>
              </a:rPr>
            </a:br>
            <a:r>
              <a:rPr lang="en-US">
                <a:solidFill>
                  <a:srgbClr val="004992"/>
                </a:solidFill>
                <a:latin typeface="+mn-lt"/>
                <a:ea typeface="+mn-ea"/>
                <a:cs typeface="+mn-cs"/>
              </a:rPr>
              <a:t>Učestalost psihotičnog iskustva u populaciji</a:t>
            </a:r>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n-US" sz="2400">
                <a:solidFill>
                  <a:srgbClr val="333333"/>
                </a:solidFill>
              </a:rPr>
              <a:t>S</a:t>
            </a:r>
            <a:r>
              <a:rPr lang="hr-HR" sz="2400" dirty="0">
                <a:solidFill>
                  <a:srgbClr val="333333"/>
                </a:solidFill>
              </a:rPr>
              <a:t>imptomi psihoze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sumanute misli</a:t>
            </a:r>
            <a:r>
              <a:rPr lang="en-US" sz="2400" dirty="0">
                <a:solidFill>
                  <a:srgbClr val="333333"/>
                </a:solidFill>
              </a:rPr>
              <a:t>) </a:t>
            </a:r>
            <a:r>
              <a:rPr lang="hr-HR" sz="2400" dirty="0">
                <a:solidFill>
                  <a:srgbClr val="333333"/>
                </a:solidFill>
              </a:rPr>
              <a:t>dugo su se smatrali rijetkom pojavom i znakom ozbiljne psihičke bolesti</a:t>
            </a:r>
            <a:r>
              <a:rPr lang="en-US" sz="2400" dirty="0">
                <a:solidFill>
                  <a:srgbClr val="333333"/>
                </a:solidFill>
              </a:rPr>
              <a:t>.</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hr-HR" sz="2400" dirty="0">
                <a:solidFill>
                  <a:srgbClr val="333333"/>
                </a:solidFill>
              </a:rPr>
              <a:t>Sada znamo da su</a:t>
            </a:r>
            <a:r>
              <a:rPr lang="en-US" sz="2400" dirty="0">
                <a:solidFill>
                  <a:srgbClr val="333333"/>
                </a:solidFill>
              </a:rPr>
              <a:t> (</a:t>
            </a:r>
            <a:r>
              <a:rPr lang="hr-HR" sz="2400" dirty="0">
                <a:solidFill>
                  <a:srgbClr val="333333"/>
                </a:solidFill>
              </a:rPr>
              <a:t>blaga</a:t>
            </a:r>
            <a:r>
              <a:rPr lang="en-US" sz="2400" dirty="0">
                <a:solidFill>
                  <a:srgbClr val="333333"/>
                </a:solidFill>
              </a:rPr>
              <a:t>) </a:t>
            </a:r>
            <a:r>
              <a:rPr lang="hr-HR" sz="2400" dirty="0">
                <a:solidFill>
                  <a:srgbClr val="333333"/>
                </a:solidFill>
              </a:rPr>
              <a:t>iskustva nalik psihotičnima rasprostranjena u općoj populaciji</a:t>
            </a:r>
            <a:r>
              <a:rPr lang="en-US" sz="2400" dirty="0">
                <a:solidFill>
                  <a:srgbClr val="333333"/>
                </a:solidFill>
              </a:rPr>
              <a:t>. </a:t>
            </a:r>
            <a:r>
              <a:rPr lang="hr-HR" sz="2400" dirty="0">
                <a:solidFill>
                  <a:srgbClr val="333333"/>
                </a:solidFill>
              </a:rPr>
              <a:t>Za razliku od osoba sa dijagnozom psihoze</a:t>
            </a:r>
            <a:r>
              <a:rPr lang="en-US" sz="2400" dirty="0">
                <a:solidFill>
                  <a:srgbClr val="333333"/>
                </a:solidFill>
              </a:rPr>
              <a:t>, </a:t>
            </a:r>
            <a:r>
              <a:rPr lang="hr-HR" sz="2400" dirty="0">
                <a:solidFill>
                  <a:srgbClr val="333333"/>
                </a:solidFill>
              </a:rPr>
              <a:t>ova iskustva ne moraju uvijek dovesti do istih poteškoća u svakodnevnom funkcioniranju.</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5" name="Slide Number Placeholder 4"/>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25</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4148955360"/>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2039155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26</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3145861612"/>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3027501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27</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986098007"/>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1555731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28</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458348302"/>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3365518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29</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1180338212"/>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4102201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30</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107389483"/>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3754584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41" name="Titel 1"/>
          <p:cNvSpPr>
            <a:spLocks noGrp="1"/>
          </p:cNvSpPr>
          <p:nvPr>
            <p:ph type="title"/>
          </p:nvPr>
        </p:nvSpPr>
        <p:spPr/>
        <p:txBody>
          <a:bodyPr/>
          <a:lstStyle/>
          <a:p>
            <a:r>
              <a:rPr lang="hr-HR" sz="3600">
                <a:solidFill>
                  <a:srgbClr val="004992"/>
                </a:solidFill>
                <a:latin typeface="+mn-lt"/>
                <a:ea typeface="+mn-ea"/>
                <a:cs typeface="+mn-cs"/>
              </a:rPr>
              <a:t>Posebna uvjerenja i nisu tako rijetka...</a:t>
            </a:r>
            <a:br>
              <a:rPr lang="hr-HR" sz="3600">
                <a:solidFill>
                  <a:srgbClr val="004992"/>
                </a:solidFill>
                <a:latin typeface="+mn-lt"/>
                <a:ea typeface="+mn-ea"/>
                <a:cs typeface="+mn-cs"/>
              </a:rPr>
            </a:br>
            <a:r>
              <a:rPr lang="hr-HR">
                <a:solidFill>
                  <a:srgbClr val="004992"/>
                </a:solidFill>
                <a:latin typeface="+mn-lt"/>
                <a:ea typeface="+mn-ea"/>
                <a:cs typeface="+mn-cs"/>
              </a:rPr>
              <a:t>Učestalost psihotičnog iskustva u populaciji</a:t>
            </a:r>
            <a:endParaRPr 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Što Vi mislite? Koliko ljudi u općoj populaciji potvrđuje dolje navedene simptome/iskustva?</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31</a:t>
            </a:fld>
            <a:endParaRPr lang="de-DE">
              <a:latin typeface="+mn-lt"/>
              <a:ea typeface="+mn-ea"/>
              <a:cs typeface="+mn-cs"/>
            </a:endParaRPr>
          </a:p>
        </p:txBody>
      </p:sp>
      <p:graphicFrame>
        <p:nvGraphicFramePr>
          <p:cNvPr id="8" name="Tabelle 3"/>
          <p:cNvGraphicFramePr>
            <a:graphicFrameLocks noGrp="1"/>
          </p:cNvGraphicFramePr>
          <p:nvPr>
            <p:extLst>
              <p:ext uri="{D42A27DB-BD31-4B8C-83A1-F6EECF244321}">
                <p14:modId xmlns:p14="http://schemas.microsoft.com/office/powerpoint/2010/main" val="2112477654"/>
              </p:ext>
            </p:extLst>
          </p:nvPr>
        </p:nvGraphicFramePr>
        <p:xfrm>
          <a:off x="408955" y="2743200"/>
          <a:ext cx="11376000" cy="28803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mn-lt"/>
                          <a:ea typeface="+mn-ea"/>
                          <a:cs typeface="+mn-cs"/>
                        </a:rPr>
                        <a:t>Tvrdnje</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prihvaćene</a:t>
                      </a:r>
                      <a:r>
                        <a:rPr kumimoji="0" lang="fr-FR" sz="1800" b="0" i="0" u="none" strike="noStrike" cap="none" normalizeH="0" baseline="0" dirty="0">
                          <a:ln>
                            <a:noFill/>
                          </a:ln>
                          <a:solidFill>
                            <a:srgbClr val="333333"/>
                          </a:solidFill>
                          <a:effectLst/>
                          <a:latin typeface="+mn-lt"/>
                          <a:ea typeface="+mn-ea"/>
                          <a:cs typeface="+mn-cs"/>
                        </a:rPr>
                        <a:t> u </a:t>
                      </a:r>
                      <a:r>
                        <a:rPr kumimoji="0" lang="fr-FR" sz="1800" b="0" i="0" u="none" strike="noStrike" cap="none" normalizeH="0" baseline="0" dirty="0" err="1">
                          <a:ln>
                            <a:noFill/>
                          </a:ln>
                          <a:solidFill>
                            <a:srgbClr val="333333"/>
                          </a:solidFill>
                          <a:effectLst/>
                          <a:latin typeface="+mn-lt"/>
                          <a:ea typeface="+mn-ea"/>
                          <a:cs typeface="+mn-cs"/>
                        </a:rPr>
                        <a:t>općoj</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populaciji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Potvrdni odgovori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vi-VN" sz="1800" b="0" i="0" u="none" strike="noStrike" cap="none" normalizeH="0" baseline="0" dirty="0">
                          <a:ln>
                            <a:noFill/>
                          </a:ln>
                          <a:solidFill>
                            <a:srgbClr val="333333"/>
                          </a:solidFill>
                          <a:effectLst/>
                          <a:latin typeface="+mn-lt"/>
                          <a:ea typeface="+mn-ea"/>
                          <a:cs typeface="+mn-cs"/>
                        </a:rPr>
                        <a:t>Jeste li ikada mislili da ljudi mogu međusobno komunicirati telepatski?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Jeste</a:t>
                      </a:r>
                      <a:r>
                        <a:rPr kumimoji="0" lang="en-US" sz="1800" b="0" i="0" u="none" strike="noStrike" cap="none" normalizeH="0" baseline="0" dirty="0">
                          <a:ln>
                            <a:noFill/>
                          </a:ln>
                          <a:solidFill>
                            <a:srgbClr val="333333"/>
                          </a:solidFill>
                          <a:effectLst/>
                          <a:latin typeface="+mn-lt"/>
                          <a:ea typeface="+mn-ea"/>
                          <a:cs typeface="+mn-cs"/>
                        </a:rPr>
                        <a:t> li </a:t>
                      </a:r>
                      <a:r>
                        <a:rPr kumimoji="0" lang="en-US" sz="1800" b="0" i="0" u="none" strike="noStrike" cap="none" normalizeH="0" baseline="0" dirty="0" err="1">
                          <a:ln>
                            <a:noFill/>
                          </a:ln>
                          <a:solidFill>
                            <a:srgbClr val="333333"/>
                          </a:solidFill>
                          <a:effectLst/>
                          <a:latin typeface="+mn-lt"/>
                          <a:ea typeface="+mn-ea"/>
                          <a:cs typeface="+mn-cs"/>
                        </a:rPr>
                        <a:t>ikada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imali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osjećaj</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drugi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ljudi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mogu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čitati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Vaše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misli</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Osjećali da su stvari u Vašoj okolini nestvarne, kao da je sve dio nekog eksperimenta?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Jeste li ikada imali osjećaj da su riječi u časopisima ili na televiziji namijenjene baš Vama?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Jeste li ikada imali osjećaj da Vas netko na bilo koji način proganja? </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Čujete li povremeno glasove iako nikog nema u blizini?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i="1" dirty="0">
                <a:solidFill>
                  <a:schemeClr val="tx1"/>
                </a:solidFill>
                <a:latin typeface="+mn-lt"/>
                <a:ea typeface="+mn-ea"/>
                <a:cs typeface="+mn-cs"/>
              </a:rPr>
              <a:t>* </a:t>
            </a:r>
            <a:r>
              <a:rPr lang="fr-FR" altLang="en-US" sz="1000" i="1" dirty="0" err="1">
                <a:solidFill>
                  <a:schemeClr val="tx1"/>
                </a:solidFill>
                <a:latin typeface="+mn-lt"/>
                <a:ea typeface="+mn-ea"/>
                <a:cs typeface="+mn-cs"/>
              </a:rPr>
              <a:t>Quellen</a:t>
            </a:r>
            <a:r>
              <a:rPr lang="fr-FR" altLang="en-US" sz="1000" i="1" dirty="0">
                <a:solidFill>
                  <a:schemeClr val="tx1"/>
                </a:solidFill>
                <a:latin typeface="+mn-lt"/>
                <a:ea typeface="+mn-ea"/>
                <a:cs typeface="+mn-cs"/>
              </a:rPr>
              <a:t>: Emmanuelle R. Peters (Instrument: PDI), Steffen Moritz (Instrument: KSF)</a:t>
            </a:r>
            <a:endParaRPr lang="de-DE" altLang="en-US" sz="1000" i="1" dirty="0">
              <a:solidFill>
                <a:schemeClr val="tx1"/>
              </a:solidFill>
              <a:latin typeface="+mn-lt"/>
              <a:ea typeface="+mn-ea"/>
              <a:cs typeface="+mn-cs"/>
            </a:endParaRPr>
          </a:p>
        </p:txBody>
      </p:sp>
    </p:spTree>
    <p:extLst>
      <p:ext uri="{BB962C8B-B14F-4D97-AF65-F5344CB8AC3E}">
        <p14:creationId xmlns:p14="http://schemas.microsoft.com/office/powerpoint/2010/main" val="3874828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Zapamtite...</a:t>
            </a:r>
            <a:endParaRPr lang="de-DE" sz="3600">
              <a:latin typeface="+mn-lt"/>
              <a:ea typeface="+mn-ea"/>
              <a:cs typeface="+mn-cs"/>
            </a:endParaRPr>
          </a:p>
        </p:txBody>
      </p:sp>
      <p:sp>
        <p:nvSpPr>
          <p:cNvPr id="66563" name="Rectangle 6"/>
          <p:cNvSpPr>
            <a:spLocks noGrp="1" noChangeArrowheads="1"/>
          </p:cNvSpPr>
          <p:nvPr>
            <p:ph idx="1"/>
          </p:nvPr>
        </p:nvSpPr>
        <p:spPr/>
        <p:txBody>
          <a:bodyPr>
            <a:noAutofit/>
          </a:bodyPr>
          <a:lstStyle/>
          <a:p>
            <a:r>
              <a:rPr lang="hr-HR" sz="2400" dirty="0">
                <a:solidFill>
                  <a:srgbClr val="333333"/>
                </a:solidFill>
              </a:rPr>
              <a:t>Nitko nije </a:t>
            </a:r>
            <a:r>
              <a:rPr lang="hr-HR" sz="2400" b="1" i="1" dirty="0">
                <a:solidFill>
                  <a:srgbClr val="333333"/>
                </a:solidFill>
              </a:rPr>
              <a:t>otporan</a:t>
            </a:r>
            <a:r>
              <a:rPr lang="hr-HR" sz="2400" dirty="0">
                <a:solidFill>
                  <a:srgbClr val="333333"/>
                </a:solidFill>
              </a:rPr>
              <a:t> na psihičke krize! Tijekom prošle</a:t>
            </a:r>
            <a:r>
              <a:rPr lang="de-DE" sz="2400" dirty="0">
                <a:solidFill>
                  <a:srgbClr val="333333"/>
                </a:solidFill>
              </a:rPr>
              <a:t> </a:t>
            </a:r>
            <a:r>
              <a:rPr lang="hr-HR" sz="2400" dirty="0">
                <a:solidFill>
                  <a:srgbClr val="333333"/>
                </a:solidFill>
              </a:rPr>
              <a:t>godine</a:t>
            </a:r>
            <a:br>
              <a:rPr lang="en-US" sz="2400" dirty="0">
                <a:solidFill>
                  <a:srgbClr val="333333"/>
                </a:solidFill>
              </a:rPr>
            </a:br>
            <a:r>
              <a:rPr lang="hr-HR" sz="2400" dirty="0">
                <a:solidFill>
                  <a:srgbClr val="333333"/>
                </a:solidFill>
              </a:rPr>
              <a:t>više od svake četvrte osobe imalo je psihičkih poteškoća.</a:t>
            </a:r>
          </a:p>
          <a:p>
            <a:r>
              <a:rPr lang="hr-HR" sz="2400" dirty="0">
                <a:solidFill>
                  <a:srgbClr val="333333"/>
                </a:solidFill>
              </a:rPr>
              <a:t>Psihička bolest nije </a:t>
            </a:r>
            <a:r>
              <a:rPr lang="hr-HR" sz="2400" i="1" dirty="0">
                <a:solidFill>
                  <a:srgbClr val="004992"/>
                </a:solidFill>
              </a:rPr>
              <a:t>slabost,</a:t>
            </a:r>
            <a:r>
              <a:rPr lang="hr-HR" sz="2400" i="1" dirty="0">
                <a:solidFill>
                  <a:srgbClr val="333333"/>
                </a:solidFill>
              </a:rPr>
              <a:t> </a:t>
            </a:r>
            <a:r>
              <a:rPr lang="hr-HR" sz="2400" dirty="0">
                <a:solidFill>
                  <a:srgbClr val="333333"/>
                </a:solidFill>
              </a:rPr>
              <a:t>već izraz posebne</a:t>
            </a:r>
            <a:r>
              <a:rPr lang="en-US" sz="2400" dirty="0">
                <a:solidFill>
                  <a:srgbClr val="333333"/>
                </a:solidFill>
              </a:rPr>
              <a:t> </a:t>
            </a:r>
            <a:r>
              <a:rPr lang="hr-HR" sz="2400" i="1" dirty="0">
                <a:solidFill>
                  <a:srgbClr val="004992"/>
                </a:solidFill>
              </a:rPr>
              <a:t>osjetljivosti</a:t>
            </a:r>
            <a:r>
              <a:rPr lang="hr-HR" sz="2400" dirty="0">
                <a:solidFill>
                  <a:srgbClr val="333333"/>
                </a:solidFill>
              </a:rPr>
              <a:t>.</a:t>
            </a:r>
          </a:p>
          <a:p>
            <a:r>
              <a:rPr lang="hr-HR" sz="2400" dirty="0">
                <a:solidFill>
                  <a:srgbClr val="004992"/>
                </a:solidFill>
              </a:rPr>
              <a:t>Nasljeđe:</a:t>
            </a:r>
            <a:r>
              <a:rPr lang="hr-HR" sz="2400" dirty="0">
                <a:solidFill>
                  <a:srgbClr val="333333"/>
                </a:solidFill>
              </a:rPr>
              <a:t> geni igraju određenu ulogu u nastanku mnogih bolesti.</a:t>
            </a:r>
            <a:endParaRPr lang="de-DE" sz="2400" dirty="0">
              <a:solidFill>
                <a:srgbClr val="333333"/>
              </a:solidFill>
            </a:endParaRPr>
          </a:p>
          <a:p>
            <a:r>
              <a:rPr lang="hr-HR" sz="2400" dirty="0">
                <a:solidFill>
                  <a:srgbClr val="004992"/>
                </a:solidFill>
              </a:rPr>
              <a:t>Okolina:</a:t>
            </a:r>
            <a:r>
              <a:rPr lang="hr-HR" sz="2400" dirty="0">
                <a:solidFill>
                  <a:srgbClr val="333333"/>
                </a:solidFill>
              </a:rPr>
              <a:t> negativna i traumatska iskustva također mogu imati štetan utjecaj na psihičko zdravlje i povećati vjerojatnost pojave psihičke bolesti kod osoba sa i bez predispozicije za oboljevanje</a:t>
            </a:r>
            <a:r>
              <a:rPr lang="de-DE" sz="2400" dirty="0">
                <a:solidFill>
                  <a:srgbClr val="333333"/>
                </a:solidFill>
              </a:rPr>
              <a:t>.</a:t>
            </a:r>
            <a:endParaRPr lang="hr-HR" sz="24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Što je stigma, a što samo-stigma?</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a:buClr>
                <a:srgbClr val="000000"/>
              </a:buClr>
            </a:pPr>
            <a:r>
              <a:rPr lang="en-US" sz="2000" dirty="0">
                <a:solidFill>
                  <a:srgbClr val="004992"/>
                </a:solidFill>
              </a:rPr>
              <a:t>???</a:t>
            </a:r>
            <a:endParaRPr lang="hr-HR"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33</a:t>
            </a:fld>
            <a:endParaRPr lang="de-DE">
              <a:latin typeface="+mn-lt"/>
              <a:ea typeface="+mn-ea"/>
              <a:cs typeface="+mn-cs"/>
            </a:endParaRPr>
          </a:p>
        </p:txBody>
      </p:sp>
      <p:sp>
        <p:nvSpPr>
          <p:cNvPr id="77828"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Što je stigma, a što samo-stigma?</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sz="2000" b="1" dirty="0">
                <a:solidFill>
                  <a:srgbClr val="004992"/>
                </a:solidFill>
              </a:rPr>
              <a:t>Stigma = </a:t>
            </a:r>
            <a:r>
              <a:rPr lang="hr-HR" sz="2000" b="1" dirty="0">
                <a:solidFill>
                  <a:srgbClr val="004992"/>
                </a:solidFill>
              </a:rPr>
              <a:t>grčka riječ</a:t>
            </a:r>
            <a:r>
              <a:rPr lang="en-US" sz="2000" b="1" dirty="0">
                <a:solidFill>
                  <a:srgbClr val="004992"/>
                </a:solidFill>
              </a:rPr>
              <a:t>. </a:t>
            </a:r>
            <a:r>
              <a:rPr lang="hr-HR" sz="2000" b="1" dirty="0">
                <a:solidFill>
                  <a:srgbClr val="004992"/>
                </a:solidFill>
              </a:rPr>
              <a:t>Doslovno znači:</a:t>
            </a:r>
            <a:r>
              <a:rPr lang="en-US" sz="2000" b="1" dirty="0">
                <a:solidFill>
                  <a:srgbClr val="004992"/>
                </a:solidFill>
              </a:rPr>
              <a:t> </a:t>
            </a:r>
            <a:r>
              <a:rPr lang="hr-HR" sz="2000" dirty="0">
                <a:solidFill>
                  <a:srgbClr val="333333"/>
                </a:solidFill>
              </a:rPr>
              <a:t>pečat</a:t>
            </a:r>
            <a:r>
              <a:rPr lang="en-US" sz="2000" dirty="0">
                <a:solidFill>
                  <a:srgbClr val="333333"/>
                </a:solidFill>
              </a:rPr>
              <a:t>,</a:t>
            </a:r>
            <a:r>
              <a:rPr lang="hr-HR" sz="2000" dirty="0">
                <a:solidFill>
                  <a:srgbClr val="333333"/>
                </a:solidFill>
              </a:rPr>
              <a:t> oznaka, ljaga</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34</a:t>
            </a:fld>
            <a:endParaRPr lang="de-DE">
              <a:latin typeface="+mn-lt"/>
              <a:ea typeface="+mn-ea"/>
              <a:cs typeface="+mn-cs"/>
            </a:endParaRPr>
          </a:p>
        </p:txBody>
      </p:sp>
      <p:sp>
        <p:nvSpPr>
          <p:cNvPr id="77828"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2231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Što je stigma, a što samo-stigma?</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sz="2000" b="1" dirty="0">
                <a:solidFill>
                  <a:srgbClr val="004992"/>
                </a:solidFill>
              </a:rPr>
              <a:t>Stigma = </a:t>
            </a:r>
            <a:r>
              <a:rPr lang="hr-HR" sz="2000" b="1" dirty="0">
                <a:solidFill>
                  <a:srgbClr val="004992"/>
                </a:solidFill>
              </a:rPr>
              <a:t>grčka riječ</a:t>
            </a:r>
            <a:r>
              <a:rPr lang="en-US" sz="2000" b="1" dirty="0">
                <a:solidFill>
                  <a:srgbClr val="004992"/>
                </a:solidFill>
              </a:rPr>
              <a:t>. </a:t>
            </a:r>
            <a:r>
              <a:rPr lang="hr-HR" sz="2000" b="1" dirty="0">
                <a:solidFill>
                  <a:srgbClr val="004992"/>
                </a:solidFill>
              </a:rPr>
              <a:t>Doslovno znači:</a:t>
            </a:r>
            <a:r>
              <a:rPr lang="en-US" sz="2000" b="1" dirty="0">
                <a:solidFill>
                  <a:srgbClr val="004992"/>
                </a:solidFill>
              </a:rPr>
              <a:t> </a:t>
            </a:r>
            <a:r>
              <a:rPr lang="hr-HR" sz="2000" dirty="0">
                <a:solidFill>
                  <a:srgbClr val="333333"/>
                </a:solidFill>
              </a:rPr>
              <a:t>pečat</a:t>
            </a:r>
            <a:r>
              <a:rPr lang="en-US" sz="2000" dirty="0">
                <a:solidFill>
                  <a:srgbClr val="333333"/>
                </a:solidFill>
              </a:rPr>
              <a:t>,</a:t>
            </a:r>
            <a:r>
              <a:rPr lang="hr-HR" sz="2000" dirty="0">
                <a:solidFill>
                  <a:srgbClr val="333333"/>
                </a:solidFill>
              </a:rPr>
              <a:t> oznaka, ljaga</a:t>
            </a:r>
          </a:p>
          <a:p>
            <a:pPr marL="342900" indent="-342900">
              <a:buClr>
                <a:srgbClr val="333333"/>
              </a:buClr>
              <a:buFont typeface="WingDings"/>
              <a:buChar char=""/>
            </a:pPr>
            <a:r>
              <a:rPr lang="hr-HR" sz="2000" b="1" dirty="0">
                <a:solidFill>
                  <a:srgbClr val="004992"/>
                </a:solidFill>
              </a:rPr>
              <a:t>Stigmatizacija </a:t>
            </a:r>
            <a:r>
              <a:rPr lang="hr-HR" sz="2000" dirty="0">
                <a:solidFill>
                  <a:srgbClr val="004992"/>
                </a:solidFill>
              </a:rPr>
              <a:t>se javlja kada se osobama ili skupinama ljudi pripisuju</a:t>
            </a:r>
            <a:br>
              <a:rPr lang="en-US" sz="2000" dirty="0">
                <a:solidFill>
                  <a:srgbClr val="004992"/>
                </a:solidFill>
              </a:rPr>
            </a:br>
            <a:r>
              <a:rPr lang="hr-HR" sz="2000" dirty="0">
                <a:solidFill>
                  <a:srgbClr val="004992"/>
                </a:solidFill>
              </a:rPr>
              <a:t>negativne osobine</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35</a:t>
            </a:fld>
            <a:endParaRPr lang="de-DE">
              <a:latin typeface="+mn-lt"/>
              <a:ea typeface="+mn-ea"/>
              <a:cs typeface="+mn-cs"/>
            </a:endParaRPr>
          </a:p>
        </p:txBody>
      </p:sp>
      <p:sp>
        <p:nvSpPr>
          <p:cNvPr id="77828"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325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Što je stigma, a što samo-stigma?</a:t>
            </a:r>
            <a:endParaRPr lang="de-DE" sz="3600" dirty="0">
              <a:solidFill>
                <a:srgbClr val="004992"/>
              </a:solidFill>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n-US" sz="2000" b="1" dirty="0">
                <a:solidFill>
                  <a:srgbClr val="004992"/>
                </a:solidFill>
              </a:rPr>
              <a:t>Stigma = </a:t>
            </a:r>
            <a:r>
              <a:rPr lang="hr-HR" sz="2000" b="1" dirty="0">
                <a:solidFill>
                  <a:srgbClr val="004992"/>
                </a:solidFill>
              </a:rPr>
              <a:t>grčka riječ</a:t>
            </a:r>
            <a:r>
              <a:rPr lang="en-US" sz="2000" b="1" dirty="0">
                <a:solidFill>
                  <a:srgbClr val="004992"/>
                </a:solidFill>
              </a:rPr>
              <a:t>. </a:t>
            </a:r>
            <a:r>
              <a:rPr lang="hr-HR" sz="2000" b="1" dirty="0">
                <a:solidFill>
                  <a:srgbClr val="004992"/>
                </a:solidFill>
              </a:rPr>
              <a:t>Doslovno znači:</a:t>
            </a:r>
            <a:r>
              <a:rPr lang="en-US" sz="2000" b="1" dirty="0">
                <a:solidFill>
                  <a:srgbClr val="004992"/>
                </a:solidFill>
              </a:rPr>
              <a:t> </a:t>
            </a:r>
            <a:r>
              <a:rPr lang="hr-HR" sz="2000" dirty="0">
                <a:solidFill>
                  <a:srgbClr val="333333"/>
                </a:solidFill>
              </a:rPr>
              <a:t>pečat</a:t>
            </a:r>
            <a:r>
              <a:rPr lang="en-US" sz="2000" dirty="0">
                <a:solidFill>
                  <a:srgbClr val="333333"/>
                </a:solidFill>
              </a:rPr>
              <a:t>,</a:t>
            </a:r>
            <a:r>
              <a:rPr lang="hr-HR" sz="2000" dirty="0">
                <a:solidFill>
                  <a:srgbClr val="333333"/>
                </a:solidFill>
              </a:rPr>
              <a:t> oznaka, ljaga</a:t>
            </a:r>
          </a:p>
          <a:p>
            <a:pPr marL="342900" indent="-342900">
              <a:buClr>
                <a:srgbClr val="333333"/>
              </a:buClr>
              <a:buFont typeface="WingDings"/>
              <a:buChar char=""/>
            </a:pPr>
            <a:r>
              <a:rPr lang="hr-HR" sz="2000" b="1" dirty="0">
                <a:solidFill>
                  <a:srgbClr val="004992"/>
                </a:solidFill>
              </a:rPr>
              <a:t>Stigmatizacija </a:t>
            </a:r>
            <a:r>
              <a:rPr lang="hr-HR" sz="2000" dirty="0">
                <a:solidFill>
                  <a:srgbClr val="004992"/>
                </a:solidFill>
              </a:rPr>
              <a:t>se javlja kada se osobama ili skupinama ljudi pripisuju</a:t>
            </a:r>
            <a:br>
              <a:rPr lang="en-US" sz="2000" dirty="0">
                <a:solidFill>
                  <a:srgbClr val="004992"/>
                </a:solidFill>
              </a:rPr>
            </a:br>
            <a:r>
              <a:rPr lang="hr-HR" sz="2000" dirty="0">
                <a:solidFill>
                  <a:srgbClr val="004992"/>
                </a:solidFill>
              </a:rPr>
              <a:t>negativne osobine</a:t>
            </a:r>
          </a:p>
          <a:p>
            <a:pPr marL="342900" indent="-342900">
              <a:buClr>
                <a:srgbClr val="333333"/>
              </a:buClr>
              <a:buFont typeface="WingDings"/>
              <a:buChar char=""/>
            </a:pPr>
            <a:r>
              <a:rPr lang="hr-HR" sz="2000" dirty="0">
                <a:solidFill>
                  <a:srgbClr val="333333"/>
                </a:solidFill>
              </a:rPr>
              <a:t>To se čini bez kritičke provjere stvarnosti.</a:t>
            </a:r>
          </a:p>
          <a:p>
            <a:pPr marL="342900" indent="-342900">
              <a:buClr>
                <a:srgbClr val="333333"/>
              </a:buClr>
              <a:buFont typeface="WingDings"/>
              <a:buChar char=""/>
            </a:pPr>
            <a:r>
              <a:rPr lang="hr-HR" sz="2000" dirty="0">
                <a:solidFill>
                  <a:srgbClr val="333333"/>
                </a:solidFill>
              </a:rPr>
              <a:t>Stigma može dovesti do omalovažavanja ili društvene izolacije pojedinaca.</a:t>
            </a:r>
          </a:p>
          <a:p>
            <a:pPr marL="342900" indent="-342900">
              <a:buClr>
                <a:srgbClr val="333333"/>
              </a:buClr>
              <a:buFont typeface="WingDings"/>
              <a:buChar char=""/>
            </a:pPr>
            <a:r>
              <a:rPr lang="hr-HR" sz="2000" dirty="0">
                <a:solidFill>
                  <a:srgbClr val="333333"/>
                </a:solidFill>
              </a:rPr>
              <a:t>Stigmatizacija se može dogoditi povodom određenih bolesti (npr. HIV), vidljivih tjelesnih oštećenja ili mentalnih bolesti poput psihoze.</a:t>
            </a:r>
          </a:p>
          <a:p>
            <a:pPr marL="342900" indent="-342900">
              <a:buClr>
                <a:srgbClr val="333333"/>
              </a:buClr>
              <a:buFont typeface="WingDings"/>
              <a:buChar char=""/>
            </a:pPr>
            <a:r>
              <a:rPr lang="hr-HR" sz="2000">
                <a:solidFill>
                  <a:srgbClr val="333333"/>
                </a:solidFill>
              </a:rPr>
              <a:t>“Samo-stigma” </a:t>
            </a:r>
            <a:r>
              <a:rPr lang="hr-HR" sz="2000" dirty="0">
                <a:solidFill>
                  <a:srgbClr val="333333"/>
                </a:solidFill>
              </a:rPr>
              <a:t>znači da je osoba toliko usvojila stigmu kojoj je bila izložena od strane drugih ljudi, da sama sebe smatra manje vrijednom.</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36</a:t>
            </a:fld>
            <a:endParaRPr lang="de-DE">
              <a:latin typeface="+mn-lt"/>
              <a:ea typeface="+mn-ea"/>
              <a:cs typeface="+mn-cs"/>
            </a:endParaRPr>
          </a:p>
        </p:txBody>
      </p:sp>
      <p:sp>
        <p:nvSpPr>
          <p:cNvPr id="77828" name="Textfeld 5"/>
          <p:cNvSpPr txBox="1">
            <a:spLocks noChangeArrowheads="1"/>
          </p:cNvSpPr>
          <p:nvPr/>
        </p:nvSpPr>
        <p:spPr bwMode="auto">
          <a:xfrm rot="-748353">
            <a:off x="10825961" y="2312440"/>
            <a:ext cx="708014" cy="292388"/>
          </a:xfrm>
          <a:prstGeom prst="rect">
            <a:avLst/>
          </a:prstGeom>
          <a:noFill/>
          <a:ln w="9525">
            <a:noFill/>
            <a:miter lim="800000"/>
            <a:headEnd/>
            <a:tailEnd/>
          </a:ln>
        </p:spPr>
        <p:txBody>
          <a:bodyPr wrap="none">
            <a:noAutofit/>
          </a:bodyPr>
          <a:lstStyle/>
          <a:p>
            <a:r>
              <a:rPr lang="de-DE" sz="1300" b="1">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9586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a:lstStyle/>
          <a:p>
            <a:r>
              <a:rPr lang="de-DE" sz="3600">
                <a:solidFill>
                  <a:srgbClr val="004992"/>
                </a:solidFill>
                <a:latin typeface="+mn-lt"/>
                <a:ea typeface="+mn-ea"/>
                <a:cs typeface="+mn-cs"/>
              </a:rPr>
              <a:t>Stigmatizacija osoba sa psihozom</a:t>
            </a: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Što drugi ljudi misle o osobama koje su doživjele psihozu?</a:t>
            </a:r>
          </a:p>
          <a:p>
            <a:pPr marL="342900" indent="-342900">
              <a:buClr>
                <a:srgbClr val="333333"/>
              </a:buClr>
              <a:buFont typeface="WingDings"/>
              <a:buChar char=""/>
            </a:pPr>
            <a:r>
              <a:rPr lang="hr-HR" sz="2400" dirty="0">
                <a:solidFill>
                  <a:srgbClr val="333333"/>
                </a:solidFill>
              </a:rPr>
              <a:t>Što Vi mislite ili ste mislili o osobama sa psihozom</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itel 1"/>
          <p:cNvSpPr>
            <a:spLocks noGrp="1"/>
          </p:cNvSpPr>
          <p:nvPr>
            <p:ph type="title"/>
          </p:nvPr>
        </p:nvSpPr>
        <p:spPr/>
        <p:txBody>
          <a:bodyPr/>
          <a:lstStyle/>
          <a:p>
            <a:r>
              <a:rPr lang="de-DE" sz="3600" dirty="0">
                <a:solidFill>
                  <a:srgbClr val="004992"/>
                </a:solidFill>
                <a:latin typeface="+mn-lt"/>
                <a:ea typeface="+mn-ea"/>
                <a:cs typeface="+mn-cs"/>
              </a:rPr>
              <a:t>Stigmatizacija osoba sa psihozom</a:t>
            </a:r>
          </a:p>
        </p:txBody>
      </p:sp>
      <p:sp>
        <p:nvSpPr>
          <p:cNvPr id="80900" name="Inhaltsplatzhalter 2"/>
          <p:cNvSpPr>
            <a:spLocks noGrp="1"/>
          </p:cNvSpPr>
          <p:nvPr>
            <p:ph idx="1"/>
          </p:nvPr>
        </p:nvSpPr>
        <p:spPr/>
        <p:txBody>
          <a:bodyPr>
            <a:noAutofit/>
          </a:bodyPr>
          <a:lstStyle/>
          <a:p>
            <a:pPr>
              <a:lnSpc>
                <a:spcPct val="100000"/>
              </a:lnSpc>
              <a:spcBef>
                <a:spcPts val="1200"/>
              </a:spcBef>
            </a:pPr>
            <a:r>
              <a:rPr lang="hr-HR" sz="2400" dirty="0">
                <a:solidFill>
                  <a:srgbClr val="004992"/>
                </a:solidFill>
              </a:rPr>
              <a:t>Učestalo ali netočno mišljenje koje neki ljudi imaju o osobama sa psihozom</a:t>
            </a:r>
            <a:r>
              <a:rPr lang="de-DE" sz="2400" dirty="0">
                <a:solidFill>
                  <a:srgbClr val="004992"/>
                </a:solidFill>
              </a:rPr>
              <a:t>:</a:t>
            </a:r>
          </a:p>
          <a:p>
            <a:pPr>
              <a:lnSpc>
                <a:spcPct val="100000"/>
              </a:lnSpc>
              <a:spcBef>
                <a:spcPts val="1200"/>
              </a:spcBef>
            </a:pPr>
            <a:r>
              <a:rPr lang="hr-HR" sz="2400" dirty="0">
                <a:solidFill>
                  <a:srgbClr val="333333"/>
                </a:solidFill>
              </a:rPr>
              <a:t>Oni su</a:t>
            </a:r>
            <a:r>
              <a:rPr lang="de-DE" sz="2400" dirty="0">
                <a:solidFill>
                  <a:srgbClr val="333333"/>
                </a:solidFill>
              </a:rPr>
              <a:t>...</a:t>
            </a:r>
          </a:p>
          <a:p>
            <a:pPr marL="342900" indent="-342900">
              <a:lnSpc>
                <a:spcPct val="100000"/>
              </a:lnSpc>
              <a:spcBef>
                <a:spcPts val="1200"/>
              </a:spcBef>
              <a:buClr>
                <a:srgbClr val="333333"/>
              </a:buClr>
              <a:buFont typeface="WingDings"/>
              <a:buChar char=""/>
            </a:pPr>
            <a:r>
              <a:rPr lang="hr-HR" sz="2400" dirty="0">
                <a:solidFill>
                  <a:srgbClr val="333333"/>
                </a:solidFill>
              </a:rPr>
              <a:t>opasni i nepredvidljivi</a:t>
            </a:r>
          </a:p>
          <a:p>
            <a:pPr marL="342900" indent="-342900">
              <a:lnSpc>
                <a:spcPct val="100000"/>
              </a:lnSpc>
              <a:spcBef>
                <a:spcPts val="1200"/>
              </a:spcBef>
              <a:buClr>
                <a:srgbClr val="333333"/>
              </a:buClr>
              <a:buFont typeface="WingDings"/>
              <a:buChar char=""/>
            </a:pPr>
            <a:r>
              <a:rPr lang="hr-HR" sz="2400" dirty="0">
                <a:solidFill>
                  <a:srgbClr val="333333"/>
                </a:solidFill>
              </a:rPr>
              <a:t>višestruke ličnosti</a:t>
            </a:r>
          </a:p>
          <a:p>
            <a:pPr marL="342900" indent="-342900">
              <a:lnSpc>
                <a:spcPct val="100000"/>
              </a:lnSpc>
              <a:spcBef>
                <a:spcPts val="1200"/>
              </a:spcBef>
              <a:buClr>
                <a:srgbClr val="333333"/>
              </a:buClr>
              <a:buFont typeface="WingDings"/>
              <a:buChar char=""/>
            </a:pPr>
            <a:r>
              <a:rPr lang="hr-HR" sz="2400" dirty="0">
                <a:solidFill>
                  <a:srgbClr val="333333"/>
                </a:solidFill>
              </a:rPr>
              <a:t>neinteligentni</a:t>
            </a:r>
          </a:p>
          <a:p>
            <a:pPr marL="342900" indent="-342900">
              <a:lnSpc>
                <a:spcPct val="100000"/>
              </a:lnSpc>
              <a:spcBef>
                <a:spcPts val="1200"/>
              </a:spcBef>
              <a:buClr>
                <a:srgbClr val="333333"/>
              </a:buClr>
              <a:buFont typeface="WingDings"/>
              <a:buChar char=""/>
            </a:pPr>
            <a:r>
              <a:rPr lang="hr-HR" sz="2400" dirty="0">
                <a:solidFill>
                  <a:srgbClr val="333333"/>
                </a:solidFill>
              </a:rPr>
              <a:t>neizlječivi (trajno stanje)</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38</a:t>
            </a:fld>
            <a:endParaRPr lang="de-DE">
              <a:latin typeface="+mn-lt"/>
              <a:ea typeface="+mn-ea"/>
              <a:cs typeface="+mn-cs"/>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9" name="Caption_5"/>
          <p:cNvSpPr txBox="1"/>
          <p:nvPr/>
        </p:nvSpPr>
        <p:spPr>
          <a:xfrm>
            <a:off x="408954" y="6082659"/>
            <a:ext cx="11376000" cy="370205"/>
          </a:xfrm>
          <a:prstGeom prst="rect">
            <a:avLst/>
          </a:prstGeom>
        </p:spPr>
        <p:txBody>
          <a:bodyPr vert="horz" wrap="square" lIns="0" tIns="0" rIns="0" bIns="0" rtlCol="0">
            <a:noAutofit/>
          </a:bodyPr>
          <a:lstStyle/>
          <a:p>
            <a:pPr algn="ctr">
              <a:lnSpc>
                <a:spcPct val="105000"/>
              </a:lnSpc>
              <a:spcBef>
                <a:spcPts val="1999"/>
              </a:spcBef>
            </a:pPr>
            <a:r>
              <a:rPr lang="en-US" spc="-15" dirty="0" err="1">
                <a:solidFill>
                  <a:srgbClr val="333333"/>
                </a:solidFill>
                <a:ea typeface="+mn-ea"/>
                <a:cs typeface="+mn-cs"/>
              </a:rPr>
              <a:t>Opravdano</a:t>
            </a:r>
            <a:r>
              <a:rPr lang="en-US" spc="-15" dirty="0">
                <a:solidFill>
                  <a:srgbClr val="333333"/>
                </a:solidFill>
                <a:ea typeface="+mn-ea"/>
                <a:cs typeface="+mn-cs"/>
              </a:rPr>
              <a:t>? 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a:solidFill>
                  <a:srgbClr val="004992"/>
                </a:solidFill>
                <a:latin typeface="+mn-lt"/>
                <a:ea typeface="+mn-ea"/>
                <a:cs typeface="+mn-cs"/>
              </a:rPr>
              <a:t>Stigmatizacija osoba sa psihozom</a:t>
            </a:r>
            <a:endParaRPr lang="de-DE" sz="3600">
              <a:solidFill>
                <a:srgbClr val="004992"/>
              </a:solidFill>
              <a:latin typeface="+mn-lt"/>
              <a:ea typeface="+mn-ea"/>
              <a:cs typeface="+mn-cs"/>
            </a:endParaRPr>
          </a:p>
        </p:txBody>
      </p:sp>
      <p:sp>
        <p:nvSpPr>
          <p:cNvPr id="82945" name="Inhaltsplatzhalter 2"/>
          <p:cNvSpPr>
            <a:spLocks noGrp="1"/>
          </p:cNvSpPr>
          <p:nvPr>
            <p:ph idx="1"/>
          </p:nvPr>
        </p:nvSpPr>
        <p:spPr/>
        <p:txBody>
          <a:bodyPr>
            <a:noAutofit/>
          </a:bodyPr>
          <a:lstStyle/>
          <a:p>
            <a:pPr eaLnBrk="1" hangingPunct="1">
              <a:lnSpc>
                <a:spcPct val="100000"/>
              </a:lnSpc>
              <a:spcBef>
                <a:spcPts val="1200"/>
              </a:spcBef>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a:lnSpc>
                <a:spcPct val="100000"/>
              </a:lnSpc>
              <a:spcBef>
                <a:spcPts val="1200"/>
              </a:spcBef>
            </a:pPr>
            <a:r>
              <a:rPr lang="hr-HR" sz="2400" dirty="0">
                <a:solidFill>
                  <a:srgbClr val="004992"/>
                </a:solidFill>
              </a:rPr>
              <a:t>opasni i nepredvidljivi</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39</a:t>
            </a:fld>
            <a:endParaRPr 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a:solidFill>
                  <a:srgbClr val="004992"/>
                </a:solidFill>
                <a:latin typeface="+mn-lt"/>
                <a:ea typeface="+mn-ea"/>
                <a:cs typeface="+mn-cs"/>
              </a:rPr>
              <a:t>Stigmatizacija osoba sa psihozom</a:t>
            </a:r>
            <a:endParaRPr lang="de-DE" sz="3600">
              <a:solidFill>
                <a:srgbClr val="004992"/>
              </a:solidFill>
              <a:latin typeface="+mn-lt"/>
              <a:ea typeface="+mn-ea"/>
              <a:cs typeface="+mn-cs"/>
            </a:endParaRPr>
          </a:p>
        </p:txBody>
      </p:sp>
      <p:sp>
        <p:nvSpPr>
          <p:cNvPr id="82945" name="Inhaltsplatzhalter 2"/>
          <p:cNvSpPr>
            <a:spLocks noGrp="1"/>
          </p:cNvSpPr>
          <p:nvPr>
            <p:ph idx="1"/>
          </p:nvPr>
        </p:nvSpPr>
        <p:spPr/>
        <p:txBody>
          <a:bodyPr>
            <a:noAutofit/>
          </a:bodyPr>
          <a:lstStyle/>
          <a:p>
            <a:pPr eaLnBrk="1" hangingPunct="1">
              <a:lnSpc>
                <a:spcPct val="100000"/>
              </a:lnSpc>
              <a:spcBef>
                <a:spcPts val="1200"/>
              </a:spcBef>
            </a:pPr>
            <a:r>
              <a:rPr lang="hr-HR" sz="2400" dirty="0">
                <a:solidFill>
                  <a:srgbClr val="004992"/>
                </a:solidFill>
              </a:rPr>
              <a:t>Opravdano</a:t>
            </a:r>
            <a:r>
              <a:rPr lang="de-DE" sz="2400" dirty="0">
                <a:solidFill>
                  <a:srgbClr val="004992"/>
                </a:solidFill>
              </a:rPr>
              <a:t>? N</a:t>
            </a:r>
            <a:r>
              <a:rPr lang="hr-HR" sz="2400" dirty="0">
                <a:solidFill>
                  <a:srgbClr val="004992"/>
                </a:solidFill>
              </a:rPr>
              <a:t>E</a:t>
            </a:r>
            <a:r>
              <a:rPr lang="de-DE" sz="2400" dirty="0">
                <a:solidFill>
                  <a:srgbClr val="004992"/>
                </a:solidFill>
              </a:rPr>
              <a:t>!</a:t>
            </a:r>
          </a:p>
          <a:p>
            <a:pPr>
              <a:lnSpc>
                <a:spcPct val="100000"/>
              </a:lnSpc>
              <a:spcBef>
                <a:spcPts val="1200"/>
              </a:spcBef>
            </a:pPr>
            <a:r>
              <a:rPr lang="hr-HR" sz="2400" dirty="0">
                <a:solidFill>
                  <a:srgbClr val="004992"/>
                </a:solidFill>
              </a:rPr>
              <a:t>opasni i nepredvidljivi</a:t>
            </a:r>
            <a:r>
              <a:rPr lang="de-DE" sz="2400" dirty="0">
                <a:solidFill>
                  <a:srgbClr val="004992"/>
                </a:solidFill>
              </a:rPr>
              <a:t>?</a:t>
            </a:r>
          </a:p>
          <a:p>
            <a:r>
              <a:rPr lang="hr-HR" sz="2400" dirty="0">
                <a:solidFill>
                  <a:srgbClr val="333333"/>
                </a:solidFill>
              </a:rPr>
              <a:t>Vjerojatnije je da će osobe sa psihozom biti žrtve</a:t>
            </a:r>
            <a:r>
              <a:rPr lang="de-DE" sz="2400" dirty="0">
                <a:solidFill>
                  <a:srgbClr val="333333"/>
                </a:solidFill>
              </a:rPr>
              <a:t>,</a:t>
            </a:r>
            <a:r>
              <a:rPr lang="hr-HR" sz="2400" dirty="0">
                <a:solidFill>
                  <a:srgbClr val="333333"/>
                </a:solidFill>
              </a:rPr>
              <a:t> a ne počinitelji nasilja i zlostavljanja.</a:t>
            </a:r>
            <a:endParaRPr lang="en-US" sz="2400" dirty="0">
              <a:solidFill>
                <a:srgbClr val="333333"/>
              </a:solidFill>
            </a:endParaRPr>
          </a:p>
          <a:p>
            <a:pPr>
              <a:lnSpc>
                <a:spcPct val="100000"/>
              </a:lnSpc>
              <a:spcBef>
                <a:spcPts val="1200"/>
              </a:spcBef>
            </a:pPr>
            <a:r>
              <a:rPr lang="hr-HR" sz="2400" u="sng" dirty="0">
                <a:solidFill>
                  <a:srgbClr val="333333"/>
                </a:solidFill>
              </a:rPr>
              <a:t>Međutim</a:t>
            </a:r>
            <a:r>
              <a:rPr lang="de-DE" sz="2400" dirty="0">
                <a:solidFill>
                  <a:srgbClr val="333333"/>
                </a:solidFill>
              </a:rPr>
              <a:t>: </a:t>
            </a:r>
            <a:r>
              <a:rPr lang="hr-HR" sz="2400" dirty="0">
                <a:solidFill>
                  <a:srgbClr val="333333"/>
                </a:solidFill>
              </a:rPr>
              <a:t>Ako počine nasilje</a:t>
            </a:r>
            <a:r>
              <a:rPr lang="de-DE" sz="2400" dirty="0">
                <a:solidFill>
                  <a:srgbClr val="333333"/>
                </a:solidFill>
              </a:rPr>
              <a:t>...</a:t>
            </a:r>
          </a:p>
          <a:p>
            <a:pPr marL="342900" indent="-342900">
              <a:lnSpc>
                <a:spcPct val="100000"/>
              </a:lnSpc>
              <a:spcBef>
                <a:spcPts val="1200"/>
              </a:spcBef>
              <a:buClr>
                <a:srgbClr val="333333"/>
              </a:buClr>
              <a:buFont typeface="WingDings"/>
              <a:buChar char=""/>
            </a:pPr>
            <a:r>
              <a:rPr lang="de-DE" sz="2400" dirty="0">
                <a:solidFill>
                  <a:srgbClr val="333333"/>
                </a:solidFill>
              </a:rPr>
              <a:t>... </a:t>
            </a:r>
            <a:r>
              <a:rPr lang="hr-HR" sz="2400" dirty="0">
                <a:solidFill>
                  <a:srgbClr val="333333"/>
                </a:solidFill>
              </a:rPr>
              <a:t>novine će o tome vjerojatnije izvijestiti jer je to zanimljivija vijest</a:t>
            </a:r>
            <a:r>
              <a:rPr lang="en-US" sz="2400" dirty="0">
                <a:solidFill>
                  <a:srgbClr val="333333"/>
                </a:solidFill>
              </a:rPr>
              <a:t>: </a:t>
            </a:r>
            <a:r>
              <a:rPr lang="hr-HR" sz="2400" dirty="0">
                <a:solidFill>
                  <a:srgbClr val="333333"/>
                </a:solidFill>
              </a:rPr>
              <a:t>način izvršenja zločina može biti neobič</a:t>
            </a:r>
            <a:r>
              <a:rPr lang="de-DE" sz="2400" dirty="0">
                <a:solidFill>
                  <a:srgbClr val="333333"/>
                </a:solidFill>
              </a:rPr>
              <a:t>an</a:t>
            </a:r>
            <a:r>
              <a:rPr lang="hr-HR" sz="2400" dirty="0">
                <a:solidFill>
                  <a:srgbClr val="333333"/>
                </a:solidFill>
              </a:rPr>
              <a:t> ili teže shvatljiv </a:t>
            </a:r>
            <a:r>
              <a:rPr lang="de-DE"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psihički bolesna osoba napala je njemačke političare Lafontainea i </a:t>
            </a:r>
            <a:r>
              <a:rPr lang="en-US" sz="2400" dirty="0" err="1">
                <a:solidFill>
                  <a:srgbClr val="333333"/>
                </a:solidFill>
              </a:rPr>
              <a:t>Schäuble</a:t>
            </a:r>
            <a:r>
              <a:rPr lang="hr-HR" sz="2400" dirty="0">
                <a:solidFill>
                  <a:srgbClr val="333333"/>
                </a:solidFill>
              </a:rPr>
              <a:t>a</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r-HR" sz="2400" dirty="0">
                <a:solidFill>
                  <a:srgbClr val="333333"/>
                </a:solidFill>
              </a:rPr>
              <a:t>Ovaj dojam pojačava česta odvjetnička strategija da nasilne čine pravdaju psihičkom bolešću (bez obzira je li to istina ili laž)</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40</a:t>
            </a:fld>
            <a:endParaRPr lang="de-DE">
              <a:latin typeface="+mn-lt"/>
              <a:ea typeface="+mn-ea"/>
              <a:cs typeface="+mn-cs"/>
            </a:endParaRPr>
          </a:p>
        </p:txBody>
      </p:sp>
    </p:spTree>
    <p:extLst>
      <p:ext uri="{BB962C8B-B14F-4D97-AF65-F5344CB8AC3E}">
        <p14:creationId xmlns:p14="http://schemas.microsoft.com/office/powerpoint/2010/main" val="2924602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el 1"/>
          <p:cNvSpPr>
            <a:spLocks noGrp="1"/>
          </p:cNvSpPr>
          <p:nvPr>
            <p:ph type="title"/>
          </p:nvPr>
        </p:nvSpPr>
        <p:spPr/>
        <p:txBody>
          <a:bodyPr/>
          <a:lstStyle/>
          <a:p>
            <a:r>
              <a:rPr lang="hr-HR">
                <a:latin typeface="+mn-lt"/>
                <a:ea typeface="+mn-ea"/>
                <a:cs typeface="+mn-cs"/>
              </a:rPr>
              <a:t>Stigmatizacija osoba sa psihozom</a:t>
            </a:r>
            <a:endParaRPr lang="de-DE">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sz="2400" kern="0" dirty="0">
                <a:solidFill>
                  <a:srgbClr val="004992"/>
                </a:solidFill>
              </a:rPr>
              <a:t>Opravdano</a:t>
            </a:r>
            <a:r>
              <a:rPr lang="de-DE" sz="2400" kern="0" dirty="0">
                <a:solidFill>
                  <a:srgbClr val="004992"/>
                </a:solidFill>
              </a:rPr>
              <a:t>? N</a:t>
            </a:r>
            <a:r>
              <a:rPr lang="hr-HR" sz="2400" kern="0" dirty="0">
                <a:solidFill>
                  <a:srgbClr val="004992"/>
                </a:solidFill>
              </a:rPr>
              <a:t>E</a:t>
            </a:r>
            <a:r>
              <a:rPr lang="de-DE" sz="2400" kern="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sz="2400" dirty="0">
                <a:solidFill>
                  <a:srgbClr val="004992"/>
                </a:solidFill>
              </a:rPr>
              <a:t>Višestruke ličnosti</a:t>
            </a:r>
            <a:r>
              <a:rPr lang="de-DE" sz="2400" dirty="0">
                <a:solidFill>
                  <a:srgbClr val="004992"/>
                </a:solidFill>
              </a:rPr>
              <a:t>: </a:t>
            </a:r>
            <a:r>
              <a:rPr lang="hr-HR" sz="2400" dirty="0">
                <a:solidFill>
                  <a:srgbClr val="333333"/>
                </a:solidFill>
              </a:rPr>
              <a:t>Ovakvo shvaćanje shizofrenije i/ili psihotičnog iskustva je netočno i zavaravajuće.</a:t>
            </a:r>
            <a:r>
              <a:rPr lang="en-US" sz="2400" dirty="0">
                <a:solidFill>
                  <a:srgbClr val="333333"/>
                </a:solidFill>
              </a:rPr>
              <a:t> </a:t>
            </a:r>
            <a:r>
              <a:rPr lang="hr-HR" sz="2400" dirty="0">
                <a:solidFill>
                  <a:srgbClr val="333333"/>
                </a:solidFill>
              </a:rPr>
              <a:t>Prije svega, upitno je postoji li uopće višestruka ili podvojena ličnost.</a:t>
            </a:r>
            <a:r>
              <a:rPr lang="en-US" sz="2400" dirty="0">
                <a:solidFill>
                  <a:srgbClr val="333333"/>
                </a:solidFill>
              </a:rPr>
              <a:t> </a:t>
            </a:r>
            <a:r>
              <a:rPr lang="hr-HR" sz="2400" dirty="0">
                <a:solidFill>
                  <a:srgbClr val="333333"/>
                </a:solidFill>
              </a:rPr>
              <a:t>I drugo</a:t>
            </a:r>
            <a:r>
              <a:rPr lang="en-US" sz="2400" dirty="0">
                <a:solidFill>
                  <a:srgbClr val="333333"/>
                </a:solidFill>
              </a:rPr>
              <a:t>, </a:t>
            </a:r>
            <a:r>
              <a:rPr lang="hr-HR" sz="2400" dirty="0">
                <a:solidFill>
                  <a:srgbClr val="333333"/>
                </a:solidFill>
              </a:rPr>
              <a:t>doživljaj podvojenosti ličnosti ne mora upućivati na shizofreniju ili psihozu</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41</a:t>
            </a:fld>
            <a:endParaRPr lang="de-DE">
              <a:latin typeface="+mn-lt"/>
              <a:ea typeface="+mn-ea"/>
              <a:cs typeface="+mn-cs"/>
            </a:endParaRPr>
          </a:p>
        </p:txBody>
      </p:sp>
    </p:spTree>
    <p:extLst>
      <p:ext uri="{BB962C8B-B14F-4D97-AF65-F5344CB8AC3E}">
        <p14:creationId xmlns:p14="http://schemas.microsoft.com/office/powerpoint/2010/main" val="126972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el 1"/>
          <p:cNvSpPr>
            <a:spLocks noGrp="1"/>
          </p:cNvSpPr>
          <p:nvPr>
            <p:ph type="title"/>
          </p:nvPr>
        </p:nvSpPr>
        <p:spPr/>
        <p:txBody>
          <a:bodyPr/>
          <a:lstStyle/>
          <a:p>
            <a:r>
              <a:rPr lang="hr-HR">
                <a:latin typeface="+mn-lt"/>
                <a:ea typeface="+mn-ea"/>
                <a:cs typeface="+mn-cs"/>
              </a:rPr>
              <a:t>Stigmatizacija osoba sa psihozom</a:t>
            </a:r>
            <a:endParaRPr lang="de-DE">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sz="2400" kern="0" dirty="0">
                <a:solidFill>
                  <a:srgbClr val="004992"/>
                </a:solidFill>
              </a:rPr>
              <a:t>Opravdano</a:t>
            </a:r>
            <a:r>
              <a:rPr lang="de-DE" sz="2400" kern="0" dirty="0">
                <a:solidFill>
                  <a:srgbClr val="004992"/>
                </a:solidFill>
              </a:rPr>
              <a:t>? N</a:t>
            </a:r>
            <a:r>
              <a:rPr lang="hr-HR" sz="2400" kern="0" dirty="0">
                <a:solidFill>
                  <a:srgbClr val="004992"/>
                </a:solidFill>
              </a:rPr>
              <a:t>E</a:t>
            </a:r>
            <a:r>
              <a:rPr lang="de-DE" sz="2400" kern="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sz="2400" dirty="0">
                <a:solidFill>
                  <a:srgbClr val="004992"/>
                </a:solidFill>
              </a:rPr>
              <a:t>Višestruke ličnosti</a:t>
            </a:r>
            <a:r>
              <a:rPr lang="de-DE" sz="2400" dirty="0">
                <a:solidFill>
                  <a:srgbClr val="004992"/>
                </a:solidFill>
              </a:rPr>
              <a:t>: </a:t>
            </a:r>
            <a:r>
              <a:rPr lang="hr-HR" sz="2400" dirty="0">
                <a:solidFill>
                  <a:srgbClr val="333333"/>
                </a:solidFill>
              </a:rPr>
              <a:t>Ovakvo shvaćanje shizofrenije i/ili psihotičnog iskustva je netočno i zavaravajuće.</a:t>
            </a:r>
            <a:r>
              <a:rPr lang="en-US" sz="2400" dirty="0">
                <a:solidFill>
                  <a:srgbClr val="333333"/>
                </a:solidFill>
              </a:rPr>
              <a:t> </a:t>
            </a:r>
            <a:r>
              <a:rPr lang="hr-HR" sz="2400" dirty="0">
                <a:solidFill>
                  <a:srgbClr val="333333"/>
                </a:solidFill>
              </a:rPr>
              <a:t>Prije svega, upitno je postoji li uopće višestruka ili podvojena ličnost.</a:t>
            </a:r>
            <a:r>
              <a:rPr lang="en-US" sz="2400" dirty="0">
                <a:solidFill>
                  <a:srgbClr val="333333"/>
                </a:solidFill>
              </a:rPr>
              <a:t> </a:t>
            </a:r>
            <a:r>
              <a:rPr lang="hr-HR" sz="2400" dirty="0">
                <a:solidFill>
                  <a:srgbClr val="333333"/>
                </a:solidFill>
              </a:rPr>
              <a:t>I drugo</a:t>
            </a:r>
            <a:r>
              <a:rPr lang="en-US" sz="2400" dirty="0">
                <a:solidFill>
                  <a:srgbClr val="333333"/>
                </a:solidFill>
              </a:rPr>
              <a:t>, </a:t>
            </a:r>
            <a:r>
              <a:rPr lang="hr-HR" sz="2400" dirty="0">
                <a:solidFill>
                  <a:srgbClr val="333333"/>
                </a:solidFill>
              </a:rPr>
              <a:t>doživljaj podvojenosti ličnosti ne mora upućivati na shizofreniju ili psihozu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r-HR" sz="2400" dirty="0">
                <a:solidFill>
                  <a:srgbClr val="004992"/>
                </a:solidFill>
              </a:rPr>
              <a:t>Neinteligentni</a:t>
            </a:r>
            <a:r>
              <a:rPr lang="de-DE" sz="2400" dirty="0">
                <a:solidFill>
                  <a:srgbClr val="004992"/>
                </a:solidFill>
              </a:rPr>
              <a:t>: </a:t>
            </a:r>
            <a:r>
              <a:rPr lang="hr-HR" sz="2400" dirty="0">
                <a:solidFill>
                  <a:srgbClr val="333333"/>
                </a:solidFill>
              </a:rPr>
              <a:t>Psihička bolest nije povezana s inteligencijom</a:t>
            </a:r>
            <a:r>
              <a:rPr lang="en-US" sz="2400" dirty="0">
                <a:solidFill>
                  <a:srgbClr val="333333"/>
                </a:solidFill>
              </a:rPr>
              <a:t>. </a:t>
            </a:r>
            <a:r>
              <a:rPr lang="hr-HR" sz="2400" dirty="0">
                <a:solidFill>
                  <a:srgbClr val="333333"/>
                </a:solidFill>
              </a:rPr>
              <a:t>Kao i u općoj populaciji, mnogi ljudi koji obole od psihoze imaju iznadprosječnu </a:t>
            </a:r>
            <a:r>
              <a:rPr lang="hr-HR" sz="2400">
                <a:solidFill>
                  <a:srgbClr val="333333"/>
                </a:solidFill>
              </a:rPr>
              <a:t>inteligenciju.</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2278856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el 1"/>
          <p:cNvSpPr>
            <a:spLocks noGrp="1"/>
          </p:cNvSpPr>
          <p:nvPr>
            <p:ph type="title"/>
          </p:nvPr>
        </p:nvSpPr>
        <p:spPr/>
        <p:txBody>
          <a:bodyPr/>
          <a:lstStyle/>
          <a:p>
            <a:r>
              <a:rPr lang="hr-HR">
                <a:latin typeface="+mn-lt"/>
                <a:ea typeface="+mn-ea"/>
                <a:cs typeface="+mn-cs"/>
              </a:rPr>
              <a:t>Stigmatizacija osoba sa psihozom</a:t>
            </a:r>
            <a:endParaRPr lang="de-DE">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sz="2400" kern="0" dirty="0">
                <a:solidFill>
                  <a:srgbClr val="004992"/>
                </a:solidFill>
              </a:rPr>
              <a:t>Opravdano</a:t>
            </a:r>
            <a:r>
              <a:rPr lang="de-DE" sz="2400" kern="0" dirty="0">
                <a:solidFill>
                  <a:srgbClr val="004992"/>
                </a:solidFill>
              </a:rPr>
              <a:t>? N</a:t>
            </a:r>
            <a:r>
              <a:rPr lang="hr-HR" sz="2400" kern="0" dirty="0">
                <a:solidFill>
                  <a:srgbClr val="004992"/>
                </a:solidFill>
              </a:rPr>
              <a:t>E</a:t>
            </a:r>
            <a:r>
              <a:rPr lang="de-DE" sz="2400" kern="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hr-HR" sz="2400" dirty="0">
                <a:solidFill>
                  <a:srgbClr val="004992"/>
                </a:solidFill>
              </a:rPr>
              <a:t>Višestruke ličnosti</a:t>
            </a:r>
            <a:r>
              <a:rPr lang="de-DE" sz="2400" dirty="0">
                <a:solidFill>
                  <a:srgbClr val="004992"/>
                </a:solidFill>
              </a:rPr>
              <a:t>: </a:t>
            </a:r>
            <a:r>
              <a:rPr lang="hr-HR" sz="2400" dirty="0">
                <a:solidFill>
                  <a:srgbClr val="333333"/>
                </a:solidFill>
              </a:rPr>
              <a:t>Ovakvo shvaćanje shizofrenije i/ili psihotičnog iskustva je netočno i zavaravajuće.</a:t>
            </a:r>
            <a:r>
              <a:rPr lang="en-US" sz="2400" dirty="0">
                <a:solidFill>
                  <a:srgbClr val="333333"/>
                </a:solidFill>
              </a:rPr>
              <a:t> </a:t>
            </a:r>
            <a:r>
              <a:rPr lang="hr-HR" sz="2400" dirty="0">
                <a:solidFill>
                  <a:srgbClr val="333333"/>
                </a:solidFill>
              </a:rPr>
              <a:t>Prije svega, upitno je postoji li uopće višestruka ili podvojena ličnost.</a:t>
            </a:r>
            <a:r>
              <a:rPr lang="en-US" sz="2400" dirty="0">
                <a:solidFill>
                  <a:srgbClr val="333333"/>
                </a:solidFill>
              </a:rPr>
              <a:t> </a:t>
            </a:r>
            <a:r>
              <a:rPr lang="hr-HR" sz="2400" dirty="0">
                <a:solidFill>
                  <a:srgbClr val="333333"/>
                </a:solidFill>
              </a:rPr>
              <a:t>I drugo</a:t>
            </a:r>
            <a:r>
              <a:rPr lang="en-US" sz="2400" dirty="0">
                <a:solidFill>
                  <a:srgbClr val="333333"/>
                </a:solidFill>
              </a:rPr>
              <a:t>, </a:t>
            </a:r>
            <a:r>
              <a:rPr lang="hr-HR" sz="2400" dirty="0">
                <a:solidFill>
                  <a:srgbClr val="333333"/>
                </a:solidFill>
              </a:rPr>
              <a:t>doživljaj podvojenosti ličnosti ne mora upućivati na shizofreniju ili psihozu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hr-HR" sz="2400" dirty="0">
                <a:solidFill>
                  <a:srgbClr val="004992"/>
                </a:solidFill>
              </a:rPr>
              <a:t>Neinteligentni</a:t>
            </a:r>
            <a:r>
              <a:rPr lang="de-DE" sz="2400" dirty="0">
                <a:solidFill>
                  <a:srgbClr val="004992"/>
                </a:solidFill>
              </a:rPr>
              <a:t>: </a:t>
            </a:r>
            <a:r>
              <a:rPr lang="hr-HR" sz="2400" dirty="0">
                <a:solidFill>
                  <a:srgbClr val="333333"/>
                </a:solidFill>
              </a:rPr>
              <a:t>Psihička bolest nije povezana s inteligencijom</a:t>
            </a:r>
            <a:r>
              <a:rPr lang="en-US" sz="2400" dirty="0">
                <a:solidFill>
                  <a:srgbClr val="333333"/>
                </a:solidFill>
              </a:rPr>
              <a:t>. </a:t>
            </a:r>
            <a:r>
              <a:rPr lang="hr-HR" sz="2400" dirty="0">
                <a:solidFill>
                  <a:srgbClr val="333333"/>
                </a:solidFill>
              </a:rPr>
              <a:t>Kao i u općoj populaciji, mnogi ljudi koji obole od psihoze imaju iznadprosječnu inteligenciju.</a:t>
            </a:r>
          </a:p>
          <a:p>
            <a:pPr marL="342900" lvl="0" indent="-342900" defTabSz="914400" fontAlgn="base">
              <a:lnSpc>
                <a:spcPct val="100000"/>
              </a:lnSpc>
              <a:spcBef>
                <a:spcPts val="1200"/>
              </a:spcBef>
              <a:buClr>
                <a:srgbClr val="000000"/>
              </a:buClr>
              <a:buFont typeface="WingDings"/>
              <a:buChar char=""/>
            </a:pPr>
            <a:r>
              <a:rPr lang="hr-HR" sz="2400" dirty="0">
                <a:solidFill>
                  <a:srgbClr val="004992"/>
                </a:solidFill>
              </a:rPr>
              <a:t>Trajno stanje:</a:t>
            </a:r>
            <a:r>
              <a:rPr lang="hr-HR" sz="2400" dirty="0">
                <a:solidFill>
                  <a:srgbClr val="333333"/>
                </a:solidFill>
              </a:rPr>
              <a:t> Uz odgovarajuće liječenje mnogi pacijenti mogu voditi produktivan i ispunjen život.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55397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a:lstStyle/>
          <a:p>
            <a:r>
              <a:rPr lang="en-US" sz="3600">
                <a:solidFill>
                  <a:srgbClr val="004992"/>
                </a:solidFill>
                <a:latin typeface="+mn-lt"/>
                <a:ea typeface="+mn-ea"/>
                <a:cs typeface="+mn-cs"/>
              </a:rPr>
              <a:t>Zašto ovo radimo?</a:t>
            </a:r>
            <a:endParaRPr 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dirty="0">
                <a:solidFill>
                  <a:srgbClr val="333333"/>
                </a:solidFill>
              </a:rPr>
              <a:t>Mnogi ljudi s dijagnozom shizofrenije ili psihoze (</a:t>
            </a:r>
            <a:r>
              <a:rPr lang="hr-HR" sz="2400" dirty="0">
                <a:solidFill>
                  <a:srgbClr val="004992"/>
                </a:solidFill>
              </a:rPr>
              <a:t>ali ne svi</a:t>
            </a:r>
            <a:r>
              <a:rPr lang="hr-HR" sz="2400" dirty="0">
                <a:solidFill>
                  <a:srgbClr val="333333"/>
                </a:solidFill>
              </a:rPr>
              <a:t>!) mogu doživjeti diskriminaciju ako njihova dijagnoza potiče na pogrešna mišljenja ili asocijacije.</a:t>
            </a:r>
          </a:p>
          <a:p>
            <a:pPr lvl="0" defTabSz="914400" fontAlgn="base"/>
            <a:r>
              <a:rPr lang="hr-HR" sz="2400" dirty="0">
                <a:solidFill>
                  <a:srgbClr val="333333"/>
                </a:solidFill>
              </a:rPr>
              <a:t>Kako bi se smanjila stigma potrebno je identificirati i ispraviti stereotipe o osobama sa shizofrenijom ili psihozom.</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44</a:t>
            </a:fld>
            <a:endParaRPr lang="de-DE">
              <a:latin typeface="+mn-lt"/>
              <a:ea typeface="+mn-ea"/>
              <a:cs typeface="+mn-cs"/>
            </a:endParaRPr>
          </a:p>
        </p:txBody>
      </p:sp>
    </p:spTree>
    <p:extLst>
      <p:ext uri="{BB962C8B-B14F-4D97-AF65-F5344CB8AC3E}">
        <p14:creationId xmlns:p14="http://schemas.microsoft.com/office/powerpoint/2010/main" val="642576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p:txBody>
          <a:bodyPr/>
          <a:lstStyle/>
          <a:p>
            <a:r>
              <a:rPr lang="en-US" sz="3600">
                <a:solidFill>
                  <a:srgbClr val="004992"/>
                </a:solidFill>
                <a:latin typeface="+mn-lt"/>
                <a:ea typeface="+mn-ea"/>
                <a:cs typeface="+mn-cs"/>
              </a:rPr>
              <a:t>Zašto ovo radimo?</a:t>
            </a:r>
            <a:endParaRPr 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sz="2400">
                <a:solidFill>
                  <a:srgbClr val="333333"/>
                </a:solidFill>
              </a:rPr>
              <a:t>Mnogi ljudi s dijagnozom shizofrenije ili psihoze (</a:t>
            </a:r>
            <a:r>
              <a:rPr lang="hr-HR" sz="2400">
                <a:solidFill>
                  <a:srgbClr val="004992"/>
                </a:solidFill>
              </a:rPr>
              <a:t>ali ne svi</a:t>
            </a:r>
            <a:r>
              <a:rPr lang="hr-HR" sz="2400">
                <a:solidFill>
                  <a:srgbClr val="333333"/>
                </a:solidFill>
              </a:rPr>
              <a:t>!) mogu doživjeti diskriminaciju ako njihova dijagnoza potiče na pogrešna mišljenja ili asocijacije.</a:t>
            </a:r>
          </a:p>
          <a:p>
            <a:pPr lvl="0" defTabSz="914400" fontAlgn="base"/>
            <a:r>
              <a:rPr lang="hr-HR" sz="2400" dirty="0">
                <a:solidFill>
                  <a:srgbClr val="333333"/>
                </a:solidFill>
              </a:rPr>
              <a:t>Kako bi se smanjila stigma potrebno je identificirati i ispraviti stereotipe o osobama sa shizofrenijom ili psihozom.</a:t>
            </a:r>
          </a:p>
          <a:p>
            <a:pPr lvl="0" defTabSz="914400" fontAlgn="base"/>
            <a:r>
              <a:rPr lang="hr-HR" sz="2400" u="sng" dirty="0">
                <a:solidFill>
                  <a:srgbClr val="004992"/>
                </a:solidFill>
              </a:rPr>
              <a:t>Važno</a:t>
            </a:r>
            <a:r>
              <a:rPr lang="hr-HR" sz="2400" dirty="0">
                <a:solidFill>
                  <a:srgbClr val="004992"/>
                </a:solidFill>
              </a:rPr>
              <a:t>:</a:t>
            </a:r>
            <a:r>
              <a:rPr lang="hr-HR" sz="2400" dirty="0">
                <a:solidFill>
                  <a:srgbClr val="333333"/>
                </a:solidFill>
              </a:rPr>
              <a:t> Ako bolje razmislite, svatko ima kvalitete koje ga čine jedinstvenom osobom. Mnoge predrasude i stereotipi temelje se na samo jednom aspektu ličnosti. Ove predrasude ili stereotipi mogu dovesti do neopravdane negativne prosudbe i diskriminacije. </a:t>
            </a:r>
            <a:r>
              <a:rPr lang="hr-HR" sz="2400" u="sng" dirty="0">
                <a:solidFill>
                  <a:srgbClr val="333333"/>
                </a:solidFill>
              </a:rPr>
              <a:t>Psihička bolest je samo jedan aspekt osobnog identiteta</a:t>
            </a:r>
            <a:r>
              <a:rPr lang="hr-H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17581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aption_3"/>
          <p:cNvGraphicFramePr>
            <a:graphicFrameLocks noChangeAspect="1"/>
          </p:cNvGraphicFramePr>
          <p:nvPr>
            <p:extLst>
              <p:ext uri="{D42A27DB-BD31-4B8C-83A1-F6EECF244321}">
                <p14:modId xmlns:p14="http://schemas.microsoft.com/office/powerpoint/2010/main" val="179340590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1137" name="Titel 1"/>
          <p:cNvSpPr>
            <a:spLocks noGrp="1"/>
          </p:cNvSpPr>
          <p:nvPr>
            <p:ph type="title"/>
          </p:nvPr>
        </p:nvSpPr>
        <p:spPr/>
        <p:txBody>
          <a:bodyPr/>
          <a:lstStyle/>
          <a:p>
            <a:r>
              <a:rPr lang="hr-HR">
                <a:latin typeface="+mn-lt"/>
                <a:ea typeface="+mn-ea"/>
                <a:cs typeface="+mn-cs"/>
              </a:rPr>
              <a:t>Što bi trebali činiti</a:t>
            </a:r>
            <a:r>
              <a:rPr lang="de-DE">
                <a:latin typeface="+mn-lt"/>
                <a:ea typeface="+mn-ea"/>
                <a:cs typeface="+mn-cs"/>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46</a:t>
            </a:fld>
            <a:endParaRPr lang="de-DE">
              <a:latin typeface="+mn-lt"/>
              <a:ea typeface="+mn-ea"/>
              <a:cs typeface="+mn-cs"/>
            </a:endParaRPr>
          </a:p>
        </p:txBody>
      </p:sp>
      <p:sp>
        <p:nvSpPr>
          <p:cNvPr id="10"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a:solidFill>
                  <a:srgbClr val="333333"/>
                </a:solidFill>
              </a:rPr>
              <a:t>Čitajte i prenosite drugima točno svoje iskustvo bolesti!</a:t>
            </a:r>
            <a:endParaRPr lang="de-DE" sz="2400" dirty="0">
              <a:solidFill>
                <a:srgbClr val="33333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el 1"/>
          <p:cNvSpPr>
            <a:spLocks noGrp="1"/>
          </p:cNvSpPr>
          <p:nvPr>
            <p:ph type="title"/>
          </p:nvPr>
        </p:nvSpPr>
        <p:spPr/>
        <p:txBody>
          <a:bodyPr/>
          <a:lstStyle/>
          <a:p>
            <a:r>
              <a:rPr lang="it-IT" sz="3600">
                <a:solidFill>
                  <a:srgbClr val="004992"/>
                </a:solidFill>
                <a:latin typeface="+mn-lt"/>
                <a:ea typeface="+mn-ea"/>
                <a:cs typeface="+mn-cs"/>
              </a:rPr>
              <a:t>Trebam li drugima govoriti o svojoj bolesti... i kako?</a:t>
            </a:r>
            <a:endParaRPr lang="de-DE" sz="3600" dirty="0">
              <a:solidFill>
                <a:srgbClr val="004992"/>
              </a:solidFill>
              <a:latin typeface="+mn-lt"/>
              <a:ea typeface="+mn-ea"/>
              <a:cs typeface="+mn-cs"/>
            </a:endParaRPr>
          </a:p>
        </p:txBody>
      </p:sp>
      <p:sp>
        <p:nvSpPr>
          <p:cNvPr id="92163" name="Inhaltsplatzhalter 2"/>
          <p:cNvSpPr>
            <a:spLocks noGrp="1"/>
          </p:cNvSpPr>
          <p:nvPr>
            <p:ph idx="1"/>
          </p:nvPr>
        </p:nvSpPr>
        <p:spPr>
          <a:xfrm>
            <a:off x="408955" y="2204864"/>
            <a:ext cx="6400800" cy="4248000"/>
          </a:xfrm>
        </p:spPr>
        <p:txBody>
          <a:bodyPr>
            <a:noAutofit/>
          </a:bodyPr>
          <a:lstStyle/>
          <a:p>
            <a:r>
              <a:rPr lang="it-IT" sz="2400" dirty="0" err="1">
                <a:solidFill>
                  <a:srgbClr val="004992"/>
                </a:solidFill>
              </a:rPr>
              <a:t>Treba</a:t>
            </a:r>
            <a:r>
              <a:rPr lang="hr-HR" sz="2400" dirty="0">
                <a:solidFill>
                  <a:srgbClr val="004992"/>
                </a:solidFill>
              </a:rPr>
              <a:t>te</a:t>
            </a:r>
            <a:r>
              <a:rPr lang="it-IT" sz="2400" dirty="0">
                <a:solidFill>
                  <a:srgbClr val="004992"/>
                </a:solidFill>
              </a:rPr>
              <a:t> li </a:t>
            </a:r>
            <a:r>
              <a:rPr lang="it-IT" sz="2400" dirty="0" err="1">
                <a:solidFill>
                  <a:srgbClr val="004992"/>
                </a:solidFill>
              </a:rPr>
              <a:t>drugima</a:t>
            </a:r>
            <a:r>
              <a:rPr lang="it-IT" sz="2400" dirty="0">
                <a:solidFill>
                  <a:srgbClr val="004992"/>
                </a:solidFill>
              </a:rPr>
              <a:t> </a:t>
            </a:r>
            <a:r>
              <a:rPr lang="it-IT" sz="2400" dirty="0" err="1">
                <a:solidFill>
                  <a:srgbClr val="004992"/>
                </a:solidFill>
              </a:rPr>
              <a:t>reći</a:t>
            </a:r>
            <a:r>
              <a:rPr lang="it-IT" sz="2400" dirty="0">
                <a:solidFill>
                  <a:srgbClr val="004992"/>
                </a:solidFill>
              </a:rPr>
              <a:t> </a:t>
            </a:r>
            <a:r>
              <a:rPr lang="hr-HR" sz="2400" dirty="0">
                <a:solidFill>
                  <a:srgbClr val="004992"/>
                </a:solidFill>
              </a:rPr>
              <a:t>o svojoj</a:t>
            </a:r>
            <a:r>
              <a:rPr lang="it-IT" sz="2400" dirty="0">
                <a:solidFill>
                  <a:srgbClr val="004992"/>
                </a:solidFill>
              </a:rPr>
              <a:t> </a:t>
            </a:r>
            <a:r>
              <a:rPr lang="it-IT" sz="2400" dirty="0" err="1">
                <a:solidFill>
                  <a:srgbClr val="004992"/>
                </a:solidFill>
              </a:rPr>
              <a:t>psihoz</a:t>
            </a:r>
            <a:r>
              <a:rPr lang="hr-HR" sz="2400" dirty="0">
                <a:solidFill>
                  <a:srgbClr val="004992"/>
                </a:solidFill>
              </a:rPr>
              <a:t>i</a:t>
            </a:r>
            <a:r>
              <a:rPr lang="it-IT"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r-HR" sz="2400" dirty="0">
                <a:solidFill>
                  <a:srgbClr val="333333"/>
                </a:solidFill>
              </a:rPr>
              <a:t>Dijagnoza psihoze ili shizofrenije (kao i sve druge psihičke bolesti) ne mora se obznaniti niti prijaviti.</a:t>
            </a:r>
          </a:p>
          <a:p>
            <a:r>
              <a:rPr lang="hr-HR" sz="2400" b="1" dirty="0">
                <a:solidFill>
                  <a:srgbClr val="333333"/>
                </a:solidFill>
              </a:rPr>
              <a:t>Na vama ja da odlučite hoćete li druge informirati o svom stanju ili nećete</a:t>
            </a:r>
            <a:r>
              <a:rPr lang="en-US" sz="2400" b="1" dirty="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Trebam li drugima govoriti o svojoj bolesti... i kako?</a:t>
            </a:r>
            <a:endParaRPr lang="en-US" sz="3600">
              <a:latin typeface="+mn-lt"/>
              <a:ea typeface="+mn-ea"/>
              <a:cs typeface="+mn-cs"/>
            </a:endParaRPr>
          </a:p>
        </p:txBody>
      </p:sp>
      <p:sp>
        <p:nvSpPr>
          <p:cNvPr id="93187" name="Inhaltsplatzhalter 2"/>
          <p:cNvSpPr>
            <a:spLocks noGrp="1"/>
          </p:cNvSpPr>
          <p:nvPr>
            <p:ph idx="1"/>
          </p:nvPr>
        </p:nvSpPr>
        <p:spPr>
          <a:xfrm>
            <a:off x="408955" y="2204864"/>
            <a:ext cx="6858000" cy="4248000"/>
          </a:xfrm>
        </p:spPr>
        <p:txBody>
          <a:bodyPr>
            <a:noAutofit/>
          </a:bodyPr>
          <a:lstStyle/>
          <a:p>
            <a:r>
              <a:rPr lang="it-IT" sz="2400" dirty="0" err="1">
                <a:solidFill>
                  <a:srgbClr val="004992"/>
                </a:solidFill>
              </a:rPr>
              <a:t>Treba</a:t>
            </a:r>
            <a:r>
              <a:rPr lang="hr-HR" sz="2400" dirty="0">
                <a:solidFill>
                  <a:srgbClr val="004992"/>
                </a:solidFill>
              </a:rPr>
              <a:t>te</a:t>
            </a:r>
            <a:r>
              <a:rPr lang="it-IT" sz="2400" dirty="0">
                <a:solidFill>
                  <a:srgbClr val="004992"/>
                </a:solidFill>
              </a:rPr>
              <a:t> li </a:t>
            </a:r>
            <a:r>
              <a:rPr lang="it-IT" sz="2400" dirty="0" err="1">
                <a:solidFill>
                  <a:srgbClr val="004992"/>
                </a:solidFill>
              </a:rPr>
              <a:t>drugima</a:t>
            </a:r>
            <a:r>
              <a:rPr lang="it-IT" sz="2400" dirty="0">
                <a:solidFill>
                  <a:srgbClr val="004992"/>
                </a:solidFill>
              </a:rPr>
              <a:t> </a:t>
            </a:r>
            <a:r>
              <a:rPr lang="it-IT" sz="2400" dirty="0" err="1">
                <a:solidFill>
                  <a:srgbClr val="004992"/>
                </a:solidFill>
              </a:rPr>
              <a:t>reći</a:t>
            </a:r>
            <a:r>
              <a:rPr lang="it-IT" sz="2400" dirty="0">
                <a:solidFill>
                  <a:srgbClr val="004992"/>
                </a:solidFill>
              </a:rPr>
              <a:t> </a:t>
            </a:r>
            <a:r>
              <a:rPr lang="hr-HR" sz="2400" dirty="0">
                <a:solidFill>
                  <a:srgbClr val="004992"/>
                </a:solidFill>
              </a:rPr>
              <a:t>o svojoj</a:t>
            </a:r>
            <a:r>
              <a:rPr lang="it-IT" sz="2400" dirty="0">
                <a:solidFill>
                  <a:srgbClr val="004992"/>
                </a:solidFill>
              </a:rPr>
              <a:t> </a:t>
            </a:r>
            <a:r>
              <a:rPr lang="it-IT" sz="2400" dirty="0" err="1">
                <a:solidFill>
                  <a:srgbClr val="004992"/>
                </a:solidFill>
              </a:rPr>
              <a:t>psihoz</a:t>
            </a:r>
            <a:r>
              <a:rPr lang="hr-HR" sz="2400" dirty="0">
                <a:solidFill>
                  <a:srgbClr val="004992"/>
                </a:solidFill>
              </a:rPr>
              <a:t>i</a:t>
            </a:r>
            <a:r>
              <a:rPr lang="it-IT"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r-HR" sz="2400" dirty="0">
                <a:solidFill>
                  <a:srgbClr val="333333"/>
                </a:solidFill>
              </a:rPr>
              <a:t>Može Vam biti važno da razgovarate o svojoj bolesti sa osobom od povjerenja jer...</a:t>
            </a:r>
            <a:endParaRPr lang="de-DE" sz="2400" dirty="0">
              <a:solidFill>
                <a:srgbClr val="333333"/>
              </a:solidFill>
              <a:sym typeface="Wingdings" pitchFamily="2" charset="2"/>
            </a:endParaRPr>
          </a:p>
          <a:p>
            <a:pPr marL="342900" indent="-342900">
              <a:buClr>
                <a:srgbClr val="333333"/>
              </a:buClr>
              <a:buFont typeface="WingDings"/>
              <a:buChar char=""/>
            </a:pPr>
            <a:r>
              <a:rPr lang="hr-HR" sz="2400" dirty="0">
                <a:solidFill>
                  <a:srgbClr val="333333"/>
                </a:solidFill>
              </a:rPr>
              <a:t>često značajne druge osobe mogu zamijetiti rane znakove pojave psihotične epizode, prije samih pacijenata</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48</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97282" name="Inhaltsplatzhalter 2"/>
          <p:cNvSpPr>
            <a:spLocks noGrp="1"/>
          </p:cNvSpPr>
          <p:nvPr>
            <p:ph idx="1"/>
          </p:nvPr>
        </p:nvSpPr>
        <p:spPr/>
        <p:txBody>
          <a:bodyPr>
            <a:noAutofit/>
          </a:bodyPr>
          <a:lstStyle/>
          <a:p>
            <a:r>
              <a:rPr lang="hr-HR" sz="2400" dirty="0">
                <a:solidFill>
                  <a:srgbClr val="004992"/>
                </a:solidFill>
              </a:rPr>
              <a:t>Preporuka</a:t>
            </a:r>
            <a:r>
              <a:rPr lang="en-US" sz="2400" dirty="0">
                <a:solidFill>
                  <a:srgbClr val="004992"/>
                </a:solidFill>
              </a:rPr>
              <a:t>: </a:t>
            </a:r>
            <a:r>
              <a:rPr lang="hr-HR" sz="2400" dirty="0">
                <a:solidFill>
                  <a:srgbClr val="004992"/>
                </a:solidFill>
              </a:rPr>
              <a:t>Bolje ljudima objasnite svoje simptome nego da im kažete dijagnozu</a:t>
            </a:r>
            <a:r>
              <a:rPr lang="en-US" sz="2400" dirty="0">
                <a:solidFill>
                  <a:srgbClr val="004992"/>
                </a:solidFill>
              </a:rPr>
              <a:t>.</a:t>
            </a:r>
            <a:endParaRPr lang="hr-HR"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49</a:t>
            </a:fld>
            <a:endParaRPr lang="de-DE">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97282" name="Inhaltsplatzhalter 2"/>
          <p:cNvSpPr>
            <a:spLocks noGrp="1"/>
          </p:cNvSpPr>
          <p:nvPr>
            <p:ph idx="1"/>
          </p:nvPr>
        </p:nvSpPr>
        <p:spPr/>
        <p:txBody>
          <a:bodyPr>
            <a:noAutofit/>
          </a:bodyPr>
          <a:lstStyle/>
          <a:p>
            <a:r>
              <a:rPr lang="hr-HR" sz="2400" dirty="0">
                <a:solidFill>
                  <a:srgbClr val="004992"/>
                </a:solidFill>
              </a:rPr>
              <a:t>Preporuka</a:t>
            </a:r>
            <a:r>
              <a:rPr lang="en-US" sz="2400" dirty="0">
                <a:solidFill>
                  <a:srgbClr val="004992"/>
                </a:solidFill>
              </a:rPr>
              <a:t>: </a:t>
            </a:r>
            <a:r>
              <a:rPr lang="hr-HR" sz="2400" dirty="0">
                <a:solidFill>
                  <a:srgbClr val="004992"/>
                </a:solidFill>
              </a:rPr>
              <a:t>Bolje ljudima objasnite svoje simptome nego da im kažete dijagnozu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r-HR" sz="2400" dirty="0">
                <a:solidFill>
                  <a:srgbClr val="333333"/>
                </a:solidFill>
              </a:rPr>
              <a:t>Osobito ako ne poznajete ljude dobro</a:t>
            </a:r>
            <a:r>
              <a:rPr lang="en-US" sz="2400" dirty="0">
                <a:solidFill>
                  <a:srgbClr val="333333"/>
                </a:solidFill>
              </a:rPr>
              <a:t>,</a:t>
            </a:r>
            <a:r>
              <a:rPr lang="hr-HR" sz="2400" dirty="0">
                <a:solidFill>
                  <a:srgbClr val="333333"/>
                </a:solidFill>
              </a:rPr>
              <a:t> preporuča se da im opišete svoje simptome umjesto da im kažete (nejasan) termin (shizofrenija, psihoza</a:t>
            </a:r>
            <a:r>
              <a:rPr lang="hr-HR" sz="2400">
                <a:solidFill>
                  <a:srgbClr val="333333"/>
                </a:solidFill>
              </a:rPr>
              <a:t>)</a:t>
            </a:r>
            <a:r>
              <a:rPr lang="de-DE" sz="2400">
                <a:solidFill>
                  <a:srgbClr val="333333"/>
                </a:solidFill>
              </a:rPr>
              <a:t>.</a:t>
            </a:r>
            <a:endParaRPr lang="hr-HR"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2828691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97282" name="Inhaltsplatzhalter 2"/>
          <p:cNvSpPr>
            <a:spLocks noGrp="1"/>
          </p:cNvSpPr>
          <p:nvPr>
            <p:ph idx="1"/>
          </p:nvPr>
        </p:nvSpPr>
        <p:spPr/>
        <p:txBody>
          <a:bodyPr>
            <a:noAutofit/>
          </a:bodyPr>
          <a:lstStyle/>
          <a:p>
            <a:r>
              <a:rPr lang="hr-HR" sz="2400" dirty="0">
                <a:solidFill>
                  <a:srgbClr val="004992"/>
                </a:solidFill>
              </a:rPr>
              <a:t>Preporuka</a:t>
            </a:r>
            <a:r>
              <a:rPr lang="en-US" sz="2400" dirty="0">
                <a:solidFill>
                  <a:srgbClr val="004992"/>
                </a:solidFill>
              </a:rPr>
              <a:t>: </a:t>
            </a:r>
            <a:r>
              <a:rPr lang="hr-HR" sz="2400" dirty="0">
                <a:solidFill>
                  <a:srgbClr val="004992"/>
                </a:solidFill>
              </a:rPr>
              <a:t>Bolje ljudima objasnite svoje simptome nego da im kažete dijagnozu</a:t>
            </a:r>
            <a:r>
              <a:rPr lang="en-US" sz="2400" dirty="0">
                <a:solidFill>
                  <a:srgbClr val="004992"/>
                </a:solidFill>
              </a:rPr>
              <a:t>.</a:t>
            </a:r>
            <a:endParaRPr lang="de-DE" sz="2400" dirty="0">
              <a:solidFill>
                <a:srgbClr val="004992"/>
              </a:solidFill>
            </a:endParaRPr>
          </a:p>
          <a:p>
            <a:pPr marL="342900" indent="-342900">
              <a:buClr>
                <a:srgbClr val="333333"/>
              </a:buClr>
              <a:buFont typeface="WingDings"/>
              <a:buChar char=""/>
            </a:pPr>
            <a:r>
              <a:rPr lang="hr-HR" sz="2400" dirty="0">
                <a:solidFill>
                  <a:srgbClr val="333333"/>
                </a:solidFill>
              </a:rPr>
              <a:t>Osobito ako ne poznajete ljude dobro</a:t>
            </a:r>
            <a:r>
              <a:rPr lang="en-US" sz="2400" dirty="0">
                <a:solidFill>
                  <a:srgbClr val="333333"/>
                </a:solidFill>
              </a:rPr>
              <a:t>,</a:t>
            </a:r>
            <a:r>
              <a:rPr lang="hr-HR" sz="2400" dirty="0">
                <a:solidFill>
                  <a:srgbClr val="333333"/>
                </a:solidFill>
              </a:rPr>
              <a:t> preporuča se da im opišete svoje simptome umjesto da im kažete (nejasan) termin (shizofrenija, psihoza)</a:t>
            </a:r>
            <a:r>
              <a:rPr lang="de-DE" sz="2400" dirty="0">
                <a:solidFill>
                  <a:srgbClr val="333333"/>
                </a:solidFill>
              </a:rPr>
              <a:t>.</a:t>
            </a:r>
            <a:endParaRPr lang="hr-HR" sz="2400" dirty="0">
              <a:solidFill>
                <a:srgbClr val="333333"/>
              </a:solidFill>
            </a:endParaRPr>
          </a:p>
          <a:p>
            <a:pPr marL="342900" indent="-342900">
              <a:buClr>
                <a:srgbClr val="333333"/>
              </a:buClr>
              <a:buFont typeface="WingDings"/>
              <a:buChar char=""/>
            </a:pPr>
            <a:r>
              <a:rPr lang="hr-HR" sz="2400" dirty="0">
                <a:solidFill>
                  <a:srgbClr val="333333"/>
                </a:solidFill>
              </a:rPr>
              <a:t>Kako biste drugima mogli objasniti svoju bolest, trebate i sami biti dobro informirani o njoj.</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2019882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98306"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p>
          <a:p>
            <a:pPr lvl="0" defTabSz="914400" eaLnBrk="0" fontAlgn="base" hangingPunct="0">
              <a:buClr>
                <a:srgbClr val="006699"/>
              </a:buClr>
              <a:tabLst>
                <a:tab pos="84138" algn="l"/>
              </a:tabLst>
              <a:defRPr/>
            </a:pPr>
            <a:r>
              <a:rPr lang="en-US" sz="2000" b="1" kern="0" dirty="0">
                <a:solidFill>
                  <a:srgbClr val="333333"/>
                </a:solidFill>
              </a:rPr>
              <a:t>???</a:t>
            </a:r>
            <a:endParaRPr lang="de-DE"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52</a:t>
            </a:fld>
            <a:endParaRPr lang="de-DE">
              <a:latin typeface="+mn-lt"/>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00354"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hr-HR" sz="2000" b="1" dirty="0">
                <a:solidFill>
                  <a:srgbClr val="333333"/>
                </a:solidFill>
              </a:rPr>
              <a:t>ucinacije</a:t>
            </a:r>
            <a:endParaRPr lang="de-DE" sz="2000" b="1" dirty="0">
              <a:solidFill>
                <a:srgbClr val="333333"/>
              </a:solidFill>
            </a:endParaRPr>
          </a:p>
          <a:p>
            <a:pPr marL="342900" indent="-342900">
              <a:buClr>
                <a:srgbClr val="333333"/>
              </a:buClr>
              <a:buFont typeface="WingDings"/>
              <a:buChar char=""/>
            </a:pPr>
            <a:r>
              <a:rPr lang="hr-HR" sz="2000" b="1" dirty="0">
                <a:solidFill>
                  <a:srgbClr val="333333"/>
                </a:solidFill>
              </a:rPr>
              <a:t>Sumanutosti</a:t>
            </a:r>
            <a:endParaRPr lang="en-US" sz="2000" b="1" dirty="0">
              <a:solidFill>
                <a:srgbClr val="333333"/>
              </a:solidFill>
            </a:endParaRPr>
          </a:p>
          <a:p>
            <a:pPr marL="342900" indent="-342900">
              <a:buClr>
                <a:srgbClr val="333333"/>
              </a:buClr>
              <a:buFont typeface="WingDings"/>
              <a:buChar char=""/>
            </a:pPr>
            <a:r>
              <a:rPr lang="hr-HR" sz="2000" b="1" dirty="0">
                <a:solidFill>
                  <a:srgbClr val="333333"/>
                </a:solidFill>
              </a:rPr>
              <a:t>Drugi</a:t>
            </a:r>
            <a:r>
              <a:rPr lang="en-US" sz="2000" b="1" dirty="0">
                <a:solidFill>
                  <a:srgbClr val="333333"/>
                </a:solidFill>
              </a:rPr>
              <a:t> (</a:t>
            </a:r>
            <a:r>
              <a:rPr lang="hr-HR" sz="2000" b="1" dirty="0">
                <a:solidFill>
                  <a:srgbClr val="333333"/>
                </a:solidFill>
              </a:rPr>
              <a:t>nespecifični</a:t>
            </a:r>
            <a:r>
              <a:rPr lang="en-US" sz="2000" b="1" dirty="0">
                <a:solidFill>
                  <a:srgbClr val="333333"/>
                </a:solidFill>
              </a:rPr>
              <a:t>) s</a:t>
            </a:r>
            <a:r>
              <a:rPr lang="hr-HR" sz="2000" b="1" dirty="0">
                <a:solidFill>
                  <a:srgbClr val="333333"/>
                </a:solidFill>
              </a:rPr>
              <a:t>imptomi poput depresije (koja se može pojaviti i kod drugih poremećaja)</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04450"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hr-HR" sz="2000" b="1" dirty="0">
                <a:solidFill>
                  <a:srgbClr val="333333"/>
                </a:solidFill>
              </a:rPr>
              <a:t>ucinacije</a:t>
            </a:r>
            <a:r>
              <a:rPr lang="de-DE" sz="2000" b="1" dirty="0">
                <a:solidFill>
                  <a:srgbClr val="333333"/>
                </a:solidFill>
              </a:rPr>
              <a:t>: </a:t>
            </a:r>
            <a:r>
              <a:rPr lang="hr-HR" sz="2000" dirty="0">
                <a:solidFill>
                  <a:srgbClr val="333333"/>
                </a:solidFill>
              </a:rPr>
              <a:t>čuti, vidjeti, osjetiti ili okusiti stvari koje nisu prisutne (npr. čuti uvredljive glasove)</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54</a:t>
            </a:fld>
            <a:endParaRPr lang="de-DE">
              <a:latin typeface="+mn-lt"/>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04450"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de-DE" sz="2000" b="1" dirty="0">
                <a:solidFill>
                  <a:srgbClr val="333333"/>
                </a:solidFill>
              </a:rPr>
              <a:t>Hal</a:t>
            </a:r>
            <a:r>
              <a:rPr lang="hr-HR" sz="2000" b="1" dirty="0">
                <a:solidFill>
                  <a:srgbClr val="333333"/>
                </a:solidFill>
              </a:rPr>
              <a:t>ucinacije</a:t>
            </a:r>
            <a:r>
              <a:rPr lang="de-DE" sz="2000" b="1" dirty="0">
                <a:solidFill>
                  <a:srgbClr val="333333"/>
                </a:solidFill>
              </a:rPr>
              <a:t>: </a:t>
            </a:r>
            <a:r>
              <a:rPr lang="hr-HR" sz="2000" dirty="0">
                <a:solidFill>
                  <a:srgbClr val="333333"/>
                </a:solidFill>
              </a:rPr>
              <a:t>čuti, vidjeti, osjetiti ili okusiti stvari koje nisu prisutne (npr. čuti uvredljive glasove)</a:t>
            </a:r>
            <a:endParaRPr lang="en-US" sz="2000" dirty="0">
              <a:solidFill>
                <a:srgbClr val="333333"/>
              </a:solidFill>
            </a:endParaRPr>
          </a:p>
          <a:p>
            <a:r>
              <a:rPr lang="hr-HR" sz="2000" dirty="0">
                <a:solidFill>
                  <a:srgbClr val="333333"/>
                </a:solidFill>
              </a:rPr>
              <a:t>Primjer</a:t>
            </a:r>
            <a:r>
              <a:rPr lang="de-DE" sz="2000" dirty="0">
                <a:solidFill>
                  <a:srgbClr val="333333"/>
                </a:solidFill>
              </a:rPr>
              <a:t>:</a:t>
            </a:r>
          </a:p>
          <a:p>
            <a:pPr>
              <a:tabLst>
                <a:tab pos="88900" algn="l"/>
              </a:tabLst>
            </a:pPr>
            <a:r>
              <a:rPr lang="en-US" sz="2000" i="1">
                <a:solidFill>
                  <a:srgbClr val="333333"/>
                </a:solidFill>
              </a:rPr>
              <a:t>“</a:t>
            </a:r>
            <a:r>
              <a:rPr lang="hr-HR" sz="2000" i="1">
                <a:solidFill>
                  <a:srgbClr val="333333"/>
                </a:solidFill>
              </a:rPr>
              <a:t>Oko </a:t>
            </a:r>
            <a:r>
              <a:rPr lang="hr-HR" sz="2000" i="1" dirty="0">
                <a:solidFill>
                  <a:srgbClr val="333333"/>
                </a:solidFill>
              </a:rPr>
              <a:t>15% normalne populacije doživljava halucinacije</a:t>
            </a:r>
            <a:r>
              <a:rPr lang="en-US" sz="2000" i="1" dirty="0">
                <a:solidFill>
                  <a:srgbClr val="333333"/>
                </a:solidFill>
              </a:rPr>
              <a:t>. </a:t>
            </a:r>
            <a:r>
              <a:rPr lang="hr-HR" sz="2000" i="1" dirty="0">
                <a:solidFill>
                  <a:srgbClr val="333333"/>
                </a:solidFill>
              </a:rPr>
              <a:t>Kako</a:t>
            </a:r>
            <a:r>
              <a:rPr lang="de-DE" sz="2000" i="1" dirty="0">
                <a:solidFill>
                  <a:srgbClr val="333333"/>
                </a:solidFill>
              </a:rPr>
              <a:t> </a:t>
            </a:r>
            <a:r>
              <a:rPr lang="hr-HR" sz="2000" i="1" dirty="0">
                <a:solidFill>
                  <a:srgbClr val="333333"/>
                </a:solidFill>
              </a:rPr>
              <a:t>bismo to mogli opisati</a:t>
            </a:r>
            <a:r>
              <a:rPr lang="en-US" sz="2000" i="1" dirty="0">
                <a:solidFill>
                  <a:srgbClr val="333333"/>
                </a:solidFill>
              </a:rPr>
              <a:t>? </a:t>
            </a:r>
            <a:r>
              <a:rPr lang="hr-HR" sz="2000" i="1" dirty="0">
                <a:solidFill>
                  <a:srgbClr val="333333"/>
                </a:solidFill>
              </a:rPr>
              <a:t>To je poput nehotice zapamćene melodije, samo jače pa Vam se čini stvarnom. Ili kada Vam se pričini da ste začuli zvono dok nestrpljivo iščekujete nečiji </a:t>
            </a:r>
            <a:r>
              <a:rPr lang="hr-HR" sz="2000" i="1">
                <a:solidFill>
                  <a:srgbClr val="333333"/>
                </a:solidFill>
              </a:rPr>
              <a:t>dolazak.”</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2104779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08546"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Sumanutosti</a:t>
            </a:r>
            <a:r>
              <a:rPr lang="en-US" sz="2000" b="1" dirty="0">
                <a:solidFill>
                  <a:srgbClr val="333333"/>
                </a:solidFill>
              </a:rPr>
              <a:t>: </a:t>
            </a:r>
            <a:r>
              <a:rPr lang="hr-HR" sz="2000" dirty="0">
                <a:solidFill>
                  <a:srgbClr val="333333"/>
                </a:solidFill>
              </a:rPr>
              <a:t>Biti uvjeren u nešto neistinito ili nerealno (npr. da ste odabrani kao spasitelj čovječanstva ili da Vas progone tajne službe)</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56</a:t>
            </a:fld>
            <a:endParaRPr lang="de-DE">
              <a:latin typeface="+mn-lt"/>
              <a:ea typeface="+mn-ea"/>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08546"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Sumanutosti</a:t>
            </a:r>
            <a:r>
              <a:rPr lang="en-US" sz="2000" b="1" dirty="0">
                <a:solidFill>
                  <a:srgbClr val="333333"/>
                </a:solidFill>
              </a:rPr>
              <a:t>: </a:t>
            </a:r>
            <a:r>
              <a:rPr lang="hr-HR" sz="2000" dirty="0">
                <a:solidFill>
                  <a:srgbClr val="333333"/>
                </a:solidFill>
              </a:rPr>
              <a:t>Biti uvjeren u nešto neistinito ili nerealno (npr. da ste odabrani kao spasitelj čovječanstva ili da Vas progone tajne službe)</a:t>
            </a:r>
            <a:endParaRPr lang="en-US" sz="2000" dirty="0">
              <a:solidFill>
                <a:srgbClr val="333333"/>
              </a:solidFill>
            </a:endParaRPr>
          </a:p>
          <a:p>
            <a:r>
              <a:rPr lang="hr-HR" sz="2000" dirty="0">
                <a:solidFill>
                  <a:srgbClr val="333333"/>
                </a:solidFill>
              </a:rPr>
              <a:t>Primjer</a:t>
            </a:r>
            <a:r>
              <a:rPr lang="de-DE" sz="2000" dirty="0">
                <a:solidFill>
                  <a:srgbClr val="333333"/>
                </a:solidFill>
              </a:rPr>
              <a:t>:</a:t>
            </a:r>
          </a:p>
          <a:p>
            <a:r>
              <a:rPr lang="en-US" sz="2000" i="1">
                <a:solidFill>
                  <a:srgbClr val="333333"/>
                </a:solidFill>
              </a:rPr>
              <a:t>“</a:t>
            </a:r>
            <a:r>
              <a:rPr lang="hr-HR" sz="2000" i="1">
                <a:solidFill>
                  <a:srgbClr val="333333"/>
                </a:solidFill>
              </a:rPr>
              <a:t>Skoro </a:t>
            </a:r>
            <a:r>
              <a:rPr lang="hr-HR" sz="2000" i="1" dirty="0">
                <a:solidFill>
                  <a:srgbClr val="333333"/>
                </a:solidFill>
              </a:rPr>
              <a:t>svatko je doživio dan kada je imao intenzivni osjećaj da se cijeli svijet urotio protiv njega. Ili da ljudi zure u Vas, pogotovo kada se ni sami niste dobro osjećali u vlastitoj koži.</a:t>
            </a:r>
            <a:r>
              <a:rPr lang="en-US" sz="2000" i="1" dirty="0">
                <a:solidFill>
                  <a:srgbClr val="333333"/>
                </a:solidFill>
              </a:rPr>
              <a:t> </a:t>
            </a:r>
            <a:r>
              <a:rPr lang="hr-HR" sz="2000" i="1" dirty="0">
                <a:solidFill>
                  <a:srgbClr val="333333"/>
                </a:solidFill>
              </a:rPr>
              <a:t>Za mene je ovaj osjećaj bio puno jači. Za vrijeme bolesti bio sam 100% uvjeren da me neki ljudi progone. Sada više ne mislim </a:t>
            </a:r>
            <a:r>
              <a:rPr lang="hr-HR" sz="2000" i="1">
                <a:solidFill>
                  <a:srgbClr val="333333"/>
                </a:solidFill>
              </a:rPr>
              <a:t>tako.”</a:t>
            </a:r>
            <a:endParaRPr lang="hr-HR" sz="2000" i="1" dirty="0">
              <a:solidFill>
                <a:srgbClr val="333333"/>
              </a:solidFill>
            </a:endParaRPr>
          </a:p>
          <a:p>
            <a:r>
              <a:rPr lang="en-US" sz="2000" i="1">
                <a:solidFill>
                  <a:srgbClr val="333333"/>
                </a:solidFill>
              </a:rPr>
              <a:t>“</a:t>
            </a:r>
            <a:r>
              <a:rPr lang="hr-HR" sz="2000" i="1">
                <a:solidFill>
                  <a:srgbClr val="333333"/>
                </a:solidFill>
              </a:rPr>
              <a:t>Svatko </a:t>
            </a:r>
            <a:r>
              <a:rPr lang="hr-HR" sz="2000" i="1" dirty="0">
                <a:solidFill>
                  <a:srgbClr val="333333"/>
                </a:solidFill>
              </a:rPr>
              <a:t>je ponekad osjetio da može sve i da nitko nije bolji od njega. Kod mene je takvo razmišljanje trajalo dulje i dovelo do problema na </a:t>
            </a:r>
            <a:r>
              <a:rPr lang="hr-HR" sz="2000" i="1">
                <a:solidFill>
                  <a:srgbClr val="333333"/>
                </a:solidFill>
              </a:rPr>
              <a:t>poslu.”</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279451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12642"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Drugi</a:t>
            </a:r>
            <a:r>
              <a:rPr lang="en-US" sz="2000" b="1" dirty="0">
                <a:solidFill>
                  <a:srgbClr val="333333"/>
                </a:solidFill>
              </a:rPr>
              <a:t> (</a:t>
            </a:r>
            <a:r>
              <a:rPr lang="hr-HR" sz="2000" b="1" dirty="0">
                <a:solidFill>
                  <a:srgbClr val="333333"/>
                </a:solidFill>
              </a:rPr>
              <a:t>nespecifični</a:t>
            </a:r>
            <a:r>
              <a:rPr lang="en-US" sz="2000" b="1" dirty="0">
                <a:solidFill>
                  <a:srgbClr val="333333"/>
                </a:solidFill>
              </a:rPr>
              <a:t>) s</a:t>
            </a:r>
            <a:r>
              <a:rPr lang="hr-HR" sz="2000" b="1" dirty="0">
                <a:solidFill>
                  <a:srgbClr val="333333"/>
                </a:solidFill>
              </a:rPr>
              <a:t>imptomi</a:t>
            </a:r>
            <a:r>
              <a:rPr lang="en-US" sz="2000" b="1" dirty="0">
                <a:solidFill>
                  <a:srgbClr val="333333"/>
                </a:solidFill>
              </a:rPr>
              <a:t>: </a:t>
            </a:r>
            <a:r>
              <a:rPr lang="hr-HR" sz="2000" dirty="0">
                <a:solidFill>
                  <a:srgbClr val="333333"/>
                </a:solidFill>
              </a:rPr>
              <a:t>Primjerice depresija, poteškoće komunikacije ili poremećaj pažnje</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58</a:t>
            </a:fld>
            <a:endParaRPr lang="de-DE">
              <a:latin typeface="+mn-lt"/>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el 1"/>
          <p:cNvSpPr>
            <a:spLocks noGrp="1"/>
          </p:cNvSpPr>
          <p:nvPr>
            <p:ph type="title"/>
          </p:nvPr>
        </p:nvSpPr>
        <p:spPr/>
        <p:txBody>
          <a:bodyPr/>
          <a:lstStyle/>
          <a:p>
            <a:r>
              <a:rPr lang="hr-HR">
                <a:latin typeface="+mn-lt"/>
                <a:ea typeface="+mn-ea"/>
                <a:cs typeface="+mn-cs"/>
              </a:rPr>
              <a:t>Kako govoriti o svojoj bolesti</a:t>
            </a:r>
            <a:r>
              <a:rPr lang="en-US">
                <a:latin typeface="+mn-lt"/>
                <a:ea typeface="+mn-ea"/>
                <a:cs typeface="+mn-cs"/>
              </a:rPr>
              <a:t>?</a:t>
            </a:r>
            <a:endParaRPr lang="de-DE">
              <a:latin typeface="+mn-lt"/>
              <a:ea typeface="+mn-ea"/>
              <a:cs typeface="+mn-cs"/>
            </a:endParaRPr>
          </a:p>
        </p:txBody>
      </p:sp>
      <p:sp>
        <p:nvSpPr>
          <p:cNvPr id="112642" name="Inhaltsplatzhalter 2"/>
          <p:cNvSpPr>
            <a:spLocks noGrp="1"/>
          </p:cNvSpPr>
          <p:nvPr>
            <p:ph idx="1"/>
          </p:nvPr>
        </p:nvSpPr>
        <p:spPr/>
        <p:txBody>
          <a:bodyPr>
            <a:noAutofit/>
          </a:bodyPr>
          <a:lstStyle/>
          <a:p>
            <a:r>
              <a:rPr lang="hr-HR" sz="2000" dirty="0">
                <a:solidFill>
                  <a:srgbClr val="004992"/>
                </a:solidFill>
              </a:rPr>
              <a:t>Glavni simptomi psihoze i shizofrenije</a:t>
            </a:r>
            <a:r>
              <a:rPr lang="en-US" sz="2000" dirty="0">
                <a:solidFill>
                  <a:srgbClr val="004992"/>
                </a:solidFill>
              </a:rPr>
              <a:t>:</a:t>
            </a:r>
            <a:endParaRPr lang="de-DE" sz="2000" dirty="0">
              <a:solidFill>
                <a:srgbClr val="004992"/>
              </a:solidFill>
            </a:endParaRPr>
          </a:p>
          <a:p>
            <a:pPr marL="342900" indent="-342900">
              <a:buClr>
                <a:srgbClr val="333333"/>
              </a:buClr>
              <a:buFont typeface="WingDings"/>
              <a:buChar char=""/>
            </a:pPr>
            <a:r>
              <a:rPr lang="hr-HR" sz="2000" b="1" dirty="0">
                <a:solidFill>
                  <a:srgbClr val="333333"/>
                </a:solidFill>
              </a:rPr>
              <a:t>Drugi</a:t>
            </a:r>
            <a:r>
              <a:rPr lang="en-US" sz="2000" b="1" dirty="0">
                <a:solidFill>
                  <a:srgbClr val="333333"/>
                </a:solidFill>
              </a:rPr>
              <a:t> (</a:t>
            </a:r>
            <a:r>
              <a:rPr lang="hr-HR" sz="2000" b="1" dirty="0">
                <a:solidFill>
                  <a:srgbClr val="333333"/>
                </a:solidFill>
              </a:rPr>
              <a:t>nespecifični</a:t>
            </a:r>
            <a:r>
              <a:rPr lang="en-US" sz="2000" b="1" dirty="0">
                <a:solidFill>
                  <a:srgbClr val="333333"/>
                </a:solidFill>
              </a:rPr>
              <a:t>) s</a:t>
            </a:r>
            <a:r>
              <a:rPr lang="hr-HR" sz="2000" b="1" dirty="0">
                <a:solidFill>
                  <a:srgbClr val="333333"/>
                </a:solidFill>
              </a:rPr>
              <a:t>imptomi</a:t>
            </a:r>
            <a:r>
              <a:rPr lang="en-US" sz="2000" b="1" dirty="0">
                <a:solidFill>
                  <a:srgbClr val="333333"/>
                </a:solidFill>
              </a:rPr>
              <a:t>: </a:t>
            </a:r>
            <a:r>
              <a:rPr lang="hr-HR" sz="2000" dirty="0">
                <a:solidFill>
                  <a:srgbClr val="333333"/>
                </a:solidFill>
              </a:rPr>
              <a:t>Primjerice depresija, poteškoće komunikacije ili poremećaj pažnje</a:t>
            </a:r>
            <a:endParaRPr lang="de-DE" sz="2000" dirty="0">
              <a:solidFill>
                <a:srgbClr val="004992"/>
              </a:solidFill>
            </a:endParaRPr>
          </a:p>
          <a:p>
            <a:r>
              <a:rPr lang="hr-HR" sz="2000" dirty="0">
                <a:solidFill>
                  <a:srgbClr val="333333"/>
                </a:solidFill>
              </a:rPr>
              <a:t>Primjer</a:t>
            </a:r>
            <a:r>
              <a:rPr lang="de-DE" sz="2000" dirty="0">
                <a:solidFill>
                  <a:srgbClr val="333333"/>
                </a:solidFill>
              </a:rPr>
              <a:t>:</a:t>
            </a:r>
          </a:p>
          <a:p>
            <a:r>
              <a:rPr lang="en-US" sz="2000" i="1">
                <a:solidFill>
                  <a:srgbClr val="333333"/>
                </a:solidFill>
              </a:rPr>
              <a:t>“</a:t>
            </a:r>
            <a:r>
              <a:rPr lang="hr-HR" sz="2000" i="1">
                <a:solidFill>
                  <a:srgbClr val="333333"/>
                </a:solidFill>
              </a:rPr>
              <a:t>Svatko </a:t>
            </a:r>
            <a:r>
              <a:rPr lang="hr-HR" sz="2000" i="1" dirty="0">
                <a:solidFill>
                  <a:srgbClr val="333333"/>
                </a:solidFill>
              </a:rPr>
              <a:t>ima trenutaka kada se osjeća tužnim i bezvoljnim te se povlači u sebe. Tako je bilo i sa mnom – osim što je ta tuga trajala tjednima i ništa me nije moglo razveseliti. I nije to bila samo tuga, nego potpuno beznađe i osjećaj bezvrijednosti. U tom trenutku misliš da je to oduvijek bilo tako i da nikad neće prestati. Ali onda dođe trenutak kada ugledaš svjetlo na kraju </a:t>
            </a:r>
            <a:r>
              <a:rPr lang="hr-HR" sz="2000" i="1">
                <a:solidFill>
                  <a:srgbClr val="333333"/>
                </a:solidFill>
              </a:rPr>
              <a:t>tunela...”</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23234668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el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Kako govoriti o svojoj bolesti?</a:t>
            </a:r>
            <a:endParaRPr lang="de-DE" sz="3600">
              <a:latin typeface="+mn-lt"/>
              <a:ea typeface="+mn-ea"/>
              <a:cs typeface="+mn-cs"/>
            </a:endParaRPr>
          </a:p>
        </p:txBody>
      </p:sp>
      <p:sp>
        <p:nvSpPr>
          <p:cNvPr id="114690" name="Inhaltsplatzhalter 2"/>
          <p:cNvSpPr>
            <a:spLocks noGrp="1"/>
          </p:cNvSpPr>
          <p:nvPr>
            <p:ph idx="1"/>
          </p:nvPr>
        </p:nvSpPr>
        <p:spPr/>
        <p:txBody>
          <a:bodyPr>
            <a:noAutofit/>
          </a:bodyPr>
          <a:lstStyle/>
          <a:p>
            <a:r>
              <a:rPr lang="hr-HR" sz="2400">
                <a:solidFill>
                  <a:srgbClr val="333333"/>
                </a:solidFill>
              </a:rPr>
              <a:t>Informirajte se o bolesti. Najbolji način da korigirate pogrešna shvaćanja i nesporazume s drugima je da ih upoznate s činjenicama.</a:t>
            </a:r>
            <a:endParaRPr 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Primjena u svakodnevnom životu</a:t>
            </a:r>
            <a:endParaRPr lang="de-DE" sz="3600" dirty="0">
              <a:solidFill>
                <a:srgbClr val="004992"/>
              </a:solidFill>
              <a:latin typeface="+mn-lt"/>
              <a:ea typeface="+mn-ea"/>
              <a:cs typeface="+mn-cs"/>
            </a:endParaRPr>
          </a:p>
        </p:txBody>
      </p:sp>
      <p:sp>
        <p:nvSpPr>
          <p:cNvPr id="115714" name="Rectangle 4"/>
          <p:cNvSpPr>
            <a:spLocks noGrp="1" noChangeArrowheads="1"/>
          </p:cNvSpPr>
          <p:nvPr>
            <p:ph idx="1"/>
          </p:nvPr>
        </p:nvSpPr>
        <p:spPr/>
        <p:txBody>
          <a:bodyPr>
            <a:noAutofit/>
          </a:bodyPr>
          <a:lstStyle/>
          <a:p>
            <a:pPr>
              <a:lnSpc>
                <a:spcPct val="100000"/>
              </a:lnSpc>
              <a:spcBef>
                <a:spcPts val="1200"/>
              </a:spcBef>
            </a:pPr>
            <a:r>
              <a:rPr lang="hr-HR" sz="2400" b="1" dirty="0">
                <a:solidFill>
                  <a:srgbClr val="333333"/>
                </a:solidFill>
              </a:rPr>
              <a:t>Što smo naučili:</a:t>
            </a:r>
          </a:p>
          <a:p>
            <a:pPr>
              <a:lnSpc>
                <a:spcPct val="100000"/>
              </a:lnSpc>
              <a:spcBef>
                <a:spcPts val="1200"/>
              </a:spcBef>
              <a:buClr>
                <a:srgbClr val="333333"/>
              </a:buClr>
            </a:pPr>
            <a:r>
              <a:rPr lang="hr-HR" sz="2400" dirty="0">
                <a:solidFill>
                  <a:srgbClr val="333333"/>
                </a:solidFill>
              </a:rPr>
              <a:t>Da bismo spriječili predrasude i stigmu, važno je adekvatno informirati druge o bolesti.</a:t>
            </a:r>
          </a:p>
          <a:p>
            <a:pPr marL="342900" lvl="1" indent="-342900">
              <a:lnSpc>
                <a:spcPct val="100000"/>
              </a:lnSpc>
              <a:spcBef>
                <a:spcPts val="1200"/>
              </a:spcBef>
              <a:spcAft>
                <a:spcPts val="0"/>
              </a:spcAft>
              <a:buClr>
                <a:srgbClr val="333333"/>
              </a:buClr>
              <a:buFont typeface="WingDings"/>
              <a:buChar char=""/>
            </a:pPr>
            <a:r>
              <a:rPr lang="hr-HR" sz="2400" dirty="0">
                <a:solidFill>
                  <a:srgbClr val="333333"/>
                </a:solidFill>
              </a:rPr>
              <a:t>Psihički poremećaji su česti.</a:t>
            </a:r>
          </a:p>
          <a:p>
            <a:pPr marL="342900" lvl="1" indent="-342900">
              <a:lnSpc>
                <a:spcPct val="100000"/>
              </a:lnSpc>
              <a:spcBef>
                <a:spcPts val="1200"/>
              </a:spcBef>
              <a:spcAft>
                <a:spcPts val="0"/>
              </a:spcAft>
              <a:buClr>
                <a:srgbClr val="333333"/>
              </a:buClr>
              <a:buFont typeface="WingDings"/>
              <a:buChar char=""/>
            </a:pPr>
            <a:r>
              <a:rPr lang="hr-HR" sz="2400" dirty="0">
                <a:solidFill>
                  <a:srgbClr val="333333"/>
                </a:solidFill>
              </a:rPr>
              <a:t>Ne morate drugima iznositi detalje svog zdravstvenog stanja, pogotovo ako se pri tome osjećate nelagodno.</a:t>
            </a:r>
          </a:p>
          <a:p>
            <a:pPr marL="342900" lvl="1" indent="-342900">
              <a:lnSpc>
                <a:spcPct val="100000"/>
              </a:lnSpc>
              <a:spcBef>
                <a:spcPts val="1200"/>
              </a:spcBef>
              <a:spcAft>
                <a:spcPts val="0"/>
              </a:spcAft>
              <a:buClr>
                <a:srgbClr val="333333"/>
              </a:buClr>
              <a:buFont typeface="WingDings"/>
              <a:buChar char=""/>
            </a:pPr>
            <a:r>
              <a:rPr lang="hr-HR" sz="2400" dirty="0">
                <a:solidFill>
                  <a:srgbClr val="333333"/>
                </a:solidFill>
              </a:rPr>
              <a:t>Može biti važno i korisno, radi zadobijanja podrške i prevencije povratka simptome, da</a:t>
            </a:r>
            <a:r>
              <a:rPr lang="de-DE" sz="2400" dirty="0">
                <a:solidFill>
                  <a:srgbClr val="333333"/>
                </a:solidFill>
              </a:rPr>
              <a:t> </a:t>
            </a:r>
            <a:r>
              <a:rPr lang="hr-HR" sz="2400" dirty="0">
                <a:solidFill>
                  <a:srgbClr val="333333"/>
                </a:solidFill>
              </a:rPr>
              <a:t>ljudima kojima vjerujete priopćite svoju dijagnozu.</a:t>
            </a:r>
          </a:p>
          <a:p>
            <a:pPr marL="342900" lvl="1" indent="-342900">
              <a:lnSpc>
                <a:spcPct val="100000"/>
              </a:lnSpc>
              <a:spcBef>
                <a:spcPts val="1200"/>
              </a:spcBef>
              <a:spcAft>
                <a:spcPts val="0"/>
              </a:spcAft>
              <a:buClr>
                <a:srgbClr val="333333"/>
              </a:buClr>
              <a:buFont typeface="WingDings"/>
              <a:buChar char=""/>
            </a:pPr>
            <a:r>
              <a:rPr lang="hr-HR" sz="2400" dirty="0">
                <a:solidFill>
                  <a:srgbClr val="333333"/>
                </a:solidFill>
              </a:rPr>
              <a:t>Ponekad drugi imaju netočna uvjerenja o bolesti. Objašnjavanje svojih simptoma bolje je od navođenja nejasnih i možda teško razumljivih dijagnoza.</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61</a:t>
            </a:fld>
            <a:endParaRPr lang="de-DE">
              <a:latin typeface="+mn-lt"/>
              <a:ea typeface="+mn-ea"/>
              <a:cs typeface="+mn-cs"/>
            </a:endParaRPr>
          </a:p>
        </p:txBody>
      </p:sp>
    </p:spTree>
    <p:extLst>
      <p:ext uri="{BB962C8B-B14F-4D97-AF65-F5344CB8AC3E}">
        <p14:creationId xmlns:p14="http://schemas.microsoft.com/office/powerpoint/2010/main" val="3474217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el 1"/>
          <p:cNvSpPr>
            <a:spLocks noGrp="1"/>
          </p:cNvSpPr>
          <p:nvPr>
            <p:ph type="title"/>
          </p:nvPr>
        </p:nvSpPr>
        <p:spPr/>
        <p:txBody>
          <a:bodyPr/>
          <a:lstStyle/>
          <a:p>
            <a:r>
              <a:rPr lang="de-DE" sz="3600" dirty="0">
                <a:solidFill>
                  <a:srgbClr val="004992"/>
                </a:solidFill>
                <a:latin typeface="+mn-lt"/>
                <a:ea typeface="+mn-ea"/>
                <a:cs typeface="+mn-cs"/>
              </a:rPr>
              <a:t>Kakve to veze ima sa psihozom?</a:t>
            </a:r>
          </a:p>
        </p:txBody>
      </p:sp>
      <p:sp>
        <p:nvSpPr>
          <p:cNvPr id="116738" name="Inhaltsplatzhalter 2"/>
          <p:cNvSpPr>
            <a:spLocks noGrp="1"/>
          </p:cNvSpPr>
          <p:nvPr>
            <p:ph idx="1"/>
          </p:nvPr>
        </p:nvSpPr>
        <p:spPr>
          <a:ln>
            <a:noFill/>
          </a:ln>
        </p:spPr>
        <p:txBody>
          <a:bodyPr>
            <a:noAutofit/>
          </a:bodyPr>
          <a:lstStyle/>
          <a:p>
            <a:r>
              <a:rPr lang="hr-HR" sz="2000" dirty="0">
                <a:solidFill>
                  <a:srgbClr val="333333"/>
                </a:solidFill>
              </a:rPr>
              <a:t>Mnogi ljudi sa psihozom</a:t>
            </a:r>
            <a:r>
              <a:rPr lang="en-US" sz="2000" dirty="0">
                <a:solidFill>
                  <a:srgbClr val="333333"/>
                </a:solidFill>
              </a:rPr>
              <a:t> (</a:t>
            </a:r>
            <a:r>
              <a:rPr lang="hr-HR" sz="2000" dirty="0">
                <a:solidFill>
                  <a:srgbClr val="333333"/>
                </a:solidFill>
              </a:rPr>
              <a:t>ne svi</a:t>
            </a:r>
            <a:r>
              <a:rPr lang="en-US" sz="2000" dirty="0">
                <a:solidFill>
                  <a:srgbClr val="333333"/>
                </a:solidFill>
              </a:rPr>
              <a:t>!) </a:t>
            </a:r>
            <a:r>
              <a:rPr lang="hr-HR" sz="2000" dirty="0">
                <a:solidFill>
                  <a:srgbClr val="333333"/>
                </a:solidFill>
              </a:rPr>
              <a:t>moraju se boriti s predrasudama</a:t>
            </a:r>
            <a:r>
              <a:rPr lang="en-US" sz="2000" dirty="0">
                <a:solidFill>
                  <a:srgbClr val="333333"/>
                </a:solidFill>
              </a:rPr>
              <a:t>. </a:t>
            </a:r>
            <a:r>
              <a:rPr lang="hr-HR" sz="2000" dirty="0">
                <a:solidFill>
                  <a:srgbClr val="333333"/>
                </a:solidFill>
              </a:rPr>
              <a:t>Da bi spriječili predrasude, korisno j</a:t>
            </a:r>
            <a:r>
              <a:rPr lang="en-US" sz="2000" dirty="0">
                <a:solidFill>
                  <a:srgbClr val="333333"/>
                </a:solidFill>
              </a:rPr>
              <a:t>e </a:t>
            </a:r>
            <a:r>
              <a:rPr lang="hr-HR" sz="2000" dirty="0">
                <a:solidFill>
                  <a:srgbClr val="333333"/>
                </a:solidFill>
              </a:rPr>
              <a:t>druge informirati o bolesti.</a:t>
            </a:r>
            <a:endParaRPr lang="en-US" sz="2000" dirty="0">
              <a:solidFill>
                <a:srgbClr val="333333"/>
              </a:solidFill>
            </a:endParaRPr>
          </a:p>
          <a:p>
            <a:r>
              <a:rPr lang="hr-HR" sz="2000" dirty="0">
                <a:solidFill>
                  <a:srgbClr val="004992"/>
                </a:solidFill>
              </a:rPr>
              <a:t>Primjer: </a:t>
            </a:r>
            <a:r>
              <a:rPr lang="hr-HR" sz="2000" dirty="0">
                <a:solidFill>
                  <a:srgbClr val="333333"/>
                </a:solidFill>
              </a:rPr>
              <a:t>Zbog psihotične epizode Martin je proveo nekoliko tjedana u bolnici.</a:t>
            </a:r>
            <a:r>
              <a:rPr lang="de-DE" sz="2000" dirty="0">
                <a:solidFill>
                  <a:srgbClr val="004992"/>
                </a:solidFill>
              </a:rPr>
              <a:t> </a:t>
            </a:r>
            <a:r>
              <a:rPr lang="hr-HR" sz="2000" dirty="0">
                <a:solidFill>
                  <a:srgbClr val="333333"/>
                </a:solidFill>
              </a:rPr>
              <a:t>Do sada nije skoro nikome rekao o svojoj bolesti i zato se sve više povukao od drugih</a:t>
            </a:r>
            <a:r>
              <a:rPr lang="en-US" sz="2000" dirty="0">
                <a:solidFill>
                  <a:srgbClr val="333333"/>
                </a:solidFill>
              </a:rPr>
              <a:t>.</a:t>
            </a:r>
          </a:p>
          <a:p>
            <a:r>
              <a:rPr lang="hr-HR" sz="2000" dirty="0">
                <a:solidFill>
                  <a:srgbClr val="004992"/>
                </a:solidFill>
              </a:rPr>
              <a:t>Pozadina</a:t>
            </a:r>
            <a:r>
              <a:rPr lang="de-DE" sz="2000" dirty="0">
                <a:solidFill>
                  <a:srgbClr val="004992"/>
                </a:solidFill>
              </a:rPr>
              <a:t>: </a:t>
            </a:r>
            <a:r>
              <a:rPr lang="hr-HR" sz="2000" dirty="0">
                <a:solidFill>
                  <a:srgbClr val="333333"/>
                </a:solidFill>
              </a:rPr>
              <a:t>U prošlosti je Martin imao negativna iskustva kada je drugima otvoreno govorio o svojoj bolesti. Nakon što je svom bivšem šefu rekao za bolest, bio je premješten na drugo radno mjesto. Zato se pribojava da će njegovi prijatelji misliti da </a:t>
            </a:r>
            <a:r>
              <a:rPr lang="hr-HR" sz="2000">
                <a:solidFill>
                  <a:srgbClr val="333333"/>
                </a:solidFill>
              </a:rPr>
              <a:t>je </a:t>
            </a:r>
            <a:r>
              <a:rPr lang="de-DE" sz="2000">
                <a:solidFill>
                  <a:srgbClr val="333333"/>
                </a:solidFill>
              </a:rPr>
              <a:t>“</a:t>
            </a:r>
            <a:r>
              <a:rPr lang="hr-HR" sz="2000" i="1">
                <a:solidFill>
                  <a:srgbClr val="333333"/>
                </a:solidFill>
              </a:rPr>
              <a:t>lud</a:t>
            </a:r>
            <a:r>
              <a:rPr lang="de-DE" sz="2000" i="1">
                <a:solidFill>
                  <a:srgbClr val="333333"/>
                </a:solidFill>
              </a:rPr>
              <a:t>”</a:t>
            </a:r>
            <a:r>
              <a:rPr lang="en-US" sz="2000">
                <a:solidFill>
                  <a:srgbClr val="333333"/>
                </a:solidFill>
              </a:rPr>
              <a:t> </a:t>
            </a:r>
            <a:r>
              <a:rPr lang="hr-HR" sz="2000" dirty="0">
                <a:solidFill>
                  <a:srgbClr val="333333"/>
                </a:solidFill>
              </a:rPr>
              <a:t>i okrenuti mu leđa.</a:t>
            </a:r>
          </a:p>
          <a:p>
            <a:r>
              <a:rPr lang="hr-HR" sz="2000" dirty="0">
                <a:solidFill>
                  <a:srgbClr val="004992"/>
                </a:solidFill>
              </a:rPr>
              <a:t>Međutim</a:t>
            </a:r>
            <a:r>
              <a:rPr lang="de-DE" sz="2000" dirty="0">
                <a:solidFill>
                  <a:srgbClr val="004992"/>
                </a:solidFill>
              </a:rPr>
              <a:t>: </a:t>
            </a:r>
            <a:r>
              <a:rPr lang="hr-HR" sz="2000" dirty="0">
                <a:solidFill>
                  <a:srgbClr val="333333"/>
                </a:solidFill>
              </a:rPr>
              <a:t>Tijekom sadašnje hospitalizacije Martin je sudjelovao u MKT-u, kao i u drugim terapijama i aktivnostima, te je odlučio da se neće više skrivati od svojih dobrih prijatelja. Na Martinovo iznošenje simptoma, skoro svi su reagirali razumno. Čak je jedan od njih opisao svoje vlastito iskustvo doživljaja proganjanja i </a:t>
            </a:r>
            <a:r>
              <a:rPr lang="hr-HR" sz="2000">
                <a:solidFill>
                  <a:srgbClr val="333333"/>
                </a:solidFill>
              </a:rPr>
              <a:t>ugroženosti.</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3" name="Slide Number Placeholder 2"/>
          <p:cNvSpPr>
            <a:spLocks noGrp="1"/>
          </p:cNvSpPr>
          <p:nvPr>
            <p:ph type="sldNum" sz="quarter" idx="12"/>
          </p:nvPr>
        </p:nvSpPr>
        <p:spPr/>
        <p:txBody>
          <a:bodyPr/>
          <a:lstStyle/>
          <a:p>
            <a:pPr>
              <a:defRPr/>
            </a:pPr>
            <a:fld id="{2B0ED571-34B3-4387-BD8C-E904D75897BC}"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4D0D7F23-403E-4876-B5A2-6B25D8E96318}"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cs typeface="+mn-cs"/>
              </a:rPr>
              <a:t>www.uke.de/mct_app</a:t>
            </a:r>
            <a:endParaRPr lang="de-DE" sz="1800" dirty="0">
              <a:solidFill>
                <a:srgbClr val="333333"/>
              </a:solidFill>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8038565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cs typeface="+mn-cs"/>
              </a:rPr>
              <a:t>Metakognitivni Trening 10 – Kako se nositi s predrasudama (stigmom)?</a:t>
            </a:r>
          </a:p>
        </p:txBody>
      </p:sp>
      <p:sp>
        <p:nvSpPr>
          <p:cNvPr id="4" name="Slide Number Placeholder 3"/>
          <p:cNvSpPr>
            <a:spLocks noGrp="1"/>
          </p:cNvSpPr>
          <p:nvPr>
            <p:ph type="sldNum" sz="quarter" idx="12"/>
          </p:nvPr>
        </p:nvSpPr>
        <p:spPr/>
        <p:txBody>
          <a:bodyPr/>
          <a:lstStyle/>
          <a:p>
            <a:pPr>
              <a:defRPr/>
            </a:pPr>
            <a:fld id="{ECD25144-DFE9-40C6-ADD4-8182B998D6C7}"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59751559"/>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5375</Words>
  <Application>Microsoft Office PowerPoint</Application>
  <PresentationFormat>Benutzerdefiniert</PresentationFormat>
  <Paragraphs>628</Paragraphs>
  <Slides>64</Slides>
  <Notes>64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Calibri Light</vt:lpstr>
      <vt:lpstr>Times New Roman</vt:lpstr>
      <vt:lpstr>Verdana</vt:lpstr>
      <vt:lpstr>Arial</vt:lpstr>
      <vt:lpstr>Symbol</vt:lpstr>
      <vt:lpstr>Wingdings 2</vt:lpstr>
      <vt:lpstr>WingDings</vt:lpstr>
      <vt:lpstr>UKE_PPT-Vorlage_16zu9</vt:lpstr>
      <vt:lpstr>MKT 10 II – Kako se nositi s predrasudama (stigmom)?</vt:lpstr>
      <vt:lpstr>Što je zajedničko navedenim ljudima?</vt:lpstr>
      <vt:lpstr>Što je zajedničko navedenim ljudima?</vt:lpstr>
      <vt:lpstr>Što je zajedničko navedenim ljudima?</vt:lpstr>
      <vt:lpstr>Što je zajedničko navedenim ljudima?</vt:lpstr>
      <vt:lpstr>Što je zajedničko navedenim ljudima?</vt:lpstr>
      <vt:lpstr>Što je zajedničko navedenim ljudima?</vt:lpstr>
      <vt:lpstr>Što je zajedničko navedenim ljudima?</vt:lpstr>
      <vt:lpstr>Slavan = savršen?</vt:lpstr>
      <vt:lpstr>Koje od ovih slika su naslikale osobe sa simptomima psihoze?</vt:lpstr>
      <vt:lpstr>Koje su od ovih slika postigle najvišu cijenu na aukciji?</vt:lpstr>
      <vt:lpstr>Koje su od ovih slika postigle najvišu cijenu na aukciji?</vt:lpstr>
      <vt:lpstr>Edvard Munch</vt:lpstr>
      <vt:lpstr>Steffen Moritz</vt:lpstr>
      <vt:lpstr>Vincent van Gogh</vt:lpstr>
      <vt:lpstr>Ringo Starr (bubnjar Beatlesa)</vt:lpstr>
      <vt:lpstr>Prvi zaključak</vt:lpstr>
      <vt:lpstr>Prvi zaključak</vt:lpstr>
      <vt:lpstr>Prvi zaključak</vt:lpstr>
      <vt:lpstr>Prvi zaključak</vt:lpstr>
      <vt:lpstr>Je li “normalno” imati psihičke probleme?</vt:lpstr>
      <vt:lpstr>Je li “normalno” imati psihičke probleme?</vt:lpstr>
      <vt:lpstr>Je li “normalno” imati psihičke probleme?</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Posebna uvjerenja i nisu tako rijetka... Učestalost psihotičnog iskustva u populaciji</vt:lpstr>
      <vt:lpstr>Zapamtite...</vt:lpstr>
      <vt:lpstr>Što je stigma, a što samo-stigma?</vt:lpstr>
      <vt:lpstr>Što je stigma, a što samo-stigma?</vt:lpstr>
      <vt:lpstr>Što je stigma, a što samo-stigma?</vt:lpstr>
      <vt:lpstr>Što je stigma, a što samo-stigma?</vt:lpstr>
      <vt:lpstr>Stigmatizacija osoba sa psihozom</vt:lpstr>
      <vt:lpstr>Stigmatizacija osoba sa psihozom</vt:lpstr>
      <vt:lpstr>Stigmatizacija osoba sa psihozom</vt:lpstr>
      <vt:lpstr>Stigmatizacija osoba sa psihozom</vt:lpstr>
      <vt:lpstr>Stigmatizacija osoba sa psihozom</vt:lpstr>
      <vt:lpstr>Stigmatizacija osoba sa psihozom</vt:lpstr>
      <vt:lpstr>Stigmatizacija osoba sa psihozom</vt:lpstr>
      <vt:lpstr>Zašto ovo radimo?</vt:lpstr>
      <vt:lpstr>Zašto ovo radimo?</vt:lpstr>
      <vt:lpstr>Što bi trebali činiti?</vt:lpstr>
      <vt:lpstr>Trebam li drugima govoriti o svojoj bolesti... i kako?</vt:lpstr>
      <vt:lpstr>Trebam li drugima govoriti o svojoj bolesti... i kako?</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Kako govoriti o svojoj bolesti?</vt:lpstr>
      <vt:lpstr>Primjena u svakodnevnom životu</vt:lpstr>
      <vt:lpstr>Kakve to veze ima sa psihozom?</vt:lpstr>
      <vt:lpstr>Hvala na pozornosti!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1317</cp:revision>
  <dcterms:created xsi:type="dcterms:W3CDTF">2015-05-22T07:54:23Z</dcterms:created>
  <dcterms:modified xsi:type="dcterms:W3CDTF">2022-08-15T11:29:13Z</dcterms:modified>
</cp:coreProperties>
</file>