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9" r:id="rId1"/>
  </p:sldMasterIdLst>
  <p:notesMasterIdLst>
    <p:notesMasterId r:id="rId124"/>
  </p:notesMasterIdLst>
  <p:handoutMasterIdLst>
    <p:handoutMasterId r:id="rId125"/>
  </p:handoutMasterIdLst>
  <p:sldIdLst>
    <p:sldId id="780" r:id="rId2"/>
    <p:sldId id="376" r:id="rId3"/>
    <p:sldId id="733" r:id="rId4"/>
    <p:sldId id="763" r:id="rId5"/>
    <p:sldId id="762" r:id="rId6"/>
    <p:sldId id="742" r:id="rId7"/>
    <p:sldId id="766" r:id="rId8"/>
    <p:sldId id="765" r:id="rId9"/>
    <p:sldId id="764" r:id="rId10"/>
    <p:sldId id="717" r:id="rId11"/>
    <p:sldId id="767" r:id="rId12"/>
    <p:sldId id="576" r:id="rId13"/>
    <p:sldId id="383" r:id="rId14"/>
    <p:sldId id="384" r:id="rId15"/>
    <p:sldId id="385" r:id="rId16"/>
    <p:sldId id="542" r:id="rId17"/>
    <p:sldId id="543" r:id="rId18"/>
    <p:sldId id="563" r:id="rId19"/>
    <p:sldId id="718" r:id="rId20"/>
    <p:sldId id="546" r:id="rId21"/>
    <p:sldId id="547" r:id="rId22"/>
    <p:sldId id="745" r:id="rId23"/>
    <p:sldId id="770" r:id="rId24"/>
    <p:sldId id="769" r:id="rId25"/>
    <p:sldId id="768" r:id="rId26"/>
    <p:sldId id="395" r:id="rId27"/>
    <p:sldId id="396" r:id="rId28"/>
    <p:sldId id="397" r:id="rId29"/>
    <p:sldId id="753" r:id="rId30"/>
    <p:sldId id="754" r:id="rId31"/>
    <p:sldId id="755" r:id="rId32"/>
    <p:sldId id="756" r:id="rId33"/>
    <p:sldId id="402" r:id="rId34"/>
    <p:sldId id="403" r:id="rId35"/>
    <p:sldId id="404" r:id="rId36"/>
    <p:sldId id="405" r:id="rId37"/>
    <p:sldId id="771" r:id="rId38"/>
    <p:sldId id="568" r:id="rId39"/>
    <p:sldId id="569" r:id="rId40"/>
    <p:sldId id="420" r:id="rId41"/>
    <p:sldId id="421" r:id="rId42"/>
    <p:sldId id="434" r:id="rId43"/>
    <p:sldId id="435" r:id="rId44"/>
    <p:sldId id="438" r:id="rId45"/>
    <p:sldId id="439" r:id="rId46"/>
    <p:sldId id="749" r:id="rId47"/>
    <p:sldId id="750" r:id="rId48"/>
    <p:sldId id="564" r:id="rId49"/>
    <p:sldId id="565" r:id="rId50"/>
    <p:sldId id="723" r:id="rId51"/>
    <p:sldId id="773" r:id="rId52"/>
    <p:sldId id="772"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6" r:id="rId95"/>
    <p:sldId id="775" r:id="rId96"/>
    <p:sldId id="774"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38" r:id="rId114"/>
    <p:sldId id="778" r:id="rId115"/>
    <p:sldId id="777" r:id="rId116"/>
    <p:sldId id="776" r:id="rId117"/>
    <p:sldId id="752" r:id="rId118"/>
    <p:sldId id="779" r:id="rId119"/>
    <p:sldId id="761" r:id="rId120"/>
    <p:sldId id="739" r:id="rId121"/>
    <p:sldId id="740" r:id="rId122"/>
    <p:sldId id="741" r:id="rId123"/>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FF0066"/>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4421" autoAdjust="0"/>
  </p:normalViewPr>
  <p:slideViewPr>
    <p:cSldViewPr>
      <p:cViewPr varScale="1">
        <p:scale>
          <a:sx n="63" d="100"/>
          <a:sy n="63" d="100"/>
        </p:scale>
        <p:origin x="996" y="96"/>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6D01018-7ECF-44BB-B169-E08825253AB7}" type="slidenum">
              <a:rPr lang="en-GB" altLang="de-DE"/>
              <a:pPr/>
              <a:t>‹Nr.›</a:t>
            </a:fld>
            <a:endParaRPr lang="en-GB" altLang="de-DE"/>
          </a:p>
        </p:txBody>
      </p:sp>
    </p:spTree>
    <p:extLst>
      <p:ext uri="{BB962C8B-B14F-4D97-AF65-F5344CB8AC3E}">
        <p14:creationId xmlns:p14="http://schemas.microsoft.com/office/powerpoint/2010/main" val="4178203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698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CF30C70-437E-4292-9FE7-8B9B8708442D}" type="slidenum">
              <a:rPr lang="en-US" altLang="de-DE"/>
              <a:pPr/>
              <a:t>‹Nr.›</a:t>
            </a:fld>
            <a:endParaRPr lang="en-US" altLang="de-DE"/>
          </a:p>
        </p:txBody>
      </p:sp>
    </p:spTree>
    <p:extLst>
      <p:ext uri="{BB962C8B-B14F-4D97-AF65-F5344CB8AC3E}">
        <p14:creationId xmlns:p14="http://schemas.microsoft.com/office/powerpoint/2010/main" val="31245089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F4637A-3B64-4F71-9E9A-CADC2067B4D1}" type="slidenum">
              <a:rPr lang="en-US" altLang="de-DE" sz="1300"/>
              <a:pPr eaLnBrk="1" hangingPunct="1">
                <a:spcBef>
                  <a:spcPct val="0"/>
                </a:spcBef>
              </a:pPr>
              <a:t>2</a:t>
            </a:fld>
            <a:endParaRPr lang="en-US" altLang="de-DE" sz="1300"/>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5942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F9B1C-95FD-44AC-9731-AE72BF758862}" type="slidenum">
              <a:rPr lang="en-US" altLang="de-DE" sz="1300"/>
              <a:pPr eaLnBrk="1" hangingPunct="1">
                <a:spcBef>
                  <a:spcPct val="0"/>
                </a:spcBef>
              </a:pPr>
              <a:t>3</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886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F9B1C-95FD-44AC-9731-AE72BF758862}" type="slidenum">
              <a:rPr lang="en-US" altLang="de-DE" sz="1300"/>
              <a:pPr eaLnBrk="1" hangingPunct="1">
                <a:spcBef>
                  <a:spcPct val="0"/>
                </a:spcBef>
              </a:pPr>
              <a:t>4</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886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F9B1C-95FD-44AC-9731-AE72BF758862}" type="slidenum">
              <a:rPr lang="en-US" altLang="de-DE" sz="1300"/>
              <a:pPr eaLnBrk="1" hangingPunct="1">
                <a:spcBef>
                  <a:spcPct val="0"/>
                </a:spcBef>
              </a:pPr>
              <a:t>5</a:t>
            </a:fld>
            <a:endParaRPr lang="en-US" altLang="de-DE" sz="1300"/>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8863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6</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7</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8</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FDF0E5D-1FB5-4395-9EAF-A92E32C809B4}" type="slidenum">
              <a:rPr lang="en-US" altLang="de-DE" sz="1300"/>
              <a:pPr algn="r" eaLnBrk="1" hangingPunct="1">
                <a:spcBef>
                  <a:spcPct val="0"/>
                </a:spcBef>
              </a:pPr>
              <a:t>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4182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85F5DC-16AE-4231-8717-F1CEB6B34178}" type="slidenum">
              <a:rPr lang="en-US" altLang="de-DE" sz="1300"/>
              <a:pPr eaLnBrk="1" hangingPunct="1">
                <a:spcBef>
                  <a:spcPct val="0"/>
                </a:spcBef>
              </a:pPr>
              <a:t>10</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301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85F5DC-16AE-4231-8717-F1CEB6B34178}" type="slidenum">
              <a:rPr lang="en-US" altLang="de-DE" sz="1300"/>
              <a:pPr eaLnBrk="1" hangingPunct="1">
                <a:spcBef>
                  <a:spcPct val="0"/>
                </a:spcBef>
              </a:pPr>
              <a:t>11</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2301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45491D-8933-4C2B-8C84-2EB8AD118F10}" type="slidenum">
              <a:rPr lang="en-US" altLang="de-DE" sz="1300"/>
              <a:pPr eaLnBrk="1" hangingPunct="1">
                <a:spcBef>
                  <a:spcPct val="0"/>
                </a:spcBef>
              </a:pPr>
              <a:t>12</a:t>
            </a:fld>
            <a:endParaRPr lang="en-US" altLang="de-DE" sz="1300"/>
          </a:p>
        </p:txBody>
      </p:sp>
      <p:sp>
        <p:nvSpPr>
          <p:cNvPr id="139267" name="Rectangle 2"/>
          <p:cNvSpPr>
            <a:spLocks noGrp="1" noRot="1" noChangeAspect="1" noChangeArrowheads="1" noTextEdit="1"/>
          </p:cNvSpPr>
          <p:nvPr>
            <p:ph type="sldImg"/>
          </p:nvPr>
        </p:nvSpPr>
        <p:spPr>
          <a:xfrm>
            <a:off x="139700" y="768350"/>
            <a:ext cx="6821488"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35694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5557B12-0D3E-4608-BC5C-2536ACA51BF8}" type="slidenum">
              <a:rPr lang="en-US" altLang="de-DE" sz="1300"/>
              <a:pPr eaLnBrk="1" hangingPunct="1">
                <a:spcBef>
                  <a:spcPct val="0"/>
                </a:spcBef>
              </a:pPr>
              <a:t>13</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0370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1CFC6B-6300-4692-8B8D-F49645663F21}" type="slidenum">
              <a:rPr lang="en-US" altLang="de-DE" sz="1300"/>
              <a:pPr eaLnBrk="1" hangingPunct="1">
                <a:spcBef>
                  <a:spcPct val="0"/>
                </a:spcBef>
              </a:pPr>
              <a:t>14</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882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D86770-1AE9-4C83-8F95-FBFF936FCE6C}" type="slidenum">
              <a:rPr lang="en-US" altLang="de-DE" sz="1300"/>
              <a:pPr eaLnBrk="1" hangingPunct="1">
                <a:spcBef>
                  <a:spcPct val="0"/>
                </a:spcBef>
              </a:pPr>
              <a:t>15</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9681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902FF1-C9ED-4D0F-9F77-DE84EC23D271}" type="slidenum">
              <a:rPr lang="en-US" altLang="de-DE" sz="1300"/>
              <a:pPr eaLnBrk="1" hangingPunct="1">
                <a:spcBef>
                  <a:spcPct val="0"/>
                </a:spcBef>
              </a:pPr>
              <a:t>16</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6213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9EBBC7-4FBF-4A42-B6E8-C757A594E303}" type="slidenum">
              <a:rPr lang="en-US" altLang="de-DE" sz="1300"/>
              <a:pPr eaLnBrk="1" hangingPunct="1">
                <a:spcBef>
                  <a:spcPct val="0"/>
                </a:spcBef>
              </a:pPr>
              <a:t>17</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584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71916A-4D26-4D04-AD95-8F1E4BB1E974}" type="slidenum">
              <a:rPr lang="en-US" altLang="de-DE" sz="1300"/>
              <a:pPr eaLnBrk="1" hangingPunct="1">
                <a:spcBef>
                  <a:spcPct val="0"/>
                </a:spcBef>
              </a:pPr>
              <a:t>18</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1929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E0CC28-ABA2-46D6-B3AE-B9D3218C63FE}" type="slidenum">
              <a:rPr lang="en-US" altLang="de-DE" sz="1300"/>
              <a:pPr eaLnBrk="1" hangingPunct="1">
                <a:spcBef>
                  <a:spcPct val="0"/>
                </a:spcBef>
              </a:pPr>
              <a:t>19</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1519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56150E-935E-4F6F-A6D2-B973912B0202}" type="slidenum">
              <a:rPr lang="en-US" altLang="de-DE" sz="1300"/>
              <a:pPr eaLnBrk="1" hangingPunct="1">
                <a:spcBef>
                  <a:spcPct val="0"/>
                </a:spcBef>
              </a:pPr>
              <a:t>20</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4894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F040E0-A217-4FFE-9596-F06C2E7D44FF}" type="slidenum">
              <a:rPr lang="en-US" altLang="de-DE" sz="1300"/>
              <a:pPr eaLnBrk="1" hangingPunct="1">
                <a:spcBef>
                  <a:spcPct val="0"/>
                </a:spcBef>
              </a:pPr>
              <a:t>21</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2381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22</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22</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23</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23</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24</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24</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D3F13F3-E7E7-4C8B-8E0D-443C0931A933}" type="slidenum">
              <a:rPr lang="de-DE" altLang="de-DE" sz="1300"/>
              <a:pPr algn="r" eaLnBrk="1" hangingPunct="1">
                <a:spcBef>
                  <a:spcPct val="0"/>
                </a:spcBef>
              </a:pPr>
              <a:t>25</a:t>
            </a:fld>
            <a:endParaRPr lang="de-DE" altLang="de-DE" sz="1300"/>
          </a:p>
        </p:txBody>
      </p:sp>
      <p:sp>
        <p:nvSpPr>
          <p:cNvPr id="15257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84F3B2C-CC84-440A-A97C-D694DB0B1859}" type="slidenum">
              <a:rPr lang="en-US" altLang="de-DE" sz="1300"/>
              <a:pPr algn="r" eaLnBrk="1" hangingPunct="1">
                <a:spcBef>
                  <a:spcPct val="0"/>
                </a:spcBef>
              </a:pPr>
              <a:t>25</a:t>
            </a:fld>
            <a:endParaRPr lang="en-US" altLang="de-DE" sz="1300"/>
          </a:p>
        </p:txBody>
      </p:sp>
      <p:sp>
        <p:nvSpPr>
          <p:cNvPr id="152580" name="Rectangle 2"/>
          <p:cNvSpPr>
            <a:spLocks noGrp="1" noRot="1" noChangeAspect="1" noChangeArrowheads="1" noTextEdit="1"/>
          </p:cNvSpPr>
          <p:nvPr>
            <p:ph type="sldImg"/>
          </p:nvPr>
        </p:nvSpPr>
        <p:spPr>
          <a:xfrm>
            <a:off x="138113" y="768350"/>
            <a:ext cx="6823075" cy="3836988"/>
          </a:xfrm>
          <a:ln/>
        </p:spPr>
      </p:sp>
      <p:sp>
        <p:nvSpPr>
          <p:cNvPr id="152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5665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B0BCEF-5A64-4607-B521-CDAC52792BB9}" type="slidenum">
              <a:rPr lang="en-US" altLang="de-DE" sz="1300"/>
              <a:pPr eaLnBrk="1" hangingPunct="1">
                <a:spcBef>
                  <a:spcPct val="0"/>
                </a:spcBef>
              </a:pPr>
              <a:t>26</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46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8EA8FA-E03E-4F55-9203-88E6ADCADEE3}" type="slidenum">
              <a:rPr lang="en-US" altLang="de-DE" sz="1300"/>
              <a:pPr eaLnBrk="1" hangingPunct="1">
                <a:spcBef>
                  <a:spcPct val="0"/>
                </a:spcBef>
              </a:pPr>
              <a:t>27</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3613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7C46CD-4000-46DF-AE22-1B5CDDEB3D9D}" type="slidenum">
              <a:rPr lang="en-US" altLang="de-DE" sz="1300"/>
              <a:pPr eaLnBrk="1" hangingPunct="1">
                <a:spcBef>
                  <a:spcPct val="0"/>
                </a:spcBef>
              </a:pPr>
              <a:t>28</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0788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68DB506-B9D7-4684-892E-876BB42A8553}" type="slidenum">
              <a:rPr lang="en-US" altLang="de-DE" sz="1300"/>
              <a:pPr algn="r" eaLnBrk="1" hangingPunct="1">
                <a:spcBef>
                  <a:spcPct val="0"/>
                </a:spcBef>
              </a:pPr>
              <a:t>29</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961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FAC6F6E-7F96-46CB-842F-5557DA77647C}" type="slidenum">
              <a:rPr lang="en-US" altLang="de-DE" sz="1300"/>
              <a:pPr algn="r" eaLnBrk="1" hangingPunct="1">
                <a:spcBef>
                  <a:spcPct val="0"/>
                </a:spcBef>
              </a:pPr>
              <a:t>30</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03512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C504B43-D184-4DE2-8F86-8496E65B5C1E}" type="slidenum">
              <a:rPr lang="de-DE" altLang="de-DE" sz="1300"/>
              <a:pPr algn="r" eaLnBrk="1" hangingPunct="1">
                <a:spcBef>
                  <a:spcPct val="0"/>
                </a:spcBef>
              </a:pPr>
              <a:t>31</a:t>
            </a:fld>
            <a:endParaRPr lang="de-DE" altLang="de-DE" sz="1300"/>
          </a:p>
        </p:txBody>
      </p:sp>
      <p:sp>
        <p:nvSpPr>
          <p:cNvPr id="15872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15225C-BB9E-495C-81C5-348D39E09F69}" type="slidenum">
              <a:rPr lang="en-US" altLang="de-DE" sz="1300"/>
              <a:pPr algn="r" eaLnBrk="1" hangingPunct="1">
                <a:spcBef>
                  <a:spcPct val="0"/>
                </a:spcBef>
              </a:pPr>
              <a:t>31</a:t>
            </a:fld>
            <a:endParaRPr lang="en-US" altLang="de-DE" sz="1300"/>
          </a:p>
        </p:txBody>
      </p:sp>
      <p:sp>
        <p:nvSpPr>
          <p:cNvPr id="158724" name="Rectangle 2"/>
          <p:cNvSpPr>
            <a:spLocks noGrp="1" noRot="1" noChangeAspect="1" noChangeArrowheads="1" noTextEdit="1"/>
          </p:cNvSpPr>
          <p:nvPr>
            <p:ph type="sldImg"/>
          </p:nvPr>
        </p:nvSpPr>
        <p:spPr>
          <a:xfrm>
            <a:off x="138113" y="768350"/>
            <a:ext cx="6823075" cy="3836988"/>
          </a:xfrm>
          <a:ln/>
        </p:spPr>
      </p:sp>
      <p:sp>
        <p:nvSpPr>
          <p:cNvPr id="158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6729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BFCCD10-5C5E-49AA-B63C-7E7EAAE7E1DA}" type="slidenum">
              <a:rPr lang="de-DE" altLang="de-DE" sz="1300"/>
              <a:pPr algn="r" eaLnBrk="1" hangingPunct="1">
                <a:spcBef>
                  <a:spcPct val="0"/>
                </a:spcBef>
              </a:pPr>
              <a:t>32</a:t>
            </a:fld>
            <a:endParaRPr lang="de-DE"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ACF02DD-6325-4704-8C18-D7F446CD0748}" type="slidenum">
              <a:rPr lang="en-US" altLang="de-DE" sz="1300"/>
              <a:pPr algn="r" eaLnBrk="1" hangingPunct="1">
                <a:spcBef>
                  <a:spcPct val="0"/>
                </a:spcBef>
              </a:pPr>
              <a:t>32</a:t>
            </a:fld>
            <a:endParaRPr lang="en-US" altLang="de-DE" sz="1300"/>
          </a:p>
        </p:txBody>
      </p:sp>
      <p:sp>
        <p:nvSpPr>
          <p:cNvPr id="159748" name="Rectangle 2"/>
          <p:cNvSpPr>
            <a:spLocks noGrp="1" noRot="1" noChangeAspect="1" noChangeArrowheads="1" noTextEdit="1"/>
          </p:cNvSpPr>
          <p:nvPr>
            <p:ph type="sldImg"/>
          </p:nvPr>
        </p:nvSpPr>
        <p:spPr>
          <a:xfrm>
            <a:off x="138113" y="768350"/>
            <a:ext cx="6823075" cy="3836988"/>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544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E47C67-BFAB-4DAF-86F0-EA75515397E0}" type="slidenum">
              <a:rPr lang="en-US" altLang="de-DE" sz="1300"/>
              <a:pPr eaLnBrk="1" hangingPunct="1">
                <a:spcBef>
                  <a:spcPct val="0"/>
                </a:spcBef>
              </a:pPr>
              <a:t>33</a:t>
            </a:fld>
            <a:endParaRPr lang="en-US" altLang="de-DE" sz="1300"/>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2045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41BCDE-4181-4FF1-A9C1-4C2BA96973F6}" type="slidenum">
              <a:rPr lang="en-US" altLang="de-DE" sz="1300"/>
              <a:pPr eaLnBrk="1" hangingPunct="1">
                <a:spcBef>
                  <a:spcPct val="0"/>
                </a:spcBef>
              </a:pPr>
              <a:t>34</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45084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D14400-B2EA-4F24-A0B3-2C6D525F1844}" type="slidenum">
              <a:rPr lang="en-US" altLang="de-DE" sz="1300"/>
              <a:pPr eaLnBrk="1" hangingPunct="1">
                <a:spcBef>
                  <a:spcPct val="0"/>
                </a:spcBef>
              </a:pPr>
              <a:t>35</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6990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1C7A1D-2515-4A05-A5DC-758673D4334B}" type="slidenum">
              <a:rPr lang="en-US" altLang="de-DE" sz="1300"/>
              <a:pPr eaLnBrk="1" hangingPunct="1">
                <a:spcBef>
                  <a:spcPct val="0"/>
                </a:spcBef>
              </a:pPr>
              <a:t>36</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4578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C10C4F-AD50-4317-BF88-CC2116C0A6DA}"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4289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E834A2-BF46-43B1-9DF3-29008D315397}"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3218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8E14B35-AE49-44B9-B1CF-B4E5D8952624}"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0641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B25780-B0F1-42B9-90EC-8033341A8558}"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28566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DA1EF9-080A-4669-8F21-D3BE2C6EEEFF}"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6849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6C3035-0AE3-4CAE-B81A-A0670D1679B0}"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2094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AEB0E1-61F3-4C3B-87FB-CAE6DEA5F880}"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158860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6BA28A-BA45-4321-9731-01F525175F1E}"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056014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764F9B3-BB4E-4350-9ED6-378D141313DA}" type="slidenum">
              <a:rPr lang="de-DE" altLang="de-DE" sz="1300"/>
              <a:pPr algn="r" eaLnBrk="1" hangingPunct="1">
                <a:spcBef>
                  <a:spcPct val="0"/>
                </a:spcBef>
              </a:pPr>
              <a:t>46</a:t>
            </a:fld>
            <a:endParaRPr lang="de-DE" altLang="de-DE" sz="1300"/>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5B146C9-4AF2-458E-83C9-E02A2AA21211}" type="slidenum">
              <a:rPr lang="en-US" altLang="de-DE" sz="1300"/>
              <a:pPr algn="r" eaLnBrk="1" hangingPunct="1">
                <a:spcBef>
                  <a:spcPct val="0"/>
                </a:spcBef>
              </a:pPr>
              <a:t>46</a:t>
            </a:fld>
            <a:endParaRPr lang="en-US" altLang="de-DE" sz="1300"/>
          </a:p>
        </p:txBody>
      </p:sp>
      <p:sp>
        <p:nvSpPr>
          <p:cNvPr id="174084" name="Rectangle 2"/>
          <p:cNvSpPr>
            <a:spLocks noGrp="1" noRot="1" noChangeAspect="1" noChangeArrowheads="1" noTextEdit="1"/>
          </p:cNvSpPr>
          <p:nvPr>
            <p:ph type="sldImg"/>
          </p:nvPr>
        </p:nvSpPr>
        <p:spPr>
          <a:xfrm>
            <a:off x="138113" y="768350"/>
            <a:ext cx="6823075" cy="3836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53259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0D6ABF-102F-45F5-847D-604FECBD3717}" type="slidenum">
              <a:rPr lang="de-DE" altLang="de-DE" sz="1300"/>
              <a:pPr algn="r" eaLnBrk="1" hangingPunct="1">
                <a:spcBef>
                  <a:spcPct val="0"/>
                </a:spcBef>
              </a:pPr>
              <a:t>47</a:t>
            </a:fld>
            <a:endParaRPr lang="de-DE" altLang="de-DE" sz="1300"/>
          </a:p>
        </p:txBody>
      </p:sp>
      <p:sp>
        <p:nvSpPr>
          <p:cNvPr id="1751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871F687-5CF7-4706-8314-E8A7AEDC18C6}" type="slidenum">
              <a:rPr lang="en-US" altLang="de-DE" sz="1300"/>
              <a:pPr algn="r" eaLnBrk="1" hangingPunct="1">
                <a:spcBef>
                  <a:spcPct val="0"/>
                </a:spcBef>
              </a:pPr>
              <a:t>47</a:t>
            </a:fld>
            <a:endParaRPr lang="en-US" altLang="de-DE" sz="1300"/>
          </a:p>
        </p:txBody>
      </p:sp>
      <p:sp>
        <p:nvSpPr>
          <p:cNvPr id="175108" name="Rectangle 2"/>
          <p:cNvSpPr>
            <a:spLocks noGrp="1" noRot="1" noChangeAspect="1" noChangeArrowheads="1" noTextEdit="1"/>
          </p:cNvSpPr>
          <p:nvPr>
            <p:ph type="sldImg"/>
          </p:nvPr>
        </p:nvSpPr>
        <p:spPr>
          <a:xfrm>
            <a:off x="138113" y="768350"/>
            <a:ext cx="6823075" cy="3836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1883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8A62A1-7ABB-48F9-B1EA-647E5D6ABBE4}"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9785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FCA6FB-2EC3-416B-90A8-C06B5783130F}"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6943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C7218-6890-4440-A588-905FEB2C865E}"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7449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C7218-6890-4440-A588-905FEB2C865E}"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7449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8C7218-6890-4440-A588-905FEB2C865E}"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87449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23B012-B19A-46B2-BF53-A6DD7C0D9B48}"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38810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152F27-B8ED-43D1-A08A-E774794E6EDC}"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2507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73CDCAB-1BEF-4424-B2C2-EA866CA217FE}"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0578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2CD667-16AA-4465-94AD-1CC02D8EEDC9}"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10806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BDED32-D3EA-4EFF-A055-4ECF915E02A1}"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2760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EA4F95-BE34-4C6E-B356-0EA35EE15C75}"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5734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BAD766-190D-4E73-8271-4A33907C26D7}"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02930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2C7371-6F15-4B84-A534-4760D9662E9E}"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442704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84937E6-38FA-45EA-8439-8FC2C00DB361}"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81019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D57DA3-1B3F-4482-A824-716735A4E935}"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29797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4DBD05-AA30-4141-A708-4B2BA0C008D8}"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0662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5CA162-2BEC-482D-810E-CAD6B22DE58C}"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2703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0AB4BC-65AD-4C41-A183-138D8BE4FE87}"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67143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5F9055-66DF-4705-985A-D1F4F3B782A9}"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78376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A55FD3-2A78-47B1-81D6-3B2C1CBCAEE6}"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87353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07566-E3C0-40BE-8760-EDD3F9359A3F}"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6770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CC0FEB-6823-4CB3-A659-F2DBA7755C27}"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47594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15C134-D1FC-47DA-A73E-BBD559F07D3C}"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749984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047FA2-76EF-48A9-8BC3-2CC87BAE4399}"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983034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2431F0-C67A-4920-A6D4-CCA157D7F1B4}"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58011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A88F964-20BD-4C66-A206-532D78FFD3D2}"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020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EA5A58F-9DD2-4A8E-BE78-D94213EFCC6B}"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446162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22A4EA-5093-4907-B22A-FB3BAF782959}"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796503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228B3D0-95D3-491F-9F2F-7153EC99DEF2}"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96089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AE056E-785A-4681-9791-AB8EB3C046F1}"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18297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A7EC64-4F2F-4F8C-A725-A81A5081549A}"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78631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0DF318-0B30-4E09-AF20-C55A92B3AC5E}"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56712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BEC06F-099D-4966-A4B3-1E96C7D9D136}"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98036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531845-20D8-4915-8470-E95B17E43581}"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195360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84E7D67-031A-4E83-82DE-775FFF9A183F}"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98178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A6DC4F-DB87-4F90-9863-73E05B658F7A}"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6438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5009A4-0BC4-4294-8D52-043D41AA5B94}"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3391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75E442-57C8-4F98-A7AE-E9C2C5B41BC1}"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09009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CA36CB-96BB-421D-B1ED-598F4E91738F}"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9970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7BF22F-2F35-48F5-8BDA-DA57592E57A4}"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81237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35BB79-BC89-4303-BAC4-1F11593EF12E}"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43455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9F2ABE-3DC3-447C-A469-B89515112C10}"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87794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48FD78-28BE-4B52-92B1-476044F3346B}"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151126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C8FAEE-8CCB-4831-8C79-AEDD388A5E34}"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60254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927014-9BE7-4E38-A269-3596358414BA}"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94136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8F3948-B740-4753-BDEE-39750D5F8820}"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327406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3A91B-1704-4FF3-9160-07CE52419002}"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44835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3A91B-1704-4FF3-9160-07CE52419002}"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4483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B3A91B-1704-4FF3-9160-07CE52419002}"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4483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9FF0DE-5486-4AD7-B4AD-5CD3BC1DDE04}"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92577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F1BDA4-4F83-4173-9C99-4D0FC12A61EF}"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806461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11DCC8-E5C2-4EC3-B34A-CFA75F647BAA}"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14833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64BF2A-A7D1-41E9-8C4F-705EDAAF2BD6}"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605369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7BFA68-EEB0-4B58-A590-4B66E5AEC5E0}"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66551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3A05E1-B4FA-4ECE-A396-7E1C67C67B75}"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014584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0F9BFF-A3F0-4604-A453-9A59E8A28C04}"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3510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49EB09-E74D-4C1E-B34B-6FAC684B2F19}"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70214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328813-5B2D-4406-9CE6-E760B2905520}"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83538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F3B60D-7324-440E-B9C5-B2BAFFB223B0}"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8776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4260AB-0D6E-4BF4-836B-16EADF47190A}"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27403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C47ABC6-865F-4E9E-BFC4-C454609C56FA}"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123593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A05318-580B-4C43-AEE8-DB621B1E605B}"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980696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AB225B-348A-4193-97DB-78014A1C7E8E}"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745561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484892-3063-4F3B-87B1-A31E9BFF2AFA}"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378372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8C172D-5BF9-480F-8DB2-3CD25F836513}"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795258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6D384E0-CED4-45D9-AF5E-147508E15B28}" type="slidenum">
              <a:rPr lang="en-US" altLang="de-DE" sz="1300"/>
              <a:pPr algn="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989298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D0A6E5-A49F-4C77-987C-9082D45F9CD5}" type="slidenum">
              <a:rPr lang="de-DE" altLang="de-DE" sz="1300"/>
              <a:pPr algn="r" eaLnBrk="1" hangingPunct="1">
                <a:spcBef>
                  <a:spcPct val="0"/>
                </a:spcBef>
              </a:pPr>
              <a:t>117</a:t>
            </a:fld>
            <a:endParaRPr lang="de-DE" altLang="de-DE" sz="1300"/>
          </a:p>
        </p:txBody>
      </p:sp>
      <p:sp>
        <p:nvSpPr>
          <p:cNvPr id="2478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8F8E58-82F2-43BD-8976-E0D798AC4542}" type="slidenum">
              <a:rPr lang="en-US" altLang="de-DE" sz="1300"/>
              <a:pPr algn="r" eaLnBrk="1" hangingPunct="1">
                <a:spcBef>
                  <a:spcPct val="0"/>
                </a:spcBef>
              </a:pPr>
              <a:t>117</a:t>
            </a:fld>
            <a:endParaRPr lang="en-US" altLang="de-DE" sz="1300"/>
          </a:p>
        </p:txBody>
      </p:sp>
      <p:sp>
        <p:nvSpPr>
          <p:cNvPr id="247812" name="Rectangle 2"/>
          <p:cNvSpPr>
            <a:spLocks noGrp="1" noRot="1" noChangeAspect="1" noChangeArrowheads="1" noTextEdit="1"/>
          </p:cNvSpPr>
          <p:nvPr>
            <p:ph type="sldImg"/>
          </p:nvPr>
        </p:nvSpPr>
        <p:spPr>
          <a:xfrm>
            <a:off x="138113" y="768350"/>
            <a:ext cx="6823075" cy="3836988"/>
          </a:xfrm>
          <a:ln/>
        </p:spPr>
      </p:sp>
      <p:sp>
        <p:nvSpPr>
          <p:cNvPr id="247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1447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D0A6E5-A49F-4C77-987C-9082D45F9CD5}" type="slidenum">
              <a:rPr lang="de-DE" altLang="de-DE" sz="1300"/>
              <a:pPr algn="r" eaLnBrk="1" hangingPunct="1">
                <a:spcBef>
                  <a:spcPct val="0"/>
                </a:spcBef>
              </a:pPr>
              <a:t>118</a:t>
            </a:fld>
            <a:endParaRPr lang="de-DE" altLang="de-DE" sz="1300"/>
          </a:p>
        </p:txBody>
      </p:sp>
      <p:sp>
        <p:nvSpPr>
          <p:cNvPr id="2478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8F8E58-82F2-43BD-8976-E0D798AC4542}" type="slidenum">
              <a:rPr lang="en-US" altLang="de-DE" sz="1300"/>
              <a:pPr algn="r" eaLnBrk="1" hangingPunct="1">
                <a:spcBef>
                  <a:spcPct val="0"/>
                </a:spcBef>
              </a:pPr>
              <a:t>118</a:t>
            </a:fld>
            <a:endParaRPr lang="en-US" altLang="de-DE" sz="1300"/>
          </a:p>
        </p:txBody>
      </p:sp>
      <p:sp>
        <p:nvSpPr>
          <p:cNvPr id="247812" name="Rectangle 2"/>
          <p:cNvSpPr>
            <a:spLocks noGrp="1" noRot="1" noChangeAspect="1" noChangeArrowheads="1" noTextEdit="1"/>
          </p:cNvSpPr>
          <p:nvPr>
            <p:ph type="sldImg"/>
          </p:nvPr>
        </p:nvSpPr>
        <p:spPr>
          <a:xfrm>
            <a:off x="138113" y="768350"/>
            <a:ext cx="6823075" cy="3836988"/>
          </a:xfrm>
          <a:ln/>
        </p:spPr>
      </p:sp>
      <p:sp>
        <p:nvSpPr>
          <p:cNvPr id="247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141447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340485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21188469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5501873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bwMode="gray"/>
        <p:txBody>
          <a:bodyPr/>
          <a:lstStyle>
            <a:lvl1pPr>
              <a:defRPr b="0"/>
            </a:lvl1pPr>
          </a:lstStyle>
          <a:p>
            <a:fld id="{DCB03EE1-5EB8-476C-AD1F-FCCA39DD8FBB}"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Sposobnost razumijevanja i suosjećanja (empatije) s drugima… I</a:t>
            </a:r>
          </a:p>
        </p:txBody>
      </p:sp>
      <p:sp>
        <p:nvSpPr>
          <p:cNvPr id="6" name="Slide Number Placeholder 5"/>
          <p:cNvSpPr>
            <a:spLocks noGrp="1"/>
          </p:cNvSpPr>
          <p:nvPr>
            <p:ph type="sldNum" sz="quarter" idx="12"/>
          </p:nvPr>
        </p:nvSpPr>
        <p:spPr bwMode="gray"/>
        <p:txBody>
          <a:bodyPr>
            <a:noAutofit/>
          </a:bodyPr>
          <a:lstStyle>
            <a:lvl1pPr>
              <a:defRPr b="0"/>
            </a:lvl1pPr>
          </a:lstStyle>
          <a:p>
            <a:fld id="{9F59EF0F-A78B-40CF-A08F-EB29014598E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bwMode="gray"/>
        <p:txBody>
          <a:bodyPr/>
          <a:lstStyle>
            <a:lvl1pPr>
              <a:defRPr b="0"/>
            </a:lvl1pPr>
          </a:lstStyle>
          <a:p>
            <a:fld id="{C8F17E11-9FF8-4796-90B5-FAB646C4C71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bwMode="gray"/>
        <p:txBody>
          <a:bodyPr/>
          <a:lstStyle>
            <a:lvl1pPr>
              <a:defRPr b="0"/>
            </a:lvl1pPr>
          </a:lstStyle>
          <a:p>
            <a:fld id="{DCB03EE1-5EB8-476C-AD1F-FCCA39DD8FB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bwMode="gray"/>
        <p:txBody>
          <a:bodyPr/>
          <a:lstStyle>
            <a:lvl1pPr>
              <a:defRPr b="0"/>
            </a:lvl1pPr>
          </a:lstStyle>
          <a:p>
            <a:fld id="{DCB03EE1-5EB8-476C-AD1F-FCCA39DD8FBB}"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5" name="Slide Number Placeholder 4"/>
          <p:cNvSpPr>
            <a:spLocks noGrp="1"/>
          </p:cNvSpPr>
          <p:nvPr>
            <p:ph type="sldNum" sz="quarter" idx="12"/>
          </p:nvPr>
        </p:nvSpPr>
        <p:spPr bwMode="gray"/>
        <p:txBody>
          <a:bodyPr/>
          <a:lstStyle>
            <a:lvl1pPr>
              <a:defRPr b="0"/>
            </a:lvl1pPr>
          </a:lstStyle>
          <a:p>
            <a:fld id="{AF918794-A110-45C2-9829-000B143C0C5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bwMode="gray"/>
        <p:txBody>
          <a:bodyPr/>
          <a:lstStyle>
            <a:lvl1pPr>
              <a:defRPr b="0"/>
            </a:lvl1pPr>
          </a:lstStyle>
          <a:p>
            <a:fld id="{5AF95B48-DC2B-4648-A9C6-E76CD84066B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4225379" y="332655"/>
            <a:ext cx="6388392" cy="219456"/>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Sposobnost razumijevanja i suosjećanja (empatije) s drugima… 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CB03EE1-5EB8-476C-AD1F-FCCA39DD8FBB}"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4 A – </a:t>
            </a:r>
            <a:r>
              <a:rPr lang="en-US" altLang="ja-JP" dirty="0" err="1">
                <a:latin typeface="+mn-lt"/>
                <a:ea typeface="+mn-ea"/>
                <a:cs typeface="+mn-cs"/>
              </a:rPr>
              <a:t>Sposobnost</a:t>
            </a:r>
            <a:r>
              <a:rPr lang="en-US" altLang="ja-JP" dirty="0">
                <a:latin typeface="+mn-lt"/>
                <a:ea typeface="+mn-ea"/>
                <a:cs typeface="+mn-cs"/>
              </a:rPr>
              <a:t> </a:t>
            </a:r>
            <a:r>
              <a:rPr lang="en-US" altLang="ja-JP" dirty="0" err="1">
                <a:latin typeface="+mn-lt"/>
                <a:ea typeface="+mn-ea"/>
                <a:cs typeface="+mn-cs"/>
              </a:rPr>
              <a:t>razumijevanja</a:t>
            </a:r>
            <a:r>
              <a:rPr lang="en-US" altLang="ja-JP" dirty="0">
                <a:latin typeface="+mn-lt"/>
                <a:ea typeface="+mn-ea"/>
                <a:cs typeface="+mn-cs"/>
              </a:rPr>
              <a:t> </a:t>
            </a:r>
            <a:r>
              <a:rPr lang="en-US" altLang="ja-JP" dirty="0" err="1">
                <a:latin typeface="+mn-lt"/>
                <a:ea typeface="+mn-ea"/>
                <a:cs typeface="+mn-cs"/>
              </a:rPr>
              <a:t>i</a:t>
            </a:r>
            <a:r>
              <a:rPr lang="en-US" altLang="ja-JP" dirty="0">
                <a:latin typeface="+mn-lt"/>
                <a:ea typeface="+mn-ea"/>
                <a:cs typeface="+mn-cs"/>
              </a:rPr>
              <a:t> </a:t>
            </a:r>
            <a:r>
              <a:rPr lang="en-US" altLang="ja-JP" dirty="0" err="1">
                <a:latin typeface="+mn-lt"/>
                <a:ea typeface="+mn-ea"/>
                <a:cs typeface="+mn-cs"/>
              </a:rPr>
              <a:t>suosjećanja</a:t>
            </a:r>
            <a:r>
              <a:rPr lang="en-US" altLang="ja-JP" dirty="0">
                <a:latin typeface="+mn-lt"/>
                <a:ea typeface="+mn-ea"/>
                <a:cs typeface="+mn-cs"/>
              </a:rPr>
              <a:t> (</a:t>
            </a:r>
            <a:r>
              <a:rPr lang="en-US" altLang="ja-JP" dirty="0" err="1">
                <a:latin typeface="+mn-lt"/>
                <a:ea typeface="+mn-ea"/>
                <a:cs typeface="+mn-cs"/>
              </a:rPr>
              <a:t>empatije</a:t>
            </a:r>
            <a:r>
              <a:rPr lang="en-US" altLang="ja-JP" dirty="0">
                <a:latin typeface="+mn-lt"/>
                <a:ea typeface="+mn-ea"/>
                <a:cs typeface="+mn-cs"/>
              </a:rPr>
              <a:t>) s </a:t>
            </a:r>
            <a:r>
              <a:rPr lang="en-US" altLang="ja-JP" dirty="0" err="1">
                <a:latin typeface="+mn-lt"/>
                <a:ea typeface="+mn-ea"/>
                <a:cs typeface="+mn-cs"/>
              </a:rPr>
              <a:t>drugima</a:t>
            </a:r>
            <a:r>
              <a:rPr lang="en-US" altLang="ja-JP"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89524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solidFill>
                  <a:srgbClr val="004992"/>
                </a:solidFill>
                <a:latin typeface="+mn-lt"/>
                <a:ea typeface="+mn-ea"/>
                <a:cs typeface="+mn-cs"/>
              </a:rPr>
              <a:t>Kako mogu prepoznati i razumjeti što osjeća druga osoba?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chemeClr val="tx1"/>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dodiruje svoju sljepooč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9F59EF0F-A78B-40CF-A08F-EB29014598E7}"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dodiruje svoju sljepooč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r>
              <a:rPr lang="de-DE" altLang="de-DE" sz="2400" i="1" dirty="0">
                <a:solidFill>
                  <a:srgbClr val="333333"/>
                </a:solidFill>
              </a:rPr>
              <a:t> </a:t>
            </a:r>
            <a:r>
              <a:rPr lang="hr-HR" altLang="de-DE" sz="2400" dirty="0">
                <a:solidFill>
                  <a:srgbClr val="333333"/>
                </a:solidFill>
              </a:rPr>
              <a:t>Ravnodušnost</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4</a:t>
            </a:fld>
            <a:endParaRPr lang="de-DE" altLang="de-DE"/>
          </a:p>
        </p:txBody>
      </p:sp>
    </p:spTree>
    <p:extLst>
      <p:ext uri="{BB962C8B-B14F-4D97-AF65-F5344CB8AC3E}">
        <p14:creationId xmlns:p14="http://schemas.microsoft.com/office/powerpoint/2010/main" val="341045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Primjer</a:t>
            </a:r>
            <a:r>
              <a:rPr lang="de-DE" altLang="de-DE" sz="2400" dirty="0">
                <a:solidFill>
                  <a:srgbClr val="333333"/>
                </a:solidFill>
              </a:rPr>
              <a:t>: </a:t>
            </a:r>
            <a:r>
              <a:rPr lang="hr-HR" altLang="de-DE" sz="2400" dirty="0">
                <a:solidFill>
                  <a:srgbClr val="333333"/>
                </a:solidFill>
              </a:rPr>
              <a:t>Osoba dodiruje svoju sljepooč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a:t>
            </a:r>
            <a:r>
              <a:rPr lang="de-DE" altLang="de-DE" sz="2400" i="1" dirty="0">
                <a:solidFill>
                  <a:srgbClr val="333333"/>
                </a:solidFill>
              </a:rPr>
              <a:t> </a:t>
            </a:r>
            <a:r>
              <a:rPr lang="hr-HR" altLang="de-DE" sz="2400" dirty="0">
                <a:solidFill>
                  <a:srgbClr val="333333"/>
                </a:solidFill>
              </a:rPr>
              <a:t>Ravnodušnost</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p>
          <a:p>
            <a:pPr lvl="0" defTabSz="914400" fontAlgn="base">
              <a:lnSpc>
                <a:spcPct val="100000"/>
              </a:lnSpc>
              <a:spcBef>
                <a:spcPts val="1200"/>
              </a:spcBef>
            </a:pPr>
            <a:r>
              <a:rPr lang="hr-HR" altLang="de-DE" sz="2400" b="1" dirty="0">
                <a:solidFill>
                  <a:srgbClr val="333333"/>
                </a:solidFill>
              </a:rPr>
              <a:t>Što može pomoći da odgovorite na ovo pitanje</a:t>
            </a:r>
            <a:r>
              <a:rPr lang="de-DE" altLang="de-DE" sz="2400" b="1" dirty="0">
                <a:solidFill>
                  <a:srgbClr val="333333"/>
                </a:solidFill>
              </a:rPr>
              <a:t>?</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5</a:t>
            </a:fld>
            <a:endParaRPr lang="de-DE" altLang="de-DE"/>
          </a:p>
        </p:txBody>
      </p:sp>
    </p:spTree>
    <p:extLst>
      <p:ext uri="{BB962C8B-B14F-4D97-AF65-F5344CB8AC3E}">
        <p14:creationId xmlns:p14="http://schemas.microsoft.com/office/powerpoint/2010/main" val="779741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/situ</a:t>
            </a:r>
            <a:r>
              <a:rPr lang="hr-HR" sz="2400">
                <a:solidFill>
                  <a:srgbClr val="004992"/>
                </a:solidFill>
              </a:rPr>
              <a:t>acija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Je li sinoć bila dokasna na zabavi?</a:t>
            </a:r>
            <a:endParaRPr 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7</a:t>
            </a:fld>
            <a:endParaRPr lang="de-DE" altLang="de-DE"/>
          </a:p>
        </p:txBody>
      </p:sp>
    </p:spTree>
    <p:extLst>
      <p:ext uri="{BB962C8B-B14F-4D97-AF65-F5344CB8AC3E}">
        <p14:creationId xmlns:p14="http://schemas.microsoft.com/office/powerpoint/2010/main" val="2241830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/situ</a:t>
            </a:r>
            <a:r>
              <a:rPr lang="hr-HR" sz="2400">
                <a:solidFill>
                  <a:srgbClr val="004992"/>
                </a:solidFill>
              </a:rPr>
              <a:t>acija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Je li sinoć bila dokasna na zabavi?</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400">
                <a:solidFill>
                  <a:srgbClr val="004992"/>
                </a:solidFill>
              </a:rPr>
              <a:t>Samoopažanje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U kakvim situacijama ja to činim</a:t>
            </a:r>
            <a:r>
              <a:rPr lang="de-DE" sz="2400" dirty="0">
                <a:solidFill>
                  <a:srgbClr val="333333"/>
                </a:solidFill>
              </a:rPr>
              <a:t>?</a:t>
            </a:r>
            <a:r>
              <a:rPr lang="en-US" sz="2400" dirty="0">
                <a:solidFill>
                  <a:srgbClr val="333333"/>
                </a:solidFill>
              </a:rPr>
              <a:t> (</a:t>
            </a:r>
            <a:r>
              <a:rPr lang="hr-HR" sz="2400" dirty="0">
                <a:solidFill>
                  <a:srgbClr val="004992"/>
                </a:solidFill>
              </a:rPr>
              <a:t>Pažnja</a:t>
            </a:r>
            <a:r>
              <a:rPr lang="en-US" sz="2400" dirty="0">
                <a:solidFill>
                  <a:srgbClr val="004992"/>
                </a:solidFill>
              </a:rPr>
              <a:t>!</a:t>
            </a:r>
            <a:r>
              <a:rPr lang="en-US" sz="2400" dirty="0">
                <a:solidFill>
                  <a:srgbClr val="333333"/>
                </a:solidFill>
              </a:rPr>
              <a:t> </a:t>
            </a:r>
            <a:r>
              <a:rPr lang="hr-HR" sz="2400" dirty="0">
                <a:solidFill>
                  <a:srgbClr val="333333"/>
                </a:solidFill>
              </a:rPr>
              <a:t>Ne zaključujte odmah</a:t>
            </a:r>
            <a:r>
              <a:rPr lang="en-US" sz="2400" dirty="0">
                <a:solidFill>
                  <a:srgbClr val="333333"/>
                </a:solidFill>
              </a:rPr>
              <a:t> </a:t>
            </a:r>
            <a:r>
              <a:rPr lang="hr-HR" sz="2400" dirty="0">
                <a:solidFill>
                  <a:srgbClr val="333333"/>
                </a:solidFill>
              </a:rPr>
              <a:t>o drugima prema samom sebi.</a:t>
            </a:r>
            <a:r>
              <a:rPr lang="en-US"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8</a:t>
            </a:fld>
            <a:endParaRPr lang="de-DE" altLang="de-DE"/>
          </a:p>
        </p:txBody>
      </p:sp>
    </p:spTree>
    <p:extLst>
      <p:ext uri="{BB962C8B-B14F-4D97-AF65-F5344CB8AC3E}">
        <p14:creationId xmlns:p14="http://schemas.microsoft.com/office/powerpoint/2010/main" val="1534880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mogu prepoznati i razumjeti što osjeća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Primjer</a:t>
            </a:r>
            <a:r>
              <a:rPr lang="de-DE" sz="2400" dirty="0">
                <a:solidFill>
                  <a:srgbClr val="333333"/>
                </a:solidFill>
              </a:rPr>
              <a:t>: </a:t>
            </a:r>
            <a:r>
              <a:rPr lang="hr-HR" sz="2400" dirty="0">
                <a:solidFill>
                  <a:srgbClr val="333333"/>
                </a:solidFill>
              </a:rPr>
              <a:t>Osoba dodiruje svoju sljepooč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r>
              <a:rPr lang="de-DE" sz="2400" i="1" dirty="0">
                <a:solidFill>
                  <a:srgbClr val="333333"/>
                </a:solidFill>
              </a:rPr>
              <a:t> </a:t>
            </a:r>
            <a:r>
              <a:rPr lang="hr-HR" sz="2400" dirty="0">
                <a:solidFill>
                  <a:srgbClr val="333333"/>
                </a:solidFill>
              </a:rPr>
              <a:t>Ravnodušnost</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p>
          <a:p>
            <a:pPr lvl="0" defTabSz="914400" fontAlgn="base">
              <a:lnSpc>
                <a:spcPct val="100000"/>
              </a:lnSpc>
              <a:spcBef>
                <a:spcPts val="1200"/>
              </a:spcBef>
              <a:defRPr/>
            </a:pPr>
            <a:r>
              <a:rPr lang="hr-HR" sz="2400" b="1" dirty="0">
                <a:solidFill>
                  <a:srgbClr val="333333"/>
                </a:solidFill>
              </a:rPr>
              <a:t>Što može pomoći da odgovorite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hr-HR" sz="2400" dirty="0">
                <a:solidFill>
                  <a:srgbClr val="004992"/>
                </a:solidFill>
              </a:rPr>
              <a:t>Znanje o </a:t>
            </a:r>
            <a:r>
              <a:rPr lang="hr-HR" sz="2400">
                <a:solidFill>
                  <a:srgbClr val="004992"/>
                </a:solidFill>
              </a:rPr>
              <a:t>osobi</a:t>
            </a:r>
            <a:r>
              <a:rPr lang="de-DE" sz="2400">
                <a:solidFill>
                  <a:srgbClr val="004992"/>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Pati li od migrene</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Okruženje</a:t>
            </a:r>
            <a:r>
              <a:rPr lang="en-US" sz="2400" dirty="0">
                <a:solidFill>
                  <a:srgbClr val="004992"/>
                </a:solidFill>
              </a:rPr>
              <a:t>/situ</a:t>
            </a:r>
            <a:r>
              <a:rPr lang="hr-HR" sz="2400">
                <a:solidFill>
                  <a:srgbClr val="004992"/>
                </a:solidFill>
              </a:rPr>
              <a:t>acija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hr-HR" sz="2400" dirty="0">
                <a:solidFill>
                  <a:srgbClr val="333333"/>
                </a:solidFill>
              </a:rPr>
              <a:t>Je li sinoć bila dokasna na zabavi?</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hr-HR" sz="2400">
                <a:solidFill>
                  <a:srgbClr val="004992"/>
                </a:solidFill>
              </a:rPr>
              <a:t>Samoopažanje </a:t>
            </a:r>
            <a:r>
              <a:rPr lang="en-US" sz="2400">
                <a:solidFill>
                  <a:srgbClr val="333333"/>
                </a:solidFill>
                <a:latin typeface="Times New Roman"/>
                <a:sym typeface="Wingdings" pitchFamily="2" charset="2"/>
              </a:rPr>
              <a:t>→</a:t>
            </a:r>
            <a:r>
              <a:rPr lang="en-US" sz="2400">
                <a:solidFill>
                  <a:srgbClr val="333333"/>
                </a:solidFill>
              </a:rPr>
              <a:t> </a:t>
            </a:r>
            <a:r>
              <a:rPr lang="hr-HR" sz="2400" dirty="0">
                <a:solidFill>
                  <a:srgbClr val="333333"/>
                </a:solidFill>
              </a:rPr>
              <a:t>U kakvim situacijama ja to činim</a:t>
            </a:r>
            <a:r>
              <a:rPr lang="de-DE" sz="2400" dirty="0">
                <a:solidFill>
                  <a:srgbClr val="333333"/>
                </a:solidFill>
              </a:rPr>
              <a:t>?</a:t>
            </a:r>
            <a:r>
              <a:rPr lang="en-US" sz="2400" dirty="0">
                <a:solidFill>
                  <a:srgbClr val="333333"/>
                </a:solidFill>
              </a:rPr>
              <a:t> (</a:t>
            </a:r>
            <a:r>
              <a:rPr lang="hr-HR" sz="2400" dirty="0">
                <a:solidFill>
                  <a:srgbClr val="004992"/>
                </a:solidFill>
              </a:rPr>
              <a:t>Pažnja</a:t>
            </a:r>
            <a:r>
              <a:rPr lang="en-US" sz="2400" dirty="0">
                <a:solidFill>
                  <a:srgbClr val="004992"/>
                </a:solidFill>
              </a:rPr>
              <a:t>!</a:t>
            </a:r>
            <a:r>
              <a:rPr lang="en-US" sz="2400" dirty="0">
                <a:solidFill>
                  <a:srgbClr val="333333"/>
                </a:solidFill>
              </a:rPr>
              <a:t> </a:t>
            </a:r>
            <a:r>
              <a:rPr lang="hr-HR" sz="2400" dirty="0">
                <a:solidFill>
                  <a:srgbClr val="333333"/>
                </a:solidFill>
              </a:rPr>
              <a:t>Ne zaključujte odmah</a:t>
            </a:r>
            <a:r>
              <a:rPr lang="en-US" sz="2400" dirty="0">
                <a:solidFill>
                  <a:srgbClr val="333333"/>
                </a:solidFill>
              </a:rPr>
              <a:t> </a:t>
            </a:r>
            <a:r>
              <a:rPr lang="hr-HR" sz="2400" dirty="0">
                <a:solidFill>
                  <a:srgbClr val="333333"/>
                </a:solidFill>
              </a:rPr>
              <a:t>o drugima prema samom sebi.</a:t>
            </a:r>
            <a:r>
              <a:rPr lang="en-US"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hr-HR" sz="2400" dirty="0">
                <a:solidFill>
                  <a:srgbClr val="004992"/>
                </a:solidFill>
              </a:rPr>
              <a:t>Izraz lica</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hr-HR" sz="2400">
                <a:solidFill>
                  <a:srgbClr val="333333"/>
                </a:solidFill>
                <a:sym typeface="Wingdings" pitchFamily="2" charset="2"/>
              </a:rPr>
              <a:t> </a:t>
            </a:r>
            <a:r>
              <a:rPr lang="hr-HR" sz="2400" dirty="0">
                <a:solidFill>
                  <a:srgbClr val="333333"/>
                </a:solidFill>
              </a:rPr>
              <a:t>Izgleda li osoba umorna, usredotočena</a:t>
            </a:r>
            <a:r>
              <a:rPr lang="de-DE" sz="2400" dirty="0">
                <a:solidFill>
                  <a:srgbClr val="333333"/>
                </a:solidFill>
              </a:rPr>
              <a:t>,</a:t>
            </a:r>
            <a:r>
              <a:rPr lang="en-US" sz="2400" dirty="0">
                <a:solidFill>
                  <a:srgbClr val="333333"/>
                </a:solidFill>
              </a:rPr>
              <a:t> </a:t>
            </a:r>
            <a:r>
              <a:rPr lang="hr-HR" sz="2400" dirty="0">
                <a:solidFill>
                  <a:srgbClr val="333333"/>
                </a:solidFill>
              </a:rPr>
              <a:t>itd</a:t>
            </a:r>
            <a:r>
              <a:rPr lang="en-US"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9</a:t>
            </a:fld>
            <a:endParaRPr lang="de-DE" altLang="de-DE"/>
          </a:p>
        </p:txBody>
      </p:sp>
    </p:spTree>
    <p:extLst>
      <p:ext uri="{BB962C8B-B14F-4D97-AF65-F5344CB8AC3E}">
        <p14:creationId xmlns:p14="http://schemas.microsoft.com/office/powerpoint/2010/main" val="1189678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Istraživanja pokazuju da mnogi</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ljudi sa psihijatrijskim poremećajima, posebno sa psihozom,</a:t>
            </a:r>
            <a:r>
              <a:rPr lang="en-US" altLang="de-DE" sz="2400" dirty="0">
                <a:solidFill>
                  <a:srgbClr val="333333"/>
                </a:solidFill>
              </a:rPr>
              <a:t> </a:t>
            </a:r>
            <a:r>
              <a:rPr lang="hr-HR" altLang="de-DE" sz="2400" dirty="0">
                <a:solidFill>
                  <a:srgbClr val="333333"/>
                </a:solidFill>
              </a:rPr>
              <a:t>imaju sljedeće probleme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004992"/>
                </a:solidFill>
              </a:rPr>
              <a:t>Poteškoće u zamjećivanju i procjenjivanju izraza lica drugih ljudi</a:t>
            </a:r>
            <a:r>
              <a:rPr lang="en-US" altLang="de-DE" sz="2400" dirty="0">
                <a:solidFill>
                  <a:srgbClr val="004992"/>
                </a:solidFill>
              </a:rPr>
              <a:t> (</a:t>
            </a:r>
            <a:r>
              <a:rPr lang="hr-HR" altLang="de-DE" sz="2400" dirty="0">
                <a:solidFill>
                  <a:srgbClr val="004992"/>
                </a:solidFill>
              </a:rPr>
              <a:t>npr</a:t>
            </a:r>
            <a:r>
              <a:rPr lang="en-US" altLang="de-DE" sz="2400" dirty="0">
                <a:solidFill>
                  <a:srgbClr val="004992"/>
                </a:solidFill>
              </a:rPr>
              <a:t>. </a:t>
            </a:r>
            <a:r>
              <a:rPr lang="hr-HR" altLang="de-DE" sz="2400" dirty="0">
                <a:solidFill>
                  <a:srgbClr val="004992"/>
                </a:solidFill>
              </a:rPr>
              <a:t>tuga</a:t>
            </a:r>
            <a:r>
              <a:rPr lang="en-US" altLang="de-DE" sz="2400" dirty="0">
                <a:solidFill>
                  <a:srgbClr val="004992"/>
                </a:solidFill>
              </a:rPr>
              <a:t>, </a:t>
            </a:r>
            <a:r>
              <a:rPr lang="hr-HR" altLang="de-DE" sz="2400" dirty="0">
                <a:solidFill>
                  <a:srgbClr val="004992"/>
                </a:solidFill>
              </a:rPr>
              <a:t>sreća</a:t>
            </a:r>
            <a:r>
              <a:rPr lang="en-US" altLang="de-DE" sz="2400" dirty="0">
                <a:solidFill>
                  <a:srgbClr val="004992"/>
                </a:solidFill>
              </a:rPr>
              <a:t>)</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9F59EF0F-A78B-40CF-A08F-EB29014598E7}"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Zašto ovo radimo?</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hr-HR" altLang="de-DE" sz="2400" dirty="0">
                <a:solidFill>
                  <a:srgbClr val="333333"/>
                </a:solidFill>
              </a:rPr>
              <a:t>Istraživanja pokazuju da mnogi</a:t>
            </a:r>
            <a:r>
              <a:rPr lang="en-US" altLang="de-DE" sz="2400" dirty="0">
                <a:solidFill>
                  <a:srgbClr val="333333"/>
                </a:solidFill>
              </a:rPr>
              <a:t> (</a:t>
            </a:r>
            <a:r>
              <a:rPr lang="hr-HR" altLang="de-DE" sz="2400" dirty="0">
                <a:solidFill>
                  <a:srgbClr val="333333"/>
                </a:solidFill>
              </a:rPr>
              <a:t>ne svi</a:t>
            </a:r>
            <a:r>
              <a:rPr lang="en-US" altLang="de-DE" sz="2400" dirty="0">
                <a:solidFill>
                  <a:srgbClr val="333333"/>
                </a:solidFill>
              </a:rPr>
              <a:t>!) </a:t>
            </a:r>
            <a:r>
              <a:rPr lang="hr-HR" altLang="de-DE" sz="2400" dirty="0">
                <a:solidFill>
                  <a:srgbClr val="333333"/>
                </a:solidFill>
              </a:rPr>
              <a:t>ljudi sa psihijatrijskim poremećajima, posebno sa psihozom,</a:t>
            </a:r>
            <a:r>
              <a:rPr lang="en-US" altLang="de-DE" sz="2400" dirty="0">
                <a:solidFill>
                  <a:srgbClr val="333333"/>
                </a:solidFill>
              </a:rPr>
              <a:t> </a:t>
            </a:r>
            <a:r>
              <a:rPr lang="hr-HR" altLang="de-DE" sz="2400" dirty="0">
                <a:solidFill>
                  <a:srgbClr val="333333"/>
                </a:solidFill>
              </a:rPr>
              <a:t>imaju sljedeće probleme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004992"/>
                </a:solidFill>
              </a:rPr>
              <a:t>Poteškoće u zamjećivanju i procjenjivanju izraza lica drugih ljudi</a:t>
            </a:r>
            <a:r>
              <a:rPr lang="en-US" altLang="de-DE" sz="2400" dirty="0">
                <a:solidFill>
                  <a:srgbClr val="004992"/>
                </a:solidFill>
              </a:rPr>
              <a:t> (</a:t>
            </a:r>
            <a:r>
              <a:rPr lang="hr-HR" altLang="de-DE" sz="2400" dirty="0">
                <a:solidFill>
                  <a:srgbClr val="004992"/>
                </a:solidFill>
              </a:rPr>
              <a:t>npr</a:t>
            </a:r>
            <a:r>
              <a:rPr lang="en-US" altLang="de-DE" sz="2400" dirty="0">
                <a:solidFill>
                  <a:srgbClr val="004992"/>
                </a:solidFill>
              </a:rPr>
              <a:t>. </a:t>
            </a:r>
            <a:r>
              <a:rPr lang="hr-HR" altLang="de-DE" sz="2400" dirty="0">
                <a:solidFill>
                  <a:srgbClr val="004992"/>
                </a:solidFill>
              </a:rPr>
              <a:t>tuga</a:t>
            </a:r>
            <a:r>
              <a:rPr lang="en-US" altLang="de-DE" sz="2400" dirty="0">
                <a:solidFill>
                  <a:srgbClr val="004992"/>
                </a:solidFill>
              </a:rPr>
              <a:t>, </a:t>
            </a:r>
            <a:r>
              <a:rPr lang="hr-HR" altLang="de-DE" sz="2400" dirty="0">
                <a:solidFill>
                  <a:srgbClr val="004992"/>
                </a:solidFill>
              </a:rPr>
              <a:t>sreća</a:t>
            </a:r>
            <a:r>
              <a:rPr lang="en-US" altLang="de-DE" sz="2400" dirty="0">
                <a:solidFill>
                  <a:srgbClr val="004992"/>
                </a:solidFill>
              </a:rPr>
              <a:t>)</a:t>
            </a:r>
            <a:endParaRPr lang="hr-HR" altLang="de-DE" sz="2400" dirty="0">
              <a:solidFill>
                <a:srgbClr val="004992"/>
              </a:solidFill>
            </a:endParaRPr>
          </a:p>
          <a:p>
            <a:pPr marL="342900" lvl="0" indent="-342900" defTabSz="914400" fontAlgn="base">
              <a:buClr>
                <a:srgbClr val="333333"/>
              </a:buClr>
              <a:buFont typeface="WingDings"/>
              <a:buChar char=""/>
            </a:pPr>
            <a:r>
              <a:rPr lang="hr-HR" altLang="de-DE" sz="2400" dirty="0">
                <a:solidFill>
                  <a:srgbClr val="004992"/>
                </a:solidFill>
              </a:rPr>
              <a:t>Poteškoće u procjeni motiva drugih ljudi, npr. zbog čega postupaju na određeni način. Poteškoće u predviđanju budućih postupaka drugih ljudi, na osnovi njihovog sadašnjeg ponašanja</a:t>
            </a:r>
            <a:endParaRPr lang="en-US" sz="2400" dirty="0"/>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9F59EF0F-A78B-40CF-A08F-EB29014598E7}" type="slidenum">
              <a:rPr lang="de-DE" altLang="de-DE" smtClean="0"/>
              <a:pPr/>
              <a:t>11</a:t>
            </a:fld>
            <a:endParaRPr lang="de-DE" altLang="de-DE"/>
          </a:p>
        </p:txBody>
      </p:sp>
    </p:spTree>
    <p:extLst>
      <p:ext uri="{BB962C8B-B14F-4D97-AF65-F5344CB8AC3E}">
        <p14:creationId xmlns:p14="http://schemas.microsoft.com/office/powerpoint/2010/main" val="2258312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problemi</a:t>
            </a:r>
            <a:r>
              <a:rPr lang="en-US" sz="3600" dirty="0">
                <a:latin typeface="+mn-lt"/>
                <a:ea typeface="+mn-ea"/>
                <a:cs typeface="+mn-cs"/>
              </a:rPr>
              <a:t> s </a:t>
            </a:r>
            <a:r>
              <a:rPr lang="en-US" sz="3600" dirty="0" err="1">
                <a:latin typeface="+mn-lt"/>
                <a:ea typeface="+mn-ea"/>
                <a:cs typeface="+mn-cs"/>
              </a:rPr>
              <a:t>prepoznavanjem</a:t>
            </a:r>
            <a:r>
              <a:rPr lang="en-US" sz="3600" dirty="0">
                <a:latin typeface="+mn-lt"/>
                <a:ea typeface="+mn-ea"/>
                <a:cs typeface="+mn-cs"/>
              </a:rPr>
              <a:t> </a:t>
            </a:r>
            <a:r>
              <a:rPr lang="en-US" sz="3600" dirty="0" err="1">
                <a:latin typeface="+mn-lt"/>
                <a:ea typeface="+mn-ea"/>
                <a:cs typeface="+mn-cs"/>
              </a:rPr>
              <a:t>emocija</a:t>
            </a:r>
            <a:r>
              <a:rPr lang="en-US" sz="3600" dirty="0">
                <a:latin typeface="+mn-lt"/>
                <a:ea typeface="+mn-ea"/>
                <a:cs typeface="+mn-cs"/>
              </a:rPr>
              <a:t> </a:t>
            </a:r>
            <a:r>
              <a:rPr lang="en-US" sz="3600" dirty="0" err="1">
                <a:latin typeface="+mn-lt"/>
                <a:ea typeface="+mn-ea"/>
                <a:cs typeface="+mn-cs"/>
              </a:rPr>
              <a:t>drugih</a:t>
            </a:r>
            <a:r>
              <a:rPr lang="en-US" sz="3600" dirty="0">
                <a:latin typeface="+mn-lt"/>
                <a:ea typeface="+mn-ea"/>
                <a:cs typeface="+mn-cs"/>
              </a:rPr>
              <a:t> </a:t>
            </a:r>
            <a:r>
              <a:rPr lang="en-US" sz="3600" dirty="0" err="1">
                <a:latin typeface="+mn-lt"/>
                <a:ea typeface="+mn-ea"/>
                <a:cs typeface="+mn-cs"/>
              </a:rPr>
              <a:t>potiču</a:t>
            </a:r>
            <a:r>
              <a:rPr lang="en-US" sz="3600" dirty="0">
                <a:latin typeface="+mn-lt"/>
                <a:ea typeface="+mn-ea"/>
                <a:cs typeface="+mn-cs"/>
              </a:rPr>
              <a:t> </a:t>
            </a:r>
            <a:r>
              <a:rPr lang="en-US" sz="3600" dirty="0" err="1">
                <a:latin typeface="+mn-lt"/>
                <a:ea typeface="+mn-ea"/>
                <a:cs typeface="+mn-cs"/>
              </a:rPr>
              <a:t>pogrešne</a:t>
            </a:r>
            <a:r>
              <a:rPr lang="en-US" sz="3600" dirty="0">
                <a:latin typeface="+mn-lt"/>
                <a:ea typeface="+mn-ea"/>
                <a:cs typeface="+mn-cs"/>
              </a:rPr>
              <a:t> </a:t>
            </a:r>
            <a:r>
              <a:rPr lang="en-US" sz="3600" dirty="0" err="1">
                <a:latin typeface="+mn-lt"/>
                <a:ea typeface="+mn-ea"/>
                <a:cs typeface="+mn-cs"/>
              </a:rPr>
              <a:t>interpretacije</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333333"/>
              </a:buClr>
            </a:pPr>
            <a:r>
              <a:rPr lang="hr-HR" altLang="de-DE" sz="2400" dirty="0">
                <a:solidFill>
                  <a:srgbClr val="333333"/>
                </a:solidFill>
              </a:rPr>
              <a:t>Stalni osjećaj ugroženosti dovodi do iskrivljenog doživljavanj</a:t>
            </a:r>
            <a:r>
              <a:rPr lang="de-DE" altLang="de-DE" sz="2400" dirty="0">
                <a:solidFill>
                  <a:srgbClr val="333333"/>
                </a:solidFill>
              </a:rPr>
              <a:t>a </a:t>
            </a:r>
            <a:r>
              <a:rPr lang="hr-HR" altLang="de-DE" sz="2400" dirty="0">
                <a:solidFill>
                  <a:srgbClr val="333333"/>
                </a:solidFill>
              </a:rPr>
              <a:t>drugih ljudi.</a:t>
            </a:r>
          </a:p>
          <a:p>
            <a:pPr marL="342900" lvl="0" indent="-342900" defTabSz="914400" fontAlgn="base">
              <a:buClr>
                <a:srgbClr val="333333"/>
              </a:buClr>
              <a:buFont typeface="WingDings"/>
              <a:buChar char=""/>
            </a:pPr>
            <a:r>
              <a:rPr lang="hr-HR" altLang="de-DE" sz="2400" dirty="0">
                <a:solidFill>
                  <a:srgbClr val="333333"/>
                </a:solidFill>
              </a:rPr>
              <a:t>Osmjeh doktora koji iskazuje razumijevanje doživljava se kao podsmijeh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Iznenađeno lice pogrešno se tumači kao uplašeno</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Koncentrirano i zamišljeno lice</a:t>
            </a:r>
            <a:r>
              <a:rPr lang="en-GB" altLang="de-DE" sz="2400" dirty="0">
                <a:solidFill>
                  <a:srgbClr val="333333"/>
                </a:solidFill>
              </a:rPr>
              <a:t> </a:t>
            </a:r>
            <a:r>
              <a:rPr lang="hr-HR" altLang="de-DE" sz="2400" dirty="0">
                <a:solidFill>
                  <a:srgbClr val="333333"/>
                </a:solidFill>
              </a:rPr>
              <a:t>terapeuta pogrešno se </a:t>
            </a:r>
            <a:r>
              <a:rPr lang="de-DE" altLang="de-DE" sz="2400" dirty="0">
                <a:solidFill>
                  <a:srgbClr val="333333"/>
                </a:solidFill>
              </a:rPr>
              <a:t>shva</a:t>
            </a:r>
            <a:r>
              <a:rPr lang="hr-HR" altLang="de-DE" sz="2400" dirty="0">
                <a:solidFill>
                  <a:srgbClr val="333333"/>
                </a:solidFill>
              </a:rPr>
              <a:t>ć</a:t>
            </a:r>
            <a:r>
              <a:rPr lang="de-DE" altLang="de-DE" sz="2400" dirty="0">
                <a:solidFill>
                  <a:srgbClr val="333333"/>
                </a:solidFill>
              </a:rPr>
              <a:t>a</a:t>
            </a:r>
            <a:r>
              <a:rPr lang="hr-HR" altLang="de-DE" sz="2400" dirty="0">
                <a:solidFill>
                  <a:srgbClr val="333333"/>
                </a:solidFill>
              </a:rPr>
              <a:t> kao neprijateljsko</a:t>
            </a:r>
          </a:p>
          <a:p>
            <a:pPr lvl="0" algn="ctr" defTabSz="914400" fontAlgn="base"/>
            <a:r>
              <a:rPr lang="hr-HR" altLang="de-DE" sz="2400" dirty="0">
                <a:solidFill>
                  <a:srgbClr val="004992"/>
                </a:solidFill>
              </a:rPr>
              <a:t>Može li netko iznijeti kratko osobno iskustv</a:t>
            </a:r>
            <a:r>
              <a:rPr lang="de-DE" altLang="de-DE" sz="2400" dirty="0">
                <a:solidFill>
                  <a:srgbClr val="004992"/>
                </a:solidFill>
              </a:rPr>
              <a:t>o</a:t>
            </a:r>
            <a:r>
              <a:rPr lang="hr-HR" altLang="de-DE" sz="2400" dirty="0">
                <a:solidFill>
                  <a:srgbClr val="004992"/>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1</a:t>
            </a:r>
            <a:endParaRPr lang="en-US" sz="36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Molimo Vas, imenujte neke osnovne ljudske emocije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Molimo Vas, imenujte neke osnovne ljudske emocije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iznenađenje</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tuga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ljutnja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gađenje</a:t>
            </a:r>
          </a:p>
          <a:p>
            <a:pPr marL="342900" lvl="0" indent="-342900" defTabSz="914400" fontAlgn="base">
              <a:buClr>
                <a:srgbClr val="333333"/>
              </a:buClr>
              <a:buFont typeface="WingDings"/>
              <a:buChar char=""/>
            </a:pPr>
            <a:r>
              <a:rPr lang="hr-HR" altLang="de-DE" sz="2400" dirty="0">
                <a:solidFill>
                  <a:srgbClr val="333333"/>
                </a:solidFill>
              </a:rPr>
              <a:t>bol</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Različite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netko drugi osjeća... Pogotovo ako su Vam poznate okolnosti...</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Različite emocije</a:t>
            </a:r>
            <a:br>
              <a:rPr lang="en-US" sz="3600">
                <a:solidFill>
                  <a:srgbClr val="004992"/>
                </a:solidFill>
                <a:latin typeface="+mn-lt"/>
                <a:ea typeface="+mn-ea"/>
                <a:cs typeface="+mn-cs"/>
              </a:rPr>
            </a:br>
            <a:r>
              <a:rPr lang="en-US">
                <a:solidFill>
                  <a:srgbClr val="004992"/>
                </a:solidFill>
                <a:latin typeface="+mn-lt"/>
                <a:ea typeface="+mn-ea"/>
                <a:cs typeface="+mn-cs"/>
              </a:rPr>
              <a:t>Nekad je lako shvatiti kako se netko drugi osjeća... Pogotovo ako su Vam poznate okolnosti...</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Tuga</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Ljutnja</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Sreća</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Calibri Light"/>
              </a:rPr>
              <a:t>Gađenje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dirty="0">
                <a:solidFill>
                  <a:srgbClr val="004992"/>
                </a:solidFill>
                <a:latin typeface="Calibri Light"/>
              </a:rPr>
              <a:t>      Iznenađenost</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a:t>
            </a:r>
            <a:endParaRPr lang="en-GB" altLang="de-DE" sz="20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Puno je teže kad ne poznajete osobu ili okolnosti!</a:t>
            </a:r>
          </a:p>
          <a:p>
            <a:pPr eaLnBrk="1" hangingPunct="1">
              <a:spcBef>
                <a:spcPct val="50000"/>
              </a:spcBef>
              <a:buClrTx/>
              <a:buFontTx/>
              <a:buNone/>
            </a:pPr>
            <a:r>
              <a:rPr lang="de-DE" altLang="de-DE" sz="2400" dirty="0">
                <a:solidFill>
                  <a:srgbClr val="004992"/>
                </a:solidFill>
                <a:latin typeface="Calibri Light"/>
              </a:rPr>
              <a:t>Molimo vas, pokušajte prepoznati emocionalne izraze na slikama od 1 do 5.</a:t>
            </a:r>
          </a:p>
          <a:p>
            <a:pPr eaLnBrk="1" hangingPunct="1">
              <a:spcBef>
                <a:spcPct val="50000"/>
              </a:spcBef>
              <a:buClrTx/>
              <a:buFontTx/>
              <a:buNone/>
            </a:pPr>
            <a:r>
              <a:rPr lang="de-DE" altLang="de-DE" sz="2400" dirty="0">
                <a:solidFill>
                  <a:srgbClr val="004992"/>
                </a:solidFill>
                <a:latin typeface="Calibri Light"/>
              </a:rPr>
              <a:t>Koliko ste sigurni u svoje odgovore?</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5AF95B48-DC2B-4648-A9C6-E76CD84066B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Sreća</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Strah</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j-lt"/>
                <a:cs typeface="+mn-cs"/>
              </a:rPr>
              <a:t>Iznenađenje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Ljutnja</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Tuga</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Puno je teže kad ne poznajete osobu ili okolnosti!</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5AF95B48-DC2B-4648-A9C6-E76CD84066B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Možemo li dokučiti karakter ili zanimanje osobe samo na osnovi njihovog izgleda?</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Koji je od ova 4 čovjeka</a:t>
            </a:r>
            <a:r>
              <a:rPr lang="de-DE" altLang="de-DE" sz="2400" dirty="0">
                <a:solidFill>
                  <a:srgbClr val="333333"/>
                </a:solidFill>
              </a:rPr>
              <a:t> </a:t>
            </a:r>
            <a:r>
              <a:rPr lang="hr-HR" altLang="de-DE" sz="2400" dirty="0">
                <a:solidFill>
                  <a:srgbClr val="333333"/>
                </a:solidFill>
              </a:rPr>
              <a:t>glumac</a:t>
            </a:r>
            <a:r>
              <a:rPr lang="de-DE" altLang="de-DE" sz="2400" dirty="0">
                <a:solidFill>
                  <a:srgbClr val="333333"/>
                </a:solidFill>
              </a:rPr>
              <a:t>,</a:t>
            </a:r>
            <a:r>
              <a:rPr lang="hr-HR" altLang="de-DE" sz="2400" dirty="0">
                <a:solidFill>
                  <a:srgbClr val="333333"/>
                </a:solidFill>
              </a:rPr>
              <a:t> sportaš, </a:t>
            </a:r>
            <a:r>
              <a:rPr lang="de-DE" sz="2400" dirty="0" err="1">
                <a:solidFill>
                  <a:srgbClr val="333333"/>
                </a:solidFill>
              </a:rPr>
              <a:t>psihoterapeut</a:t>
            </a:r>
            <a:r>
              <a:rPr lang="de-DE" altLang="de-DE" sz="2400" dirty="0">
                <a:solidFill>
                  <a:srgbClr val="333333"/>
                </a:solidFill>
              </a:rPr>
              <a:t> </a:t>
            </a:r>
            <a:r>
              <a:rPr lang="hr-HR" altLang="de-DE" sz="2400" dirty="0">
                <a:solidFill>
                  <a:srgbClr val="333333"/>
                </a:solidFill>
              </a:rPr>
              <a:t>ili serijski ubojica</a:t>
            </a:r>
            <a:r>
              <a:rPr lang="de-DE" altLang="de-DE" sz="2400" dirty="0">
                <a:solidFill>
                  <a:srgbClr val="333333"/>
                </a:solidFill>
              </a:rPr>
              <a:t>? </a:t>
            </a:r>
            <a:r>
              <a:rPr lang="en-GB" altLang="de-DE" sz="2400" dirty="0" err="1">
                <a:solidFill>
                  <a:srgbClr val="333333"/>
                </a:solidFill>
              </a:rPr>
              <a:t>Koliko</a:t>
            </a:r>
            <a:r>
              <a:rPr lang="en-GB" altLang="de-DE" sz="2400" dirty="0">
                <a:solidFill>
                  <a:srgbClr val="333333"/>
                </a:solidFill>
              </a:rPr>
              <a:t> </a:t>
            </a:r>
            <a:r>
              <a:rPr lang="en-GB" altLang="de-DE" sz="2400" dirty="0" err="1">
                <a:solidFill>
                  <a:srgbClr val="333333"/>
                </a:solidFill>
              </a:rPr>
              <a:t>ste</a:t>
            </a:r>
            <a:r>
              <a:rPr lang="en-GB" altLang="de-DE" sz="2400" dirty="0">
                <a:solidFill>
                  <a:srgbClr val="333333"/>
                </a:solidFill>
              </a:rPr>
              <a:t> </a:t>
            </a:r>
            <a:r>
              <a:rPr lang="en-GB" altLang="de-DE" sz="2400" dirty="0" err="1">
                <a:solidFill>
                  <a:srgbClr val="333333"/>
                </a:solidFill>
              </a:rPr>
              <a:t>sigurni</a:t>
            </a:r>
            <a:r>
              <a:rPr lang="en-GB" altLang="de-DE" sz="2400" dirty="0">
                <a:solidFill>
                  <a:srgbClr val="333333"/>
                </a:solidFill>
              </a:rPr>
              <a:t>?</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Naši prvi dojmovi često su pod utjecajem stereotipova. </a:t>
            </a:r>
            <a:r>
              <a:rPr lang="hr-HR" altLang="de-DE" sz="2400" dirty="0">
                <a:solidFill>
                  <a:srgbClr val="333333"/>
                </a:solidFill>
              </a:rPr>
              <a:t>Na primjer</a:t>
            </a:r>
            <a:r>
              <a:rPr lang="de-DE" altLang="de-DE" sz="2400" dirty="0">
                <a:solidFill>
                  <a:srgbClr val="333333"/>
                </a:solidFill>
              </a:rPr>
              <a:t>, </a:t>
            </a:r>
            <a:r>
              <a:rPr lang="hr-HR" altLang="de-DE" sz="2400" dirty="0">
                <a:solidFill>
                  <a:srgbClr val="333333"/>
                </a:solidFill>
              </a:rPr>
              <a:t>nisu svi glumci zgodni</a:t>
            </a:r>
            <a:r>
              <a:rPr lang="de-DE" altLang="de-DE" sz="2400" dirty="0">
                <a:solidFill>
                  <a:srgbClr val="333333"/>
                </a:solidFill>
              </a:rPr>
              <a:t>, </a:t>
            </a:r>
            <a:r>
              <a:rPr lang="hr-HR" altLang="de-DE" sz="2400" dirty="0">
                <a:solidFill>
                  <a:srgbClr val="333333"/>
                </a:solidFill>
              </a:rPr>
              <a:t>niti sve ubojice izgledaju okrutno</a:t>
            </a:r>
            <a:r>
              <a:rPr lang="de-DE" altLang="de-DE"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Jeste</a:t>
            </a:r>
            <a:r>
              <a:rPr lang="en-US" sz="3600" dirty="0">
                <a:latin typeface="+mn-lt"/>
                <a:ea typeface="+mn-ea"/>
                <a:cs typeface="+mn-cs"/>
              </a:rPr>
              <a:t> li </a:t>
            </a:r>
            <a:r>
              <a:rPr lang="en-US" sz="3600" dirty="0" err="1">
                <a:latin typeface="+mn-lt"/>
                <a:ea typeface="+mn-ea"/>
                <a:cs typeface="+mn-cs"/>
              </a:rPr>
              <a:t>znali</a:t>
            </a:r>
            <a:r>
              <a:rPr lang="en-US" sz="3600" dirty="0">
                <a:latin typeface="+mn-lt"/>
                <a:ea typeface="+mn-ea"/>
                <a:cs typeface="+mn-cs"/>
              </a:rPr>
              <a:t>?</a:t>
            </a: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Legendarni igrač bejzbola</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Glumac</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Serijski ubojica</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sz="1800" dirty="0" err="1">
                <a:latin typeface="Calibri Light"/>
              </a:rPr>
              <a:t>psihoterapeut</a:t>
            </a:r>
            <a:endParaRPr lang="en-GB" altLang="de-DE" sz="1800" dirty="0">
              <a:latin typeface="Calibri Light"/>
            </a:endParaRP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276469545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390608093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Europa/</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ostavlja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nemarni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23</a:t>
            </a:fld>
            <a:endParaRPr lang="de-DE" altLang="de-DE"/>
          </a:p>
        </p:txBody>
      </p:sp>
    </p:spTree>
    <p:extLst>
      <p:ext uri="{BB962C8B-B14F-4D97-AF65-F5344CB8AC3E}">
        <p14:creationId xmlns:p14="http://schemas.microsoft.com/office/powerpoint/2010/main" val="3876818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304316572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Europa/</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ostavlja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nemarni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24</a:t>
            </a:fld>
            <a:endParaRPr lang="de-DE" altLang="de-DE"/>
          </a:p>
        </p:txBody>
      </p:sp>
    </p:spTree>
    <p:extLst>
      <p:ext uri="{BB962C8B-B14F-4D97-AF65-F5344CB8AC3E}">
        <p14:creationId xmlns:p14="http://schemas.microsoft.com/office/powerpoint/2010/main" val="194400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249866959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Geste/mimika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Kako se ove geste shvaćaju kod nas i drugdje?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Europa/</a:t>
                      </a:r>
                      <a:r>
                        <a:rPr kumimoji="0" lang="en-US" sz="1800" b="1" i="0" u="none" strike="noStrike" cap="none" normalizeH="0" baseline="0" dirty="0" err="1">
                          <a:ln>
                            <a:noFill/>
                          </a:ln>
                          <a:solidFill>
                            <a:srgbClr val="333333"/>
                          </a:solidFill>
                          <a:effectLst/>
                          <a:latin typeface="Calibri Light"/>
                          <a:cs typeface="Times New Roman" pitchFamily="18" charset="0"/>
                        </a:rPr>
                        <a:t>Sjeverna</a:t>
                      </a:r>
                      <a:r>
                        <a:rPr kumimoji="0" lang="en-US" sz="1800" b="1" i="0" u="none" strike="noStrike" cap="none" normalizeH="0" baseline="0" dirty="0">
                          <a:ln>
                            <a:noFill/>
                          </a:ln>
                          <a:solidFill>
                            <a:srgbClr val="333333"/>
                          </a:solidFill>
                          <a:effectLst/>
                          <a:latin typeface="Calibri Light"/>
                          <a:cs typeface="Times New Roman" pitchFamily="18" charset="0"/>
                        </a:rPr>
                        <a:t> Amerika: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ostavlja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dojam</a:t>
                      </a:r>
                      <a:r>
                        <a:rPr kumimoji="0" lang="en-US" sz="1800" b="0" i="0" u="none" strike="noStrike" cap="none" normalizeH="0" baseline="0" dirty="0">
                          <a:ln>
                            <a:noFill/>
                          </a:ln>
                          <a:solidFill>
                            <a:srgbClr val="333333"/>
                          </a:solidFill>
                          <a:effectLst/>
                          <a:latin typeface="Calibri Light"/>
                          <a:cs typeface="Times New Roman" pitchFamily="18" charset="0"/>
                        </a:rPr>
                        <a:t> da </a:t>
                      </a:r>
                      <a:r>
                        <a:rPr kumimoji="0" lang="en-US" sz="1800" b="0" i="0" u="none" strike="noStrike" cap="none" normalizeH="0" baseline="0" dirty="0" err="1">
                          <a:ln>
                            <a:noFill/>
                          </a:ln>
                          <a:solidFill>
                            <a:srgbClr val="333333"/>
                          </a:solidFill>
                          <a:effectLst/>
                          <a:latin typeface="Calibri Light"/>
                          <a:cs typeface="Times New Roman" pitchFamily="18" charset="0"/>
                        </a:rPr>
                        <a:t>ste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opušteni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možda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nemarni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neuredni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U </a:t>
                      </a:r>
                      <a:r>
                        <a:rPr kumimoji="0" lang="en-US" sz="1800" b="0" i="0" u="none" strike="noStrike" cap="none" normalizeH="0" baseline="0" dirty="0" err="1">
                          <a:ln>
                            <a:noFill/>
                          </a:ln>
                          <a:solidFill>
                            <a:srgbClr val="333333"/>
                          </a:solidFill>
                          <a:effectLst/>
                          <a:latin typeface="Calibri Light"/>
                          <a:cs typeface="Times New Roman" pitchFamily="18" charset="0"/>
                        </a:rPr>
                        <a:t>nekim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arapskim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zemljama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potpetice</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smatraju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najprljavijim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dijelom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tijela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uvredljivo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nekome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pokazati</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t>
                      </a:r>
                      <a:r>
                        <a:rPr kumimoji="0" lang="en-US" sz="1800" b="1" i="0" u="none" strike="noStrike" cap="none" normalizeH="0" baseline="0" dirty="0" err="1">
                          <a:ln>
                            <a:noFill/>
                          </a:ln>
                          <a:solidFill>
                            <a:srgbClr val="333333"/>
                          </a:solidFill>
                          <a:effectLst/>
                          <a:latin typeface="Calibri Light"/>
                          <a:cs typeface="Times New Roman" pitchFamily="18" charset="0"/>
                        </a:rPr>
                        <a:t>i</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druge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“dobar </a:t>
                      </a:r>
                      <a:r>
                        <a:rPr kumimoji="0" lang="en-US" sz="1800" b="0" i="0" u="none" strike="noStrike" cap="none" normalizeH="0" baseline="0" err="1">
                          <a:ln>
                            <a:noFill/>
                          </a:ln>
                          <a:solidFill>
                            <a:srgbClr val="333333"/>
                          </a:solidFill>
                          <a:effectLst/>
                          <a:latin typeface="Calibri Light"/>
                          <a:cs typeface="Times New Roman" pitchFamily="18" charset="0"/>
                        </a:rPr>
                        <a:t>posao</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Neke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afričke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“odlazi!”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Mnoge</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zemlje</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koristi</a:t>
                      </a:r>
                      <a:r>
                        <a:rPr kumimoji="0" lang="en-US" sz="1800" b="0" i="0" u="none" strike="noStrike" cap="none" normalizeH="0" baseline="0" dirty="0">
                          <a:ln>
                            <a:noFill/>
                          </a:ln>
                          <a:solidFill>
                            <a:srgbClr val="333333"/>
                          </a:solidFill>
                          <a:effectLst/>
                          <a:latin typeface="Calibri Light"/>
                          <a:cs typeface="Times New Roman" pitchFamily="18" charset="0"/>
                        </a:rPr>
                        <a:t> se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auto-</a:t>
                      </a:r>
                      <a:r>
                        <a:rPr kumimoji="0" lang="en-US" sz="1800" b="0" i="0" u="none" strike="noStrike" cap="none" normalizeH="0" baseline="0" dirty="0" err="1">
                          <a:ln>
                            <a:noFill/>
                          </a:ln>
                          <a:solidFill>
                            <a:srgbClr val="333333"/>
                          </a:solidFill>
                          <a:effectLst/>
                          <a:latin typeface="Calibri Light"/>
                          <a:cs typeface="Times New Roman" pitchFamily="18" charset="0"/>
                        </a:rPr>
                        <a:t>stopiranje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ali</a:t>
                      </a:r>
                      <a:r>
                        <a:rPr kumimoji="0" lang="en-US" sz="1800" b="0" i="0" u="none" strike="noStrike" cap="none" normalizeH="0" baseline="0" dirty="0">
                          <a:ln>
                            <a:noFill/>
                          </a:ln>
                          <a:solidFill>
                            <a:srgbClr val="333333"/>
                          </a:solidFill>
                          <a:effectLst/>
                          <a:latin typeface="Calibri Light"/>
                          <a:cs typeface="Times New Roman" pitchFamily="18" charset="0"/>
                        </a:rPr>
                        <a:t> ne u </a:t>
                      </a:r>
                      <a:r>
                        <a:rPr kumimoji="0" lang="en-US" sz="1800" b="0" i="0" u="none" strike="noStrike" cap="none" normalizeH="0" baseline="0" err="1">
                          <a:ln>
                            <a:noFill/>
                          </a:ln>
                          <a:solidFill>
                            <a:srgbClr val="333333"/>
                          </a:solidFill>
                          <a:effectLst/>
                          <a:latin typeface="Calibri Light"/>
                          <a:cs typeface="Times New Roman" pitchFamily="18" charset="0"/>
                        </a:rPr>
                        <a:t>svim</a:t>
                      </a:r>
                      <a:r>
                        <a:rPr kumimoji="0" lang="en-US" sz="1800" b="0" i="0" u="none" strike="noStrike" cap="none" normalizeH="0" baseline="0">
                          <a:ln>
                            <a:noFill/>
                          </a:ln>
                          <a:solidFill>
                            <a:srgbClr val="333333"/>
                          </a:solidFill>
                          <a:effectLst/>
                          <a:latin typeface="Calibri Light"/>
                          <a:cs typeface="Times New Roman" pitchFamily="18" charset="0"/>
                        </a:rPr>
                        <a:t> zemljama (</a:t>
                      </a:r>
                      <a:r>
                        <a:rPr kumimoji="0" lang="en-US" sz="1800" b="0" i="0" u="none" strike="noStrike" cap="none" normalizeH="0" baseline="0" dirty="0" err="1">
                          <a:ln>
                            <a:noFill/>
                          </a:ln>
                          <a:solidFill>
                            <a:srgbClr val="333333"/>
                          </a:solidFill>
                          <a:effectLst/>
                          <a:latin typeface="Calibri Light"/>
                          <a:cs typeface="Times New Roman" pitchFamily="18" charset="0"/>
                        </a:rPr>
                        <a:t>vidi</a:t>
                      </a:r>
                      <a:r>
                        <a:rPr kumimoji="0" lang="en-US" sz="1800" b="0" i="0" u="none" strike="noStrike" cap="none" normalizeH="0" baseline="0" dirty="0">
                          <a:ln>
                            <a:noFill/>
                          </a:ln>
                          <a:solidFill>
                            <a:srgbClr val="333333"/>
                          </a:solidFill>
                          <a:effectLst/>
                          <a:latin typeface="Calibri Light"/>
                          <a:cs typeface="Times New Roman" pitchFamily="18" charset="0"/>
                        </a:rPr>
                        <a:t> gore!).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Jezik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dirty="0">
                          <a:ln>
                            <a:noFill/>
                          </a:ln>
                          <a:solidFill>
                            <a:srgbClr val="333333"/>
                          </a:solidFill>
                          <a:effectLst/>
                          <a:latin typeface="Calibri Light"/>
                          <a:cs typeface="Times New Roman" pitchFamily="18" charset="0"/>
                        </a:rPr>
                        <a:t>Nesporazumi na relaciji mladi – stari:</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vi-VN" sz="1800" b="0" i="0" u="none" strike="noStrike" cap="none" normalizeH="0" baseline="0">
                          <a:ln>
                            <a:noFill/>
                          </a:ln>
                          <a:solidFill>
                            <a:srgbClr val="333333"/>
                          </a:solidFill>
                          <a:effectLst/>
                          <a:latin typeface="Calibri Light"/>
                          <a:cs typeface="Times New Roman" pitchFamily="18" charset="0"/>
                        </a:rPr>
                        <a:t>“Dicker” </a:t>
                      </a:r>
                      <a:r>
                        <a:rPr kumimoji="0" lang="vi-VN" sz="1800" b="0" i="0" u="none" strike="noStrike" cap="none" normalizeH="0" baseline="0" dirty="0">
                          <a:ln>
                            <a:noFill/>
                          </a:ln>
                          <a:solidFill>
                            <a:srgbClr val="333333"/>
                          </a:solidFill>
                          <a:effectLst/>
                          <a:latin typeface="Calibri Light"/>
                          <a:cs typeface="Times New Roman" pitchFamily="18" charset="0"/>
                        </a:rPr>
                        <a:t>(Njemačka, doslovno</a:t>
                      </a:r>
                      <a:r>
                        <a:rPr kumimoji="0" lang="vi-VN" sz="1800" b="0" i="0" u="none" strike="noStrike" cap="none" normalizeH="0" baseline="0">
                          <a:ln>
                            <a:noFill/>
                          </a:ln>
                          <a:solidFill>
                            <a:srgbClr val="333333"/>
                          </a:solidFill>
                          <a:effectLst/>
                          <a:latin typeface="Calibri Light"/>
                          <a:cs typeface="Times New Roman" pitchFamily="18" charset="0"/>
                        </a:rPr>
                        <a:t>: “debeljko”) ili “stari” </a:t>
                      </a:r>
                      <a:r>
                        <a:rPr kumimoji="0" lang="vi-VN" sz="1800" b="0" i="0" u="none" strike="noStrike" cap="none" normalizeH="0" baseline="0" dirty="0">
                          <a:ln>
                            <a:noFill/>
                          </a:ln>
                          <a:solidFill>
                            <a:srgbClr val="333333"/>
                          </a:solidFill>
                          <a:effectLst/>
                          <a:latin typeface="Calibri Light"/>
                          <a:cs typeface="Times New Roman" pitchFamily="18" charset="0"/>
                        </a:rPr>
                        <a:t>su izrazi za prijateljsko pozdravljanje u mlađim vršnjačkim grupama, ali kod starijih može biti shvaćeno kao uvreda.</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25</a:t>
            </a:fld>
            <a:endParaRPr lang="de-DE" altLang="de-DE"/>
          </a:p>
        </p:txBody>
      </p:sp>
    </p:spTree>
    <p:extLst>
      <p:ext uri="{BB962C8B-B14F-4D97-AF65-F5344CB8AC3E}">
        <p14:creationId xmlns:p14="http://schemas.microsoft.com/office/powerpoint/2010/main" val="3982008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dirty="0">
                <a:latin typeface="+mn-lt"/>
                <a:ea typeface="+mn-ea"/>
                <a:cs typeface="+mn-cs"/>
              </a:rPr>
              <a:t>Zadatak 2</a:t>
            </a:r>
            <a:endParaRPr lang="de-DE" altLang="de-DE" sz="3600" dirty="0">
              <a:latin typeface="+mn-lt"/>
              <a:ea typeface="+mn-ea"/>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Na sljedećim slideovima</a:t>
            </a:r>
            <a:r>
              <a:rPr lang="de-DE" altLang="de-DE" sz="2400" dirty="0">
                <a:solidFill>
                  <a:srgbClr val="333333"/>
                </a:solidFill>
              </a:rPr>
              <a:t> </a:t>
            </a:r>
            <a:r>
              <a:rPr lang="hr-HR" altLang="de-DE" sz="2400" dirty="0">
                <a:solidFill>
                  <a:srgbClr val="333333"/>
                </a:solidFill>
              </a:rPr>
              <a:t>vidjet ćete slike ili dijelove </a:t>
            </a:r>
            <a:r>
              <a:rPr lang="hr-HR" altLang="de-DE" sz="2400">
                <a:solidFill>
                  <a:srgbClr val="333333"/>
                </a:solidFill>
              </a:rPr>
              <a:t>slika.</a:t>
            </a:r>
            <a:endParaRPr lang="de-DE" altLang="de-DE" sz="2400">
              <a:solidFill>
                <a:srgbClr val="333333"/>
              </a:solidFill>
            </a:endParaRPr>
          </a:p>
          <a:p>
            <a:pPr marL="342900" indent="-342900" eaLnBrk="1" hangingPunct="1">
              <a:buClr>
                <a:srgbClr val="333333"/>
              </a:buClr>
              <a:buFont typeface="WingDings"/>
              <a:buChar char=""/>
            </a:pPr>
            <a:r>
              <a:rPr lang="de-DE" altLang="de-DE" sz="2400">
                <a:solidFill>
                  <a:srgbClr val="333333"/>
                </a:solidFill>
              </a:rPr>
              <a:t>P</a:t>
            </a:r>
            <a:r>
              <a:rPr lang="hr-HR" altLang="de-DE" sz="2400" dirty="0">
                <a:solidFill>
                  <a:srgbClr val="333333"/>
                </a:solidFill>
              </a:rPr>
              <a:t>okušajte odrediti što osoba na slici radi,</a:t>
            </a:r>
            <a:r>
              <a:rPr lang="de-DE" altLang="de-DE" sz="2400" dirty="0">
                <a:solidFill>
                  <a:srgbClr val="333333"/>
                </a:solidFill>
              </a:rPr>
              <a:t> </a:t>
            </a:r>
            <a:r>
              <a:rPr lang="hr-HR" altLang="de-DE" sz="2400" dirty="0">
                <a:solidFill>
                  <a:srgbClr val="333333"/>
                </a:solidFill>
              </a:rPr>
              <a:t>o čemu razmišlja</a:t>
            </a:r>
            <a:r>
              <a:rPr lang="de-DE" altLang="de-DE" sz="2400" dirty="0">
                <a:solidFill>
                  <a:srgbClr val="333333"/>
                </a:solidFill>
              </a:rPr>
              <a:t> i </a:t>
            </a:r>
            <a:r>
              <a:rPr lang="hr-HR" altLang="de-DE" sz="2400" dirty="0">
                <a:solidFill>
                  <a:srgbClr val="333333"/>
                </a:solidFill>
              </a:rPr>
              <a:t>što </a:t>
            </a:r>
            <a:r>
              <a:rPr lang="hr-HR" altLang="de-DE" sz="2400">
                <a:solidFill>
                  <a:srgbClr val="333333"/>
                </a:solidFill>
              </a:rPr>
              <a:t>osjeća.</a:t>
            </a:r>
            <a:endParaRPr lang="de-DE" altLang="de-DE" sz="2400">
              <a:solidFill>
                <a:srgbClr val="333333"/>
              </a:solidFill>
            </a:endParaRPr>
          </a:p>
          <a:p>
            <a:pPr marL="342900" indent="-342900" eaLnBrk="1" hangingPunct="1">
              <a:buClr>
                <a:srgbClr val="333333"/>
              </a:buClr>
              <a:buFont typeface="WingDings"/>
              <a:buChar char=""/>
            </a:pPr>
            <a:r>
              <a:rPr lang="de-DE" altLang="de-DE" sz="2400">
                <a:solidFill>
                  <a:srgbClr val="333333"/>
                </a:solidFill>
              </a:rPr>
              <a:t>Molimo </a:t>
            </a:r>
            <a:r>
              <a:rPr lang="de-DE" altLang="de-DE" sz="2400" dirty="0">
                <a:solidFill>
                  <a:srgbClr val="333333"/>
                </a:solidFill>
              </a:rPr>
              <a:t>vas, da raspravite u grupi koliko ste sigurni u svoju procjenu.</a:t>
            </a: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9F59EF0F-A78B-40CF-A08F-EB29014598E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prolazi kroz cilj na maratonu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je ljut</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doziva u pomoć jer su mu ukrali majicu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viče od sreće jer sunce sja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2" name="Slide Number Placeholder 11"/>
          <p:cNvSpPr>
            <a:spLocks noGrp="1"/>
          </p:cNvSpPr>
          <p:nvPr>
            <p:ph type="sldNum" sz="quarter" idx="12"/>
          </p:nvPr>
        </p:nvSpPr>
        <p:spPr/>
        <p:txBody>
          <a:bodyPr/>
          <a:lstStyle/>
          <a:p>
            <a:fld id="{AF918794-A110-45C2-9829-000B143C0C5D}"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latin typeface="+mn-lt"/>
                <a:cs typeface="+mn-cs"/>
              </a:rPr>
              <a:t>Čovjek prolazi kroz cilj na maratonu</a:t>
            </a:r>
            <a:endParaRPr lang="de-DE" altLang="de-DE" sz="2400" dirty="0">
              <a:latin typeface="+mn-lt"/>
              <a:cs typeface="+mn-cs"/>
            </a:endParaRPr>
          </a:p>
          <a:p>
            <a:pPr eaLnBrk="1" hangingPunct="1">
              <a:lnSpc>
                <a:spcPct val="105000"/>
              </a:lnSpc>
              <a:spcBef>
                <a:spcPts val="1999"/>
              </a:spcBef>
              <a:spcAft>
                <a:spcPts val="0"/>
              </a:spcAft>
              <a:buClr>
                <a:srgbClr val="006699"/>
              </a:buClr>
              <a:buFont typeface="WingDings"/>
              <a:buAutoNum type="arabicPeriod"/>
            </a:pPr>
            <a:r>
              <a:rPr lang="hr-HR" altLang="de-DE" sz="2400" dirty="0">
                <a:solidFill>
                  <a:srgbClr val="004992"/>
                </a:solidFill>
                <a:latin typeface="+mn-lt"/>
                <a:cs typeface="+mn-cs"/>
              </a:rPr>
              <a:t>Čovjek je ljut</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latin typeface="+mn-lt"/>
                <a:cs typeface="+mn-cs"/>
              </a:rPr>
              <a:t>Čovjek doziva u pomoć jer su mu ukrali majicu</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latin typeface="+mn-lt"/>
                <a:cs typeface="+mn-cs"/>
              </a:rPr>
              <a:t>Čovjek viče od sreće jer sunce sja</a:t>
            </a:r>
            <a:endParaRPr lang="en-GB" altLang="de-DE" sz="2400" dirty="0">
              <a:latin typeface="+mn-lt"/>
              <a:cs typeface="+mn-cs"/>
            </a:endParaRPr>
          </a:p>
        </p:txBody>
      </p:sp>
      <p:pic>
        <p:nvPicPr>
          <p:cNvPr id="8" name="Picture 7"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Ljutnja!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Sindikalni vođa govori svojim kolegama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1920</a:t>
            </a:r>
            <a:r>
              <a:rPr lang="hr-HR" altLang="de-DE" sz="2400" dirty="0">
                <a:solidFill>
                  <a:srgbClr val="333333"/>
                </a:solidFill>
                <a:latin typeface="+mn-lt"/>
                <a:cs typeface="+mn-cs"/>
              </a:rPr>
              <a:t>-im</a:t>
            </a:r>
            <a:r>
              <a:rPr lang="de-DE" altLang="de-DE" sz="2400" dirty="0">
                <a:solidFill>
                  <a:srgbClr val="333333"/>
                </a:solidFill>
                <a:latin typeface="+mn-lt"/>
                <a:cs typeface="+mn-cs"/>
              </a:rPr>
              <a:t> godinama)</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Glazbenik pjeva ljubavnu pjesmu</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102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Završna riječ na sudu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Sindikalni vođa govori svojim kolegama</a:t>
            </a:r>
            <a:r>
              <a:rPr lang="de-DE" altLang="de-DE" sz="2400" dirty="0">
                <a:solidFill>
                  <a:srgbClr val="333333"/>
                </a:solidFill>
                <a:latin typeface="+mn-lt"/>
                <a:cs typeface="+mn-cs"/>
              </a:rPr>
              <a:t> (</a:t>
            </a:r>
            <a:r>
              <a:rPr lang="hr-HR" altLang="de-DE" sz="2400" dirty="0">
                <a:solidFill>
                  <a:srgbClr val="333333"/>
                </a:solidFill>
                <a:latin typeface="+mn-lt"/>
                <a:cs typeface="+mn-cs"/>
              </a:rPr>
              <a:t>u</a:t>
            </a:r>
            <a:r>
              <a:rPr lang="de-DE" altLang="de-DE" sz="2400" dirty="0">
                <a:solidFill>
                  <a:srgbClr val="333333"/>
                </a:solidFill>
                <a:latin typeface="+mn-lt"/>
                <a:cs typeface="+mn-cs"/>
              </a:rPr>
              <a:t> 1920</a:t>
            </a:r>
            <a:r>
              <a:rPr lang="hr-HR" altLang="de-DE" sz="2400" dirty="0">
                <a:solidFill>
                  <a:srgbClr val="333333"/>
                </a:solidFill>
                <a:latin typeface="+mn-lt"/>
                <a:cs typeface="+mn-cs"/>
              </a:rPr>
              <a:t>-im</a:t>
            </a:r>
            <a:r>
              <a:rPr lang="de-DE" altLang="de-DE" sz="2400" dirty="0">
                <a:solidFill>
                  <a:srgbClr val="333333"/>
                </a:solidFill>
                <a:latin typeface="+mn-lt"/>
                <a:cs typeface="+mn-cs"/>
              </a:rPr>
              <a:t> godinama)</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Glazbenik pjeva ljubavnu pjesmu</a:t>
            </a:r>
            <a:endParaRPr lang="en-GB" altLang="de-DE" sz="2400"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Strast!</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8"/>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Fotografija tra</a:t>
            </a:r>
            <a:r>
              <a:rPr lang="hr-HR" altLang="de-DE" sz="2400" dirty="0">
                <a:solidFill>
                  <a:srgbClr val="333333"/>
                </a:solidFill>
                <a:latin typeface="+mn-lt"/>
                <a:cs typeface="+mn-cs"/>
              </a:rPr>
              <a:t>ž</a:t>
            </a:r>
            <a:r>
              <a:rPr lang="de-DE" altLang="de-DE" sz="2400" dirty="0">
                <a:solidFill>
                  <a:srgbClr val="333333"/>
                </a:solidFill>
                <a:latin typeface="+mn-lt"/>
                <a:cs typeface="+mn-cs"/>
              </a:rPr>
              <a:t>enog afri</a:t>
            </a:r>
            <a:r>
              <a:rPr lang="hr-HR" altLang="de-DE" sz="2400" dirty="0">
                <a:solidFill>
                  <a:srgbClr val="333333"/>
                </a:solidFill>
                <a:latin typeface="+mn-lt"/>
                <a:cs typeface="+mn-cs"/>
              </a:rPr>
              <a:t>č</a:t>
            </a:r>
            <a:r>
              <a:rPr lang="de-DE" altLang="de-DE" sz="2400" dirty="0">
                <a:solidFill>
                  <a:srgbClr val="333333"/>
                </a:solidFill>
                <a:latin typeface="+mn-lt"/>
                <a:cs typeface="+mn-cs"/>
              </a:rPr>
              <a:t>kog ratnog zlo</a:t>
            </a:r>
            <a:r>
              <a:rPr lang="hr-HR" altLang="de-DE" sz="2400" dirty="0">
                <a:solidFill>
                  <a:srgbClr val="333333"/>
                </a:solidFill>
                <a:latin typeface="+mn-lt"/>
                <a:cs typeface="+mn-cs"/>
              </a:rPr>
              <a:t>č</a:t>
            </a:r>
            <a:r>
              <a:rPr lang="de-DE" altLang="de-DE" sz="2400" dirty="0">
                <a:solidFill>
                  <a:srgbClr val="333333"/>
                </a:solidFill>
                <a:latin typeface="+mn-lt"/>
                <a:cs typeface="+mn-cs"/>
              </a:rPr>
              <a:t>inca (General </a:t>
            </a:r>
            <a:r>
              <a:rPr lang="hr-HR" altLang="de-DE" sz="2400" dirty="0">
                <a:solidFill>
                  <a:srgbClr val="333333"/>
                </a:solidFill>
                <a:latin typeface="+mn-lt"/>
                <a:cs typeface="+mn-cs"/>
              </a:rPr>
              <a:t>Dbeki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Maratonac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Slijepac koji o</a:t>
            </a:r>
            <a:r>
              <a:rPr lang="hr-HR" altLang="de-DE" sz="2400" dirty="0">
                <a:solidFill>
                  <a:srgbClr val="333333"/>
                </a:solidFill>
                <a:latin typeface="+mn-lt"/>
                <a:cs typeface="+mn-cs"/>
              </a:rPr>
              <a:t>č</a:t>
            </a:r>
            <a:r>
              <a:rPr lang="de-DE" altLang="de-DE" sz="2400" dirty="0">
                <a:solidFill>
                  <a:srgbClr val="333333"/>
                </a:solidFill>
                <a:latin typeface="+mn-lt"/>
                <a:cs typeface="+mn-cs"/>
              </a:rPr>
              <a:t>ajava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a:t>
            </a:r>
            <a:r>
              <a:rPr lang="hr-HR" altLang="de-DE" sz="2400" dirty="0">
                <a:solidFill>
                  <a:srgbClr val="333333"/>
                </a:solidFill>
                <a:latin typeface="+mn-lt"/>
                <a:cs typeface="+mn-cs"/>
              </a:rPr>
              <a:t>č</a:t>
            </a:r>
            <a:r>
              <a:rPr lang="de-DE" altLang="de-DE" sz="2400" dirty="0">
                <a:solidFill>
                  <a:srgbClr val="333333"/>
                </a:solidFill>
                <a:latin typeface="+mn-lt"/>
                <a:cs typeface="+mn-cs"/>
              </a:rPr>
              <a:t>ki politi</a:t>
            </a:r>
            <a:r>
              <a:rPr lang="hr-HR" altLang="de-DE" sz="2400" dirty="0">
                <a:solidFill>
                  <a:srgbClr val="333333"/>
                </a:solidFill>
                <a:latin typeface="+mn-lt"/>
                <a:cs typeface="+mn-cs"/>
              </a:rPr>
              <a:t>č</a:t>
            </a:r>
            <a:r>
              <a:rPr lang="de-DE" altLang="de-DE" sz="2400" dirty="0">
                <a:solidFill>
                  <a:srgbClr val="333333"/>
                </a:solidFill>
                <a:latin typeface="+mn-lt"/>
                <a:cs typeface="+mn-cs"/>
              </a:rPr>
              <a:t>ar koji d</a:t>
            </a:r>
            <a:r>
              <a:rPr lang="hr-HR" altLang="de-DE" sz="2400" dirty="0">
                <a:solidFill>
                  <a:srgbClr val="333333"/>
                </a:solidFill>
                <a:latin typeface="+mn-lt"/>
                <a:cs typeface="+mn-cs"/>
              </a:rPr>
              <a:t>ž</a:t>
            </a:r>
            <a:r>
              <a:rPr lang="de-DE" altLang="de-DE" sz="2400" dirty="0">
                <a:solidFill>
                  <a:srgbClr val="333333"/>
                </a:solidFill>
                <a:latin typeface="+mn-lt"/>
                <a:cs typeface="+mn-cs"/>
              </a:rPr>
              <a:t>ogira sa svojim tjelohraniteljima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8"/>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Fotografija tra</a:t>
            </a:r>
            <a:r>
              <a:rPr lang="hr-HR" altLang="de-DE" sz="2400" dirty="0">
                <a:solidFill>
                  <a:srgbClr val="333333"/>
                </a:solidFill>
                <a:latin typeface="+mn-lt"/>
                <a:cs typeface="+mn-cs"/>
              </a:rPr>
              <a:t>ž</a:t>
            </a:r>
            <a:r>
              <a:rPr lang="de-DE" altLang="de-DE" sz="2400" dirty="0">
                <a:solidFill>
                  <a:srgbClr val="333333"/>
                </a:solidFill>
                <a:latin typeface="+mn-lt"/>
                <a:cs typeface="+mn-cs"/>
              </a:rPr>
              <a:t>enog afri</a:t>
            </a:r>
            <a:r>
              <a:rPr lang="hr-HR" altLang="de-DE" sz="2400" dirty="0">
                <a:solidFill>
                  <a:srgbClr val="333333"/>
                </a:solidFill>
                <a:latin typeface="+mn-lt"/>
                <a:cs typeface="+mn-cs"/>
              </a:rPr>
              <a:t>č</a:t>
            </a:r>
            <a:r>
              <a:rPr lang="de-DE" altLang="de-DE" sz="2400" dirty="0">
                <a:solidFill>
                  <a:srgbClr val="333333"/>
                </a:solidFill>
                <a:latin typeface="+mn-lt"/>
                <a:cs typeface="+mn-cs"/>
              </a:rPr>
              <a:t>kog ratnog zlo</a:t>
            </a:r>
            <a:r>
              <a:rPr lang="hr-HR" altLang="de-DE" sz="2400" dirty="0">
                <a:solidFill>
                  <a:srgbClr val="333333"/>
                </a:solidFill>
                <a:latin typeface="+mn-lt"/>
                <a:cs typeface="+mn-cs"/>
              </a:rPr>
              <a:t>č</a:t>
            </a:r>
            <a:r>
              <a:rPr lang="de-DE" altLang="de-DE" sz="2400" dirty="0">
                <a:solidFill>
                  <a:srgbClr val="333333"/>
                </a:solidFill>
                <a:latin typeface="+mn-lt"/>
                <a:cs typeface="+mn-cs"/>
              </a:rPr>
              <a:t>inca (General </a:t>
            </a:r>
            <a:r>
              <a:rPr lang="hr-HR" altLang="de-DE" sz="2400" dirty="0">
                <a:solidFill>
                  <a:srgbClr val="333333"/>
                </a:solidFill>
                <a:latin typeface="+mn-lt"/>
                <a:cs typeface="+mn-cs"/>
              </a:rPr>
              <a:t>Dbeki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Maratonac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Slijepac koji o</a:t>
            </a:r>
            <a:r>
              <a:rPr lang="hr-HR" altLang="de-DE" sz="2400" dirty="0">
                <a:solidFill>
                  <a:srgbClr val="333333"/>
                </a:solidFill>
                <a:latin typeface="+mn-lt"/>
                <a:cs typeface="+mn-cs"/>
              </a:rPr>
              <a:t>č</a:t>
            </a:r>
            <a:r>
              <a:rPr lang="de-DE" altLang="de-DE" sz="2400" dirty="0">
                <a:solidFill>
                  <a:srgbClr val="333333"/>
                </a:solidFill>
                <a:latin typeface="+mn-lt"/>
                <a:cs typeface="+mn-cs"/>
              </a:rPr>
              <a:t>ajava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a:t>
            </a:r>
            <a:r>
              <a:rPr lang="hr-HR" altLang="de-DE" sz="2400" dirty="0">
                <a:solidFill>
                  <a:srgbClr val="333333"/>
                </a:solidFill>
                <a:latin typeface="+mn-lt"/>
                <a:cs typeface="+mn-cs"/>
              </a:rPr>
              <a:t>č</a:t>
            </a:r>
            <a:r>
              <a:rPr lang="de-DE" altLang="de-DE" sz="2400" dirty="0">
                <a:solidFill>
                  <a:srgbClr val="333333"/>
                </a:solidFill>
                <a:latin typeface="+mn-lt"/>
                <a:cs typeface="+mn-cs"/>
              </a:rPr>
              <a:t>ki politi</a:t>
            </a:r>
            <a:r>
              <a:rPr lang="hr-HR" altLang="de-DE" sz="2400" dirty="0">
                <a:solidFill>
                  <a:srgbClr val="333333"/>
                </a:solidFill>
                <a:latin typeface="+mn-lt"/>
                <a:cs typeface="+mn-cs"/>
              </a:rPr>
              <a:t>č</a:t>
            </a:r>
            <a:r>
              <a:rPr lang="de-DE" altLang="de-DE" sz="2400" dirty="0">
                <a:solidFill>
                  <a:srgbClr val="333333"/>
                </a:solidFill>
                <a:latin typeface="+mn-lt"/>
                <a:cs typeface="+mn-cs"/>
              </a:rPr>
              <a:t>ar koji d</a:t>
            </a:r>
            <a:r>
              <a:rPr lang="hr-HR" altLang="de-DE" sz="2400" dirty="0">
                <a:solidFill>
                  <a:srgbClr val="333333"/>
                </a:solidFill>
                <a:latin typeface="+mn-lt"/>
                <a:cs typeface="+mn-cs"/>
              </a:rPr>
              <a:t>ž</a:t>
            </a:r>
            <a:r>
              <a:rPr lang="de-DE" altLang="de-DE" sz="2400" dirty="0">
                <a:solidFill>
                  <a:srgbClr val="333333"/>
                </a:solidFill>
                <a:latin typeface="+mn-lt"/>
                <a:cs typeface="+mn-cs"/>
              </a:rPr>
              <a:t>ogira sa svojim tjelohraniteljima</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daje znak svom timu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Sumnjičavi pogled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Ciljanje kod gađanja lukom i strijelom</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daje znak svom timu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Slijepi redovnik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Sumnjičavi pogled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Ciljanje kod gađanja lukom i strijelom</a:t>
            </a:r>
            <a:endParaRPr lang="de-DE" altLang="de-DE" sz="2400" dirty="0">
              <a:solidFill>
                <a:srgbClr val="004992"/>
              </a:solidFill>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Koncentracija!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Naručivanje pića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 na burzi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izaziva tuču</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Naručivanje pića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Trener bodri svoj tim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Razjareni broker na burzi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Čovjek izaziva tuču</a:t>
            </a:r>
            <a:endParaRPr lang="de-DE" altLang="de-DE" sz="2400"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voditelje</a:t>
            </a:r>
            <a:r>
              <a:rPr lang="en-US" altLang="ko-KR" sz="1800" i="1" spc="-5" dirty="0">
                <a:solidFill>
                  <a:srgbClr val="333333"/>
                </a:solidFill>
                <a:cs typeface="+mn-cs"/>
              </a:rPr>
              <a:t>:</a:t>
            </a:r>
            <a:endParaRPr sz="1800" dirty="0">
              <a:solidFill>
                <a:srgbClr val="333333"/>
              </a:solidFill>
              <a:cs typeface="+mn-cs"/>
            </a:endParaRPr>
          </a:p>
          <a:p>
            <a:pPr marL="12700" marR="5080" defTabSz="914400" eaLnBrk="0" fontAlgn="base" hangingPunct="0">
              <a:spcBef>
                <a:spcPts val="800"/>
              </a:spcBef>
              <a:spcAft>
                <a:spcPct val="0"/>
              </a:spcAft>
            </a:pPr>
            <a:r>
              <a:rPr lang="en-US" altLang="ko-KR" sz="1800" dirty="0" err="1">
                <a:solidFill>
                  <a:srgbClr val="333333"/>
                </a:solidFill>
                <a:cs typeface="+mn-cs"/>
              </a:rPr>
              <a:t>neki</a:t>
            </a:r>
            <a:r>
              <a:rPr lang="en-US" altLang="ko-KR" sz="1800" dirty="0">
                <a:solidFill>
                  <a:srgbClr val="333333"/>
                </a:solidFill>
                <a:cs typeface="+mn-cs"/>
              </a:rPr>
              <a:t> video-</a:t>
            </a:r>
            <a:r>
              <a:rPr lang="en-US" altLang="ko-KR" sz="1800" dirty="0" err="1">
                <a:solidFill>
                  <a:srgbClr val="333333"/>
                </a:solidFill>
                <a:cs typeface="+mn-cs"/>
              </a:rPr>
              <a:t>isječci</a:t>
            </a:r>
            <a:r>
              <a:rPr lang="en-US" altLang="ko-KR" sz="1800" dirty="0">
                <a:solidFill>
                  <a:srgbClr val="333333"/>
                </a:solidFill>
                <a:cs typeface="+mn-cs"/>
              </a:rPr>
              <a:t> </a:t>
            </a:r>
            <a:r>
              <a:rPr lang="en-US" altLang="ko-KR" sz="1800" dirty="0" err="1">
                <a:solidFill>
                  <a:srgbClr val="333333"/>
                </a:solidFill>
                <a:cs typeface="+mn-cs"/>
              </a:rPr>
              <a:t>sadrže</a:t>
            </a:r>
            <a:r>
              <a:rPr lang="en-US" altLang="ko-KR" sz="1800" dirty="0">
                <a:solidFill>
                  <a:srgbClr val="333333"/>
                </a:solidFill>
                <a:cs typeface="+mn-cs"/>
              </a:rPr>
              <a:t> </a:t>
            </a:r>
            <a:r>
              <a:rPr lang="en-US" altLang="ko-KR" sz="1800" dirty="0" err="1">
                <a:solidFill>
                  <a:srgbClr val="333333"/>
                </a:solidFill>
                <a:cs typeface="+mn-cs"/>
              </a:rPr>
              <a:t>teme</a:t>
            </a:r>
            <a:r>
              <a:rPr lang="en-US" altLang="ko-KR" sz="1800" dirty="0">
                <a:solidFill>
                  <a:srgbClr val="333333"/>
                </a:solidFill>
                <a:cs typeface="+mn-cs"/>
              </a:rPr>
              <a:t> </a:t>
            </a:r>
            <a:r>
              <a:rPr lang="en-US" altLang="ko-KR" sz="1800" dirty="0" err="1">
                <a:solidFill>
                  <a:srgbClr val="333333"/>
                </a:solidFill>
                <a:cs typeface="+mn-cs"/>
              </a:rPr>
              <a:t>i</a:t>
            </a:r>
            <a:r>
              <a:rPr lang="en-US" altLang="ko-KR" sz="1800" dirty="0">
                <a:solidFill>
                  <a:srgbClr val="333333"/>
                </a:solidFill>
                <a:cs typeface="+mn-cs"/>
              </a:rPr>
              <a:t> / </a:t>
            </a:r>
            <a:r>
              <a:rPr lang="en-US" altLang="ko-KR" sz="1800" dirty="0" err="1">
                <a:solidFill>
                  <a:srgbClr val="333333"/>
                </a:solidFill>
                <a:cs typeface="+mn-cs"/>
              </a:rPr>
              <a:t>ili</a:t>
            </a:r>
            <a:r>
              <a:rPr lang="en-US" altLang="ko-KR" sz="1800" dirty="0">
                <a:solidFill>
                  <a:srgbClr val="333333"/>
                </a:solidFill>
                <a:cs typeface="+mn-cs"/>
              </a:rPr>
              <a:t> </a:t>
            </a:r>
            <a:r>
              <a:rPr lang="en-US" altLang="ko-KR" sz="1800" dirty="0" err="1">
                <a:solidFill>
                  <a:srgbClr val="333333"/>
                </a:solidFill>
                <a:cs typeface="+mn-cs"/>
              </a:rPr>
              <a:t>govor</a:t>
            </a:r>
            <a:r>
              <a:rPr lang="en-US" altLang="ko-KR" sz="1800" dirty="0">
                <a:solidFill>
                  <a:srgbClr val="333333"/>
                </a:solidFill>
                <a:cs typeface="+mn-cs"/>
              </a:rPr>
              <a:t> </a:t>
            </a:r>
            <a:r>
              <a:rPr lang="en-US" altLang="ko-KR" sz="1800" dirty="0" err="1">
                <a:solidFill>
                  <a:srgbClr val="333333"/>
                </a:solidFill>
                <a:cs typeface="+mn-cs"/>
              </a:rPr>
              <a:t>koji</a:t>
            </a:r>
            <a:r>
              <a:rPr lang="en-US" altLang="ko-KR" sz="1800" dirty="0">
                <a:solidFill>
                  <a:srgbClr val="333333"/>
                </a:solidFill>
                <a:cs typeface="+mn-cs"/>
              </a:rPr>
              <a:t> </a:t>
            </a:r>
            <a:r>
              <a:rPr lang="en-US" altLang="ko-KR" sz="1800" dirty="0" err="1">
                <a:solidFill>
                  <a:srgbClr val="333333"/>
                </a:solidFill>
                <a:cs typeface="+mn-cs"/>
              </a:rPr>
              <a:t>mogu</a:t>
            </a:r>
            <a:r>
              <a:rPr lang="en-US" altLang="ko-KR" sz="1800" dirty="0">
                <a:solidFill>
                  <a:srgbClr val="333333"/>
                </a:solidFill>
                <a:cs typeface="+mn-cs"/>
              </a:rPr>
              <a:t> </a:t>
            </a:r>
            <a:r>
              <a:rPr lang="en-US" altLang="ko-KR" sz="1800" dirty="0" err="1">
                <a:solidFill>
                  <a:srgbClr val="333333"/>
                </a:solidFill>
                <a:cs typeface="+mn-cs"/>
              </a:rPr>
              <a:t>biti</a:t>
            </a:r>
            <a:r>
              <a:rPr lang="en-US" altLang="ko-KR" sz="1800" dirty="0">
                <a:solidFill>
                  <a:srgbClr val="333333"/>
                </a:solidFill>
                <a:cs typeface="+mn-cs"/>
              </a:rPr>
              <a:t> </a:t>
            </a:r>
            <a:r>
              <a:rPr lang="en-US" altLang="ko-KR" sz="1800" dirty="0" err="1">
                <a:solidFill>
                  <a:srgbClr val="333333"/>
                </a:solidFill>
                <a:cs typeface="+mn-cs"/>
              </a:rPr>
              <a:t>neprimjereni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pojedine</a:t>
            </a:r>
            <a:r>
              <a:rPr lang="en-US" altLang="ko-KR" sz="1800" dirty="0">
                <a:solidFill>
                  <a:srgbClr val="333333"/>
                </a:solidFill>
                <a:cs typeface="+mn-cs"/>
              </a:rPr>
              <a:t> </a:t>
            </a:r>
            <a:r>
              <a:rPr lang="en-US" altLang="ko-KR" sz="1800" dirty="0" err="1">
                <a:solidFill>
                  <a:srgbClr val="333333"/>
                </a:solidFill>
                <a:cs typeface="+mn-cs"/>
              </a:rPr>
              <a:t>skupine</a:t>
            </a:r>
            <a:r>
              <a:rPr lang="en-US" altLang="ko-KR" sz="1800" dirty="0">
                <a:solidFill>
                  <a:srgbClr val="333333"/>
                </a:solidFill>
                <a:cs typeface="+mn-cs"/>
              </a:rPr>
              <a:t> </a:t>
            </a:r>
            <a:r>
              <a:rPr lang="en-US" altLang="ko-KR" sz="1800" dirty="0" err="1">
                <a:solidFill>
                  <a:srgbClr val="333333"/>
                </a:solidFill>
                <a:cs typeface="+mn-cs"/>
              </a:rPr>
              <a:t>gledatelja</a:t>
            </a:r>
            <a:r>
              <a:rPr lang="en-US" altLang="ko-KR" sz="1800" dirty="0">
                <a:solidFill>
                  <a:srgbClr val="333333"/>
                </a:solidFill>
                <a:cs typeface="+mn-cs"/>
              </a:rPr>
              <a:t> </a:t>
            </a:r>
            <a:r>
              <a:rPr lang="en-US" altLang="ko-KR" sz="1800" dirty="0" err="1">
                <a:solidFill>
                  <a:srgbClr val="333333"/>
                </a:solidFill>
                <a:cs typeface="+mn-cs"/>
              </a:rPr>
              <a:t>ili</a:t>
            </a:r>
            <a:r>
              <a:rPr lang="en-US" altLang="ko-KR" sz="1800" dirty="0">
                <a:solidFill>
                  <a:srgbClr val="333333"/>
                </a:solidFill>
                <a:cs typeface="+mn-cs"/>
              </a:rPr>
              <a:t> u </a:t>
            </a:r>
            <a:r>
              <a:rPr lang="en-US" altLang="ko-KR" sz="1800" dirty="0" err="1">
                <a:solidFill>
                  <a:srgbClr val="333333"/>
                </a:solidFill>
                <a:cs typeface="+mn-cs"/>
              </a:rPr>
              <a:t>različitim</a:t>
            </a:r>
            <a:r>
              <a:rPr lang="en-US" altLang="ko-KR" sz="1800" dirty="0">
                <a:solidFill>
                  <a:srgbClr val="333333"/>
                </a:solidFill>
                <a:cs typeface="+mn-cs"/>
              </a:rPr>
              <a:t> </a:t>
            </a:r>
            <a:r>
              <a:rPr lang="en-US" altLang="ko-KR" sz="1800" dirty="0" err="1">
                <a:solidFill>
                  <a:srgbClr val="333333"/>
                </a:solidFill>
                <a:cs typeface="+mn-cs"/>
              </a:rPr>
              <a:t>kulturama</a:t>
            </a:r>
            <a:r>
              <a:rPr lang="en-US" altLang="ko-KR" sz="1800" dirty="0">
                <a:solidFill>
                  <a:srgbClr val="333333"/>
                </a:solidFill>
                <a:cs typeface="+mn-cs"/>
              </a:rPr>
              <a:t>. </a:t>
            </a:r>
            <a:r>
              <a:rPr lang="en-US" altLang="ko-KR" sz="1800" dirty="0" err="1">
                <a:solidFill>
                  <a:srgbClr val="333333"/>
                </a:solidFill>
                <a:cs typeface="+mn-cs"/>
              </a:rPr>
              <a:t>Molimo</a:t>
            </a:r>
            <a:r>
              <a:rPr lang="en-US" altLang="ko-KR" sz="1800" dirty="0">
                <a:solidFill>
                  <a:srgbClr val="333333"/>
                </a:solidFill>
                <a:cs typeface="+mn-cs"/>
              </a:rPr>
              <a:t> Vas da </a:t>
            </a:r>
            <a:r>
              <a:rPr lang="en-US" altLang="ko-KR" sz="1800" dirty="0" err="1">
                <a:solidFill>
                  <a:srgbClr val="333333"/>
                </a:solidFill>
                <a:cs typeface="+mn-cs"/>
              </a:rPr>
              <a:t>pažljivo</a:t>
            </a:r>
            <a:r>
              <a:rPr lang="en-US" altLang="ko-KR" sz="1800" dirty="0">
                <a:solidFill>
                  <a:srgbClr val="333333"/>
                </a:solidFill>
                <a:cs typeface="+mn-cs"/>
              </a:rPr>
              <a:t> </a:t>
            </a:r>
            <a:r>
              <a:rPr lang="en-US" altLang="ko-KR" sz="1800" dirty="0" err="1">
                <a:solidFill>
                  <a:srgbClr val="333333"/>
                </a:solidFill>
                <a:cs typeface="+mn-cs"/>
              </a:rPr>
              <a:t>pregledate</a:t>
            </a:r>
            <a:r>
              <a:rPr lang="en-US" altLang="ko-KR" sz="1800" dirty="0">
                <a:solidFill>
                  <a:srgbClr val="333333"/>
                </a:solidFill>
                <a:cs typeface="+mn-cs"/>
              </a:rPr>
              <a:t> </a:t>
            </a:r>
            <a:r>
              <a:rPr lang="en-US" altLang="ko-KR" sz="1800" dirty="0" err="1">
                <a:solidFill>
                  <a:srgbClr val="333333"/>
                </a:solidFill>
                <a:cs typeface="+mn-cs"/>
              </a:rPr>
              <a:t>filmove</a:t>
            </a:r>
            <a:r>
              <a:rPr lang="en-US" altLang="ko-KR" sz="1800" dirty="0">
                <a:solidFill>
                  <a:srgbClr val="333333"/>
                </a:solidFill>
                <a:cs typeface="+mn-cs"/>
              </a:rPr>
              <a:t> </a:t>
            </a:r>
            <a:r>
              <a:rPr lang="en-US" altLang="ko-KR" sz="1800" dirty="0" err="1">
                <a:solidFill>
                  <a:srgbClr val="333333"/>
                </a:solidFill>
                <a:cs typeface="+mn-cs"/>
              </a:rPr>
              <a:t>prije</a:t>
            </a:r>
            <a:r>
              <a:rPr lang="en-US" altLang="ko-KR" sz="1800" dirty="0">
                <a:solidFill>
                  <a:srgbClr val="333333"/>
                </a:solidFill>
                <a:cs typeface="+mn-cs"/>
              </a:rPr>
              <a:t> </a:t>
            </a:r>
            <a:r>
              <a:rPr lang="en-US" altLang="ko-KR" sz="1800" dirty="0" err="1">
                <a:solidFill>
                  <a:srgbClr val="333333"/>
                </a:solidFill>
                <a:cs typeface="+mn-cs"/>
              </a:rPr>
              <a:t>prikazivanja</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6" name="Slide Number Placeholder 5"/>
          <p:cNvSpPr>
            <a:spLocks noGrp="1"/>
          </p:cNvSpPr>
          <p:nvPr>
            <p:ph type="sldNum" sz="quarter" idx="12"/>
          </p:nvPr>
        </p:nvSpPr>
        <p:spPr/>
        <p:txBody>
          <a:bodyPr/>
          <a:lstStyle/>
          <a:p>
            <a:fld id="{9F59EF0F-A78B-40CF-A08F-EB29014598E7}" type="slidenum">
              <a:rPr lang="de-DE" altLang="de-DE" smtClean="0"/>
              <a:pPr/>
              <a:t>37</a:t>
            </a:fld>
            <a:endParaRPr lang="de-DE" altLang="de-DE"/>
          </a:p>
        </p:txBody>
      </p:sp>
    </p:spTree>
    <p:extLst>
      <p:ext uri="{BB962C8B-B14F-4D97-AF65-F5344CB8AC3E}">
        <p14:creationId xmlns:p14="http://schemas.microsoft.com/office/powerpoint/2010/main" val="594500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jede</a:t>
            </a:r>
            <a:r>
              <a:rPr lang="de-DE" altLang="de-DE" sz="2400" dirty="0">
                <a:solidFill>
                  <a:srgbClr val="333333"/>
                </a:solidFill>
                <a:latin typeface="+mn-lt"/>
                <a:cs typeface="+mn-cs"/>
              </a:rPr>
              <a:t> </a:t>
            </a:r>
            <a:r>
              <a:rPr lang="hr-HR" altLang="de-DE" sz="2400" dirty="0">
                <a:solidFill>
                  <a:srgbClr val="333333"/>
                </a:solidFill>
                <a:latin typeface="+mn-lt"/>
                <a:cs typeface="+mn-cs"/>
              </a:rPr>
              <a:t>crve</a:t>
            </a:r>
            <a:r>
              <a:rPr lang="de-DE" altLang="de-DE" sz="2400" dirty="0">
                <a:solidFill>
                  <a:srgbClr val="333333"/>
                </a:solidFill>
                <a:latin typeface="+mn-lt"/>
                <a:cs typeface="+mn-cs"/>
              </a:rPr>
              <a:t> </a:t>
            </a:r>
            <a:r>
              <a:rPr lang="hr-HR" altLang="de-DE" sz="2400" dirty="0">
                <a:solidFill>
                  <a:srgbClr val="333333"/>
                </a:solidFill>
                <a:latin typeface="+mn-lt"/>
                <a:cs typeface="+mn-cs"/>
              </a:rPr>
              <a:t>s gađenjem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Posramljena žena oborenog pogleda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jede</a:t>
            </a:r>
            <a:r>
              <a:rPr lang="de-DE" altLang="de-DE" sz="2400" dirty="0">
                <a:solidFill>
                  <a:srgbClr val="004992"/>
                </a:solidFill>
                <a:latin typeface="+mn-lt"/>
                <a:cs typeface="+mn-cs"/>
              </a:rPr>
              <a:t> </a:t>
            </a:r>
            <a:r>
              <a:rPr lang="hr-HR" altLang="de-DE" sz="2400" dirty="0">
                <a:solidFill>
                  <a:srgbClr val="004992"/>
                </a:solidFill>
                <a:latin typeface="+mn-lt"/>
                <a:cs typeface="+mn-cs"/>
              </a:rPr>
              <a:t>crve</a:t>
            </a:r>
            <a:r>
              <a:rPr lang="de-DE" altLang="de-DE" sz="2400" dirty="0">
                <a:solidFill>
                  <a:srgbClr val="004992"/>
                </a:solidFill>
                <a:latin typeface="+mn-lt"/>
                <a:cs typeface="+mn-cs"/>
              </a:rPr>
              <a:t> </a:t>
            </a:r>
            <a:r>
              <a:rPr lang="hr-HR" altLang="de-DE" sz="2400" dirty="0">
                <a:solidFill>
                  <a:srgbClr val="004992"/>
                </a:solidFill>
                <a:latin typeface="+mn-lt"/>
                <a:cs typeface="+mn-cs"/>
              </a:rPr>
              <a:t>s gađenjem</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Posramljena žena oborenog pogleda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koja moli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uživa u tuđoj nesreći</a:t>
            </a:r>
            <a:endParaRPr lang="en-GB" altLang="de-DE" sz="2400"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400">
                <a:solidFill>
                  <a:srgbClr val="004992"/>
                </a:solidFill>
                <a:latin typeface="Calibri Light"/>
              </a:rPr>
              <a:t>Gađenje!</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1031"/>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Pjesnik r</a:t>
            </a:r>
            <a:r>
              <a:rPr lang="de-DE" altLang="de-DE" sz="2400" dirty="0">
                <a:solidFill>
                  <a:srgbClr val="333333"/>
                </a:solidFill>
                <a:latin typeface="+mn-lt"/>
                <a:cs typeface="+mn-cs"/>
              </a:rPr>
              <a:t>ecit</a:t>
            </a:r>
            <a:r>
              <a:rPr lang="hr-HR" altLang="de-DE" sz="2400" dirty="0">
                <a:solidFill>
                  <a:srgbClr val="333333"/>
                </a:solidFill>
                <a:latin typeface="+mn-lt"/>
                <a:cs typeface="+mn-cs"/>
              </a:rPr>
              <a:t>ira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Zavo</a:t>
            </a:r>
            <a:r>
              <a:rPr lang="hr-HR" altLang="de-DE" sz="2400" dirty="0">
                <a:solidFill>
                  <a:srgbClr val="333333"/>
                </a:solidFill>
                <a:latin typeface="+mn-lt"/>
                <a:cs typeface="+mn-cs"/>
              </a:rPr>
              <a:t>đenje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Uvredljiva gesta</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Svađa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Pjesnik r</a:t>
            </a:r>
            <a:r>
              <a:rPr lang="de-DE" altLang="de-DE" sz="2400" dirty="0">
                <a:solidFill>
                  <a:srgbClr val="333333"/>
                </a:solidFill>
                <a:latin typeface="+mn-lt"/>
                <a:cs typeface="+mn-cs"/>
              </a:rPr>
              <a:t>ecit</a:t>
            </a:r>
            <a:r>
              <a:rPr lang="hr-HR" altLang="de-DE" sz="2400" dirty="0">
                <a:solidFill>
                  <a:srgbClr val="333333"/>
                </a:solidFill>
                <a:latin typeface="+mn-lt"/>
                <a:cs typeface="+mn-cs"/>
              </a:rPr>
              <a:t>ira poeziju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Zavođenje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Uvredljiva gesta</a:t>
            </a:r>
            <a:endParaRPr lang="en-GB" altLang="de-DE" sz="2400"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Mladenka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u kafiću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zaručnički prsten prijateljicama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na kaznu za nepropisno parkiranje</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Mladenka </a:t>
            </a:r>
            <a:r>
              <a:rPr lang="hr-HR" altLang="de-DE" sz="2400">
                <a:solidFill>
                  <a:srgbClr val="333333"/>
                </a:solidFill>
                <a:latin typeface="+mn-lt"/>
                <a:cs typeface="+mn-cs"/>
              </a:rPr>
              <a:t>govori “da” </a:t>
            </a:r>
            <a:r>
              <a:rPr lang="hr-HR" altLang="de-DE" sz="2400" dirty="0">
                <a:solidFill>
                  <a:srgbClr val="333333"/>
                </a:solidFill>
                <a:latin typeface="+mn-lt"/>
                <a:cs typeface="+mn-cs"/>
              </a:rPr>
              <a:t>na svom vjenčanju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Žena u kafiću</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ponosno pokazuje svoj zaručnički prsten prijateljicama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Žena se žali na kaznu za nepropisno parkiranje</a:t>
            </a:r>
            <a:endParaRPr lang="en-GB" altLang="de-DE" sz="2400"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Raspoloženi barmen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Tučnjava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slavi pogodak</a:t>
            </a:r>
            <a:endParaRPr lang="en-GB"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Raspoloženi barmen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Tučnjava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slavi pogodak</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Sreća!</a:t>
            </a:r>
            <a:endParaRPr lang="en-GB" altLang="de-DE" sz="2400" dirty="0">
              <a:solidFill>
                <a:srgbClr val="004992"/>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5AF95B48-DC2B-4648-A9C6-E76CD84066B0}"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a:t>
            </a:r>
            <a:r>
              <a:rPr lang="de-DE" altLang="de-DE" sz="2400" dirty="0">
                <a:solidFill>
                  <a:srgbClr val="333333"/>
                </a:solidFill>
                <a:latin typeface="+mn-lt"/>
                <a:cs typeface="+mn-cs"/>
              </a:rPr>
              <a:t>rudar </a:t>
            </a:r>
            <a:r>
              <a:rPr lang="hr-HR" altLang="de-DE" sz="2400" dirty="0">
                <a:solidFill>
                  <a:srgbClr val="333333"/>
                </a:solidFill>
                <a:latin typeface="+mn-lt"/>
                <a:cs typeface="+mn-cs"/>
              </a:rPr>
              <a:t>nakon eksplozije u rudniku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Radnik na pauzi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Karnevalska maska (rudar)</a:t>
            </a:r>
            <a:endParaRPr lang="de-DE" altLang="de-DE" sz="2400" dirty="0">
              <a:solidFill>
                <a:srgbClr val="333333"/>
              </a:solidFill>
              <a:latin typeface="+mn-lt"/>
              <a:cs typeface="+mn-cs"/>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Dio slike!</a:t>
            </a:r>
            <a:endParaRPr lang="en-GB" altLang="de-DE" sz="2400" i="1" dirty="0">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1" name="Slide Number Placeholder 10"/>
          <p:cNvSpPr>
            <a:spLocks noGrp="1"/>
          </p:cNvSpPr>
          <p:nvPr>
            <p:ph type="sldNum" sz="quarter" idx="12"/>
          </p:nvPr>
        </p:nvSpPr>
        <p:spPr/>
        <p:txBody>
          <a:bodyPr/>
          <a:lstStyle/>
          <a:p>
            <a:fld id="{AF918794-A110-45C2-9829-000B143C0C5D}"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Preživjeli </a:t>
            </a:r>
            <a:r>
              <a:rPr lang="de-DE" altLang="de-DE" sz="2400" dirty="0">
                <a:solidFill>
                  <a:srgbClr val="333333"/>
                </a:solidFill>
                <a:latin typeface="+mn-lt"/>
                <a:cs typeface="+mn-cs"/>
              </a:rPr>
              <a:t>rudar </a:t>
            </a:r>
            <a:r>
              <a:rPr lang="hr-HR" altLang="de-DE" sz="2400" dirty="0">
                <a:solidFill>
                  <a:srgbClr val="333333"/>
                </a:solidFill>
                <a:latin typeface="+mn-lt"/>
                <a:cs typeface="+mn-cs"/>
              </a:rPr>
              <a:t>nakon eksplozije u rudniku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Radnik na pauzi</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Propali štrajk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Karnevalska maska (rudar)</a:t>
            </a:r>
            <a:endParaRPr lang="de-DE" altLang="de-DE" sz="2400" dirty="0">
              <a:solidFill>
                <a:srgbClr val="333333"/>
              </a:solidFill>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5AF95B48-DC2B-4648-A9C6-E76CD84066B0}"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2"/>
          <p:cNvSpPr txBox="1">
            <a:spLocks noChangeArrowheads="1"/>
          </p:cNvSpPr>
          <p:nvPr/>
        </p:nvSpPr>
        <p:spPr bwMode="auto">
          <a:xfrm>
            <a:off x="408955" y="481806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r-HR" altLang="de-DE" sz="2400">
                <a:latin typeface="+mn-lt"/>
                <a:cs typeface="+mn-cs"/>
              </a:rPr>
              <a:t>Čovjek čita</a:t>
            </a:r>
            <a:r>
              <a:rPr lang="de-DE" altLang="de-DE" sz="2400">
                <a:latin typeface="+mn-lt"/>
                <a:cs typeface="+mn-cs"/>
              </a:rPr>
              <a:t>:</a:t>
            </a:r>
          </a:p>
          <a:p>
            <a:pPr eaLnBrk="1" hangingPunct="1">
              <a:spcBef>
                <a:spcPct val="0"/>
              </a:spcBef>
              <a:buClrTx/>
              <a:buFontTx/>
              <a:buChar char="•"/>
            </a:pPr>
            <a:r>
              <a:rPr lang="de-DE" altLang="de-DE" sz="2400">
                <a:latin typeface="+mn-lt"/>
                <a:cs typeface="+mn-cs"/>
              </a:rPr>
              <a:t>L</a:t>
            </a:r>
            <a:r>
              <a:rPr lang="hr-HR" altLang="de-DE" sz="2400">
                <a:latin typeface="+mn-lt"/>
                <a:cs typeface="+mn-cs"/>
              </a:rPr>
              <a:t>jubavno pismo</a:t>
            </a:r>
            <a:r>
              <a:rPr lang="de-DE" altLang="de-DE" sz="2400">
                <a:latin typeface="+mn-lt"/>
                <a:cs typeface="+mn-cs"/>
              </a:rPr>
              <a:t> (</a:t>
            </a:r>
            <a:r>
              <a:rPr lang="hr-HR" altLang="de-DE" sz="2400">
                <a:latin typeface="+mn-lt"/>
                <a:cs typeface="+mn-cs"/>
              </a:rPr>
              <a:t>crvenjenje na sljedećoj slici</a:t>
            </a:r>
            <a:r>
              <a:rPr lang="de-DE" altLang="de-DE" sz="2400">
                <a:latin typeface="+mn-lt"/>
                <a:cs typeface="+mn-cs"/>
              </a:rPr>
              <a:t>)</a:t>
            </a:r>
          </a:p>
          <a:p>
            <a:pPr eaLnBrk="1" hangingPunct="1">
              <a:spcBef>
                <a:spcPct val="0"/>
              </a:spcBef>
              <a:buClrTx/>
              <a:buFontTx/>
              <a:buChar char="•"/>
            </a:pPr>
            <a:r>
              <a:rPr lang="hr-HR" altLang="de-DE" sz="2400">
                <a:latin typeface="+mn-lt"/>
                <a:cs typeface="+mn-cs"/>
              </a:rPr>
              <a:t>Zanimljiv članak</a:t>
            </a:r>
            <a:r>
              <a:rPr lang="de-DE" altLang="de-DE" sz="2400">
                <a:latin typeface="+mn-lt"/>
                <a:cs typeface="+mn-cs"/>
              </a:rPr>
              <a:t> (</a:t>
            </a:r>
            <a:r>
              <a:rPr lang="hr-HR" altLang="de-DE" sz="2400">
                <a:latin typeface="+mn-lt"/>
                <a:cs typeface="+mn-cs"/>
              </a:rPr>
              <a:t>piše bilješke na sljedećoj slici</a:t>
            </a:r>
            <a:r>
              <a:rPr lang="de-DE" altLang="de-DE" sz="2400">
                <a:latin typeface="+mn-lt"/>
                <a:cs typeface="+mn-cs"/>
              </a:rPr>
              <a:t>)</a:t>
            </a:r>
          </a:p>
          <a:p>
            <a:pPr eaLnBrk="1" hangingPunct="1">
              <a:spcBef>
                <a:spcPct val="0"/>
              </a:spcBef>
              <a:buClrTx/>
              <a:buFontTx/>
              <a:buChar char="•"/>
            </a:pPr>
            <a:r>
              <a:rPr lang="hr-HR" altLang="de-DE" sz="2400">
                <a:latin typeface="+mn-lt"/>
                <a:cs typeface="+mn-cs"/>
              </a:rPr>
              <a:t>Odbijenicu </a:t>
            </a:r>
            <a:r>
              <a:rPr lang="de-DE" altLang="de-DE" sz="2400">
                <a:latin typeface="+mn-lt"/>
                <a:cs typeface="+mn-cs"/>
              </a:rPr>
              <a:t>(</a:t>
            </a:r>
            <a:r>
              <a:rPr lang="hr-HR" altLang="de-DE" sz="2400">
                <a:latin typeface="+mn-lt"/>
                <a:cs typeface="+mn-cs"/>
              </a:rPr>
              <a:t>izljev ljutnje na sljedećoj slici</a:t>
            </a:r>
            <a:r>
              <a:rPr lang="de-DE" altLang="de-DE" sz="2400">
                <a:latin typeface="+mn-lt"/>
                <a:cs typeface="+mn-cs"/>
              </a:rPr>
              <a:t>)</a:t>
            </a:r>
          </a:p>
          <a:p>
            <a:pPr eaLnBrk="1" hangingPunct="1">
              <a:spcBef>
                <a:spcPct val="0"/>
              </a:spcBef>
              <a:buClrTx/>
              <a:buFontTx/>
              <a:buChar char="•"/>
            </a:pPr>
            <a:r>
              <a:rPr lang="hr-HR" altLang="de-DE" sz="2400">
                <a:latin typeface="+mn-lt"/>
                <a:cs typeface="+mn-cs"/>
              </a:rPr>
              <a:t>Viceve</a:t>
            </a:r>
            <a:r>
              <a:rPr lang="de-DE" altLang="de-DE" sz="2400">
                <a:latin typeface="+mn-lt"/>
                <a:cs typeface="+mn-cs"/>
              </a:rPr>
              <a:t> (</a:t>
            </a:r>
            <a:r>
              <a:rPr lang="hr-HR" altLang="de-DE" sz="2400">
                <a:latin typeface="+mn-lt"/>
                <a:cs typeface="+mn-cs"/>
              </a:rPr>
              <a:t>smije se na sljedećoj slici</a:t>
            </a:r>
            <a:r>
              <a:rPr lang="de-DE" altLang="de-DE" sz="2400">
                <a:latin typeface="+mn-lt"/>
                <a:cs typeface="+mn-cs"/>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Što ova osoba osjeća ili radi? Koliko ste u to sigurni?</a:t>
            </a:r>
            <a:endParaRPr lang="en-US" sz="360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AF918794-A110-45C2-9829-000B143C0C5D}"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Text Box 8"/>
          <p:cNvSpPr txBox="1">
            <a:spLocks noChangeArrowheads="1"/>
          </p:cNvSpPr>
          <p:nvPr/>
        </p:nvSpPr>
        <p:spPr bwMode="auto">
          <a:xfrm>
            <a:off x="408955" y="4818064"/>
            <a:ext cx="11376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r-HR" altLang="de-DE" sz="2400" dirty="0">
                <a:solidFill>
                  <a:srgbClr val="333333"/>
                </a:solidFill>
                <a:latin typeface="+mn-lt"/>
                <a:cs typeface="+mn-cs"/>
              </a:rPr>
              <a:t>Čovjek čita</a:t>
            </a:r>
            <a:r>
              <a:rPr lang="de-DE" altLang="de-DE" sz="2400" dirty="0">
                <a:solidFill>
                  <a:srgbClr val="333333"/>
                </a:solidFill>
                <a:latin typeface="+mn-lt"/>
                <a:cs typeface="+mn-cs"/>
              </a:rPr>
              <a:t>:</a:t>
            </a:r>
          </a:p>
          <a:p>
            <a:pPr eaLnBrk="1" hangingPunct="1">
              <a:spcBef>
                <a:spcPct val="0"/>
              </a:spcBef>
              <a:buClrTx/>
              <a:buFontTx/>
              <a:buChar char="•"/>
            </a:pPr>
            <a:r>
              <a:rPr lang="de-DE" altLang="de-DE" sz="2400" dirty="0">
                <a:solidFill>
                  <a:srgbClr val="333333"/>
                </a:solidFill>
                <a:latin typeface="+mn-lt"/>
                <a:cs typeface="+mn-cs"/>
              </a:rPr>
              <a:t>L</a:t>
            </a:r>
            <a:r>
              <a:rPr lang="hr-HR" altLang="de-DE" sz="2400" dirty="0">
                <a:solidFill>
                  <a:srgbClr val="333333"/>
                </a:solidFill>
                <a:latin typeface="+mn-lt"/>
                <a:cs typeface="+mn-cs"/>
              </a:rPr>
              <a:t>jubavno pismo</a:t>
            </a:r>
            <a:r>
              <a:rPr lang="de-DE" altLang="de-DE" sz="2400" dirty="0">
                <a:solidFill>
                  <a:srgbClr val="333333"/>
                </a:solidFill>
                <a:latin typeface="+mn-lt"/>
                <a:cs typeface="+mn-cs"/>
              </a:rPr>
              <a:t> (</a:t>
            </a:r>
            <a:r>
              <a:rPr lang="hr-HR" altLang="de-DE" sz="2400" dirty="0">
                <a:solidFill>
                  <a:srgbClr val="333333"/>
                </a:solidFill>
                <a:latin typeface="+mn-lt"/>
                <a:cs typeface="+mn-cs"/>
              </a:rPr>
              <a:t>crvenjenje na sljedećoj slici</a:t>
            </a:r>
            <a:r>
              <a:rPr lang="de-DE" altLang="de-DE" sz="2400" dirty="0">
                <a:solidFill>
                  <a:srgbClr val="333333"/>
                </a:solidFill>
                <a:latin typeface="+mn-lt"/>
                <a:cs typeface="+mn-cs"/>
              </a:rPr>
              <a:t>)</a:t>
            </a:r>
          </a:p>
          <a:p>
            <a:pPr eaLnBrk="1" hangingPunct="1">
              <a:spcBef>
                <a:spcPct val="0"/>
              </a:spcBef>
              <a:buClrTx/>
              <a:buFontTx/>
              <a:buChar char="•"/>
            </a:pPr>
            <a:r>
              <a:rPr lang="hr-HR" altLang="de-DE" sz="2400" dirty="0">
                <a:solidFill>
                  <a:srgbClr val="333333"/>
                </a:solidFill>
                <a:latin typeface="+mn-lt"/>
                <a:cs typeface="+mn-cs"/>
              </a:rPr>
              <a:t>Zanimljiv članak</a:t>
            </a:r>
            <a:r>
              <a:rPr lang="de-DE" altLang="de-DE" sz="2400" dirty="0">
                <a:solidFill>
                  <a:srgbClr val="333333"/>
                </a:solidFill>
                <a:latin typeface="+mn-lt"/>
                <a:cs typeface="+mn-cs"/>
              </a:rPr>
              <a:t> (</a:t>
            </a:r>
            <a:r>
              <a:rPr lang="hr-HR" altLang="de-DE" sz="2400" dirty="0">
                <a:solidFill>
                  <a:srgbClr val="333333"/>
                </a:solidFill>
                <a:latin typeface="+mn-lt"/>
                <a:cs typeface="+mn-cs"/>
              </a:rPr>
              <a:t>piše bilješke na sljedećoj slici</a:t>
            </a:r>
            <a:r>
              <a:rPr lang="de-DE" altLang="de-DE" sz="2400" dirty="0">
                <a:solidFill>
                  <a:srgbClr val="333333"/>
                </a:solidFill>
                <a:latin typeface="+mn-lt"/>
                <a:cs typeface="+mn-cs"/>
              </a:rPr>
              <a:t>)</a:t>
            </a:r>
          </a:p>
          <a:p>
            <a:pPr eaLnBrk="1" hangingPunct="1">
              <a:spcBef>
                <a:spcPct val="0"/>
              </a:spcBef>
              <a:buClr>
                <a:srgbClr val="004992"/>
              </a:buClr>
              <a:buFontTx/>
              <a:buChar char="•"/>
            </a:pPr>
            <a:r>
              <a:rPr lang="hr-HR" altLang="de-DE" sz="2400" dirty="0">
                <a:solidFill>
                  <a:srgbClr val="004992"/>
                </a:solidFill>
                <a:latin typeface="+mn-lt"/>
                <a:cs typeface="+mn-cs"/>
              </a:rPr>
              <a:t>Odbijenicu</a:t>
            </a:r>
            <a:r>
              <a:rPr lang="de-DE" altLang="de-DE" sz="2400" dirty="0">
                <a:solidFill>
                  <a:srgbClr val="004992"/>
                </a:solidFill>
                <a:latin typeface="+mn-lt"/>
                <a:cs typeface="+mn-cs"/>
              </a:rPr>
              <a:t> (</a:t>
            </a:r>
            <a:r>
              <a:rPr lang="hr-HR" altLang="de-DE" sz="2400" dirty="0">
                <a:solidFill>
                  <a:srgbClr val="004992"/>
                </a:solidFill>
                <a:latin typeface="+mn-lt"/>
                <a:cs typeface="+mn-cs"/>
              </a:rPr>
              <a:t>izljev ljutnje na sljedećoj slici</a:t>
            </a:r>
            <a:r>
              <a:rPr lang="de-DE" altLang="de-DE" sz="2400" dirty="0">
                <a:solidFill>
                  <a:srgbClr val="004992"/>
                </a:solidFill>
                <a:latin typeface="+mn-lt"/>
                <a:cs typeface="+mn-cs"/>
              </a:rPr>
              <a:t>)</a:t>
            </a:r>
          </a:p>
          <a:p>
            <a:pPr eaLnBrk="1" hangingPunct="1">
              <a:spcBef>
                <a:spcPct val="0"/>
              </a:spcBef>
              <a:buClrTx/>
              <a:buFontTx/>
              <a:buChar char="•"/>
            </a:pPr>
            <a:r>
              <a:rPr lang="hr-HR" altLang="de-DE" sz="2400" dirty="0">
                <a:solidFill>
                  <a:srgbClr val="333333"/>
                </a:solidFill>
                <a:latin typeface="+mn-lt"/>
                <a:cs typeface="+mn-cs"/>
              </a:rPr>
              <a:t>Viceve</a:t>
            </a:r>
            <a:r>
              <a:rPr lang="de-DE" altLang="de-DE" sz="2400" dirty="0">
                <a:solidFill>
                  <a:srgbClr val="333333"/>
                </a:solidFill>
                <a:latin typeface="+mn-lt"/>
                <a:cs typeface="+mn-cs"/>
              </a:rPr>
              <a:t> (</a:t>
            </a:r>
            <a:r>
              <a:rPr lang="hr-HR" altLang="de-DE" sz="2400" dirty="0">
                <a:solidFill>
                  <a:srgbClr val="333333"/>
                </a:solidFill>
                <a:latin typeface="+mn-lt"/>
                <a:cs typeface="+mn-cs"/>
              </a:rPr>
              <a:t>smije se na sljedećoj slici</a:t>
            </a:r>
            <a:r>
              <a:rPr lang="de-DE" altLang="de-DE" sz="2400" dirty="0">
                <a:solidFill>
                  <a:srgbClr val="333333"/>
                </a:solidFill>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5AF95B48-DC2B-4648-A9C6-E76CD84066B0}"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geste se ne mogu uvijek jasno i jednoznačno protumačiti</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geste se ne mogu uvijek jasno i jednoznačno protumačiti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bilo zbog svoje prirode, bilo zbog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a:t>
            </a:r>
            <a:r>
              <a:rPr lang="de-DE" altLang="de-DE" sz="2400" dirty="0">
                <a:solidFill>
                  <a:srgbClr val="333333"/>
                </a:solidFill>
              </a:rPr>
              <a:t>olest</a:t>
            </a:r>
            <a:r>
              <a:rPr lang="en-US" altLang="de-DE" sz="2400" dirty="0">
                <a:solidFill>
                  <a:srgbClr val="333333"/>
                </a:solidFill>
              </a:rPr>
              <a:t>), </a:t>
            </a:r>
            <a:r>
              <a:rPr lang="hr-HR" altLang="de-DE" sz="2400" dirty="0">
                <a:solidFill>
                  <a:srgbClr val="333333"/>
                </a:solidFill>
              </a:rPr>
              <a:t>zbog čega je teško dokučiti kako se </a:t>
            </a:r>
            <a:r>
              <a:rPr lang="hr-HR" altLang="de-DE" sz="2400">
                <a:solidFill>
                  <a:srgbClr val="333333"/>
                </a:solidFill>
              </a:rPr>
              <a:t>osjećaju.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51</a:t>
            </a:fld>
            <a:endParaRPr lang="de-DE" altLang="de-DE"/>
          </a:p>
        </p:txBody>
      </p:sp>
    </p:spTree>
    <p:extLst>
      <p:ext uri="{BB962C8B-B14F-4D97-AF65-F5344CB8AC3E}">
        <p14:creationId xmlns:p14="http://schemas.microsoft.com/office/powerpoint/2010/main" val="18822380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geste se ne mogu uvijek jasno i jednoznačno protumačiti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ne pokazuju emocije na licu</a:t>
            </a:r>
            <a:r>
              <a:rPr lang="en-US" altLang="de-DE" sz="2400" dirty="0">
                <a:solidFill>
                  <a:srgbClr val="333333"/>
                </a:solidFill>
              </a:rPr>
              <a:t>, </a:t>
            </a:r>
            <a:r>
              <a:rPr lang="hr-HR" altLang="de-DE" sz="2400" dirty="0">
                <a:solidFill>
                  <a:srgbClr val="333333"/>
                </a:solidFill>
              </a:rPr>
              <a:t>bilo zbog svoje prirode, bilo zbog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a:t>
            </a:r>
            <a:r>
              <a:rPr lang="de-DE" altLang="de-DE" sz="2400" dirty="0">
                <a:solidFill>
                  <a:srgbClr val="333333"/>
                </a:solidFill>
              </a:rPr>
              <a:t>olest</a:t>
            </a:r>
            <a:r>
              <a:rPr lang="en-US" altLang="de-DE" sz="2400" dirty="0">
                <a:solidFill>
                  <a:srgbClr val="333333"/>
                </a:solidFill>
              </a:rPr>
              <a:t>), </a:t>
            </a:r>
            <a:r>
              <a:rPr lang="hr-HR" altLang="de-DE" sz="2400" dirty="0">
                <a:solidFill>
                  <a:srgbClr val="333333"/>
                </a:solidFill>
              </a:rPr>
              <a:t>zbog čega je teško dokučiti kako se osjećaju.</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Prije nego li se protumači izraz lica i držanje neke osobe treba uzeti u obzir i druge informacije</a:t>
            </a:r>
            <a:r>
              <a:rPr lang="en-US" altLang="de-DE" sz="2400" dirty="0">
                <a:solidFill>
                  <a:srgbClr val="333333"/>
                </a:solidFill>
              </a:rPr>
              <a:t> (</a:t>
            </a:r>
            <a:r>
              <a:rPr lang="hr-HR" altLang="de-DE" sz="2400" dirty="0">
                <a:solidFill>
                  <a:srgbClr val="333333"/>
                </a:solidFill>
              </a:rPr>
              <a:t>okolnosti</a:t>
            </a:r>
            <a:r>
              <a:rPr lang="en-US" altLang="de-DE" sz="2400" dirty="0">
                <a:solidFill>
                  <a:srgbClr val="333333"/>
                </a:solidFill>
              </a:rPr>
              <a:t>, </a:t>
            </a:r>
            <a:r>
              <a:rPr lang="hr-HR" altLang="de-DE" sz="2400" dirty="0">
                <a:solidFill>
                  <a:srgbClr val="333333"/>
                </a:solidFill>
              </a:rPr>
              <a:t>prethodno znanje o osobi;</a:t>
            </a:r>
            <a:r>
              <a:rPr lang="en-US" altLang="de-DE" sz="2400" dirty="0">
                <a:solidFill>
                  <a:srgbClr val="333333"/>
                </a:solidFill>
              </a:rPr>
              <a:t> </a:t>
            </a:r>
            <a:r>
              <a:rPr lang="hr-HR" altLang="de-DE" sz="2400" dirty="0">
                <a:solidFill>
                  <a:srgbClr val="333333"/>
                </a:solidFill>
              </a:rPr>
              <a:t>ako je moguće,</a:t>
            </a:r>
            <a:r>
              <a:rPr lang="en-US" altLang="de-DE" sz="2400" dirty="0">
                <a:solidFill>
                  <a:srgbClr val="333333"/>
                </a:solidFill>
              </a:rPr>
              <a:t> </a:t>
            </a:r>
            <a:r>
              <a:rPr lang="hr-HR" altLang="de-DE" sz="2400" dirty="0">
                <a:solidFill>
                  <a:srgbClr val="333333"/>
                </a:solidFill>
              </a:rPr>
              <a:t>pitajte osobu direktno!</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52</a:t>
            </a:fld>
            <a:endParaRPr lang="de-DE" altLang="de-DE"/>
          </a:p>
        </p:txBody>
      </p:sp>
    </p:spTree>
    <p:extLst>
      <p:ext uri="{BB962C8B-B14F-4D97-AF65-F5344CB8AC3E}">
        <p14:creationId xmlns:p14="http://schemas.microsoft.com/office/powerpoint/2010/main" val="850656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3</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Pokazat ćemo </a:t>
            </a:r>
            <a:r>
              <a:rPr lang="de-DE" altLang="de-DE" sz="2400" dirty="0">
                <a:solidFill>
                  <a:srgbClr val="333333"/>
                </a:solidFill>
              </a:rPr>
              <a:t>V</a:t>
            </a:r>
            <a:r>
              <a:rPr lang="hr-HR" altLang="de-DE" sz="2400" dirty="0">
                <a:solidFill>
                  <a:srgbClr val="333333"/>
                </a:solidFill>
              </a:rPr>
              <a:t>am niz slika</a:t>
            </a:r>
            <a:r>
              <a:rPr lang="de-DE"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Slike</a:t>
            </a:r>
            <a:r>
              <a:rPr lang="en-US" altLang="de-DE" sz="2400" dirty="0">
                <a:solidFill>
                  <a:srgbClr val="333333"/>
                </a:solidFill>
              </a:rPr>
              <a:t> </a:t>
            </a:r>
            <a:r>
              <a:rPr lang="hr-HR" altLang="de-DE" sz="2400" dirty="0">
                <a:solidFill>
                  <a:srgbClr val="333333"/>
                </a:solidFill>
              </a:rPr>
              <a:t>od </a:t>
            </a:r>
            <a:r>
              <a:rPr lang="en-US" altLang="de-DE" sz="2400" dirty="0">
                <a:solidFill>
                  <a:srgbClr val="333333"/>
                </a:solidFill>
              </a:rPr>
              <a:t>1</a:t>
            </a:r>
            <a:r>
              <a:rPr lang="hr-HR" altLang="de-DE" sz="2400" dirty="0">
                <a:solidFill>
                  <a:srgbClr val="333333"/>
                </a:solidFill>
              </a:rPr>
              <a:t> </a:t>
            </a:r>
            <a:r>
              <a:rPr lang="en-US" altLang="de-DE" sz="2400" dirty="0">
                <a:solidFill>
                  <a:srgbClr val="333333"/>
                </a:solidFill>
              </a:rPr>
              <a:t>do 3 </a:t>
            </a:r>
            <a:r>
              <a:rPr lang="hr-HR" altLang="de-DE" sz="2400" dirty="0">
                <a:solidFill>
                  <a:srgbClr val="333333"/>
                </a:solidFill>
              </a:rPr>
              <a:t>pokazat ćemo obrnutim redoslijedom;</a:t>
            </a:r>
            <a:r>
              <a:rPr lang="en-US" altLang="de-DE" sz="2400" dirty="0">
                <a:solidFill>
                  <a:srgbClr val="333333"/>
                </a:solidFill>
              </a:rPr>
              <a:t> </a:t>
            </a:r>
            <a:r>
              <a:rPr lang="hr-HR" altLang="de-DE" sz="2400" dirty="0">
                <a:solidFill>
                  <a:srgbClr val="333333"/>
                </a:solidFill>
              </a:rPr>
              <a:t>zato je</a:t>
            </a:r>
            <a:r>
              <a:rPr lang="en-US" altLang="de-DE" sz="2400" dirty="0">
                <a:solidFill>
                  <a:srgbClr val="333333"/>
                </a:solidFill>
              </a:rPr>
              <a:t> </a:t>
            </a:r>
            <a:r>
              <a:rPr lang="hr-HR" altLang="de-DE" sz="2400" dirty="0">
                <a:solidFill>
                  <a:srgbClr val="333333"/>
                </a:solidFill>
              </a:rPr>
              <a:t>slika br.</a:t>
            </a:r>
            <a:r>
              <a:rPr lang="en-US" altLang="de-DE" sz="2400" dirty="0">
                <a:solidFill>
                  <a:srgbClr val="333333"/>
                </a:solidFill>
              </a:rPr>
              <a:t> 3</a:t>
            </a:r>
            <a:r>
              <a:rPr lang="hr-HR" altLang="de-DE" sz="2400" dirty="0">
                <a:solidFill>
                  <a:srgbClr val="333333"/>
                </a:solidFill>
              </a:rPr>
              <a:t> prikazana</a:t>
            </a:r>
            <a:r>
              <a:rPr lang="en-US" altLang="de-DE" sz="2400" dirty="0">
                <a:solidFill>
                  <a:srgbClr val="333333"/>
                </a:solidFill>
              </a:rPr>
              <a:t> </a:t>
            </a:r>
            <a:r>
              <a:rPr lang="hr-HR" altLang="de-DE" sz="2400" dirty="0">
                <a:solidFill>
                  <a:srgbClr val="333333"/>
                </a:solidFill>
              </a:rPr>
              <a:t>prva</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Nakon što se prikaže svaka od slika</a:t>
            </a:r>
            <a:r>
              <a:rPr lang="en-US" altLang="de-DE" sz="2400" dirty="0">
                <a:solidFill>
                  <a:srgbClr val="333333"/>
                </a:solidFill>
              </a:rPr>
              <a:t>, </a:t>
            </a:r>
            <a:r>
              <a:rPr lang="hr-HR" altLang="de-DE" sz="2400" dirty="0">
                <a:solidFill>
                  <a:srgbClr val="333333"/>
                </a:solidFill>
              </a:rPr>
              <a:t>tražit će se od </a:t>
            </a:r>
            <a:r>
              <a:rPr lang="de-DE" altLang="de-DE" sz="2400" dirty="0">
                <a:solidFill>
                  <a:srgbClr val="333333"/>
                </a:solidFill>
              </a:rPr>
              <a:t>V</a:t>
            </a:r>
            <a:r>
              <a:rPr lang="hr-HR" altLang="de-DE" sz="2400" dirty="0">
                <a:solidFill>
                  <a:srgbClr val="333333"/>
                </a:solidFill>
              </a:rPr>
              <a:t>as</a:t>
            </a:r>
            <a:r>
              <a:rPr lang="en-US" altLang="de-DE" sz="2400" dirty="0">
                <a:solidFill>
                  <a:srgbClr val="333333"/>
                </a:solidFill>
              </a:rPr>
              <a:t> </a:t>
            </a:r>
            <a:r>
              <a:rPr lang="hr-HR" altLang="de-DE" sz="2400" dirty="0">
                <a:solidFill>
                  <a:srgbClr val="333333"/>
                </a:solidFill>
              </a:rPr>
              <a:t>da odaberete koja od </a:t>
            </a:r>
            <a:r>
              <a:rPr lang="en-US" altLang="de-DE" sz="2400" dirty="0">
                <a:solidFill>
                  <a:srgbClr val="333333"/>
                </a:solidFill>
              </a:rPr>
              <a:t>3 </a:t>
            </a:r>
            <a:r>
              <a:rPr lang="hr-HR" altLang="de-DE" sz="2400" dirty="0">
                <a:solidFill>
                  <a:srgbClr val="333333"/>
                </a:solidFill>
              </a:rPr>
              <a:t>ponuđene mogućnosti najlogičnije završava niz, tj. priču.</a:t>
            </a:r>
            <a:endParaRPr lang="de-DE"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čovjek namjerava učiniti?</a:t>
            </a: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čovjek namjerava učiniti?</a:t>
            </a: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čovjek namjerava učiniti?</a:t>
            </a: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 žena namjerava?</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 žena namjerava?</a:t>
            </a: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 žena namjerava?</a:t>
            </a: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dječak namjerava?</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dječak namjerava?</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dječak namjerava?</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ovaj čovjek namjerava učiniti?</a:t>
            </a: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ovaj čovjek namjerava učiniti?</a:t>
            </a: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ovaj čovjek namjerava učiniti?</a:t>
            </a: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 žena?</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8"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namjerava ovaj čovjek?</a:t>
            </a: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raspravite o vjerojatnosti sljedećih mogućnosti:</a:t>
            </a:r>
            <a:endParaRPr lang="en-US" altLang="de-DE" sz="2000" i="1" dirty="0">
              <a:solidFill>
                <a:srgbClr val="333333"/>
              </a:solidFill>
              <a:latin typeface="Calibri Light"/>
            </a:endParaRP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Točan odgovor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AF918794-A110-45C2-9829-000B143C0C5D}"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trebamo</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isključivo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poznajemo</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smo</a:t>
            </a:r>
            <a:r>
              <a:rPr lang="en-US" sz="2400" dirty="0">
                <a:solidFill>
                  <a:srgbClr val="333333"/>
                </a:solidFill>
              </a:rPr>
              <a:t> je dobro </a:t>
            </a:r>
            <a:r>
              <a:rPr lang="en-US" sz="2400" dirty="0" err="1">
                <a:solidFill>
                  <a:srgbClr val="333333"/>
                </a:solidFill>
              </a:rPr>
              <a:t>promotrili</a:t>
            </a:r>
            <a:r>
              <a:rPr lang="en-US" sz="2400" dirty="0">
                <a:solidFill>
                  <a:srgbClr val="333333"/>
                </a:solidFill>
              </a:rPr>
              <a:t> u </a:t>
            </a:r>
            <a:r>
              <a:rPr lang="en-US" sz="2400" dirty="0" err="1">
                <a:solidFill>
                  <a:srgbClr val="333333"/>
                </a:solidFill>
              </a:rPr>
              <a:t>različitim</a:t>
            </a:r>
            <a:r>
              <a:rPr lang="en-US" sz="2400" dirty="0">
                <a:solidFill>
                  <a:srgbClr val="333333"/>
                </a:solidFill>
              </a:rPr>
              <a:t> </a:t>
            </a:r>
            <a:r>
              <a:rPr lang="en-US" sz="2400" dirty="0" err="1">
                <a:solidFill>
                  <a:srgbClr val="333333"/>
                </a:solidFill>
              </a:rPr>
              <a:t>situacijama</a:t>
            </a:r>
            <a:r>
              <a:rPr lang="en-US" sz="2400" dirty="0">
                <a:solidFill>
                  <a:srgbClr val="333333"/>
                </a:solidFill>
              </a:rPr>
              <a:t>.</a:t>
            </a:r>
            <a:endParaRPr lang="en-US" sz="2400" dirty="0"/>
          </a:p>
        </p:txBody>
      </p:sp>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trebamo</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isključivo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poznajemo</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smo</a:t>
            </a:r>
            <a:r>
              <a:rPr lang="en-US" sz="2400" dirty="0">
                <a:solidFill>
                  <a:srgbClr val="333333"/>
                </a:solidFill>
              </a:rPr>
              <a:t> je dobro </a:t>
            </a:r>
            <a:r>
              <a:rPr lang="en-US" sz="2400" dirty="0" err="1">
                <a:solidFill>
                  <a:srgbClr val="333333"/>
                </a:solidFill>
              </a:rPr>
              <a:t>promotrili</a:t>
            </a:r>
            <a:r>
              <a:rPr lang="en-US" sz="2400" dirty="0">
                <a:solidFill>
                  <a:srgbClr val="333333"/>
                </a:solidFill>
              </a:rPr>
              <a:t> u </a:t>
            </a:r>
            <a:r>
              <a:rPr lang="en-US" sz="2400" dirty="0" err="1">
                <a:solidFill>
                  <a:srgbClr val="333333"/>
                </a:solidFill>
              </a:rPr>
              <a:t>različitim</a:t>
            </a:r>
            <a:r>
              <a:rPr lang="en-US" sz="2400" dirty="0">
                <a:solidFill>
                  <a:srgbClr val="333333"/>
                </a:solidFill>
              </a:rPr>
              <a:t> </a:t>
            </a:r>
            <a:r>
              <a:rPr lang="en-US" sz="2400" dirty="0" err="1">
                <a:solidFill>
                  <a:srgbClr val="333333"/>
                </a:solidFill>
              </a:rPr>
              <a:t>situacijama</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procjenu</a:t>
            </a:r>
            <a:r>
              <a:rPr lang="en-US" sz="2400" dirty="0">
                <a:solidFill>
                  <a:srgbClr val="333333"/>
                </a:solidFill>
              </a:rPr>
              <a:t> </a:t>
            </a:r>
            <a:r>
              <a:rPr lang="en-US" sz="2400" dirty="0" err="1">
                <a:solidFill>
                  <a:srgbClr val="333333"/>
                </a:solidFill>
              </a:rPr>
              <a:t>složenih</a:t>
            </a:r>
            <a:r>
              <a:rPr lang="en-US" sz="2400" dirty="0">
                <a:solidFill>
                  <a:srgbClr val="333333"/>
                </a:solidFill>
              </a:rPr>
              <a:t> </a:t>
            </a:r>
            <a:r>
              <a:rPr lang="en-US" sz="2400" dirty="0" err="1">
                <a:solidFill>
                  <a:srgbClr val="333333"/>
                </a:solidFill>
              </a:rPr>
              <a:t>situacija</a:t>
            </a:r>
            <a:r>
              <a:rPr lang="en-US" sz="2400" dirty="0">
                <a:solidFill>
                  <a:srgbClr val="333333"/>
                </a:solidFill>
              </a:rPr>
              <a:t> (</a:t>
            </a:r>
            <a:r>
              <a:rPr lang="en-US" sz="2400" dirty="0" err="1">
                <a:solidFill>
                  <a:srgbClr val="333333"/>
                </a:solidFill>
              </a:rPr>
              <a:t>poput</a:t>
            </a:r>
            <a:r>
              <a:rPr lang="en-US" sz="2400" dirty="0">
                <a:solidFill>
                  <a:srgbClr val="333333"/>
                </a:solidFill>
              </a:rPr>
              <a:t> </a:t>
            </a:r>
            <a:r>
              <a:rPr lang="en-US" sz="2400" dirty="0" err="1">
                <a:solidFill>
                  <a:srgbClr val="333333"/>
                </a:solidFill>
              </a:rPr>
              <a:t>onih</a:t>
            </a:r>
            <a:r>
              <a:rPr lang="en-US" sz="2400" dirty="0">
                <a:solidFill>
                  <a:srgbClr val="333333"/>
                </a:solidFill>
              </a:rPr>
              <a:t>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prikazanih</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dostupne</a:t>
            </a:r>
            <a:r>
              <a:rPr lang="en-US" sz="2400" dirty="0">
                <a:solidFill>
                  <a:srgbClr val="333333"/>
                </a:solidFill>
              </a:rPr>
              <a:t> </a:t>
            </a:r>
            <a:r>
              <a:rPr lang="en-US" sz="2400" err="1">
                <a:solidFill>
                  <a:srgbClr val="333333"/>
                </a:solidFill>
              </a:rPr>
              <a:t>informacije</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95</a:t>
            </a:fld>
            <a:endParaRPr lang="de-DE" altLang="de-DE"/>
          </a:p>
        </p:txBody>
      </p:sp>
    </p:spTree>
    <p:extLst>
      <p:ext uri="{BB962C8B-B14F-4D97-AF65-F5344CB8AC3E}">
        <p14:creationId xmlns:p14="http://schemas.microsoft.com/office/powerpoint/2010/main" val="15823132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Sažetak</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Čvrste</a:t>
            </a:r>
            <a:r>
              <a:rPr lang="en-US" sz="2400" dirty="0">
                <a:solidFill>
                  <a:srgbClr val="333333"/>
                </a:solidFill>
              </a:rPr>
              <a:t> </a:t>
            </a:r>
            <a:r>
              <a:rPr lang="en-US" sz="2400" dirty="0" err="1">
                <a:solidFill>
                  <a:srgbClr val="333333"/>
                </a:solidFill>
              </a:rPr>
              <a:t>zaključke</a:t>
            </a:r>
            <a:r>
              <a:rPr lang="en-US" sz="2400" dirty="0">
                <a:solidFill>
                  <a:srgbClr val="333333"/>
                </a:solidFill>
              </a:rPr>
              <a:t> o </a:t>
            </a:r>
            <a:r>
              <a:rPr lang="en-US" sz="2400" dirty="0" err="1">
                <a:solidFill>
                  <a:srgbClr val="333333"/>
                </a:solidFill>
              </a:rPr>
              <a:t>nekoj</a:t>
            </a:r>
            <a:r>
              <a:rPr lang="en-US" sz="2400" dirty="0">
                <a:solidFill>
                  <a:srgbClr val="333333"/>
                </a:solidFill>
              </a:rPr>
              <a:t> </a:t>
            </a:r>
            <a:r>
              <a:rPr lang="en-US" sz="2400" dirty="0" err="1">
                <a:solidFill>
                  <a:srgbClr val="333333"/>
                </a:solidFill>
              </a:rPr>
              <a:t>osobi</a:t>
            </a:r>
            <a:r>
              <a:rPr lang="en-US" sz="2400" dirty="0">
                <a:solidFill>
                  <a:srgbClr val="333333"/>
                </a:solidFill>
              </a:rPr>
              <a:t> </a:t>
            </a:r>
            <a:r>
              <a:rPr lang="en-US" sz="2400" dirty="0" err="1">
                <a:solidFill>
                  <a:srgbClr val="333333"/>
                </a:solidFill>
              </a:rPr>
              <a:t>trebamo</a:t>
            </a:r>
            <a:r>
              <a:rPr lang="en-US" sz="2400" dirty="0">
                <a:solidFill>
                  <a:srgbClr val="333333"/>
                </a:solidFill>
              </a:rPr>
              <a:t> </a:t>
            </a:r>
            <a:r>
              <a:rPr lang="en-US" sz="2400" dirty="0" err="1">
                <a:solidFill>
                  <a:srgbClr val="333333"/>
                </a:solidFill>
              </a:rPr>
              <a:t>donositi</a:t>
            </a:r>
            <a:r>
              <a:rPr lang="en-US" sz="2400" dirty="0">
                <a:solidFill>
                  <a:srgbClr val="333333"/>
                </a:solidFill>
              </a:rPr>
              <a:t> </a:t>
            </a:r>
            <a:r>
              <a:rPr lang="en-US" sz="2400" dirty="0" err="1">
                <a:solidFill>
                  <a:srgbClr val="333333"/>
                </a:solidFill>
              </a:rPr>
              <a:t>isključivo</a:t>
            </a:r>
            <a:r>
              <a:rPr lang="en-US" sz="2400" dirty="0">
                <a:solidFill>
                  <a:srgbClr val="333333"/>
                </a:solidFill>
              </a:rPr>
              <a:t> </a:t>
            </a:r>
            <a:r>
              <a:rPr lang="en-US" sz="2400" dirty="0" err="1">
                <a:solidFill>
                  <a:srgbClr val="333333"/>
                </a:solidFill>
              </a:rPr>
              <a:t>ako</a:t>
            </a:r>
            <a:r>
              <a:rPr lang="en-US" sz="2400" dirty="0">
                <a:solidFill>
                  <a:srgbClr val="333333"/>
                </a:solidFill>
              </a:rPr>
              <a:t> je dobro </a:t>
            </a:r>
            <a:r>
              <a:rPr lang="en-US" sz="2400" dirty="0" err="1">
                <a:solidFill>
                  <a:srgbClr val="333333"/>
                </a:solidFill>
              </a:rPr>
              <a:t>poznajemo</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smo</a:t>
            </a:r>
            <a:r>
              <a:rPr lang="en-US" sz="2400" dirty="0">
                <a:solidFill>
                  <a:srgbClr val="333333"/>
                </a:solidFill>
              </a:rPr>
              <a:t> je dobro </a:t>
            </a:r>
            <a:r>
              <a:rPr lang="en-US" sz="2400" dirty="0" err="1">
                <a:solidFill>
                  <a:srgbClr val="333333"/>
                </a:solidFill>
              </a:rPr>
              <a:t>promotrili</a:t>
            </a:r>
            <a:r>
              <a:rPr lang="en-US" sz="2400" dirty="0">
                <a:solidFill>
                  <a:srgbClr val="333333"/>
                </a:solidFill>
              </a:rPr>
              <a:t> u </a:t>
            </a:r>
            <a:r>
              <a:rPr lang="en-US" sz="2400" dirty="0" err="1">
                <a:solidFill>
                  <a:srgbClr val="333333"/>
                </a:solidFill>
              </a:rPr>
              <a:t>različitim</a:t>
            </a:r>
            <a:r>
              <a:rPr lang="en-US" sz="2400" dirty="0">
                <a:solidFill>
                  <a:srgbClr val="333333"/>
                </a:solidFill>
              </a:rPr>
              <a:t> </a:t>
            </a:r>
            <a:r>
              <a:rPr lang="en-US" sz="2400" dirty="0" err="1">
                <a:solidFill>
                  <a:srgbClr val="333333"/>
                </a:solidFill>
              </a:rPr>
              <a:t>situacijama</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Za</a:t>
            </a:r>
            <a:r>
              <a:rPr lang="en-US" sz="2400" dirty="0">
                <a:solidFill>
                  <a:srgbClr val="333333"/>
                </a:solidFill>
              </a:rPr>
              <a:t> </a:t>
            </a:r>
            <a:r>
              <a:rPr lang="en-US" sz="2400" dirty="0" err="1">
                <a:solidFill>
                  <a:srgbClr val="333333"/>
                </a:solidFill>
              </a:rPr>
              <a:t>procjenu</a:t>
            </a:r>
            <a:r>
              <a:rPr lang="en-US" sz="2400" dirty="0">
                <a:solidFill>
                  <a:srgbClr val="333333"/>
                </a:solidFill>
              </a:rPr>
              <a:t> </a:t>
            </a:r>
            <a:r>
              <a:rPr lang="en-US" sz="2400" dirty="0" err="1">
                <a:solidFill>
                  <a:srgbClr val="333333"/>
                </a:solidFill>
              </a:rPr>
              <a:t>složenih</a:t>
            </a:r>
            <a:r>
              <a:rPr lang="en-US" sz="2400" dirty="0">
                <a:solidFill>
                  <a:srgbClr val="333333"/>
                </a:solidFill>
              </a:rPr>
              <a:t> </a:t>
            </a:r>
            <a:r>
              <a:rPr lang="en-US" sz="2400" dirty="0" err="1">
                <a:solidFill>
                  <a:srgbClr val="333333"/>
                </a:solidFill>
              </a:rPr>
              <a:t>situacija</a:t>
            </a:r>
            <a:r>
              <a:rPr lang="en-US" sz="2400" dirty="0">
                <a:solidFill>
                  <a:srgbClr val="333333"/>
                </a:solidFill>
              </a:rPr>
              <a:t> (</a:t>
            </a:r>
            <a:r>
              <a:rPr lang="en-US" sz="2400" dirty="0" err="1">
                <a:solidFill>
                  <a:srgbClr val="333333"/>
                </a:solidFill>
              </a:rPr>
              <a:t>poput</a:t>
            </a:r>
            <a:r>
              <a:rPr lang="en-US" sz="2400" dirty="0">
                <a:solidFill>
                  <a:srgbClr val="333333"/>
                </a:solidFill>
              </a:rPr>
              <a:t> </a:t>
            </a:r>
            <a:r>
              <a:rPr lang="en-US" sz="2400" dirty="0" err="1">
                <a:solidFill>
                  <a:srgbClr val="333333"/>
                </a:solidFill>
              </a:rPr>
              <a:t>onih</a:t>
            </a:r>
            <a:r>
              <a:rPr lang="en-US" sz="2400" dirty="0">
                <a:solidFill>
                  <a:srgbClr val="333333"/>
                </a:solidFill>
              </a:rPr>
              <a:t> </a:t>
            </a:r>
            <a:r>
              <a:rPr lang="en-US" sz="2400" dirty="0" err="1">
                <a:solidFill>
                  <a:srgbClr val="333333"/>
                </a:solidFill>
              </a:rPr>
              <a:t>prethodno</a:t>
            </a:r>
            <a:r>
              <a:rPr lang="en-US" sz="2400" dirty="0">
                <a:solidFill>
                  <a:srgbClr val="333333"/>
                </a:solidFill>
              </a:rPr>
              <a:t> </a:t>
            </a:r>
            <a:r>
              <a:rPr lang="en-US" sz="2400" dirty="0" err="1">
                <a:solidFill>
                  <a:srgbClr val="333333"/>
                </a:solidFill>
              </a:rPr>
              <a:t>prikazanih</a:t>
            </a:r>
            <a:r>
              <a:rPr lang="en-US" sz="2400" dirty="0">
                <a:solidFill>
                  <a:srgbClr val="333333"/>
                </a:solidFill>
              </a:rPr>
              <a:t>), </a:t>
            </a:r>
            <a:r>
              <a:rPr lang="en-US" sz="2400" dirty="0" err="1">
                <a:solidFill>
                  <a:srgbClr val="333333"/>
                </a:solidFill>
              </a:rPr>
              <a:t>neophodno</a:t>
            </a:r>
            <a:r>
              <a:rPr lang="en-US" sz="2400" dirty="0">
                <a:solidFill>
                  <a:srgbClr val="333333"/>
                </a:solidFill>
              </a:rPr>
              <a:t> je </a:t>
            </a:r>
            <a:r>
              <a:rPr lang="en-US" sz="2400" dirty="0" err="1">
                <a:solidFill>
                  <a:srgbClr val="333333"/>
                </a:solidFill>
              </a:rPr>
              <a:t>uzeti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sve</a:t>
            </a:r>
            <a:r>
              <a:rPr lang="en-US" sz="2400" dirty="0">
                <a:solidFill>
                  <a:srgbClr val="333333"/>
                </a:solidFill>
              </a:rPr>
              <a:t> </a:t>
            </a:r>
            <a:r>
              <a:rPr lang="en-US" sz="2400" dirty="0" err="1">
                <a:solidFill>
                  <a:srgbClr val="333333"/>
                </a:solidFill>
              </a:rPr>
              <a:t>dostupne</a:t>
            </a:r>
            <a:r>
              <a:rPr lang="en-US" sz="2400" dirty="0">
                <a:solidFill>
                  <a:srgbClr val="333333"/>
                </a:solidFill>
              </a:rPr>
              <a:t> </a:t>
            </a:r>
            <a:r>
              <a:rPr lang="en-US" sz="2400" dirty="0" err="1">
                <a:solidFill>
                  <a:srgbClr val="333333"/>
                </a:solidFill>
              </a:rPr>
              <a:t>informacije</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Što</a:t>
            </a:r>
            <a:r>
              <a:rPr lang="en-US" sz="2400" dirty="0">
                <a:solidFill>
                  <a:srgbClr val="333333"/>
                </a:solidFill>
              </a:rPr>
              <a:t> </a:t>
            </a:r>
            <a:r>
              <a:rPr lang="en-US" sz="2400" dirty="0" err="1">
                <a:solidFill>
                  <a:srgbClr val="333333"/>
                </a:solidFill>
              </a:rPr>
              <a:t>smo</a:t>
            </a:r>
            <a:r>
              <a:rPr lang="en-US" sz="2400" dirty="0">
                <a:solidFill>
                  <a:srgbClr val="333333"/>
                </a:solidFill>
              </a:rPr>
              <a:t> </a:t>
            </a:r>
            <a:r>
              <a:rPr lang="en-US" sz="2400" dirty="0" err="1">
                <a:solidFill>
                  <a:srgbClr val="333333"/>
                </a:solidFill>
              </a:rPr>
              <a:t>više</a:t>
            </a:r>
            <a:r>
              <a:rPr lang="en-US" sz="2400" dirty="0">
                <a:solidFill>
                  <a:srgbClr val="333333"/>
                </a:solidFill>
              </a:rPr>
              <a:t> </a:t>
            </a:r>
            <a:r>
              <a:rPr lang="en-US" sz="2400" dirty="0" err="1">
                <a:solidFill>
                  <a:srgbClr val="333333"/>
                </a:solidFill>
              </a:rPr>
              <a:t>informacija</a:t>
            </a:r>
            <a:r>
              <a:rPr lang="en-US" sz="2400" dirty="0">
                <a:solidFill>
                  <a:srgbClr val="333333"/>
                </a:solidFill>
              </a:rPr>
              <a:t> </a:t>
            </a:r>
            <a:r>
              <a:rPr lang="en-US" sz="2400" dirty="0" err="1">
                <a:solidFill>
                  <a:srgbClr val="333333"/>
                </a:solidFill>
              </a:rPr>
              <a:t>uzeli</a:t>
            </a:r>
            <a:r>
              <a:rPr lang="en-US" sz="2400" dirty="0">
                <a:solidFill>
                  <a:srgbClr val="333333"/>
                </a:solidFill>
              </a:rPr>
              <a:t> u </a:t>
            </a:r>
            <a:r>
              <a:rPr lang="en-US" sz="2400" dirty="0" err="1">
                <a:solidFill>
                  <a:srgbClr val="333333"/>
                </a:solidFill>
              </a:rPr>
              <a:t>obzir</a:t>
            </a:r>
            <a:r>
              <a:rPr lang="en-US" sz="2400" dirty="0">
                <a:solidFill>
                  <a:srgbClr val="333333"/>
                </a:solidFill>
              </a:rPr>
              <a:t>, </a:t>
            </a:r>
            <a:r>
              <a:rPr lang="en-US" sz="2400" dirty="0" err="1">
                <a:solidFill>
                  <a:srgbClr val="333333"/>
                </a:solidFill>
              </a:rPr>
              <a:t>vjerojatnije</a:t>
            </a:r>
            <a:r>
              <a:rPr lang="en-US" sz="2400" dirty="0">
                <a:solidFill>
                  <a:srgbClr val="333333"/>
                </a:solidFill>
              </a:rPr>
              <a:t> je da </a:t>
            </a:r>
            <a:r>
              <a:rPr lang="en-US" sz="2400" dirty="0" err="1">
                <a:solidFill>
                  <a:srgbClr val="333333"/>
                </a:solidFill>
              </a:rPr>
              <a:t>ćemo</a:t>
            </a:r>
            <a:r>
              <a:rPr lang="en-US" sz="2400" dirty="0">
                <a:solidFill>
                  <a:srgbClr val="333333"/>
                </a:solidFill>
              </a:rPr>
              <a:t> dobro </a:t>
            </a:r>
            <a:r>
              <a:rPr lang="en-US" sz="2400" dirty="0" err="1">
                <a:solidFill>
                  <a:srgbClr val="333333"/>
                </a:solidFill>
              </a:rPr>
              <a:t>procijeniti</a:t>
            </a:r>
            <a:r>
              <a:rPr lang="en-US" sz="2400" dirty="0">
                <a:solidFill>
                  <a:srgbClr val="333333"/>
                </a:solidFill>
              </a:rPr>
              <a:t> </a:t>
            </a:r>
            <a:r>
              <a:rPr lang="en-US" sz="2400" dirty="0" err="1">
                <a:solidFill>
                  <a:srgbClr val="333333"/>
                </a:solidFill>
              </a:rPr>
              <a:t>neku</a:t>
            </a:r>
            <a:r>
              <a:rPr lang="en-US" sz="2400" dirty="0">
                <a:solidFill>
                  <a:srgbClr val="333333"/>
                </a:solidFill>
              </a:rPr>
              <a:t> </a:t>
            </a:r>
            <a:r>
              <a:rPr lang="en-US" sz="2400" dirty="0" err="1">
                <a:solidFill>
                  <a:srgbClr val="333333"/>
                </a:solidFill>
              </a:rPr>
              <a:t>osobu</a:t>
            </a:r>
            <a:r>
              <a:rPr lang="en-US" sz="2400" dirty="0">
                <a:solidFill>
                  <a:srgbClr val="333333"/>
                </a:solidFill>
              </a:rPr>
              <a:t> </a:t>
            </a:r>
            <a:r>
              <a:rPr lang="en-US" sz="2400" dirty="0" err="1">
                <a:solidFill>
                  <a:srgbClr val="333333"/>
                </a:solidFill>
              </a:rPr>
              <a:t>ili</a:t>
            </a:r>
            <a:r>
              <a:rPr lang="en-US" sz="2400" dirty="0">
                <a:solidFill>
                  <a:srgbClr val="333333"/>
                </a:solidFill>
              </a:rPr>
              <a:t> </a:t>
            </a:r>
            <a:r>
              <a:rPr lang="en-US" sz="2400" dirty="0" err="1">
                <a:solidFill>
                  <a:srgbClr val="333333"/>
                </a:solidFill>
              </a:rPr>
              <a:t>situaciju</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96</a:t>
            </a:fld>
            <a:endParaRPr lang="de-DE" altLang="de-DE"/>
          </a:p>
        </p:txBody>
      </p:sp>
    </p:spTree>
    <p:extLst>
      <p:ext uri="{BB962C8B-B14F-4D97-AF65-F5344CB8AC3E}">
        <p14:creationId xmlns:p14="http://schemas.microsoft.com/office/powerpoint/2010/main" val="26663539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mn-lt"/>
                <a:ea typeface="+mn-ea"/>
                <a:cs typeface="+mn-cs"/>
              </a:rPr>
              <a:t>Zadatak 4</a:t>
            </a:r>
          </a:p>
        </p:txBody>
      </p:sp>
      <p:sp>
        <p:nvSpPr>
          <p:cNvPr id="100354" name="Rectangle 2"/>
          <p:cNvSpPr>
            <a:spLocks noGrp="1" noChangeArrowheads="1"/>
          </p:cNvSpPr>
          <p:nvPr>
            <p:ph idx="1"/>
          </p:nvPr>
        </p:nvSpPr>
        <p:spPr/>
        <p:txBody>
          <a:bodyPr>
            <a:noAutofit/>
          </a:bodyPr>
          <a:lstStyle/>
          <a:p>
            <a:pPr marL="342900" indent="-342900" defTabSz="914377">
              <a:buClr>
                <a:srgbClr val="333333"/>
              </a:buClr>
              <a:buFont typeface="WingDings"/>
              <a:buChar char=""/>
            </a:pPr>
            <a:r>
              <a:rPr lang="vi-VN" sz="2400" dirty="0">
                <a:solidFill>
                  <a:srgbClr val="333333"/>
                </a:solidFill>
              </a:rPr>
              <a:t>Vidjet ćete niz slika </a:t>
            </a:r>
            <a:r>
              <a:rPr lang="vi-VN" sz="2400">
                <a:solidFill>
                  <a:srgbClr val="333333"/>
                </a:solidFill>
              </a:rPr>
              <a:t>koje “pričaju” </a:t>
            </a:r>
            <a:r>
              <a:rPr lang="vi-VN" sz="2400" dirty="0">
                <a:solidFill>
                  <a:srgbClr val="333333"/>
                </a:solidFill>
              </a:rPr>
              <a:t>neku priču.</a:t>
            </a:r>
          </a:p>
          <a:p>
            <a:pPr marL="342900" indent="-342900" defTabSz="914377">
              <a:buClr>
                <a:srgbClr val="333333"/>
              </a:buClr>
              <a:buFont typeface="WingDings"/>
              <a:buChar char=""/>
            </a:pPr>
            <a:r>
              <a:rPr lang="vi-VN" sz="2400" dirty="0">
                <a:solidFill>
                  <a:srgbClr val="333333"/>
                </a:solidFill>
              </a:rPr>
              <a:t>Uz slike će biti ponuđena tri moguća ishoda priče.</a:t>
            </a:r>
          </a:p>
          <a:p>
            <a:pPr marL="342900" indent="-342900" defTabSz="914377">
              <a:buClr>
                <a:srgbClr val="333333"/>
              </a:buClr>
              <a:buFont typeface="WingDings"/>
              <a:buChar char=""/>
            </a:pPr>
            <a:r>
              <a:rPr lang="vi-VN" sz="2400" dirty="0">
                <a:solidFill>
                  <a:srgbClr val="333333"/>
                </a:solidFill>
              </a:rPr>
              <a:t>Vaš zadatak je da odredite koji je od tri prijedloga najvjerojatniji završetak priče.</a:t>
            </a:r>
            <a:endParaRPr lang="de-DE" altLang="de-DE" sz="2400" dirty="0">
              <a:solidFill>
                <a:srgbClr val="333333"/>
              </a:solidFill>
            </a:endParaRPr>
          </a:p>
        </p:txBody>
      </p:sp>
      <p:sp>
        <p:nvSpPr>
          <p:cNvPr id="9" name="Footer Placeholder 8"/>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0" name="Slide Number Placeholder 9"/>
          <p:cNvSpPr>
            <a:spLocks noGrp="1"/>
          </p:cNvSpPr>
          <p:nvPr>
            <p:ph type="sldNum" sz="quarter" idx="12"/>
          </p:nvPr>
        </p:nvSpPr>
        <p:spPr/>
        <p:txBody>
          <a:bodyPr/>
          <a:lstStyle/>
          <a:p>
            <a:fld id="{9F59EF0F-A78B-40CF-A08F-EB29014598E7}"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7"/>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138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Pozvati trećeg dječaka da se igra s njima</a:t>
            </a:r>
            <a:endParaRPr lang="en-CA"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Napraviti psinu.</a:t>
            </a:r>
            <a:endParaRPr lang="en-CA"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Poznatog nogometaša zatražiti autogram</a:t>
            </a:r>
            <a:endParaRPr lang="en-US" altLang="de-DE" sz="2400" dirty="0">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AF918794-A110-45C2-9829-000B143C0C5D}"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10"/>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240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Napraviti psinu.</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Rectangle 9"/>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343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Napraviti psinu.</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445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Napraviti psinu.</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11"/>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dječaci planiraju?</a:t>
            </a:r>
            <a:endParaRPr lang="de-DE" altLang="de-DE" sz="3600">
              <a:latin typeface="+mn-lt"/>
              <a:ea typeface="+mn-ea"/>
              <a:cs typeface="+mn-cs"/>
            </a:endParaRPr>
          </a:p>
        </p:txBody>
      </p:sp>
      <p:sp>
        <p:nvSpPr>
          <p:cNvPr id="10547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Pozvati trećeg dječaka da se igra s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Napraviti psinu.</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Poznatog nogometaša zatražiti autogram</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sp>
        <p:nvSpPr>
          <p:cNvPr id="106501"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AF918794-A110-45C2-9829-000B143C0C5D}"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sp>
        <p:nvSpPr>
          <p:cNvPr id="107526" name="Rectangle 11"/>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p>
        </p:txBody>
      </p:sp>
      <p:sp>
        <p:nvSpPr>
          <p:cNvPr id="108550" name="Rectangle 12"/>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pobjeći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sp>
        <p:nvSpPr>
          <p:cNvPr id="109576" name="Rectangle 1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mjesečini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Pokušavaju pobjeći</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Vježbaju</a:t>
            </a:r>
            <a:endParaRPr lang="en-US" altLang="de-DE" sz="2400" dirty="0">
              <a:solidFill>
                <a:srgbClr val="333333"/>
              </a:solidFill>
              <a:latin typeface="+mn-lt"/>
              <a:cs typeface="+mn-cs"/>
            </a:endParaRPr>
          </a:p>
        </p:txBody>
      </p:sp>
      <p:sp>
        <p:nvSpPr>
          <p:cNvPr id="110600" name="Rectangle 13"/>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Što rade ljudi na slici?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Veseli</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AF918794-A110-45C2-9829-000B143C0C5D}"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5"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Veseli</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sp>
        <p:nvSpPr>
          <p:cNvPr id="112646"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cs typeface="+mn-cs"/>
              </a:rPr>
              <a:t>Veseli</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sp>
        <p:nvSpPr>
          <p:cNvPr id="113670" name="Rectangle 1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e-DE" altLang="de-DE" sz="2400" dirty="0">
                <a:solidFill>
                  <a:srgbClr val="333333"/>
                </a:solidFill>
                <a:latin typeface="+mn-lt"/>
                <a:cs typeface="+mn-cs"/>
              </a:rPr>
              <a:t>Veseli se</a:t>
            </a:r>
            <a:r>
              <a:rPr lang="hr-HR" altLang="de-DE" sz="2400" dirty="0">
                <a:solidFill>
                  <a:srgbClr val="333333"/>
                </a:solidFill>
                <a:latin typeface="+mn-lt"/>
                <a:cs typeface="+mn-cs"/>
              </a:rPr>
              <a:t>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zaplašiti sestru</a:t>
            </a:r>
            <a:endParaRPr lang="en-US" altLang="de-DE" sz="2400" dirty="0">
              <a:solidFill>
                <a:srgbClr val="333333"/>
              </a:solidFill>
              <a:latin typeface="+mn-lt"/>
              <a:cs typeface="+mn-cs"/>
            </a:endParaRPr>
          </a:p>
        </p:txBody>
      </p:sp>
      <p:sp>
        <p:nvSpPr>
          <p:cNvPr id="114696" name="Rectangle 13"/>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14"/>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Što radi dječak na slici?</a:t>
            </a:r>
            <a:endParaRPr lang="de-DE" altLang="de-DE" sz="3600">
              <a:latin typeface="+mn-lt"/>
              <a:ea typeface="+mn-ea"/>
              <a:cs typeface="+mn-cs"/>
            </a:endParaRPr>
          </a:p>
        </p:txBody>
      </p:sp>
      <p:sp>
        <p:nvSpPr>
          <p:cNvPr id="11572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de-DE" altLang="de-DE" sz="2400" dirty="0">
                <a:solidFill>
                  <a:srgbClr val="333333"/>
                </a:solidFill>
                <a:latin typeface="+mn-lt"/>
                <a:cs typeface="+mn-cs"/>
              </a:rPr>
              <a:t>Veseli se</a:t>
            </a:r>
            <a:r>
              <a:rPr lang="hr-HR" altLang="de-DE" sz="2400" dirty="0">
                <a:solidFill>
                  <a:srgbClr val="333333"/>
                </a:solidFill>
                <a:latin typeface="+mn-lt"/>
                <a:cs typeface="+mn-cs"/>
              </a:rPr>
              <a:t>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Pakira poklon</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 zaplašiti sestru</a:t>
            </a:r>
            <a:endParaRPr lang="en-US" altLang="de-DE" sz="2400" dirty="0">
              <a:solidFill>
                <a:srgbClr val="004992"/>
              </a:solidFill>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7" name="Slide Number Placeholder 6"/>
          <p:cNvSpPr>
            <a:spLocks noGrp="1"/>
          </p:cNvSpPr>
          <p:nvPr>
            <p:ph type="sldNum" sz="quarter" idx="12"/>
          </p:nvPr>
        </p:nvSpPr>
        <p:spPr/>
        <p:txBody>
          <a:bodyPr/>
          <a:lstStyle/>
          <a:p>
            <a:fld id="{AF918794-A110-45C2-9829-000B143C0C5D}"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endParaRPr lang="en-US" sz="2400" dirty="0"/>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113</a:t>
            </a:fld>
            <a:endParaRPr lang="de-DE" altLang="de-DE"/>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Izrazi lica</a:t>
            </a:r>
            <a:r>
              <a:rPr lang="en-GB" altLang="de-DE" sz="2400" dirty="0">
                <a:solidFill>
                  <a:srgbClr val="333333"/>
                </a:solidFill>
              </a:rPr>
              <a:t> </a:t>
            </a:r>
            <a:r>
              <a:rPr lang="hr-HR" altLang="de-DE" sz="2400" dirty="0">
                <a:solidFill>
                  <a:srgbClr val="333333"/>
                </a:solidFill>
              </a:rPr>
              <a:t>i geste</a:t>
            </a:r>
            <a:r>
              <a:rPr lang="en-GB" altLang="de-DE" sz="2400" dirty="0">
                <a:solidFill>
                  <a:srgbClr val="333333"/>
                </a:solidFill>
              </a:rPr>
              <a:t> </a:t>
            </a:r>
            <a:r>
              <a:rPr lang="hr-HR" altLang="de-DE" sz="2400" dirty="0">
                <a:solidFill>
                  <a:srgbClr val="333333"/>
                </a:solidFill>
              </a:rPr>
              <a:t>važni su pokazatelji onoga što osoba osjeća, ali ponekad nas mogu </a:t>
            </a:r>
            <a:r>
              <a:rPr lang="hr-HR" altLang="de-DE" sz="2400">
                <a:solidFill>
                  <a:srgbClr val="333333"/>
                </a:solidFill>
              </a:rPr>
              <a:t>i zavarati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114</a:t>
            </a:fld>
            <a:endParaRPr lang="de-DE" altLang="de-DE"/>
          </a:p>
        </p:txBody>
      </p:sp>
    </p:spTree>
    <p:extLst>
      <p:ext uri="{BB962C8B-B14F-4D97-AF65-F5344CB8AC3E}">
        <p14:creationId xmlns:p14="http://schemas.microsoft.com/office/powerpoint/2010/main" val="70627131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Izrazi lica</a:t>
            </a:r>
            <a:r>
              <a:rPr lang="en-GB" altLang="de-DE" sz="2400" dirty="0">
                <a:solidFill>
                  <a:srgbClr val="333333"/>
                </a:solidFill>
              </a:rPr>
              <a:t> </a:t>
            </a:r>
            <a:r>
              <a:rPr lang="hr-HR" altLang="de-DE" sz="2400" dirty="0">
                <a:solidFill>
                  <a:srgbClr val="333333"/>
                </a:solidFill>
              </a:rPr>
              <a:t>i geste</a:t>
            </a:r>
            <a:r>
              <a:rPr lang="en-GB" altLang="de-DE" sz="2400" dirty="0">
                <a:solidFill>
                  <a:srgbClr val="333333"/>
                </a:solidFill>
              </a:rPr>
              <a:t> </a:t>
            </a:r>
            <a:r>
              <a:rPr lang="hr-HR" altLang="de-DE" sz="2400" dirty="0">
                <a:solidFill>
                  <a:srgbClr val="333333"/>
                </a:solidFill>
              </a:rPr>
              <a:t>važni su pokazatelji onoga što osoba osjeća, ali ponekad nas mogu i zavarati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Kad procjenjujemo neku složenu situaciju</a:t>
            </a:r>
            <a:r>
              <a:rPr lang="de-DE" altLang="de-DE" sz="2400" dirty="0">
                <a:solidFill>
                  <a:srgbClr val="333333"/>
                </a:solidFill>
              </a:rPr>
              <a:t>, </a:t>
            </a:r>
            <a:r>
              <a:rPr lang="hr-HR" altLang="de-DE" sz="2400" dirty="0">
                <a:solidFill>
                  <a:srgbClr val="333333"/>
                </a:solidFill>
              </a:rPr>
              <a:t>neophodno je uzeti u obzir sve </a:t>
            </a:r>
            <a:r>
              <a:rPr lang="hr-HR" altLang="de-DE" sz="2400">
                <a:solidFill>
                  <a:srgbClr val="333333"/>
                </a:solidFill>
              </a:rPr>
              <a:t>dostupne informacije</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115</a:t>
            </a:fld>
            <a:endParaRPr lang="de-DE" altLang="de-DE"/>
          </a:p>
        </p:txBody>
      </p:sp>
    </p:spTree>
    <p:extLst>
      <p:ext uri="{BB962C8B-B14F-4D97-AF65-F5344CB8AC3E}">
        <p14:creationId xmlns:p14="http://schemas.microsoft.com/office/powerpoint/2010/main" val="599899450"/>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Primjena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svakodnevnom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b="1" dirty="0">
                <a:solidFill>
                  <a:srgbClr val="333333"/>
                </a:solidFill>
              </a:rPr>
              <a:t>Što smo naučili </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Čvrste zaključke o nekoj osobi trebamo donositi samo</a:t>
            </a:r>
            <a:r>
              <a:rPr lang="en-GB" altLang="de-DE" sz="2400" dirty="0">
                <a:solidFill>
                  <a:srgbClr val="333333"/>
                </a:solidFill>
              </a:rPr>
              <a:t> </a:t>
            </a:r>
            <a:r>
              <a:rPr lang="hr-HR" altLang="de-DE" sz="2400" dirty="0">
                <a:solidFill>
                  <a:srgbClr val="333333"/>
                </a:solidFill>
              </a:rPr>
              <a:t>ako je dobro poznajemo ili ako smo imali prilike promatrati je u različitim situacijama</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Izrazi lica</a:t>
            </a:r>
            <a:r>
              <a:rPr lang="en-GB" altLang="de-DE" sz="2400" dirty="0">
                <a:solidFill>
                  <a:srgbClr val="333333"/>
                </a:solidFill>
              </a:rPr>
              <a:t> </a:t>
            </a:r>
            <a:r>
              <a:rPr lang="hr-HR" altLang="de-DE" sz="2400" dirty="0">
                <a:solidFill>
                  <a:srgbClr val="333333"/>
                </a:solidFill>
              </a:rPr>
              <a:t>i geste</a:t>
            </a:r>
            <a:r>
              <a:rPr lang="en-GB" altLang="de-DE" sz="2400" dirty="0">
                <a:solidFill>
                  <a:srgbClr val="333333"/>
                </a:solidFill>
              </a:rPr>
              <a:t> </a:t>
            </a:r>
            <a:r>
              <a:rPr lang="hr-HR" altLang="de-DE" sz="2400" dirty="0">
                <a:solidFill>
                  <a:srgbClr val="333333"/>
                </a:solidFill>
              </a:rPr>
              <a:t>važni su pokazatelji onoga što osoba osjeća, ali ponekad nas mogu i zavarati</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Kad procjenjujemo neku složenu situaciju</a:t>
            </a:r>
            <a:r>
              <a:rPr lang="de-DE" altLang="de-DE" sz="2400" dirty="0">
                <a:solidFill>
                  <a:srgbClr val="333333"/>
                </a:solidFill>
              </a:rPr>
              <a:t>, </a:t>
            </a:r>
            <a:r>
              <a:rPr lang="hr-HR" altLang="de-DE" sz="2400" dirty="0">
                <a:solidFill>
                  <a:srgbClr val="333333"/>
                </a:solidFill>
              </a:rPr>
              <a:t>neophodno je uzeti u obzir sve dostupne informacije</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hr-HR" altLang="de-DE" sz="2400" dirty="0">
                <a:solidFill>
                  <a:srgbClr val="333333"/>
                </a:solidFill>
              </a:rPr>
              <a:t>Što više informacija uzmemo u obzir</a:t>
            </a:r>
            <a:r>
              <a:rPr lang="de-DE" altLang="de-DE" sz="2400" dirty="0">
                <a:solidFill>
                  <a:srgbClr val="333333"/>
                </a:solidFill>
              </a:rPr>
              <a:t>, </a:t>
            </a:r>
            <a:r>
              <a:rPr lang="hr-HR" altLang="de-DE" sz="2400" dirty="0">
                <a:solidFill>
                  <a:srgbClr val="333333"/>
                </a:solidFill>
              </a:rPr>
              <a:t>veća je šansa da ćemo dobro procijeniti neku osobu ili situaciju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116</a:t>
            </a:fld>
            <a:endParaRPr lang="de-DE" altLang="de-DE"/>
          </a:p>
        </p:txBody>
      </p:sp>
    </p:spTree>
    <p:extLst>
      <p:ext uri="{BB962C8B-B14F-4D97-AF65-F5344CB8AC3E}">
        <p14:creationId xmlns:p14="http://schemas.microsoft.com/office/powerpoint/2010/main" val="37895364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U </a:t>
            </a:r>
            <a:r>
              <a:rPr lang="en-US" sz="3600" dirty="0" err="1">
                <a:solidFill>
                  <a:srgbClr val="004992"/>
                </a:solidFill>
                <a:latin typeface="+mn-lt"/>
                <a:ea typeface="+mn-ea"/>
                <a:cs typeface="+mn-cs"/>
              </a:rPr>
              <a:t>kakvoj</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Tijekom psihoze</a:t>
            </a:r>
            <a:r>
              <a:rPr lang="en-AU" altLang="de-DE" sz="2400" dirty="0">
                <a:solidFill>
                  <a:srgbClr val="333333"/>
                </a:solidFill>
              </a:rPr>
              <a:t>, </a:t>
            </a:r>
            <a:r>
              <a:rPr lang="hr-HR" altLang="de-DE" sz="2400" dirty="0">
                <a:solidFill>
                  <a:srgbClr val="333333"/>
                </a:solidFill>
              </a:rPr>
              <a:t>ljudi su skloni pogrešno tumačiti ili preuveličavati</a:t>
            </a:r>
            <a:r>
              <a:rPr lang="en-AU" altLang="de-DE" sz="2400" dirty="0">
                <a:solidFill>
                  <a:srgbClr val="333333"/>
                </a:solidFill>
              </a:rPr>
              <a:t> </a:t>
            </a:r>
            <a:r>
              <a:rPr lang="hr-HR" altLang="de-DE" sz="2400" dirty="0">
                <a:solidFill>
                  <a:srgbClr val="333333"/>
                </a:solidFill>
              </a:rPr>
              <a:t>značenje izraza lica ili ponašanja drugih</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Ivan je imao fiks ideju da je momak Jodie Foster</a:t>
            </a:r>
            <a:r>
              <a:rPr lang="en-AU" altLang="de-DE" sz="2400" dirty="0">
                <a:solidFill>
                  <a:srgbClr val="333333"/>
                </a:solidFill>
              </a:rPr>
              <a:t>. </a:t>
            </a:r>
            <a:r>
              <a:rPr lang="hr-HR" altLang="de-DE" sz="2400" dirty="0">
                <a:solidFill>
                  <a:srgbClr val="333333"/>
                </a:solidFill>
              </a:rPr>
              <a:t>Napisao joj je ljubavno pismo i planirao budućnost s njom.</a:t>
            </a:r>
            <a:endParaRPr lang="en-US" altLang="de-DE" sz="2400" dirty="0">
              <a:solidFill>
                <a:srgbClr val="333333"/>
              </a:solidFill>
            </a:endParaRPr>
          </a:p>
          <a:p>
            <a:pPr lvl="0" defTabSz="914400" fontAlgn="base"/>
            <a:r>
              <a:rPr lang="hr-HR" altLang="de-DE" sz="2400" dirty="0">
                <a:solidFill>
                  <a:srgbClr val="004992"/>
                </a:solidFill>
              </a:rPr>
              <a:t>Pozadina događaja</a:t>
            </a:r>
            <a:r>
              <a:rPr lang="en-AU" altLang="de-DE" sz="2400" dirty="0">
                <a:solidFill>
                  <a:srgbClr val="004992"/>
                </a:solidFill>
              </a:rPr>
              <a:t>: </a:t>
            </a:r>
            <a:r>
              <a:rPr lang="hr-HR" altLang="de-DE" sz="2400" dirty="0">
                <a:solidFill>
                  <a:srgbClr val="333333"/>
                </a:solidFill>
              </a:rPr>
              <a:t>Vidio je </a:t>
            </a:r>
            <a:r>
              <a:rPr lang="de-DE" altLang="de-DE" sz="2400" dirty="0">
                <a:solidFill>
                  <a:srgbClr val="333333"/>
                </a:solidFill>
              </a:rPr>
              <a:t>J</a:t>
            </a:r>
            <a:r>
              <a:rPr lang="hr-HR" altLang="de-DE" sz="2400" dirty="0">
                <a:solidFill>
                  <a:srgbClr val="333333"/>
                </a:solidFill>
              </a:rPr>
              <a:t>odie </a:t>
            </a:r>
            <a:r>
              <a:rPr lang="de-DE" altLang="de-DE" sz="2400" dirty="0">
                <a:solidFill>
                  <a:srgbClr val="333333"/>
                </a:solidFill>
              </a:rPr>
              <a:t>F</a:t>
            </a:r>
            <a:r>
              <a:rPr lang="hr-HR" altLang="de-DE" sz="2400" dirty="0">
                <a:solidFill>
                  <a:srgbClr val="333333"/>
                </a:solidFill>
              </a:rPr>
              <a:t>oster na premijeri filma</a:t>
            </a:r>
            <a:r>
              <a:rPr lang="en-AU" altLang="de-DE" sz="2400" dirty="0">
                <a:solidFill>
                  <a:srgbClr val="333333"/>
                </a:solidFill>
              </a:rPr>
              <a:t>. </a:t>
            </a:r>
            <a:r>
              <a:rPr lang="hr-HR" altLang="de-DE" sz="2400" dirty="0">
                <a:solidFill>
                  <a:srgbClr val="333333"/>
                </a:solidFill>
              </a:rPr>
              <a:t>Ona je prišla gomili i mahnula mu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9" name="Slide Number Placeholder 8"/>
          <p:cNvSpPr>
            <a:spLocks noGrp="1"/>
          </p:cNvSpPr>
          <p:nvPr>
            <p:ph type="sldNum" sz="quarter" idx="12"/>
          </p:nvPr>
        </p:nvSpPr>
        <p:spPr/>
        <p:txBody>
          <a:bodyPr/>
          <a:lstStyle/>
          <a:p>
            <a:fld id="{9F59EF0F-A78B-40CF-A08F-EB29014598E7}"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mn-lt"/>
                <a:ea typeface="+mn-ea"/>
                <a:cs typeface="+mn-cs"/>
              </a:rPr>
              <a:t>U </a:t>
            </a:r>
            <a:r>
              <a:rPr lang="en-US" sz="3600" dirty="0" err="1">
                <a:solidFill>
                  <a:srgbClr val="004992"/>
                </a:solidFill>
                <a:latin typeface="+mn-lt"/>
                <a:ea typeface="+mn-ea"/>
                <a:cs typeface="+mn-cs"/>
              </a:rPr>
              <a:t>kakvoj</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vezi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Tijekom psihoze</a:t>
            </a:r>
            <a:r>
              <a:rPr lang="en-AU" altLang="de-DE" sz="2400" dirty="0">
                <a:solidFill>
                  <a:srgbClr val="333333"/>
                </a:solidFill>
              </a:rPr>
              <a:t>, </a:t>
            </a:r>
            <a:r>
              <a:rPr lang="hr-HR" altLang="de-DE" sz="2400" dirty="0">
                <a:solidFill>
                  <a:srgbClr val="333333"/>
                </a:solidFill>
              </a:rPr>
              <a:t>ljudi su skloni pogrešno tumačiti ili preuveličavati</a:t>
            </a:r>
            <a:r>
              <a:rPr lang="en-AU" altLang="de-DE" sz="2400" dirty="0">
                <a:solidFill>
                  <a:srgbClr val="333333"/>
                </a:solidFill>
              </a:rPr>
              <a:t> </a:t>
            </a:r>
            <a:r>
              <a:rPr lang="hr-HR" altLang="de-DE" sz="2400" dirty="0">
                <a:solidFill>
                  <a:srgbClr val="333333"/>
                </a:solidFill>
              </a:rPr>
              <a:t>značenje izraza lica ili ponašanja drugih</a:t>
            </a:r>
            <a:r>
              <a:rPr lang="en-AU" altLang="de-DE" sz="2400" dirty="0">
                <a:solidFill>
                  <a:srgbClr val="333333"/>
                </a:solidFill>
              </a:rPr>
              <a:t>.</a:t>
            </a:r>
          </a:p>
          <a:p>
            <a:pPr lvl="0" defTabSz="914400" fontAlgn="base"/>
            <a:r>
              <a:rPr lang="hr-HR" altLang="de-DE" sz="2400" dirty="0">
                <a:solidFill>
                  <a:srgbClr val="004992"/>
                </a:solidFill>
              </a:rPr>
              <a:t>Primjer</a:t>
            </a:r>
            <a:r>
              <a:rPr lang="en-AU" altLang="de-DE" sz="2400" dirty="0">
                <a:solidFill>
                  <a:srgbClr val="004992"/>
                </a:solidFill>
              </a:rPr>
              <a:t>: </a:t>
            </a:r>
            <a:r>
              <a:rPr lang="hr-HR" altLang="de-DE" sz="2400" dirty="0">
                <a:solidFill>
                  <a:srgbClr val="333333"/>
                </a:solidFill>
              </a:rPr>
              <a:t>Ivan je imao fiks ideju da je momak Jodie Foster</a:t>
            </a:r>
            <a:r>
              <a:rPr lang="en-AU" altLang="de-DE" sz="2400" dirty="0">
                <a:solidFill>
                  <a:srgbClr val="333333"/>
                </a:solidFill>
              </a:rPr>
              <a:t>. </a:t>
            </a:r>
            <a:r>
              <a:rPr lang="hr-HR" altLang="de-DE" sz="2400" dirty="0">
                <a:solidFill>
                  <a:srgbClr val="333333"/>
                </a:solidFill>
              </a:rPr>
              <a:t>Napisao joj je ljubavno pismo i planirao budućnost s njom.</a:t>
            </a:r>
            <a:endParaRPr lang="en-US" altLang="de-DE" sz="2400" dirty="0">
              <a:solidFill>
                <a:srgbClr val="333333"/>
              </a:solidFill>
            </a:endParaRPr>
          </a:p>
          <a:p>
            <a:pPr lvl="0" defTabSz="914400" fontAlgn="base"/>
            <a:r>
              <a:rPr lang="hr-HR" altLang="de-DE" sz="2400" dirty="0">
                <a:solidFill>
                  <a:srgbClr val="004992"/>
                </a:solidFill>
              </a:rPr>
              <a:t>Pozadina događaja</a:t>
            </a:r>
            <a:r>
              <a:rPr lang="en-AU" altLang="de-DE" sz="2400" dirty="0">
                <a:solidFill>
                  <a:srgbClr val="004992"/>
                </a:solidFill>
              </a:rPr>
              <a:t>: </a:t>
            </a:r>
            <a:r>
              <a:rPr lang="hr-HR" altLang="de-DE" sz="2400" dirty="0">
                <a:solidFill>
                  <a:srgbClr val="333333"/>
                </a:solidFill>
              </a:rPr>
              <a:t>Vidio je </a:t>
            </a:r>
            <a:r>
              <a:rPr lang="de-DE" altLang="de-DE" sz="2400" dirty="0">
                <a:solidFill>
                  <a:srgbClr val="333333"/>
                </a:solidFill>
              </a:rPr>
              <a:t>J</a:t>
            </a:r>
            <a:r>
              <a:rPr lang="hr-HR" altLang="de-DE" sz="2400" dirty="0">
                <a:solidFill>
                  <a:srgbClr val="333333"/>
                </a:solidFill>
              </a:rPr>
              <a:t>odie </a:t>
            </a:r>
            <a:r>
              <a:rPr lang="de-DE" altLang="de-DE" sz="2400" dirty="0">
                <a:solidFill>
                  <a:srgbClr val="333333"/>
                </a:solidFill>
              </a:rPr>
              <a:t>F</a:t>
            </a:r>
            <a:r>
              <a:rPr lang="hr-HR" altLang="de-DE" sz="2400" dirty="0">
                <a:solidFill>
                  <a:srgbClr val="333333"/>
                </a:solidFill>
              </a:rPr>
              <a:t>oster na premijeri filma</a:t>
            </a:r>
            <a:r>
              <a:rPr lang="en-AU" altLang="de-DE" sz="2400" dirty="0">
                <a:solidFill>
                  <a:srgbClr val="333333"/>
                </a:solidFill>
              </a:rPr>
              <a:t>. </a:t>
            </a:r>
            <a:r>
              <a:rPr lang="hr-HR" altLang="de-DE" sz="2400" dirty="0">
                <a:solidFill>
                  <a:srgbClr val="333333"/>
                </a:solidFill>
              </a:rPr>
              <a:t>Ona je prišla gomili i mahnula mu radosno,</a:t>
            </a:r>
            <a:r>
              <a:rPr lang="en-AU" altLang="de-DE" sz="2400" dirty="0">
                <a:solidFill>
                  <a:srgbClr val="333333"/>
                </a:solidFill>
              </a:rPr>
              <a:t> </a:t>
            </a:r>
            <a:r>
              <a:rPr lang="hr-HR" altLang="de-DE" sz="2400" i="1" dirty="0">
                <a:solidFill>
                  <a:srgbClr val="333333"/>
                </a:solidFill>
              </a:rPr>
              <a:t>kao i drugima</a:t>
            </a:r>
            <a:r>
              <a:rPr lang="en-AU" altLang="de-DE" sz="2400" dirty="0">
                <a:solidFill>
                  <a:srgbClr val="333333"/>
                </a:solidFill>
              </a:rPr>
              <a:t>.</a:t>
            </a:r>
          </a:p>
          <a:p>
            <a:pPr lvl="0" defTabSz="914400" fontAlgn="base"/>
            <a:r>
              <a:rPr lang="hr-HR" altLang="de-DE" sz="2400" dirty="0">
                <a:solidFill>
                  <a:srgbClr val="333333"/>
                </a:solidFill>
              </a:rPr>
              <a:t>Puno je toga u očima promatrača</a:t>
            </a:r>
            <a:r>
              <a:rPr lang="en-AU" altLang="de-DE" sz="2400" dirty="0">
                <a:solidFill>
                  <a:srgbClr val="333333"/>
                </a:solidFill>
              </a:rPr>
              <a:t>. </a:t>
            </a:r>
            <a:r>
              <a:rPr lang="hr-HR" altLang="de-DE" sz="2400" dirty="0">
                <a:solidFill>
                  <a:srgbClr val="333333"/>
                </a:solidFill>
              </a:rPr>
              <a:t>Naši osjećaji utječu na naše opažanje, osobito kada se osjećamo ugroženi. Kada smo uplašeni ili tjeskobni, okolina nam može izgledati neprijateljski. Kad smo izuzetno sretni, može se javiti pretjeran osjećaj nepobjedivosti ili voljenosti.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4" name="Slide Number Placeholder 3"/>
          <p:cNvSpPr>
            <a:spLocks noGrp="1"/>
          </p:cNvSpPr>
          <p:nvPr>
            <p:ph type="sldNum" sz="quarter" idx="12"/>
          </p:nvPr>
        </p:nvSpPr>
        <p:spPr/>
        <p:txBody>
          <a:bodyPr/>
          <a:lstStyle/>
          <a:p>
            <a:fld id="{9F59EF0F-A78B-40CF-A08F-EB29014598E7}" type="slidenum">
              <a:rPr lang="de-DE" altLang="de-DE" smtClean="0"/>
              <a:pPr/>
              <a:t>118</a:t>
            </a:fld>
            <a:endParaRPr lang="de-DE" altLang="de-DE"/>
          </a:p>
        </p:txBody>
      </p:sp>
    </p:spTree>
    <p:extLst>
      <p:ext uri="{BB962C8B-B14F-4D97-AF65-F5344CB8AC3E}">
        <p14:creationId xmlns:p14="http://schemas.microsoft.com/office/powerpoint/2010/main" val="15388109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16" name="Slide Number Placeholder 15"/>
          <p:cNvSpPr>
            <a:spLocks noGrp="1"/>
          </p:cNvSpPr>
          <p:nvPr>
            <p:ph type="sldNum" sz="quarter" idx="12"/>
          </p:nvPr>
        </p:nvSpPr>
        <p:spPr/>
        <p:txBody>
          <a:bodyPr/>
          <a:lstStyle/>
          <a:p>
            <a:fld id="{9F59EF0F-A78B-40CF-A08F-EB29014598E7}" type="slidenum">
              <a:rPr lang="de-DE" altLang="de-DE" smtClean="0"/>
              <a:pPr/>
              <a:t>119</a:t>
            </a:fld>
            <a:endParaRPr lang="de-DE" altLang="de-DE"/>
          </a:p>
        </p:txBody>
      </p:sp>
    </p:spTree>
    <p:extLst>
      <p:ext uri="{BB962C8B-B14F-4D97-AF65-F5344CB8AC3E}">
        <p14:creationId xmlns:p14="http://schemas.microsoft.com/office/powerpoint/2010/main" val="28327466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852870225"/>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5AF95B48-DC2B-4648-A9C6-E76CD84066B0}"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30176723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5AF95B48-DC2B-4648-A9C6-E76CD84066B0}"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80937994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7" name="Footer Placeholder 6"/>
          <p:cNvSpPr>
            <a:spLocks noGrp="1"/>
          </p:cNvSpPr>
          <p:nvPr>
            <p:ph type="ftr" sz="quarter" idx="11"/>
          </p:nvPr>
        </p:nvSpPr>
        <p:spPr/>
        <p:txBody>
          <a:bodyPr/>
          <a:lstStyle/>
          <a:p>
            <a:pPr>
              <a:defRPr/>
            </a:pPr>
            <a:r>
              <a:rPr lang="de-DE"/>
              <a:t>Metakognitivni Trening 4 – Sposobnost razumijevanja i suosjećanja (empatije) s drugima… I</a:t>
            </a:r>
          </a:p>
        </p:txBody>
      </p:sp>
      <p:sp>
        <p:nvSpPr>
          <p:cNvPr id="8" name="Slide Number Placeholder 7"/>
          <p:cNvSpPr>
            <a:spLocks noGrp="1"/>
          </p:cNvSpPr>
          <p:nvPr>
            <p:ph type="sldNum" sz="quarter" idx="12"/>
          </p:nvPr>
        </p:nvSpPr>
        <p:spPr/>
        <p:txBody>
          <a:bodyPr/>
          <a:lstStyle/>
          <a:p>
            <a:fld id="{5AF95B48-DC2B-4648-A9C6-E76CD84066B0}" type="slidenum">
              <a:rPr lang="de-DE" altLang="de-DE" smtClean="0"/>
              <a:pPr/>
              <a:t>122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7168</Words>
  <Application>Microsoft Office PowerPoint</Application>
  <PresentationFormat>Benutzerdefiniert</PresentationFormat>
  <Paragraphs>1219</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Wingdings</vt:lpstr>
      <vt:lpstr>Calibri Light</vt:lpstr>
      <vt:lpstr>Symbol</vt:lpstr>
      <vt:lpstr>Times New Roman</vt:lpstr>
      <vt:lpstr>Arial</vt:lpstr>
      <vt:lpstr>Calibri</vt:lpstr>
      <vt:lpstr>Wingdings</vt:lpstr>
      <vt:lpstr>UKE_PPT-Vorlage_16zu9</vt:lpstr>
      <vt:lpstr>MKT 4 A – Sposobnost razumijevanja i suosjećanja (empatije) s drugima… I</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Kako mogu prepoznati i razumjeti što osjeća druga osoba?</vt:lpstr>
      <vt:lpstr>Zašto ovo radimo?</vt:lpstr>
      <vt:lpstr>Zašto ovo radimo?</vt:lpstr>
      <vt:lpstr>Kako problemi s prepoznavanjem emocija drugih potiču pogrešne interpretacije tijekom psihoze – primjeri</vt:lpstr>
      <vt:lpstr>Zadatak 1</vt:lpstr>
      <vt:lpstr>Molimo Vas, imenujte neke osnovne ljudske emocije</vt:lpstr>
      <vt:lpstr>Molimo Vas, imenujte neke osnovne ljudske emocije</vt:lpstr>
      <vt:lpstr>Različite emocije Nekad je lako shvatiti kako se netko drugi osjeća... Pogotovo ako su Vam poznate okolnosti...</vt:lpstr>
      <vt:lpstr>Različite emocije Nekad je lako shvatiti kako se netko drugi osjeća... Pogotovo ako su Vam poznate okolnosti...</vt:lpstr>
      <vt:lpstr>PowerPoint-Präsentation</vt:lpstr>
      <vt:lpstr>PowerPoint-Präsentation</vt:lpstr>
      <vt:lpstr>Možemo li dokučiti karakter ili zanimanje osobe samo na osnovi njihovog izgleda?</vt:lpstr>
      <vt:lpstr>Jeste li znali?</vt:lpstr>
      <vt:lpstr>Druge zemlje, drugi običaji! Česta pogrešna tumačenja gestikulacije i mimike</vt:lpstr>
      <vt:lpstr>Druge zemlje, drugi običaji! Česta pogrešna tumačenja gestikulacije i mimike</vt:lpstr>
      <vt:lpstr>Druge zemlje, drugi običaji! Česta pogrešna tumačenja gestikulacije i mimike</vt:lpstr>
      <vt:lpstr>Druge zemlje, drugi običaji! Česta pogrešna tumačenja gestikulacije i mimike</vt:lpstr>
      <vt:lpstr>Zadatak 2</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izborni sadržaj: video - isječci</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Što ova osoba osjeća ili radi? Koliko ste u to sigurni?</vt:lpstr>
      <vt:lpstr>PowerPoint-Präsentation</vt:lpstr>
      <vt:lpstr>Pouka</vt:lpstr>
      <vt:lpstr>Pouka</vt:lpstr>
      <vt:lpstr>Pouka</vt:lpstr>
      <vt:lpstr>Zadatak 3</vt:lpstr>
      <vt:lpstr>Što čovjek namjerava učiniti?</vt:lpstr>
      <vt:lpstr>Što čovjek namjerava učiniti?</vt:lpstr>
      <vt:lpstr>Što čovjek namjerava učiniti?</vt:lpstr>
      <vt:lpstr>Točan odgovor je 4c!</vt:lpstr>
      <vt:lpstr>Što namjerava ova žena?</vt:lpstr>
      <vt:lpstr>Što namjerava ova žena?</vt:lpstr>
      <vt:lpstr>Što namjerava ova žena?</vt:lpstr>
      <vt:lpstr>Točan odgovor je 4a!</vt:lpstr>
      <vt:lpstr>Što namjerava ovaj čovjek?</vt:lpstr>
      <vt:lpstr>Što namjerava ovaj čovjek?</vt:lpstr>
      <vt:lpstr>Što namjerava ovaj čovjek?</vt:lpstr>
      <vt:lpstr>Točan odgovor je 4c!</vt:lpstr>
      <vt:lpstr>Što namjerava ova žena?</vt:lpstr>
      <vt:lpstr>Što namjerava ova žena?</vt:lpstr>
      <vt:lpstr>Što namjerava ova žena?</vt:lpstr>
      <vt:lpstr>Točan odgovor je 4a!</vt:lpstr>
      <vt:lpstr>Što namjerava ova žena?</vt:lpstr>
      <vt:lpstr>Što namjerava ova žena?</vt:lpstr>
      <vt:lpstr>Što namjerava ova žena?</vt:lpstr>
      <vt:lpstr>Točan odgovor je 4b!</vt:lpstr>
      <vt:lpstr>Što ova žena namjerava?</vt:lpstr>
      <vt:lpstr>Što ova žena namjerava?</vt:lpstr>
      <vt:lpstr>Što ova žena namjerava?</vt:lpstr>
      <vt:lpstr>Točan odgovor je 4b!</vt:lpstr>
      <vt:lpstr>Što dječak namjerava?</vt:lpstr>
      <vt:lpstr>Što dječak namjerava?</vt:lpstr>
      <vt:lpstr>Što dječak namjerava?</vt:lpstr>
      <vt:lpstr>Točan odgovor je 4a!</vt:lpstr>
      <vt:lpstr>Što ovaj čovjek namjerava učiniti?</vt:lpstr>
      <vt:lpstr>Što ovaj čovjek namjerava učiniti?</vt:lpstr>
      <vt:lpstr>Što ovaj čovjek namjerava učiniti?</vt:lpstr>
      <vt:lpstr>Točan odgovor je 4b!</vt:lpstr>
      <vt:lpstr>Što namjerava ova žena?</vt:lpstr>
      <vt:lpstr>Što namjerava ova žena?</vt:lpstr>
      <vt:lpstr>Što namjerava ova žena?</vt:lpstr>
      <vt:lpstr>Točan odgovor je 4a!</vt:lpstr>
      <vt:lpstr>Što namjerava ovaj čovjek?</vt:lpstr>
      <vt:lpstr>Što namjerava ovaj čovjek?</vt:lpstr>
      <vt:lpstr>Što namjerava ovaj čovjek?</vt:lpstr>
      <vt:lpstr>Točan odgovor je 4b!</vt:lpstr>
      <vt:lpstr>Sažetak</vt:lpstr>
      <vt:lpstr>Sažetak</vt:lpstr>
      <vt:lpstr>Sažetak</vt:lpstr>
      <vt:lpstr>Zadatak 4</vt:lpstr>
      <vt:lpstr>Što dječaci planiraju?</vt:lpstr>
      <vt:lpstr>Što dječaci planiraju?</vt:lpstr>
      <vt:lpstr>Što dječaci planiraju?</vt:lpstr>
      <vt:lpstr>Što dječaci planiraju?</vt:lpstr>
      <vt:lpstr>Što dječaci planiraju?</vt:lpstr>
      <vt:lpstr>Što rade ljudi na slici?</vt:lpstr>
      <vt:lpstr>Što rade ljudi na slici?</vt:lpstr>
      <vt:lpstr>Što rade ljudi na slici?</vt:lpstr>
      <vt:lpstr>Što rade ljudi na slici?</vt:lpstr>
      <vt:lpstr>Što rade ljudi na slici?</vt:lpstr>
      <vt:lpstr>Što radi dječak na slici?</vt:lpstr>
      <vt:lpstr>Što radi dječak na slici?</vt:lpstr>
      <vt:lpstr>Što radi dječak na slici?</vt:lpstr>
      <vt:lpstr>Što radi dječak na slici?</vt:lpstr>
      <vt:lpstr>Što radi dječak na slici?</vt:lpstr>
      <vt:lpstr>Primjena u svakodnevnom životu</vt:lpstr>
      <vt:lpstr>Primjena u svakodnevnom životu</vt:lpstr>
      <vt:lpstr>Primjena u svakodnevnom životu</vt:lpstr>
      <vt:lpstr>Primjena u svakodnevnom životu</vt:lpstr>
      <vt:lpstr>U kakvoj je ovo vezi sa psihozom?</vt:lpstr>
      <vt:lpstr>U kakvoj je ovo vezi sa psihozom?</vt:lpstr>
      <vt:lpstr>Hvala na pozornosti!</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521</cp:revision>
  <dcterms:created xsi:type="dcterms:W3CDTF">2004-07-26T08:39:44Z</dcterms:created>
  <dcterms:modified xsi:type="dcterms:W3CDTF">2025-01-09T15:59:23Z</dcterms:modified>
</cp:coreProperties>
</file>