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0" r:id="rId1"/>
  </p:sldMasterIdLst>
  <p:notesMasterIdLst>
    <p:notesMasterId r:id="rId41"/>
  </p:notesMasterIdLst>
  <p:handoutMasterIdLst>
    <p:handoutMasterId r:id="rId42"/>
  </p:handoutMasterIdLst>
  <p:sldIdLst>
    <p:sldId id="459" r:id="rId2"/>
    <p:sldId id="390" r:id="rId3"/>
    <p:sldId id="391" r:id="rId4"/>
    <p:sldId id="392" r:id="rId5"/>
    <p:sldId id="393" r:id="rId6"/>
    <p:sldId id="388" r:id="rId7"/>
    <p:sldId id="397" r:id="rId8"/>
    <p:sldId id="441" r:id="rId9"/>
    <p:sldId id="440" r:id="rId10"/>
    <p:sldId id="399" r:id="rId11"/>
    <p:sldId id="443" r:id="rId12"/>
    <p:sldId id="442" r:id="rId13"/>
    <p:sldId id="407" r:id="rId14"/>
    <p:sldId id="423" r:id="rId15"/>
    <p:sldId id="445" r:id="rId16"/>
    <p:sldId id="444" r:id="rId17"/>
    <p:sldId id="332" r:id="rId18"/>
    <p:sldId id="401" r:id="rId19"/>
    <p:sldId id="446" r:id="rId20"/>
    <p:sldId id="386" r:id="rId21"/>
    <p:sldId id="402" r:id="rId22"/>
    <p:sldId id="448" r:id="rId23"/>
    <p:sldId id="447" r:id="rId24"/>
    <p:sldId id="449" r:id="rId25"/>
    <p:sldId id="367" r:id="rId26"/>
    <p:sldId id="340" r:id="rId27"/>
    <p:sldId id="450" r:id="rId28"/>
    <p:sldId id="452" r:id="rId29"/>
    <p:sldId id="455" r:id="rId30"/>
    <p:sldId id="456" r:id="rId31"/>
    <p:sldId id="457" r:id="rId32"/>
    <p:sldId id="376" r:id="rId33"/>
    <p:sldId id="418" r:id="rId34"/>
    <p:sldId id="419" r:id="rId35"/>
    <p:sldId id="403" r:id="rId36"/>
    <p:sldId id="458" r:id="rId37"/>
    <p:sldId id="369" r:id="rId38"/>
    <p:sldId id="438" r:id="rId39"/>
    <p:sldId id="421" r:id="rId40"/>
  </p:sldIdLst>
  <p:sldSz cx="12195175" cy="6858000"/>
  <p:notesSz cx="7099300" cy="10234613"/>
  <p:embeddedFontLst>
    <p:embeddedFont>
      <p:font typeface="Calibri Light" panose="020F0302020204030204" pitchFamily="34" charset="0"/>
      <p:regular r:id="rId43"/>
      <p:italic r:id="rId44"/>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4660" autoAdjust="0"/>
  </p:normalViewPr>
  <p:slideViewPr>
    <p:cSldViewPr>
      <p:cViewPr varScale="1">
        <p:scale>
          <a:sx n="67" d="100"/>
          <a:sy n="67" d="100"/>
        </p:scale>
        <p:origin x="63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3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063400AA-4199-433C-B0B0-B9027BA587A0}" type="slidenum">
              <a:rPr lang="en-US"/>
              <a:pPr>
                <a:defRPr/>
              </a:pPr>
              <a:t>‹Nr.›</a:t>
            </a:fld>
            <a:endParaRPr lang="en-US"/>
          </a:p>
        </p:txBody>
      </p:sp>
    </p:spTree>
    <p:extLst>
      <p:ext uri="{BB962C8B-B14F-4D97-AF65-F5344CB8AC3E}">
        <p14:creationId xmlns:p14="http://schemas.microsoft.com/office/powerpoint/2010/main" val="4158471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5A9DF099-2334-46A7-A217-15AF35F17425}" type="slidenum">
              <a:rPr lang="en-US"/>
              <a:pPr>
                <a:defRPr/>
              </a:pPr>
              <a:t>‹Nr.›</a:t>
            </a:fld>
            <a:endParaRPr lang="en-US"/>
          </a:p>
        </p:txBody>
      </p:sp>
    </p:spTree>
    <p:extLst>
      <p:ext uri="{BB962C8B-B14F-4D97-AF65-F5344CB8AC3E}">
        <p14:creationId xmlns:p14="http://schemas.microsoft.com/office/powerpoint/2010/main" val="256209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B3605-D087-4EE5-BC82-0A112FD795DF}" type="slidenum">
              <a:rPr lang="en-US" altLang="de-DE" sz="1300"/>
              <a:pPr>
                <a:spcBef>
                  <a:spcPct val="0"/>
                </a:spcBef>
              </a:pPr>
              <a:t>2</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8288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DAA27D-12BA-4387-9CF6-8A22912E2E69}" type="slidenum">
              <a:rPr lang="en-US" altLang="de-DE" sz="130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57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5B6EA-3A8A-4B5E-B15F-38AC10C11190}" type="slidenum">
              <a:rPr lang="en-US" altLang="de-DE" sz="1300"/>
              <a:pPr>
                <a:spcBef>
                  <a:spcPct val="0"/>
                </a:spcBef>
              </a:pPr>
              <a:t>4</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874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17ECD4-0D7C-4AB4-B165-C10EA470E661}" type="slidenum">
              <a:rPr lang="en-US" altLang="de-DE" sz="130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923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52425-2CAF-4B4D-B506-A319A7741DE7}" type="slidenum">
              <a:rPr lang="en-US" altLang="de-DE" sz="1300"/>
              <a:pPr>
                <a:spcBef>
                  <a:spcPct val="0"/>
                </a:spcBef>
              </a:pPr>
              <a:t>6</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060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A5C2-AA4F-4E73-B581-3BB5CF0766B2}" type="slidenum">
              <a:rPr lang="en-US" altLang="de-DE" sz="130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A5C2-AA4F-4E73-B581-3BB5CF0766B2}" type="slidenum">
              <a:rPr lang="en-US" altLang="de-DE" sz="130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A5C2-AA4F-4E73-B581-3BB5CF0766B2}" type="slidenum">
              <a:rPr lang="en-US" altLang="de-DE" sz="130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DDBB-9590-424F-8316-85AC79F8A935}" type="slidenum">
              <a:rPr lang="en-US" altLang="de-DE" sz="130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909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DDBB-9590-424F-8316-85AC79F8A935}" type="slidenum">
              <a:rPr lang="en-US" altLang="de-DE" sz="130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909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DDBB-9590-424F-8316-85AC79F8A935}" type="slidenum">
              <a:rPr lang="en-US" altLang="de-DE" sz="130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909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65F5CA-4C03-47A4-BFF9-88231F742DC9}" type="slidenum">
              <a:rPr lang="en-US" altLang="de-DE" sz="130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3915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32D79B-ABD8-4093-A1A2-B01518667117}" type="slidenum">
              <a:rPr lang="en-US" altLang="de-DE" sz="1300" b="1"/>
              <a:pPr algn="r" eaLnBrk="1" hangingPunct="1">
                <a:spcBef>
                  <a:spcPct val="0"/>
                </a:spcBef>
              </a:pPr>
              <a:t>14</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33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32D79B-ABD8-4093-A1A2-B01518667117}" type="slidenum">
              <a:rPr lang="en-US" altLang="de-DE" sz="1300" b="1"/>
              <a:pPr algn="r" eaLnBrk="1" hangingPunct="1">
                <a:spcBef>
                  <a:spcPct val="0"/>
                </a:spcBef>
              </a:pPr>
              <a:t>15</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3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32D79B-ABD8-4093-A1A2-B01518667117}" type="slidenum">
              <a:rPr lang="en-US" altLang="de-DE" sz="1300" b="1"/>
              <a:pPr algn="r" eaLnBrk="1" hangingPunct="1">
                <a:spcBef>
                  <a:spcPct val="0"/>
                </a:spcBef>
              </a:pPr>
              <a:t>16</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33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209FDD-8C94-427F-8A22-9E007B125EFA}" type="slidenum">
              <a:rPr lang="en-US" altLang="de-DE" sz="130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5331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16EB5B-33DE-470E-A064-20D6730C8698}" type="slidenum">
              <a:rPr lang="en-US" altLang="de-DE" sz="130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93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16EB5B-33DE-470E-A064-20D6730C8698}" type="slidenum">
              <a:rPr lang="en-US" altLang="de-DE" sz="130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93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285205-2B82-4BF4-909A-0E4433F4B913}" type="slidenum">
              <a:rPr lang="en-US" altLang="de-DE" sz="130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487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61CA0-7C11-4384-A96F-29B7C4AE2842}" type="slidenum">
              <a:rPr lang="en-US" altLang="de-DE" sz="1300"/>
              <a:pPr>
                <a:spcBef>
                  <a:spcPct val="0"/>
                </a:spcBef>
              </a:pPr>
              <a:t>21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207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61CA0-7C11-4384-A96F-29B7C4AE2842}" type="slidenum">
              <a:rPr lang="en-US" altLang="de-DE" sz="130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207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61CA0-7C11-4384-A96F-29B7C4AE2842}" type="slidenum">
              <a:rPr lang="en-US" altLang="de-DE" sz="130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207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83997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6FDC38-64B0-40FC-A7E5-0C25DADC9BEF}" type="slidenum">
              <a:rPr lang="en-US" altLang="de-DE" sz="1300"/>
              <a:pPr>
                <a:spcBef>
                  <a:spcPct val="0"/>
                </a:spcBef>
              </a:pPr>
              <a:t>25</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5948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7C2AEF-58A7-413A-B22E-9DA2C8AD25D1}" type="slidenum">
              <a:rPr lang="en-US" altLang="de-DE" sz="1300"/>
              <a:pPr>
                <a:spcBef>
                  <a:spcPct val="0"/>
                </a:spcBef>
              </a:pPr>
              <a:t>26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70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729174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95A763-E90C-46E4-B7EF-B261DC778F96}" type="slidenum">
              <a:rPr lang="en-US" altLang="de-DE" sz="1300"/>
              <a:pPr>
                <a:spcBef>
                  <a:spcPct val="0"/>
                </a:spcBef>
              </a:pPr>
              <a:t>28</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2732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63471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01779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2CA1C2-011E-4205-80F5-080F42671D60}" type="slidenum">
              <a:rPr lang="en-US" altLang="de-DE" sz="1300"/>
              <a:pPr>
                <a:spcBef>
                  <a:spcPct val="0"/>
                </a:spcBef>
              </a:pPr>
              <a:t>32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2263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066990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82389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2BE19D-59ED-4386-ACF1-F8BE24A700E2}" type="slidenum">
              <a:rPr lang="en-US" altLang="de-DE" sz="1300"/>
              <a:pPr>
                <a:spcBef>
                  <a:spcPct val="0"/>
                </a:spcBef>
              </a:pPr>
              <a:t>35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564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2BE19D-59ED-4386-ACF1-F8BE24A700E2}" type="slidenum">
              <a:rPr lang="en-US" altLang="de-DE" sz="1300"/>
              <a:pPr>
                <a:spcBef>
                  <a:spcPct val="0"/>
                </a:spcBef>
              </a:pPr>
              <a:t>36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5647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56F599-A25D-4688-815F-8794080ABC28}" type="slidenum">
              <a:rPr lang="en-US" altLang="de-DE" sz="1300"/>
              <a:pPr>
                <a:spcBef>
                  <a:spcPct val="0"/>
                </a:spcBef>
              </a:pPr>
              <a:t>37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6359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333146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4" name="Slide Number Placeholder 3"/>
          <p:cNvSpPr>
            <a:spLocks noGrp="1"/>
          </p:cNvSpPr>
          <p:nvPr>
            <p:ph type="sldNum" sz="quarter" idx="12"/>
          </p:nvPr>
        </p:nvSpPr>
        <p:spPr bwMode="gray"/>
        <p:txBody>
          <a:bodyPr/>
          <a:lstStyle>
            <a:lvl1pPr>
              <a:defRPr b="0"/>
            </a:lvl1pPr>
          </a:lstStyle>
          <a:p>
            <a:pPr>
              <a:defRPr/>
            </a:pPr>
            <a:fld id="{BDFB1220-3AB9-416F-8EC9-B642025D06B4}"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0BDAED0-24CE-46D2-B2D0-4302AC4F575C}"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bwMode="gray"/>
        <p:txBody>
          <a:bodyPr/>
          <a:lstStyle>
            <a:lvl1pPr>
              <a:defRPr b="0"/>
            </a:lvl1pPr>
          </a:lstStyle>
          <a:p>
            <a:pPr>
              <a:defRPr/>
            </a:pPr>
            <a:fld id="{5E3E49BA-FE8E-47B5-9AE6-1DF9EECD1508}"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bwMode="gray"/>
        <p:txBody>
          <a:bodyPr/>
          <a:lstStyle>
            <a:lvl1pPr>
              <a:defRPr b="0"/>
            </a:lvl1pPr>
          </a:lstStyle>
          <a:p>
            <a:pPr>
              <a:defRPr/>
            </a:pPr>
            <a:fld id="{BDFB1220-3AB9-416F-8EC9-B642025D06B4}"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bwMode="gray"/>
        <p:txBody>
          <a:bodyPr/>
          <a:lstStyle>
            <a:lvl1pPr>
              <a:defRPr b="0"/>
            </a:lvl1pPr>
          </a:lstStyle>
          <a:p>
            <a:pPr>
              <a:defRPr/>
            </a:pPr>
            <a:fld id="{BDFB1220-3AB9-416F-8EC9-B642025D06B4}"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bwMode="gray"/>
        <p:txBody>
          <a:bodyPr/>
          <a:lstStyle>
            <a:lvl1pPr>
              <a:defRPr b="0"/>
            </a:lvl1pPr>
          </a:lstStyle>
          <a:p>
            <a:pPr>
              <a:defRPr/>
            </a:pPr>
            <a:fld id="{8B6B2A22-1D98-4004-A8C9-9375C940DD31}"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4" name="Slide Number Placeholder 3"/>
          <p:cNvSpPr>
            <a:spLocks noGrp="1"/>
          </p:cNvSpPr>
          <p:nvPr>
            <p:ph type="sldNum" sz="quarter" idx="12"/>
          </p:nvPr>
        </p:nvSpPr>
        <p:spPr bwMode="gray"/>
        <p:txBody>
          <a:bodyPr/>
          <a:lstStyle>
            <a:lvl1pPr>
              <a:defRPr b="0"/>
            </a:lvl1pPr>
          </a:lstStyle>
          <a:p>
            <a:pPr>
              <a:defRPr/>
            </a:pPr>
            <a:fld id="{EF1F6530-663C-4444-BC72-065822A1AE73}"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DFB1220-3AB9-416F-8EC9-B642025D06B4}"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A – </a:t>
            </a:r>
            <a:r>
              <a:rPr lang="en-US" altLang="ja-JP" dirty="0" err="1">
                <a:latin typeface="+mn-lt"/>
                <a:ea typeface="+mn-ea"/>
                <a:cs typeface="+mn-cs"/>
              </a:rPr>
              <a:t>Sposobnost</a:t>
            </a:r>
            <a:r>
              <a:rPr lang="en-US" altLang="ja-JP" dirty="0">
                <a:latin typeface="+mn-lt"/>
                <a:ea typeface="+mn-ea"/>
                <a:cs typeface="+mn-cs"/>
              </a:rPr>
              <a:t> </a:t>
            </a:r>
            <a:r>
              <a:rPr lang="en-US" altLang="ja-JP" dirty="0" err="1">
                <a:latin typeface="+mn-lt"/>
                <a:ea typeface="+mn-ea"/>
                <a:cs typeface="+mn-cs"/>
              </a:rPr>
              <a:t>razumijevanja</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suosjećanja</a:t>
            </a:r>
            <a:r>
              <a:rPr lang="en-US" altLang="ja-JP" dirty="0">
                <a:latin typeface="+mn-lt"/>
                <a:ea typeface="+mn-ea"/>
                <a:cs typeface="+mn-cs"/>
              </a:rPr>
              <a:t> (</a:t>
            </a:r>
            <a:r>
              <a:rPr lang="en-US" altLang="ja-JP" dirty="0" err="1">
                <a:latin typeface="+mn-lt"/>
                <a:ea typeface="+mn-ea"/>
                <a:cs typeface="+mn-cs"/>
              </a:rPr>
              <a:t>empatije</a:t>
            </a:r>
            <a:r>
              <a:rPr lang="en-US" altLang="ja-JP" dirty="0">
                <a:latin typeface="+mn-lt"/>
                <a:ea typeface="+mn-ea"/>
                <a:cs typeface="+mn-cs"/>
              </a:rPr>
              <a:t>) s </a:t>
            </a:r>
            <a:r>
              <a:rPr lang="en-US" altLang="ja-JP" dirty="0" err="1">
                <a:latin typeface="+mn-lt"/>
                <a:ea typeface="+mn-ea"/>
                <a:cs typeface="+mn-cs"/>
              </a:rPr>
              <a:t>drugima</a:t>
            </a:r>
            <a:r>
              <a:rPr lang="en-US" altLang="ja-JP"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4496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Kad nekoga upoznate, kamo najprije gledate? </a:t>
            </a:r>
            <a:br>
              <a:rPr lang="en-US" sz="3600">
                <a:latin typeface="+mn-lt"/>
                <a:ea typeface="+mn-ea"/>
                <a:cs typeface="+mn-cs"/>
              </a:rPr>
            </a:br>
            <a:r>
              <a:rPr lang="en-US" sz="3600">
                <a:latin typeface="+mn-lt"/>
                <a:ea typeface="+mn-ea"/>
                <a:cs typeface="+mn-cs"/>
              </a:rPr>
              <a:t>Koliko se u procjeni ljudi možemo osloniti na ove znakove?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Kad nekoga upoznate, kamo najprije gledate? </a:t>
            </a:r>
            <a:br>
              <a:rPr lang="en-US" sz="3600">
                <a:latin typeface="+mn-lt"/>
                <a:ea typeface="+mn-ea"/>
                <a:cs typeface="+mn-cs"/>
              </a:rPr>
            </a:br>
            <a:r>
              <a:rPr lang="en-US" sz="3600">
                <a:latin typeface="+mn-lt"/>
                <a:ea typeface="+mn-ea"/>
                <a:cs typeface="+mn-cs"/>
              </a:rPr>
              <a:t>Koliko se u procjeni ljudi možemo osloniti na ove znakove?</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tijela/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odjeća?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Koje još izvore informacija možemo uzeti u obzir? </a:t>
            </a:r>
            <a:br>
              <a:rPr lang="en-US" sz="3600">
                <a:latin typeface="+mn-lt"/>
                <a:ea typeface="+mn-ea"/>
                <a:cs typeface="+mn-cs"/>
              </a:rPr>
            </a:br>
            <a:r>
              <a:rPr lang="en-US" sz="3600">
                <a:latin typeface="+mn-lt"/>
                <a:ea typeface="+mn-ea"/>
                <a:cs typeface="+mn-cs"/>
              </a:rPr>
              <a:t>Koliko su pouzdani?</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Koje još izvore informacija možemo uzeti u obzir? </a:t>
            </a:r>
            <a:br>
              <a:rPr lang="en-US" sz="3600">
                <a:latin typeface="+mn-lt"/>
                <a:ea typeface="+mn-ea"/>
                <a:cs typeface="+mn-cs"/>
              </a:rPr>
            </a:br>
            <a:r>
              <a:rPr lang="en-US" sz="3600">
                <a:latin typeface="+mn-lt"/>
                <a:ea typeface="+mn-ea"/>
                <a:cs typeface="+mn-cs"/>
              </a:rPr>
              <a:t>Koliko su pouzdani?</a:t>
            </a:r>
          </a:p>
        </p:txBody>
      </p:sp>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en-US" altLang="de-DE" sz="2400" dirty="0">
                <a:solidFill>
                  <a:srgbClr val="333333"/>
                </a:solidFill>
              </a:rPr>
              <a:t>pr</a:t>
            </a:r>
            <a:r>
              <a:rPr lang="hr-HR" altLang="de-DE" sz="2400" dirty="0">
                <a:solidFill>
                  <a:srgbClr val="333333"/>
                </a:solidFill>
              </a:rPr>
              <a:t>ethodno znanje o osobi</a:t>
            </a:r>
            <a:r>
              <a:rPr lang="en-US" altLang="de-DE" sz="2400" dirty="0">
                <a:solidFill>
                  <a:srgbClr val="333333"/>
                </a:solidFill>
              </a:rPr>
              <a:t> (</a:t>
            </a:r>
            <a:r>
              <a:rPr lang="hr-HR" altLang="de-DE" sz="2400" dirty="0">
                <a:solidFill>
                  <a:srgbClr val="333333"/>
                </a:solidFill>
              </a:rPr>
              <a:t>“glasine”</a:t>
            </a:r>
            <a:r>
              <a:rPr lang="en-US" altLang="de-DE" sz="2400" dirty="0">
                <a:solidFill>
                  <a:srgbClr val="333333"/>
                </a:solidFill>
              </a:rPr>
              <a:t>): </a:t>
            </a:r>
            <a:r>
              <a:rPr lang="hr-HR" altLang="de-DE" sz="2400" dirty="0">
                <a:solidFill>
                  <a:srgbClr val="333333"/>
                </a:solidFill>
              </a:rPr>
              <a:t>npr. mišljenje prijatelja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prethodno poznavanje sličnih osoba</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i="1" dirty="0">
                <a:solidFill>
                  <a:srgbClr val="333333"/>
                </a:solidFill>
              </a:rPr>
              <a:t>r</a:t>
            </a:r>
            <a:r>
              <a:rPr lang="hr-HR" altLang="de-DE" sz="2400" i="1" dirty="0">
                <a:solidFill>
                  <a:srgbClr val="333333"/>
                </a:solidFill>
              </a:rPr>
              <a:t>apper</a:t>
            </a:r>
            <a:endParaRPr lang="en-US" altLang="de-DE" sz="2400" i="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unutarnji </a:t>
            </a:r>
            <a:r>
              <a:rPr lang="de-DE" altLang="de-DE" sz="2400" dirty="0">
                <a:solidFill>
                  <a:srgbClr val="333333"/>
                </a:solidFill>
              </a:rPr>
              <a:t>osje</a:t>
            </a:r>
            <a:r>
              <a:rPr lang="hr-HR" altLang="de-DE" sz="2400" dirty="0">
                <a:solidFill>
                  <a:srgbClr val="333333"/>
                </a:solidFill>
              </a:rPr>
              <a:t>ćaj, “feeling”,</a:t>
            </a:r>
            <a:r>
              <a:rPr lang="de-DE" altLang="de-DE" sz="2400" dirty="0">
                <a:solidFill>
                  <a:srgbClr val="333333"/>
                </a:solidFill>
              </a:rPr>
              <a:t> </a:t>
            </a:r>
            <a:r>
              <a:rPr lang="en-US" altLang="de-DE" sz="2400" dirty="0" err="1">
                <a:solidFill>
                  <a:srgbClr val="333333"/>
                </a:solidFill>
              </a:rPr>
              <a:t>intui</a:t>
            </a:r>
            <a:r>
              <a:rPr lang="hr-HR" altLang="de-DE" sz="2400" dirty="0">
                <a:solidFill>
                  <a:srgbClr val="333333"/>
                </a:solidFill>
              </a:rPr>
              <a:t>cija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napisano</a:t>
            </a:r>
            <a:r>
              <a:rPr lang="en-US" altLang="de-DE" sz="2400" dirty="0">
                <a:solidFill>
                  <a:srgbClr val="333333"/>
                </a:solidFill>
              </a:rPr>
              <a:t>: </a:t>
            </a:r>
            <a:r>
              <a:rPr lang="hr-HR" altLang="de-DE" sz="2400" dirty="0">
                <a:solidFill>
                  <a:srgbClr val="333333"/>
                </a:solidFill>
              </a:rPr>
              <a:t>npr. tekst oglasa</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Prednosti i nedostaci određenih socijalnih znakova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Nakon</a:t>
            </a:r>
            <a:r>
              <a:rPr lang="en-US" sz="2400" dirty="0">
                <a:solidFill>
                  <a:srgbClr val="333333"/>
                </a:solidFill>
              </a:rPr>
              <a:t> </a:t>
            </a:r>
            <a:r>
              <a:rPr lang="en-US" sz="2400" dirty="0" err="1">
                <a:solidFill>
                  <a:srgbClr val="333333"/>
                </a:solidFill>
              </a:rPr>
              <a:t>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naveli</a:t>
            </a:r>
            <a:r>
              <a:rPr lang="en-US" sz="2400" dirty="0">
                <a:solidFill>
                  <a:srgbClr val="333333"/>
                </a:solidFill>
              </a:rPr>
              <a:t> </a:t>
            </a:r>
            <a:r>
              <a:rPr lang="en-US" sz="2400" dirty="0" err="1">
                <a:solidFill>
                  <a:srgbClr val="333333"/>
                </a:solidFill>
              </a:rPr>
              <a:t>različite</a:t>
            </a:r>
            <a:r>
              <a:rPr lang="en-US" sz="2400" dirty="0">
                <a:solidFill>
                  <a:srgbClr val="333333"/>
                </a:solidFill>
              </a:rPr>
              <a:t> </a:t>
            </a:r>
            <a:r>
              <a:rPr lang="en-US" sz="2400" dirty="0" err="1">
                <a:solidFill>
                  <a:srgbClr val="333333"/>
                </a:solidFill>
              </a:rPr>
              <a:t>izvore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osnovi</a:t>
            </a:r>
            <a:r>
              <a:rPr lang="en-US" sz="2400" dirty="0">
                <a:solidFill>
                  <a:srgbClr val="333333"/>
                </a:solidFill>
              </a:rPr>
              <a:t> </a:t>
            </a:r>
            <a:r>
              <a:rPr lang="en-US" sz="2400" dirty="0" err="1">
                <a:solidFill>
                  <a:srgbClr val="333333"/>
                </a:solidFill>
              </a:rPr>
              <a:t>kojih</a:t>
            </a:r>
            <a:r>
              <a:rPr lang="en-US" sz="2400" dirty="0">
                <a:solidFill>
                  <a:srgbClr val="333333"/>
                </a:solidFill>
              </a:rPr>
              <a:t> </a:t>
            </a:r>
            <a:r>
              <a:rPr lang="en-US" sz="2400" dirty="0" err="1">
                <a:solidFill>
                  <a:srgbClr val="333333"/>
                </a:solidFill>
              </a:rPr>
              <a:t>procjenjujemo</a:t>
            </a:r>
            <a:r>
              <a:rPr lang="en-US" sz="2400" dirty="0">
                <a:solidFill>
                  <a:srgbClr val="333333"/>
                </a:solidFill>
              </a:rPr>
              <a:t> </a:t>
            </a:r>
            <a:r>
              <a:rPr lang="en-US" sz="2400" dirty="0" err="1">
                <a:solidFill>
                  <a:srgbClr val="333333"/>
                </a:solidFill>
              </a:rPr>
              <a:t>ljude</a:t>
            </a:r>
            <a:r>
              <a:rPr lang="en-US" sz="2400" dirty="0">
                <a:solidFill>
                  <a:srgbClr val="333333"/>
                </a:solidFill>
              </a:rPr>
              <a:t>, </a:t>
            </a:r>
            <a:r>
              <a:rPr lang="en-US" sz="2400" dirty="0" err="1">
                <a:solidFill>
                  <a:srgbClr val="333333"/>
                </a:solidFill>
              </a:rPr>
              <a:t>razmotrit</a:t>
            </a:r>
            <a:r>
              <a:rPr lang="en-US" sz="2400" dirty="0">
                <a:solidFill>
                  <a:srgbClr val="333333"/>
                </a:solidFill>
              </a:rPr>
              <a:t> </a:t>
            </a:r>
            <a:r>
              <a:rPr lang="en-US" sz="2400" dirty="0" err="1">
                <a:solidFill>
                  <a:srgbClr val="333333"/>
                </a:solidFill>
              </a:rPr>
              <a:t>ćemo</a:t>
            </a:r>
            <a:r>
              <a:rPr lang="en-US" sz="2400" dirty="0">
                <a:solidFill>
                  <a:srgbClr val="333333"/>
                </a:solidFill>
              </a:rPr>
              <a:t> </a:t>
            </a:r>
            <a:r>
              <a:rPr lang="en-US" sz="2400" dirty="0" err="1">
                <a:solidFill>
                  <a:srgbClr val="333333"/>
                </a:solidFill>
              </a:rPr>
              <a:t>prednosti</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nedostatke</a:t>
            </a:r>
            <a:r>
              <a:rPr lang="en-US" sz="2400" dirty="0">
                <a:solidFill>
                  <a:srgbClr val="333333"/>
                </a:solidFill>
              </a:rPr>
              <a:t> </a:t>
            </a:r>
            <a:r>
              <a:rPr lang="en-US" sz="2400" dirty="0" err="1">
                <a:solidFill>
                  <a:srgbClr val="333333"/>
                </a:solidFill>
              </a:rPr>
              <a:t>tih</a:t>
            </a:r>
            <a:r>
              <a:rPr lang="en-US" sz="2400" dirty="0">
                <a:solidFill>
                  <a:srgbClr val="333333"/>
                </a:solidFill>
              </a:rPr>
              <a:t> </a:t>
            </a:r>
            <a:r>
              <a:rPr lang="en-US" sz="2400" dirty="0" err="1">
                <a:solidFill>
                  <a:srgbClr val="333333"/>
                </a:solidFill>
              </a:rPr>
              <a:t>socijalnih</a:t>
            </a:r>
            <a:r>
              <a:rPr lang="en-US" sz="2400" dirty="0">
                <a:solidFill>
                  <a:srgbClr val="333333"/>
                </a:solidFill>
              </a:rPr>
              <a:t> </a:t>
            </a:r>
            <a:r>
              <a:rPr lang="en-US" sz="2400" dirty="0" err="1">
                <a:solidFill>
                  <a:srgbClr val="333333"/>
                </a:solidFill>
              </a:rPr>
              <a:t>znakova</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8" name="Slide Number Placeholder 7"/>
          <p:cNvSpPr>
            <a:spLocks noGrp="1"/>
          </p:cNvSpPr>
          <p:nvPr>
            <p:ph type="sldNum" sz="quarter" idx="12"/>
          </p:nvPr>
        </p:nvSpPr>
        <p:spPr/>
        <p:txBody>
          <a:bodyPr/>
          <a:lstStyle/>
          <a:p>
            <a:pPr>
              <a:defRPr/>
            </a:pPr>
            <a:fld id="{C0BDAED0-24CE-46D2-B2D0-4302AC4F575C}"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2" name="Group 2"/>
          <p:cNvGraphicFramePr>
            <a:graphicFrameLocks noGrp="1"/>
          </p:cNvGraphicFramePr>
          <p:nvPr>
            <p:extLst>
              <p:ext uri="{D42A27DB-BD31-4B8C-83A1-F6EECF244321}">
                <p14:modId xmlns:p14="http://schemas.microsoft.com/office/powerpoint/2010/main" val="3776719173"/>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on/</a:t>
                      </a:r>
                      <a:r>
                        <a:rPr kumimoji="0" lang="en-US" sz="2000" b="0" i="0" u="none" strike="noStrike" cap="none" normalizeH="0" baseline="0" dirty="0" err="1">
                          <a:ln>
                            <a:noFill/>
                          </a:ln>
                          <a:solidFill>
                            <a:srgbClr val="333333"/>
                          </a:solidFill>
                          <a:effectLst/>
                          <a:latin typeface="Calibri Light"/>
                        </a:rPr>
                        <a:t>ona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171786"/>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Primjer</a:t>
            </a:r>
            <a:r>
              <a:rPr lang="en-US" b="1" dirty="0">
                <a:solidFill>
                  <a:srgbClr val="333333"/>
                </a:solidFill>
                <a:latin typeface="Calibri Light"/>
                <a:cs typeface="Calibri Light"/>
              </a:rPr>
              <a:t>:</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7</a:t>
            </a:fld>
            <a:endParaRPr lang="de-DE"/>
          </a:p>
        </p:txBody>
      </p:sp>
      <p:sp>
        <p:nvSpPr>
          <p:cNvPr id="19" name="Caption_4"/>
          <p:cNvSpPr txBox="1">
            <a:spLocks noChangeArrowheads="1"/>
          </p:cNvSpPr>
          <p:nvPr/>
        </p:nvSpPr>
        <p:spPr bwMode="auto">
          <a:xfrm>
            <a:off x="408955" y="561094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uvjete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20" name="Caption_14"/>
          <p:cNvSpPr>
            <a:spLocks noChangeArrowheads="1"/>
          </p:cNvSpPr>
          <p:nvPr/>
        </p:nvSpPr>
        <p:spPr bwMode="auto">
          <a:xfrm>
            <a:off x="853539" y="4530824"/>
            <a:ext cx="265176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dirty="0">
                <a:solidFill>
                  <a:srgbClr val="333333"/>
                </a:solidFill>
                <a:latin typeface="Calibri Light"/>
              </a:rPr>
              <a:t>Narod nema kruha…</a:t>
            </a:r>
          </a:p>
          <a:p>
            <a:pPr algn="ctr">
              <a:spcBef>
                <a:spcPts val="0"/>
              </a:spcBef>
              <a:spcAft>
                <a:spcPts val="0"/>
              </a:spcAft>
              <a:buNone/>
            </a:pPr>
            <a:r>
              <a:rPr lang="pl-PL" altLang="de-DE" sz="1600" b="1" dirty="0">
                <a:solidFill>
                  <a:srgbClr val="333333"/>
                </a:solidFill>
                <a:latin typeface="Calibri Light"/>
              </a:rPr>
              <a:t>Zašto ne jedu kolače?</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2" name="Group 2"/>
          <p:cNvGraphicFramePr>
            <a:graphicFrameLocks noGrp="1"/>
          </p:cNvGraphicFramePr>
          <p:nvPr>
            <p:extLst>
              <p:ext uri="{D42A27DB-BD31-4B8C-83A1-F6EECF244321}">
                <p14:modId xmlns:p14="http://schemas.microsoft.com/office/powerpoint/2010/main" val="3308699647"/>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on/</a:t>
                      </a:r>
                      <a:r>
                        <a:rPr kumimoji="0" lang="en-US" sz="2000" b="0" i="0" u="none" strike="noStrike" cap="none" normalizeH="0" baseline="0" dirty="0" err="1">
                          <a:ln>
                            <a:noFill/>
                          </a:ln>
                          <a:solidFill>
                            <a:srgbClr val="333333"/>
                          </a:solidFill>
                          <a:effectLst/>
                          <a:latin typeface="Calibri Light"/>
                        </a:rPr>
                        <a:t>ona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Vrlo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samodopadna), izbor riječi (arogantan, činjeničan itd.) mogu reći mnogo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171786"/>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Primjer</a:t>
            </a:r>
            <a:r>
              <a:rPr lang="en-US" b="1" dirty="0">
                <a:solidFill>
                  <a:srgbClr val="333333"/>
                </a:solidFill>
                <a:latin typeface="Calibri Light"/>
                <a:cs typeface="Calibri Light"/>
              </a:rPr>
              <a:t>:</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8</a:t>
            </a:fld>
            <a:endParaRPr lang="de-DE"/>
          </a:p>
        </p:txBody>
      </p:sp>
      <p:sp>
        <p:nvSpPr>
          <p:cNvPr id="17" name="Caption_4"/>
          <p:cNvSpPr txBox="1">
            <a:spLocks noChangeArrowheads="1"/>
          </p:cNvSpPr>
          <p:nvPr/>
        </p:nvSpPr>
        <p:spPr bwMode="auto">
          <a:xfrm>
            <a:off x="408955" y="561094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uvjete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8" name="Caption_14"/>
          <p:cNvSpPr>
            <a:spLocks noChangeArrowheads="1"/>
          </p:cNvSpPr>
          <p:nvPr/>
        </p:nvSpPr>
        <p:spPr bwMode="auto">
          <a:xfrm>
            <a:off x="853539" y="4530824"/>
            <a:ext cx="265176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dirty="0">
                <a:solidFill>
                  <a:srgbClr val="333333"/>
                </a:solidFill>
                <a:latin typeface="Calibri Light"/>
              </a:rPr>
              <a:t>Narod nema kruha…</a:t>
            </a:r>
          </a:p>
          <a:p>
            <a:pPr algn="ctr">
              <a:spcBef>
                <a:spcPts val="0"/>
              </a:spcBef>
              <a:spcAft>
                <a:spcPts val="0"/>
              </a:spcAft>
              <a:buNone/>
            </a:pPr>
            <a:r>
              <a:rPr lang="pl-PL" altLang="de-DE" sz="1600" b="1" dirty="0">
                <a:solidFill>
                  <a:srgbClr val="333333"/>
                </a:solidFill>
                <a:latin typeface="Calibri Light"/>
              </a:rPr>
              <a:t>Zašto ne jedu kolače?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25686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2" name="Group 2"/>
          <p:cNvGraphicFramePr>
            <a:graphicFrameLocks noGrp="1"/>
          </p:cNvGraphicFramePr>
          <p:nvPr>
            <p:extLst>
              <p:ext uri="{D42A27DB-BD31-4B8C-83A1-F6EECF244321}">
                <p14:modId xmlns:p14="http://schemas.microsoft.com/office/powerpoint/2010/main" val="3597330324"/>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on/</a:t>
                      </a:r>
                      <a:r>
                        <a:rPr kumimoji="0" lang="en-US" sz="2000" b="0" i="0" u="none" strike="noStrike" cap="none" normalizeH="0" baseline="0" dirty="0" err="1">
                          <a:ln>
                            <a:noFill/>
                          </a:ln>
                          <a:solidFill>
                            <a:srgbClr val="333333"/>
                          </a:solidFill>
                          <a:effectLst/>
                          <a:latin typeface="Calibri Light"/>
                        </a:rPr>
                        <a:t>ona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Vrlo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samodopadna), izbor riječi (arogantan, činjeničan itd.) mogu reći mnogo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Oprez: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Sadržaj:</a:t>
                      </a:r>
                      <a:r>
                        <a:rPr kumimoji="0" lang="vi-VN" sz="2000" b="0" i="0" u="none" strike="noStrike" cap="none" normalizeH="0" baseline="0" dirty="0">
                          <a:ln>
                            <a:noFill/>
                          </a:ln>
                          <a:solidFill>
                            <a:srgbClr val="333333"/>
                          </a:solidFill>
                          <a:effectLst/>
                          <a:latin typeface="Calibri Light"/>
                        </a:rPr>
                        <a:t> Zbog pristojnosti i izbjegavanja sukoba, često postoji razlika između onoga što ljudi misle i onoga što kažu.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Ton:</a:t>
                      </a:r>
                      <a:r>
                        <a:rPr kumimoji="0" lang="vi-VN" sz="2000" b="0" i="0" u="none" strike="noStrike" cap="none" normalizeH="0" baseline="0" dirty="0">
                          <a:ln>
                            <a:noFill/>
                          </a:ln>
                          <a:solidFill>
                            <a:srgbClr val="333333"/>
                          </a:solidFill>
                          <a:effectLst/>
                          <a:latin typeface="Calibri Light"/>
                        </a:rPr>
                        <a:t> Dok govore, neki ljudi oskudno pokazuju emocije – iako su ustvari osjećajni (“bezizražajni, engleski” humor; Parkinsonova bolest).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171786"/>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Primjer</a:t>
            </a:r>
            <a:r>
              <a:rPr lang="en-US" b="1" dirty="0">
                <a:solidFill>
                  <a:srgbClr val="333333"/>
                </a:solidFill>
                <a:latin typeface="Calibri Light"/>
                <a:cs typeface="Calibri Light"/>
              </a:rPr>
              <a:t>:</a:t>
            </a:r>
          </a:p>
        </p:txBody>
      </p:sp>
      <p:sp>
        <p:nvSpPr>
          <p:cNvPr id="15" name="Caption_4"/>
          <p:cNvSpPr txBox="1">
            <a:spLocks noChangeArrowheads="1"/>
          </p:cNvSpPr>
          <p:nvPr/>
        </p:nvSpPr>
        <p:spPr bwMode="auto">
          <a:xfrm>
            <a:off x="408955" y="561094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uvjete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853539" y="4530824"/>
            <a:ext cx="265176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dirty="0">
                <a:solidFill>
                  <a:srgbClr val="333333"/>
                </a:solidFill>
                <a:latin typeface="Calibri Light"/>
              </a:rPr>
              <a:t>Narod nema kruha…</a:t>
            </a:r>
          </a:p>
          <a:p>
            <a:pPr algn="ctr">
              <a:spcBef>
                <a:spcPts val="0"/>
              </a:spcBef>
              <a:spcAft>
                <a:spcPts val="0"/>
              </a:spcAft>
              <a:buNone/>
            </a:pPr>
            <a:r>
              <a:rPr lang="pl-PL" altLang="de-DE" sz="1600" b="1" dirty="0">
                <a:solidFill>
                  <a:srgbClr val="333333"/>
                </a:solidFill>
                <a:latin typeface="Calibri Light"/>
              </a:rPr>
              <a:t>Zašto ne jedu kolače?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9</a:t>
            </a:fld>
            <a:endParaRPr lang="de-DE"/>
          </a:p>
        </p:txBody>
      </p:sp>
    </p:spTree>
    <p:extLst>
      <p:ext uri="{BB962C8B-B14F-4D97-AF65-F5344CB8AC3E}">
        <p14:creationId xmlns:p14="http://schemas.microsoft.com/office/powerpoint/2010/main" val="268533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8" name="Group 2"/>
          <p:cNvGraphicFramePr>
            <a:graphicFrameLocks noGrp="1"/>
          </p:cNvGraphicFramePr>
          <p:nvPr>
            <p:extLst>
              <p:ext uri="{D42A27DB-BD31-4B8C-83A1-F6EECF244321}">
                <p14:modId xmlns:p14="http://schemas.microsoft.com/office/powerpoint/2010/main" val="549988987"/>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924944"/>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8" name="Group 2"/>
          <p:cNvGraphicFramePr>
            <a:graphicFrameLocks noGrp="1"/>
          </p:cNvGraphicFramePr>
          <p:nvPr>
            <p:extLst>
              <p:ext uri="{D42A27DB-BD31-4B8C-83A1-F6EECF244321}">
                <p14:modId xmlns:p14="http://schemas.microsoft.com/office/powerpoint/2010/main" val="3475534052"/>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Prethodno znanje o osobi može pomoći u formiranju mišljenja o njoj, pogotovo ako ste tu osobu ranije susreli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924944"/>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11</a:t>
            </a:fld>
            <a:endParaRPr lang="de-DE"/>
          </a:p>
        </p:txBody>
      </p:sp>
    </p:spTree>
    <p:extLst>
      <p:ext uri="{BB962C8B-B14F-4D97-AF65-F5344CB8AC3E}">
        <p14:creationId xmlns:p14="http://schemas.microsoft.com/office/powerpoint/2010/main" val="838649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8" name="Group 2"/>
          <p:cNvGraphicFramePr>
            <a:graphicFrameLocks noGrp="1"/>
          </p:cNvGraphicFramePr>
          <p:nvPr>
            <p:extLst>
              <p:ext uri="{D42A27DB-BD31-4B8C-83A1-F6EECF244321}">
                <p14:modId xmlns:p14="http://schemas.microsoft.com/office/powerpoint/2010/main" val="3076858152"/>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Prethodno znanje o osobi može pomoći u formiranju mišljenja o njoj, pogotovo ako ste tu osobu ranije susreli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Ljudi se mogu različito ponašati ovisno o situaciji, trenutnom raspoloženju ili slučajnosti. Nitko nije uvijek i u svakoj situaciji sretan, odnosno tužan, dobar, odnosno zao. Netko može biti vrlo otvoren sa svojom obitelji i istovremeno vrlo stidljiv s prijateljima – i obrnuto. Ponekad, u novim situacijama, možete i sami sebe iznenaditi svojim ponašanjem.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924944"/>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12</a:t>
            </a:fld>
            <a:endParaRPr lang="de-DE"/>
          </a:p>
        </p:txBody>
      </p:sp>
    </p:spTree>
    <p:extLst>
      <p:ext uri="{BB962C8B-B14F-4D97-AF65-F5344CB8AC3E}">
        <p14:creationId xmlns:p14="http://schemas.microsoft.com/office/powerpoint/2010/main" val="2840522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7" name="Text Box 13"/>
          <p:cNvSpPr txBox="1">
            <a:spLocks noChangeArrowheads="1"/>
          </p:cNvSpPr>
          <p:nvPr/>
        </p:nvSpPr>
        <p:spPr bwMode="auto">
          <a:xfrm>
            <a:off x="408955" y="3505200"/>
            <a:ext cx="33536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r-HR" altLang="de-DE" sz="1800" b="1">
                <a:solidFill>
                  <a:srgbClr val="333333"/>
                </a:solidFill>
                <a:latin typeface="+mn-lt"/>
              </a:rPr>
              <a:t>Kažu da psi mogu osjetiti jesu li ljudi opasni ili ne</a:t>
            </a:r>
            <a:r>
              <a:rPr lang="de-DE" altLang="de-DE" sz="1800" b="1">
                <a:solidFill>
                  <a:srgbClr val="333333"/>
                </a:solidFill>
                <a:latin typeface="+mn-lt"/>
              </a:rPr>
              <a:t>.</a:t>
            </a:r>
            <a:endParaRPr lang="en-GB" altLang="de-DE" sz="1800" b="1">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9" name="Group 2"/>
          <p:cNvGraphicFramePr>
            <a:graphicFrameLocks noGrp="1"/>
          </p:cNvGraphicFramePr>
          <p:nvPr>
            <p:extLst>
              <p:ext uri="{D42A27DB-BD31-4B8C-83A1-F6EECF244321}">
                <p14:modId xmlns:p14="http://schemas.microsoft.com/office/powerpoint/2010/main" val="3135567510"/>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Dogs are said to be able to sense whether people pose a threat or not.</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9" name="Group 2"/>
          <p:cNvGraphicFramePr>
            <a:graphicFrameLocks noGrp="1"/>
          </p:cNvGraphicFramePr>
          <p:nvPr>
            <p:extLst>
              <p:ext uri="{D42A27DB-BD31-4B8C-83A1-F6EECF244321}">
                <p14:modId xmlns:p14="http://schemas.microsoft.com/office/powerpoint/2010/main" val="3632068650"/>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utemeljeno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59625"/>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59625"/>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5184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51848"/>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4834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Film strave “Ono” </a:t>
            </a:r>
            <a:endParaRPr lang="en-US" altLang="de-DE" sz="1200" dirty="0">
              <a:latin typeface="Calibri Light"/>
            </a:endParaRPr>
          </a:p>
        </p:txBody>
      </p:sp>
      <p:sp>
        <p:nvSpPr>
          <p:cNvPr id="26" name="Caption_25"/>
          <p:cNvSpPr txBox="1">
            <a:spLocks noChangeArrowheads="1"/>
          </p:cNvSpPr>
          <p:nvPr/>
        </p:nvSpPr>
        <p:spPr bwMode="auto">
          <a:xfrm>
            <a:off x="2289423" y="624834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Ovisi</a:t>
            </a:r>
            <a:r>
              <a:rPr lang="en-US" altLang="de-DE" sz="1400" dirty="0">
                <a:latin typeface="Calibri Light"/>
              </a:rPr>
              <a:t> o </a:t>
            </a:r>
            <a:r>
              <a:rPr lang="en-US" altLang="de-DE" sz="1400" dirty="0" err="1">
                <a:latin typeface="Calibri Light"/>
              </a:rPr>
              <a:t>vašem</a:t>
            </a:r>
            <a:r>
              <a:rPr lang="en-US" altLang="de-DE" sz="1400" dirty="0">
                <a:latin typeface="Calibri Light"/>
              </a:rPr>
              <a:t> </a:t>
            </a:r>
            <a:r>
              <a:rPr lang="en-US" altLang="de-DE" sz="1400" dirty="0" err="1">
                <a:latin typeface="Calibri Light"/>
              </a:rPr>
              <a:t>raspoloženju</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8275"/>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9" name="Group 2"/>
          <p:cNvGraphicFramePr>
            <a:graphicFrameLocks noGrp="1"/>
          </p:cNvGraphicFramePr>
          <p:nvPr>
            <p:extLst>
              <p:ext uri="{D42A27DB-BD31-4B8C-83A1-F6EECF244321}">
                <p14:modId xmlns:p14="http://schemas.microsoft.com/office/powerpoint/2010/main" val="119218592"/>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utemeljeno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trenutne emocije mogu utjecati na opažanje/mišljenje; primjeri: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a:t>
                      </a:r>
                      <a:r>
                        <a:rPr kumimoji="0" lang="pt-BR" sz="2000" b="0" i="0" u="none" strike="noStrike" cap="none" normalizeH="0" baseline="0" dirty="0">
                          <a:ln>
                            <a:noFill/>
                          </a:ln>
                          <a:solidFill>
                            <a:srgbClr val="333333"/>
                          </a:solidFill>
                          <a:effectLst/>
                          <a:latin typeface="Calibri Light"/>
                        </a:rPr>
                        <a:t> sklonost osjećaju </a:t>
                      </a:r>
                      <a:r>
                        <a:rPr kumimoji="0" lang="pt-BR" sz="2000" b="0" i="0" u="none" strike="noStrike" cap="none" normalizeH="0" baseline="0">
                          <a:ln>
                            <a:noFill/>
                          </a:ln>
                          <a:solidFill>
                            <a:srgbClr val="333333"/>
                          </a:solidFill>
                          <a:effectLst/>
                          <a:latin typeface="Calibri Light"/>
                        </a:rPr>
                        <a:t>neshvaćenosti i nepovjerenja</a:t>
                      </a:r>
                      <a:endParaRPr kumimoji="0" lang="pt-BR"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59625"/>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59625"/>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5184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51848"/>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4834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Film strave “Ono” </a:t>
            </a:r>
            <a:endParaRPr lang="en-US" altLang="de-DE" sz="1200" dirty="0">
              <a:latin typeface="Calibri Light"/>
            </a:endParaRPr>
          </a:p>
        </p:txBody>
      </p:sp>
      <p:sp>
        <p:nvSpPr>
          <p:cNvPr id="26" name="Caption_25"/>
          <p:cNvSpPr txBox="1">
            <a:spLocks noChangeArrowheads="1"/>
          </p:cNvSpPr>
          <p:nvPr/>
        </p:nvSpPr>
        <p:spPr bwMode="auto">
          <a:xfrm>
            <a:off x="2289423" y="624834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Ovisi</a:t>
            </a:r>
            <a:r>
              <a:rPr lang="en-US" altLang="de-DE" sz="1400" dirty="0">
                <a:latin typeface="Calibri Light"/>
              </a:rPr>
              <a:t> o </a:t>
            </a:r>
            <a:r>
              <a:rPr lang="en-US" altLang="de-DE" sz="1400" dirty="0" err="1">
                <a:latin typeface="Calibri Light"/>
              </a:rPr>
              <a:t>vašem</a:t>
            </a:r>
            <a:r>
              <a:rPr lang="en-US" altLang="de-DE" sz="1400" dirty="0">
                <a:latin typeface="Calibri Light"/>
              </a:rPr>
              <a:t> </a:t>
            </a:r>
            <a:r>
              <a:rPr lang="en-US" altLang="de-DE" sz="1400" dirty="0" err="1">
                <a:latin typeface="Calibri Light"/>
              </a:rPr>
              <a:t>raspoloženju</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8275"/>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15</a:t>
            </a:fld>
            <a:endParaRPr lang="de-DE"/>
          </a:p>
        </p:txBody>
      </p:sp>
    </p:spTree>
    <p:extLst>
      <p:ext uri="{BB962C8B-B14F-4D97-AF65-F5344CB8AC3E}">
        <p14:creationId xmlns:p14="http://schemas.microsoft.com/office/powerpoint/2010/main" val="2222419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9" name="Group 2"/>
          <p:cNvGraphicFramePr>
            <a:graphicFrameLocks noGrp="1"/>
          </p:cNvGraphicFramePr>
          <p:nvPr>
            <p:extLst>
              <p:ext uri="{D42A27DB-BD31-4B8C-83A1-F6EECF244321}">
                <p14:modId xmlns:p14="http://schemas.microsoft.com/office/powerpoint/2010/main" val="1949217619"/>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utemeljeno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trenutne emocije mogu utjecati na opažanje/mišljenje; primjeri: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a:t>
                      </a:r>
                      <a:r>
                        <a:rPr kumimoji="0" lang="pt-BR" sz="2000" b="0" i="0" u="none" strike="noStrike" cap="none" normalizeH="0" baseline="0" dirty="0">
                          <a:ln>
                            <a:noFill/>
                          </a:ln>
                          <a:solidFill>
                            <a:srgbClr val="333333"/>
                          </a:solidFill>
                          <a:effectLst/>
                          <a:latin typeface="Calibri Light"/>
                        </a:rPr>
                        <a:t> sklonost osjećaju </a:t>
                      </a:r>
                      <a:r>
                        <a:rPr kumimoji="0" lang="pt-BR" sz="2000" b="0" i="0" u="none" strike="noStrike" cap="none" normalizeH="0" baseline="0">
                          <a:ln>
                            <a:noFill/>
                          </a:ln>
                          <a:solidFill>
                            <a:srgbClr val="333333"/>
                          </a:solidFill>
                          <a:effectLst/>
                          <a:latin typeface="Calibri Light"/>
                        </a:rPr>
                        <a:t>neshvaćenosti i nepovjerenja</a:t>
                      </a:r>
                      <a:endParaRPr kumimoji="0" lang="pt-BR"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treba slušati svoje instinkte, ali ne im i slijepo vjerovati.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59625"/>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59625"/>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5184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51848"/>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4834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Film strave “Ono” </a:t>
            </a:r>
            <a:endParaRPr lang="en-US" altLang="de-DE" sz="1200" dirty="0">
              <a:latin typeface="Calibri Light"/>
            </a:endParaRPr>
          </a:p>
        </p:txBody>
      </p:sp>
      <p:sp>
        <p:nvSpPr>
          <p:cNvPr id="26" name="Caption_25"/>
          <p:cNvSpPr txBox="1">
            <a:spLocks noChangeArrowheads="1"/>
          </p:cNvSpPr>
          <p:nvPr/>
        </p:nvSpPr>
        <p:spPr bwMode="auto">
          <a:xfrm>
            <a:off x="2289423" y="624834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Ovisi</a:t>
            </a:r>
            <a:r>
              <a:rPr lang="en-US" altLang="de-DE" sz="1400" dirty="0">
                <a:latin typeface="Calibri Light"/>
              </a:rPr>
              <a:t> o </a:t>
            </a:r>
            <a:r>
              <a:rPr lang="en-US" altLang="de-DE" sz="1400" dirty="0" err="1">
                <a:latin typeface="Calibri Light"/>
              </a:rPr>
              <a:t>vašem</a:t>
            </a:r>
            <a:r>
              <a:rPr lang="en-US" altLang="de-DE" sz="1400" dirty="0">
                <a:latin typeface="Calibri Light"/>
              </a:rPr>
              <a:t> </a:t>
            </a:r>
            <a:r>
              <a:rPr lang="en-US" altLang="de-DE" sz="1400" dirty="0" err="1">
                <a:latin typeface="Calibri Light"/>
              </a:rPr>
              <a:t>raspoloženju</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8275"/>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16</a:t>
            </a:fld>
            <a:endParaRPr lang="de-DE"/>
          </a:p>
        </p:txBody>
      </p:sp>
    </p:spTree>
    <p:extLst>
      <p:ext uri="{BB962C8B-B14F-4D97-AF65-F5344CB8AC3E}">
        <p14:creationId xmlns:p14="http://schemas.microsoft.com/office/powerpoint/2010/main" val="20170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Privid i zbilja!</a:t>
            </a:r>
          </a:p>
        </p:txBody>
      </p:sp>
      <p:sp>
        <p:nvSpPr>
          <p:cNvPr id="5" name="Content Placeholder 4"/>
          <p:cNvSpPr>
            <a:spLocks noGrp="1"/>
          </p:cNvSpPr>
          <p:nvPr>
            <p:ph idx="1"/>
          </p:nvPr>
        </p:nvSpPr>
        <p:spPr/>
        <p:txBody>
          <a:bodyPr/>
          <a:lstStyle/>
          <a:p>
            <a:pPr lvl="0" defTabSz="914400" fontAlgn="base"/>
            <a:r>
              <a:rPr lang="hr-HR" sz="2400" dirty="0">
                <a:solidFill>
                  <a:srgbClr val="004992"/>
                </a:solidFill>
              </a:rPr>
              <a:t>Niti jednom od navedenih pojedinačnih pokazatelja </a:t>
            </a:r>
            <a:r>
              <a:rPr lang="en-US" sz="2400" dirty="0">
                <a:solidFill>
                  <a:srgbClr val="004992"/>
                </a:solidFill>
              </a:rPr>
              <a:t>(</a:t>
            </a:r>
            <a:r>
              <a:rPr lang="hr-HR" sz="2400" dirty="0">
                <a:solidFill>
                  <a:srgbClr val="004992"/>
                </a:solidFill>
              </a:rPr>
              <a:t>npr</a:t>
            </a:r>
            <a:r>
              <a:rPr lang="en-US" sz="2400" dirty="0">
                <a:solidFill>
                  <a:srgbClr val="004992"/>
                </a:solidFill>
              </a:rPr>
              <a:t>. </a:t>
            </a:r>
            <a:r>
              <a:rPr lang="hr-HR" sz="2400" dirty="0">
                <a:solidFill>
                  <a:srgbClr val="004992"/>
                </a:solidFill>
              </a:rPr>
              <a:t>govoru) ne možemo u potpunosti vjerovati...</a:t>
            </a:r>
          </a:p>
          <a:p>
            <a:pPr lvl="0" defTabSz="914400" fontAlgn="base"/>
            <a:r>
              <a:rPr lang="hr-HR" sz="2400" i="1" dirty="0">
                <a:solidFill>
                  <a:srgbClr val="333333"/>
                </a:solidFill>
              </a:rPr>
              <a:t>Moraju se uzeti u obzir svi aspekti</a:t>
            </a:r>
            <a:r>
              <a:rPr lang="en-US" sz="2400" i="1" dirty="0">
                <a:solidFill>
                  <a:srgbClr val="333333"/>
                </a:solidFill>
              </a:rPr>
              <a:t>!</a:t>
            </a:r>
            <a:br>
              <a:rPr lang="en-US" sz="2400" i="1" dirty="0">
                <a:solidFill>
                  <a:srgbClr val="333333"/>
                </a:solidFill>
              </a:rPr>
            </a:br>
            <a:r>
              <a:rPr lang="de-DE" sz="2400" dirty="0">
                <a:solidFill>
                  <a:srgbClr val="333333"/>
                </a:solidFill>
              </a:rPr>
              <a:t>A</a:t>
            </a:r>
            <a:r>
              <a:rPr lang="hr-HR" sz="2400" dirty="0">
                <a:solidFill>
                  <a:srgbClr val="333333"/>
                </a:solidFill>
              </a:rPr>
              <a:t>li, ukoliko ih uzmemo sve zajedno, u kombinaciji</a:t>
            </a:r>
            <a:r>
              <a:rPr lang="en-US" sz="2400" dirty="0">
                <a:solidFill>
                  <a:srgbClr val="333333"/>
                </a:solidFill>
              </a:rPr>
              <a:t>, </a:t>
            </a:r>
            <a:r>
              <a:rPr lang="hr-HR" sz="2400" dirty="0">
                <a:solidFill>
                  <a:srgbClr val="333333"/>
                </a:solidFill>
              </a:rPr>
              <a:t>pomažu u procjeni složenih situacija!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Zašto ovo radimo?</a:t>
            </a: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hr-HR" sz="2400" dirty="0">
                <a:solidFill>
                  <a:srgbClr val="333333"/>
                </a:solidFill>
              </a:rPr>
              <a:t>ljudi </a:t>
            </a:r>
            <a:r>
              <a:rPr lang="en-US" sz="2400" dirty="0">
                <a:solidFill>
                  <a:srgbClr val="333333"/>
                </a:solidFill>
              </a:rPr>
              <a:t>(</a:t>
            </a:r>
            <a:r>
              <a:rPr lang="hr-HR" sz="2400" dirty="0">
                <a:solidFill>
                  <a:srgbClr val="333333"/>
                </a:solidFill>
              </a:rPr>
              <a:t>ne svi</a:t>
            </a:r>
            <a:r>
              <a:rPr lang="en-US" sz="2400" dirty="0">
                <a:solidFill>
                  <a:srgbClr val="333333"/>
                </a:solidFill>
              </a:rPr>
              <a:t>!) </a:t>
            </a:r>
            <a:r>
              <a:rPr lang="hr-HR" sz="2400" dirty="0">
                <a:solidFill>
                  <a:srgbClr val="333333"/>
                </a:solidFill>
              </a:rPr>
              <a:t>s problemima s mentalnim zdravljem </a:t>
            </a:r>
            <a:r>
              <a:rPr lang="en-US" sz="2400" dirty="0">
                <a:solidFill>
                  <a:srgbClr val="333333"/>
                </a:solidFill>
              </a:rPr>
              <a:t>(</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poteškoće u sljedećim područjima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poteškoće u opažanju i prepoznavanju</a:t>
            </a:r>
            <a:r>
              <a:rPr lang="en-US" sz="2400" dirty="0">
                <a:solidFill>
                  <a:srgbClr val="004992"/>
                </a:solidFill>
              </a:rPr>
              <a:t> </a:t>
            </a:r>
            <a:r>
              <a:rPr lang="hr-HR" sz="2400" dirty="0">
                <a:solidFill>
                  <a:srgbClr val="004992"/>
                </a:solidFill>
              </a:rPr>
              <a:t>izraza lica drugih osoba </a:t>
            </a:r>
            <a:r>
              <a:rPr lang="de-DE" sz="2400" dirty="0">
                <a:solidFill>
                  <a:srgbClr val="004992"/>
                </a:solidFill>
              </a:rPr>
              <a:t>(</a:t>
            </a:r>
            <a:r>
              <a:rPr lang="hr-HR" sz="2400" dirty="0">
                <a:solidFill>
                  <a:srgbClr val="004992"/>
                </a:solidFill>
              </a:rPr>
              <a:t>npr</a:t>
            </a:r>
            <a:r>
              <a:rPr lang="de-DE" sz="2400" dirty="0">
                <a:solidFill>
                  <a:srgbClr val="004992"/>
                </a:solidFill>
              </a:rPr>
              <a:t>. </a:t>
            </a:r>
            <a:r>
              <a:rPr lang="hr-HR" sz="2400" dirty="0">
                <a:solidFill>
                  <a:srgbClr val="004992"/>
                </a:solidFill>
              </a:rPr>
              <a:t>sreće</a:t>
            </a:r>
            <a:r>
              <a:rPr lang="de-DE" sz="2400" dirty="0">
                <a:solidFill>
                  <a:srgbClr val="004992"/>
                </a:solidFill>
              </a:rPr>
              <a:t>, </a:t>
            </a:r>
            <a:r>
              <a:rPr lang="hr-HR" sz="2400" dirty="0">
                <a:solidFill>
                  <a:srgbClr val="004992"/>
                </a:solidFill>
              </a:rPr>
              <a:t>tuge</a:t>
            </a:r>
            <a:r>
              <a:rPr lang="de-DE" sz="2400" dirty="0">
                <a:solidFill>
                  <a:srgbClr val="004992"/>
                </a:solidFill>
              </a:rPr>
              <a:t>)</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Zašto ovo radimo?</a:t>
            </a: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hr-HR" sz="2400" dirty="0">
                <a:solidFill>
                  <a:srgbClr val="333333"/>
                </a:solidFill>
              </a:rPr>
              <a:t>ljudi </a:t>
            </a:r>
            <a:r>
              <a:rPr lang="en-US" sz="2400" dirty="0">
                <a:solidFill>
                  <a:srgbClr val="333333"/>
                </a:solidFill>
              </a:rPr>
              <a:t>(</a:t>
            </a:r>
            <a:r>
              <a:rPr lang="hr-HR" sz="2400" dirty="0">
                <a:solidFill>
                  <a:srgbClr val="333333"/>
                </a:solidFill>
              </a:rPr>
              <a:t>ne svi</a:t>
            </a:r>
            <a:r>
              <a:rPr lang="en-US" sz="2400" dirty="0">
                <a:solidFill>
                  <a:srgbClr val="333333"/>
                </a:solidFill>
              </a:rPr>
              <a:t>!) </a:t>
            </a:r>
            <a:r>
              <a:rPr lang="hr-HR" sz="2400" dirty="0">
                <a:solidFill>
                  <a:srgbClr val="333333"/>
                </a:solidFill>
              </a:rPr>
              <a:t>s problemima s mentalnim zdravljem </a:t>
            </a:r>
            <a:r>
              <a:rPr lang="en-US" sz="2400" dirty="0">
                <a:solidFill>
                  <a:srgbClr val="333333"/>
                </a:solidFill>
              </a:rPr>
              <a:t>(</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poteškoće u sljedećim područjima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poteškoće u opažanju i prepoznavanju</a:t>
            </a:r>
            <a:r>
              <a:rPr lang="en-US" sz="2400" dirty="0">
                <a:solidFill>
                  <a:srgbClr val="004992"/>
                </a:solidFill>
              </a:rPr>
              <a:t> </a:t>
            </a:r>
            <a:r>
              <a:rPr lang="hr-HR" sz="2400" dirty="0">
                <a:solidFill>
                  <a:srgbClr val="004992"/>
                </a:solidFill>
              </a:rPr>
              <a:t>izraza lica drugih osoba </a:t>
            </a:r>
            <a:r>
              <a:rPr lang="de-DE" sz="2400" dirty="0">
                <a:solidFill>
                  <a:srgbClr val="004992"/>
                </a:solidFill>
              </a:rPr>
              <a:t>(</a:t>
            </a:r>
            <a:r>
              <a:rPr lang="hr-HR" sz="2400" dirty="0">
                <a:solidFill>
                  <a:srgbClr val="004992"/>
                </a:solidFill>
              </a:rPr>
              <a:t>npr</a:t>
            </a:r>
            <a:r>
              <a:rPr lang="de-DE" sz="2400" dirty="0">
                <a:solidFill>
                  <a:srgbClr val="004992"/>
                </a:solidFill>
              </a:rPr>
              <a:t>. </a:t>
            </a:r>
            <a:r>
              <a:rPr lang="hr-HR" sz="2400" dirty="0">
                <a:solidFill>
                  <a:srgbClr val="004992"/>
                </a:solidFill>
              </a:rPr>
              <a:t>sreće</a:t>
            </a:r>
            <a:r>
              <a:rPr lang="de-DE" sz="2400" dirty="0">
                <a:solidFill>
                  <a:srgbClr val="004992"/>
                </a:solidFill>
              </a:rPr>
              <a:t>, </a:t>
            </a:r>
            <a:r>
              <a:rPr lang="hr-HR" sz="2400" dirty="0">
                <a:solidFill>
                  <a:srgbClr val="004992"/>
                </a:solidFill>
              </a:rPr>
              <a:t>tuge</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hr-HR" sz="2400" dirty="0">
                <a:solidFill>
                  <a:srgbClr val="004992"/>
                </a:solidFill>
              </a:rPr>
              <a:t>poteškoće</a:t>
            </a:r>
            <a:r>
              <a:rPr lang="en-US" sz="2400" dirty="0">
                <a:solidFill>
                  <a:srgbClr val="004992"/>
                </a:solidFill>
              </a:rPr>
              <a:t> </a:t>
            </a:r>
            <a:r>
              <a:rPr lang="hr-HR" sz="2400" dirty="0">
                <a:solidFill>
                  <a:srgbClr val="004992"/>
                </a:solidFill>
              </a:rPr>
              <a:t>u zaključivanju o motivima i predviđanju budućih postupaka drugih osoba</a:t>
            </a:r>
            <a:r>
              <a:rPr lang="en-US" sz="2400" dirty="0">
                <a:solidFill>
                  <a:srgbClr val="004992"/>
                </a:solidFill>
              </a:rPr>
              <a:t> </a:t>
            </a:r>
            <a:r>
              <a:rPr lang="hr-HR" sz="2400" dirty="0">
                <a:solidFill>
                  <a:srgbClr val="004992"/>
                </a:solidFill>
              </a:rPr>
              <a:t>na osnovi sadašnjeg ponašanja</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19</a:t>
            </a:fld>
            <a:endParaRPr lang="de-DE"/>
          </a:p>
        </p:txBody>
      </p:sp>
    </p:spTree>
    <p:extLst>
      <p:ext uri="{BB962C8B-B14F-4D97-AF65-F5344CB8AC3E}">
        <p14:creationId xmlns:p14="http://schemas.microsoft.com/office/powerpoint/2010/main" val="35049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nedostatak</a:t>
            </a:r>
            <a:r>
              <a:rPr lang="en-US" sz="3600" dirty="0">
                <a:latin typeface="+mn-lt"/>
                <a:ea typeface="+mn-ea"/>
                <a:cs typeface="+mn-cs"/>
              </a:rPr>
              <a:t> </a:t>
            </a:r>
            <a:r>
              <a:rPr lang="en-US" sz="3600" dirty="0" err="1">
                <a:latin typeface="+mn-lt"/>
                <a:ea typeface="+mn-ea"/>
                <a:cs typeface="+mn-cs"/>
              </a:rPr>
              <a:t>empatije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9418" name="Rechteck 1"/>
          <p:cNvSpPr>
            <a:spLocks noChangeArrowheads="1"/>
          </p:cNvSpPr>
          <p:nvPr/>
        </p:nvSpPr>
        <p:spPr bwMode="auto">
          <a:xfrm>
            <a:off x="408955" y="5847357"/>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r-HR" altLang="de-DE" sz="2000" dirty="0">
                <a:solidFill>
                  <a:srgbClr val="004992"/>
                </a:solidFill>
                <a:latin typeface="+mn-lt"/>
              </a:rPr>
              <a:t>Može li netko iznijeti kratko osobno iskustv</a:t>
            </a:r>
            <a:r>
              <a:rPr lang="de-DE" altLang="de-DE" sz="2000" dirty="0">
                <a:solidFill>
                  <a:srgbClr val="004992"/>
                </a:solidFill>
                <a:latin typeface="+mn-lt"/>
              </a:rPr>
              <a:t>o</a:t>
            </a:r>
            <a:r>
              <a:rPr lang="hr-HR" altLang="de-DE" sz="2000" dirty="0">
                <a:solidFill>
                  <a:srgbClr val="004992"/>
                </a:solidFill>
                <a:latin typeface="+mn-lt"/>
              </a:rPr>
              <a:t>? </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667541310"/>
              </p:ext>
            </p:extLst>
          </p:nvPr>
        </p:nvGraphicFramePr>
        <p:xfrm>
          <a:off x="408954" y="2203705"/>
          <a:ext cx="11376000" cy="338328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Objašnjenje tijekom psihoze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 objašnjenja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Čovjek u autobusu dugo zuri u Vas.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Progonitelj se konačno razotkrio.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Upadljivi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zbog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sumnjičavog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ponašanja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npr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nosite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sunčane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naočale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Šef Vas kritizira zbog pogreške.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Uvjereni ste da će Vas otpustiti.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Šef</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preoštro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reagirao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ali</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namjerava</a:t>
                      </a:r>
                      <a:r>
                        <a:rPr kumimoji="0" lang="en-US" sz="2000" b="0" i="0" u="none" strike="noStrike" cap="none" normalizeH="0" baseline="0" dirty="0">
                          <a:ln>
                            <a:noFill/>
                          </a:ln>
                          <a:solidFill>
                            <a:srgbClr val="333333"/>
                          </a:solidFill>
                          <a:effectLst/>
                          <a:latin typeface="Calibri Light"/>
                        </a:rPr>
                        <a:t> Vas </a:t>
                      </a:r>
                      <a:r>
                        <a:rPr kumimoji="0" lang="en-US" sz="2000" b="0" i="0" u="none" strike="noStrike" cap="none" normalizeH="0" baseline="0" dirty="0" err="1">
                          <a:ln>
                            <a:noFill/>
                          </a:ln>
                          <a:solidFill>
                            <a:srgbClr val="333333"/>
                          </a:solidFill>
                          <a:effectLst/>
                          <a:latin typeface="Calibri Light"/>
                        </a:rPr>
                        <a:t>otpustiti</a:t>
                      </a:r>
                      <a:r>
                        <a:rPr kumimoji="0" lang="en-US" sz="2000" b="0" i="0" u="none" strike="noStrike" cap="none" normalizeH="0" baseline="0" dirty="0">
                          <a:ln>
                            <a:noFill/>
                          </a:ln>
                          <a:solidFill>
                            <a:srgbClr val="333333"/>
                          </a:solidFill>
                          <a:effectLst/>
                          <a:latin typeface="Calibri Light"/>
                        </a:rPr>
                        <a:t> - on je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inače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malo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prgav</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čita novinski članak o neuspjehu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Cilja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loše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školske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ocjene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slučajnost</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prijatelja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zanima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članak</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novinama</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zna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ništa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problemima</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sljedećim slade-ovima</a:t>
            </a:r>
            <a:r>
              <a:rPr lang="de-DE" altLang="de-DE" sz="2400" dirty="0">
                <a:solidFill>
                  <a:srgbClr val="333333"/>
                </a:solidFill>
              </a:rPr>
              <a:t> </a:t>
            </a:r>
            <a:r>
              <a:rPr lang="hr-HR" altLang="de-DE" sz="2400" dirty="0">
                <a:solidFill>
                  <a:srgbClr val="333333"/>
                </a:solidFill>
              </a:rPr>
              <a:t>vidjet ćete stripove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raspravite o tome što bi likovi u priči mogli misliti jedni o drugima</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sljedećim slade-ovima</a:t>
            </a:r>
            <a:r>
              <a:rPr lang="de-DE" altLang="de-DE" sz="2400" dirty="0">
                <a:solidFill>
                  <a:srgbClr val="333333"/>
                </a:solidFill>
              </a:rPr>
              <a:t> </a:t>
            </a:r>
            <a:r>
              <a:rPr lang="hr-HR" altLang="de-DE" sz="2400" dirty="0">
                <a:solidFill>
                  <a:srgbClr val="333333"/>
                </a:solidFill>
              </a:rPr>
              <a:t>vidjet ćete stripove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raspravite o tome što bi likovi u priči mogli misliti jedni o drugima</a:t>
            </a:r>
            <a:endParaRPr lang="de-DE" altLang="de-DE" sz="2400" dirty="0">
              <a:solidFill>
                <a:srgbClr val="333333"/>
              </a:solidFill>
            </a:endParaRPr>
          </a:p>
          <a:p>
            <a:pPr lvl="0" defTabSz="914400" fontAlgn="base"/>
            <a:endParaRPr lang="en-US" altLang="de-DE" sz="2400" b="1" dirty="0">
              <a:solidFill>
                <a:srgbClr val="004992"/>
              </a:solidFill>
            </a:endParaRPr>
          </a:p>
          <a:p>
            <a:pPr lvl="0" defTabSz="914400" fontAlgn="base"/>
            <a:r>
              <a:rPr lang="hr-HR" altLang="de-DE" sz="2400" b="1" dirty="0">
                <a:solidFill>
                  <a:srgbClr val="004992"/>
                </a:solidFill>
              </a:rPr>
              <a:t>Važno!</a:t>
            </a:r>
            <a:endParaRPr lang="en-US" altLang="de-DE" sz="2400" b="1" dirty="0">
              <a:solidFill>
                <a:srgbClr val="004992"/>
              </a:solidFill>
            </a:endParaRPr>
          </a:p>
          <a:p>
            <a:pPr marL="342900" lvl="0" indent="-342900" defTabSz="914400" fontAlgn="base">
              <a:buClr>
                <a:srgbClr val="333333"/>
              </a:buClr>
              <a:buFont typeface="WingDings"/>
              <a:buChar char=""/>
            </a:pPr>
            <a:r>
              <a:rPr lang="hr-HR" altLang="de-DE" sz="2400" dirty="0">
                <a:solidFill>
                  <a:srgbClr val="333333"/>
                </a:solidFill>
              </a:rPr>
              <a:t>Morate razlikovati informacije koje su dostupne </a:t>
            </a:r>
            <a:r>
              <a:rPr lang="de-DE" altLang="de-DE" sz="2400" dirty="0">
                <a:solidFill>
                  <a:srgbClr val="333333"/>
                </a:solidFill>
              </a:rPr>
              <a:t>V</a:t>
            </a:r>
            <a:r>
              <a:rPr lang="hr-HR" altLang="de-DE" sz="2400" dirty="0">
                <a:solidFill>
                  <a:srgbClr val="333333"/>
                </a:solidFill>
              </a:rPr>
              <a:t>ama od onih koje likovi imaju jedni o drugima</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22</a:t>
            </a:fld>
            <a:endParaRPr lang="de-DE"/>
          </a:p>
        </p:txBody>
      </p:sp>
    </p:spTree>
    <p:extLst>
      <p:ext uri="{BB962C8B-B14F-4D97-AF65-F5344CB8AC3E}">
        <p14:creationId xmlns:p14="http://schemas.microsoft.com/office/powerpoint/2010/main" val="117414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sljedećim slade-ovima</a:t>
            </a:r>
            <a:r>
              <a:rPr lang="de-DE" altLang="de-DE" sz="2400" dirty="0">
                <a:solidFill>
                  <a:srgbClr val="333333"/>
                </a:solidFill>
              </a:rPr>
              <a:t> </a:t>
            </a:r>
            <a:r>
              <a:rPr lang="hr-HR" altLang="de-DE" sz="2400" dirty="0">
                <a:solidFill>
                  <a:srgbClr val="333333"/>
                </a:solidFill>
              </a:rPr>
              <a:t>vidjet ćete stripove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raspravite o tome što bi likovi u priči mogli misliti jedni o drugima</a:t>
            </a:r>
            <a:endParaRPr lang="de-DE" altLang="de-DE" sz="2400" dirty="0">
              <a:solidFill>
                <a:srgbClr val="333333"/>
              </a:solidFill>
            </a:endParaRPr>
          </a:p>
          <a:p>
            <a:pPr lvl="0" defTabSz="914400" fontAlgn="base"/>
            <a:endParaRPr lang="en-US" altLang="de-DE" sz="2400" b="1" dirty="0">
              <a:solidFill>
                <a:srgbClr val="004992"/>
              </a:solidFill>
            </a:endParaRPr>
          </a:p>
          <a:p>
            <a:pPr lvl="0" defTabSz="914400" fontAlgn="base"/>
            <a:r>
              <a:rPr lang="hr-HR" altLang="de-DE" sz="2400" b="1" dirty="0">
                <a:solidFill>
                  <a:srgbClr val="004992"/>
                </a:solidFill>
              </a:rPr>
              <a:t>Važno!</a:t>
            </a:r>
            <a:endParaRPr lang="en-US" altLang="de-DE" sz="2400" b="1" dirty="0">
              <a:solidFill>
                <a:srgbClr val="004992"/>
              </a:solidFill>
            </a:endParaRPr>
          </a:p>
          <a:p>
            <a:pPr marL="342900" lvl="0" indent="-342900" defTabSz="914400" fontAlgn="base">
              <a:buClr>
                <a:srgbClr val="333333"/>
              </a:buClr>
              <a:buFont typeface="WingDings"/>
              <a:buChar char=""/>
            </a:pPr>
            <a:r>
              <a:rPr lang="hr-HR" altLang="de-DE" sz="2400" dirty="0">
                <a:solidFill>
                  <a:srgbClr val="333333"/>
                </a:solidFill>
              </a:rPr>
              <a:t>Morate razlikovati informacije koje su dostupne </a:t>
            </a:r>
            <a:r>
              <a:rPr lang="de-DE" altLang="de-DE" sz="2400" dirty="0">
                <a:solidFill>
                  <a:srgbClr val="333333"/>
                </a:solidFill>
              </a:rPr>
              <a:t>V</a:t>
            </a:r>
            <a:r>
              <a:rPr lang="hr-HR" altLang="de-DE" sz="2400" dirty="0">
                <a:solidFill>
                  <a:srgbClr val="333333"/>
                </a:solidFill>
              </a:rPr>
              <a:t>ama od onih koje likovi imaju jedni o drugima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Koja </a:t>
            </a:r>
            <a:r>
              <a:rPr lang="de-DE" altLang="de-DE" sz="2400" dirty="0">
                <a:solidFill>
                  <a:srgbClr val="333333"/>
                </a:solidFill>
              </a:rPr>
              <a:t>V</a:t>
            </a:r>
            <a:r>
              <a:rPr lang="hr-HR" altLang="de-DE" sz="2400" dirty="0">
                <a:solidFill>
                  <a:srgbClr val="333333"/>
                </a:solidFill>
              </a:rPr>
              <a:t>am je</a:t>
            </a:r>
            <a:r>
              <a:rPr lang="de-DE" altLang="de-DE" sz="2400" dirty="0">
                <a:solidFill>
                  <a:srgbClr val="333333"/>
                </a:solidFill>
              </a:rPr>
              <a:t> </a:t>
            </a:r>
            <a:r>
              <a:rPr lang="hr-HR" altLang="de-DE" sz="2400" dirty="0">
                <a:solidFill>
                  <a:srgbClr val="333333"/>
                </a:solidFill>
              </a:rPr>
              <a:t>dodatna</a:t>
            </a:r>
            <a:r>
              <a:rPr lang="de-DE" altLang="de-DE" sz="2400" dirty="0">
                <a:solidFill>
                  <a:srgbClr val="333333"/>
                </a:solidFill>
              </a:rPr>
              <a:t> inform</a:t>
            </a:r>
            <a:r>
              <a:rPr lang="hr-HR" altLang="de-DE" sz="2400" dirty="0">
                <a:solidFill>
                  <a:srgbClr val="333333"/>
                </a:solidFill>
              </a:rPr>
              <a:t>acija</a:t>
            </a:r>
            <a:r>
              <a:rPr lang="de-DE" altLang="de-DE" sz="2400" dirty="0">
                <a:solidFill>
                  <a:srgbClr val="333333"/>
                </a:solidFill>
              </a:rPr>
              <a:t> </a:t>
            </a:r>
            <a:r>
              <a:rPr lang="hr-HR" altLang="de-DE" sz="2400" dirty="0">
                <a:solidFill>
                  <a:srgbClr val="333333"/>
                </a:solidFill>
              </a:rPr>
              <a:t>potrebna za davanje konačnog</a:t>
            </a:r>
            <a:r>
              <a:rPr lang="de-DE" altLang="de-DE" sz="2400" dirty="0">
                <a:solidFill>
                  <a:srgbClr val="333333"/>
                </a:solidFill>
              </a:rPr>
              <a:t> </a:t>
            </a:r>
            <a:r>
              <a:rPr lang="hr-HR" altLang="de-DE" sz="2400" dirty="0">
                <a:solidFill>
                  <a:srgbClr val="333333"/>
                </a:solidFill>
              </a:rPr>
              <a:t>odgovora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23</a:t>
            </a:fld>
            <a:endParaRPr lang="de-DE"/>
          </a:p>
        </p:txBody>
      </p:sp>
    </p:spTree>
    <p:extLst>
      <p:ext uri="{BB962C8B-B14F-4D97-AF65-F5344CB8AC3E}">
        <p14:creationId xmlns:p14="http://schemas.microsoft.com/office/powerpoint/2010/main" val="1014060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dirty="0">
                <a:solidFill>
                  <a:srgbClr val="004992"/>
                </a:solidFill>
                <a:latin typeface="Calibri Light"/>
              </a:rPr>
              <a:t>Što će djevojčica vjerojatno donijeti baki na poklon za sljedeći rođendan?</a:t>
            </a:r>
            <a:r>
              <a:rPr lang="en-US" altLang="de-DE" sz="2400" dirty="0">
                <a:solidFill>
                  <a:srgbClr val="004992"/>
                </a:solidFill>
                <a:latin typeface="Calibri Light"/>
              </a:rPr>
              <a:t> </a:t>
            </a:r>
            <a:r>
              <a:rPr lang="vi-VN" altLang="de-DE" sz="2400" dirty="0">
                <a:solidFill>
                  <a:srgbClr val="004992"/>
                </a:solidFill>
                <a:latin typeface="Calibri Light"/>
              </a:rPr>
              <a:t>Hoće li baka biti oduševljena?</a:t>
            </a:r>
            <a:endParaRPr lang="de-DE" altLang="de-DE" sz="2400" dirty="0">
              <a:solidFill>
                <a:srgbClr val="004992"/>
              </a:solidFill>
              <a:latin typeface="Calibri Light"/>
            </a:endParaRPr>
          </a:p>
        </p:txBody>
      </p:sp>
      <p:pic>
        <p:nvPicPr>
          <p:cNvPr id="2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8"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16"/>
          <p:cNvSpPr txBox="1">
            <a:spLocks noChangeArrowheads="1"/>
          </p:cNvSpPr>
          <p:nvPr/>
        </p:nvSpPr>
        <p:spPr bwMode="auto">
          <a:xfrm>
            <a:off x="6457627" y="2407496"/>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bombone</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24</a:t>
            </a:fld>
            <a:endParaRPr lang="de-DE"/>
          </a:p>
        </p:txBody>
      </p:sp>
    </p:spTree>
    <p:extLst>
      <p:ext uri="{BB962C8B-B14F-4D97-AF65-F5344CB8AC3E}">
        <p14:creationId xmlns:p14="http://schemas.microsoft.com/office/powerpoint/2010/main" val="3378118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Bakin rođendan</a:t>
            </a:r>
            <a:br>
              <a:rPr lang="vi-VN" sz="3600" dirty="0">
                <a:solidFill>
                  <a:srgbClr val="004992"/>
                </a:solidFill>
                <a:latin typeface="+mn-lt"/>
                <a:ea typeface="+mn-ea"/>
                <a:cs typeface="+mn-cs"/>
              </a:rPr>
            </a:br>
            <a:r>
              <a:rPr lang="vi-VN" dirty="0">
                <a:solidFill>
                  <a:srgbClr val="004992"/>
                </a:solidFill>
                <a:latin typeface="+mn-lt"/>
                <a:ea typeface="+mn-ea"/>
                <a:cs typeface="+mn-cs"/>
              </a:rPr>
              <a:t>Što će djevojčica baki donijeti dogodine?</a:t>
            </a:r>
            <a:endParaRPr lang="en-US" dirty="0">
              <a:solidFill>
                <a:srgbClr val="004992"/>
              </a:solidFill>
              <a:latin typeface="+mn-lt"/>
              <a:ea typeface="+mn-ea"/>
              <a:cs typeface="+mn-cs"/>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Vjerojatno: </a:t>
            </a:r>
            <a:r>
              <a:rPr lang="vi-VN" altLang="de-DE" sz="2000" dirty="0">
                <a:solidFill>
                  <a:srgbClr val="333333"/>
                </a:solidFill>
                <a:latin typeface="Calibri Light"/>
              </a:rPr>
              <a:t>Opet bombonjeru jer je baka prošli put bila tako oduševljena.</a:t>
            </a:r>
          </a:p>
          <a:p>
            <a:pPr eaLnBrk="1" hangingPunct="1">
              <a:spcBef>
                <a:spcPts val="1200"/>
              </a:spcBef>
              <a:spcAft>
                <a:spcPts val="0"/>
              </a:spcAft>
              <a:buNone/>
            </a:pPr>
            <a:r>
              <a:rPr lang="vi-VN" altLang="de-DE" sz="2000" b="1" dirty="0">
                <a:solidFill>
                  <a:srgbClr val="004992"/>
                </a:solidFill>
                <a:latin typeface="Calibri Light"/>
              </a:rPr>
              <a:t>Manje vjerojatno: </a:t>
            </a:r>
            <a:r>
              <a:rPr lang="vi-VN" altLang="de-DE" sz="2000" dirty="0">
                <a:solidFill>
                  <a:srgbClr val="333333"/>
                </a:solidFill>
                <a:latin typeface="Calibri Light"/>
              </a:rPr>
              <a:t>Djevojčica je primijetila da baka ne voli čokoladne bombone i za sljedeći rođendan donijet će joj nešto drugo.</a:t>
            </a:r>
            <a:endParaRPr lang="de-DE" altLang="de-DE" sz="2000" dirty="0">
              <a:solidFill>
                <a:srgbClr val="333333"/>
              </a:solidFill>
              <a:latin typeface="Calibri Light"/>
            </a:endParaRPr>
          </a:p>
        </p:txBody>
      </p:sp>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57627" y="2407496"/>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bombone</a:t>
            </a:r>
            <a:endParaRPr lang="de-DE" altLang="de-DE" sz="1400" b="1" dirty="0">
              <a:solidFill>
                <a:srgbClr val="000000"/>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8B6B2A22-1D98-4004-A8C9-9375C940DD31}" type="slidenum">
              <a:rPr lang="de-DE" smtClean="0"/>
              <a:pPr>
                <a:defRPr/>
              </a:pPr>
              <a:t>25</a:t>
            </a:fld>
            <a:endParaRPr 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Novi primjeri!</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Je li je šef bezosjećajan? Treba li nam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Jako</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pl-PL" altLang="de-DE" sz="1200" dirty="0">
                <a:latin typeface="Calibri Light"/>
                <a:ea typeface="Verdana" panose="020B0604030504040204" pitchFamily="34" charset="0"/>
                <a:cs typeface="Verdana" panose="020B0604030504040204" pitchFamily="34" charset="0"/>
              </a:rPr>
              <a:t>Kako bih sad</a:t>
            </a:r>
            <a:r>
              <a:rPr lang="en-US" altLang="de-DE" sz="1200" dirty="0">
                <a:latin typeface="Calibri Light"/>
                <a:ea typeface="Verdana" panose="020B0604030504040204" pitchFamily="34" charset="0"/>
                <a:cs typeface="Verdana" panose="020B0604030504040204" pitchFamily="34" charset="0"/>
              </a:rPr>
              <a:t> </a:t>
            </a:r>
            <a:r>
              <a:rPr lang="pl-PL" altLang="de-DE" sz="1200" dirty="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27</a:t>
            </a:fld>
            <a:endParaRPr lang="de-DE"/>
          </a:p>
        </p:txBody>
      </p:sp>
    </p:spTree>
    <p:extLst>
      <p:ext uri="{BB962C8B-B14F-4D97-AF65-F5344CB8AC3E}">
        <p14:creationId xmlns:p14="http://schemas.microsoft.com/office/powerpoint/2010/main" val="66727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Policajac</a:t>
            </a:r>
            <a:r>
              <a:rPr lang="de-DE" altLang="de-DE" sz="1800">
                <a:solidFill>
                  <a:srgbClr val="333333"/>
                </a:solidFill>
                <a:latin typeface="+mn-lt"/>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Što bi policajac mogao misliti?...Je li on potpuno ili djelomično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28</a:t>
            </a:fld>
            <a:endParaRPr lang="de-DE"/>
          </a:p>
        </p:txBody>
      </p:sp>
    </p:spTree>
    <p:extLst>
      <p:ext uri="{BB962C8B-B14F-4D97-AF65-F5344CB8AC3E}">
        <p14:creationId xmlns:p14="http://schemas.microsoft.com/office/powerpoint/2010/main" val="2947685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li službenica u banci uplašena? </a:t>
            </a:r>
            <a:endParaRPr sz="2400" dirty="0">
              <a:solidFill>
                <a:srgbClr val="004992"/>
              </a:solidFill>
              <a:latin typeface="Calibri Light"/>
              <a:cs typeface="Verdana"/>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9"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Daj mi pare ili ću te upucati...</a:t>
            </a:r>
            <a:endParaRPr lang="de-DE" altLang="de-DE" sz="1100" dirty="0">
              <a:latin typeface="Calibri Light"/>
              <a:cs typeface="Arial" panose="020B0604020202020204" pitchFamily="34" charset="0"/>
            </a:endParaRPr>
          </a:p>
        </p:txBody>
      </p:sp>
      <p:sp>
        <p:nvSpPr>
          <p:cNvPr id="30"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Zabavi se, dragi dječače...</a:t>
            </a:r>
            <a:endParaRPr lang="en-GB" altLang="de-DE" sz="1100" b="1" dirty="0">
              <a:solidFill>
                <a:sysClr val="windowText" lastClr="000000"/>
              </a:solidFill>
              <a:latin typeface="Calibri Light"/>
            </a:endParaRPr>
          </a:p>
        </p:txBody>
      </p:sp>
      <p:pic>
        <p:nvPicPr>
          <p:cNvPr id="3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super! </a:t>
            </a:r>
            <a:endParaRPr lang="en-US" sz="1000" b="1" dirty="0"/>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3" name="Slide Number Placeholder 2"/>
          <p:cNvSpPr>
            <a:spLocks noGrp="1"/>
          </p:cNvSpPr>
          <p:nvPr>
            <p:ph type="sldNum" sz="quarter" idx="12"/>
          </p:nvPr>
        </p:nvSpPr>
        <p:spPr/>
        <p:txBody>
          <a:bodyPr/>
          <a:lstStyle/>
          <a:p>
            <a:pPr>
              <a:defRPr/>
            </a:pPr>
            <a:fld id="{EF1F6530-663C-4444-BC72-065822A1AE73}" type="slidenum">
              <a:rPr lang="de-DE" smtClean="0"/>
              <a:pPr>
                <a:defRPr/>
              </a:pPr>
              <a:t>29</a:t>
            </a:fld>
            <a:endParaRPr lang="de-DE"/>
          </a:p>
        </p:txBody>
      </p:sp>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790720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Hoće li otac i sin otići na vožnju čamcem?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Upozorenje! Oluja se približava obali! Napustite plažu!</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30</a:t>
            </a:fld>
            <a:endParaRPr lang="de-DE"/>
          </a:p>
        </p:txBody>
      </p:sp>
    </p:spTree>
    <p:extLst>
      <p:ext uri="{BB962C8B-B14F-4D97-AF65-F5344CB8AC3E}">
        <p14:creationId xmlns:p14="http://schemas.microsoft.com/office/powerpoint/2010/main" val="1497300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voditelje</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err="1">
                <a:solidFill>
                  <a:srgbClr val="333333"/>
                </a:solidFill>
              </a:rPr>
              <a:t>neki</a:t>
            </a:r>
            <a:r>
              <a:rPr lang="en-US" altLang="ko-KR" dirty="0">
                <a:solidFill>
                  <a:srgbClr val="333333"/>
                </a:solidFill>
              </a:rPr>
              <a:t> video-</a:t>
            </a:r>
            <a:r>
              <a:rPr lang="en-US" altLang="ko-KR" dirty="0" err="1">
                <a:solidFill>
                  <a:srgbClr val="333333"/>
                </a:solidFill>
              </a:rPr>
              <a:t>isječci</a:t>
            </a:r>
            <a:r>
              <a:rPr lang="en-US" altLang="ko-KR" dirty="0">
                <a:solidFill>
                  <a:srgbClr val="333333"/>
                </a:solidFill>
              </a:rPr>
              <a:t> </a:t>
            </a:r>
            <a:r>
              <a:rPr lang="en-US" altLang="ko-KR" dirty="0" err="1">
                <a:solidFill>
                  <a:srgbClr val="333333"/>
                </a:solidFill>
              </a:rPr>
              <a:t>sadrže</a:t>
            </a:r>
            <a:r>
              <a:rPr lang="en-US" altLang="ko-KR" dirty="0">
                <a:solidFill>
                  <a:srgbClr val="333333"/>
                </a:solidFill>
              </a:rPr>
              <a:t> </a:t>
            </a:r>
            <a:r>
              <a:rPr lang="en-US" altLang="ko-KR" dirty="0" err="1">
                <a:solidFill>
                  <a:srgbClr val="333333"/>
                </a:solidFill>
              </a:rPr>
              <a:t>teme</a:t>
            </a:r>
            <a:r>
              <a:rPr lang="en-US" altLang="ko-KR" dirty="0">
                <a:solidFill>
                  <a:srgbClr val="333333"/>
                </a:solidFill>
              </a:rPr>
              <a:t> </a:t>
            </a:r>
            <a:r>
              <a:rPr lang="en-US" altLang="ko-KR" dirty="0" err="1">
                <a:solidFill>
                  <a:srgbClr val="333333"/>
                </a:solidFill>
              </a:rPr>
              <a:t>i</a:t>
            </a:r>
            <a:r>
              <a:rPr lang="en-US" altLang="ko-KR" dirty="0">
                <a:solidFill>
                  <a:srgbClr val="333333"/>
                </a:solidFill>
              </a:rPr>
              <a:t> / </a:t>
            </a:r>
            <a:r>
              <a:rPr lang="en-US" altLang="ko-KR" dirty="0" err="1">
                <a:solidFill>
                  <a:srgbClr val="333333"/>
                </a:solidFill>
              </a:rPr>
              <a:t>ili</a:t>
            </a:r>
            <a:r>
              <a:rPr lang="en-US" altLang="ko-KR" dirty="0">
                <a:solidFill>
                  <a:srgbClr val="333333"/>
                </a:solidFill>
              </a:rPr>
              <a:t> </a:t>
            </a:r>
            <a:r>
              <a:rPr lang="en-US" altLang="ko-KR" dirty="0" err="1">
                <a:solidFill>
                  <a:srgbClr val="333333"/>
                </a:solidFill>
              </a:rPr>
              <a:t>govor</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biti</a:t>
            </a:r>
            <a:r>
              <a:rPr lang="en-US" altLang="ko-KR" dirty="0">
                <a:solidFill>
                  <a:srgbClr val="333333"/>
                </a:solidFill>
              </a:rPr>
              <a:t> </a:t>
            </a:r>
            <a:r>
              <a:rPr lang="en-US" altLang="ko-KR" dirty="0" err="1">
                <a:solidFill>
                  <a:srgbClr val="333333"/>
                </a:solidFill>
              </a:rPr>
              <a:t>neprimjereni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skupine</a:t>
            </a:r>
            <a:r>
              <a:rPr lang="en-US" altLang="ko-KR" dirty="0">
                <a:solidFill>
                  <a:srgbClr val="333333"/>
                </a:solidFill>
              </a:rPr>
              <a:t> </a:t>
            </a:r>
            <a:r>
              <a:rPr lang="en-US" altLang="ko-KR" dirty="0" err="1">
                <a:solidFill>
                  <a:srgbClr val="333333"/>
                </a:solidFill>
              </a:rPr>
              <a:t>gledatelja</a:t>
            </a:r>
            <a:r>
              <a:rPr lang="en-US" altLang="ko-KR" dirty="0">
                <a:solidFill>
                  <a:srgbClr val="333333"/>
                </a:solidFill>
              </a:rPr>
              <a:t> </a:t>
            </a:r>
            <a:r>
              <a:rPr lang="en-US" altLang="ko-KR" dirty="0" err="1">
                <a:solidFill>
                  <a:srgbClr val="333333"/>
                </a:solidFill>
              </a:rPr>
              <a:t>ili</a:t>
            </a:r>
            <a:r>
              <a:rPr lang="en-US" altLang="ko-KR" dirty="0">
                <a:solidFill>
                  <a:srgbClr val="333333"/>
                </a:solidFill>
              </a:rPr>
              <a:t> u </a:t>
            </a:r>
            <a:r>
              <a:rPr lang="en-US" altLang="ko-KR" dirty="0" err="1">
                <a:solidFill>
                  <a:srgbClr val="333333"/>
                </a:solidFill>
              </a:rPr>
              <a:t>različitim</a:t>
            </a:r>
            <a:r>
              <a:rPr lang="en-US" altLang="ko-KR" dirty="0">
                <a:solidFill>
                  <a:srgbClr val="333333"/>
                </a:solidFill>
              </a:rPr>
              <a:t> </a:t>
            </a:r>
            <a:r>
              <a:rPr lang="en-US" altLang="ko-KR" dirty="0" err="1">
                <a:solidFill>
                  <a:srgbClr val="333333"/>
                </a:solidFill>
              </a:rPr>
              <a:t>kulturama</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Vas da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pregledate</a:t>
            </a:r>
            <a:r>
              <a:rPr lang="en-US" altLang="ko-KR" dirty="0">
                <a:solidFill>
                  <a:srgbClr val="333333"/>
                </a:solidFill>
              </a:rPr>
              <a:t> </a:t>
            </a:r>
            <a:r>
              <a:rPr lang="en-US" altLang="ko-KR" dirty="0" err="1">
                <a:solidFill>
                  <a:srgbClr val="333333"/>
                </a:solidFill>
              </a:rPr>
              <a:t>filmove</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de-DE"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4" name="Slide Number Placeholder 3"/>
          <p:cNvSpPr>
            <a:spLocks noGrp="1"/>
          </p:cNvSpPr>
          <p:nvPr>
            <p:ph type="sldNum" sz="quarter" idx="12"/>
          </p:nvPr>
        </p:nvSpPr>
        <p:spPr/>
        <p:txBody>
          <a:bodyPr/>
          <a:lstStyle/>
          <a:p>
            <a:pPr>
              <a:defRPr/>
            </a:pPr>
            <a:fld id="{C0BDAED0-24CE-46D2-B2D0-4302AC4F575C}" type="slidenum">
              <a:rPr lang="de-DE" smtClean="0"/>
              <a:pPr>
                <a:defRPr/>
              </a:pPr>
              <a:t>31</a:t>
            </a:fld>
            <a:endParaRPr lang="de-DE"/>
          </a:p>
        </p:txBody>
      </p:sp>
    </p:spTree>
    <p:extLst>
      <p:ext uri="{BB962C8B-B14F-4D97-AF65-F5344CB8AC3E}">
        <p14:creationId xmlns:p14="http://schemas.microsoft.com/office/powerpoint/2010/main" val="2955979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Gdje je po Ivanovom mišljenju Mira zadnji put vidjela auto sa sladoledom? U parku ili kod crkve?</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EF1F6530-663C-4444-BC72-065822A1AE73}"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Što majka misli?... Je li u pravu?</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Možemo li jesti,</a:t>
            </a:r>
          </a:p>
          <a:p>
            <a:pPr algn="ctr"/>
            <a:r>
              <a:rPr lang="pl-PL" altLang="de-DE" sz="1200" b="1">
                <a:latin typeface="Calibri Light"/>
                <a:cs typeface="Arial" panose="020B0604020202020204" pitchFamily="34" charset="0"/>
              </a:rPr>
              <a:t> mama?...Gladan sam!</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Zašto se akumulator ispraznio prvi put, a zašto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drugi put? Kako je vlasnik auta mogao shvatiti ovu situaciju?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14400"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25" name="Caption_18"/>
          <p:cNvSpPr txBox="1"/>
          <p:nvPr/>
        </p:nvSpPr>
        <p:spPr>
          <a:xfrm>
            <a:off x="6396115" y="4218560"/>
            <a:ext cx="731520"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Calibri Light"/>
                <a:cs typeface="Arial"/>
              </a:rPr>
              <a:t>akumulator</a:t>
            </a:r>
            <a:endParaRPr sz="1000"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Žalba na susjeda</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34</a:t>
            </a:fld>
            <a:endParaRPr lang="de-DE"/>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Domaru</a:t>
            </a:r>
            <a:endParaRPr lang="en-US" sz="1100" b="1" spc="-30" dirty="0">
              <a:solidFill>
                <a:srgbClr val="333333"/>
              </a:solidFill>
            </a:endParaRPr>
          </a:p>
        </p:txBody>
      </p:sp>
      <p:sp>
        <p:nvSpPr>
          <p:cNvPr id="20" name="Caption_23"/>
          <p:cNvSpPr txBox="1"/>
          <p:nvPr/>
        </p:nvSpPr>
        <p:spPr>
          <a:xfrm rot="-60000">
            <a:off x="6097622" y="3504998"/>
            <a:ext cx="28346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l-PL" sz="900" b="1" dirty="0">
                <a:latin typeface="Calibri Light"/>
                <a:cs typeface="Arial"/>
              </a:rPr>
              <a:t>Dva tjedna kasnije, nakon preseljenja u drugi stan</a:t>
            </a:r>
            <a:endParaRPr sz="900" b="1"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što drugi ljudi misle i namjeravaju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kažete prijateljima da se osjećate loše</a:t>
            </a:r>
            <a:r>
              <a:rPr lang="de-DE" altLang="de-DE" sz="2400" dirty="0">
                <a:solidFill>
                  <a:srgbClr val="333333"/>
                </a:solidFill>
              </a:rPr>
              <a:t>, </a:t>
            </a:r>
            <a:r>
              <a:rPr lang="hr-HR" altLang="de-DE" sz="2400" dirty="0">
                <a:solidFill>
                  <a:srgbClr val="333333"/>
                </a:solidFill>
              </a:rPr>
              <a:t>ne možete očekivati od njih da imaju razumijevanja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što drugi ljudi misle i namjeravaju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kažete prijateljima da se osjećate loše</a:t>
            </a:r>
            <a:r>
              <a:rPr lang="de-DE" altLang="de-DE" sz="2400" dirty="0">
                <a:solidFill>
                  <a:srgbClr val="333333"/>
                </a:solidFill>
              </a:rPr>
              <a:t>, </a:t>
            </a:r>
            <a:r>
              <a:rPr lang="hr-HR" altLang="de-DE" sz="2400" dirty="0">
                <a:solidFill>
                  <a:srgbClr val="333333"/>
                </a:solidFill>
              </a:rPr>
              <a:t>ne možete očekivati od njih da imaju razumijevanja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Pokušajte procijeniti</a:t>
            </a:r>
            <a:r>
              <a:rPr lang="de-DE" altLang="de-DE" sz="2400" dirty="0">
                <a:solidFill>
                  <a:srgbClr val="333333"/>
                </a:solidFill>
              </a:rPr>
              <a:t> </a:t>
            </a:r>
            <a:r>
              <a:rPr lang="hr-HR" altLang="de-DE" sz="2400" dirty="0">
                <a:solidFill>
                  <a:srgbClr val="333333"/>
                </a:solidFill>
              </a:rPr>
              <a:t>složene društvene situacije iz različitih perspektiva</a:t>
            </a:r>
            <a:r>
              <a:rPr lang="de-DE" altLang="de-DE" sz="2400" dirty="0">
                <a:solidFill>
                  <a:srgbClr val="333333"/>
                </a:solidFill>
              </a:rPr>
              <a:t> </a:t>
            </a:r>
            <a:r>
              <a:rPr lang="hr-HR" altLang="de-DE" sz="2400" dirty="0">
                <a:solidFill>
                  <a:srgbClr val="333333"/>
                </a:solidFill>
              </a:rPr>
              <a:t>i uzmite u obzir sve dostupne informacije</a:t>
            </a:r>
            <a:r>
              <a:rPr lang="de-DE" altLang="de-DE" sz="2400" dirty="0">
                <a:solidFill>
                  <a:srgbClr val="333333"/>
                </a:solidFill>
              </a:rPr>
              <a:t>. </a:t>
            </a:r>
            <a:r>
              <a:rPr lang="hr-HR" altLang="de-DE" sz="2400" dirty="0">
                <a:solidFill>
                  <a:srgbClr val="333333"/>
                </a:solidFill>
              </a:rPr>
              <a:t>Što više informacija razmotrite</a:t>
            </a:r>
            <a:r>
              <a:rPr lang="de-DE" altLang="de-DE" sz="2400" dirty="0">
                <a:solidFill>
                  <a:srgbClr val="333333"/>
                </a:solidFill>
              </a:rPr>
              <a:t>, </a:t>
            </a:r>
            <a:r>
              <a:rPr lang="hr-HR" altLang="de-DE" sz="2400" dirty="0">
                <a:solidFill>
                  <a:srgbClr val="333333"/>
                </a:solidFill>
              </a:rPr>
              <a:t>to je vjerojatnije da ćete dobro prosuditi situaciju.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36</a:t>
            </a:fld>
            <a:endParaRPr lang="de-DE"/>
          </a:p>
        </p:txBody>
      </p:sp>
    </p:spTree>
    <p:extLst>
      <p:ext uri="{BB962C8B-B14F-4D97-AF65-F5344CB8AC3E}">
        <p14:creationId xmlns:p14="http://schemas.microsoft.com/office/powerpoint/2010/main" val="291784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000">
                <a:solidFill>
                  <a:srgbClr val="333333"/>
                </a:solidFill>
              </a:rPr>
              <a:t>Tijekom psihoze ljudi</a:t>
            </a:r>
            <a:r>
              <a:rPr lang="de-DE" altLang="de-DE" sz="2000" dirty="0">
                <a:solidFill>
                  <a:srgbClr val="333333"/>
                </a:solidFill>
              </a:rPr>
              <a:t> </a:t>
            </a:r>
            <a:r>
              <a:rPr lang="en-US" altLang="de-DE" sz="2000" dirty="0">
                <a:solidFill>
                  <a:srgbClr val="333333"/>
                </a:solidFill>
              </a:rPr>
              <a:t>(</a:t>
            </a:r>
            <a:r>
              <a:rPr lang="hr-HR" altLang="de-DE" sz="2000" dirty="0">
                <a:solidFill>
                  <a:srgbClr val="333333"/>
                </a:solidFill>
              </a:rPr>
              <a:t>ne svi</a:t>
            </a:r>
            <a:r>
              <a:rPr lang="en-US" altLang="de-DE" sz="2000" dirty="0">
                <a:solidFill>
                  <a:srgbClr val="333333"/>
                </a:solidFill>
              </a:rPr>
              <a:t>!)</a:t>
            </a:r>
            <a:r>
              <a:rPr lang="hr-HR" altLang="de-DE" sz="2000" dirty="0">
                <a:solidFill>
                  <a:srgbClr val="333333"/>
                </a:solidFill>
              </a:rPr>
              <a:t> su u opasnosti</a:t>
            </a:r>
            <a:r>
              <a:rPr lang="en-AU" altLang="de-DE" sz="2000" dirty="0">
                <a:solidFill>
                  <a:srgbClr val="333333"/>
                </a:solidFill>
              </a:rPr>
              <a:t> </a:t>
            </a:r>
            <a:r>
              <a:rPr lang="hr-HR" altLang="de-DE" sz="2000" dirty="0">
                <a:solidFill>
                  <a:srgbClr val="333333"/>
                </a:solidFill>
              </a:rPr>
              <a:t>da pogrešno procijene</a:t>
            </a:r>
            <a:r>
              <a:rPr lang="en-AU" altLang="de-DE" sz="2000" dirty="0">
                <a:solidFill>
                  <a:srgbClr val="333333"/>
                </a:solidFill>
              </a:rPr>
              <a:t> </a:t>
            </a:r>
            <a:r>
              <a:rPr lang="hr-HR" altLang="de-DE" sz="2000" dirty="0">
                <a:solidFill>
                  <a:srgbClr val="333333"/>
                </a:solidFill>
              </a:rPr>
              <a:t>ili prenaglase</a:t>
            </a:r>
            <a:r>
              <a:rPr lang="en-AU" altLang="de-DE" sz="2000" dirty="0">
                <a:solidFill>
                  <a:srgbClr val="333333"/>
                </a:solidFill>
              </a:rPr>
              <a:t> </a:t>
            </a:r>
            <a:r>
              <a:rPr lang="hr-HR" altLang="de-DE" sz="2000" dirty="0">
                <a:solidFill>
                  <a:srgbClr val="333333"/>
                </a:solidFill>
              </a:rPr>
              <a:t>značenje izraza lica i postupaka drugih ljudi</a:t>
            </a:r>
            <a:r>
              <a:rPr lang="en-AU" altLang="de-DE" sz="2000" dirty="0">
                <a:solidFill>
                  <a:srgbClr val="333333"/>
                </a:solidFill>
              </a:rPr>
              <a:t>.</a:t>
            </a:r>
          </a:p>
          <a:p>
            <a:pPr lvl="0" defTabSz="914400" fontAlgn="base"/>
            <a:r>
              <a:rPr lang="hr-HR" altLang="de-DE" sz="2000" dirty="0">
                <a:solidFill>
                  <a:srgbClr val="004992"/>
                </a:solidFill>
              </a:rPr>
              <a:t>Primjer</a:t>
            </a:r>
            <a:r>
              <a:rPr lang="en-AU" altLang="de-DE" sz="2000" dirty="0">
                <a:solidFill>
                  <a:srgbClr val="004992"/>
                </a:solidFill>
              </a:rPr>
              <a:t>: </a:t>
            </a:r>
            <a:r>
              <a:rPr lang="en-AU" altLang="de-DE" sz="2000" dirty="0">
                <a:solidFill>
                  <a:srgbClr val="333333"/>
                </a:solidFill>
              </a:rPr>
              <a:t>Marko</a:t>
            </a:r>
            <a:r>
              <a:rPr lang="hr-HR" altLang="de-DE" sz="2000" dirty="0">
                <a:solidFill>
                  <a:srgbClr val="333333"/>
                </a:solidFill>
              </a:rPr>
              <a:t> misli da ga ismijavaju</a:t>
            </a:r>
            <a:r>
              <a:rPr lang="en-AU" altLang="de-DE" sz="2000" dirty="0">
                <a:solidFill>
                  <a:srgbClr val="333333"/>
                </a:solidFill>
              </a:rPr>
              <a:t>!</a:t>
            </a:r>
            <a:endParaRPr lang="en-AU" altLang="de-DE" sz="2000" dirty="0">
              <a:solidFill>
                <a:srgbClr val="004992"/>
              </a:solidFill>
            </a:endParaRPr>
          </a:p>
          <a:p>
            <a:pPr lvl="0" defTabSz="914400" fontAlgn="base"/>
            <a:r>
              <a:rPr lang="hr-HR" altLang="de-DE" sz="2000" dirty="0">
                <a:solidFill>
                  <a:srgbClr val="004992"/>
                </a:solidFill>
              </a:rPr>
              <a:t>Prošlost</a:t>
            </a:r>
            <a:r>
              <a:rPr lang="en-AU" altLang="de-DE" sz="2000" dirty="0">
                <a:solidFill>
                  <a:srgbClr val="004992"/>
                </a:solidFill>
              </a:rPr>
              <a:t>: </a:t>
            </a:r>
            <a:r>
              <a:rPr lang="hr-HR" altLang="de-DE" sz="2000" dirty="0">
                <a:solidFill>
                  <a:srgbClr val="333333"/>
                </a:solidFill>
              </a:rPr>
              <a:t>Nakon prelaska carine </a:t>
            </a:r>
            <a:r>
              <a:rPr lang="en-AU" altLang="de-DE" sz="2000" dirty="0">
                <a:solidFill>
                  <a:srgbClr val="333333"/>
                </a:solidFill>
              </a:rPr>
              <a:t>Marko </a:t>
            </a:r>
            <a:r>
              <a:rPr lang="hr-HR" altLang="de-DE" sz="2000" dirty="0">
                <a:solidFill>
                  <a:srgbClr val="333333"/>
                </a:solidFill>
              </a:rPr>
              <a:t>ulazi u aerodromsku čekaonicu</a:t>
            </a:r>
            <a:r>
              <a:rPr lang="en-AU" altLang="de-DE" sz="2000" dirty="0">
                <a:solidFill>
                  <a:srgbClr val="333333"/>
                </a:solidFill>
              </a:rPr>
              <a:t>, </a:t>
            </a:r>
            <a:r>
              <a:rPr lang="hr-HR" altLang="de-DE" sz="2000" dirty="0">
                <a:solidFill>
                  <a:srgbClr val="333333"/>
                </a:solidFill>
              </a:rPr>
              <a:t>gdje ljudi čekaju i gledaju u njegovom smjeru</a:t>
            </a:r>
            <a:r>
              <a:rPr lang="en-AU" altLang="de-DE" sz="2000" dirty="0">
                <a:solidFill>
                  <a:srgbClr val="333333"/>
                </a:solidFill>
              </a:rPr>
              <a:t>. </a:t>
            </a:r>
            <a:r>
              <a:rPr lang="hr-HR" altLang="de-DE" sz="2000" dirty="0">
                <a:solidFill>
                  <a:srgbClr val="333333"/>
                </a:solidFill>
              </a:rPr>
              <a:t>Dvojica su se počela glasno smijati</a:t>
            </a:r>
            <a:r>
              <a:rPr lang="en-AU" altLang="de-DE" sz="2000" dirty="0">
                <a:solidFill>
                  <a:srgbClr val="333333"/>
                </a:solidFill>
              </a:rPr>
              <a:t>.</a:t>
            </a:r>
          </a:p>
          <a:p>
            <a:pPr lvl="0" defTabSz="914400" fontAlgn="base"/>
            <a:r>
              <a:rPr lang="hr-HR" altLang="de-DE" sz="2000" dirty="0">
                <a:solidFill>
                  <a:srgbClr val="004992"/>
                </a:solidFill>
              </a:rPr>
              <a:t>Ali</a:t>
            </a:r>
            <a:r>
              <a:rPr lang="en-AU" altLang="de-DE" sz="2000" dirty="0">
                <a:solidFill>
                  <a:srgbClr val="004992"/>
                </a:solidFill>
              </a:rPr>
              <a:t>: </a:t>
            </a:r>
            <a:r>
              <a:rPr lang="hr-HR" altLang="de-DE" sz="2000" dirty="0">
                <a:solidFill>
                  <a:srgbClr val="333333"/>
                </a:solidFill>
              </a:rPr>
              <a:t>Naravno</a:t>
            </a:r>
            <a:r>
              <a:rPr lang="hr-HR" altLang="de-DE" sz="2000" dirty="0">
                <a:solidFill>
                  <a:srgbClr val="004992"/>
                </a:solidFill>
              </a:rPr>
              <a:t>, </a:t>
            </a:r>
            <a:r>
              <a:rPr lang="hr-HR" altLang="de-DE" sz="2000" dirty="0">
                <a:solidFill>
                  <a:srgbClr val="333333"/>
                </a:solidFill>
              </a:rPr>
              <a:t>svi ljudi u čekaonici su gledali u</a:t>
            </a:r>
            <a:r>
              <a:rPr lang="en-AU" altLang="de-DE" sz="2000" dirty="0">
                <a:solidFill>
                  <a:srgbClr val="333333"/>
                </a:solidFill>
              </a:rPr>
              <a:t> </a:t>
            </a:r>
            <a:r>
              <a:rPr lang="hr-HR" altLang="de-DE" sz="2000" dirty="0">
                <a:solidFill>
                  <a:srgbClr val="333333"/>
                </a:solidFill>
              </a:rPr>
              <a:t>dolazeće putnike tražeći svoje prijatelje ili klijente</a:t>
            </a:r>
            <a:r>
              <a:rPr lang="en-AU" altLang="de-DE" sz="2000" dirty="0">
                <a:solidFill>
                  <a:srgbClr val="333333"/>
                </a:solidFill>
              </a:rPr>
              <a:t>. </a:t>
            </a:r>
            <a:r>
              <a:rPr lang="hr-HR" altLang="de-DE" sz="2000" dirty="0">
                <a:solidFill>
                  <a:srgbClr val="333333"/>
                </a:solidFill>
              </a:rPr>
              <a:t>Dva nasmijana čovjeka</a:t>
            </a:r>
            <a:r>
              <a:rPr lang="en-AU" altLang="de-DE" sz="2000" dirty="0">
                <a:solidFill>
                  <a:srgbClr val="333333"/>
                </a:solidFill>
              </a:rPr>
              <a:t> </a:t>
            </a:r>
            <a:r>
              <a:rPr lang="hr-HR" altLang="de-DE" sz="2000" dirty="0">
                <a:solidFill>
                  <a:srgbClr val="333333"/>
                </a:solidFill>
              </a:rPr>
              <a:t>vjerojatno nisu </a:t>
            </a:r>
            <a:r>
              <a:rPr lang="de-DE" altLang="de-DE" sz="2000" dirty="0">
                <a:solidFill>
                  <a:srgbClr val="333333"/>
                </a:solidFill>
              </a:rPr>
              <a:t>jedan drugoga </a:t>
            </a:r>
            <a:r>
              <a:rPr lang="hr-HR" altLang="de-DE" sz="2000" dirty="0">
                <a:solidFill>
                  <a:srgbClr val="333333"/>
                </a:solidFill>
              </a:rPr>
              <a:t>dugo vidjeli i razgovaraju o događajima s praznika</a:t>
            </a:r>
            <a:r>
              <a:rPr lang="en-AU" altLang="de-DE" sz="2000" dirty="0">
                <a:solidFill>
                  <a:srgbClr val="333333"/>
                </a:solidFill>
              </a:rPr>
              <a:t>. </a:t>
            </a:r>
            <a:r>
              <a:rPr lang="hr-HR" altLang="de-DE" sz="2000" dirty="0">
                <a:solidFill>
                  <a:srgbClr val="333333"/>
                </a:solidFill>
              </a:rPr>
              <a:t>Ili, možda</a:t>
            </a:r>
            <a:r>
              <a:rPr lang="en-AU" altLang="de-DE" sz="2000" dirty="0">
                <a:solidFill>
                  <a:srgbClr val="333333"/>
                </a:solidFill>
              </a:rPr>
              <a:t> Marko </a:t>
            </a:r>
            <a:r>
              <a:rPr lang="hr-HR" altLang="de-DE" sz="2000" dirty="0">
                <a:solidFill>
                  <a:srgbClr val="333333"/>
                </a:solidFill>
              </a:rPr>
              <a:t>i dalje nosi smiješni sombrero s njegovog odmora u Meksiku</a:t>
            </a:r>
            <a:r>
              <a:rPr lang="en-AU" altLang="de-DE" sz="2000" dirty="0">
                <a:solidFill>
                  <a:srgbClr val="333333"/>
                </a:solidFill>
              </a:rPr>
              <a:t>.</a:t>
            </a:r>
          </a:p>
          <a:p>
            <a:pPr lvl="0" defTabSz="914400" fontAlgn="base"/>
            <a:r>
              <a:rPr lang="hr-HR" altLang="de-DE" sz="2000" dirty="0">
                <a:solidFill>
                  <a:srgbClr val="333333"/>
                </a:solidFill>
              </a:rPr>
              <a:t>Svi griješimo!</a:t>
            </a:r>
            <a:r>
              <a:rPr lang="en-AU" altLang="de-DE" sz="2000" dirty="0">
                <a:solidFill>
                  <a:srgbClr val="333333"/>
                </a:solidFill>
              </a:rPr>
              <a:t> – </a:t>
            </a:r>
            <a:r>
              <a:rPr lang="hr-HR" altLang="de-DE" sz="2000" dirty="0">
                <a:solidFill>
                  <a:srgbClr val="333333"/>
                </a:solidFill>
              </a:rPr>
              <a:t>uvijek uzmite u obzir različite perspektive</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8" name="Slide Number Placeholder 7"/>
          <p:cNvSpPr>
            <a:spLocks noGrp="1"/>
          </p:cNvSpPr>
          <p:nvPr>
            <p:ph type="sldNum" sz="quarter" idx="12"/>
          </p:nvPr>
        </p:nvSpPr>
        <p:spPr/>
        <p:txBody>
          <a:bodyPr/>
          <a:lstStyle/>
          <a:p>
            <a:pPr>
              <a:defRPr/>
            </a:pPr>
            <a:fld id="{C0BDAED0-24CE-46D2-B2D0-4302AC4F575C}" type="slidenum">
              <a:rPr lang="de-DE" smtClean="0"/>
              <a:pPr>
                <a:defRPr/>
              </a:pPr>
              <a:t>38</a:t>
            </a:fld>
            <a:endParaRPr lang="de-DE"/>
          </a:p>
        </p:txBody>
      </p:sp>
    </p:spTree>
    <p:extLst>
      <p:ext uri="{BB962C8B-B14F-4D97-AF65-F5344CB8AC3E}">
        <p14:creationId xmlns:p14="http://schemas.microsoft.com/office/powerpoint/2010/main" val="3521776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76709373"/>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39</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3053</Words>
  <Application>Microsoft Office PowerPoint</Application>
  <PresentationFormat>Benutzerdefiniert</PresentationFormat>
  <Paragraphs>396</Paragraphs>
  <Slides>39</Slides>
  <Notes>39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39</vt:i4>
      </vt:variant>
    </vt:vector>
  </HeadingPairs>
  <TitlesOfParts>
    <vt:vector size="45" baseType="lpstr">
      <vt:lpstr>Calibri Light</vt:lpstr>
      <vt:lpstr>Times New Roman</vt:lpstr>
      <vt:lpstr>Arial</vt:lpstr>
      <vt:lpstr>Symbol</vt:lpstr>
      <vt:lpstr>WingDings</vt:lpstr>
      <vt:lpstr>UKE_PPT-Vorlage_16zu9</vt:lpstr>
      <vt:lpstr>MKT 6 A – Sposobnost razumijevanja i suosjećanja (empatije) s drugima… II</vt:lpstr>
      <vt:lpstr>Kad nekoga upoznate, kamo najprije gledate?  Koliko se u procjeni ljudi možemo osloniti na ove znakove?</vt:lpstr>
      <vt:lpstr>Kad nekoga upoznate, kamo najprije gledate?  Koliko se u procjeni ljudi možemo osloniti na ove znakove?</vt:lpstr>
      <vt:lpstr>Koje još izvore informacija možemo uzeti u obzir?  Koliko su pouzdani?</vt:lpstr>
      <vt:lpstr>Koje još izvore informacija možemo uzeti u obzir?  Koliko su pouzdani?</vt:lpstr>
      <vt:lpstr>Prednosti i nedostaci određenih socijalnih znakova</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Privid i zbilja!</vt:lpstr>
      <vt:lpstr>Zašto ovo radimo?</vt:lpstr>
      <vt:lpstr>Zašto ovo radimo?</vt:lpstr>
      <vt:lpstr>Kako nedostatak empatije dovodi do pogrešnih interpretacija tijekom psihoze – primjeri</vt:lpstr>
      <vt:lpstr>Vježba</vt:lpstr>
      <vt:lpstr>Vježba</vt:lpstr>
      <vt:lpstr>Vježba</vt:lpstr>
      <vt:lpstr>PowerPoint-Präsentation</vt:lpstr>
      <vt:lpstr>Bakin rođendan Što će djevojčica baki donijeti dogodine?</vt:lpstr>
      <vt:lpstr>Novi primjeri!</vt:lpstr>
      <vt:lpstr>PowerPoint-Präsentation</vt:lpstr>
      <vt:lpstr>PowerPoint-Präsentation</vt:lpstr>
      <vt:lpstr>PowerPoint-Präsentation</vt:lpstr>
      <vt:lpstr>PowerPoint-Präsentation</vt:lpstr>
      <vt:lpstr>izborni sadržaj: video - isječci</vt:lpstr>
      <vt:lpstr>PowerPoint-Präsentation</vt:lpstr>
      <vt:lpstr>PowerPoint-Präsentation</vt:lpstr>
      <vt:lpstr>PowerPoint-Präsentation</vt:lpstr>
      <vt:lpstr>Primjena u svakodnevnom životu</vt:lpstr>
      <vt:lpstr>Primjena u svakodnevnom životu</vt:lpstr>
      <vt:lpstr>Kakve to veze ima sa psihozom?</vt:lpstr>
      <vt:lpstr>Hvala na pozornosti!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291</cp:revision>
  <dcterms:created xsi:type="dcterms:W3CDTF">2004-06-30T16:15:23Z</dcterms:created>
  <dcterms:modified xsi:type="dcterms:W3CDTF">2022-08-15T11:25:37Z</dcterms:modified>
</cp:coreProperties>
</file>