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91" r:id="rId1"/>
  </p:sldMasterIdLst>
  <p:notesMasterIdLst>
    <p:notesMasterId r:id="rId74"/>
  </p:notesMasterIdLst>
  <p:handoutMasterIdLst>
    <p:handoutMasterId r:id="rId75"/>
  </p:handoutMasterIdLst>
  <p:sldIdLst>
    <p:sldId id="638" r:id="rId2"/>
    <p:sldId id="298" r:id="rId3"/>
    <p:sldId id="626" r:id="rId4"/>
    <p:sldId id="625" r:id="rId5"/>
    <p:sldId id="529" r:id="rId6"/>
    <p:sldId id="531" r:id="rId7"/>
    <p:sldId id="567" r:id="rId8"/>
    <p:sldId id="629" r:id="rId9"/>
    <p:sldId id="628" r:id="rId10"/>
    <p:sldId id="627" r:id="rId11"/>
    <p:sldId id="301" r:id="rId12"/>
    <p:sldId id="507" r:id="rId13"/>
    <p:sldId id="506" r:id="rId14"/>
    <p:sldId id="535" r:id="rId15"/>
    <p:sldId id="518" r:id="rId16"/>
    <p:sldId id="632" r:id="rId17"/>
    <p:sldId id="631" r:id="rId18"/>
    <p:sldId id="630" r:id="rId19"/>
    <p:sldId id="571" r:id="rId20"/>
    <p:sldId id="572" r:id="rId21"/>
    <p:sldId id="573" r:id="rId22"/>
    <p:sldId id="574" r:id="rId23"/>
    <p:sldId id="575" r:id="rId24"/>
    <p:sldId id="576" r:id="rId25"/>
    <p:sldId id="577" r:id="rId26"/>
    <p:sldId id="578" r:id="rId27"/>
    <p:sldId id="579" r:id="rId28"/>
    <p:sldId id="580" r:id="rId29"/>
    <p:sldId id="581" r:id="rId30"/>
    <p:sldId id="582" r:id="rId31"/>
    <p:sldId id="583" r:id="rId32"/>
    <p:sldId id="584" r:id="rId33"/>
    <p:sldId id="616" r:id="rId34"/>
    <p:sldId id="617" r:id="rId35"/>
    <p:sldId id="619" r:id="rId36"/>
    <p:sldId id="588" r:id="rId37"/>
    <p:sldId id="589" r:id="rId38"/>
    <p:sldId id="590" r:id="rId39"/>
    <p:sldId id="591" r:id="rId40"/>
    <p:sldId id="633" r:id="rId41"/>
    <p:sldId id="592" r:id="rId42"/>
    <p:sldId id="593" r:id="rId43"/>
    <p:sldId id="594" r:id="rId44"/>
    <p:sldId id="595" r:id="rId45"/>
    <p:sldId id="596" r:id="rId46"/>
    <p:sldId id="597" r:id="rId47"/>
    <p:sldId id="598" r:id="rId48"/>
    <p:sldId id="599" r:id="rId49"/>
    <p:sldId id="600" r:id="rId50"/>
    <p:sldId id="601" r:id="rId51"/>
    <p:sldId id="602" r:id="rId52"/>
    <p:sldId id="603" r:id="rId53"/>
    <p:sldId id="604" r:id="rId54"/>
    <p:sldId id="605" r:id="rId55"/>
    <p:sldId id="606" r:id="rId56"/>
    <p:sldId id="607" r:id="rId57"/>
    <p:sldId id="608" r:id="rId58"/>
    <p:sldId id="609" r:id="rId59"/>
    <p:sldId id="610" r:id="rId60"/>
    <p:sldId id="611" r:id="rId61"/>
    <p:sldId id="612" r:id="rId62"/>
    <p:sldId id="613" r:id="rId63"/>
    <p:sldId id="614" r:id="rId64"/>
    <p:sldId id="615" r:id="rId65"/>
    <p:sldId id="499" r:id="rId66"/>
    <p:sldId id="635" r:id="rId67"/>
    <p:sldId id="634" r:id="rId68"/>
    <p:sldId id="544" r:id="rId69"/>
    <p:sldId id="637" r:id="rId70"/>
    <p:sldId id="636" r:id="rId71"/>
    <p:sldId id="624" r:id="rId72"/>
    <p:sldId id="556" r:id="rId73"/>
  </p:sldIdLst>
  <p:sldSz cx="12195175" cy="6858000"/>
  <p:notesSz cx="7099300" cy="10234613"/>
  <p:embeddedFontLst>
    <p:embeddedFont>
      <p:font typeface="Calibri Light" panose="020F0302020204030204" pitchFamily="34" charset="0"/>
      <p:regular r:id="rId76"/>
      <p:italic r:id="rId77"/>
    </p:embeddedFont>
  </p:embeddedFontLst>
  <p:defaultTextStyle>
    <a:defPPr>
      <a:defRPr lang="de-DE"/>
    </a:defPPr>
    <a:lvl1pPr algn="ctr" rtl="0" fontAlgn="base">
      <a:spcBef>
        <a:spcPct val="0"/>
      </a:spcBef>
      <a:spcAft>
        <a:spcPct val="0"/>
      </a:spcAft>
      <a:defRPr lang="en-US" sz="2000" kern="1200">
        <a:solidFill>
          <a:schemeClr val="tx1"/>
        </a:solidFill>
        <a:latin typeface="+mn-lt"/>
        <a:ea typeface="+mn-ea"/>
        <a:cs typeface="+mn-cs"/>
      </a:defRPr>
    </a:lvl1pPr>
    <a:lvl2pPr marL="457200" algn="ctr" rtl="0" fontAlgn="base">
      <a:spcBef>
        <a:spcPct val="0"/>
      </a:spcBef>
      <a:spcAft>
        <a:spcPct val="0"/>
      </a:spcAft>
      <a:defRPr lang="en-US" sz="2000" kern="1200">
        <a:solidFill>
          <a:schemeClr val="tx1"/>
        </a:solidFill>
        <a:latin typeface="+mn-lt"/>
        <a:ea typeface="+mn-ea"/>
        <a:cs typeface="+mn-cs"/>
      </a:defRPr>
    </a:lvl2pPr>
    <a:lvl3pPr marL="914400" algn="ctr" rtl="0" fontAlgn="base">
      <a:spcBef>
        <a:spcPct val="0"/>
      </a:spcBef>
      <a:spcAft>
        <a:spcPct val="0"/>
      </a:spcAft>
      <a:defRPr lang="en-US" sz="2000" kern="1200">
        <a:solidFill>
          <a:schemeClr val="tx1"/>
        </a:solidFill>
        <a:latin typeface="+mn-lt"/>
        <a:ea typeface="+mn-ea"/>
        <a:cs typeface="+mn-cs"/>
      </a:defRPr>
    </a:lvl3pPr>
    <a:lvl4pPr marL="1371600" algn="ctr" rtl="0" fontAlgn="base">
      <a:spcBef>
        <a:spcPct val="0"/>
      </a:spcBef>
      <a:spcAft>
        <a:spcPct val="0"/>
      </a:spcAft>
      <a:defRPr lang="en-US" sz="2000" kern="1200">
        <a:solidFill>
          <a:schemeClr val="tx1"/>
        </a:solidFill>
        <a:latin typeface="+mn-lt"/>
        <a:ea typeface="+mn-ea"/>
        <a:cs typeface="+mn-cs"/>
      </a:defRPr>
    </a:lvl4pPr>
    <a:lvl5pPr marL="1828800" algn="ctr" rtl="0" fontAlgn="base">
      <a:spcBef>
        <a:spcPct val="0"/>
      </a:spcBef>
      <a:spcAft>
        <a:spcPct val="0"/>
      </a:spcAft>
      <a:defRPr lang="en-US"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A98EFE"/>
    <a:srgbClr val="FF0066"/>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9881" autoAdjust="0"/>
  </p:normalViewPr>
  <p:slideViewPr>
    <p:cSldViewPr>
      <p:cViewPr varScale="1">
        <p:scale>
          <a:sx n="67" d="100"/>
          <a:sy n="67" d="100"/>
        </p:scale>
        <p:origin x="836"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atin typeface="Arial" panose="020B0604020202020204" pitchFamily="34" charset="0"/>
              </a:defRPr>
            </a:lvl1pPr>
          </a:lstStyle>
          <a:p>
            <a:fld id="{04EE5D89-49B5-42F5-AB75-C29C8193B42E}" type="slidenum">
              <a:rPr lang="en-GB" altLang="de-DE"/>
              <a:pPr/>
              <a:t>‹Nr.›</a:t>
            </a:fld>
            <a:endParaRPr lang="en-GB" altLang="de-DE"/>
          </a:p>
        </p:txBody>
      </p:sp>
    </p:spTree>
    <p:extLst>
      <p:ext uri="{BB962C8B-B14F-4D97-AF65-F5344CB8AC3E}">
        <p14:creationId xmlns:p14="http://schemas.microsoft.com/office/powerpoint/2010/main" val="4129560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921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atin typeface="Arial" panose="020B0604020202020204" pitchFamily="34" charset="0"/>
              </a:defRPr>
            </a:lvl1pPr>
          </a:lstStyle>
          <a:p>
            <a:fld id="{523B73A8-482B-4493-9E2A-BF8C45C265D6}" type="slidenum">
              <a:rPr lang="en-US" altLang="de-DE"/>
              <a:pPr/>
              <a:t>‹Nr.›</a:t>
            </a:fld>
            <a:endParaRPr lang="en-US" altLang="de-DE"/>
          </a:p>
        </p:txBody>
      </p:sp>
    </p:spTree>
    <p:extLst>
      <p:ext uri="{BB962C8B-B14F-4D97-AF65-F5344CB8AC3E}">
        <p14:creationId xmlns:p14="http://schemas.microsoft.com/office/powerpoint/2010/main" val="25275084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A5FCD2-B088-4655-BB26-170B8D5F96B7}" type="slidenum">
              <a:rPr lang="en-US" altLang="de-DE" sz="1300"/>
              <a:pPr algn="r" eaLnBrk="1" hangingPunct="1">
                <a:spcBef>
                  <a:spcPct val="0"/>
                </a:spcBef>
              </a:pPr>
              <a:t>2</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0262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A5FCD2-B088-4655-BB26-170B8D5F96B7}" type="slidenum">
              <a:rPr lang="en-US" altLang="de-DE" sz="1300"/>
              <a:pPr algn="r" eaLnBrk="1" hangingPunct="1">
                <a:spcBef>
                  <a:spcPct val="0"/>
                </a:spcBef>
              </a:pPr>
              <a:t>3</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026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A5FCD2-B088-4655-BB26-170B8D5F96B7}" type="slidenum">
              <a:rPr lang="en-US" altLang="de-DE" sz="1300"/>
              <a:pPr algn="r" eaLnBrk="1" hangingPunct="1">
                <a:spcBef>
                  <a:spcPct val="0"/>
                </a:spcBef>
              </a:pPr>
              <a:t>4</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0262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5</a:t>
            </a:fld>
            <a:endParaRPr lang="en-US" altLang="de-DE"/>
          </a:p>
        </p:txBody>
      </p:sp>
    </p:spTree>
    <p:extLst>
      <p:ext uri="{BB962C8B-B14F-4D97-AF65-F5344CB8AC3E}">
        <p14:creationId xmlns:p14="http://schemas.microsoft.com/office/powerpoint/2010/main" val="1498358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6</a:t>
            </a:fld>
            <a:endParaRPr lang="en-US" altLang="de-DE"/>
          </a:p>
        </p:txBody>
      </p:sp>
    </p:spTree>
    <p:extLst>
      <p:ext uri="{BB962C8B-B14F-4D97-AF65-F5344CB8AC3E}">
        <p14:creationId xmlns:p14="http://schemas.microsoft.com/office/powerpoint/2010/main" val="3882836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C03598E-60BF-4236-AA1D-5CB736DB89D9}" type="slidenum">
              <a:rPr lang="de-DE" altLang="de-DE" sz="1300">
                <a:cs typeface="Times New Roman" panose="02020603050405020304" pitchFamily="18" charset="0"/>
              </a:rPr>
              <a:pPr algn="r" eaLnBrk="1" hangingPunct="1">
                <a:spcBef>
                  <a:spcPct val="0"/>
                </a:spcBef>
              </a:pPr>
              <a:t>7</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354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C03598E-60BF-4236-AA1D-5CB736DB89D9}" type="slidenum">
              <a:rPr lang="de-DE" altLang="de-DE" sz="1300">
                <a:cs typeface="Times New Roman" panose="02020603050405020304" pitchFamily="18" charset="0"/>
              </a:rPr>
              <a:pPr algn="r" eaLnBrk="1" hangingPunct="1">
                <a:spcBef>
                  <a:spcPct val="0"/>
                </a:spcBef>
              </a:pPr>
              <a:t>8</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354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C03598E-60BF-4236-AA1D-5CB736DB89D9}" type="slidenum">
              <a:rPr lang="de-DE" altLang="de-DE" sz="1300">
                <a:cs typeface="Times New Roman" panose="02020603050405020304" pitchFamily="18" charset="0"/>
              </a:rPr>
              <a:pPr algn="r" eaLnBrk="1" hangingPunct="1">
                <a:spcBef>
                  <a:spcPct val="0"/>
                </a:spcBef>
              </a:pPr>
              <a:t>9</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354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C03598E-60BF-4236-AA1D-5CB736DB89D9}" type="slidenum">
              <a:rPr lang="de-DE" altLang="de-DE" sz="1300">
                <a:cs typeface="Times New Roman" panose="02020603050405020304" pitchFamily="18" charset="0"/>
              </a:rPr>
              <a:pPr algn="r" eaLnBrk="1" hangingPunct="1">
                <a:spcBef>
                  <a:spcPct val="0"/>
                </a:spcBef>
              </a:pPr>
              <a:t>10</a:t>
            </a:fld>
            <a:endParaRPr lang="de-DE"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xfrm>
            <a:off x="944563" y="4860925"/>
            <a:ext cx="52101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354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3C44DD1-C7BE-4F3B-BBB0-7E7AAC60F711}" type="slidenum">
              <a:rPr lang="en-US" altLang="de-DE" sz="1300"/>
              <a:pPr algn="r" eaLnBrk="1" hangingPunct="1">
                <a:spcBef>
                  <a:spcPct val="0"/>
                </a:spcBef>
              </a:pPr>
              <a:t>11</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0747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62172D-8F6A-4A79-951E-078052C4E4B1}" type="slidenum">
              <a:rPr lang="en-US" altLang="de-DE" sz="1300"/>
              <a:pPr algn="r" eaLnBrk="1" hangingPunct="1">
                <a:spcBef>
                  <a:spcPct val="0"/>
                </a:spcBef>
              </a:pPr>
              <a:t>12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7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C77CADB-26FF-4985-94DB-F84EACBA3E94}" type="slidenum">
              <a:rPr lang="en-US" altLang="de-DE" sz="1300"/>
              <a:pPr algn="r" eaLnBrk="1" hangingPunct="1">
                <a:spcBef>
                  <a:spcPct val="0"/>
                </a:spcBef>
              </a:pPr>
              <a:t>13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0528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14</a:t>
            </a:fld>
            <a:endParaRPr lang="en-US" altLang="de-DE"/>
          </a:p>
        </p:txBody>
      </p:sp>
    </p:spTree>
    <p:extLst>
      <p:ext uri="{BB962C8B-B14F-4D97-AF65-F5344CB8AC3E}">
        <p14:creationId xmlns:p14="http://schemas.microsoft.com/office/powerpoint/2010/main" val="2222078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150302-20EB-4896-8C67-BA64011B5917}" type="slidenum">
              <a:rPr lang="en-US" altLang="de-DE" sz="1300"/>
              <a:pPr algn="r" eaLnBrk="1" hangingPunct="1">
                <a:spcBef>
                  <a:spcPct val="0"/>
                </a:spcBef>
              </a:pPr>
              <a:t>15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795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150302-20EB-4896-8C67-BA64011B5917}" type="slidenum">
              <a:rPr lang="en-US" altLang="de-DE" sz="1300"/>
              <a:pPr algn="r" eaLnBrk="1" hangingPunct="1">
                <a:spcBef>
                  <a:spcPct val="0"/>
                </a:spcBef>
              </a:pPr>
              <a:t>16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7950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150302-20EB-4896-8C67-BA64011B5917}" type="slidenum">
              <a:rPr lang="en-US" altLang="de-DE" sz="1300"/>
              <a:pPr algn="r" eaLnBrk="1" hangingPunct="1">
                <a:spcBef>
                  <a:spcPct val="0"/>
                </a:spcBef>
              </a:pPr>
              <a:t>17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7950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150302-20EB-4896-8C67-BA64011B5917}" type="slidenum">
              <a:rPr lang="en-US" altLang="de-DE" sz="1300"/>
              <a:pPr algn="r" eaLnBrk="1" hangingPunct="1">
                <a:spcBef>
                  <a:spcPct val="0"/>
                </a:spcBef>
              </a:pPr>
              <a:t>18</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7950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2D63AD-F26D-4FD9-A030-2434357DC2AB}" type="slidenum">
              <a:rPr lang="en-US" altLang="de-DE" sz="1300">
                <a:solidFill>
                  <a:srgbClr val="000000"/>
                </a:solidFill>
              </a:rPr>
              <a:pPr algn="r" eaLnBrk="1" hangingPunct="1">
                <a:spcBef>
                  <a:spcPct val="0"/>
                </a:spcBef>
              </a:pPr>
              <a:t>19</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9625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C45FD5-AE77-4B00-8ABF-91F71F27450C}" type="slidenum">
              <a:rPr lang="en-US" altLang="de-DE" sz="1300">
                <a:solidFill>
                  <a:srgbClr val="000000"/>
                </a:solidFill>
              </a:rPr>
              <a:pPr algn="r" eaLnBrk="1" hangingPunct="1">
                <a:spcBef>
                  <a:spcPct val="0"/>
                </a:spcBef>
              </a:pPr>
              <a:t>20</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4525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8FA5850-C7E1-43AF-9C21-52A3C1230BCB}" type="slidenum">
              <a:rPr lang="en-US" altLang="de-DE" sz="1300">
                <a:solidFill>
                  <a:srgbClr val="000000"/>
                </a:solidFill>
              </a:rPr>
              <a:pPr algn="r" eaLnBrk="1" hangingPunct="1">
                <a:spcBef>
                  <a:spcPct val="0"/>
                </a:spcBef>
              </a:pPr>
              <a:t>21</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695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FA112F6-BAF3-4194-9237-33242E082041}" type="slidenum">
              <a:rPr lang="en-US" altLang="de-DE" sz="1300">
                <a:solidFill>
                  <a:srgbClr val="000000"/>
                </a:solidFill>
              </a:rPr>
              <a:pPr algn="r" eaLnBrk="1" hangingPunct="1">
                <a:spcBef>
                  <a:spcPct val="0"/>
                </a:spcBef>
              </a:pPr>
              <a:t>22</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3362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D0732BC-4941-4C5C-8AED-98E3B9DB67C8}" type="slidenum">
              <a:rPr lang="en-US" altLang="de-DE" sz="1300">
                <a:solidFill>
                  <a:srgbClr val="000000"/>
                </a:solidFill>
              </a:rPr>
              <a:pPr algn="r" eaLnBrk="1" hangingPunct="1">
                <a:spcBef>
                  <a:spcPct val="0"/>
                </a:spcBef>
              </a:pPr>
              <a:t>23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9258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24</a:t>
            </a:fld>
            <a:endParaRPr lang="en-US" altLang="de-DE"/>
          </a:p>
        </p:txBody>
      </p:sp>
    </p:spTree>
    <p:extLst>
      <p:ext uri="{BB962C8B-B14F-4D97-AF65-F5344CB8AC3E}">
        <p14:creationId xmlns:p14="http://schemas.microsoft.com/office/powerpoint/2010/main" val="2514594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25</a:t>
            </a:fld>
            <a:endParaRPr lang="en-US" altLang="de-DE"/>
          </a:p>
        </p:txBody>
      </p:sp>
    </p:spTree>
    <p:extLst>
      <p:ext uri="{BB962C8B-B14F-4D97-AF65-F5344CB8AC3E}">
        <p14:creationId xmlns:p14="http://schemas.microsoft.com/office/powerpoint/2010/main" val="2412440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26</a:t>
            </a:fld>
            <a:endParaRPr lang="en-US" altLang="de-DE"/>
          </a:p>
        </p:txBody>
      </p:sp>
    </p:spTree>
    <p:extLst>
      <p:ext uri="{BB962C8B-B14F-4D97-AF65-F5344CB8AC3E}">
        <p14:creationId xmlns:p14="http://schemas.microsoft.com/office/powerpoint/2010/main" val="3632585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B73A8-482B-4493-9E2A-BF8C45C265D6}" type="slidenum">
              <a:rPr lang="en-US" altLang="de-DE" smtClean="0"/>
              <a:pPr/>
              <a:t>27</a:t>
            </a:fld>
            <a:endParaRPr lang="en-US" altLang="de-DE"/>
          </a:p>
        </p:txBody>
      </p:sp>
    </p:spTree>
    <p:extLst>
      <p:ext uri="{BB962C8B-B14F-4D97-AF65-F5344CB8AC3E}">
        <p14:creationId xmlns:p14="http://schemas.microsoft.com/office/powerpoint/2010/main" val="3245421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69990C6-8533-4679-BA93-3E417227A048}" type="slidenum">
              <a:rPr lang="en-US" altLang="de-DE" sz="1300">
                <a:solidFill>
                  <a:srgbClr val="000000"/>
                </a:solidFill>
              </a:rPr>
              <a:pPr algn="r" eaLnBrk="1" hangingPunct="1">
                <a:spcBef>
                  <a:spcPct val="0"/>
                </a:spcBef>
              </a:pPr>
              <a:t>28</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15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68BACD0-5AD3-4B68-B73B-88CDB049CAB9}" type="slidenum">
              <a:rPr lang="en-US" altLang="de-DE" sz="1300">
                <a:solidFill>
                  <a:srgbClr val="000000"/>
                </a:solidFill>
              </a:rPr>
              <a:pPr algn="r" eaLnBrk="1" hangingPunct="1">
                <a:spcBef>
                  <a:spcPct val="0"/>
                </a:spcBef>
              </a:pPr>
              <a:t>29</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1124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677E333-4F20-431E-80B4-BFF4F6027B70}" type="slidenum">
              <a:rPr lang="en-US" altLang="de-DE" sz="1300">
                <a:solidFill>
                  <a:srgbClr val="000000"/>
                </a:solidFill>
              </a:rPr>
              <a:pPr algn="r" eaLnBrk="1" hangingPunct="1">
                <a:spcBef>
                  <a:spcPct val="0"/>
                </a:spcBef>
              </a:pPr>
              <a:t>30</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2664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E593F65-FBA3-460B-A0C8-698F452A018A}" type="slidenum">
              <a:rPr lang="en-US" altLang="de-DE" sz="1300">
                <a:solidFill>
                  <a:srgbClr val="000000"/>
                </a:solidFill>
              </a:rPr>
              <a:pPr algn="r" eaLnBrk="1" hangingPunct="1">
                <a:spcBef>
                  <a:spcPct val="0"/>
                </a:spcBef>
              </a:pPr>
              <a:t>31</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3911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8BDFBE-6AEE-4FE1-B9D7-72CC1B038BA5}" type="slidenum">
              <a:rPr lang="en-US" altLang="de-DE" sz="1300">
                <a:solidFill>
                  <a:srgbClr val="000000"/>
                </a:solidFill>
              </a:rPr>
              <a:pPr algn="r" eaLnBrk="1" hangingPunct="1">
                <a:spcBef>
                  <a:spcPct val="0"/>
                </a:spcBef>
              </a:pPr>
              <a:t>32</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5795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02C7846-5415-4FA2-805C-E57DE1D72468}" type="slidenum">
              <a:rPr lang="en-US" altLang="de-DE" sz="1300"/>
              <a:pPr algn="r" eaLnBrk="1" hangingPunct="1">
                <a:spcBef>
                  <a:spcPct val="0"/>
                </a:spcBef>
              </a:pPr>
              <a:t>33</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2023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38608B4-3D1C-4BDC-AD45-FDEEE8C26F1E}" type="slidenum">
              <a:rPr lang="en-US" altLang="de-DE" sz="1300"/>
              <a:pPr algn="r" eaLnBrk="1" hangingPunct="1">
                <a:spcBef>
                  <a:spcPct val="0"/>
                </a:spcBef>
              </a:pPr>
              <a:t>34</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6836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98D516-7B43-4460-BB38-9DDFB0A82167}" type="slidenum">
              <a:rPr lang="en-US" altLang="de-DE" sz="1300"/>
              <a:pPr algn="r" eaLnBrk="1" hangingPunct="1">
                <a:spcBef>
                  <a:spcPct val="0"/>
                </a:spcBef>
              </a:pPr>
              <a:t>35</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86156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0C1B7EE-32AE-46C9-93F4-3A1DE727BC47}" type="slidenum">
              <a:rPr lang="en-US" altLang="de-DE" sz="1300">
                <a:solidFill>
                  <a:srgbClr val="000000"/>
                </a:solidFill>
              </a:rPr>
              <a:pPr algn="r" eaLnBrk="1" hangingPunct="1">
                <a:spcBef>
                  <a:spcPct val="0"/>
                </a:spcBef>
              </a:pPr>
              <a:t>36</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6934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5992641-4398-4F22-8D3F-70955B3863EE}" type="slidenum">
              <a:rPr lang="en-US" altLang="de-DE" sz="1300">
                <a:solidFill>
                  <a:srgbClr val="000000"/>
                </a:solidFill>
              </a:rPr>
              <a:pPr algn="r" eaLnBrk="1" hangingPunct="1">
                <a:spcBef>
                  <a:spcPct val="0"/>
                </a:spcBef>
              </a:pPr>
              <a:t>37</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9008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91E28CF-A2CE-4873-9C07-22A6406E4FB1}" type="slidenum">
              <a:rPr lang="en-US" altLang="de-DE" sz="1300">
                <a:solidFill>
                  <a:srgbClr val="000000"/>
                </a:solidFill>
              </a:rPr>
              <a:pPr algn="r" eaLnBrk="1" hangingPunct="1">
                <a:spcBef>
                  <a:spcPct val="0"/>
                </a:spcBef>
              </a:pPr>
              <a:t>38</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3799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F78D35C-7A8A-425A-8507-B50637C65C03}" type="slidenum">
              <a:rPr lang="en-US" altLang="de-DE" sz="1300">
                <a:solidFill>
                  <a:srgbClr val="000000"/>
                </a:solidFill>
              </a:rPr>
              <a:pPr algn="r" eaLnBrk="1" hangingPunct="1">
                <a:spcBef>
                  <a:spcPct val="0"/>
                </a:spcBef>
              </a:pPr>
              <a:t>39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38401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13CECB-997D-44A0-A29D-196023FEE42B}" type="slidenum">
              <a:rPr lang="en-US" altLang="de-DE" sz="1300">
                <a:solidFill>
                  <a:srgbClr val="000000"/>
                </a:solidFill>
              </a:rPr>
              <a:pPr algn="r" eaLnBrk="1" hangingPunct="1">
                <a:spcBef>
                  <a:spcPct val="0"/>
                </a:spcBef>
              </a:pPr>
              <a:t>41</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4220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37A0B3F-1E34-4C42-AF5C-4300C1773429}" type="slidenum">
              <a:rPr lang="en-US" altLang="de-DE" sz="1300">
                <a:solidFill>
                  <a:srgbClr val="000000"/>
                </a:solidFill>
              </a:rPr>
              <a:pPr algn="r" eaLnBrk="1" hangingPunct="1">
                <a:spcBef>
                  <a:spcPct val="0"/>
                </a:spcBef>
              </a:pPr>
              <a:t>42</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48140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5FB28BE-3530-48BE-B2FA-43FCDAD7A98D}" type="slidenum">
              <a:rPr lang="en-US" altLang="de-DE" sz="1300">
                <a:solidFill>
                  <a:srgbClr val="000000"/>
                </a:solidFill>
              </a:rPr>
              <a:pPr algn="r" eaLnBrk="1" hangingPunct="1">
                <a:spcBef>
                  <a:spcPct val="0"/>
                </a:spcBef>
              </a:pPr>
              <a:t>43</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87485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FAF939-A0EC-4242-A33F-759C988C9676}" type="slidenum">
              <a:rPr lang="en-US" altLang="de-DE" sz="1300">
                <a:solidFill>
                  <a:srgbClr val="000000"/>
                </a:solidFill>
              </a:rPr>
              <a:pPr algn="r" eaLnBrk="1" hangingPunct="1">
                <a:spcBef>
                  <a:spcPct val="0"/>
                </a:spcBef>
              </a:pPr>
              <a:t>44</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9708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E3D9DF5-4870-41B4-AB25-7B9B24E54DFC}" type="slidenum">
              <a:rPr lang="en-US" altLang="de-DE" sz="1300">
                <a:solidFill>
                  <a:srgbClr val="000000"/>
                </a:solidFill>
              </a:rPr>
              <a:pPr algn="r" eaLnBrk="1" hangingPunct="1">
                <a:spcBef>
                  <a:spcPct val="0"/>
                </a:spcBef>
              </a:pPr>
              <a:t>45</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9977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F6A7F2C-52F5-423B-9CBB-AC9797117A7A}" type="slidenum">
              <a:rPr lang="en-US" altLang="de-DE" sz="1300">
                <a:solidFill>
                  <a:srgbClr val="000000"/>
                </a:solidFill>
              </a:rPr>
              <a:pPr algn="r" eaLnBrk="1" hangingPunct="1">
                <a:spcBef>
                  <a:spcPct val="0"/>
                </a:spcBef>
              </a:pPr>
              <a:t>46</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94660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5160766-6BC2-4B60-B3E1-8F820F501B6F}" type="slidenum">
              <a:rPr lang="en-US" altLang="de-DE" sz="1300">
                <a:solidFill>
                  <a:srgbClr val="000000"/>
                </a:solidFill>
              </a:rPr>
              <a:pPr algn="r" eaLnBrk="1" hangingPunct="1">
                <a:spcBef>
                  <a:spcPct val="0"/>
                </a:spcBef>
              </a:pPr>
              <a:t>47</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1301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0EE4774-10E2-47E7-A14B-CE7EF043DE4C}" type="slidenum">
              <a:rPr lang="en-US" altLang="de-DE" sz="1300">
                <a:solidFill>
                  <a:srgbClr val="000000"/>
                </a:solidFill>
              </a:rPr>
              <a:pPr algn="r" eaLnBrk="1" hangingPunct="1">
                <a:spcBef>
                  <a:spcPct val="0"/>
                </a:spcBef>
              </a:pPr>
              <a:t>48</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41095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7DA1AA-F091-4B09-8AA4-60581B5439B9}" type="slidenum">
              <a:rPr lang="en-US" altLang="de-DE" sz="1300">
                <a:solidFill>
                  <a:srgbClr val="000000"/>
                </a:solidFill>
              </a:rPr>
              <a:pPr algn="r" eaLnBrk="1" hangingPunct="1">
                <a:spcBef>
                  <a:spcPct val="0"/>
                </a:spcBef>
              </a:pPr>
              <a:t>49</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3893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45189B5-5754-4A50-A65A-09F80D1335E6}" type="slidenum">
              <a:rPr lang="en-US" altLang="de-DE" sz="1300">
                <a:solidFill>
                  <a:srgbClr val="000000"/>
                </a:solidFill>
              </a:rPr>
              <a:pPr algn="r" eaLnBrk="1" hangingPunct="1">
                <a:spcBef>
                  <a:spcPct val="0"/>
                </a:spcBef>
              </a:pPr>
              <a:t>50</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93371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7948319-06B3-4823-B9CF-C039A0B7DEFD}" type="slidenum">
              <a:rPr lang="en-US" altLang="de-DE" sz="1300">
                <a:solidFill>
                  <a:srgbClr val="000000"/>
                </a:solidFill>
              </a:rPr>
              <a:pPr algn="r" eaLnBrk="1" hangingPunct="1">
                <a:spcBef>
                  <a:spcPct val="0"/>
                </a:spcBef>
              </a:pPr>
              <a:t>51</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59134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2790230-248C-4DC4-B07A-162D57374273}" type="slidenum">
              <a:rPr lang="en-US" altLang="de-DE" sz="1300">
                <a:solidFill>
                  <a:srgbClr val="000000"/>
                </a:solidFill>
              </a:rPr>
              <a:pPr algn="r" eaLnBrk="1" hangingPunct="1">
                <a:spcBef>
                  <a:spcPct val="0"/>
                </a:spcBef>
              </a:pPr>
              <a:t>52</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2762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2BA9D7-E0E3-49D8-A1C1-5EE4D41FA559}" type="slidenum">
              <a:rPr lang="en-US" altLang="de-DE" sz="1300">
                <a:solidFill>
                  <a:srgbClr val="000000"/>
                </a:solidFill>
              </a:rPr>
              <a:pPr algn="r" eaLnBrk="1" hangingPunct="1">
                <a:spcBef>
                  <a:spcPct val="0"/>
                </a:spcBef>
              </a:pPr>
              <a:t>53</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29191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FAC9062-6D0E-4DDB-93FB-84BDD6009CCC}" type="slidenum">
              <a:rPr lang="en-US" altLang="de-DE" sz="1300">
                <a:solidFill>
                  <a:srgbClr val="000000"/>
                </a:solidFill>
              </a:rPr>
              <a:pPr algn="r" eaLnBrk="1" hangingPunct="1">
                <a:spcBef>
                  <a:spcPct val="0"/>
                </a:spcBef>
              </a:pPr>
              <a:t>54</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47292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B917E8F-8686-454B-9A59-C79B01FB1D32}" type="slidenum">
              <a:rPr lang="en-US" altLang="de-DE" sz="1300">
                <a:solidFill>
                  <a:srgbClr val="000000"/>
                </a:solidFill>
              </a:rPr>
              <a:pPr algn="r" eaLnBrk="1" hangingPunct="1">
                <a:spcBef>
                  <a:spcPct val="0"/>
                </a:spcBef>
              </a:pPr>
              <a:t>55</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41199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12E4AFD-2343-4C0F-887C-70464AB6FB6B}" type="slidenum">
              <a:rPr lang="en-US" altLang="de-DE" sz="1300">
                <a:solidFill>
                  <a:srgbClr val="000000"/>
                </a:solidFill>
              </a:rPr>
              <a:pPr algn="r" eaLnBrk="1" hangingPunct="1">
                <a:spcBef>
                  <a:spcPct val="0"/>
                </a:spcBef>
              </a:pPr>
              <a:t>56</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6485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60C5BAF-B6B2-49BE-8B66-2D44FA80B25B}" type="slidenum">
              <a:rPr lang="en-US" altLang="de-DE" sz="1300">
                <a:solidFill>
                  <a:srgbClr val="000000"/>
                </a:solidFill>
              </a:rPr>
              <a:pPr algn="r" eaLnBrk="1" hangingPunct="1">
                <a:spcBef>
                  <a:spcPct val="0"/>
                </a:spcBef>
              </a:pPr>
              <a:t>57</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16468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23E5B77-9C17-4464-9B4D-CC6C883596AE}" type="slidenum">
              <a:rPr lang="en-US" altLang="de-DE" sz="1300">
                <a:solidFill>
                  <a:srgbClr val="000000"/>
                </a:solidFill>
              </a:rPr>
              <a:pPr algn="r" eaLnBrk="1" hangingPunct="1">
                <a:spcBef>
                  <a:spcPct val="0"/>
                </a:spcBef>
              </a:pPr>
              <a:t>58</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077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DA69281-5B06-4250-87FE-7E8F59040244}" type="slidenum">
              <a:rPr lang="en-US" altLang="de-DE" sz="1300">
                <a:solidFill>
                  <a:srgbClr val="000000"/>
                </a:solidFill>
              </a:rPr>
              <a:pPr algn="r" eaLnBrk="1" hangingPunct="1">
                <a:spcBef>
                  <a:spcPct val="0"/>
                </a:spcBef>
              </a:pPr>
              <a:t>59</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75584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D3D04FB-DC13-4B0B-8984-E08240E9A2E0}" type="slidenum">
              <a:rPr lang="en-US" altLang="de-DE" sz="1300">
                <a:solidFill>
                  <a:srgbClr val="000000"/>
                </a:solidFill>
              </a:rPr>
              <a:pPr algn="r" eaLnBrk="1" hangingPunct="1">
                <a:spcBef>
                  <a:spcPct val="0"/>
                </a:spcBef>
              </a:pPr>
              <a:t>60</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477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85CE5C0-C29A-4730-ACCF-5082A6F205C2}" type="slidenum">
              <a:rPr lang="en-US" altLang="de-DE" sz="1300">
                <a:solidFill>
                  <a:srgbClr val="000000"/>
                </a:solidFill>
              </a:rPr>
              <a:pPr algn="r" eaLnBrk="1" hangingPunct="1">
                <a:spcBef>
                  <a:spcPct val="0"/>
                </a:spcBef>
              </a:pPr>
              <a:t>61</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94598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61CC92B-7BC1-440B-B659-6B66A1B3E3DC}" type="slidenum">
              <a:rPr lang="en-US" altLang="de-DE" sz="1300">
                <a:solidFill>
                  <a:srgbClr val="000000"/>
                </a:solidFill>
              </a:rPr>
              <a:pPr algn="r" eaLnBrk="1" hangingPunct="1">
                <a:spcBef>
                  <a:spcPct val="0"/>
                </a:spcBef>
              </a:pPr>
              <a:t>62</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64151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91F853-60D1-48D8-986E-303204D20DBD}" type="slidenum">
              <a:rPr lang="en-US" altLang="de-DE" sz="1300">
                <a:solidFill>
                  <a:srgbClr val="000000"/>
                </a:solidFill>
              </a:rPr>
              <a:pPr algn="r" eaLnBrk="1" hangingPunct="1">
                <a:spcBef>
                  <a:spcPct val="0"/>
                </a:spcBef>
              </a:pPr>
              <a:t>63</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5175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B80F43D-016F-41F9-902E-FDAB79E3BD60}" type="slidenum">
              <a:rPr lang="en-US" altLang="de-DE" sz="1300">
                <a:solidFill>
                  <a:srgbClr val="000000"/>
                </a:solidFill>
              </a:rPr>
              <a:pPr algn="r" eaLnBrk="1" hangingPunct="1">
                <a:spcBef>
                  <a:spcPct val="0"/>
                </a:spcBef>
              </a:pPr>
              <a:t>64</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451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734FE3-BD33-40D5-AA48-2F3CFFD9C531}" type="slidenum">
              <a:rPr lang="en-US" altLang="de-DE" sz="1300"/>
              <a:pPr algn="r" eaLnBrk="1" hangingPunct="1">
                <a:spcBef>
                  <a:spcPct val="0"/>
                </a:spcBef>
              </a:pPr>
              <a:t>65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05361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734FE3-BD33-40D5-AA48-2F3CFFD9C531}" type="slidenum">
              <a:rPr lang="en-US" altLang="de-DE" sz="1300"/>
              <a:pPr algn="r" eaLnBrk="1" hangingPunct="1">
                <a:spcBef>
                  <a:spcPct val="0"/>
                </a:spcBef>
              </a:pPr>
              <a:t>66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05361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734FE3-BD33-40D5-AA48-2F3CFFD9C531}" type="slidenum">
              <a:rPr lang="en-US" altLang="de-DE" sz="1300"/>
              <a:pPr algn="r" eaLnBrk="1" hangingPunct="1">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05361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FF62237-607F-412D-B78E-28C9079C2DDE}" type="slidenum">
              <a:rPr lang="en-US" altLang="de-DE" sz="1300" b="1"/>
              <a:pPr algn="r" eaLnBrk="1" hangingPunct="1">
                <a:spcBef>
                  <a:spcPct val="0"/>
                </a:spcBef>
              </a:pPr>
              <a:t>68</a:t>
            </a:fld>
            <a:endParaRPr lang="en-US" altLang="de-DE" sz="1300" b="1"/>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7192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FF62237-607F-412D-B78E-28C9079C2DDE}" type="slidenum">
              <a:rPr lang="en-US" altLang="de-DE" sz="1300" b="1"/>
              <a:pPr algn="r" eaLnBrk="1" hangingPunct="1">
                <a:spcBef>
                  <a:spcPct val="0"/>
                </a:spcBef>
              </a:pPr>
              <a:t>69</a:t>
            </a:fld>
            <a:endParaRPr lang="en-US" altLang="de-DE" sz="1300" b="1"/>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7192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FF62237-607F-412D-B78E-28C9079C2DDE}" type="slidenum">
              <a:rPr lang="en-US" altLang="de-DE" sz="1300" b="1"/>
              <a:pPr algn="r" eaLnBrk="1" hangingPunct="1">
                <a:spcBef>
                  <a:spcPct val="0"/>
                </a:spcBef>
              </a:pPr>
              <a:t>70</a:t>
            </a:fld>
            <a:endParaRPr lang="en-US" altLang="de-DE" sz="1300" b="1"/>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7192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xfrm>
            <a:off x="139700" y="768350"/>
            <a:ext cx="6821488" cy="3836988"/>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335602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4" name="Slide Number Placeholder 3"/>
          <p:cNvSpPr>
            <a:spLocks noGrp="1"/>
          </p:cNvSpPr>
          <p:nvPr>
            <p:ph type="sldNum" sz="quarter" idx="12"/>
          </p:nvPr>
        </p:nvSpPr>
        <p:spPr bwMode="gray"/>
        <p:txBody>
          <a:bodyPr/>
          <a:lstStyle>
            <a:lvl1pPr>
              <a:defRPr b="0"/>
            </a:lvl1pPr>
          </a:lstStyle>
          <a:p>
            <a:fld id="{CBA6972E-15FB-474A-8CA5-EC35C8BEAAF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3 – Mijenjanje vjerovanja</a:t>
            </a:r>
          </a:p>
        </p:txBody>
      </p:sp>
      <p:sp>
        <p:nvSpPr>
          <p:cNvPr id="6" name="Slide Number Placeholder 5"/>
          <p:cNvSpPr>
            <a:spLocks noGrp="1"/>
          </p:cNvSpPr>
          <p:nvPr>
            <p:ph type="sldNum" sz="quarter" idx="12"/>
          </p:nvPr>
        </p:nvSpPr>
        <p:spPr bwMode="gray"/>
        <p:txBody>
          <a:bodyPr>
            <a:noAutofit/>
          </a:bodyPr>
          <a:lstStyle>
            <a:lvl1pPr>
              <a:defRPr b="0"/>
            </a:lvl1pPr>
          </a:lstStyle>
          <a:p>
            <a:fld id="{25D9DE8C-0506-4FAE-889A-1D0E14144EE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fld id="{B582A7BA-A6F2-4671-B6E1-6DC23D5E78E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fld id="{CBA6972E-15FB-474A-8CA5-EC35C8BEAAF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fld id="{CBA6972E-15FB-474A-8CA5-EC35C8BEAAF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5" name="Slide Number Placeholder 4"/>
          <p:cNvSpPr>
            <a:spLocks noGrp="1"/>
          </p:cNvSpPr>
          <p:nvPr>
            <p:ph type="sldNum" sz="quarter" idx="12"/>
          </p:nvPr>
        </p:nvSpPr>
        <p:spPr bwMode="gray"/>
        <p:txBody>
          <a:bodyPr/>
          <a:lstStyle>
            <a:lvl1pPr>
              <a:defRPr b="0"/>
            </a:lvl1pPr>
          </a:lstStyle>
          <a:p>
            <a:fld id="{04B051EA-641A-447C-978A-5E12C44D508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4" name="Slide Number Placeholder 3"/>
          <p:cNvSpPr>
            <a:spLocks noGrp="1"/>
          </p:cNvSpPr>
          <p:nvPr>
            <p:ph type="sldNum" sz="quarter" idx="12"/>
          </p:nvPr>
        </p:nvSpPr>
        <p:spPr bwMode="gray"/>
        <p:txBody>
          <a:bodyPr/>
          <a:lstStyle>
            <a:lvl1pPr>
              <a:defRPr b="0"/>
            </a:lvl1pPr>
          </a:lstStyle>
          <a:p>
            <a:fld id="{55C5D581-43E1-4126-84E4-68E7F639FBF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3 – Mijenjanje vjerovanja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BA6972E-15FB-474A-8CA5-EC35C8BEAAF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 id="214748410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3 A – Mijenjanje vjerovanja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23080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a:solidFill>
                  <a:srgbClr val="333333"/>
                </a:solidFill>
              </a:rPr>
              <a:t>Ljudi su skloni čvrsto se držati prvih dojmova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a:solidFill>
                  <a:srgbClr val="333333"/>
                </a:solidFill>
              </a:rPr>
              <a:t>stav </a:t>
            </a:r>
            <a:r>
              <a:rPr lang="en-US" altLang="de-DE" sz="2400">
                <a:solidFill>
                  <a:srgbClr val="333333"/>
                </a:solidFill>
              </a:rPr>
              <a:t>“</a:t>
            </a:r>
            <a:r>
              <a:rPr lang="hr-HR" altLang="de-DE" sz="2400">
                <a:solidFill>
                  <a:srgbClr val="333333"/>
                </a:solidFill>
              </a:rPr>
              <a:t>prvi </a:t>
            </a:r>
            <a:r>
              <a:rPr lang="hr-HR" altLang="de-DE" sz="2400" dirty="0">
                <a:solidFill>
                  <a:srgbClr val="333333"/>
                </a:solidFill>
              </a:rPr>
              <a:t>dojam</a:t>
            </a:r>
            <a:r>
              <a:rPr lang="en-US" altLang="de-DE" sz="2400" dirty="0">
                <a:solidFill>
                  <a:srgbClr val="333333"/>
                </a:solidFill>
              </a:rPr>
              <a:t> = </a:t>
            </a:r>
            <a:r>
              <a:rPr lang="hr-HR" altLang="de-DE" sz="2400">
                <a:solidFill>
                  <a:srgbClr val="333333"/>
                </a:solidFill>
              </a:rPr>
              <a:t>najbolji dojam</a:t>
            </a:r>
            <a:r>
              <a:rPr lang="en-US" altLang="de-DE" sz="2400">
                <a:solidFill>
                  <a:srgbClr val="333333"/>
                </a:solidFill>
              </a:rPr>
              <a:t>”</a:t>
            </a:r>
            <a:r>
              <a:rPr lang="hr-HR" altLang="de-DE" sz="2400">
                <a:solidFill>
                  <a:srgbClr val="333333"/>
                </a:solidFill>
              </a:rPr>
              <a:t> </a:t>
            </a:r>
            <a:r>
              <a:rPr lang="hr-HR" altLang="de-DE" sz="2400" dirty="0">
                <a:solidFill>
                  <a:srgbClr val="333333"/>
                </a:solidFill>
              </a:rPr>
              <a:t>i sl</a:t>
            </a:r>
            <a:r>
              <a:rPr lang="hr-HR" altLang="de-DE" sz="2400">
                <a:solidFill>
                  <a:srgbClr val="333333"/>
                </a:solidFill>
              </a:rPr>
              <a: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5"/>
          <p:cNvSpPr txBox="1">
            <a:spLocks noChangeArrowheads="1"/>
          </p:cNvSpPr>
          <p:nvPr/>
        </p:nvSpPr>
        <p:spPr bwMode="auto">
          <a:xfrm>
            <a:off x="408954"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a:solidFill>
                  <a:srgbClr val="333333"/>
                </a:solidFill>
                <a:latin typeface="+mn-lt"/>
              </a:rPr>
              <a:t>* </a:t>
            </a:r>
            <a:r>
              <a:rPr lang="hr-HR" altLang="de-DE" sz="1600">
                <a:solidFill>
                  <a:srgbClr val="333333"/>
                </a:solidFill>
                <a:latin typeface="+mn-lt"/>
              </a:rPr>
              <a:t>Samougađajuća, potvrdna pristranost, vidite samo ono što želite vidjeti</a:t>
            </a:r>
            <a:endParaRPr lang="de-DE" altLang="de-DE" sz="16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a:solidFill>
                  <a:srgbClr val="333333"/>
                </a:solidFill>
              </a:rPr>
              <a:t>Ljudi su skloni čvrsto se držati prvih dojmova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a:solidFill>
                  <a:srgbClr val="333333"/>
                </a:solidFill>
              </a:rPr>
              <a:t>stav </a:t>
            </a:r>
            <a:r>
              <a:rPr lang="en-US" altLang="de-DE" sz="2400">
                <a:solidFill>
                  <a:srgbClr val="333333"/>
                </a:solidFill>
              </a:rPr>
              <a:t>“</a:t>
            </a:r>
            <a:r>
              <a:rPr lang="hr-HR" altLang="de-DE" sz="2400">
                <a:solidFill>
                  <a:srgbClr val="333333"/>
                </a:solidFill>
              </a:rPr>
              <a:t>prvi </a:t>
            </a:r>
            <a:r>
              <a:rPr lang="hr-HR" altLang="de-DE" sz="2400" dirty="0">
                <a:solidFill>
                  <a:srgbClr val="333333"/>
                </a:solidFill>
              </a:rPr>
              <a:t>dojam</a:t>
            </a:r>
            <a:r>
              <a:rPr lang="en-US" altLang="de-DE" sz="2400" dirty="0">
                <a:solidFill>
                  <a:srgbClr val="333333"/>
                </a:solidFill>
              </a:rPr>
              <a:t> = </a:t>
            </a:r>
            <a:r>
              <a:rPr lang="hr-HR" altLang="de-DE" sz="2400">
                <a:solidFill>
                  <a:srgbClr val="333333"/>
                </a:solidFill>
              </a:rPr>
              <a:t>najbolji dojam</a:t>
            </a:r>
            <a:r>
              <a:rPr lang="en-US" altLang="de-DE" sz="2400">
                <a:solidFill>
                  <a:srgbClr val="333333"/>
                </a:solidFill>
              </a:rPr>
              <a:t>”</a:t>
            </a:r>
            <a:r>
              <a:rPr lang="hr-HR" altLang="de-DE" sz="2400">
                <a:solidFill>
                  <a:srgbClr val="333333"/>
                </a:solidFill>
              </a:rPr>
              <a:t> </a:t>
            </a:r>
            <a:r>
              <a:rPr lang="hr-HR" altLang="de-DE" sz="2400" dirty="0">
                <a:solidFill>
                  <a:srgbClr val="333333"/>
                </a:solidFill>
              </a:rPr>
              <a:t>i sl.</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azlozi</a:t>
            </a:r>
            <a:r>
              <a:rPr lang="en-US" altLang="de-DE" sz="2400" dirty="0">
                <a:solidFill>
                  <a:srgbClr val="333333"/>
                </a:solidFill>
              </a:rPr>
              <a:t>: L</a:t>
            </a:r>
            <a:r>
              <a:rPr lang="hr-HR" altLang="de-DE" sz="2400" dirty="0">
                <a:solidFill>
                  <a:srgbClr val="333333"/>
                </a:solidFill>
              </a:rPr>
              <a:t>ijenost</a:t>
            </a:r>
            <a:r>
              <a:rPr lang="en-US" altLang="de-DE" sz="2400">
                <a:solidFill>
                  <a:srgbClr val="333333"/>
                </a:solidFill>
              </a:rPr>
              <a:t>, “confirmation bias”*, </a:t>
            </a:r>
            <a:r>
              <a:rPr lang="hr-HR" altLang="de-DE" sz="2400" dirty="0">
                <a:solidFill>
                  <a:srgbClr val="333333"/>
                </a:solidFill>
              </a:rPr>
              <a:t>nepromišljenost</a:t>
            </a:r>
            <a:r>
              <a:rPr lang="en-US" altLang="de-DE" sz="2400" dirty="0">
                <a:solidFill>
                  <a:srgbClr val="333333"/>
                </a:solidFill>
              </a:rPr>
              <a:t>, </a:t>
            </a:r>
            <a:r>
              <a:rPr lang="hr-HR" altLang="de-DE" sz="2400">
                <a:solidFill>
                  <a:srgbClr val="333333"/>
                </a:solidFill>
              </a:rPr>
              <a:t>jednostavne “istine” </a:t>
            </a:r>
            <a:r>
              <a:rPr lang="hr-HR" altLang="de-DE" sz="2400" dirty="0">
                <a:solidFill>
                  <a:srgbClr val="333333"/>
                </a:solidFill>
              </a:rPr>
              <a:t>omogućuju lakše snalaženje u složenom svijetu</a:t>
            </a:r>
            <a:r>
              <a:rPr lang="en-US" altLang="de-DE" sz="2400">
                <a:solidFill>
                  <a:srgbClr val="333333"/>
                </a:solidFill>
              </a:rPr>
              <a:t>, </a:t>
            </a:r>
            <a:r>
              <a:rPr lang="hr-HR" altLang="de-DE" sz="2400">
                <a:solidFill>
                  <a:srgbClr val="333333"/>
                </a:solidFill>
              </a:rPr>
              <a:t>taština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3</a:t>
            </a:fld>
            <a:endParaRPr lang="de-DE" altLang="de-DE"/>
          </a:p>
        </p:txBody>
      </p:sp>
    </p:spTree>
    <p:extLst>
      <p:ext uri="{BB962C8B-B14F-4D97-AF65-F5344CB8AC3E}">
        <p14:creationId xmlns:p14="http://schemas.microsoft.com/office/powerpoint/2010/main" val="1791865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5"/>
          <p:cNvSpPr txBox="1">
            <a:spLocks noChangeArrowheads="1"/>
          </p:cNvSpPr>
          <p:nvPr/>
        </p:nvSpPr>
        <p:spPr bwMode="auto">
          <a:xfrm>
            <a:off x="408954"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a:solidFill>
                  <a:srgbClr val="333333"/>
                </a:solidFill>
                <a:latin typeface="+mn-lt"/>
              </a:rPr>
              <a:t>* </a:t>
            </a:r>
            <a:r>
              <a:rPr lang="hr-HR" altLang="de-DE" sz="1600">
                <a:solidFill>
                  <a:srgbClr val="333333"/>
                </a:solidFill>
                <a:latin typeface="+mn-lt"/>
              </a:rPr>
              <a:t>Samougađajuća, potvrdna pristranost, vidite samo ono što želite vidjeti</a:t>
            </a:r>
            <a:endParaRPr lang="de-DE" altLang="de-DE" sz="16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a:solidFill>
                  <a:srgbClr val="333333"/>
                </a:solidFill>
              </a:rPr>
              <a:t>Ljudi su skloni čvrsto se držati prvih dojmova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drasude</a:t>
            </a:r>
            <a:r>
              <a:rPr lang="en-US" altLang="de-DE" sz="2400" dirty="0">
                <a:solidFill>
                  <a:srgbClr val="333333"/>
                </a:solidFill>
              </a:rPr>
              <a:t>, </a:t>
            </a:r>
            <a:r>
              <a:rPr lang="hr-HR" altLang="de-DE" sz="2400">
                <a:solidFill>
                  <a:srgbClr val="333333"/>
                </a:solidFill>
              </a:rPr>
              <a:t>stav </a:t>
            </a:r>
            <a:r>
              <a:rPr lang="en-US" altLang="de-DE" sz="2400">
                <a:solidFill>
                  <a:srgbClr val="333333"/>
                </a:solidFill>
              </a:rPr>
              <a:t>“</a:t>
            </a:r>
            <a:r>
              <a:rPr lang="hr-HR" altLang="de-DE" sz="2400">
                <a:solidFill>
                  <a:srgbClr val="333333"/>
                </a:solidFill>
              </a:rPr>
              <a:t>prvi </a:t>
            </a:r>
            <a:r>
              <a:rPr lang="hr-HR" altLang="de-DE" sz="2400" dirty="0">
                <a:solidFill>
                  <a:srgbClr val="333333"/>
                </a:solidFill>
              </a:rPr>
              <a:t>dojam</a:t>
            </a:r>
            <a:r>
              <a:rPr lang="en-US" altLang="de-DE" sz="2400" dirty="0">
                <a:solidFill>
                  <a:srgbClr val="333333"/>
                </a:solidFill>
              </a:rPr>
              <a:t> = </a:t>
            </a:r>
            <a:r>
              <a:rPr lang="hr-HR" altLang="de-DE" sz="2400">
                <a:solidFill>
                  <a:srgbClr val="333333"/>
                </a:solidFill>
              </a:rPr>
              <a:t>najbolji dojam</a:t>
            </a:r>
            <a:r>
              <a:rPr lang="en-US" altLang="de-DE" sz="2400">
                <a:solidFill>
                  <a:srgbClr val="333333"/>
                </a:solidFill>
              </a:rPr>
              <a:t>”</a:t>
            </a:r>
            <a:r>
              <a:rPr lang="hr-HR" altLang="de-DE" sz="2400">
                <a:solidFill>
                  <a:srgbClr val="333333"/>
                </a:solidFill>
              </a:rPr>
              <a:t> </a:t>
            </a:r>
            <a:r>
              <a:rPr lang="hr-HR" altLang="de-DE" sz="2400" dirty="0">
                <a:solidFill>
                  <a:srgbClr val="333333"/>
                </a:solidFill>
              </a:rPr>
              <a:t>i sl.</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azlozi</a:t>
            </a:r>
            <a:r>
              <a:rPr lang="en-US" altLang="de-DE" sz="2400" dirty="0">
                <a:solidFill>
                  <a:srgbClr val="333333"/>
                </a:solidFill>
              </a:rPr>
              <a:t>: L</a:t>
            </a:r>
            <a:r>
              <a:rPr lang="hr-HR" altLang="de-DE" sz="2400" dirty="0">
                <a:solidFill>
                  <a:srgbClr val="333333"/>
                </a:solidFill>
              </a:rPr>
              <a:t>ijenost</a:t>
            </a:r>
            <a:r>
              <a:rPr lang="en-US" altLang="de-DE" sz="2400">
                <a:solidFill>
                  <a:srgbClr val="333333"/>
                </a:solidFill>
              </a:rPr>
              <a:t>, “confirmation bias”*, </a:t>
            </a:r>
            <a:r>
              <a:rPr lang="hr-HR" altLang="de-DE" sz="2400" dirty="0">
                <a:solidFill>
                  <a:srgbClr val="333333"/>
                </a:solidFill>
              </a:rPr>
              <a:t>nepromišljenost</a:t>
            </a:r>
            <a:r>
              <a:rPr lang="en-US" altLang="de-DE" sz="2400" dirty="0">
                <a:solidFill>
                  <a:srgbClr val="333333"/>
                </a:solidFill>
              </a:rPr>
              <a:t>, </a:t>
            </a:r>
            <a:r>
              <a:rPr lang="hr-HR" altLang="de-DE" sz="2400">
                <a:solidFill>
                  <a:srgbClr val="333333"/>
                </a:solidFill>
              </a:rPr>
              <a:t>jednostavne “istine” </a:t>
            </a:r>
            <a:r>
              <a:rPr lang="hr-HR" altLang="de-DE" sz="2400" dirty="0">
                <a:solidFill>
                  <a:srgbClr val="333333"/>
                </a:solidFill>
              </a:rPr>
              <a:t>omogućuju lakše snalaženje u složenom svijetu</a:t>
            </a:r>
            <a:r>
              <a:rPr lang="en-US" altLang="de-DE" sz="2400" dirty="0">
                <a:solidFill>
                  <a:srgbClr val="333333"/>
                </a:solidFill>
              </a:rPr>
              <a:t>, </a:t>
            </a:r>
            <a:r>
              <a:rPr lang="hr-HR" altLang="de-DE" sz="2400" dirty="0">
                <a:solidFill>
                  <a:srgbClr val="333333"/>
                </a:solidFill>
              </a:rPr>
              <a:t>taština</a:t>
            </a:r>
          </a:p>
          <a:p>
            <a:pPr marL="342900" lvl="0" indent="-342900" defTabSz="914400" fontAlgn="base">
              <a:buClr>
                <a:srgbClr val="000000"/>
              </a:buClr>
              <a:buFont typeface="WingDings"/>
              <a:buChar char=""/>
            </a:pPr>
            <a:r>
              <a:rPr lang="en-US" altLang="de-DE" sz="2400" dirty="0">
                <a:solidFill>
                  <a:srgbClr val="004992"/>
                </a:solidFill>
              </a:rPr>
              <a:t>Problem</a:t>
            </a:r>
            <a:r>
              <a:rPr lang="hr-HR" altLang="de-DE" sz="2400" dirty="0">
                <a:solidFill>
                  <a:srgbClr val="004992"/>
                </a:solidFill>
              </a:rPr>
              <a:t>i</a:t>
            </a:r>
            <a:r>
              <a:rPr lang="en-US" altLang="de-DE" sz="2400" dirty="0">
                <a:solidFill>
                  <a:srgbClr val="333333"/>
                </a:solidFill>
              </a:rPr>
              <a:t>: </a:t>
            </a:r>
            <a:r>
              <a:rPr lang="hr-HR" altLang="de-DE" sz="2400" dirty="0">
                <a:solidFill>
                  <a:srgbClr val="333333"/>
                </a:solidFill>
              </a:rPr>
              <a:t>Zadržavaju</a:t>
            </a:r>
            <a:r>
              <a:rPr lang="en-US" altLang="de-DE" sz="2400" dirty="0">
                <a:solidFill>
                  <a:srgbClr val="333333"/>
                </a:solidFill>
              </a:rPr>
              <a:t> </a:t>
            </a:r>
            <a:r>
              <a:rPr lang="hr-HR" altLang="de-DE" sz="2400" dirty="0">
                <a:solidFill>
                  <a:srgbClr val="333333"/>
                </a:solidFill>
              </a:rPr>
              <a:t>se pogrešne prosudbe</a:t>
            </a:r>
            <a:r>
              <a:rPr lang="en-US" altLang="de-DE" sz="2400" dirty="0">
                <a:solidFill>
                  <a:srgbClr val="333333"/>
                </a:solidFill>
              </a:rPr>
              <a:t> (</a:t>
            </a:r>
            <a:r>
              <a:rPr lang="hr-HR" altLang="de-DE" sz="2400" dirty="0">
                <a:solidFill>
                  <a:srgbClr val="333333"/>
                </a:solidFill>
              </a:rPr>
              <a:t>predrasude</a:t>
            </a:r>
            <a:r>
              <a:rPr lang="en-US" altLang="de-DE" sz="2400" dirty="0">
                <a:solidFill>
                  <a:srgbClr val="333333"/>
                </a:solidFill>
              </a:rPr>
              <a:t>) </a:t>
            </a:r>
            <a:r>
              <a:rPr lang="hr-HR" altLang="de-DE" sz="2400" dirty="0">
                <a:solidFill>
                  <a:srgbClr val="333333"/>
                </a:solidFill>
              </a:rPr>
              <a:t>i</a:t>
            </a:r>
            <a:r>
              <a:rPr lang="en-US" altLang="de-DE" sz="2400" dirty="0">
                <a:solidFill>
                  <a:srgbClr val="333333"/>
                </a:solidFill>
              </a:rPr>
              <a:t> </a:t>
            </a:r>
            <a:r>
              <a:rPr lang="hr-HR" altLang="de-DE" sz="2400" dirty="0">
                <a:solidFill>
                  <a:srgbClr val="333333"/>
                </a:solidFill>
              </a:rPr>
              <a:t>netočne, pretjerane </a:t>
            </a:r>
            <a:r>
              <a:rPr lang="en-US" altLang="de-DE" sz="2400" dirty="0" err="1">
                <a:solidFill>
                  <a:srgbClr val="333333"/>
                </a:solidFill>
              </a:rPr>
              <a:t>generaliza</a:t>
            </a:r>
            <a:r>
              <a:rPr lang="hr-HR" altLang="de-DE" sz="2400">
                <a:solidFill>
                  <a:srgbClr val="333333"/>
                </a:solidFill>
              </a:rPr>
              <a:t>cije</a:t>
            </a:r>
            <a:r>
              <a:rPr lang="en-US" altLang="de-DE" sz="2400">
                <a:solidFill>
                  <a:srgbClr val="333333"/>
                </a:solidFill>
              </a:rPr>
              <a:t> (“</a:t>
            </a:r>
            <a:r>
              <a:rPr lang="hr-HR" altLang="de-DE" sz="2400">
                <a:solidFill>
                  <a:srgbClr val="333333"/>
                </a:solidFill>
              </a:rPr>
              <a:t>vidio </a:t>
            </a:r>
            <a:r>
              <a:rPr lang="hr-HR" altLang="de-DE" sz="2400" dirty="0">
                <a:solidFill>
                  <a:srgbClr val="333333"/>
                </a:solidFill>
              </a:rPr>
              <a:t>si jednog - vidio </a:t>
            </a:r>
            <a:r>
              <a:rPr lang="de-DE" altLang="de-DE" sz="2400">
                <a:solidFill>
                  <a:srgbClr val="333333"/>
                </a:solidFill>
              </a:rPr>
              <a:t>si</a:t>
            </a:r>
            <a:r>
              <a:rPr lang="hr-HR" altLang="de-DE" sz="2400">
                <a:solidFill>
                  <a:srgbClr val="333333"/>
                </a:solidFill>
              </a:rPr>
              <a:t> sve</a:t>
            </a:r>
            <a:r>
              <a:rPr lang="en-US" altLang="de-DE" sz="2400">
                <a:solidFill>
                  <a:srgbClr val="333333"/>
                </a:solidFill>
              </a:rPr>
              <a:t>”</a:t>
            </a:r>
            <a:r>
              <a:rPr lang="hr-HR" altLang="de-DE" sz="2400">
                <a:solidFill>
                  <a:srgbClr val="333333"/>
                </a:solidFill>
              </a:rPr>
              <a:t>, </a:t>
            </a:r>
            <a:r>
              <a:rPr lang="hr-HR" altLang="de-DE" sz="2400" dirty="0">
                <a:solidFill>
                  <a:srgbClr val="333333"/>
                </a:solidFill>
              </a:rPr>
              <a:t>predrasude prema strancima, itd.</a:t>
            </a:r>
            <a:r>
              <a:rPr lang="en-US" altLang="de-DE" sz="2400" dirty="0">
                <a:solidFill>
                  <a:srgbClr val="333333"/>
                </a:solidFill>
              </a:rPr>
              <a:t>)</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možda ćete time nekome uskratiti drugu priliku, iako je zaslužuje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4</a:t>
            </a:fld>
            <a:endParaRPr lang="de-DE" altLang="de-DE"/>
          </a:p>
        </p:txBody>
      </p:sp>
    </p:spTree>
    <p:extLst>
      <p:ext uri="{BB962C8B-B14F-4D97-AF65-F5344CB8AC3E}">
        <p14:creationId xmlns:p14="http://schemas.microsoft.com/office/powerpoint/2010/main" val="4089786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Kada se predviđanja ne obistine</a:t>
            </a:r>
            <a:endParaRPr lang="hr-HR" altLang="de-DE" sz="3600">
              <a:latin typeface="+mn-lt"/>
              <a:ea typeface="+mn-ea"/>
              <a:cs typeface="+mn-cs"/>
            </a:endParaRPr>
          </a:p>
        </p:txBody>
      </p:sp>
      <p:sp>
        <p:nvSpPr>
          <p:cNvPr id="22531" name="Rectangle 3"/>
          <p:cNvSpPr>
            <a:spLocks noGrp="1" noChangeArrowheads="1"/>
          </p:cNvSpPr>
          <p:nvPr>
            <p:ph idx="1"/>
          </p:nvPr>
        </p:nvSpPr>
        <p:spPr/>
        <p:txBody>
          <a:bodyPr>
            <a:noAutofit/>
          </a:bodyPr>
          <a:lstStyle/>
          <a:p>
            <a:pPr>
              <a:lnSpc>
                <a:spcPct val="100000"/>
              </a:lnSpc>
              <a:spcBef>
                <a:spcPts val="1200"/>
              </a:spcBef>
              <a:buClr>
                <a:schemeClr val="tx1"/>
              </a:buClr>
            </a:pPr>
            <a:r>
              <a:rPr lang="hr-HR" altLang="de-DE" sz="2400" dirty="0">
                <a:solidFill>
                  <a:srgbClr val="333333"/>
                </a:solidFill>
              </a:rPr>
              <a:t>Marion Keech, voditeljica sekte iz Salt Lake City-ja, tvrdila je da prima poruke iz svemira. Navodno joj je objavljeno da će svijet nestati u potopu prije </a:t>
            </a:r>
            <a:r>
              <a:rPr lang="hr-HR" altLang="de-DE" sz="2400">
                <a:solidFill>
                  <a:srgbClr val="333333"/>
                </a:solidFill>
              </a:rPr>
              <a:t>zore 21.12.1954</a:t>
            </a:r>
            <a:r>
              <a:rPr lang="de-DE" altLang="de-DE" sz="2400">
                <a:solidFill>
                  <a:srgbClr val="333333"/>
                </a:solidFill>
              </a:rPr>
              <a:t>,</a:t>
            </a:r>
            <a:r>
              <a:rPr lang="hr-HR" altLang="de-DE" sz="2400" dirty="0">
                <a:solidFill>
                  <a:srgbClr val="333333"/>
                </a:solidFill>
              </a:rPr>
              <a:t> a ona i njeni</a:t>
            </a:r>
            <a:r>
              <a:rPr lang="de-DE" altLang="de-DE" sz="2400" dirty="0">
                <a:solidFill>
                  <a:srgbClr val="333333"/>
                </a:solidFill>
              </a:rPr>
              <a:t> </a:t>
            </a:r>
            <a:r>
              <a:rPr lang="hr-HR" altLang="de-DE" sz="2400" dirty="0">
                <a:solidFill>
                  <a:srgbClr val="333333"/>
                </a:solidFill>
              </a:rPr>
              <a:t>sljedbenici bit će pošteđeni i spašeni svemirskim brodom.</a:t>
            </a:r>
          </a:p>
          <a:p>
            <a:pPr>
              <a:buClr>
                <a:schemeClr val="tx1"/>
              </a:buClr>
            </a:pPr>
            <a:r>
              <a:rPr lang="hr-HR" altLang="de-DE" sz="2400" dirty="0">
                <a:solidFill>
                  <a:srgbClr val="333333"/>
                </a:solidFill>
              </a:rPr>
              <a:t>U noći uoči najavljenog datuma članovi sekte okupili su se u kući Marion Keech i čekali da se proročanstvo ispuni.</a:t>
            </a:r>
            <a:r>
              <a:rPr lang="en-US" altLang="de-DE" sz="2400" dirty="0">
                <a:solidFill>
                  <a:srgbClr val="333333"/>
                </a:solidFill>
              </a:rPr>
              <a:t> </a:t>
            </a:r>
            <a:r>
              <a:rPr lang="hr-HR" altLang="de-DE" sz="2400" dirty="0">
                <a:solidFill>
                  <a:srgbClr val="333333"/>
                </a:solidFill>
              </a:rPr>
              <a:t>Ponoć je prošla...</a:t>
            </a:r>
            <a:r>
              <a:rPr lang="de-DE" altLang="de-DE" sz="2400" dirty="0">
                <a:solidFill>
                  <a:srgbClr val="333333"/>
                </a:solidFill>
              </a:rPr>
              <a:t> </a:t>
            </a:r>
            <a:r>
              <a:rPr lang="hr-HR" altLang="de-DE" sz="2400" dirty="0">
                <a:solidFill>
                  <a:srgbClr val="333333"/>
                </a:solidFill>
              </a:rPr>
              <a:t>i ništa se nije dogodilo. Nije bilo ni potopa, ni</a:t>
            </a:r>
            <a:r>
              <a:rPr lang="de-DE" altLang="de-DE" sz="2400" dirty="0">
                <a:solidFill>
                  <a:srgbClr val="333333"/>
                </a:solidFill>
              </a:rPr>
              <a:t> </a:t>
            </a:r>
            <a:r>
              <a:rPr lang="hr-HR" altLang="de-DE" sz="2400" dirty="0">
                <a:solidFill>
                  <a:srgbClr val="333333"/>
                </a:solidFill>
              </a:rPr>
              <a:t>svemiraca, ni ničega.</a:t>
            </a:r>
          </a:p>
          <a:p>
            <a:pPr algn="ctr">
              <a:buClr>
                <a:schemeClr val="tx1"/>
              </a:buClr>
            </a:pPr>
            <a:r>
              <a:rPr lang="hr-HR" altLang="de-DE" sz="2400" dirty="0">
                <a:solidFill>
                  <a:srgbClr val="004992"/>
                </a:solidFill>
              </a:rPr>
              <a:t>Kako su članovi sekte to objasnili?</a:t>
            </a:r>
          </a:p>
          <a:p>
            <a:pPr algn="ctr">
              <a:lnSpc>
                <a:spcPct val="100000"/>
              </a:lnSpc>
              <a:spcBef>
                <a:spcPts val="1200"/>
              </a:spcBef>
              <a:buClr>
                <a:schemeClr val="tx1"/>
              </a:buClr>
            </a:pPr>
            <a:r>
              <a:rPr lang="hr-HR" altLang="de-DE" sz="2400" dirty="0">
                <a:solidFill>
                  <a:srgbClr val="004992"/>
                </a:solidFill>
              </a:rPr>
              <a:t>Jesu li promijenili svoja vjerovanja?</a:t>
            </a:r>
            <a:r>
              <a:rPr lang="en-US" altLang="de-DE" sz="2400" dirty="0">
                <a:solidFill>
                  <a:srgbClr val="004992"/>
                </a:solidFill>
              </a:rPr>
              <a:t> </a:t>
            </a:r>
            <a:r>
              <a:rPr lang="hr-HR" altLang="de-DE" sz="2400" dirty="0">
                <a:solidFill>
                  <a:srgbClr val="004992"/>
                </a:solidFill>
              </a:rPr>
              <a:t>Što Vi mislite?</a:t>
            </a:r>
          </a:p>
          <a:p>
            <a:pPr algn="ctr">
              <a:lnSpc>
                <a:spcPct val="100000"/>
              </a:lnSpc>
              <a:spcBef>
                <a:spcPts val="1200"/>
              </a:spcBef>
              <a:buClr>
                <a:schemeClr val="tx1"/>
              </a:buClr>
            </a:pPr>
            <a:r>
              <a:rPr lang="hr-HR" altLang="de-DE" sz="2400" dirty="0">
                <a:solidFill>
                  <a:srgbClr val="004992"/>
                </a:solidFill>
              </a:rPr>
              <a:t>???</a:t>
            </a: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25D9DE8C-0506-4FAE-889A-1D0E14144EE5}"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Kada se predviđanja ne obistine</a:t>
            </a:r>
            <a:endParaRPr lang="hr-HR" altLang="de-DE" sz="3600">
              <a:latin typeface="+mn-lt"/>
              <a:ea typeface="+mn-ea"/>
              <a:cs typeface="+mn-cs"/>
            </a:endParaRPr>
          </a:p>
        </p:txBody>
      </p:sp>
      <p:sp>
        <p:nvSpPr>
          <p:cNvPr id="23554" name="Rectangle 3"/>
          <p:cNvSpPr>
            <a:spLocks noGrp="1" noChangeArrowheads="1"/>
          </p:cNvSpPr>
          <p:nvPr>
            <p:ph idx="1"/>
          </p:nvPr>
        </p:nvSpPr>
        <p:spPr>
          <a:xfrm>
            <a:off x="408955" y="2204864"/>
            <a:ext cx="11340000" cy="4248000"/>
          </a:xfrm>
        </p:spPr>
        <p:txBody>
          <a:bodyPr>
            <a:noAutofit/>
          </a:bodyPr>
          <a:lstStyle/>
          <a:p>
            <a:pPr>
              <a:lnSpc>
                <a:spcPct val="100000"/>
              </a:lnSpc>
              <a:spcBef>
                <a:spcPts val="1200"/>
              </a:spcBef>
              <a:buClr>
                <a:schemeClr val="tx1"/>
              </a:buClr>
            </a:pPr>
            <a:r>
              <a:rPr lang="hr-HR" altLang="de-DE" sz="2400" dirty="0">
                <a:solidFill>
                  <a:srgbClr val="333333"/>
                </a:solidFill>
              </a:rPr>
              <a:t>Kada je postalo jasno da se proročanstvo nije ostvarilo, voditeljica sekte isprva je bila u nevjerici i plakala.</a:t>
            </a:r>
          </a:p>
          <a:p>
            <a:pPr>
              <a:lnSpc>
                <a:spcPct val="100000"/>
              </a:lnSpc>
              <a:spcBef>
                <a:spcPts val="1200"/>
              </a:spcBef>
              <a:buClr>
                <a:schemeClr val="tx1"/>
              </a:buClr>
            </a:pPr>
            <a:r>
              <a:rPr lang="hr-HR" altLang="de-DE" sz="2400" dirty="0">
                <a:solidFill>
                  <a:srgbClr val="333333"/>
                </a:solidFill>
              </a:rPr>
              <a:t>Sljedećeg jutra sekta je objavila da je Bog bio toliko zadivljen trudom male grupe</a:t>
            </a:r>
            <a:r>
              <a:rPr lang="de-DE" altLang="de-DE" sz="2400" dirty="0">
                <a:solidFill>
                  <a:srgbClr val="333333"/>
                </a:solidFill>
              </a:rPr>
              <a:t>,</a:t>
            </a:r>
            <a:r>
              <a:rPr lang="hr-HR" altLang="de-DE" sz="2400" dirty="0">
                <a:solidFill>
                  <a:srgbClr val="333333"/>
                </a:solidFill>
              </a:rPr>
              <a:t> da je zbog njih otkazao potop i poštedio cijeli svijet.</a:t>
            </a:r>
          </a:p>
          <a:p>
            <a:pPr algn="ctr">
              <a:lnSpc>
                <a:spcPct val="100000"/>
              </a:lnSpc>
              <a:spcBef>
                <a:spcPts val="1200"/>
              </a:spcBef>
              <a:buClr>
                <a:schemeClr val="tx1"/>
              </a:buClr>
            </a:pPr>
            <a:r>
              <a:rPr lang="hr-HR" altLang="de-DE" sz="2400" dirty="0">
                <a:solidFill>
                  <a:srgbClr val="004992"/>
                </a:solidFill>
              </a:rPr>
              <a:t>Ovo objašnjenje je primjer kako se neki ljudi nose s neispunjenim predviđanjima.</a:t>
            </a:r>
          </a:p>
          <a:p>
            <a:pPr algn="ctr">
              <a:lnSpc>
                <a:spcPct val="100000"/>
              </a:lnSpc>
              <a:spcBef>
                <a:spcPts val="1200"/>
              </a:spcBef>
              <a:buClr>
                <a:schemeClr val="tx1"/>
              </a:buClr>
            </a:pPr>
            <a:r>
              <a:rPr lang="hr-HR" altLang="de-DE" sz="2400" dirty="0">
                <a:solidFill>
                  <a:srgbClr val="004992"/>
                </a:solidFill>
              </a:rPr>
              <a:t>Ako se nešto ne uklapa u predviđanje, promijeni se, tako da se uklopi.</a:t>
            </a:r>
          </a:p>
        </p:txBody>
      </p:sp>
      <p:sp>
        <p:nvSpPr>
          <p:cNvPr id="23555" name="Rectangle 4"/>
          <p:cNvSpPr>
            <a:spLocks noChangeArrowheads="1"/>
          </p:cNvSpPr>
          <p:nvPr/>
        </p:nvSpPr>
        <p:spPr bwMode="auto">
          <a:xfrm>
            <a:off x="408955" y="6234343"/>
            <a:ext cx="11376000" cy="21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o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lnSpc>
                <a:spcPct val="80000"/>
              </a:lnSpc>
              <a:spcBef>
                <a:spcPct val="20000"/>
              </a:spcBef>
              <a:buClr>
                <a:srgbClr val="006699"/>
              </a:buClr>
              <a:defRPr/>
            </a:pPr>
            <a:r>
              <a:rPr lang="de-DE" altLang="de-DE" sz="1000" kern="0" dirty="0">
                <a:solidFill>
                  <a:srgbClr val="333333"/>
                </a:solidFill>
                <a:latin typeface="+mn-lt"/>
              </a:rPr>
              <a:t>* I</a:t>
            </a:r>
            <a:r>
              <a:rPr lang="hr-HR" altLang="de-DE" sz="1000" kern="0" dirty="0">
                <a:solidFill>
                  <a:srgbClr val="333333"/>
                </a:solidFill>
                <a:latin typeface="+mn-lt"/>
              </a:rPr>
              <a:t>zvor</a:t>
            </a:r>
            <a:r>
              <a:rPr lang="de-DE" altLang="de-DE" sz="1000" kern="0" dirty="0">
                <a:solidFill>
                  <a:srgbClr val="333333"/>
                </a:solidFill>
                <a:latin typeface="+mn-lt"/>
              </a:rPr>
              <a:t>: </a:t>
            </a:r>
            <a:r>
              <a:rPr lang="de-DE" altLang="de-DE" sz="1000" kern="0" dirty="0" err="1">
                <a:solidFill>
                  <a:srgbClr val="333333"/>
                </a:solidFill>
                <a:latin typeface="+mn-lt"/>
              </a:rPr>
              <a:t>Festinger</a:t>
            </a:r>
            <a:r>
              <a:rPr lang="de-DE" altLang="de-DE" sz="1000" kern="0" dirty="0">
                <a:solidFill>
                  <a:srgbClr val="333333"/>
                </a:solidFill>
                <a:latin typeface="+mn-lt"/>
              </a:rPr>
              <a:t> et al., (1956) </a:t>
            </a:r>
            <a:r>
              <a:rPr lang="de-DE" altLang="de-DE" sz="1000" i="1" kern="0" dirty="0" err="1">
                <a:solidFill>
                  <a:srgbClr val="333333"/>
                </a:solidFill>
                <a:latin typeface="+mn-lt"/>
              </a:rPr>
              <a:t>When</a:t>
            </a:r>
            <a:r>
              <a:rPr lang="de-DE" altLang="de-DE" sz="1000" i="1" kern="0" dirty="0">
                <a:solidFill>
                  <a:srgbClr val="333333"/>
                </a:solidFill>
                <a:latin typeface="+mn-lt"/>
              </a:rPr>
              <a:t> </a:t>
            </a:r>
            <a:r>
              <a:rPr lang="de-DE" altLang="de-DE" sz="1000" i="1" kern="0" dirty="0" err="1">
                <a:solidFill>
                  <a:srgbClr val="333333"/>
                </a:solidFill>
                <a:latin typeface="+mn-lt"/>
              </a:rPr>
              <a:t>Prophecy</a:t>
            </a:r>
            <a:r>
              <a:rPr lang="de-DE" altLang="de-DE" sz="1000" i="1" kern="0" dirty="0">
                <a:solidFill>
                  <a:srgbClr val="333333"/>
                </a:solidFill>
                <a:latin typeface="+mn-lt"/>
              </a:rPr>
              <a:t> Fails</a:t>
            </a:r>
            <a:endParaRPr lang="de-DE" altLang="de-DE" sz="1000" kern="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25D9DE8C-0506-4FAE-889A-1D0E14144EE5}"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Primjeri ignoriranja činjenica</a:t>
            </a:r>
            <a:r>
              <a:rPr lang="en-US" sz="3600" dirty="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viđenje)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169658006"/>
              </p:ext>
            </p:extLst>
          </p:nvPr>
        </p:nvGraphicFramePr>
        <p:xfrm>
          <a:off x="408955" y="2203704"/>
          <a:ext cx="11376001"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zemljopis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Primjeri ignoriranja činjenica</a:t>
            </a:r>
            <a:r>
              <a:rPr lang="en-US" sz="3600" dirty="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viđenje)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2175036176"/>
              </p:ext>
            </p:extLst>
          </p:nvPr>
        </p:nvGraphicFramePr>
        <p:xfrm>
          <a:off x="408955" y="2203704"/>
          <a:ext cx="11376001"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zemljopis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Većina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znanstvenika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odbacila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ovu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još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u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vijeku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Unatoćtome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stoljeća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držalo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se tog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krivog</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uvjerenja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smatralo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zemaljske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svemira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prevarom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8</a:t>
            </a:fld>
            <a:endParaRPr lang="de-DE" altLang="de-DE"/>
          </a:p>
        </p:txBody>
      </p:sp>
    </p:spTree>
    <p:extLst>
      <p:ext uri="{BB962C8B-B14F-4D97-AF65-F5344CB8AC3E}">
        <p14:creationId xmlns:p14="http://schemas.microsoft.com/office/powerpoint/2010/main" val="3767553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Primjeri ignoriranja činjenica</a:t>
            </a:r>
            <a:r>
              <a:rPr lang="en-US" sz="3600" dirty="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viđenje)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1078872034"/>
              </p:ext>
            </p:extLst>
          </p:nvPr>
        </p:nvGraphicFramePr>
        <p:xfrm>
          <a:off x="408955" y="2203704"/>
          <a:ext cx="11376001"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zemljopis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Većina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znanstvenika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odbacila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ovu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još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u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vijeku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Unatoćtome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stoljeća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držalo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se tog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krivog</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uvjerenja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smatralo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zemaljske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svemira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prevarom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Veličanje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usprkos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dokazima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brutalnosti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kao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njegovog</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neuspjeha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fašizam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staljinizam</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9</a:t>
            </a:fld>
            <a:endParaRPr lang="de-DE" altLang="de-DE"/>
          </a:p>
        </p:txBody>
      </p:sp>
    </p:spTree>
    <p:extLst>
      <p:ext uri="{BB962C8B-B14F-4D97-AF65-F5344CB8AC3E}">
        <p14:creationId xmlns:p14="http://schemas.microsoft.com/office/powerpoint/2010/main" val="365157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Primjeri ignoriranja činjenica</a:t>
            </a:r>
            <a:r>
              <a:rPr lang="en-US" sz="3600" dirty="0">
                <a:latin typeface="+mn-lt"/>
                <a:ea typeface="+mn-ea"/>
                <a:cs typeface="+mn-cs"/>
              </a:rPr>
              <a:t> </a:t>
            </a:r>
            <a:r>
              <a:rPr lang="vi-VN" sz="3600" dirty="0">
                <a:latin typeface="+mn-lt"/>
                <a:ea typeface="+mn-ea"/>
                <a:cs typeface="+mn-cs"/>
              </a:rPr>
              <a:t>(suženo</a:t>
            </a:r>
            <a:r>
              <a:rPr lang="vi-VN" sz="3600">
                <a:latin typeface="+mn-lt"/>
                <a:ea typeface="+mn-ea"/>
                <a:cs typeface="+mn-cs"/>
              </a:rPr>
              <a:t>, “tunelsko” </a:t>
            </a:r>
            <a:r>
              <a:rPr lang="vi-VN" sz="3600" dirty="0">
                <a:latin typeface="+mn-lt"/>
                <a:ea typeface="+mn-ea"/>
                <a:cs typeface="+mn-cs"/>
              </a:rPr>
              <a:t>viđenje)</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060704107"/>
              </p:ext>
            </p:extLst>
          </p:nvPr>
        </p:nvGraphicFramePr>
        <p:xfrm>
          <a:off x="408955" y="2203704"/>
          <a:ext cx="11376001" cy="420624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domena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primjeri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zemljopis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Većina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znanstvenika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odbacila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ovu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još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u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vijeku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Unatoćtome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do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stoljeća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držalo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se tog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krivog</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uvjerenja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smatralo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zemaljske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kugle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svemira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prevarom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društvo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Veličanje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usprkos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dokazima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brutalnosti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kao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njegovog</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neuspjeha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fašizam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staljinizam</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Ignoriranje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upozoravajućih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znakova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često</a:t>
                      </a:r>
                      <a:r>
                        <a:rPr kumimoji="0" lang="en-US" sz="2000" b="0" i="0" u="none" strike="noStrike" cap="none" normalizeH="0" baseline="0" dirty="0">
                          <a:ln>
                            <a:noFill/>
                          </a:ln>
                          <a:solidFill>
                            <a:srgbClr val="333333"/>
                          </a:solidFill>
                          <a:effectLst/>
                          <a:latin typeface="Calibri Light"/>
                          <a:ea typeface="ＭＳ Ｐゴシック" charset="-128"/>
                        </a:rPr>
                        <a:t> je </a:t>
                      </a:r>
                      <a:r>
                        <a:rPr kumimoji="0" lang="en-US" sz="2000" b="0" i="0" u="none" strike="noStrike" cap="none" normalizeH="0" baseline="0" dirty="0" err="1">
                          <a:ln>
                            <a:noFill/>
                          </a:ln>
                          <a:solidFill>
                            <a:srgbClr val="333333"/>
                          </a:solidFill>
                          <a:effectLst/>
                          <a:latin typeface="Calibri Light"/>
                          <a:ea typeface="ＭＳ Ｐゴシック" charset="-128"/>
                        </a:rPr>
                        <a:t>uzrok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nesreća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koje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su</a:t>
                      </a:r>
                      <a:r>
                        <a:rPr kumimoji="0" lang="en-US" sz="2000" b="0" i="0" u="none" strike="noStrike" cap="none" normalizeH="0" baseline="0" dirty="0">
                          <a:ln>
                            <a:noFill/>
                          </a:ln>
                          <a:solidFill>
                            <a:srgbClr val="333333"/>
                          </a:solidFill>
                          <a:effectLst/>
                          <a:latin typeface="Calibri Light"/>
                          <a:ea typeface="ＭＳ Ｐゴシック" charset="-128"/>
                        </a:rPr>
                        <a:t> se </a:t>
                      </a:r>
                      <a:r>
                        <a:rPr kumimoji="0" lang="en-US" sz="2000" b="0" i="0" u="none" strike="noStrike" cap="none" normalizeH="0" baseline="0" dirty="0" err="1">
                          <a:ln>
                            <a:noFill/>
                          </a:ln>
                          <a:solidFill>
                            <a:srgbClr val="333333"/>
                          </a:solidFill>
                          <a:effectLst/>
                          <a:latin typeface="Calibri Light"/>
                          <a:ea typeface="ＭＳ Ｐゴシック" charset="-128"/>
                        </a:rPr>
                        <a:t>mogle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izbjeći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npr</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lavine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žrtve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često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prethodno</a:t>
                      </a:r>
                      <a:r>
                        <a:rPr kumimoji="0" lang="en-US" sz="2000" b="0" i="0" u="none" strike="noStrike" cap="none" normalizeH="0" baseline="0" dirty="0">
                          <a:ln>
                            <a:noFill/>
                          </a:ln>
                          <a:solidFill>
                            <a:srgbClr val="333333"/>
                          </a:solidFill>
                          <a:effectLst/>
                          <a:latin typeface="Calibri Light"/>
                          <a:ea typeface="ＭＳ Ｐゴシック" charset="-128"/>
                        </a:rPr>
                        <a:t> bile </a:t>
                      </a:r>
                      <a:r>
                        <a:rPr kumimoji="0" lang="en-US" sz="2000" b="0" i="0" u="none" strike="noStrike" cap="none" normalizeH="0" baseline="0" dirty="0" err="1">
                          <a:ln>
                            <a:noFill/>
                          </a:ln>
                          <a:solidFill>
                            <a:srgbClr val="333333"/>
                          </a:solidFill>
                          <a:effectLst/>
                          <a:latin typeface="Calibri Light"/>
                          <a:ea typeface="ＭＳ Ｐゴシック" charset="-128"/>
                        </a:rPr>
                        <a:t>upozorene</a:t>
                      </a:r>
                      <a:r>
                        <a:rPr kumimoji="0" lang="en-US" sz="2000" b="0" i="0" u="none" strike="noStrike" cap="none" normalizeH="0" baseline="0" dirty="0">
                          <a:ln>
                            <a:noFill/>
                          </a:ln>
                          <a:solidFill>
                            <a:srgbClr val="333333"/>
                          </a:solidFill>
                          <a:effectLst/>
                          <a:latin typeface="Calibri Light"/>
                          <a:ea typeface="ＭＳ Ｐゴシック" charset="-128"/>
                        </a:rPr>
                        <a:t>). </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Katastrofa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Titanica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zbog</a:t>
                      </a:r>
                      <a:r>
                        <a:rPr kumimoji="0" lang="en-US" sz="2000" b="0" i="0" u="none" strike="noStrike" cap="none" normalizeH="0" baseline="0" dirty="0">
                          <a:ln>
                            <a:noFill/>
                          </a:ln>
                          <a:solidFill>
                            <a:srgbClr val="333333"/>
                          </a:solidFill>
                          <a:effectLst/>
                          <a:latin typeface="Calibri Light"/>
                          <a:ea typeface="ＭＳ Ｐゴシック" charset="-128"/>
                        </a:rPr>
                        <a:t> toga </a:t>
                      </a:r>
                      <a:r>
                        <a:rPr kumimoji="0" lang="en-US" sz="2000" b="0" i="0" u="none" strike="noStrike" cap="none" normalizeH="0" baseline="0" dirty="0" err="1">
                          <a:ln>
                            <a:noFill/>
                          </a:ln>
                          <a:solidFill>
                            <a:srgbClr val="333333"/>
                          </a:solidFill>
                          <a:effectLst/>
                          <a:latin typeface="Calibri Light"/>
                          <a:ea typeface="ＭＳ Ｐゴシック" charset="-128"/>
                        </a:rPr>
                        <a:t>što</a:t>
                      </a:r>
                      <a:r>
                        <a:rPr kumimoji="0" lang="en-US" sz="2000" b="0" i="0" u="none" strike="noStrike" cap="none" normalizeH="0" baseline="0" dirty="0">
                          <a:ln>
                            <a:noFill/>
                          </a:ln>
                          <a:solidFill>
                            <a:srgbClr val="333333"/>
                          </a:solidFill>
                          <a:effectLst/>
                          <a:latin typeface="Calibri Light"/>
                          <a:ea typeface="ＭＳ Ｐゴシック" charset="-128"/>
                        </a:rPr>
                        <a:t> je bio </a:t>
                      </a:r>
                      <a:r>
                        <a:rPr kumimoji="0" lang="en-US" sz="2000" b="0" i="0" u="none" strike="noStrike" cap="none" normalizeH="0" baseline="0" dirty="0" err="1">
                          <a:ln>
                            <a:noFill/>
                          </a:ln>
                          <a:solidFill>
                            <a:srgbClr val="333333"/>
                          </a:solidFill>
                          <a:effectLst/>
                          <a:latin typeface="Calibri Light"/>
                          <a:ea typeface="ＭＳ Ｐゴシック" charset="-128"/>
                        </a:rPr>
                        <a:t>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glasu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kao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nepotopljiv</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upozorenja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nisu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shvaćena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ozbiljno</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10</a:t>
            </a:fld>
            <a:endParaRPr lang="de-DE" altLang="de-DE"/>
          </a:p>
        </p:txBody>
      </p:sp>
    </p:spTree>
    <p:extLst>
      <p:ext uri="{BB962C8B-B14F-4D97-AF65-F5344CB8AC3E}">
        <p14:creationId xmlns:p14="http://schemas.microsoft.com/office/powerpoint/2010/main" val="4004425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Istraživanja pokazuju</a:t>
            </a:r>
            <a:r>
              <a:rPr lang="en-US" altLang="de-DE" sz="2400" dirty="0">
                <a:solidFill>
                  <a:srgbClr val="333333"/>
                </a:solidFill>
              </a:rPr>
              <a:t> </a:t>
            </a:r>
            <a:r>
              <a:rPr lang="hr-HR" altLang="de-DE" sz="2400" dirty="0">
                <a:solidFill>
                  <a:srgbClr val="333333"/>
                </a:solidFill>
              </a:rPr>
              <a:t>da mnogi</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ljudi s psihozom ustraju u svojim uvjerenjima ili mišljenjima o nekom događaju</a:t>
            </a:r>
            <a:r>
              <a:rPr lang="en-US" altLang="de-DE" sz="2400" dirty="0">
                <a:solidFill>
                  <a:srgbClr val="333333"/>
                </a:solidFill>
              </a:rPr>
              <a:t>, </a:t>
            </a:r>
            <a:r>
              <a:rPr lang="hr-HR" altLang="de-DE" sz="2400" dirty="0">
                <a:solidFill>
                  <a:srgbClr val="333333"/>
                </a:solidFill>
              </a:rPr>
              <a:t>čak i kad se suoče</a:t>
            </a:r>
            <a:r>
              <a:rPr lang="en-US" altLang="de-DE" sz="2400" dirty="0">
                <a:solidFill>
                  <a:srgbClr val="333333"/>
                </a:solidFill>
              </a:rPr>
              <a:t> </a:t>
            </a:r>
            <a:r>
              <a:rPr lang="hr-HR" altLang="de-DE" sz="2400" dirty="0">
                <a:solidFill>
                  <a:srgbClr val="333333"/>
                </a:solidFill>
              </a:rPr>
              <a:t>s informacijama koje im proturječe.</a:t>
            </a:r>
          </a:p>
          <a:p>
            <a:pPr lvl="0" defTabSz="914400" fontAlgn="base"/>
            <a:r>
              <a:rPr lang="hr-HR" altLang="de-DE" sz="2400" dirty="0">
                <a:solidFill>
                  <a:srgbClr val="004992"/>
                </a:solidFill>
              </a:rPr>
              <a:t>Ovo može izazvati poteškoće u međuljudskim odnosima i onemogućiti zdrav</a:t>
            </a:r>
            <a:r>
              <a:rPr lang="en-US" altLang="de-DE" sz="2400" dirty="0">
                <a:solidFill>
                  <a:srgbClr val="004992"/>
                </a:solidFill>
              </a:rPr>
              <a:t>, real</a:t>
            </a:r>
            <a:r>
              <a:rPr lang="hr-HR" altLang="de-DE" sz="2400" dirty="0">
                <a:solidFill>
                  <a:srgbClr val="004992"/>
                </a:solidFill>
              </a:rPr>
              <a:t>ističan pogled na okolinu</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25D9DE8C-0506-4FAE-889A-1D0E14144EE5}"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r-HR" altLang="de-DE" sz="3600" dirty="0">
                <a:latin typeface="+mn-lt"/>
                <a:ea typeface="+mn-ea"/>
                <a:cs typeface="+mn-cs"/>
              </a:rPr>
              <a:t>Kako suviše kruto mišljenje vodi pogrešnim zaključcima tijekom psihoze – primjeri</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Izbjegava se rasprava s prijateljima i rođacima</a:t>
            </a:r>
            <a:r>
              <a:rPr lang="en-US" altLang="de-DE" sz="2400" dirty="0">
                <a:solidFill>
                  <a:srgbClr val="333333"/>
                </a:solidFill>
              </a:rPr>
              <a:t> </a:t>
            </a:r>
            <a:r>
              <a:rPr lang="hr-HR" altLang="de-DE" sz="2400" dirty="0">
                <a:solidFill>
                  <a:srgbClr val="333333"/>
                </a:solidFill>
              </a:rPr>
              <a:t>o neobičnim idejama</a:t>
            </a:r>
            <a:r>
              <a:rPr lang="en-US" altLang="de-DE" sz="2400" dirty="0">
                <a:solidFill>
                  <a:srgbClr val="333333"/>
                </a:solidFill>
              </a:rPr>
              <a:t> </a:t>
            </a:r>
            <a:r>
              <a:rPr lang="hr-HR" altLang="de-DE" sz="2400" dirty="0">
                <a:solidFill>
                  <a:srgbClr val="333333"/>
                </a:solidFill>
              </a:rPr>
              <a:t>zbog straha od</a:t>
            </a:r>
            <a:r>
              <a:rPr lang="en-US" altLang="de-DE" sz="2400" dirty="0">
                <a:solidFill>
                  <a:srgbClr val="333333"/>
                </a:solidFill>
              </a:rPr>
              <a:t> </a:t>
            </a:r>
            <a:r>
              <a:rPr lang="hr-HR" altLang="de-DE" sz="2400" dirty="0">
                <a:solidFill>
                  <a:srgbClr val="333333"/>
                </a:solidFill>
              </a:rPr>
              <a:t>sukoba ili odbacivanja; gubi se povjerenje u druge</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Ljudi koji se ne slažu s </a:t>
            </a:r>
            <a:r>
              <a:rPr lang="de-DE" altLang="de-DE" sz="2400" dirty="0">
                <a:solidFill>
                  <a:srgbClr val="333333"/>
                </a:solidFill>
              </a:rPr>
              <a:t>V</a:t>
            </a:r>
            <a:r>
              <a:rPr lang="hr-HR" altLang="de-DE" sz="2400" dirty="0">
                <a:solidFill>
                  <a:srgbClr val="333333"/>
                </a:solidFill>
              </a:rPr>
              <a:t>ašim mišljenjima i vjerovanjima</a:t>
            </a:r>
            <a:r>
              <a:rPr lang="en-US" altLang="de-DE" sz="2400" dirty="0">
                <a:solidFill>
                  <a:srgbClr val="333333"/>
                </a:solidFill>
              </a:rPr>
              <a:t> </a:t>
            </a:r>
            <a:r>
              <a:rPr lang="hr-HR" altLang="de-DE" sz="2400" dirty="0">
                <a:solidFill>
                  <a:srgbClr val="333333"/>
                </a:solidFill>
              </a:rPr>
              <a:t>smatraju se mogućim</a:t>
            </a:r>
            <a:r>
              <a:rPr lang="en-US" altLang="de-DE" sz="2400" dirty="0">
                <a:solidFill>
                  <a:srgbClr val="333333"/>
                </a:solidFill>
              </a:rPr>
              <a:t> </a:t>
            </a:r>
            <a:r>
              <a:rPr lang="hr-HR" altLang="de-DE" sz="2400" dirty="0">
                <a:solidFill>
                  <a:srgbClr val="333333"/>
                </a:solidFill>
              </a:rPr>
              <a:t>neprijateljima ili progoniteljima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Vjeruje se i</a:t>
            </a:r>
            <a:r>
              <a:rPr lang="en-US" altLang="de-DE" sz="2400" dirty="0" err="1">
                <a:solidFill>
                  <a:srgbClr val="333333"/>
                </a:solidFill>
              </a:rPr>
              <a:t>nforma</a:t>
            </a:r>
            <a:r>
              <a:rPr lang="hr-HR" altLang="de-DE" sz="2400" dirty="0">
                <a:solidFill>
                  <a:srgbClr val="333333"/>
                </a:solidFill>
              </a:rPr>
              <a:t>ciji koja je dobijena samo iz jednog izvora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s </a:t>
            </a:r>
            <a:r>
              <a:rPr lang="en-US" altLang="de-DE" sz="2400" dirty="0">
                <a:solidFill>
                  <a:srgbClr val="333333"/>
                </a:solidFill>
              </a:rPr>
              <a:t>internet forum</a:t>
            </a:r>
            <a:r>
              <a:rPr lang="hr-HR" altLang="de-DE" sz="2400" dirty="0">
                <a:solidFill>
                  <a:srgbClr val="333333"/>
                </a:solidFill>
              </a:rPr>
              <a:t>a o teorijama zavjere</a:t>
            </a:r>
            <a:r>
              <a:rPr lang="en-US" altLang="de-DE" sz="2400" dirty="0">
                <a:solidFill>
                  <a:srgbClr val="333333"/>
                </a:solidFill>
              </a:rPr>
              <a:t>).</a:t>
            </a:r>
            <a:r>
              <a:rPr lang="hr-HR" altLang="de-DE" sz="2400" dirty="0">
                <a:solidFill>
                  <a:srgbClr val="333333"/>
                </a:solidFill>
              </a:rPr>
              <a:t> Drugi</a:t>
            </a:r>
            <a:r>
              <a:rPr lang="de-DE" altLang="de-DE" sz="2400" dirty="0">
                <a:solidFill>
                  <a:srgbClr val="333333"/>
                </a:solidFill>
              </a:rPr>
              <a:t>,</a:t>
            </a:r>
            <a:r>
              <a:rPr lang="hr-HR" altLang="de-DE" sz="2400" dirty="0">
                <a:solidFill>
                  <a:srgbClr val="333333"/>
                </a:solidFill>
              </a:rPr>
              <a:t> mnogo ozbiljniji mediji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knjige, novinske agencije),</a:t>
            </a:r>
            <a:r>
              <a:rPr lang="en-US" altLang="de-DE" sz="2400" dirty="0">
                <a:solidFill>
                  <a:srgbClr val="333333"/>
                </a:solidFill>
              </a:rPr>
              <a:t> </a:t>
            </a:r>
            <a:r>
              <a:rPr lang="hr-HR" altLang="de-DE" sz="2400" dirty="0">
                <a:solidFill>
                  <a:srgbClr val="333333"/>
                </a:solidFill>
              </a:rPr>
              <a:t>ne uzimaju se u obzir</a:t>
            </a:r>
            <a:endParaRPr lang="en-US" sz="2400" dirty="0"/>
          </a:p>
        </p:txBody>
      </p:sp>
      <p:sp>
        <p:nvSpPr>
          <p:cNvPr id="29700" name="Rechteck 1"/>
          <p:cNvSpPr>
            <a:spLocks noChangeArrowheads="1"/>
          </p:cNvSpPr>
          <p:nvPr/>
        </p:nvSpPr>
        <p:spPr bwMode="auto">
          <a:xfrm>
            <a:off x="408955" y="5589240"/>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r-HR" altLang="de-DE" sz="2400" dirty="0">
                <a:solidFill>
                  <a:srgbClr val="004992"/>
                </a:solidFill>
                <a:latin typeface="+mn-lt"/>
              </a:rPr>
              <a:t>Može li netko iznijeti kratko osobno iskustv</a:t>
            </a:r>
            <a:r>
              <a:rPr lang="de-DE" altLang="de-DE" sz="2400" dirty="0">
                <a:solidFill>
                  <a:srgbClr val="004992"/>
                </a:solidFill>
                <a:latin typeface="+mn-lt"/>
              </a:rPr>
              <a:t>o</a:t>
            </a:r>
            <a:r>
              <a:rPr lang="hr-HR" altLang="de-DE" sz="2400" dirty="0">
                <a:solidFill>
                  <a:srgbClr val="004992"/>
                </a:solidFill>
                <a:latin typeface="+mn-lt"/>
              </a:rPr>
              <a:t>? </a:t>
            </a:r>
            <a:endParaRPr lang="de-DE" altLang="de-DE" sz="2400" dirty="0">
              <a:solidFill>
                <a:srgbClr val="004992"/>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25D9DE8C-0506-4FAE-889A-1D0E14144EE5}"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Ove 3 slike pripadaju nekoj kategoriji. Kojoj?</a:t>
            </a: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buClr>
                <a:srgbClr val="333333"/>
              </a:buClr>
            </a:pPr>
            <a:r>
              <a:rPr lang="en-US" sz="2400">
                <a:solidFill>
                  <a:srgbClr val="333333"/>
                </a:solidFill>
              </a:rPr>
              <a:t>Predložite koje bi slike trebale nastaviti niz tako da potvrde Vašu pretpostavku</a:t>
            </a:r>
          </a:p>
          <a:p>
            <a:pPr algn="ctr" fontAlgn="auto">
              <a:buClr>
                <a:srgbClr val="333333"/>
              </a:buClr>
            </a:pPr>
            <a:r>
              <a:rPr lang="en-US" sz="2400">
                <a:solidFill>
                  <a:srgbClr val="333333"/>
                </a:solidFill>
              </a:rPr>
              <a:t>Ako ste sigurni kojoj kategoriji pripadaju, recite svoj odgovor. (Dobit ćete povratnu informaciju “točno” ili “netočno”.)</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Kategorija: živa bića!</a:t>
            </a:r>
          </a:p>
        </p:txBody>
      </p:sp>
      <p:pic>
        <p:nvPicPr>
          <p:cNvPr id="21"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5"/>
          <p:cNvSpPr txBox="1">
            <a:spLocks noChangeArrowheads="1"/>
          </p:cNvSpPr>
          <p:nvPr/>
        </p:nvSpPr>
        <p:spPr bwMode="gray">
          <a:xfrm>
            <a:off x="408955" y="3861048"/>
            <a:ext cx="11340000" cy="258133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vi-VN" b="1" dirty="0">
                <a:solidFill>
                  <a:srgbClr val="333333"/>
                </a:solidFill>
              </a:rPr>
              <a:t>Česta pogreška: </a:t>
            </a:r>
            <a:r>
              <a:rPr lang="vi-VN" dirty="0">
                <a:solidFill>
                  <a:srgbClr val="333333"/>
                </a:solidFill>
              </a:rPr>
              <a:t>Većina ljudi traži samo one informacije koje potvrđuju njihov pretpostavke, ali ne i one koje im proturječe (tzv. konfirmacijska pristranost). U ovom slučaju činilo se da je ispravna kategorija - biljke.</a:t>
            </a:r>
            <a:r>
              <a:rPr lang="en-US" dirty="0">
                <a:solidFill>
                  <a:srgbClr val="333333"/>
                </a:solidFill>
              </a:rPr>
              <a:t> </a:t>
            </a:r>
            <a:r>
              <a:rPr lang="vi-VN" dirty="0">
                <a:solidFill>
                  <a:srgbClr val="333333"/>
                </a:solidFill>
              </a:rPr>
              <a:t>Često se alternativna mišljenja/objašnjenja ne uzimaju u obzir.</a:t>
            </a:r>
          </a:p>
          <a:p>
            <a:pPr fontAlgn="auto">
              <a:lnSpc>
                <a:spcPct val="100000"/>
              </a:lnSpc>
              <a:spcBef>
                <a:spcPts val="1200"/>
              </a:spcBef>
              <a:defRPr/>
            </a:pPr>
            <a:r>
              <a:rPr lang="vi-VN" dirty="0">
                <a:solidFill>
                  <a:srgbClr val="333333"/>
                </a:solidFill>
              </a:rPr>
              <a:t>Primjeri iz svakodnevnog života:</a:t>
            </a:r>
          </a:p>
          <a:p>
            <a:pPr marL="285750" indent="-285750" fontAlgn="auto">
              <a:lnSpc>
                <a:spcPct val="100000"/>
              </a:lnSpc>
              <a:spcBef>
                <a:spcPts val="1200"/>
              </a:spcBef>
              <a:buClr>
                <a:srgbClr val="333333"/>
              </a:buClr>
              <a:buFont typeface="WingDings"/>
              <a:buChar char=""/>
              <a:defRPr/>
            </a:pPr>
            <a:r>
              <a:rPr lang="vi-VN" dirty="0">
                <a:solidFill>
                  <a:srgbClr val="333333"/>
                </a:solidFill>
              </a:rPr>
              <a:t>neki ljudi čitaju samo novine koje podupiru njihove stavove</a:t>
            </a:r>
          </a:p>
          <a:p>
            <a:pPr marL="285750" indent="-285750" fontAlgn="auto">
              <a:lnSpc>
                <a:spcPct val="100000"/>
              </a:lnSpc>
              <a:spcBef>
                <a:spcPts val="1200"/>
              </a:spcBef>
              <a:buClr>
                <a:srgbClr val="333333"/>
              </a:buClr>
              <a:buFont typeface="WingDings"/>
              <a:buChar char=""/>
              <a:defRPr/>
            </a:pPr>
            <a:r>
              <a:rPr lang="vi-VN" dirty="0">
                <a:solidFill>
                  <a:srgbClr val="333333"/>
                </a:solidFill>
              </a:rPr>
              <a:t>neki ljudi izbjegavaju kontakte s ljudima drugačijeg mišljenja, umjesto da raspravljaju o različitim gledištima</a:t>
            </a:r>
          </a:p>
          <a:p>
            <a:pPr fontAlgn="auto">
              <a:lnSpc>
                <a:spcPct val="100000"/>
              </a:lnSpc>
              <a:spcBef>
                <a:spcPts val="1200"/>
              </a:spcBef>
              <a:defRPr/>
            </a:pPr>
            <a:r>
              <a:rPr lang="vi-VN" dirty="0">
                <a:solidFill>
                  <a:srgbClr val="004992"/>
                </a:solidFill>
              </a:rPr>
              <a:t>Ovo može dovesti do jednostranih stavova i učvrstiti pogrešne zaključke!</a:t>
            </a:r>
            <a:endParaRPr lang="de-DE" dirty="0">
              <a:solidFill>
                <a:srgbClr val="004992"/>
              </a:solidFill>
            </a:endParaRPr>
          </a:p>
        </p:txBody>
      </p:sp>
      <p:sp>
        <p:nvSpPr>
          <p:cNvPr id="28"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9"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l" eaLnBrk="1" hangingPunct="1">
              <a:spcBef>
                <a:spcPts val="0"/>
              </a:spcBef>
              <a:spcAft>
                <a:spcPts val="0"/>
              </a:spcAft>
              <a:buNone/>
            </a:pPr>
            <a:r>
              <a:rPr lang="de-DE" altLang="de-DE" sz="1800" b="0">
                <a:solidFill>
                  <a:srgbClr val="333333"/>
                </a:solidFill>
                <a:latin typeface="Calibri Light"/>
              </a:rPr>
              <a:t>druge mogućnosti</a:t>
            </a:r>
            <a:endParaRPr lang="de-DE" altLang="de-DE" sz="18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04B051EA-641A-447C-978A-5E12C44D5088}"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Pokazati ćemo Vam slijed od 3 slike koje ilustriraju jedan događaj i ponuditi Vam nekoliko različitih objašnjenja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Pokazati ćemo Vam slijed od 3 slike koje ilustriraju jedan događaj i ponuditi Vam nekoliko različitih objašnjenja</a:t>
            </a:r>
          </a:p>
          <a:p>
            <a:pPr marL="342900" lvl="0" indent="-342900" defTabSz="914400" fontAlgn="base">
              <a:buClr>
                <a:srgbClr val="333333"/>
              </a:buClr>
              <a:buFont typeface="WingDings"/>
              <a:buChar char=""/>
            </a:pPr>
            <a:r>
              <a:rPr lang="hr-HR" altLang="de-DE" sz="2400" dirty="0">
                <a:solidFill>
                  <a:srgbClr val="333333"/>
                </a:solidFill>
              </a:rPr>
              <a:t>Slike su složene obrnutim redoslijedom;</a:t>
            </a:r>
            <a:r>
              <a:rPr lang="en-US" altLang="de-DE" sz="2400" dirty="0">
                <a:solidFill>
                  <a:srgbClr val="333333"/>
                </a:solidFill>
              </a:rPr>
              <a:t> </a:t>
            </a:r>
            <a:r>
              <a:rPr lang="hr-HR" altLang="de-DE" sz="2400" dirty="0">
                <a:solidFill>
                  <a:srgbClr val="333333"/>
                </a:solidFill>
              </a:rPr>
              <a:t>najprije se prikazuje </a:t>
            </a:r>
            <a:r>
              <a:rPr lang="hr-HR" altLang="de-DE" sz="2400">
                <a:solidFill>
                  <a:srgbClr val="333333"/>
                </a:solidFill>
              </a:rPr>
              <a:t>posljednji događaj</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16</a:t>
            </a:fld>
            <a:endParaRPr lang="de-DE" altLang="de-DE"/>
          </a:p>
        </p:txBody>
      </p:sp>
    </p:spTree>
    <p:extLst>
      <p:ext uri="{BB962C8B-B14F-4D97-AF65-F5344CB8AC3E}">
        <p14:creationId xmlns:p14="http://schemas.microsoft.com/office/powerpoint/2010/main" val="2114524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Pokazati ćemo Vam slijed od 3 slike koje ilustriraju jedan događaj i ponuditi Vam nekoliko različitih objašnjenja</a:t>
            </a:r>
          </a:p>
          <a:p>
            <a:pPr marL="342900" lvl="0" indent="-342900" defTabSz="914400" fontAlgn="base">
              <a:buClr>
                <a:srgbClr val="333333"/>
              </a:buClr>
              <a:buFont typeface="WingDings"/>
              <a:buChar char=""/>
            </a:pPr>
            <a:r>
              <a:rPr lang="hr-HR" altLang="de-DE" sz="2400" dirty="0">
                <a:solidFill>
                  <a:srgbClr val="333333"/>
                </a:solidFill>
              </a:rPr>
              <a:t>Slike su složene obrnutim redoslijedom;</a:t>
            </a:r>
            <a:r>
              <a:rPr lang="en-US" altLang="de-DE" sz="2400" dirty="0">
                <a:solidFill>
                  <a:srgbClr val="333333"/>
                </a:solidFill>
              </a:rPr>
              <a:t> </a:t>
            </a:r>
            <a:r>
              <a:rPr lang="hr-HR" altLang="de-DE" sz="2400" dirty="0">
                <a:solidFill>
                  <a:srgbClr val="333333"/>
                </a:solidFill>
              </a:rPr>
              <a:t>najprije se prikazuje posljednji događaj</a:t>
            </a:r>
          </a:p>
          <a:p>
            <a:pPr marL="342900" lvl="0" indent="-342900" defTabSz="914400" fontAlgn="base">
              <a:buClr>
                <a:srgbClr val="333333"/>
              </a:buClr>
              <a:buFont typeface="WingDings"/>
              <a:buChar char=""/>
            </a:pPr>
            <a:r>
              <a:rPr lang="hr-HR" altLang="de-DE" sz="2400" dirty="0">
                <a:solidFill>
                  <a:srgbClr val="333333"/>
                </a:solidFill>
              </a:rPr>
              <a:t>Nakon prikazivanja slike</a:t>
            </a:r>
            <a:r>
              <a:rPr lang="en-US" altLang="de-DE" sz="2400" dirty="0">
                <a:solidFill>
                  <a:srgbClr val="333333"/>
                </a:solidFill>
              </a:rPr>
              <a:t>, </a:t>
            </a:r>
            <a:r>
              <a:rPr lang="hr-HR" altLang="de-DE" sz="2400" dirty="0">
                <a:solidFill>
                  <a:srgbClr val="333333"/>
                </a:solidFill>
              </a:rPr>
              <a:t>tražit će se da</a:t>
            </a:r>
            <a:r>
              <a:rPr lang="en-US" altLang="de-DE" sz="2400" dirty="0">
                <a:solidFill>
                  <a:srgbClr val="333333"/>
                </a:solidFill>
              </a:rPr>
              <a:t> </a:t>
            </a:r>
            <a:r>
              <a:rPr lang="hr-HR" altLang="de-DE" sz="2400" dirty="0">
                <a:solidFill>
                  <a:srgbClr val="333333"/>
                </a:solidFill>
              </a:rPr>
              <a:t>procijenite prihvatljivost</a:t>
            </a:r>
            <a:r>
              <a:rPr lang="en-US" altLang="de-DE" sz="2400" dirty="0">
                <a:solidFill>
                  <a:srgbClr val="333333"/>
                </a:solidFill>
              </a:rPr>
              <a:t> </a:t>
            </a:r>
            <a:r>
              <a:rPr lang="hr-HR" altLang="de-DE" sz="2400" dirty="0">
                <a:solidFill>
                  <a:srgbClr val="333333"/>
                </a:solidFill>
              </a:rPr>
              <a:t>ili vjerojatnost</a:t>
            </a:r>
            <a:r>
              <a:rPr lang="en-US" altLang="de-DE" sz="2400" dirty="0">
                <a:solidFill>
                  <a:srgbClr val="333333"/>
                </a:solidFill>
              </a:rPr>
              <a:t> </a:t>
            </a:r>
            <a:r>
              <a:rPr lang="hr-HR" altLang="de-DE" sz="2400" dirty="0">
                <a:solidFill>
                  <a:srgbClr val="333333"/>
                </a:solidFill>
              </a:rPr>
              <a:t>svake od ponuđenih tvrdnji tj. objašnjenja</a:t>
            </a:r>
            <a:r>
              <a:rPr lang="en-US" altLang="de-DE" sz="2400" dirty="0">
                <a:solidFill>
                  <a:srgbClr val="333333"/>
                </a:solidFill>
              </a:rPr>
              <a:t>. </a:t>
            </a:r>
            <a:r>
              <a:rPr lang="hr-HR" altLang="de-DE" sz="2400" dirty="0">
                <a:solidFill>
                  <a:srgbClr val="333333"/>
                </a:solidFill>
              </a:rPr>
              <a:t>Tvrdnje se ponovno procjenjuju svaki put kad se pojavi </a:t>
            </a:r>
            <a:r>
              <a:rPr lang="hr-HR" altLang="de-DE" sz="2400">
                <a:solidFill>
                  <a:srgbClr val="333333"/>
                </a:solidFill>
              </a:rPr>
              <a:t>nova slika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17</a:t>
            </a:fld>
            <a:endParaRPr lang="de-DE" altLang="de-DE"/>
          </a:p>
        </p:txBody>
      </p:sp>
    </p:spTree>
    <p:extLst>
      <p:ext uri="{BB962C8B-B14F-4D97-AF65-F5344CB8AC3E}">
        <p14:creationId xmlns:p14="http://schemas.microsoft.com/office/powerpoint/2010/main" val="378898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Pokazati ćemo Vam slijed od 3 slike koje ilustriraju jedan događaj i ponuditi Vam nekoliko različitih objašnjenja</a:t>
            </a:r>
          </a:p>
          <a:p>
            <a:pPr marL="342900" lvl="0" indent="-342900" defTabSz="914400" fontAlgn="base">
              <a:buClr>
                <a:srgbClr val="333333"/>
              </a:buClr>
              <a:buFont typeface="WingDings"/>
              <a:buChar char=""/>
            </a:pPr>
            <a:r>
              <a:rPr lang="hr-HR" altLang="de-DE" sz="2400" dirty="0">
                <a:solidFill>
                  <a:srgbClr val="333333"/>
                </a:solidFill>
              </a:rPr>
              <a:t>Slike su složene obrnutim redoslijedom;</a:t>
            </a:r>
            <a:r>
              <a:rPr lang="en-US" altLang="de-DE" sz="2400" dirty="0">
                <a:solidFill>
                  <a:srgbClr val="333333"/>
                </a:solidFill>
              </a:rPr>
              <a:t> </a:t>
            </a:r>
            <a:r>
              <a:rPr lang="hr-HR" altLang="de-DE" sz="2400" dirty="0">
                <a:solidFill>
                  <a:srgbClr val="333333"/>
                </a:solidFill>
              </a:rPr>
              <a:t>najprije se prikazuje posljednji događaj</a:t>
            </a:r>
          </a:p>
          <a:p>
            <a:pPr marL="342900" lvl="0" indent="-342900" defTabSz="914400" fontAlgn="base">
              <a:buClr>
                <a:srgbClr val="333333"/>
              </a:buClr>
              <a:buFont typeface="WingDings"/>
              <a:buChar char=""/>
            </a:pPr>
            <a:r>
              <a:rPr lang="hr-HR" altLang="de-DE" sz="2400" dirty="0">
                <a:solidFill>
                  <a:srgbClr val="333333"/>
                </a:solidFill>
              </a:rPr>
              <a:t>Nakon prikazivanja slike</a:t>
            </a:r>
            <a:r>
              <a:rPr lang="en-US" altLang="de-DE" sz="2400" dirty="0">
                <a:solidFill>
                  <a:srgbClr val="333333"/>
                </a:solidFill>
              </a:rPr>
              <a:t>, </a:t>
            </a:r>
            <a:r>
              <a:rPr lang="hr-HR" altLang="de-DE" sz="2400" dirty="0">
                <a:solidFill>
                  <a:srgbClr val="333333"/>
                </a:solidFill>
              </a:rPr>
              <a:t>tražit će se da</a:t>
            </a:r>
            <a:r>
              <a:rPr lang="en-US" altLang="de-DE" sz="2400" dirty="0">
                <a:solidFill>
                  <a:srgbClr val="333333"/>
                </a:solidFill>
              </a:rPr>
              <a:t> </a:t>
            </a:r>
            <a:r>
              <a:rPr lang="hr-HR" altLang="de-DE" sz="2400" dirty="0">
                <a:solidFill>
                  <a:srgbClr val="333333"/>
                </a:solidFill>
              </a:rPr>
              <a:t>procijenite prihvatljivost</a:t>
            </a:r>
            <a:r>
              <a:rPr lang="en-US" altLang="de-DE" sz="2400" dirty="0">
                <a:solidFill>
                  <a:srgbClr val="333333"/>
                </a:solidFill>
              </a:rPr>
              <a:t> </a:t>
            </a:r>
            <a:r>
              <a:rPr lang="hr-HR" altLang="de-DE" sz="2400" dirty="0">
                <a:solidFill>
                  <a:srgbClr val="333333"/>
                </a:solidFill>
              </a:rPr>
              <a:t>ili vjerojatnost</a:t>
            </a:r>
            <a:r>
              <a:rPr lang="en-US" altLang="de-DE" sz="2400" dirty="0">
                <a:solidFill>
                  <a:srgbClr val="333333"/>
                </a:solidFill>
              </a:rPr>
              <a:t> </a:t>
            </a:r>
            <a:r>
              <a:rPr lang="hr-HR" altLang="de-DE" sz="2400" dirty="0">
                <a:solidFill>
                  <a:srgbClr val="333333"/>
                </a:solidFill>
              </a:rPr>
              <a:t>svake od ponuđenih tvrdnji tj. objašnjenja</a:t>
            </a:r>
            <a:r>
              <a:rPr lang="en-US" altLang="de-DE" sz="2400" dirty="0">
                <a:solidFill>
                  <a:srgbClr val="333333"/>
                </a:solidFill>
              </a:rPr>
              <a:t>. </a:t>
            </a:r>
            <a:r>
              <a:rPr lang="hr-HR" altLang="de-DE" sz="2400" dirty="0">
                <a:solidFill>
                  <a:srgbClr val="333333"/>
                </a:solidFill>
              </a:rPr>
              <a:t>Tvrdnje se ponovno procjenjuju svaki put kad se pojavi nova slika</a:t>
            </a:r>
          </a:p>
          <a:p>
            <a:pPr marL="342900" lvl="0" indent="-342900" defTabSz="914400" fontAlgn="base">
              <a:buClr>
                <a:srgbClr val="333333"/>
              </a:buClr>
              <a:buFont typeface="WingDings"/>
              <a:buChar char=""/>
            </a:pPr>
            <a:r>
              <a:rPr lang="hr-HR" altLang="de-DE" sz="2400" dirty="0">
                <a:solidFill>
                  <a:srgbClr val="333333"/>
                </a:solidFill>
              </a:rPr>
              <a:t>Molimo Vas da raspravite u grupi koliko ste sigurni u svoju procjenu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18</a:t>
            </a:fld>
            <a:endParaRPr lang="de-DE" altLang="de-DE"/>
          </a:p>
        </p:txBody>
      </p:sp>
    </p:spTree>
    <p:extLst>
      <p:ext uri="{BB962C8B-B14F-4D97-AF65-F5344CB8AC3E}">
        <p14:creationId xmlns:p14="http://schemas.microsoft.com/office/powerpoint/2010/main" val="441810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se moglo dogoditi?</a:t>
            </a: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2" name="Text Box 8"/>
          <p:cNvSpPr txBox="1">
            <a:spLocks noChangeArrowheads="1"/>
          </p:cNvSpPr>
          <p:nvPr/>
        </p:nvSpPr>
        <p:spPr bwMode="auto">
          <a:xfrm>
            <a:off x="411480" y="4937760"/>
            <a:ext cx="1133856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sretan jer je napokon usvojen.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Roditelji hvale sina jer je prijavio požar</a:t>
            </a:r>
            <a:r>
              <a:rPr lang="en-CA" altLang="de-DE" sz="2000" dirty="0">
                <a:solidFill>
                  <a:srgbClr val="333333"/>
                </a:solidFill>
                <a:latin typeface="+mn-lt"/>
              </a:rPr>
              <a:t>,</a:t>
            </a:r>
            <a:r>
              <a:rPr lang="hr-HR" altLang="de-DE" sz="2000" dirty="0">
                <a:solidFill>
                  <a:srgbClr val="333333"/>
                </a:solidFill>
                <a:latin typeface="+mn-lt"/>
              </a:rPr>
              <a:t> pa je na vrijeme ugašen.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dobio dobru ocjenu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podmetnuo požar</a:t>
            </a:r>
            <a:r>
              <a:rPr lang="de-DE" altLang="de-DE" sz="2000" dirty="0">
                <a:solidFill>
                  <a:srgbClr val="333333"/>
                </a:solidFill>
                <a:latin typeface="+mn-lt"/>
              </a:rPr>
              <a:t>,</a:t>
            </a:r>
            <a:r>
              <a:rPr lang="hr-HR" altLang="de-DE" sz="2000" dirty="0">
                <a:solidFill>
                  <a:srgbClr val="333333"/>
                </a:solidFill>
                <a:latin typeface="+mn-lt"/>
              </a:rPr>
              <a:t> a nisu ga uhvatili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sretan jer je napokon usvojen.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Roditelji hvale sina jer je prijavio požar</a:t>
            </a:r>
            <a:r>
              <a:rPr lang="en-CA" altLang="de-DE" sz="2000" dirty="0">
                <a:solidFill>
                  <a:srgbClr val="333333"/>
                </a:solidFill>
                <a:latin typeface="+mn-lt"/>
              </a:rPr>
              <a:t>,</a:t>
            </a:r>
            <a:r>
              <a:rPr lang="hr-HR" altLang="de-DE" sz="2000" dirty="0">
                <a:solidFill>
                  <a:srgbClr val="333333"/>
                </a:solidFill>
                <a:latin typeface="+mn-lt"/>
              </a:rPr>
              <a:t> pa je na vrijeme ugašen.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dobio dobru ocjenu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podmetnuo požar</a:t>
            </a:r>
            <a:r>
              <a:rPr lang="de-DE" altLang="de-DE" sz="2000" dirty="0">
                <a:solidFill>
                  <a:srgbClr val="333333"/>
                </a:solidFill>
                <a:latin typeface="+mn-lt"/>
              </a:rPr>
              <a:t>,</a:t>
            </a:r>
            <a:r>
              <a:rPr lang="hr-HR" altLang="de-DE" sz="2000" dirty="0">
                <a:solidFill>
                  <a:srgbClr val="333333"/>
                </a:solidFill>
                <a:latin typeface="+mn-lt"/>
              </a:rPr>
              <a:t> a nisu ga uhvatili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sretan jer je napokon usvojen.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Roditelji hvale sina jer je prijavio požar</a:t>
            </a:r>
            <a:r>
              <a:rPr lang="en-CA" altLang="de-DE" sz="2000" dirty="0">
                <a:solidFill>
                  <a:srgbClr val="333333"/>
                </a:solidFill>
                <a:latin typeface="+mn-lt"/>
              </a:rPr>
              <a:t>,</a:t>
            </a:r>
            <a:r>
              <a:rPr lang="hr-HR" altLang="de-DE" sz="2000" dirty="0">
                <a:solidFill>
                  <a:srgbClr val="333333"/>
                </a:solidFill>
                <a:latin typeface="+mn-lt"/>
              </a:rPr>
              <a:t> pa je na vrijeme ugašen.</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dobio dobru ocjenu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podmetnuo požar</a:t>
            </a:r>
            <a:r>
              <a:rPr lang="de-DE" altLang="de-DE" sz="2000" dirty="0">
                <a:solidFill>
                  <a:srgbClr val="333333"/>
                </a:solidFill>
                <a:latin typeface="+mn-lt"/>
              </a:rPr>
              <a:t>,</a:t>
            </a:r>
            <a:r>
              <a:rPr lang="hr-HR" altLang="de-DE" sz="2000" dirty="0">
                <a:solidFill>
                  <a:srgbClr val="333333"/>
                </a:solidFill>
                <a:latin typeface="+mn-lt"/>
              </a:rPr>
              <a:t> a nisu ga uhvatili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6"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sretan jer je napokon usvojen.</a:t>
            </a:r>
            <a:endParaRPr lang="en-CA" altLang="de-DE" sz="200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Roditelji hvale sina jer je prijavio požar</a:t>
            </a:r>
            <a:r>
              <a:rPr lang="en-CA" altLang="de-DE" sz="2000" dirty="0">
                <a:solidFill>
                  <a:srgbClr val="004992"/>
                </a:solidFill>
                <a:latin typeface="+mn-lt"/>
              </a:rPr>
              <a:t>,</a:t>
            </a:r>
            <a:r>
              <a:rPr lang="hr-HR" altLang="de-DE" sz="2000" dirty="0">
                <a:solidFill>
                  <a:srgbClr val="004992"/>
                </a:solidFill>
                <a:latin typeface="+mn-lt"/>
              </a:rPr>
              <a:t> pa je na vrijeme ugašen.</a:t>
            </a:r>
            <a:endParaRPr lang="en-CA" altLang="de-DE" sz="200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dobio dobru ocjenu u školi.</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podmetnuo požar</a:t>
            </a:r>
            <a:r>
              <a:rPr lang="de-DE" altLang="de-DE" sz="2000" dirty="0">
                <a:solidFill>
                  <a:srgbClr val="333333"/>
                </a:solidFill>
                <a:latin typeface="+mn-lt"/>
              </a:rPr>
              <a:t>,</a:t>
            </a:r>
            <a:r>
              <a:rPr lang="hr-HR" altLang="de-DE" sz="2000" dirty="0">
                <a:solidFill>
                  <a:srgbClr val="333333"/>
                </a:solidFill>
                <a:latin typeface="+mn-lt"/>
              </a:rPr>
              <a:t> a nisu ga uhvatili</a:t>
            </a:r>
            <a:r>
              <a:rPr lang="en-CA" altLang="de-DE" sz="2000" dirty="0">
                <a:solidFill>
                  <a:srgbClr val="333333"/>
                </a:solidFill>
                <a:latin typeface="+mn-lt"/>
              </a:rPr>
              <a:t>.</a:t>
            </a: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55C5D581-43E1-4126-84E4-68E7F639FBF2}"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se prepiru oko parkirnog mjesta u </a:t>
            </a:r>
            <a:r>
              <a:rPr lang="hr-HR" altLang="de-DE" sz="2000">
                <a:solidFill>
                  <a:srgbClr val="333333"/>
                </a:solidFill>
                <a:latin typeface="+mn-lt"/>
              </a:rPr>
              <a:t>hladu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opravdano kritizira drugu osobu</a:t>
            </a:r>
            <a:r>
              <a:rPr lang="en-US" altLang="de-DE" sz="2000" dirty="0">
                <a:solidFill>
                  <a:srgbClr val="333333"/>
                </a:solidFill>
                <a:latin typeface="+mn-lt"/>
              </a:rPr>
              <a:t> </a:t>
            </a:r>
            <a:r>
              <a:rPr lang="hr-HR" altLang="de-DE" sz="2000" dirty="0">
                <a:solidFill>
                  <a:srgbClr val="333333"/>
                </a:solidFill>
                <a:latin typeface="+mn-lt"/>
              </a:rPr>
              <a:t>jer je zauzela dva parkirna mjesta</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Vozač sivog auta je neopravdano </a:t>
            </a:r>
            <a:r>
              <a:rPr lang="hr-HR" altLang="de-DE" sz="2000">
                <a:solidFill>
                  <a:srgbClr val="333333"/>
                </a:solidFill>
                <a:latin typeface="+mn-lt"/>
              </a:rPr>
              <a:t>kritiziran</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a:t>
            </a:r>
            <a:r>
              <a:rPr lang="hr-HR" altLang="de-DE" sz="2000" dirty="0">
                <a:solidFill>
                  <a:srgbClr val="333333"/>
                </a:solidFill>
                <a:latin typeface="+mn-lt"/>
              </a:rPr>
              <a:t>se ne slažu oko cijene auta</a:t>
            </a:r>
            <a:r>
              <a:rPr lang="de-DE"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se prepiru oko parkirnog mjesta u hladu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opravdano kritizira drugu osobu</a:t>
            </a:r>
            <a:r>
              <a:rPr lang="en-US" altLang="de-DE" sz="2000">
                <a:solidFill>
                  <a:srgbClr val="333333"/>
                </a:solidFill>
                <a:latin typeface="+mn-lt"/>
              </a:rPr>
              <a:t> </a:t>
            </a:r>
            <a:r>
              <a:rPr lang="hr-HR" altLang="de-DE" sz="2000">
                <a:solidFill>
                  <a:srgbClr val="333333"/>
                </a:solidFill>
                <a:latin typeface="+mn-lt"/>
              </a:rPr>
              <a:t>jer je zauzela dva parkirna mjesta</a:t>
            </a:r>
            <a:r>
              <a:rPr lang="de-DE"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Vozač sivog auta je neopravdano kritiziran</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se ne slažu oko cijene auta</a:t>
            </a:r>
            <a:r>
              <a:rPr lang="de-DE" altLang="de-DE" sz="200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2"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se prepiru oko parkirnog mjesta u hladu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opravdano kritizira drugu osobu</a:t>
            </a:r>
            <a:r>
              <a:rPr lang="en-US" altLang="de-DE" sz="2000">
                <a:solidFill>
                  <a:srgbClr val="333333"/>
                </a:solidFill>
                <a:latin typeface="+mn-lt"/>
              </a:rPr>
              <a:t> </a:t>
            </a:r>
            <a:r>
              <a:rPr lang="hr-HR" altLang="de-DE" sz="2000">
                <a:solidFill>
                  <a:srgbClr val="333333"/>
                </a:solidFill>
                <a:latin typeface="+mn-lt"/>
              </a:rPr>
              <a:t>jer je zauzela dva parkirna mjesta</a:t>
            </a:r>
            <a:r>
              <a:rPr lang="de-DE"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Vozač sivog auta je neopravdano kritiziran</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se ne slažu oko cijene auta</a:t>
            </a:r>
            <a:r>
              <a:rPr lang="de-DE" altLang="de-DE" sz="200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se prepiru oko parkirnog mjesta u hladu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opravdano kritizira drugu osobu</a:t>
            </a:r>
            <a:r>
              <a:rPr lang="en-US" altLang="de-DE" sz="2000">
                <a:solidFill>
                  <a:srgbClr val="333333"/>
                </a:solidFill>
                <a:latin typeface="+mn-lt"/>
              </a:rPr>
              <a:t> </a:t>
            </a:r>
            <a:r>
              <a:rPr lang="hr-HR" altLang="de-DE" sz="2000">
                <a:solidFill>
                  <a:srgbClr val="333333"/>
                </a:solidFill>
                <a:latin typeface="+mn-lt"/>
              </a:rPr>
              <a:t>jer je zauzela dva parkirna mjesta</a:t>
            </a:r>
            <a:r>
              <a:rPr lang="de-DE" altLang="de-DE" sz="200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rPr>
              <a:t>Vozač sivog auta je neopravdano kritiziran</a:t>
            </a:r>
            <a:r>
              <a:rPr lang="en-US" altLang="de-DE" sz="200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Ljudi se ne slažu oko cijene auta</a:t>
            </a:r>
            <a:r>
              <a:rPr lang="de-DE" altLang="de-DE" sz="2000">
                <a:solidFill>
                  <a:srgbClr val="333333"/>
                </a:solidFill>
                <a:latin typeface="+mn-lt"/>
              </a:rPr>
              <a:t>.</a:t>
            </a: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55C5D581-43E1-4126-84E4-68E7F639FBF2}"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Čovjeka je omeo telefonski poziv i tijesto za pizzu, koje je upravo bacao</a:t>
            </a:r>
            <a:r>
              <a:rPr lang="de-DE" altLang="de-DE" sz="2000">
                <a:solidFill>
                  <a:srgbClr val="333333"/>
                </a:solidFill>
                <a:latin typeface="+mn-lt"/>
              </a:rPr>
              <a:t> uvis</a:t>
            </a:r>
            <a:r>
              <a:rPr lang="hr-HR" altLang="de-DE" sz="2000">
                <a:solidFill>
                  <a:srgbClr val="333333"/>
                </a:solidFill>
                <a:latin typeface="+mn-lt"/>
              </a:rPr>
              <a:t>, palo mu je na glavu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zapomaže jer mu je svemirsko stvorenje sletjelo na glavu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pokušava nasmijati djevojku nošenjem smiješnog šešira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je zaboravio</a:t>
            </a:r>
            <a:r>
              <a:rPr lang="en-US" altLang="de-DE" sz="2000">
                <a:solidFill>
                  <a:srgbClr val="333333"/>
                </a:solidFill>
                <a:latin typeface="+mn-lt"/>
              </a:rPr>
              <a:t> </a:t>
            </a:r>
            <a:r>
              <a:rPr lang="hr-HR" altLang="de-DE" sz="2000">
                <a:solidFill>
                  <a:srgbClr val="333333"/>
                </a:solidFill>
                <a:latin typeface="+mn-lt"/>
              </a:rPr>
              <a:t>kako se pravi kolač</a:t>
            </a:r>
            <a:r>
              <a:rPr lang="en-US" altLang="de-DE" sz="2000">
                <a:solidFill>
                  <a:srgbClr val="333333"/>
                </a:solidFill>
                <a:latin typeface="+mn-lt"/>
              </a:rPr>
              <a:t> </a:t>
            </a:r>
            <a:r>
              <a:rPr lang="hr-HR" altLang="de-DE" sz="2000">
                <a:solidFill>
                  <a:srgbClr val="333333"/>
                </a:solidFill>
                <a:latin typeface="+mn-lt"/>
              </a:rPr>
              <a:t>pa zove majku da je pita za recept</a:t>
            </a:r>
            <a:r>
              <a:rPr lang="en-US" altLang="de-DE" sz="2000">
                <a:solidFill>
                  <a:srgbClr val="333333"/>
                </a:solidFill>
                <a:latin typeface="+mn-lt"/>
              </a:rPr>
              <a:t>.</a:t>
            </a:r>
            <a:endParaRPr lang="de-DE"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9"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Čovjeka je omeo telefonski poziv i tijesto za pizzu, koje je upravo bacao</a:t>
            </a:r>
            <a:r>
              <a:rPr lang="de-DE" altLang="de-DE" sz="2000">
                <a:solidFill>
                  <a:srgbClr val="333333"/>
                </a:solidFill>
                <a:latin typeface="+mn-lt"/>
              </a:rPr>
              <a:t> uvis</a:t>
            </a:r>
            <a:r>
              <a:rPr lang="hr-HR" altLang="de-DE" sz="2000">
                <a:solidFill>
                  <a:srgbClr val="333333"/>
                </a:solidFill>
                <a:latin typeface="+mn-lt"/>
              </a:rPr>
              <a:t>, palo mu je na glavu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zapomaže jer mu je svemirsko stvorenje sletjelo na glavu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pokušava nasmijati djevojku nošenjem smiješnog šešira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je zaboravio</a:t>
            </a:r>
            <a:r>
              <a:rPr lang="en-US" altLang="de-DE" sz="2000">
                <a:solidFill>
                  <a:srgbClr val="333333"/>
                </a:solidFill>
                <a:latin typeface="+mn-lt"/>
              </a:rPr>
              <a:t> </a:t>
            </a:r>
            <a:r>
              <a:rPr lang="hr-HR" altLang="de-DE" sz="2000">
                <a:solidFill>
                  <a:srgbClr val="333333"/>
                </a:solidFill>
                <a:latin typeface="+mn-lt"/>
              </a:rPr>
              <a:t>kako se pravi kolač</a:t>
            </a:r>
            <a:r>
              <a:rPr lang="en-US" altLang="de-DE" sz="2000">
                <a:solidFill>
                  <a:srgbClr val="333333"/>
                </a:solidFill>
                <a:latin typeface="+mn-lt"/>
              </a:rPr>
              <a:t> </a:t>
            </a:r>
            <a:r>
              <a:rPr lang="hr-HR" altLang="de-DE" sz="2000">
                <a:solidFill>
                  <a:srgbClr val="333333"/>
                </a:solidFill>
                <a:latin typeface="+mn-lt"/>
              </a:rPr>
              <a:t>pa zove majku da je pita za recept</a:t>
            </a:r>
            <a:r>
              <a:rPr lang="en-US" altLang="de-DE" sz="2000">
                <a:solidFill>
                  <a:srgbClr val="333333"/>
                </a:solidFill>
                <a:latin typeface="+mn-lt"/>
              </a:rPr>
              <a:t>.</a:t>
            </a:r>
            <a:endParaRPr lang="de-DE"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sp>
        <p:nvSpPr>
          <p:cNvPr id="48144"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Čovjeka je omeo telefonski poziv i tijesto za pizzu, koje je upravo bacao</a:t>
            </a:r>
            <a:r>
              <a:rPr lang="de-DE" altLang="de-DE" sz="2000" dirty="0">
                <a:solidFill>
                  <a:srgbClr val="333333"/>
                </a:solidFill>
                <a:latin typeface="+mn-lt"/>
              </a:rPr>
              <a:t> uvis</a:t>
            </a:r>
            <a:r>
              <a:rPr lang="hr-HR" altLang="de-DE" sz="2000" dirty="0">
                <a:solidFill>
                  <a:srgbClr val="333333"/>
                </a:solidFill>
                <a:latin typeface="+mn-lt"/>
              </a:rPr>
              <a:t>, palo mu je na glavu</a:t>
            </a:r>
            <a:r>
              <a:rPr lang="en-US"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Čovjek zapomaže jer mu je svemirsko stvorenje sletjelo na </a:t>
            </a:r>
            <a:r>
              <a:rPr lang="hr-HR" altLang="de-DE" sz="2000">
                <a:solidFill>
                  <a:srgbClr val="333333"/>
                </a:solidFill>
                <a:latin typeface="+mn-lt"/>
              </a:rPr>
              <a:t>glavu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pokušava nasmijati djevojku nošenjem smiješnog </a:t>
            </a:r>
            <a:r>
              <a:rPr lang="hr-HR" altLang="de-DE" sz="2000">
                <a:solidFill>
                  <a:srgbClr val="333333"/>
                </a:solidFill>
                <a:latin typeface="+mn-lt"/>
              </a:rPr>
              <a:t>šešira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je zaboravio</a:t>
            </a:r>
            <a:r>
              <a:rPr lang="en-US" altLang="de-DE" sz="2000" dirty="0">
                <a:solidFill>
                  <a:srgbClr val="333333"/>
                </a:solidFill>
                <a:latin typeface="+mn-lt"/>
              </a:rPr>
              <a:t> </a:t>
            </a:r>
            <a:r>
              <a:rPr lang="hr-HR" altLang="de-DE" sz="2000" dirty="0">
                <a:solidFill>
                  <a:srgbClr val="333333"/>
                </a:solidFill>
                <a:latin typeface="+mn-lt"/>
              </a:rPr>
              <a:t>kako se pravi kolač</a:t>
            </a:r>
            <a:r>
              <a:rPr lang="en-US" altLang="de-DE" sz="2000" dirty="0">
                <a:solidFill>
                  <a:srgbClr val="333333"/>
                </a:solidFill>
                <a:latin typeface="+mn-lt"/>
              </a:rPr>
              <a:t> </a:t>
            </a:r>
            <a:r>
              <a:rPr lang="hr-HR" altLang="de-DE" sz="2000" dirty="0">
                <a:solidFill>
                  <a:srgbClr val="333333"/>
                </a:solidFill>
                <a:latin typeface="+mn-lt"/>
              </a:rPr>
              <a:t>pa zove majku da je pita za </a:t>
            </a:r>
            <a:r>
              <a:rPr lang="hr-HR" altLang="de-DE" sz="2000">
                <a:solidFill>
                  <a:srgbClr val="333333"/>
                </a:solidFill>
                <a:latin typeface="+mn-lt"/>
              </a:rPr>
              <a:t>recept</a:t>
            </a:r>
            <a:r>
              <a:rPr lang="en-US" altLang="de-DE" sz="2000">
                <a:solidFill>
                  <a:srgbClr val="333333"/>
                </a:solidFill>
                <a:latin typeface="+mn-lt"/>
              </a:rPr>
              <a:t>.</a:t>
            </a:r>
            <a:endParaRPr lang="de-DE" altLang="de-DE" sz="200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7"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Čovjeka je omeo telefonski poziv i tijesto za pizzu, koje je upravo bacao</a:t>
            </a:r>
            <a:r>
              <a:rPr lang="de-DE" altLang="de-DE" sz="2000" dirty="0">
                <a:solidFill>
                  <a:srgbClr val="004992"/>
                </a:solidFill>
                <a:latin typeface="+mn-lt"/>
              </a:rPr>
              <a:t> uvis</a:t>
            </a:r>
            <a:r>
              <a:rPr lang="hr-HR" altLang="de-DE" sz="2000" dirty="0">
                <a:solidFill>
                  <a:srgbClr val="004992"/>
                </a:solidFill>
                <a:latin typeface="+mn-lt"/>
              </a:rPr>
              <a:t>, palo mu je na glavu</a:t>
            </a:r>
            <a:r>
              <a:rPr lang="en-US"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Čovjek zapomaže jer mu je svemirsko stvorenje sletjelo na </a:t>
            </a:r>
            <a:r>
              <a:rPr lang="hr-HR" altLang="de-DE" sz="2000">
                <a:solidFill>
                  <a:srgbClr val="333333"/>
                </a:solidFill>
                <a:latin typeface="+mn-lt"/>
              </a:rPr>
              <a:t>glavu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pokušava nasmijati djevojku nošenjem smiješnog </a:t>
            </a:r>
            <a:r>
              <a:rPr lang="hr-HR" altLang="de-DE" sz="2000">
                <a:solidFill>
                  <a:srgbClr val="333333"/>
                </a:solidFill>
                <a:latin typeface="+mn-lt"/>
              </a:rPr>
              <a:t>šešira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je zaboravio</a:t>
            </a:r>
            <a:r>
              <a:rPr lang="en-US" altLang="de-DE" sz="2000" dirty="0">
                <a:solidFill>
                  <a:srgbClr val="333333"/>
                </a:solidFill>
                <a:latin typeface="+mn-lt"/>
              </a:rPr>
              <a:t> </a:t>
            </a:r>
            <a:r>
              <a:rPr lang="hr-HR" altLang="de-DE" sz="2000" dirty="0">
                <a:solidFill>
                  <a:srgbClr val="333333"/>
                </a:solidFill>
                <a:latin typeface="+mn-lt"/>
              </a:rPr>
              <a:t>kako se pravi kolač</a:t>
            </a:r>
            <a:r>
              <a:rPr lang="en-US" altLang="de-DE" sz="2000" dirty="0">
                <a:solidFill>
                  <a:srgbClr val="333333"/>
                </a:solidFill>
                <a:latin typeface="+mn-lt"/>
              </a:rPr>
              <a:t> </a:t>
            </a:r>
            <a:r>
              <a:rPr lang="hr-HR" altLang="de-DE" sz="2000" dirty="0">
                <a:solidFill>
                  <a:srgbClr val="333333"/>
                </a:solidFill>
                <a:latin typeface="+mn-lt"/>
              </a:rPr>
              <a:t>pa zove majku da je pita za </a:t>
            </a:r>
            <a:r>
              <a:rPr lang="hr-HR" altLang="de-DE" sz="2000">
                <a:solidFill>
                  <a:srgbClr val="333333"/>
                </a:solidFill>
                <a:latin typeface="+mn-lt"/>
              </a:rPr>
              <a:t>recept</a:t>
            </a:r>
            <a:r>
              <a:rPr lang="en-US" altLang="de-DE" sz="2000">
                <a:solidFill>
                  <a:srgbClr val="333333"/>
                </a:solidFill>
                <a:latin typeface="+mn-lt"/>
              </a:rPr>
              <a:t>.</a:t>
            </a:r>
            <a:endParaRPr lang="de-DE" altLang="de-DE" sz="200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55C5D581-43E1-4126-84E4-68E7F639FBF2}"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Font typeface="WingDings"/>
              <a:buAutoNum type="arabicPeriod"/>
            </a:pPr>
            <a:r>
              <a:rPr lang="hr-HR" altLang="de-DE" sz="2000" dirty="0">
                <a:solidFill>
                  <a:srgbClr val="333333"/>
                </a:solidFill>
                <a:latin typeface="+mn-lt"/>
              </a:rPr>
              <a:t>Političar pomaže</a:t>
            </a:r>
            <a:r>
              <a:rPr lang="de-DE" altLang="de-DE" sz="2000" dirty="0">
                <a:solidFill>
                  <a:srgbClr val="333333"/>
                </a:solidFill>
                <a:latin typeface="+mn-lt"/>
              </a:rPr>
              <a:t> </a:t>
            </a:r>
            <a:r>
              <a:rPr lang="hr-HR" altLang="de-DE" sz="2000" dirty="0">
                <a:solidFill>
                  <a:srgbClr val="333333"/>
                </a:solidFill>
                <a:latin typeface="+mn-lt"/>
              </a:rPr>
              <a:t>siromašnim ljudima</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potiče radnike da rade više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Propovjednik najavljuje smak svijeta.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Šef objavljuje da nema novca za povećanje plaća</a:t>
            </a:r>
            <a:r>
              <a:rPr lang="en-CA" altLang="de-DE" sz="2000" dirty="0">
                <a:solidFill>
                  <a:srgbClr val="333333"/>
                </a:solidFill>
                <a:latin typeface="+mn-lt"/>
              </a:rPr>
              <a:t>, </a:t>
            </a:r>
            <a:r>
              <a:rPr lang="hr-HR" altLang="de-DE" sz="2000" dirty="0">
                <a:solidFill>
                  <a:srgbClr val="333333"/>
                </a:solidFill>
                <a:latin typeface="+mn-lt"/>
              </a:rPr>
              <a:t>iako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algn="l"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algn="l"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algn="l"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algn="l"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Font typeface="WingDings"/>
              <a:buAutoNum type="arabicPeriod"/>
            </a:pPr>
            <a:r>
              <a:rPr lang="hr-HR" altLang="de-DE" sz="2000" dirty="0">
                <a:solidFill>
                  <a:srgbClr val="333333"/>
                </a:solidFill>
                <a:latin typeface="+mn-lt"/>
              </a:rPr>
              <a:t>Političar pomaže</a:t>
            </a:r>
            <a:r>
              <a:rPr lang="de-DE" altLang="de-DE" sz="2000" dirty="0">
                <a:solidFill>
                  <a:srgbClr val="333333"/>
                </a:solidFill>
                <a:latin typeface="+mn-lt"/>
              </a:rPr>
              <a:t> </a:t>
            </a:r>
            <a:r>
              <a:rPr lang="hr-HR" altLang="de-DE" sz="2000" dirty="0">
                <a:solidFill>
                  <a:srgbClr val="333333"/>
                </a:solidFill>
                <a:latin typeface="+mn-lt"/>
              </a:rPr>
              <a:t>siromašnim ljudima</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potiče radnike da rade više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Propovjednik najavljuje smak svijeta.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Šef objavljuje da nema novca za povećanje plaća</a:t>
            </a:r>
            <a:r>
              <a:rPr lang="en-CA" altLang="de-DE" sz="2000" dirty="0">
                <a:solidFill>
                  <a:srgbClr val="333333"/>
                </a:solidFill>
                <a:latin typeface="+mn-lt"/>
              </a:rPr>
              <a:t>, </a:t>
            </a:r>
            <a:r>
              <a:rPr lang="hr-HR" altLang="de-DE" sz="2000" dirty="0">
                <a:solidFill>
                  <a:srgbClr val="333333"/>
                </a:solidFill>
                <a:latin typeface="+mn-lt"/>
              </a:rPr>
              <a:t>iako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7"/>
          <p:cNvSpPr>
            <a:spLocks noChangeArrowheads="1"/>
          </p:cNvSpPr>
          <p:nvPr/>
        </p:nvSpPr>
        <p:spPr bwMode="auto">
          <a:xfrm>
            <a:off x="2949324" y="2133600"/>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zabava</a:t>
            </a:r>
            <a:endParaRPr lang="de-DE" altLang="de-DE" sz="1300" b="0" dirty="0">
              <a:latin typeface="Calibri Light"/>
            </a:endParaRPr>
          </a:p>
        </p:txBody>
      </p:sp>
      <p:sp>
        <p:nvSpPr>
          <p:cNvPr id="14"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algn="l"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algn="l"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algn="l"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algn="l"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Font typeface="WingDings"/>
              <a:buAutoNum type="arabicPeriod"/>
            </a:pPr>
            <a:r>
              <a:rPr lang="hr-HR" altLang="de-DE" sz="2000" dirty="0">
                <a:latin typeface="+mn-lt"/>
              </a:rPr>
              <a:t>Političar pomaže</a:t>
            </a:r>
            <a:r>
              <a:rPr lang="de-DE" altLang="de-DE" sz="2000" dirty="0">
                <a:latin typeface="+mn-lt"/>
              </a:rPr>
              <a:t> </a:t>
            </a:r>
            <a:r>
              <a:rPr lang="hr-HR" altLang="de-DE" sz="2000" dirty="0">
                <a:latin typeface="+mn-lt"/>
              </a:rPr>
              <a:t>siromašnim ljudima</a:t>
            </a:r>
            <a:r>
              <a:rPr lang="de-DE" altLang="de-DE" sz="2000" dirty="0">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potiče radnike da rade više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Propovjednik najavljuje smak svijeta.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Šef objavljuje da nema novca za povećanje plaća</a:t>
            </a:r>
            <a:r>
              <a:rPr lang="en-CA" altLang="de-DE" sz="2000" dirty="0">
                <a:solidFill>
                  <a:srgbClr val="333333"/>
                </a:solidFill>
                <a:latin typeface="+mn-lt"/>
              </a:rPr>
              <a:t>, </a:t>
            </a:r>
            <a:r>
              <a:rPr lang="hr-HR" altLang="de-DE" sz="2000" dirty="0">
                <a:solidFill>
                  <a:srgbClr val="333333"/>
                </a:solidFill>
                <a:latin typeface="+mn-lt"/>
              </a:rPr>
              <a:t>iako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5" name="Picture 1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zabava</a:t>
            </a:r>
            <a:endParaRPr lang="de-DE" altLang="de-DE" sz="1300" b="0" dirty="0">
              <a:latin typeface="Calibri Light"/>
            </a:endParaRPr>
          </a:p>
        </p:txBody>
      </p:sp>
      <p:sp>
        <p:nvSpPr>
          <p:cNvPr id="1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dobrotvorna zabava</a:t>
            </a:r>
          </a:p>
        </p:txBody>
      </p:sp>
      <p:sp>
        <p:nvSpPr>
          <p:cNvPr id="1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algn="l"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algn="l"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algn="l"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algn="l"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Političar pomaže</a:t>
            </a:r>
            <a:r>
              <a:rPr lang="de-DE" altLang="de-DE" sz="2000" dirty="0">
                <a:solidFill>
                  <a:srgbClr val="004992"/>
                </a:solidFill>
                <a:latin typeface="+mn-lt"/>
              </a:rPr>
              <a:t> </a:t>
            </a:r>
            <a:r>
              <a:rPr lang="hr-HR" altLang="de-DE" sz="2000" dirty="0">
                <a:solidFill>
                  <a:srgbClr val="004992"/>
                </a:solidFill>
                <a:latin typeface="+mn-lt"/>
              </a:rPr>
              <a:t>siromašnim ljudima</a:t>
            </a:r>
            <a:r>
              <a:rPr lang="de-DE"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Komunistički političar potiče radnike da rade više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Propovjednik najavljuje smak svijeta.</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Šef objavljuje da nema novca za povećanje plaća</a:t>
            </a:r>
            <a:r>
              <a:rPr lang="en-CA" altLang="de-DE" sz="2000" dirty="0">
                <a:solidFill>
                  <a:srgbClr val="333333"/>
                </a:solidFill>
                <a:latin typeface="+mn-lt"/>
              </a:rPr>
              <a:t>, </a:t>
            </a:r>
            <a:r>
              <a:rPr lang="hr-HR" altLang="de-DE" sz="2000" dirty="0">
                <a:solidFill>
                  <a:srgbClr val="333333"/>
                </a:solidFill>
                <a:latin typeface="+mn-lt"/>
              </a:rPr>
              <a:t>iako on sam luksuzno živi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5" name="Picture 1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zabava</a:t>
            </a:r>
            <a:endParaRPr lang="de-DE" altLang="de-DE" sz="1300" b="0" dirty="0">
              <a:latin typeface="Calibri Light"/>
            </a:endParaRPr>
          </a:p>
        </p:txBody>
      </p:sp>
      <p:sp>
        <p:nvSpPr>
          <p:cNvPr id="34"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dobrotvorna zabava</a:t>
            </a: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Muškarac se skriva pred </a:t>
            </a:r>
            <a:r>
              <a:rPr lang="hr-HR" altLang="de-DE" sz="2000">
                <a:solidFill>
                  <a:srgbClr val="333333"/>
                </a:solidFill>
                <a:latin typeface="+mn-lt"/>
              </a:rPr>
              <a:t>policajcima.</a:t>
            </a:r>
            <a:endParaRPr lang="en-US"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a:t>
            </a:r>
            <a:r>
              <a:rPr lang="hr-HR" altLang="de-DE" sz="2000" dirty="0">
                <a:solidFill>
                  <a:srgbClr val="333333"/>
                </a:solidFill>
                <a:latin typeface="+mn-lt"/>
              </a:rPr>
              <a:t>isprobava žensku odjeću radi </a:t>
            </a:r>
            <a:r>
              <a:rPr lang="hr-HR" altLang="de-DE" sz="2000">
                <a:solidFill>
                  <a:srgbClr val="333333"/>
                </a:solidFill>
                <a:latin typeface="+mn-lt"/>
              </a:rPr>
              <a:t>zabave</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a:t>
            </a:r>
            <a:r>
              <a:rPr lang="hr-HR" altLang="de-DE" sz="2000" dirty="0">
                <a:solidFill>
                  <a:srgbClr val="333333"/>
                </a:solidFill>
                <a:latin typeface="+mn-lt"/>
              </a:rPr>
              <a:t>je ženin osobni </a:t>
            </a:r>
            <a:r>
              <a:rPr lang="hr-HR" altLang="de-DE" sz="2000">
                <a:solidFill>
                  <a:srgbClr val="333333"/>
                </a:solidFill>
                <a:latin typeface="+mn-lt"/>
              </a:rPr>
              <a:t>tjelohranitelj</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Muškarčeva </a:t>
            </a:r>
            <a:r>
              <a:rPr lang="hr-HR" altLang="de-DE" sz="2000" dirty="0">
                <a:solidFill>
                  <a:srgbClr val="333333"/>
                </a:solidFill>
                <a:latin typeface="+mn-lt"/>
              </a:rPr>
              <a:t>odjeća je mokra pa on ženi krade </a:t>
            </a:r>
            <a:r>
              <a:rPr lang="hr-HR" altLang="de-DE" sz="2000">
                <a:solidFill>
                  <a:srgbClr val="333333"/>
                </a:solidFill>
                <a:latin typeface="+mn-lt"/>
              </a:rPr>
              <a:t>garderobu</a:t>
            </a:r>
            <a:r>
              <a:rPr lang="en-US" altLang="de-DE" sz="2000">
                <a:solidFill>
                  <a:srgbClr val="333333"/>
                </a:solidFill>
                <a:latin typeface="+mn-lt"/>
              </a:rPr>
              <a:t>.</a:t>
            </a:r>
            <a:endParaRPr lang="de-DE"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sp>
        <p:nvSpPr>
          <p:cNvPr id="5530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se skriva pred policajcima.</a:t>
            </a:r>
            <a:endParaRPr lang="en-US"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isprobava žensku odjeću radi zabave</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ženin osobni tjelohranitelj</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Muškarčeva odjeća je mokra pa on ženi krade garderobu</a:t>
            </a:r>
            <a:r>
              <a:rPr lang="en-US" altLang="de-DE" sz="2000">
                <a:solidFill>
                  <a:srgbClr val="333333"/>
                </a:solidFill>
                <a:latin typeface="+mn-lt"/>
              </a:rPr>
              <a:t>.</a:t>
            </a:r>
            <a:endParaRPr lang="de-DE" altLang="de-DE" sz="200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sp>
        <p:nvSpPr>
          <p:cNvPr id="56332"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se skriva pred policajcima.</a:t>
            </a:r>
            <a:endParaRPr lang="en-US"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isprobava žensku odjeću radi zabave</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ženin osobni tjelohranitelj</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Muškarčeva odjeća je mokra pa on ženi krade garderobu</a:t>
            </a:r>
            <a:r>
              <a:rPr lang="en-US" altLang="de-DE" sz="2000">
                <a:solidFill>
                  <a:srgbClr val="333333"/>
                </a:solidFill>
                <a:latin typeface="+mn-lt"/>
              </a:rPr>
              <a:t>.</a:t>
            </a:r>
            <a:endParaRPr lang="de-DE" altLang="de-DE" sz="200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5"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rPr>
              <a:t>Muškarac se skriva pred policajcima.</a:t>
            </a:r>
            <a:endParaRPr lang="en-US" altLang="de-DE" sz="200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isprobava žensku odjeću radi zabave</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ženin osobni tjelohranitelj</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Muškarčeva odjeća je mokra pa on ženi krade garderobu</a:t>
            </a:r>
            <a:r>
              <a:rPr lang="en-US" altLang="de-DE" sz="2000">
                <a:solidFill>
                  <a:srgbClr val="333333"/>
                </a:solidFill>
                <a:latin typeface="+mn-lt"/>
              </a:rPr>
              <a:t>.</a:t>
            </a:r>
            <a:endParaRPr lang="de-DE" altLang="de-DE" sz="2000">
              <a:solidFill>
                <a:srgbClr val="333333"/>
              </a:solidFill>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55C5D581-43E1-4126-84E4-68E7F639FBF2}"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algn="l"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voditelje</a:t>
            </a:r>
            <a:r>
              <a:rPr lang="en-US" altLang="ko-KR" sz="1800" i="1" spc="-5" dirty="0">
                <a:solidFill>
                  <a:srgbClr val="333333"/>
                </a:solidFill>
              </a:rPr>
              <a:t>:</a:t>
            </a:r>
            <a:endParaRPr sz="1800" dirty="0">
              <a:solidFill>
                <a:srgbClr val="333333"/>
              </a:solidFill>
            </a:endParaRPr>
          </a:p>
          <a:p>
            <a:pPr marL="12700" marR="5080" algn="l" defTabSz="914400" eaLnBrk="0" fontAlgn="base" hangingPunct="0">
              <a:spcBef>
                <a:spcPts val="800"/>
              </a:spcBef>
              <a:spcAft>
                <a:spcPct val="0"/>
              </a:spcAft>
            </a:pPr>
            <a:r>
              <a:rPr lang="en-US" altLang="ko-KR" sz="1800" dirty="0" err="1">
                <a:solidFill>
                  <a:srgbClr val="333333"/>
                </a:solidFill>
              </a:rPr>
              <a:t>neki</a:t>
            </a:r>
            <a:r>
              <a:rPr lang="en-US" altLang="ko-KR" sz="1800" dirty="0">
                <a:solidFill>
                  <a:srgbClr val="333333"/>
                </a:solidFill>
              </a:rPr>
              <a:t> video-</a:t>
            </a:r>
            <a:r>
              <a:rPr lang="en-US" altLang="ko-KR" sz="1800" dirty="0" err="1">
                <a:solidFill>
                  <a:srgbClr val="333333"/>
                </a:solidFill>
              </a:rPr>
              <a:t>isječci</a:t>
            </a:r>
            <a:r>
              <a:rPr lang="en-US" altLang="ko-KR" sz="1800" dirty="0">
                <a:solidFill>
                  <a:srgbClr val="333333"/>
                </a:solidFill>
              </a:rPr>
              <a:t> </a:t>
            </a:r>
            <a:r>
              <a:rPr lang="en-US" altLang="ko-KR" sz="1800" dirty="0" err="1">
                <a:solidFill>
                  <a:srgbClr val="333333"/>
                </a:solidFill>
              </a:rPr>
              <a:t>sadrže</a:t>
            </a:r>
            <a:r>
              <a:rPr lang="en-US" altLang="ko-KR" sz="1800" dirty="0">
                <a:solidFill>
                  <a:srgbClr val="333333"/>
                </a:solidFill>
              </a:rPr>
              <a:t> </a:t>
            </a:r>
            <a:r>
              <a:rPr lang="en-US" altLang="ko-KR" sz="1800" dirty="0" err="1">
                <a:solidFill>
                  <a:srgbClr val="333333"/>
                </a:solidFill>
              </a:rPr>
              <a:t>teme</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 </a:t>
            </a:r>
            <a:r>
              <a:rPr lang="en-US" altLang="ko-KR" sz="1800" dirty="0" err="1">
                <a:solidFill>
                  <a:srgbClr val="333333"/>
                </a:solidFill>
              </a:rPr>
              <a:t>ili</a:t>
            </a:r>
            <a:r>
              <a:rPr lang="en-US" altLang="ko-KR" sz="1800" dirty="0">
                <a:solidFill>
                  <a:srgbClr val="333333"/>
                </a:solidFill>
              </a:rPr>
              <a:t> </a:t>
            </a:r>
            <a:r>
              <a:rPr lang="en-US" altLang="ko-KR" sz="1800" dirty="0" err="1">
                <a:solidFill>
                  <a:srgbClr val="333333"/>
                </a:solidFill>
              </a:rPr>
              <a:t>govor</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biti</a:t>
            </a:r>
            <a:r>
              <a:rPr lang="en-US" altLang="ko-KR" sz="1800" dirty="0">
                <a:solidFill>
                  <a:srgbClr val="333333"/>
                </a:solidFill>
              </a:rPr>
              <a:t> </a:t>
            </a:r>
            <a:r>
              <a:rPr lang="en-US" altLang="ko-KR" sz="1800" dirty="0" err="1">
                <a:solidFill>
                  <a:srgbClr val="333333"/>
                </a:solidFill>
              </a:rPr>
              <a:t>neprimjereni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skupine</a:t>
            </a:r>
            <a:r>
              <a:rPr lang="en-US" altLang="ko-KR" sz="1800" dirty="0">
                <a:solidFill>
                  <a:srgbClr val="333333"/>
                </a:solidFill>
              </a:rPr>
              <a:t> </a:t>
            </a:r>
            <a:r>
              <a:rPr lang="en-US" altLang="ko-KR" sz="1800" dirty="0" err="1">
                <a:solidFill>
                  <a:srgbClr val="333333"/>
                </a:solidFill>
              </a:rPr>
              <a:t>gledatelja</a:t>
            </a:r>
            <a:r>
              <a:rPr lang="en-US" altLang="ko-KR" sz="1800" dirty="0">
                <a:solidFill>
                  <a:srgbClr val="333333"/>
                </a:solidFill>
              </a:rPr>
              <a:t> </a:t>
            </a:r>
            <a:r>
              <a:rPr lang="en-US" altLang="ko-KR" sz="1800" dirty="0" err="1">
                <a:solidFill>
                  <a:srgbClr val="333333"/>
                </a:solidFill>
              </a:rPr>
              <a:t>ili</a:t>
            </a:r>
            <a:r>
              <a:rPr lang="en-US" altLang="ko-KR" sz="1800" dirty="0">
                <a:solidFill>
                  <a:srgbClr val="333333"/>
                </a:solidFill>
              </a:rPr>
              <a:t> u </a:t>
            </a:r>
            <a:r>
              <a:rPr lang="en-US" altLang="ko-KR" sz="1800" dirty="0" err="1">
                <a:solidFill>
                  <a:srgbClr val="333333"/>
                </a:solidFill>
              </a:rPr>
              <a:t>različitim</a:t>
            </a:r>
            <a:r>
              <a:rPr lang="en-US" altLang="ko-KR" sz="1800" dirty="0">
                <a:solidFill>
                  <a:srgbClr val="333333"/>
                </a:solidFill>
              </a:rPr>
              <a:t> </a:t>
            </a:r>
            <a:r>
              <a:rPr lang="en-US" altLang="ko-KR" sz="1800" dirty="0" err="1">
                <a:solidFill>
                  <a:srgbClr val="333333"/>
                </a:solidFill>
              </a:rPr>
              <a:t>kulturama</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Vas da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a:t>
            </a:r>
            <a:r>
              <a:rPr lang="en-US" altLang="ko-KR" sz="1800" dirty="0" err="1">
                <a:solidFill>
                  <a:srgbClr val="333333"/>
                </a:solidFill>
              </a:rPr>
              <a:t>filmove</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Metakognitivni Trening 3 – Mijenjanje vjerovanja</a:t>
            </a:r>
          </a:p>
        </p:txBody>
      </p:sp>
      <p:sp>
        <p:nvSpPr>
          <p:cNvPr id="4" name="Slide Number Placeholder 3"/>
          <p:cNvSpPr>
            <a:spLocks noGrp="1"/>
          </p:cNvSpPr>
          <p:nvPr>
            <p:ph type="sldNum" sz="quarter" idx="12"/>
          </p:nvPr>
        </p:nvSpPr>
        <p:spPr/>
        <p:txBody>
          <a:bodyPr/>
          <a:lstStyle/>
          <a:p>
            <a:fld id="{25D9DE8C-0506-4FAE-889A-1D0E14144EE5}" type="slidenum">
              <a:rPr lang="de-DE" altLang="de-DE" smtClean="0"/>
              <a:pPr/>
              <a:t>40</a:t>
            </a:fld>
            <a:endParaRPr lang="de-DE" altLang="de-DE"/>
          </a:p>
        </p:txBody>
      </p:sp>
    </p:spTree>
    <p:extLst>
      <p:ext uri="{BB962C8B-B14F-4D97-AF65-F5344CB8AC3E}">
        <p14:creationId xmlns:p14="http://schemas.microsoft.com/office/powerpoint/2010/main" val="1509559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uživa u prelijepom danu</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se iskrao iz vrta da bi otišao na pecanje</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želi uloviti ribu da bi razveselio majku.</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je ukrao crve za ribolov.</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uživa u prelijepom danu</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se iskrao iz vrta da bi otišao na pecanje</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želi uloviti ribu da bi razveselio majku.</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je ukrao crve za ribolov.</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uživa u prelijepom danu</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se iskrao iz vrta da bi otišao na pecanje</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želi uloviti ribu da bi razveselio majku.</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je ukrao crve za ribolov.</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uživa u prelijepom danu</a:t>
            </a:r>
            <a:r>
              <a:rPr lang="en-CA" altLang="de-DE" sz="200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rPr>
              <a:t>Dječak se iskrao iz vrta da bi otišao na pecanje</a:t>
            </a:r>
            <a:r>
              <a:rPr lang="en-CA" altLang="de-DE" sz="200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želi uloviti ribu da bi razveselio majku.</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Dječak je ukrao crve za ribolov.</a:t>
            </a:r>
            <a:endParaRPr lang="en-CA" altLang="de-DE" sz="2000">
              <a:solidFill>
                <a:srgbClr val="333333"/>
              </a:solidFill>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55C5D581-43E1-4126-84E4-68E7F639FBF2}"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Dva čovjeka međusobno komuniciraju</a:t>
            </a:r>
            <a:r>
              <a:rPr lang="en-US" altLang="de-DE" sz="2000">
                <a:solidFill>
                  <a:srgbClr val="333333"/>
                </a:solidFill>
                <a:latin typeface="+mn-lt"/>
              </a:rPr>
              <a:t> telepa</a:t>
            </a:r>
            <a:r>
              <a:rPr lang="hr-HR" altLang="de-DE" sz="2000">
                <a:solidFill>
                  <a:srgbClr val="333333"/>
                </a:solidFill>
                <a:latin typeface="+mn-lt"/>
              </a:rPr>
              <a:t>tijom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je iznenađen jer vidi da je drugi čovjek uspio otvoriti vrata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okrenuo jer mu se drugi čovjek čini poznatim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zapanjeno okreće</a:t>
            </a:r>
            <a:r>
              <a:rPr lang="en-US" altLang="de-DE" sz="2000">
                <a:solidFill>
                  <a:srgbClr val="333333"/>
                </a:solidFill>
                <a:latin typeface="+mn-lt"/>
              </a:rPr>
              <a:t> </a:t>
            </a:r>
            <a:r>
              <a:rPr lang="hr-HR" altLang="de-DE" sz="2000">
                <a:solidFill>
                  <a:srgbClr val="333333"/>
                </a:solidFill>
                <a:latin typeface="+mn-lt"/>
              </a:rPr>
              <a:t>jer mu je drugi čovjek uputio uvredljiv komentar</a:t>
            </a:r>
            <a:r>
              <a:rPr lang="en-US" altLang="de-DE" sz="200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Dva čovjeka međusobno komuniciraju</a:t>
            </a:r>
            <a:r>
              <a:rPr lang="en-US" altLang="de-DE" sz="2000">
                <a:solidFill>
                  <a:srgbClr val="333333"/>
                </a:solidFill>
                <a:latin typeface="+mn-lt"/>
              </a:rPr>
              <a:t> telepa</a:t>
            </a:r>
            <a:r>
              <a:rPr lang="hr-HR" altLang="de-DE" sz="2000">
                <a:solidFill>
                  <a:srgbClr val="333333"/>
                </a:solidFill>
                <a:latin typeface="+mn-lt"/>
              </a:rPr>
              <a:t>tijom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je iznenađen jer vidi da je drugi čovjek uspio otvoriti vrata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okrenuo jer mu se drugi čovjek čini poznatim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zapanjeno okreće</a:t>
            </a:r>
            <a:r>
              <a:rPr lang="en-US" altLang="de-DE" sz="2000">
                <a:solidFill>
                  <a:srgbClr val="333333"/>
                </a:solidFill>
                <a:latin typeface="+mn-lt"/>
              </a:rPr>
              <a:t> </a:t>
            </a:r>
            <a:r>
              <a:rPr lang="hr-HR" altLang="de-DE" sz="2000">
                <a:solidFill>
                  <a:srgbClr val="333333"/>
                </a:solidFill>
                <a:latin typeface="+mn-lt"/>
              </a:rPr>
              <a:t>jer mu je drugi čovjek uputio uvredljiv komentar</a:t>
            </a:r>
            <a:r>
              <a:rPr lang="en-US" altLang="de-DE" sz="200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Dva čovjeka međusobno komuniciraju</a:t>
            </a:r>
            <a:r>
              <a:rPr lang="en-US" altLang="de-DE" sz="2000">
                <a:solidFill>
                  <a:srgbClr val="333333"/>
                </a:solidFill>
                <a:latin typeface="+mn-lt"/>
              </a:rPr>
              <a:t> telepa</a:t>
            </a:r>
            <a:r>
              <a:rPr lang="hr-HR" altLang="de-DE" sz="2000">
                <a:solidFill>
                  <a:srgbClr val="333333"/>
                </a:solidFill>
                <a:latin typeface="+mn-lt"/>
              </a:rPr>
              <a:t>tijom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je iznenađen jer vidi da je drugi čovjek uspio otvoriti vrata</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okrenuo jer mu se drugi čovjek čini poznatim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zapanjeno okreće</a:t>
            </a:r>
            <a:r>
              <a:rPr lang="en-US" altLang="de-DE" sz="2000">
                <a:solidFill>
                  <a:srgbClr val="333333"/>
                </a:solidFill>
                <a:latin typeface="+mn-lt"/>
              </a:rPr>
              <a:t> </a:t>
            </a:r>
            <a:r>
              <a:rPr lang="hr-HR" altLang="de-DE" sz="2000">
                <a:solidFill>
                  <a:srgbClr val="333333"/>
                </a:solidFill>
                <a:latin typeface="+mn-lt"/>
              </a:rPr>
              <a:t>jer mu je drugi čovjek uputio uvredljiv komentar</a:t>
            </a:r>
            <a:r>
              <a:rPr lang="en-US" altLang="de-DE" sz="200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8"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Dva čovjeka međusobno komuniciraju</a:t>
            </a:r>
            <a:r>
              <a:rPr lang="en-US" altLang="de-DE" sz="2000">
                <a:solidFill>
                  <a:srgbClr val="333333"/>
                </a:solidFill>
                <a:latin typeface="+mn-lt"/>
              </a:rPr>
              <a:t> telepa</a:t>
            </a:r>
            <a:r>
              <a:rPr lang="hr-HR" altLang="de-DE" sz="2000">
                <a:solidFill>
                  <a:srgbClr val="333333"/>
                </a:solidFill>
                <a:latin typeface="+mn-lt"/>
              </a:rPr>
              <a:t>tijom</a:t>
            </a:r>
            <a:r>
              <a:rPr lang="en-US" altLang="de-DE" sz="200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rPr>
              <a:t>Čovjek je iznenađen jer vidi da je drugi čovjek uspio otvoriti vrata</a:t>
            </a:r>
            <a:r>
              <a:rPr lang="en-US" altLang="de-DE" sz="200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okrenuo jer mu se drugi čovjek čini poznatim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se zapanjeno okreće</a:t>
            </a:r>
            <a:r>
              <a:rPr lang="en-US" altLang="de-DE" sz="2000">
                <a:solidFill>
                  <a:srgbClr val="333333"/>
                </a:solidFill>
                <a:latin typeface="+mn-lt"/>
              </a:rPr>
              <a:t> </a:t>
            </a:r>
            <a:r>
              <a:rPr lang="hr-HR" altLang="de-DE" sz="2000">
                <a:solidFill>
                  <a:srgbClr val="333333"/>
                </a:solidFill>
                <a:latin typeface="+mn-lt"/>
              </a:rPr>
              <a:t>jer mu je drugi čovjek uputio uvredljiv komentar</a:t>
            </a:r>
            <a:r>
              <a:rPr lang="en-US" altLang="de-DE" sz="2000">
                <a:solidFill>
                  <a:srgbClr val="333333"/>
                </a:solidFill>
                <a:latin typeface="+mn-lt"/>
              </a:rPr>
              <a:t>.</a:t>
            </a: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55C5D581-43E1-4126-84E4-68E7F639FBF2}"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vježbaju vezivanje čvorova prije </a:t>
            </a:r>
            <a:r>
              <a:rPr lang="hr-HR" altLang="de-DE" sz="2000">
                <a:solidFill>
                  <a:srgbClr val="333333"/>
                </a:solidFill>
                <a:latin typeface="+mn-lt"/>
              </a:rPr>
              <a:t>rodea.</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Kauboj </a:t>
            </a:r>
            <a:r>
              <a:rPr lang="hr-HR" altLang="de-DE" sz="2000" dirty="0">
                <a:solidFill>
                  <a:srgbClr val="333333"/>
                </a:solidFill>
                <a:latin typeface="+mn-lt"/>
              </a:rPr>
              <a:t>želi kupiti novi laso</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Lopov je upotrijebio konopac iz dućana da sveže prodavača i uzme </a:t>
            </a:r>
            <a:r>
              <a:rPr lang="hr-HR" altLang="de-DE" sz="2000">
                <a:solidFill>
                  <a:srgbClr val="333333"/>
                </a:solidFill>
                <a:latin typeface="+mn-lt"/>
              </a:rPr>
              <a:t>novac.</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želi kupiti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vježbaju vezivanje čvorova prije </a:t>
            </a:r>
            <a:r>
              <a:rPr lang="hr-HR" altLang="de-DE" sz="2000">
                <a:solidFill>
                  <a:srgbClr val="333333"/>
                </a:solidFill>
                <a:latin typeface="+mn-lt"/>
              </a:rPr>
              <a:t>rodea.</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Kauboj </a:t>
            </a:r>
            <a:r>
              <a:rPr lang="hr-HR" altLang="de-DE" sz="2000" dirty="0">
                <a:solidFill>
                  <a:srgbClr val="333333"/>
                </a:solidFill>
                <a:latin typeface="+mn-lt"/>
              </a:rPr>
              <a:t>želi kupiti novi laso</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Lopov je upotrijebio konopac iz dućana da sveže prodavača i uzme </a:t>
            </a:r>
            <a:r>
              <a:rPr lang="hr-HR" altLang="de-DE" sz="2000">
                <a:solidFill>
                  <a:srgbClr val="333333"/>
                </a:solidFill>
                <a:latin typeface="+mn-lt"/>
              </a:rPr>
              <a:t>novac.</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želi kupiti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vježbaju vezivanje čvorova prije </a:t>
            </a:r>
            <a:r>
              <a:rPr lang="hr-HR" altLang="de-DE" sz="2000">
                <a:solidFill>
                  <a:srgbClr val="333333"/>
                </a:solidFill>
                <a:latin typeface="+mn-lt"/>
              </a:rPr>
              <a:t>rodea.</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Kauboj </a:t>
            </a:r>
            <a:r>
              <a:rPr lang="hr-HR" altLang="de-DE" sz="2000" dirty="0">
                <a:solidFill>
                  <a:srgbClr val="333333"/>
                </a:solidFill>
                <a:latin typeface="+mn-lt"/>
              </a:rPr>
              <a:t>želi kupiti novi laso</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Lopov je upotrijebio konopac iz dućana da sveže prodavača i uzme </a:t>
            </a:r>
            <a:r>
              <a:rPr lang="hr-HR" altLang="de-DE" sz="2000">
                <a:solidFill>
                  <a:srgbClr val="333333"/>
                </a:solidFill>
                <a:latin typeface="+mn-lt"/>
              </a:rPr>
              <a:t>novac.</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želi kupiti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Ljudi vježbaju vezivanje čvorova prije </a:t>
            </a:r>
            <a:r>
              <a:rPr lang="hr-HR" altLang="de-DE" sz="2000">
                <a:solidFill>
                  <a:srgbClr val="333333"/>
                </a:solidFill>
                <a:latin typeface="+mn-lt"/>
              </a:rPr>
              <a:t>rodea.</a:t>
            </a:r>
            <a:endParaRPr lang="en-CA" altLang="de-DE" sz="2000">
              <a:solidFill>
                <a:srgbClr val="333333"/>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Kauboj </a:t>
            </a:r>
            <a:r>
              <a:rPr lang="hr-HR" altLang="de-DE" sz="2000" dirty="0">
                <a:solidFill>
                  <a:srgbClr val="333333"/>
                </a:solidFill>
                <a:latin typeface="+mn-lt"/>
              </a:rPr>
              <a:t>želi kupiti novi laso</a:t>
            </a:r>
            <a:r>
              <a:rPr lang="en-CA"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Lopov je upotrijebio konopac iz dućana da sveže prodavača i uzme </a:t>
            </a:r>
            <a:r>
              <a:rPr lang="hr-HR" altLang="de-DE" sz="2000">
                <a:solidFill>
                  <a:srgbClr val="004992"/>
                </a:solidFill>
                <a:latin typeface="+mn-lt"/>
              </a:rPr>
              <a:t>novac.</a:t>
            </a:r>
            <a:endParaRPr lang="en-CA" altLang="de-DE" sz="2000">
              <a:solidFill>
                <a:srgbClr val="004992"/>
              </a:solidFill>
              <a:latin typeface="+mn-lt"/>
            </a:endParaRP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Čovjek </a:t>
            </a:r>
            <a:r>
              <a:rPr lang="hr-HR" altLang="de-DE" sz="2000" dirty="0">
                <a:solidFill>
                  <a:srgbClr val="333333"/>
                </a:solidFill>
                <a:latin typeface="+mn-lt"/>
              </a:rPr>
              <a:t>želi kupiti novi</a:t>
            </a:r>
            <a:r>
              <a:rPr lang="en-CA" altLang="de-DE" sz="2000" dirty="0">
                <a:solidFill>
                  <a:srgbClr val="333333"/>
                </a:solidFill>
                <a:latin typeface="+mn-lt"/>
              </a:rPr>
              <a:t> </a:t>
            </a:r>
            <a:r>
              <a:rPr lang="hr-HR" altLang="de-DE" sz="2000" dirty="0">
                <a:solidFill>
                  <a:srgbClr val="333333"/>
                </a:solidFill>
                <a:latin typeface="+mn-lt"/>
              </a:rPr>
              <a:t>šešir</a:t>
            </a:r>
            <a:r>
              <a:rPr lang="en-CA" altLang="de-DE" sz="2000" dirty="0">
                <a:solidFill>
                  <a:srgbClr val="333333"/>
                </a:solidFill>
                <a:latin typeface="+mn-lt"/>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55C5D581-43E1-4126-84E4-68E7F639FBF2}"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pokušava spriječiti</a:t>
            </a:r>
            <a:r>
              <a:rPr lang="en-CA" altLang="de-DE" sz="2000" dirty="0">
                <a:solidFill>
                  <a:srgbClr val="333333"/>
                </a:solidFill>
                <a:latin typeface="+mn-lt"/>
              </a:rPr>
              <a:t> </a:t>
            </a:r>
            <a:r>
              <a:rPr lang="hr-HR" altLang="de-DE" sz="2000" dirty="0">
                <a:solidFill>
                  <a:srgbClr val="333333"/>
                </a:solidFill>
                <a:latin typeface="+mn-lt"/>
              </a:rPr>
              <a:t>krađu </a:t>
            </a:r>
            <a:r>
              <a:rPr lang="hr-HR" altLang="de-DE" sz="2000">
                <a:solidFill>
                  <a:srgbClr val="333333"/>
                </a:solidFill>
                <a:latin typeface="+mn-lt"/>
              </a:rPr>
              <a:t>čamca</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Djevojka </a:t>
            </a:r>
            <a:r>
              <a:rPr lang="hr-HR" altLang="de-DE" sz="2000" dirty="0">
                <a:solidFill>
                  <a:srgbClr val="333333"/>
                </a:solidFill>
                <a:latin typeface="+mn-lt"/>
              </a:rPr>
              <a:t>je pala u vodu jer su psi naganjali mačku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Djevojka pokušava spriječiti mačku</a:t>
            </a:r>
            <a:r>
              <a:rPr lang="en-CA" altLang="de-DE" sz="2000" dirty="0">
                <a:solidFill>
                  <a:srgbClr val="333333"/>
                </a:solidFill>
                <a:latin typeface="+mn-lt"/>
              </a:rPr>
              <a:t> </a:t>
            </a:r>
            <a:r>
              <a:rPr lang="hr-HR" altLang="de-DE" sz="2000" dirty="0">
                <a:solidFill>
                  <a:srgbClr val="333333"/>
                </a:solidFill>
                <a:latin typeface="+mn-lt"/>
              </a:rPr>
              <a:t>da otplovi 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rPr>
              <a:t>Djevojka</a:t>
            </a:r>
            <a:r>
              <a:rPr lang="hr-HR" altLang="de-DE" sz="2000" dirty="0">
                <a:solidFill>
                  <a:srgbClr val="333333"/>
                </a:solidFill>
                <a:latin typeface="+mn-lt"/>
              </a:rPr>
              <a:t> se bacila u vodu da bi izbjegla pse</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pokušava spriječiti</a:t>
            </a:r>
            <a:r>
              <a:rPr lang="en-CA" altLang="de-DE" sz="2000" dirty="0">
                <a:solidFill>
                  <a:srgbClr val="333333"/>
                </a:solidFill>
                <a:latin typeface="+mn-lt"/>
              </a:rPr>
              <a:t> </a:t>
            </a:r>
            <a:r>
              <a:rPr lang="hr-HR" altLang="de-DE" sz="2000" dirty="0">
                <a:solidFill>
                  <a:srgbClr val="333333"/>
                </a:solidFill>
                <a:latin typeface="+mn-lt"/>
              </a:rPr>
              <a:t>krađu </a:t>
            </a:r>
            <a:r>
              <a:rPr lang="hr-HR" altLang="de-DE" sz="2000">
                <a:solidFill>
                  <a:srgbClr val="333333"/>
                </a:solidFill>
                <a:latin typeface="+mn-lt"/>
              </a:rPr>
              <a:t>čamca</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Djevojka </a:t>
            </a:r>
            <a:r>
              <a:rPr lang="hr-HR" altLang="de-DE" sz="2000" dirty="0">
                <a:solidFill>
                  <a:srgbClr val="333333"/>
                </a:solidFill>
                <a:latin typeface="+mn-lt"/>
              </a:rPr>
              <a:t>je pala u vodu jer su psi naganjali mačku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Djevojka pokušava spriječiti mačku</a:t>
            </a:r>
            <a:r>
              <a:rPr lang="en-CA" altLang="de-DE" sz="2000" dirty="0">
                <a:solidFill>
                  <a:srgbClr val="333333"/>
                </a:solidFill>
                <a:latin typeface="+mn-lt"/>
              </a:rPr>
              <a:t> </a:t>
            </a:r>
            <a:r>
              <a:rPr lang="hr-HR" altLang="de-DE" sz="2000" dirty="0">
                <a:solidFill>
                  <a:srgbClr val="333333"/>
                </a:solidFill>
                <a:latin typeface="+mn-lt"/>
              </a:rPr>
              <a:t>da otplovi 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rPr>
              <a:t>Djevojka</a:t>
            </a:r>
            <a:r>
              <a:rPr lang="hr-HR" altLang="de-DE" sz="2000" dirty="0">
                <a:solidFill>
                  <a:srgbClr val="333333"/>
                </a:solidFill>
                <a:latin typeface="+mn-lt"/>
              </a:rPr>
              <a:t> se bacila u vodu da bi izbjegla pse</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pokušava spriječiti</a:t>
            </a:r>
            <a:r>
              <a:rPr lang="en-CA" altLang="de-DE" sz="2000" dirty="0">
                <a:solidFill>
                  <a:srgbClr val="333333"/>
                </a:solidFill>
                <a:latin typeface="+mn-lt"/>
              </a:rPr>
              <a:t> </a:t>
            </a:r>
            <a:r>
              <a:rPr lang="hr-HR" altLang="de-DE" sz="2000" dirty="0">
                <a:solidFill>
                  <a:srgbClr val="333333"/>
                </a:solidFill>
                <a:latin typeface="+mn-lt"/>
              </a:rPr>
              <a:t>krađu </a:t>
            </a:r>
            <a:r>
              <a:rPr lang="hr-HR" altLang="de-DE" sz="2000">
                <a:solidFill>
                  <a:srgbClr val="333333"/>
                </a:solidFill>
                <a:latin typeface="+mn-lt"/>
              </a:rPr>
              <a:t>čamca</a:t>
            </a:r>
            <a:r>
              <a:rPr lang="en-CA"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Djevojka </a:t>
            </a:r>
            <a:r>
              <a:rPr lang="hr-HR" altLang="de-DE" sz="2000" dirty="0">
                <a:solidFill>
                  <a:srgbClr val="333333"/>
                </a:solidFill>
                <a:latin typeface="+mn-lt"/>
              </a:rPr>
              <a:t>je pala u vodu jer su psi naganjali mačku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Djevojka pokušava spriječiti mačku</a:t>
            </a:r>
            <a:r>
              <a:rPr lang="en-CA" altLang="de-DE" sz="2000" dirty="0">
                <a:solidFill>
                  <a:srgbClr val="333333"/>
                </a:solidFill>
                <a:latin typeface="+mn-lt"/>
              </a:rPr>
              <a:t> </a:t>
            </a:r>
            <a:r>
              <a:rPr lang="hr-HR" altLang="de-DE" sz="2000" dirty="0">
                <a:solidFill>
                  <a:srgbClr val="333333"/>
                </a:solidFill>
                <a:latin typeface="+mn-lt"/>
              </a:rPr>
              <a:t>da otplovi 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rPr>
              <a:t>Djevojka</a:t>
            </a:r>
            <a:r>
              <a:rPr lang="hr-HR" altLang="de-DE" sz="2000" dirty="0">
                <a:solidFill>
                  <a:srgbClr val="333333"/>
                </a:solidFill>
                <a:latin typeface="+mn-lt"/>
              </a:rPr>
              <a:t> se bacila u vodu da bi izbjegla pse</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7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dirty="0" err="1">
                <a:solidFill>
                  <a:srgbClr val="333333"/>
                </a:solidFill>
                <a:latin typeface="+mn-lt"/>
              </a:rPr>
              <a:t>Polic</a:t>
            </a:r>
            <a:r>
              <a:rPr lang="hr-HR" altLang="de-DE" sz="2000" dirty="0">
                <a:solidFill>
                  <a:srgbClr val="333333"/>
                </a:solidFill>
                <a:latin typeface="+mn-lt"/>
              </a:rPr>
              <a:t>ijski pas pokušava spriječiti</a:t>
            </a:r>
            <a:r>
              <a:rPr lang="en-CA" altLang="de-DE" sz="2000" dirty="0">
                <a:solidFill>
                  <a:srgbClr val="333333"/>
                </a:solidFill>
                <a:latin typeface="+mn-lt"/>
              </a:rPr>
              <a:t> </a:t>
            </a:r>
            <a:r>
              <a:rPr lang="hr-HR" altLang="de-DE" sz="2000" dirty="0">
                <a:solidFill>
                  <a:srgbClr val="333333"/>
                </a:solidFill>
                <a:latin typeface="+mn-lt"/>
              </a:rPr>
              <a:t>krađu </a:t>
            </a:r>
            <a:r>
              <a:rPr lang="hr-HR" altLang="de-DE" sz="2000">
                <a:solidFill>
                  <a:srgbClr val="333333"/>
                </a:solidFill>
                <a:latin typeface="+mn-lt"/>
              </a:rPr>
              <a:t>čamca</a:t>
            </a:r>
            <a:r>
              <a:rPr lang="en-CA" altLang="de-DE" sz="200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rPr>
              <a:t>Djevojka </a:t>
            </a:r>
            <a:r>
              <a:rPr lang="hr-HR" altLang="de-DE" sz="2000" dirty="0">
                <a:solidFill>
                  <a:srgbClr val="004992"/>
                </a:solidFill>
                <a:latin typeface="+mn-lt"/>
              </a:rPr>
              <a:t>je pala u vodu jer su psi naganjali mačku</a:t>
            </a:r>
            <a:r>
              <a:rPr lang="en-CA"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Djevojka pokušava spriječiti mačku</a:t>
            </a:r>
            <a:r>
              <a:rPr lang="en-CA" altLang="de-DE" sz="2000" dirty="0">
                <a:solidFill>
                  <a:srgbClr val="333333"/>
                </a:solidFill>
                <a:latin typeface="+mn-lt"/>
              </a:rPr>
              <a:t> </a:t>
            </a:r>
            <a:r>
              <a:rPr lang="hr-HR" altLang="de-DE" sz="2000" dirty="0">
                <a:solidFill>
                  <a:srgbClr val="333333"/>
                </a:solidFill>
                <a:latin typeface="+mn-lt"/>
              </a:rPr>
              <a:t>da otplovi u čamcu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rPr>
              <a:t>Djevojka</a:t>
            </a:r>
            <a:r>
              <a:rPr lang="hr-HR" altLang="de-DE" sz="2000" dirty="0">
                <a:solidFill>
                  <a:srgbClr val="333333"/>
                </a:solidFill>
                <a:latin typeface="+mn-lt"/>
              </a:rPr>
              <a:t> se bacila u vodu da bi izbjegla pse</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55C5D581-43E1-4126-84E4-68E7F639FBF2}" type="slidenum">
              <a:rPr lang="de-DE" altLang="de-DE" smtClean="0"/>
              <a:pPr/>
              <a:t>56</a:t>
            </a:fld>
            <a:endParaRPr lang="de-DE" altLang="de-DE"/>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3"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spasio čovjeka od pljačke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pomaže pijanom čovjeku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slučajno udario čovjeka stolom</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susreću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spasio čovjeka od pljačke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pomaže pijanom čovjeku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slučajno udario čovjeka stolom</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susreću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spasio čovjeka od pljačke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pomaže pijanom čovjeku</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slučajno udario čovjeka stolom</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susreću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6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je spasio čovjeka od pljačke</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Dječak pomaže pijanom čovjeku</a:t>
            </a:r>
            <a:r>
              <a:rPr lang="en-CA" altLang="de-DE" sz="200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rPr>
              <a:t>Dječak je slučajno udario čovjeka stolom</a:t>
            </a:r>
            <a:r>
              <a:rPr lang="en-CA"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rPr>
              <a:t>Dva stara prijatelja susreću se na ulici</a:t>
            </a:r>
            <a:r>
              <a:rPr lang="en-CA" altLang="de-DE" sz="200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Molimo</a:t>
            </a:r>
            <a:r>
              <a:rPr lang="en-US" sz="3600" dirty="0">
                <a:latin typeface="+mn-lt"/>
                <a:ea typeface="+mn-ea"/>
                <a:cs typeface="+mn-cs"/>
              </a:rPr>
              <a:t> da </a:t>
            </a:r>
            <a:r>
              <a:rPr lang="en-US" sz="3600" dirty="0" err="1">
                <a:latin typeface="+mn-lt"/>
                <a:ea typeface="+mn-ea"/>
                <a:cs typeface="+mn-cs"/>
              </a:rPr>
              <a:t>ponovno</a:t>
            </a:r>
            <a:r>
              <a:rPr lang="en-US" sz="3600" dirty="0">
                <a:latin typeface="+mn-lt"/>
                <a:ea typeface="+mn-ea"/>
                <a:cs typeface="+mn-cs"/>
              </a:rPr>
              <a:t> </a:t>
            </a:r>
            <a:r>
              <a:rPr lang="en-US" sz="3600" dirty="0" err="1">
                <a:latin typeface="+mn-lt"/>
                <a:ea typeface="+mn-ea"/>
                <a:cs typeface="+mn-cs"/>
              </a:rPr>
              <a:t>procijenite</a:t>
            </a:r>
            <a:r>
              <a:rPr lang="en-US" sz="3600" dirty="0">
                <a:latin typeface="+mn-lt"/>
                <a:ea typeface="+mn-ea"/>
                <a:cs typeface="+mn-cs"/>
              </a:rPr>
              <a:t> </a:t>
            </a:r>
            <a:r>
              <a:rPr lang="en-US" sz="3600" dirty="0" err="1">
                <a:latin typeface="+mn-lt"/>
                <a:ea typeface="+mn-ea"/>
                <a:cs typeface="+mn-cs"/>
              </a:rPr>
              <a:t>vjerojatnost</a:t>
            </a:r>
            <a:r>
              <a:rPr lang="en-US" sz="3600" dirty="0">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55C5D581-43E1-4126-84E4-68E7F639FBF2}" type="slidenum">
              <a:rPr lang="de-DE" altLang="de-DE" smtClean="0"/>
              <a:pPr/>
              <a:t>60</a:t>
            </a:fld>
            <a:endParaRPr lang="de-DE" altLang="de-DE"/>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Koliko je svaka od tih mogućnosti vjerojatna?</a:t>
            </a:r>
            <a:endParaRPr lang="en-US" sz="3600">
              <a:latin typeface="+mn-lt"/>
              <a:ea typeface="+mn-ea"/>
              <a:cs typeface="+mn-cs"/>
            </a:endParaRPr>
          </a:p>
        </p:txBody>
      </p:sp>
      <p:sp>
        <p:nvSpPr>
          <p:cNvPr id="7988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rPr>
              <a:t>M</a:t>
            </a:r>
            <a:r>
              <a:rPr lang="hr-HR" altLang="de-DE" sz="2000">
                <a:solidFill>
                  <a:srgbClr val="333333"/>
                </a:solidFill>
                <a:latin typeface="+mn-lt"/>
              </a:rPr>
              <a:t>uškarac sa svojom djevojkom gleda</a:t>
            </a:r>
            <a:r>
              <a:rPr lang="en-US" altLang="de-DE" sz="2000">
                <a:solidFill>
                  <a:srgbClr val="333333"/>
                </a:solidFill>
                <a:latin typeface="+mn-lt"/>
              </a:rPr>
              <a:t> </a:t>
            </a:r>
            <a:r>
              <a:rPr lang="hr-HR" altLang="de-DE" sz="2000">
                <a:solidFill>
                  <a:srgbClr val="333333"/>
                </a:solidFill>
                <a:latin typeface="+mn-lt"/>
              </a:rPr>
              <a:t>film u kinu na otvorenom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u autu sa svojom ljubavnicom i nada se da ih nitko</a:t>
            </a:r>
            <a:r>
              <a:rPr lang="en-US" altLang="de-DE" sz="2000">
                <a:solidFill>
                  <a:srgbClr val="333333"/>
                </a:solidFill>
                <a:latin typeface="+mn-lt"/>
              </a:rPr>
              <a:t> </a:t>
            </a:r>
            <a:r>
              <a:rPr lang="hr-HR" altLang="de-DE" sz="2000">
                <a:solidFill>
                  <a:srgbClr val="333333"/>
                </a:solidFill>
                <a:latin typeface="+mn-lt"/>
              </a:rPr>
              <a:t>neće vidjeti</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u autu prevozi lutku iz izloga u svoju radnju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 žena kradu auto</a:t>
            </a:r>
            <a:r>
              <a:rPr lang="en-US" altLang="de-DE" sz="2000">
                <a:solidFill>
                  <a:srgbClr val="333333"/>
                </a:solidFill>
                <a:latin typeface="+mn-lt"/>
              </a:rPr>
              <a:t>.</a:t>
            </a:r>
            <a:endParaRPr lang="de-DE" altLang="de-DE" sz="200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 li se Vaša procjena promijenila s novom slikom?</a:t>
            </a:r>
          </a:p>
        </p:txBody>
      </p:sp>
      <p:sp>
        <p:nvSpPr>
          <p:cNvPr id="8091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rPr>
              <a:t>M</a:t>
            </a:r>
            <a:r>
              <a:rPr lang="hr-HR" altLang="de-DE" sz="2000">
                <a:solidFill>
                  <a:srgbClr val="333333"/>
                </a:solidFill>
                <a:latin typeface="+mn-lt"/>
              </a:rPr>
              <a:t>uškarac sa svojom djevojkom gleda</a:t>
            </a:r>
            <a:r>
              <a:rPr lang="en-US" altLang="de-DE" sz="2000">
                <a:solidFill>
                  <a:srgbClr val="333333"/>
                </a:solidFill>
                <a:latin typeface="+mn-lt"/>
              </a:rPr>
              <a:t> </a:t>
            </a:r>
            <a:r>
              <a:rPr lang="hr-HR" altLang="de-DE" sz="2000">
                <a:solidFill>
                  <a:srgbClr val="333333"/>
                </a:solidFill>
                <a:latin typeface="+mn-lt"/>
              </a:rPr>
              <a:t>film u kinu na otvorenom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u autu sa svojom ljubavnicom i nada se da ih nitko</a:t>
            </a:r>
            <a:r>
              <a:rPr lang="en-US" altLang="de-DE" sz="2000">
                <a:solidFill>
                  <a:srgbClr val="333333"/>
                </a:solidFill>
                <a:latin typeface="+mn-lt"/>
              </a:rPr>
              <a:t> </a:t>
            </a:r>
            <a:r>
              <a:rPr lang="hr-HR" altLang="de-DE" sz="2000">
                <a:solidFill>
                  <a:srgbClr val="333333"/>
                </a:solidFill>
                <a:latin typeface="+mn-lt"/>
              </a:rPr>
              <a:t>neće vidjeti</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u autu prevozi lutku iz izloga u svoju radnju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 žena kradu auto</a:t>
            </a:r>
            <a:r>
              <a:rPr lang="en-US" altLang="de-DE" sz="2000">
                <a:solidFill>
                  <a:srgbClr val="333333"/>
                </a:solidFill>
                <a:latin typeface="+mn-lt"/>
              </a:rPr>
              <a:t>.</a:t>
            </a:r>
            <a:endParaRPr lang="de-DE" altLang="de-DE" sz="200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da ponovno procijenite vjerojatnost!</a:t>
            </a:r>
          </a:p>
        </p:txBody>
      </p:sp>
      <p:sp>
        <p:nvSpPr>
          <p:cNvPr id="8193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rPr>
              <a:t>M</a:t>
            </a:r>
            <a:r>
              <a:rPr lang="hr-HR" altLang="de-DE" sz="2000">
                <a:solidFill>
                  <a:srgbClr val="333333"/>
                </a:solidFill>
                <a:latin typeface="+mn-lt"/>
              </a:rPr>
              <a:t>uškarac sa svojom djevojkom gleda</a:t>
            </a:r>
            <a:r>
              <a:rPr lang="en-US" altLang="de-DE" sz="2000">
                <a:solidFill>
                  <a:srgbClr val="333333"/>
                </a:solidFill>
                <a:latin typeface="+mn-lt"/>
              </a:rPr>
              <a:t> </a:t>
            </a:r>
            <a:r>
              <a:rPr lang="hr-HR" altLang="de-DE" sz="2000">
                <a:solidFill>
                  <a:srgbClr val="333333"/>
                </a:solidFill>
                <a:latin typeface="+mn-lt"/>
              </a:rPr>
              <a:t>film u kinu na otvorenom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u autu sa svojom ljubavnicom i nada se da ih nitko</a:t>
            </a:r>
            <a:r>
              <a:rPr lang="en-US" altLang="de-DE" sz="2000">
                <a:solidFill>
                  <a:srgbClr val="333333"/>
                </a:solidFill>
                <a:latin typeface="+mn-lt"/>
              </a:rPr>
              <a:t> </a:t>
            </a:r>
            <a:r>
              <a:rPr lang="hr-HR" altLang="de-DE" sz="2000">
                <a:solidFill>
                  <a:srgbClr val="333333"/>
                </a:solidFill>
                <a:latin typeface="+mn-lt"/>
              </a:rPr>
              <a:t>neće vidjeti</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u autu prevozi lutku iz izloga u svoju radnju</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 žena kradu auto</a:t>
            </a:r>
            <a:r>
              <a:rPr lang="en-US" altLang="de-DE" sz="2000">
                <a:solidFill>
                  <a:srgbClr val="333333"/>
                </a:solidFill>
                <a:latin typeface="+mn-lt"/>
              </a:rPr>
              <a:t>.</a:t>
            </a:r>
            <a:endParaRPr lang="de-DE" altLang="de-DE" sz="200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fld id="{04B051EA-641A-447C-978A-5E12C44D5088}"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rPr>
              <a:t>M</a:t>
            </a:r>
            <a:r>
              <a:rPr lang="hr-HR" altLang="de-DE" sz="2000">
                <a:solidFill>
                  <a:srgbClr val="333333"/>
                </a:solidFill>
                <a:latin typeface="+mn-lt"/>
              </a:rPr>
              <a:t>uškarac sa svojom djevojkom gleda</a:t>
            </a:r>
            <a:r>
              <a:rPr lang="en-US" altLang="de-DE" sz="2000">
                <a:solidFill>
                  <a:srgbClr val="333333"/>
                </a:solidFill>
                <a:latin typeface="+mn-lt"/>
              </a:rPr>
              <a:t> </a:t>
            </a:r>
            <a:r>
              <a:rPr lang="hr-HR" altLang="de-DE" sz="2000">
                <a:solidFill>
                  <a:srgbClr val="333333"/>
                </a:solidFill>
                <a:latin typeface="+mn-lt"/>
              </a:rPr>
              <a:t>film u kinu na otvorenom</a:t>
            </a:r>
            <a:r>
              <a:rPr lang="en-US" altLang="de-DE" sz="2000">
                <a:solidFill>
                  <a:srgbClr val="333333"/>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je u autu sa svojom ljubavnicom i nada se da ih nitko</a:t>
            </a:r>
            <a:r>
              <a:rPr lang="en-US" altLang="de-DE" sz="2000">
                <a:solidFill>
                  <a:srgbClr val="333333"/>
                </a:solidFill>
                <a:latin typeface="+mn-lt"/>
              </a:rPr>
              <a:t> </a:t>
            </a:r>
            <a:r>
              <a:rPr lang="hr-HR" altLang="de-DE" sz="2000">
                <a:solidFill>
                  <a:srgbClr val="333333"/>
                </a:solidFill>
                <a:latin typeface="+mn-lt"/>
              </a:rPr>
              <a:t>neće vidjeti</a:t>
            </a:r>
            <a:r>
              <a:rPr lang="en-US" altLang="de-DE" sz="2000">
                <a:solidFill>
                  <a:srgbClr val="333333"/>
                </a:solidFill>
                <a:latin typeface="+mn-lt"/>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rPr>
              <a:t>Muškarac u autu prevozi lutku iz izloga u svoju radnju</a:t>
            </a:r>
            <a:r>
              <a:rPr lang="en-US" altLang="de-DE" sz="2000">
                <a:solidFill>
                  <a:srgbClr val="004992"/>
                </a:solidFill>
                <a:latin typeface="+mn-lt"/>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rPr>
              <a:t>Muškarac i žena kradu auto</a:t>
            </a:r>
            <a:r>
              <a:rPr lang="en-US" altLang="de-DE" sz="2000">
                <a:solidFill>
                  <a:srgbClr val="333333"/>
                </a:solidFill>
                <a:latin typeface="+mn-lt"/>
              </a:rPr>
              <a:t>.</a:t>
            </a:r>
            <a:endParaRPr lang="de-DE" altLang="de-DE" sz="2000">
              <a:solidFill>
                <a:srgbClr val="333333"/>
              </a:solidFill>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fld id="{55C5D581-43E1-4126-84E4-68E7F639FBF2}"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dirty="0" err="1">
                <a:latin typeface="+mn-lt"/>
                <a:ea typeface="+mn-ea"/>
                <a:cs typeface="+mn-cs"/>
              </a:rPr>
              <a:t>Primjena</a:t>
            </a:r>
            <a:r>
              <a:rPr lang="en-US" dirty="0">
                <a:latin typeface="+mn-lt"/>
                <a:ea typeface="+mn-ea"/>
                <a:cs typeface="+mn-cs"/>
              </a:rPr>
              <a:t> u </a:t>
            </a:r>
            <a:r>
              <a:rPr lang="en-US" dirty="0" err="1">
                <a:latin typeface="+mn-lt"/>
                <a:ea typeface="+mn-ea"/>
                <a:cs typeface="+mn-cs"/>
              </a:rPr>
              <a:t>svakodnevnom</a:t>
            </a:r>
            <a:r>
              <a:rPr lang="en-US" dirty="0">
                <a:latin typeface="+mn-lt"/>
                <a:ea typeface="+mn-ea"/>
                <a:cs typeface="+mn-cs"/>
              </a:rPr>
              <a:t> </a:t>
            </a:r>
            <a:r>
              <a:rPr lang="en-US" dirty="0" err="1">
                <a:latin typeface="+mn-lt"/>
                <a:ea typeface="+mn-ea"/>
                <a:cs typeface="+mn-cs"/>
              </a:rPr>
              <a:t>život</a:t>
            </a:r>
            <a:r>
              <a:rPr lang="en-US" sz="3600" dirty="0" err="1">
                <a:latin typeface="+mn-lt"/>
                <a:ea typeface="+mn-ea"/>
                <a:cs typeface="+mn-cs"/>
              </a:rPr>
              <a:t>u</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je ishod događaja drugačiji nego što smo očekivali</a:t>
            </a:r>
            <a:r>
              <a:rPr lang="en-AU" altLang="de-DE" sz="2400" dirty="0">
                <a:solidFill>
                  <a:srgbClr val="333333"/>
                </a:solidFill>
              </a:rPr>
              <a:t>: </a:t>
            </a:r>
            <a:r>
              <a:rPr lang="hr-HR" altLang="de-DE" sz="2400" dirty="0">
                <a:solidFill>
                  <a:srgbClr val="333333"/>
                </a:solidFill>
              </a:rPr>
              <a:t>brzoplete odluke često vode pogrešnim zaključcima</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dirty="0" err="1">
                <a:latin typeface="+mn-lt"/>
                <a:ea typeface="+mn-ea"/>
                <a:cs typeface="+mn-cs"/>
              </a:rPr>
              <a:t>Primjena</a:t>
            </a:r>
            <a:r>
              <a:rPr lang="en-US" dirty="0">
                <a:latin typeface="+mn-lt"/>
                <a:ea typeface="+mn-ea"/>
                <a:cs typeface="+mn-cs"/>
              </a:rPr>
              <a:t> u </a:t>
            </a:r>
            <a:r>
              <a:rPr lang="en-US" dirty="0" err="1">
                <a:latin typeface="+mn-lt"/>
                <a:ea typeface="+mn-ea"/>
                <a:cs typeface="+mn-cs"/>
              </a:rPr>
              <a:t>svakodnevnom</a:t>
            </a:r>
            <a:r>
              <a:rPr lang="en-US" dirty="0">
                <a:latin typeface="+mn-lt"/>
                <a:ea typeface="+mn-ea"/>
                <a:cs typeface="+mn-cs"/>
              </a:rPr>
              <a:t> </a:t>
            </a:r>
            <a:r>
              <a:rPr lang="en-US" dirty="0" err="1">
                <a:latin typeface="+mn-lt"/>
                <a:ea typeface="+mn-ea"/>
                <a:cs typeface="+mn-cs"/>
              </a:rPr>
              <a:t>život</a:t>
            </a:r>
            <a:r>
              <a:rPr lang="en-US" sz="3600" dirty="0" err="1">
                <a:latin typeface="+mn-lt"/>
                <a:ea typeface="+mn-ea"/>
                <a:cs typeface="+mn-cs"/>
              </a:rPr>
              <a:t>u</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je ishod događaja drugačiji nego što smo očekivali</a:t>
            </a:r>
            <a:r>
              <a:rPr lang="en-AU" altLang="de-DE" sz="2400" dirty="0">
                <a:solidFill>
                  <a:srgbClr val="333333"/>
                </a:solidFill>
              </a:rPr>
              <a:t>: </a:t>
            </a:r>
            <a:r>
              <a:rPr lang="hr-HR" altLang="de-DE" sz="2400" dirty="0">
                <a:solidFill>
                  <a:srgbClr val="333333"/>
                </a:solidFill>
              </a:rPr>
              <a:t>brzoplete odluke često vode pogrešnim zaključcima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Stoga biste trebali uvijek razmotriti različita objašnjenja</a:t>
            </a:r>
            <a:r>
              <a:rPr lang="en-AU" altLang="de-DE" sz="2400" dirty="0">
                <a:solidFill>
                  <a:srgbClr val="333333"/>
                </a:solidFill>
              </a:rPr>
              <a:t>/</a:t>
            </a:r>
            <a:r>
              <a:rPr lang="hr-HR" altLang="de-DE" sz="2400" dirty="0">
                <a:solidFill>
                  <a:srgbClr val="333333"/>
                </a:solidFill>
              </a:rPr>
              <a:t>pretpostavke</a:t>
            </a:r>
            <a:r>
              <a:rPr lang="en-AU" altLang="de-DE" sz="2400" dirty="0">
                <a:solidFill>
                  <a:srgbClr val="333333"/>
                </a:solidFill>
              </a:rPr>
              <a:t> </a:t>
            </a:r>
            <a:r>
              <a:rPr lang="hr-HR" altLang="de-DE" sz="2400" dirty="0">
                <a:solidFill>
                  <a:srgbClr val="333333"/>
                </a:solidFill>
              </a:rPr>
              <a:t>i biti spremni promijeniti i prilagoditi </a:t>
            </a:r>
            <a:r>
              <a:rPr lang="hr-HR" altLang="de-DE" sz="2400">
                <a:solidFill>
                  <a:srgbClr val="333333"/>
                </a:solidFill>
              </a:rPr>
              <a:t>svoja uvjerenja</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66</a:t>
            </a:fld>
            <a:endParaRPr lang="de-DE" altLang="de-DE"/>
          </a:p>
        </p:txBody>
      </p:sp>
    </p:spTree>
    <p:extLst>
      <p:ext uri="{BB962C8B-B14F-4D97-AF65-F5344CB8AC3E}">
        <p14:creationId xmlns:p14="http://schemas.microsoft.com/office/powerpoint/2010/main" val="241939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dirty="0" err="1">
                <a:latin typeface="+mn-lt"/>
                <a:ea typeface="+mn-ea"/>
                <a:cs typeface="+mn-cs"/>
              </a:rPr>
              <a:t>Primjena</a:t>
            </a:r>
            <a:r>
              <a:rPr lang="en-US" dirty="0">
                <a:latin typeface="+mn-lt"/>
                <a:ea typeface="+mn-ea"/>
                <a:cs typeface="+mn-cs"/>
              </a:rPr>
              <a:t> u </a:t>
            </a:r>
            <a:r>
              <a:rPr lang="en-US" dirty="0" err="1">
                <a:latin typeface="+mn-lt"/>
                <a:ea typeface="+mn-ea"/>
                <a:cs typeface="+mn-cs"/>
              </a:rPr>
              <a:t>svakodnevnom</a:t>
            </a:r>
            <a:r>
              <a:rPr lang="en-US" dirty="0">
                <a:latin typeface="+mn-lt"/>
                <a:ea typeface="+mn-ea"/>
                <a:cs typeface="+mn-cs"/>
              </a:rPr>
              <a:t> </a:t>
            </a:r>
            <a:r>
              <a:rPr lang="en-US" dirty="0" err="1">
                <a:latin typeface="+mn-lt"/>
                <a:ea typeface="+mn-ea"/>
                <a:cs typeface="+mn-cs"/>
              </a:rPr>
              <a:t>život</a:t>
            </a:r>
            <a:r>
              <a:rPr lang="en-US" sz="3600" dirty="0" err="1">
                <a:latin typeface="+mn-lt"/>
                <a:ea typeface="+mn-ea"/>
                <a:cs typeface="+mn-cs"/>
              </a:rPr>
              <a:t>u</a:t>
            </a:r>
            <a:endParaRPr lang="en-US" sz="3600" dirty="0">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je ishod događaja drugačiji nego što smo očekivali</a:t>
            </a:r>
            <a:r>
              <a:rPr lang="en-AU" altLang="de-DE" sz="2400" dirty="0">
                <a:solidFill>
                  <a:srgbClr val="333333"/>
                </a:solidFill>
              </a:rPr>
              <a:t>: </a:t>
            </a:r>
            <a:r>
              <a:rPr lang="hr-HR" altLang="de-DE" sz="2400" dirty="0">
                <a:solidFill>
                  <a:srgbClr val="333333"/>
                </a:solidFill>
              </a:rPr>
              <a:t>brzoplete odluke često vode pogrešnim zaključcima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Stoga biste trebali uvijek razmotriti različita objašnjenja</a:t>
            </a:r>
            <a:r>
              <a:rPr lang="en-AU" altLang="de-DE" sz="2400" dirty="0">
                <a:solidFill>
                  <a:srgbClr val="333333"/>
                </a:solidFill>
              </a:rPr>
              <a:t>/</a:t>
            </a:r>
            <a:r>
              <a:rPr lang="hr-HR" altLang="de-DE" sz="2400" dirty="0">
                <a:solidFill>
                  <a:srgbClr val="333333"/>
                </a:solidFill>
              </a:rPr>
              <a:t>pretpostavke</a:t>
            </a:r>
            <a:r>
              <a:rPr lang="en-AU" altLang="de-DE" sz="2400" dirty="0">
                <a:solidFill>
                  <a:srgbClr val="333333"/>
                </a:solidFill>
              </a:rPr>
              <a:t> </a:t>
            </a:r>
            <a:r>
              <a:rPr lang="hr-HR" altLang="de-DE" sz="2400" dirty="0">
                <a:solidFill>
                  <a:srgbClr val="333333"/>
                </a:solidFill>
              </a:rPr>
              <a:t>i biti spremni promijeniti i prilagoditi svoja uvjerenja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Prije nego li donesete svoje definitivne prosudbe i mišljenje o nečemu, tražite što više informacija</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67</a:t>
            </a:fld>
            <a:endParaRPr lang="de-DE" altLang="de-DE"/>
          </a:p>
        </p:txBody>
      </p:sp>
    </p:spTree>
    <p:extLst>
      <p:ext uri="{BB962C8B-B14F-4D97-AF65-F5344CB8AC3E}">
        <p14:creationId xmlns:p14="http://schemas.microsoft.com/office/powerpoint/2010/main" val="7220200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Kakve veze ovo ima s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 neki</a:t>
            </a:r>
            <a:r>
              <a:rPr lang="en-AU" altLang="de-DE" sz="2000" dirty="0">
                <a:solidFill>
                  <a:srgbClr val="333333"/>
                </a:solidFill>
              </a:rPr>
              <a:t> </a:t>
            </a:r>
            <a:r>
              <a:rPr lang="hr-HR" altLang="de-DE" sz="2000" dirty="0">
                <a:solidFill>
                  <a:srgbClr val="333333"/>
                </a:solidFill>
              </a:rPr>
              <a:t>ljudi mogu ustrajati u</a:t>
            </a:r>
            <a:r>
              <a:rPr lang="en-AU" altLang="de-DE" sz="2000" dirty="0">
                <a:solidFill>
                  <a:srgbClr val="333333"/>
                </a:solidFill>
              </a:rPr>
              <a:t> </a:t>
            </a:r>
            <a:r>
              <a:rPr lang="hr-HR" altLang="de-DE" sz="2000" dirty="0">
                <a:solidFill>
                  <a:srgbClr val="333333"/>
                </a:solidFill>
              </a:rPr>
              <a:t>pogrešnim uvjerenjima</a:t>
            </a:r>
            <a:r>
              <a:rPr lang="en-AU" altLang="de-DE" sz="2000" dirty="0">
                <a:solidFill>
                  <a:srgbClr val="333333"/>
                </a:solidFill>
              </a:rPr>
              <a:t> </a:t>
            </a:r>
            <a:r>
              <a:rPr lang="hr-HR" altLang="de-DE" sz="2000" dirty="0">
                <a:solidFill>
                  <a:srgbClr val="333333"/>
                </a:solidFill>
              </a:rPr>
              <a:t>usprkos čvrstim suprotnim dokazima</a:t>
            </a:r>
            <a:r>
              <a:rPr lang="en-AU" altLang="de-DE" sz="2000" dirty="0">
                <a:solidFill>
                  <a:srgbClr val="333333"/>
                </a:solidFill>
              </a:rPr>
              <a:t>. </a:t>
            </a:r>
            <a:r>
              <a:rPr lang="hr-HR" altLang="de-DE" sz="2000" dirty="0">
                <a:solidFill>
                  <a:srgbClr val="333333"/>
                </a:solidFill>
              </a:rPr>
              <a:t>U nekim slučajevima</a:t>
            </a:r>
            <a:r>
              <a:rPr lang="en-AU" altLang="de-DE" sz="2000" dirty="0">
                <a:solidFill>
                  <a:srgbClr val="333333"/>
                </a:solidFill>
              </a:rPr>
              <a:t>, </a:t>
            </a:r>
            <a:r>
              <a:rPr lang="hr-HR" altLang="de-DE" sz="2000" dirty="0">
                <a:solidFill>
                  <a:srgbClr val="333333"/>
                </a:solidFill>
              </a:rPr>
              <a:t>ovo može imati</a:t>
            </a:r>
            <a:r>
              <a:rPr lang="en-AU" altLang="de-DE" sz="2000" dirty="0">
                <a:solidFill>
                  <a:srgbClr val="333333"/>
                </a:solidFill>
              </a:rPr>
              <a:t> </a:t>
            </a:r>
            <a:r>
              <a:rPr lang="hr-HR" altLang="de-DE" sz="2000" dirty="0">
                <a:solidFill>
                  <a:srgbClr val="333333"/>
                </a:solidFill>
              </a:rPr>
              <a:t>dramatične posljedice</a:t>
            </a:r>
            <a:r>
              <a:rPr lang="en-AU" altLang="de-DE" sz="2000" dirty="0">
                <a:solidFill>
                  <a:srgbClr val="333333"/>
                </a:solidFill>
              </a:rPr>
              <a:t>.</a:t>
            </a:r>
            <a:endParaRPr lang="hr-HR"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Kakve veze ovo ima s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 neki</a:t>
            </a:r>
            <a:r>
              <a:rPr lang="en-AU" altLang="de-DE" sz="2000" dirty="0">
                <a:solidFill>
                  <a:srgbClr val="333333"/>
                </a:solidFill>
              </a:rPr>
              <a:t> </a:t>
            </a:r>
            <a:r>
              <a:rPr lang="hr-HR" altLang="de-DE" sz="2000" dirty="0">
                <a:solidFill>
                  <a:srgbClr val="333333"/>
                </a:solidFill>
              </a:rPr>
              <a:t>ljudi mogu ustrajati u</a:t>
            </a:r>
            <a:r>
              <a:rPr lang="en-AU" altLang="de-DE" sz="2000" dirty="0">
                <a:solidFill>
                  <a:srgbClr val="333333"/>
                </a:solidFill>
              </a:rPr>
              <a:t> </a:t>
            </a:r>
            <a:r>
              <a:rPr lang="hr-HR" altLang="de-DE" sz="2000" dirty="0">
                <a:solidFill>
                  <a:srgbClr val="333333"/>
                </a:solidFill>
              </a:rPr>
              <a:t>pogrešnim uvjerenjima</a:t>
            </a:r>
            <a:r>
              <a:rPr lang="en-AU" altLang="de-DE" sz="2000" dirty="0">
                <a:solidFill>
                  <a:srgbClr val="333333"/>
                </a:solidFill>
              </a:rPr>
              <a:t> </a:t>
            </a:r>
            <a:r>
              <a:rPr lang="hr-HR" altLang="de-DE" sz="2000" dirty="0">
                <a:solidFill>
                  <a:srgbClr val="333333"/>
                </a:solidFill>
              </a:rPr>
              <a:t>usprkos čvrstim suprotnim dokazima</a:t>
            </a:r>
            <a:r>
              <a:rPr lang="en-AU" altLang="de-DE" sz="2000" dirty="0">
                <a:solidFill>
                  <a:srgbClr val="333333"/>
                </a:solidFill>
              </a:rPr>
              <a:t>. </a:t>
            </a:r>
            <a:r>
              <a:rPr lang="hr-HR" altLang="de-DE" sz="2000" dirty="0">
                <a:solidFill>
                  <a:srgbClr val="333333"/>
                </a:solidFill>
              </a:rPr>
              <a:t>U nekim slučajevima</a:t>
            </a:r>
            <a:r>
              <a:rPr lang="en-AU" altLang="de-DE" sz="2000" dirty="0">
                <a:solidFill>
                  <a:srgbClr val="333333"/>
                </a:solidFill>
              </a:rPr>
              <a:t>, </a:t>
            </a:r>
            <a:r>
              <a:rPr lang="hr-HR" altLang="de-DE" sz="2000" dirty="0">
                <a:solidFill>
                  <a:srgbClr val="333333"/>
                </a:solidFill>
              </a:rPr>
              <a:t>ovo može imati</a:t>
            </a:r>
            <a:r>
              <a:rPr lang="en-AU" altLang="de-DE" sz="2000" dirty="0">
                <a:solidFill>
                  <a:srgbClr val="333333"/>
                </a:solidFill>
              </a:rPr>
              <a:t> </a:t>
            </a:r>
            <a:r>
              <a:rPr lang="hr-HR" altLang="de-DE" sz="2000" dirty="0">
                <a:solidFill>
                  <a:srgbClr val="333333"/>
                </a:solidFill>
              </a:rPr>
              <a:t>dramatične posljedice</a:t>
            </a:r>
            <a:r>
              <a:rPr lang="en-AU" altLang="de-DE" sz="2000" dirty="0">
                <a:solidFill>
                  <a:srgbClr val="333333"/>
                </a:solidFill>
              </a:rPr>
              <a:t>.</a:t>
            </a:r>
            <a:endParaRPr lang="hr-HR" altLang="de-DE" sz="2000" dirty="0">
              <a:solidFill>
                <a:srgbClr val="333333"/>
              </a:solidFill>
            </a:endParaRPr>
          </a:p>
          <a:p>
            <a:pPr lvl="0" defTabSz="914400" fontAlgn="base"/>
            <a:r>
              <a:rPr lang="hr-HR" altLang="de-DE" sz="2000" dirty="0">
                <a:solidFill>
                  <a:srgbClr val="004992"/>
                </a:solidFill>
              </a:rPr>
              <a:t>Primjer</a:t>
            </a:r>
            <a:r>
              <a:rPr lang="en-AU" altLang="de-DE" sz="2000" dirty="0">
                <a:solidFill>
                  <a:srgbClr val="333333"/>
                </a:solidFill>
              </a:rPr>
              <a:t>: </a:t>
            </a:r>
            <a:r>
              <a:rPr lang="hr-HR" altLang="de-DE" sz="2000" dirty="0">
                <a:solidFill>
                  <a:srgbClr val="333333"/>
                </a:solidFill>
              </a:rPr>
              <a:t>Stjepan je fizički napao svog oca da bi dokazao da mu je otac davno umro i da je robot zaposjeo njegovo tijelo</a:t>
            </a:r>
            <a:r>
              <a:rPr lang="en-AU" altLang="de-DE" sz="2000" dirty="0">
                <a:solidFill>
                  <a:srgbClr val="333333"/>
                </a:solidFill>
              </a:rPr>
              <a:t>. </a:t>
            </a:r>
            <a:r>
              <a:rPr lang="hr-HR" altLang="de-DE" sz="2000" dirty="0">
                <a:solidFill>
                  <a:srgbClr val="333333"/>
                </a:solidFill>
              </a:rPr>
              <a:t>Iako je</a:t>
            </a:r>
            <a:r>
              <a:rPr lang="en-GB" altLang="de-DE" sz="2000" dirty="0">
                <a:solidFill>
                  <a:srgbClr val="333333"/>
                </a:solidFill>
              </a:rPr>
              <a:t> </a:t>
            </a:r>
            <a:r>
              <a:rPr lang="hr-HR" altLang="de-DE" sz="2000" dirty="0">
                <a:solidFill>
                  <a:srgbClr val="333333"/>
                </a:solidFill>
              </a:rPr>
              <a:t>otac bio ozlijeđen i krvario</a:t>
            </a:r>
            <a:r>
              <a:rPr lang="en-GB" altLang="de-DE" sz="2000" dirty="0">
                <a:solidFill>
                  <a:srgbClr val="333333"/>
                </a:solidFill>
              </a:rPr>
              <a:t>, </a:t>
            </a:r>
            <a:r>
              <a:rPr lang="hr-HR" altLang="de-DE" sz="2000" dirty="0">
                <a:solidFill>
                  <a:srgbClr val="333333"/>
                </a:solidFill>
              </a:rPr>
              <a:t>što je bio dokaz</a:t>
            </a:r>
            <a:r>
              <a:rPr lang="en-GB" altLang="de-DE" sz="2000" dirty="0">
                <a:solidFill>
                  <a:srgbClr val="333333"/>
                </a:solidFill>
              </a:rPr>
              <a:t> </a:t>
            </a:r>
            <a:r>
              <a:rPr lang="hr-HR" altLang="de-DE" sz="2000" dirty="0">
                <a:solidFill>
                  <a:srgbClr val="333333"/>
                </a:solidFill>
              </a:rPr>
              <a:t>protiv njegovih vjerovanja</a:t>
            </a:r>
            <a:r>
              <a:rPr lang="en-GB" altLang="de-DE" sz="2000" dirty="0">
                <a:solidFill>
                  <a:srgbClr val="333333"/>
                </a:solidFill>
              </a:rPr>
              <a:t>, </a:t>
            </a:r>
            <a:r>
              <a:rPr lang="hr-HR" altLang="de-DE" sz="2000" dirty="0">
                <a:solidFill>
                  <a:srgbClr val="333333"/>
                </a:solidFill>
              </a:rPr>
              <a:t>Stjepan nije promijenio mišljenje</a:t>
            </a:r>
            <a:r>
              <a:rPr lang="en-GB" altLang="de-DE" sz="2000" dirty="0">
                <a:solidFill>
                  <a:srgbClr val="333333"/>
                </a:solidFill>
              </a:rPr>
              <a:t>.</a:t>
            </a:r>
            <a:endParaRPr lang="de-DE" altLang="de-DE" sz="2000" dirty="0">
              <a:solidFill>
                <a:srgbClr val="333333"/>
              </a:solidFill>
            </a:endParaRPr>
          </a:p>
          <a:p>
            <a:pPr lvl="0" defTabSz="914400" fontAlgn="base"/>
            <a:r>
              <a:rPr lang="hr-HR" altLang="de-DE" sz="2000" dirty="0">
                <a:solidFill>
                  <a:srgbClr val="004992"/>
                </a:solidFill>
              </a:rPr>
              <a:t>Pozadina događaja</a:t>
            </a:r>
            <a:r>
              <a:rPr lang="en-AU" altLang="de-DE" sz="2000" dirty="0">
                <a:solidFill>
                  <a:srgbClr val="333333"/>
                </a:solidFill>
              </a:rPr>
              <a:t>: </a:t>
            </a:r>
            <a:r>
              <a:rPr lang="hr-HR" altLang="de-DE" sz="2000" dirty="0">
                <a:solidFill>
                  <a:srgbClr val="333333"/>
                </a:solidFill>
              </a:rPr>
              <a:t>Otac se ponašao u zadnje vrijeme drugačije</a:t>
            </a:r>
            <a:r>
              <a:rPr lang="en-AU" altLang="de-DE" sz="2000" dirty="0">
                <a:solidFill>
                  <a:srgbClr val="333333"/>
                </a:solidFill>
              </a:rPr>
              <a:t>, </a:t>
            </a:r>
            <a:r>
              <a:rPr lang="hr-HR" altLang="de-DE" sz="2000" dirty="0">
                <a:solidFill>
                  <a:srgbClr val="333333"/>
                </a:solidFill>
              </a:rPr>
              <a:t>manje ljubazno i strpljivo nego prije.</a:t>
            </a:r>
            <a:endParaRPr lang="en-AU" altLang="de-DE" sz="2000" dirty="0">
              <a:solidFill>
                <a:srgbClr val="333333"/>
              </a:solidFill>
            </a:endParaRPr>
          </a:p>
          <a:p>
            <a:pPr lvl="0" defTabSz="914400" fontAlgn="base"/>
            <a:r>
              <a:rPr lang="hr-HR" altLang="de-DE" sz="2000" dirty="0">
                <a:solidFill>
                  <a:srgbClr val="004992"/>
                </a:solidFill>
              </a:rPr>
              <a:t>Ali</a:t>
            </a:r>
            <a:r>
              <a:rPr lang="en-AU" altLang="de-DE" sz="2000" dirty="0">
                <a:solidFill>
                  <a:srgbClr val="333333"/>
                </a:solidFill>
              </a:rPr>
              <a:t>: </a:t>
            </a:r>
            <a:r>
              <a:rPr lang="hr-HR" altLang="de-DE" sz="2000" dirty="0">
                <a:solidFill>
                  <a:srgbClr val="333333"/>
                </a:solidFill>
              </a:rPr>
              <a:t>Ljudi se mijenjaju kad ostare</a:t>
            </a:r>
            <a:r>
              <a:rPr lang="en-AU" altLang="de-DE" sz="2000" dirty="0">
                <a:solidFill>
                  <a:srgbClr val="333333"/>
                </a:solidFill>
              </a:rPr>
              <a:t>; m</a:t>
            </a:r>
            <a:r>
              <a:rPr lang="hr-HR" altLang="de-DE" sz="2000" dirty="0">
                <a:solidFill>
                  <a:srgbClr val="333333"/>
                </a:solidFill>
              </a:rPr>
              <a:t>ožda je otac imao svojih problema</a:t>
            </a:r>
            <a:r>
              <a:rPr lang="en-AU" altLang="de-DE" sz="2000" dirty="0">
                <a:solidFill>
                  <a:srgbClr val="333333"/>
                </a:solidFill>
              </a:rPr>
              <a:t> </a:t>
            </a:r>
            <a:r>
              <a:rPr lang="hr-HR" altLang="de-DE" sz="2000" dirty="0">
                <a:solidFill>
                  <a:srgbClr val="333333"/>
                </a:solidFill>
              </a:rPr>
              <a:t>ili je</a:t>
            </a:r>
            <a:r>
              <a:rPr lang="en-AU" altLang="de-DE" sz="2000" dirty="0">
                <a:solidFill>
                  <a:srgbClr val="333333"/>
                </a:solidFill>
              </a:rPr>
              <a:t> </a:t>
            </a:r>
            <a:r>
              <a:rPr lang="hr-HR" altLang="de-DE" sz="2000" dirty="0">
                <a:solidFill>
                  <a:srgbClr val="333333"/>
                </a:solidFill>
              </a:rPr>
              <a:t>bio pod stresom</a:t>
            </a:r>
            <a:r>
              <a:rPr lang="en-AU" altLang="de-DE" sz="2000" dirty="0">
                <a:solidFill>
                  <a:srgbClr val="333333"/>
                </a:solidFill>
              </a:rPr>
              <a:t> </a:t>
            </a:r>
            <a:r>
              <a:rPr lang="hr-HR" altLang="de-DE" sz="2000" dirty="0">
                <a:solidFill>
                  <a:srgbClr val="333333"/>
                </a:solidFill>
              </a:rPr>
              <a:t>zbog ponašanja svog sina</a:t>
            </a:r>
            <a:r>
              <a:rPr lang="en-AU" altLang="de-DE" sz="2000" dirty="0">
                <a:solidFill>
                  <a:srgbClr val="333333"/>
                </a:solidFill>
              </a:rPr>
              <a:t>.</a:t>
            </a:r>
            <a:r>
              <a:rPr lang="hr-HR" altLang="de-DE" sz="2000" dirty="0">
                <a:solidFill>
                  <a:srgbClr val="333333"/>
                </a:solidFill>
              </a:rPr>
              <a:t> Stjepanovi rođaci nisu ga mogli uvjeriti da je s ocem sve u redu.</a:t>
            </a: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69</a:t>
            </a:fld>
            <a:endParaRPr lang="de-DE" altLang="de-DE"/>
          </a:p>
        </p:txBody>
      </p:sp>
    </p:spTree>
    <p:extLst>
      <p:ext uri="{BB962C8B-B14F-4D97-AF65-F5344CB8AC3E}">
        <p14:creationId xmlns:p14="http://schemas.microsoft.com/office/powerpoint/2010/main" val="41592791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Kakve veze ovo ima s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a:solidFill>
                  <a:srgbClr val="333333"/>
                </a:solidFill>
              </a:rPr>
              <a:t>Tijekom psihoze neki</a:t>
            </a:r>
            <a:r>
              <a:rPr lang="en-AU" altLang="de-DE" sz="2000" dirty="0">
                <a:solidFill>
                  <a:srgbClr val="333333"/>
                </a:solidFill>
              </a:rPr>
              <a:t> </a:t>
            </a:r>
            <a:r>
              <a:rPr lang="hr-HR" altLang="de-DE" sz="2000" dirty="0">
                <a:solidFill>
                  <a:srgbClr val="333333"/>
                </a:solidFill>
              </a:rPr>
              <a:t>ljudi mogu ustrajati u</a:t>
            </a:r>
            <a:r>
              <a:rPr lang="en-AU" altLang="de-DE" sz="2000" dirty="0">
                <a:solidFill>
                  <a:srgbClr val="333333"/>
                </a:solidFill>
              </a:rPr>
              <a:t> </a:t>
            </a:r>
            <a:r>
              <a:rPr lang="hr-HR" altLang="de-DE" sz="2000" dirty="0">
                <a:solidFill>
                  <a:srgbClr val="333333"/>
                </a:solidFill>
              </a:rPr>
              <a:t>pogrešnim uvjerenjima</a:t>
            </a:r>
            <a:r>
              <a:rPr lang="en-AU" altLang="de-DE" sz="2000" dirty="0">
                <a:solidFill>
                  <a:srgbClr val="333333"/>
                </a:solidFill>
              </a:rPr>
              <a:t> </a:t>
            </a:r>
            <a:r>
              <a:rPr lang="hr-HR" altLang="de-DE" sz="2000" dirty="0">
                <a:solidFill>
                  <a:srgbClr val="333333"/>
                </a:solidFill>
              </a:rPr>
              <a:t>usprkos čvrstim suprotnim dokazima</a:t>
            </a:r>
            <a:r>
              <a:rPr lang="en-AU" altLang="de-DE" sz="2000" dirty="0">
                <a:solidFill>
                  <a:srgbClr val="333333"/>
                </a:solidFill>
              </a:rPr>
              <a:t>. </a:t>
            </a:r>
            <a:r>
              <a:rPr lang="hr-HR" altLang="de-DE" sz="2000" dirty="0">
                <a:solidFill>
                  <a:srgbClr val="333333"/>
                </a:solidFill>
              </a:rPr>
              <a:t>U nekim slučajevima</a:t>
            </a:r>
            <a:r>
              <a:rPr lang="en-AU" altLang="de-DE" sz="2000" dirty="0">
                <a:solidFill>
                  <a:srgbClr val="333333"/>
                </a:solidFill>
              </a:rPr>
              <a:t>, </a:t>
            </a:r>
            <a:r>
              <a:rPr lang="hr-HR" altLang="de-DE" sz="2000" dirty="0">
                <a:solidFill>
                  <a:srgbClr val="333333"/>
                </a:solidFill>
              </a:rPr>
              <a:t>ovo može imati</a:t>
            </a:r>
            <a:r>
              <a:rPr lang="en-AU" altLang="de-DE" sz="2000" dirty="0">
                <a:solidFill>
                  <a:srgbClr val="333333"/>
                </a:solidFill>
              </a:rPr>
              <a:t> </a:t>
            </a:r>
            <a:r>
              <a:rPr lang="hr-HR" altLang="de-DE" sz="2000" dirty="0">
                <a:solidFill>
                  <a:srgbClr val="333333"/>
                </a:solidFill>
              </a:rPr>
              <a:t>dramatične posljedice</a:t>
            </a:r>
            <a:r>
              <a:rPr lang="en-AU" altLang="de-DE" sz="2000" dirty="0">
                <a:solidFill>
                  <a:srgbClr val="333333"/>
                </a:solidFill>
              </a:rPr>
              <a:t>.</a:t>
            </a:r>
            <a:endParaRPr lang="hr-HR" altLang="de-DE" sz="2000" dirty="0">
              <a:solidFill>
                <a:srgbClr val="333333"/>
              </a:solidFill>
            </a:endParaRPr>
          </a:p>
          <a:p>
            <a:pPr lvl="0" defTabSz="914400" fontAlgn="base"/>
            <a:r>
              <a:rPr lang="hr-HR" altLang="de-DE" sz="2000" dirty="0">
                <a:solidFill>
                  <a:srgbClr val="004992"/>
                </a:solidFill>
              </a:rPr>
              <a:t>Primjer</a:t>
            </a:r>
            <a:r>
              <a:rPr lang="en-AU" altLang="de-DE" sz="2000" dirty="0">
                <a:solidFill>
                  <a:srgbClr val="333333"/>
                </a:solidFill>
              </a:rPr>
              <a:t>: </a:t>
            </a:r>
            <a:r>
              <a:rPr lang="hr-HR" altLang="de-DE" sz="2000" dirty="0">
                <a:solidFill>
                  <a:srgbClr val="333333"/>
                </a:solidFill>
              </a:rPr>
              <a:t>Stjepan je fizički napao svog oca da bi dokazao da mu je otac davno umro i da je robot zaposjeo njegovo tijelo</a:t>
            </a:r>
            <a:r>
              <a:rPr lang="en-AU" altLang="de-DE" sz="2000" dirty="0">
                <a:solidFill>
                  <a:srgbClr val="333333"/>
                </a:solidFill>
              </a:rPr>
              <a:t>. </a:t>
            </a:r>
            <a:r>
              <a:rPr lang="hr-HR" altLang="de-DE" sz="2000" dirty="0">
                <a:solidFill>
                  <a:srgbClr val="333333"/>
                </a:solidFill>
              </a:rPr>
              <a:t>Iako je</a:t>
            </a:r>
            <a:r>
              <a:rPr lang="en-GB" altLang="de-DE" sz="2000" dirty="0">
                <a:solidFill>
                  <a:srgbClr val="333333"/>
                </a:solidFill>
              </a:rPr>
              <a:t> </a:t>
            </a:r>
            <a:r>
              <a:rPr lang="hr-HR" altLang="de-DE" sz="2000" dirty="0">
                <a:solidFill>
                  <a:srgbClr val="333333"/>
                </a:solidFill>
              </a:rPr>
              <a:t>otac bio ozlijeđen i krvario</a:t>
            </a:r>
            <a:r>
              <a:rPr lang="en-GB" altLang="de-DE" sz="2000" dirty="0">
                <a:solidFill>
                  <a:srgbClr val="333333"/>
                </a:solidFill>
              </a:rPr>
              <a:t>, </a:t>
            </a:r>
            <a:r>
              <a:rPr lang="hr-HR" altLang="de-DE" sz="2000" dirty="0">
                <a:solidFill>
                  <a:srgbClr val="333333"/>
                </a:solidFill>
              </a:rPr>
              <a:t>što je bio dokaz</a:t>
            </a:r>
            <a:r>
              <a:rPr lang="en-GB" altLang="de-DE" sz="2000" dirty="0">
                <a:solidFill>
                  <a:srgbClr val="333333"/>
                </a:solidFill>
              </a:rPr>
              <a:t> </a:t>
            </a:r>
            <a:r>
              <a:rPr lang="hr-HR" altLang="de-DE" sz="2000" dirty="0">
                <a:solidFill>
                  <a:srgbClr val="333333"/>
                </a:solidFill>
              </a:rPr>
              <a:t>protiv njegovih vjerovanja</a:t>
            </a:r>
            <a:r>
              <a:rPr lang="en-GB" altLang="de-DE" sz="2000" dirty="0">
                <a:solidFill>
                  <a:srgbClr val="333333"/>
                </a:solidFill>
              </a:rPr>
              <a:t>, </a:t>
            </a:r>
            <a:r>
              <a:rPr lang="hr-HR" altLang="de-DE" sz="2000" dirty="0">
                <a:solidFill>
                  <a:srgbClr val="333333"/>
                </a:solidFill>
              </a:rPr>
              <a:t>Stjepan nije promijenio mišljenje</a:t>
            </a:r>
            <a:r>
              <a:rPr lang="en-GB" altLang="de-DE" sz="2000" dirty="0">
                <a:solidFill>
                  <a:srgbClr val="333333"/>
                </a:solidFill>
              </a:rPr>
              <a:t>.</a:t>
            </a:r>
            <a:endParaRPr lang="de-DE" altLang="de-DE" sz="2000" dirty="0">
              <a:solidFill>
                <a:srgbClr val="333333"/>
              </a:solidFill>
            </a:endParaRPr>
          </a:p>
          <a:p>
            <a:pPr lvl="0" defTabSz="914400" fontAlgn="base"/>
            <a:r>
              <a:rPr lang="hr-HR" altLang="de-DE" sz="2000" dirty="0">
                <a:solidFill>
                  <a:srgbClr val="004992"/>
                </a:solidFill>
              </a:rPr>
              <a:t>Pozadina događaja</a:t>
            </a:r>
            <a:r>
              <a:rPr lang="en-AU" altLang="de-DE" sz="2000" dirty="0">
                <a:solidFill>
                  <a:srgbClr val="333333"/>
                </a:solidFill>
              </a:rPr>
              <a:t>: </a:t>
            </a:r>
            <a:r>
              <a:rPr lang="hr-HR" altLang="de-DE" sz="2000" dirty="0">
                <a:solidFill>
                  <a:srgbClr val="333333"/>
                </a:solidFill>
              </a:rPr>
              <a:t>Otac se ponašao u zadnje vrijeme drugačije</a:t>
            </a:r>
            <a:r>
              <a:rPr lang="en-AU" altLang="de-DE" sz="2000" dirty="0">
                <a:solidFill>
                  <a:srgbClr val="333333"/>
                </a:solidFill>
              </a:rPr>
              <a:t>, </a:t>
            </a:r>
            <a:r>
              <a:rPr lang="hr-HR" altLang="de-DE" sz="2000" dirty="0">
                <a:solidFill>
                  <a:srgbClr val="333333"/>
                </a:solidFill>
              </a:rPr>
              <a:t>manje ljubazno i strpljivo nego prije.</a:t>
            </a:r>
            <a:endParaRPr lang="en-AU" altLang="de-DE" sz="2000" dirty="0">
              <a:solidFill>
                <a:srgbClr val="333333"/>
              </a:solidFill>
            </a:endParaRPr>
          </a:p>
          <a:p>
            <a:pPr lvl="0" defTabSz="914400" fontAlgn="base"/>
            <a:r>
              <a:rPr lang="hr-HR" altLang="de-DE" sz="2000" dirty="0">
                <a:solidFill>
                  <a:srgbClr val="004992"/>
                </a:solidFill>
              </a:rPr>
              <a:t>Ali</a:t>
            </a:r>
            <a:r>
              <a:rPr lang="en-AU" altLang="de-DE" sz="2000" dirty="0">
                <a:solidFill>
                  <a:srgbClr val="333333"/>
                </a:solidFill>
              </a:rPr>
              <a:t>: </a:t>
            </a:r>
            <a:r>
              <a:rPr lang="hr-HR" altLang="de-DE" sz="2000" dirty="0">
                <a:solidFill>
                  <a:srgbClr val="333333"/>
                </a:solidFill>
              </a:rPr>
              <a:t>Ljudi se mijenjaju kad ostare</a:t>
            </a:r>
            <a:r>
              <a:rPr lang="en-AU" altLang="de-DE" sz="2000" dirty="0">
                <a:solidFill>
                  <a:srgbClr val="333333"/>
                </a:solidFill>
              </a:rPr>
              <a:t>; m</a:t>
            </a:r>
            <a:r>
              <a:rPr lang="hr-HR" altLang="de-DE" sz="2000" dirty="0">
                <a:solidFill>
                  <a:srgbClr val="333333"/>
                </a:solidFill>
              </a:rPr>
              <a:t>ožda je otac imao svojih problema</a:t>
            </a:r>
            <a:r>
              <a:rPr lang="en-AU" altLang="de-DE" sz="2000" dirty="0">
                <a:solidFill>
                  <a:srgbClr val="333333"/>
                </a:solidFill>
              </a:rPr>
              <a:t> </a:t>
            </a:r>
            <a:r>
              <a:rPr lang="hr-HR" altLang="de-DE" sz="2000" dirty="0">
                <a:solidFill>
                  <a:srgbClr val="333333"/>
                </a:solidFill>
              </a:rPr>
              <a:t>ili je</a:t>
            </a:r>
            <a:r>
              <a:rPr lang="en-AU" altLang="de-DE" sz="2000" dirty="0">
                <a:solidFill>
                  <a:srgbClr val="333333"/>
                </a:solidFill>
              </a:rPr>
              <a:t> </a:t>
            </a:r>
            <a:r>
              <a:rPr lang="hr-HR" altLang="de-DE" sz="2000" dirty="0">
                <a:solidFill>
                  <a:srgbClr val="333333"/>
                </a:solidFill>
              </a:rPr>
              <a:t>bio pod stresom</a:t>
            </a:r>
            <a:r>
              <a:rPr lang="en-AU" altLang="de-DE" sz="2000" dirty="0">
                <a:solidFill>
                  <a:srgbClr val="333333"/>
                </a:solidFill>
              </a:rPr>
              <a:t> </a:t>
            </a:r>
            <a:r>
              <a:rPr lang="hr-HR" altLang="de-DE" sz="2000" dirty="0">
                <a:solidFill>
                  <a:srgbClr val="333333"/>
                </a:solidFill>
              </a:rPr>
              <a:t>zbog ponašanja svog sina</a:t>
            </a:r>
            <a:r>
              <a:rPr lang="en-AU" altLang="de-DE" sz="2000" dirty="0">
                <a:solidFill>
                  <a:srgbClr val="333333"/>
                </a:solidFill>
              </a:rPr>
              <a:t>.</a:t>
            </a:r>
            <a:r>
              <a:rPr lang="hr-HR" altLang="de-DE" sz="2000" dirty="0">
                <a:solidFill>
                  <a:srgbClr val="333333"/>
                </a:solidFill>
              </a:rPr>
              <a:t> Stjepanovi rođaci nisu ga mogli uvjeriti da je s ocem sve u redu.</a:t>
            </a:r>
          </a:p>
          <a:p>
            <a:pPr lvl="0" defTabSz="914400" fontAlgn="base"/>
            <a:r>
              <a:rPr lang="hr-HR" altLang="de-DE" sz="2000" dirty="0">
                <a:solidFill>
                  <a:srgbClr val="333333"/>
                </a:solidFill>
              </a:rPr>
              <a:t>Teško je </a:t>
            </a:r>
            <a:r>
              <a:rPr lang="hr-HR" altLang="de-DE" sz="2000">
                <a:solidFill>
                  <a:srgbClr val="333333"/>
                </a:solidFill>
              </a:rPr>
              <a:t>zadržati “hladnu glavu” </a:t>
            </a:r>
            <a:r>
              <a:rPr lang="hr-HR" altLang="de-DE" sz="2000" dirty="0">
                <a:solidFill>
                  <a:srgbClr val="333333"/>
                </a:solidFill>
              </a:rPr>
              <a:t>kad se čovjek osjeti</a:t>
            </a:r>
            <a:r>
              <a:rPr lang="en-AU" altLang="de-DE" sz="2000" dirty="0">
                <a:solidFill>
                  <a:srgbClr val="333333"/>
                </a:solidFill>
              </a:rPr>
              <a:t> </a:t>
            </a:r>
            <a:r>
              <a:rPr lang="hr-HR" altLang="de-DE" sz="2000" dirty="0">
                <a:solidFill>
                  <a:srgbClr val="333333"/>
                </a:solidFill>
              </a:rPr>
              <a:t>ugroženim</a:t>
            </a:r>
            <a:r>
              <a:rPr lang="en-AU" altLang="de-DE" sz="2000" dirty="0">
                <a:solidFill>
                  <a:srgbClr val="333333"/>
                </a:solidFill>
              </a:rPr>
              <a:t>. </a:t>
            </a:r>
            <a:r>
              <a:rPr lang="hr-HR" altLang="de-DE" sz="2000" dirty="0">
                <a:solidFill>
                  <a:srgbClr val="333333"/>
                </a:solidFill>
              </a:rPr>
              <a:t>Zato budite oprezni s prosudbama</a:t>
            </a:r>
            <a:r>
              <a:rPr lang="en-AU" altLang="de-DE" sz="2000" dirty="0">
                <a:solidFill>
                  <a:srgbClr val="333333"/>
                </a:solidFill>
              </a:rPr>
              <a:t> </a:t>
            </a:r>
            <a:r>
              <a:rPr lang="hr-HR" altLang="de-DE" sz="2000" dirty="0">
                <a:solidFill>
                  <a:srgbClr val="333333"/>
                </a:solidFill>
              </a:rPr>
              <a:t>i pitajte za savjet ljude kojima vjerujete</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25D9DE8C-0506-4FAE-889A-1D0E14144EE5}" type="slidenum">
              <a:rPr lang="de-DE" altLang="de-DE" smtClean="0"/>
              <a:pPr/>
              <a:t>70</a:t>
            </a:fld>
            <a:endParaRPr lang="de-DE" altLang="de-DE"/>
          </a:p>
        </p:txBody>
      </p:sp>
    </p:spTree>
    <p:extLst>
      <p:ext uri="{BB962C8B-B14F-4D97-AF65-F5344CB8AC3E}">
        <p14:creationId xmlns:p14="http://schemas.microsoft.com/office/powerpoint/2010/main" val="33182955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3 – Mijenjanje vjerovanja</a:t>
            </a:r>
          </a:p>
        </p:txBody>
      </p:sp>
      <p:sp>
        <p:nvSpPr>
          <p:cNvPr id="8" name="Slide Number Placeholder 7"/>
          <p:cNvSpPr>
            <a:spLocks noGrp="1"/>
          </p:cNvSpPr>
          <p:nvPr>
            <p:ph type="sldNum" sz="quarter" idx="12"/>
          </p:nvPr>
        </p:nvSpPr>
        <p:spPr/>
        <p:txBody>
          <a:bodyPr/>
          <a:lstStyle/>
          <a:p>
            <a:fld id="{25D9DE8C-0506-4FAE-889A-1D0E14144EE5}" type="slidenum">
              <a:rPr lang="de-DE" altLang="de-DE" smtClean="0"/>
              <a:pPr/>
              <a:t>71</a:t>
            </a:fld>
            <a:endParaRPr lang="de-DE" altLang="de-DE"/>
          </a:p>
        </p:txBody>
      </p:sp>
    </p:spTree>
    <p:extLst>
      <p:ext uri="{BB962C8B-B14F-4D97-AF65-F5344CB8AC3E}">
        <p14:creationId xmlns:p14="http://schemas.microsoft.com/office/powerpoint/2010/main" val="12945838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954248407"/>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fld id="{55C5D581-43E1-4126-84E4-68E7F639FBF2}" type="slidenum">
              <a:rPr lang="de-DE" altLang="de-DE" smtClean="0"/>
              <a:pPr/>
              <a:t>72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4743</Words>
  <Application>Microsoft Office PowerPoint</Application>
  <PresentationFormat>Benutzerdefiniert</PresentationFormat>
  <Paragraphs>715</Paragraphs>
  <Slides>72</Slides>
  <Notes>72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72</vt:i4>
      </vt:variant>
    </vt:vector>
  </HeadingPairs>
  <TitlesOfParts>
    <vt:vector size="78" baseType="lpstr">
      <vt:lpstr>Calibri Light</vt:lpstr>
      <vt:lpstr>Times New Roman</vt:lpstr>
      <vt:lpstr>Arial</vt:lpstr>
      <vt:lpstr>Symbol</vt:lpstr>
      <vt:lpstr>WingDings</vt:lpstr>
      <vt:lpstr>UKE_PPT-Vorlage_16zu9</vt:lpstr>
      <vt:lpstr>MKT 3 A – Mijenjanje vjerovanja</vt:lpstr>
      <vt:lpstr>Mijenjanje vjerovanja</vt:lpstr>
      <vt:lpstr>Mijenjanje vjerovanja</vt:lpstr>
      <vt:lpstr>Mijenjanje vjerovanja</vt:lpstr>
      <vt:lpstr>Kada se predviđanja ne obistine</vt:lpstr>
      <vt:lpstr>Kada se predviđanja ne obistine</vt:lpstr>
      <vt:lpstr>Primjeri ignoriranja činjenica (suženo, “tunelsko” viđenje)</vt:lpstr>
      <vt:lpstr>Primjeri ignoriranja činjenica (suženo, “tunelsko” viđenje)</vt:lpstr>
      <vt:lpstr>Primjeri ignoriranja činjenica (suženo, “tunelsko” viđenje)</vt:lpstr>
      <vt:lpstr>Primjeri ignoriranja činjenica (suženo, “tunelsko” viđenje)</vt:lpstr>
      <vt:lpstr>Zašto ovo radimo?</vt:lpstr>
      <vt:lpstr>Kako suviše kruto mišljenje vodi pogrešnim zaključcima tijekom psihoze – primjeri</vt:lpstr>
      <vt:lpstr>Ove 3 slike pripadaju nekoj kategoriji. Kojoj?</vt:lpstr>
      <vt:lpstr>Kategorija: živa bića!</vt:lpstr>
      <vt:lpstr>Vježba</vt:lpstr>
      <vt:lpstr>Vježba</vt:lpstr>
      <vt:lpstr>Vježba</vt:lpstr>
      <vt:lpstr>Vježba</vt:lpstr>
      <vt:lpstr>Što se moglo dogoditi?</vt:lpstr>
      <vt:lpstr>Koliko je svaka od tih mogućnosti vjerojatna?</vt:lpstr>
      <vt:lpstr>Je li se Vaša procjena promijenila s novom slikom?</vt:lpstr>
      <vt:lpstr>Molimo da ponovno procijenite vjerojatnost!</vt:lpstr>
      <vt:lpstr>PowerPoint-Präsentation</vt:lpstr>
      <vt:lpstr>Koliko je svaka od tih mogućnosti vjerojatna?</vt:lpstr>
      <vt:lpstr>Je li se Vaša procjena promijenila s novom slikom?</vt:lpstr>
      <vt:lpstr>Molimo da ponovno procijenite vjerojatnost!</vt:lpstr>
      <vt:lpstr>PowerPoint-Präsentation</vt:lpstr>
      <vt:lpstr>Koliko je svaka od tih mogućnosti vjerojatna?</vt:lpstr>
      <vt:lpstr>Je li se Vaša procjena promijenila s novom slikom?</vt:lpstr>
      <vt:lpstr>Molimo da ponovno procijenite vjerojatnost!</vt:lpstr>
      <vt:lpstr>PowerPoint-Präsentation</vt:lpstr>
      <vt:lpstr>Koliko je svaka od tih mogućnosti vjerojatna?</vt:lpstr>
      <vt:lpstr>Molimo da ponovno procijenite vjerojatnost!</vt:lpstr>
      <vt:lpstr>Molimo da ponovno procijenite vjerojatnost!</vt:lpstr>
      <vt:lpstr>Molimo da ponovno procijenite vjerojatnost!</vt:lpstr>
      <vt:lpstr>Koliko je svaka od tih mogućnosti vjerojatna?</vt:lpstr>
      <vt:lpstr>Je li se Vaša procjena promijenila s novom slikom?</vt:lpstr>
      <vt:lpstr>Molimo da ponovno procijenite vjerojatnost!</vt:lpstr>
      <vt:lpstr>PowerPoint-Präsentation</vt:lpstr>
      <vt:lpstr>izborni sadržaj: video - isječci</vt:lpstr>
      <vt:lpstr>Koliko je svaka od tih mogućnosti vjerojatna?</vt:lpstr>
      <vt:lpstr>Je li se Vaša procjena promijenila s novom slikom?</vt:lpstr>
      <vt:lpstr>Molimo da ponovno procijenite vjerojatnost!</vt:lpstr>
      <vt:lpstr>PowerPoint-Präsentation</vt:lpstr>
      <vt:lpstr>Koliko je svaka od tih mogućnosti vjerojatna?</vt:lpstr>
      <vt:lpstr>Je li se Vaša procjena promijenila s novom slikom?</vt:lpstr>
      <vt:lpstr>Molimo da ponovno procijenite vjerojatnost!</vt:lpstr>
      <vt:lpstr>PowerPoint-Präsentation</vt:lpstr>
      <vt:lpstr>Koliko je svaka od tih mogućnosti vjerojatna?</vt:lpstr>
      <vt:lpstr>Je li se Vaša procjena promijenila s novom slikom?</vt:lpstr>
      <vt:lpstr>Molimo da ponovno procijenite vjerojatnost!</vt:lpstr>
      <vt:lpstr>PowerPoint-Präsentation</vt:lpstr>
      <vt:lpstr>Koliko je svaka od tih mogućnosti vjerojatna?</vt:lpstr>
      <vt:lpstr>Je li se Vaša procjena promijenila s novom slikom?</vt:lpstr>
      <vt:lpstr>Molimo da ponovno procijenite vjerojatnost!</vt:lpstr>
      <vt:lpstr>Molimo da ponovno procijenite vjerojatnost!</vt:lpstr>
      <vt:lpstr>Koliko je svaka od tih mogućnosti vjerojatna?</vt:lpstr>
      <vt:lpstr>Je li se Vaša procjena promijenila s novom slikom?</vt:lpstr>
      <vt:lpstr>Molimo da ponovno procijenite vjerojatnost!</vt:lpstr>
      <vt:lpstr>Molimo da ponovno procijenite vjerojatnost!</vt:lpstr>
      <vt:lpstr>Koliko je svaka od tih mogućnosti vjerojatna?</vt:lpstr>
      <vt:lpstr>Je li se Vaša procjena promijenila s novom slikom?</vt:lpstr>
      <vt:lpstr>Molimo da ponovno procijenite vjerojatnost!</vt:lpstr>
      <vt:lpstr>PowerPoint-Präsentation</vt:lpstr>
      <vt:lpstr>Primjena u svakodnevnom životu</vt:lpstr>
      <vt:lpstr>Primjena u svakodnevnom životu</vt:lpstr>
      <vt:lpstr>Primjena u svakodnevnom životu</vt:lpstr>
      <vt:lpstr>Kakve veze ovo ima s psihozom?</vt:lpstr>
      <vt:lpstr>Kakve veze ovo ima s psihozom?</vt:lpstr>
      <vt:lpstr>Kakve veze ovo ima s psihozom?</vt:lpstr>
      <vt:lpstr>Hvala na pozornosti!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299</cp:revision>
  <dcterms:created xsi:type="dcterms:W3CDTF">2004-06-30T16:15:23Z</dcterms:created>
  <dcterms:modified xsi:type="dcterms:W3CDTF">2022-08-15T11:21:24Z</dcterms:modified>
</cp:coreProperties>
</file>