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9" r:id="rId1"/>
  </p:sldMasterIdLst>
  <p:notesMasterIdLst>
    <p:notesMasterId r:id="rId50"/>
  </p:notesMasterIdLst>
  <p:sldIdLst>
    <p:sldId id="405" r:id="rId2"/>
    <p:sldId id="331" r:id="rId3"/>
    <p:sldId id="388" r:id="rId4"/>
    <p:sldId id="387" r:id="rId5"/>
    <p:sldId id="386" r:id="rId6"/>
    <p:sldId id="288" r:id="rId7"/>
    <p:sldId id="262" r:id="rId8"/>
    <p:sldId id="263" r:id="rId9"/>
    <p:sldId id="382" r:id="rId10"/>
    <p:sldId id="375" r:id="rId11"/>
    <p:sldId id="389" r:id="rId12"/>
    <p:sldId id="377" r:id="rId13"/>
    <p:sldId id="391" r:id="rId14"/>
    <p:sldId id="390" r:id="rId15"/>
    <p:sldId id="373" r:id="rId16"/>
    <p:sldId id="392" r:id="rId17"/>
    <p:sldId id="340" r:id="rId18"/>
    <p:sldId id="393" r:id="rId19"/>
    <p:sldId id="341" r:id="rId20"/>
    <p:sldId id="342" r:id="rId21"/>
    <p:sldId id="272" r:id="rId22"/>
    <p:sldId id="343" r:id="rId23"/>
    <p:sldId id="344" r:id="rId24"/>
    <p:sldId id="366" r:id="rId25"/>
    <p:sldId id="395" r:id="rId26"/>
    <p:sldId id="394" r:id="rId27"/>
    <p:sldId id="368" r:id="rId28"/>
    <p:sldId id="397" r:id="rId29"/>
    <p:sldId id="396" r:id="rId30"/>
    <p:sldId id="298" r:id="rId31"/>
    <p:sldId id="349" r:id="rId32"/>
    <p:sldId id="350" r:id="rId33"/>
    <p:sldId id="351" r:id="rId34"/>
    <p:sldId id="365" r:id="rId35"/>
    <p:sldId id="327" r:id="rId36"/>
    <p:sldId id="399" r:id="rId37"/>
    <p:sldId id="398" r:id="rId38"/>
    <p:sldId id="370" r:id="rId39"/>
    <p:sldId id="402" r:id="rId40"/>
    <p:sldId id="401" r:id="rId41"/>
    <p:sldId id="400" r:id="rId42"/>
    <p:sldId id="379" r:id="rId43"/>
    <p:sldId id="403" r:id="rId44"/>
    <p:sldId id="277" r:id="rId45"/>
    <p:sldId id="383" r:id="rId46"/>
    <p:sldId id="404" r:id="rId47"/>
    <p:sldId id="385"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 lastIdx="11" clrIdx="3"/>
  <p:cmAuthor id="4" name="PHSABC" initials=""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5915" autoAdjust="0"/>
  </p:normalViewPr>
  <p:slideViewPr>
    <p:cSldViewPr snapToGrid="0">
      <p:cViewPr varScale="1">
        <p:scale>
          <a:sx n="67" d="100"/>
          <a:sy n="67" d="100"/>
        </p:scale>
        <p:origin x="836" y="44"/>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7AD88F8-AAA1-4757-88EB-093B9554025E}" type="datetimeFigureOut">
              <a:rPr lang="de-DE"/>
              <a:pPr>
                <a:defRPr/>
              </a:pPr>
              <a:t>15.08.2022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E2712F0-F136-49C6-8658-3D20F388F038}" type="slidenum">
              <a:rPr lang="de-DE"/>
              <a:pPr>
                <a:defRPr/>
              </a:pPr>
              <a:t>‹Nr.›</a:t>
            </a:fld>
            <a:endParaRPr lang="de-DE"/>
          </a:p>
        </p:txBody>
      </p:sp>
    </p:spTree>
    <p:extLst>
      <p:ext uri="{BB962C8B-B14F-4D97-AF65-F5344CB8AC3E}">
        <p14:creationId xmlns:p14="http://schemas.microsoft.com/office/powerpoint/2010/main" val="36456257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420B13-3A5C-45DD-B035-F2D310C405AB}" type="slidenum">
              <a:rPr lang="de-DE"/>
              <a:pPr fontAlgn="base">
                <a:spcBef>
                  <a:spcPct val="0"/>
                </a:spcBef>
                <a:spcAft>
                  <a:spcPct val="0"/>
                </a:spcAft>
                <a:defRPr/>
              </a:pPr>
              <a:t>2</a:t>
            </a:fld>
            <a:endParaRPr lang="de-DE"/>
          </a:p>
        </p:txBody>
      </p:sp>
    </p:spTree>
    <p:extLst>
      <p:ext uri="{BB962C8B-B14F-4D97-AF65-F5344CB8AC3E}">
        <p14:creationId xmlns:p14="http://schemas.microsoft.com/office/powerpoint/2010/main" val="1329118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420B13-3A5C-45DD-B035-F2D310C405AB}" type="slidenum">
              <a:rPr lang="de-DE"/>
              <a:pPr fontAlgn="base">
                <a:spcBef>
                  <a:spcPct val="0"/>
                </a:spcBef>
                <a:spcAft>
                  <a:spcPct val="0"/>
                </a:spcAft>
                <a:defRPr/>
              </a:pPr>
              <a:t>3</a:t>
            </a:fld>
            <a:endParaRPr lang="de-DE"/>
          </a:p>
        </p:txBody>
      </p:sp>
    </p:spTree>
    <p:extLst>
      <p:ext uri="{BB962C8B-B14F-4D97-AF65-F5344CB8AC3E}">
        <p14:creationId xmlns:p14="http://schemas.microsoft.com/office/powerpoint/2010/main" val="1329118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420B13-3A5C-45DD-B035-F2D310C405AB}" type="slidenum">
              <a:rPr lang="de-DE"/>
              <a:pPr fontAlgn="base">
                <a:spcBef>
                  <a:spcPct val="0"/>
                </a:spcBef>
                <a:spcAft>
                  <a:spcPct val="0"/>
                </a:spcAft>
                <a:defRPr/>
              </a:pPr>
              <a:t>4</a:t>
            </a:fld>
            <a:endParaRPr lang="de-DE"/>
          </a:p>
        </p:txBody>
      </p:sp>
    </p:spTree>
    <p:extLst>
      <p:ext uri="{BB962C8B-B14F-4D97-AF65-F5344CB8AC3E}">
        <p14:creationId xmlns:p14="http://schemas.microsoft.com/office/powerpoint/2010/main" val="1329118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420B13-3A5C-45DD-B035-F2D310C405AB}" type="slidenum">
              <a:rPr lang="de-DE"/>
              <a:pPr fontAlgn="base">
                <a:spcBef>
                  <a:spcPct val="0"/>
                </a:spcBef>
                <a:spcAft>
                  <a:spcPct val="0"/>
                </a:spcAft>
                <a:defRPr/>
              </a:pPr>
              <a:t>5</a:t>
            </a:fld>
            <a:endParaRPr lang="de-DE"/>
          </a:p>
        </p:txBody>
      </p:sp>
    </p:spTree>
    <p:extLst>
      <p:ext uri="{BB962C8B-B14F-4D97-AF65-F5344CB8AC3E}">
        <p14:creationId xmlns:p14="http://schemas.microsoft.com/office/powerpoint/2010/main" val="1329118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6</a:t>
            </a:fld>
            <a:endParaRPr lang="de-DE"/>
          </a:p>
        </p:txBody>
      </p:sp>
    </p:spTree>
    <p:extLst>
      <p:ext uri="{BB962C8B-B14F-4D97-AF65-F5344CB8AC3E}">
        <p14:creationId xmlns:p14="http://schemas.microsoft.com/office/powerpoint/2010/main" val="2395089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4579"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6031FA-A8A1-4503-B422-4A7514CFA31A}" type="slidenum">
              <a:rPr lang="de-DE"/>
              <a:pPr fontAlgn="base">
                <a:spcBef>
                  <a:spcPct val="0"/>
                </a:spcBef>
                <a:spcAft>
                  <a:spcPct val="0"/>
                </a:spcAft>
                <a:defRPr/>
              </a:pPr>
              <a:t>7</a:t>
            </a:fld>
            <a:endParaRPr lang="de-DE"/>
          </a:p>
        </p:txBody>
      </p:sp>
    </p:spTree>
    <p:extLst>
      <p:ext uri="{BB962C8B-B14F-4D97-AF65-F5344CB8AC3E}">
        <p14:creationId xmlns:p14="http://schemas.microsoft.com/office/powerpoint/2010/main" val="3083279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662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1BEB97-6DCF-463E-99C9-6620C90B62F7}" type="slidenum">
              <a:rPr lang="de-DE">
                <a:solidFill>
                  <a:srgbClr val="000000"/>
                </a:solidFill>
              </a:rPr>
              <a:pPr fontAlgn="base">
                <a:spcBef>
                  <a:spcPct val="0"/>
                </a:spcBef>
                <a:spcAft>
                  <a:spcPct val="0"/>
                </a:spcAft>
                <a:defRPr/>
              </a:pPr>
              <a:t>8</a:t>
            </a:fld>
            <a:endParaRPr lang="de-DE">
              <a:solidFill>
                <a:srgbClr val="000000"/>
              </a:solidFill>
            </a:endParaRPr>
          </a:p>
        </p:txBody>
      </p:sp>
    </p:spTree>
    <p:extLst>
      <p:ext uri="{BB962C8B-B14F-4D97-AF65-F5344CB8AC3E}">
        <p14:creationId xmlns:p14="http://schemas.microsoft.com/office/powerpoint/2010/main" val="1121942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9</a:t>
            </a:fld>
            <a:endParaRPr lang="de-DE"/>
          </a:p>
        </p:txBody>
      </p:sp>
    </p:spTree>
    <p:extLst>
      <p:ext uri="{BB962C8B-B14F-4D97-AF65-F5344CB8AC3E}">
        <p14:creationId xmlns:p14="http://schemas.microsoft.com/office/powerpoint/2010/main" val="218146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277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14341E-D9B4-400E-B04F-0062774AD78F}" type="slidenum">
              <a:rPr lang="de-DE"/>
              <a:pPr fontAlgn="base">
                <a:spcBef>
                  <a:spcPct val="0"/>
                </a:spcBef>
                <a:spcAft>
                  <a:spcPct val="0"/>
                </a:spcAft>
                <a:defRPr/>
              </a:pPr>
              <a:t>10</a:t>
            </a:fld>
            <a:endParaRPr lang="de-DE"/>
          </a:p>
        </p:txBody>
      </p:sp>
    </p:spTree>
    <p:extLst>
      <p:ext uri="{BB962C8B-B14F-4D97-AF65-F5344CB8AC3E}">
        <p14:creationId xmlns:p14="http://schemas.microsoft.com/office/powerpoint/2010/main" val="344632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277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14341E-D9B4-400E-B04F-0062774AD78F}" type="slidenum">
              <a:rPr lang="de-DE"/>
              <a:pPr fontAlgn="base">
                <a:spcBef>
                  <a:spcPct val="0"/>
                </a:spcBef>
                <a:spcAft>
                  <a:spcPct val="0"/>
                </a:spcAft>
                <a:defRPr/>
              </a:pPr>
              <a:t>11</a:t>
            </a:fld>
            <a:endParaRPr lang="de-DE"/>
          </a:p>
        </p:txBody>
      </p:sp>
    </p:spTree>
    <p:extLst>
      <p:ext uri="{BB962C8B-B14F-4D97-AF65-F5344CB8AC3E}">
        <p14:creationId xmlns:p14="http://schemas.microsoft.com/office/powerpoint/2010/main" val="344632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4DD18-4A7B-47FB-920B-F834DD1F3334}" type="slidenum">
              <a:rPr lang="de-DE"/>
              <a:pPr fontAlgn="base">
                <a:spcBef>
                  <a:spcPct val="0"/>
                </a:spcBef>
                <a:spcAft>
                  <a:spcPct val="0"/>
                </a:spcAft>
                <a:defRPr/>
              </a:pPr>
              <a:t>12</a:t>
            </a:fld>
            <a:endParaRPr lang="de-DE"/>
          </a:p>
        </p:txBody>
      </p:sp>
    </p:spTree>
    <p:extLst>
      <p:ext uri="{BB962C8B-B14F-4D97-AF65-F5344CB8AC3E}">
        <p14:creationId xmlns:p14="http://schemas.microsoft.com/office/powerpoint/2010/main" val="1322653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4DD18-4A7B-47FB-920B-F834DD1F3334}" type="slidenum">
              <a:rPr lang="de-DE"/>
              <a:pPr fontAlgn="base">
                <a:spcBef>
                  <a:spcPct val="0"/>
                </a:spcBef>
                <a:spcAft>
                  <a:spcPct val="0"/>
                </a:spcAft>
                <a:defRPr/>
              </a:pPr>
              <a:t>13</a:t>
            </a:fld>
            <a:endParaRPr lang="de-DE"/>
          </a:p>
        </p:txBody>
      </p:sp>
    </p:spTree>
    <p:extLst>
      <p:ext uri="{BB962C8B-B14F-4D97-AF65-F5344CB8AC3E}">
        <p14:creationId xmlns:p14="http://schemas.microsoft.com/office/powerpoint/2010/main" val="1322653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4DD18-4A7B-47FB-920B-F834DD1F3334}" type="slidenum">
              <a:rPr lang="de-DE"/>
              <a:pPr fontAlgn="base">
                <a:spcBef>
                  <a:spcPct val="0"/>
                </a:spcBef>
                <a:spcAft>
                  <a:spcPct val="0"/>
                </a:spcAft>
                <a:defRPr/>
              </a:pPr>
              <a:t>14</a:t>
            </a:fld>
            <a:endParaRPr lang="de-DE"/>
          </a:p>
        </p:txBody>
      </p:sp>
    </p:spTree>
    <p:extLst>
      <p:ext uri="{BB962C8B-B14F-4D97-AF65-F5344CB8AC3E}">
        <p14:creationId xmlns:p14="http://schemas.microsoft.com/office/powerpoint/2010/main" val="1322653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4301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a:p>
        </p:txBody>
      </p:sp>
      <p:sp>
        <p:nvSpPr>
          <p:cNvPr id="3891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14446E-6CA4-4AAD-82AC-7968DBAC5672}" type="slidenum">
              <a:rPr lang="de-DE">
                <a:solidFill>
                  <a:srgbClr val="000000"/>
                </a:solidFill>
              </a:rPr>
              <a:pPr fontAlgn="base">
                <a:spcBef>
                  <a:spcPct val="0"/>
                </a:spcBef>
                <a:spcAft>
                  <a:spcPct val="0"/>
                </a:spcAft>
                <a:defRPr/>
              </a:pPr>
              <a:t>15</a:t>
            </a:fld>
            <a:endParaRPr lang="de-DE">
              <a:solidFill>
                <a:srgbClr val="000000"/>
              </a:solidFill>
            </a:endParaRPr>
          </a:p>
        </p:txBody>
      </p:sp>
    </p:spTree>
    <p:extLst>
      <p:ext uri="{BB962C8B-B14F-4D97-AF65-F5344CB8AC3E}">
        <p14:creationId xmlns:p14="http://schemas.microsoft.com/office/powerpoint/2010/main" val="3603352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4301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a:p>
        </p:txBody>
      </p:sp>
      <p:sp>
        <p:nvSpPr>
          <p:cNvPr id="3891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14446E-6CA4-4AAD-82AC-7968DBAC5672}" type="slidenum">
              <a:rPr lang="de-DE">
                <a:solidFill>
                  <a:srgbClr val="000000"/>
                </a:solidFill>
              </a:rPr>
              <a:pPr fontAlgn="base">
                <a:spcBef>
                  <a:spcPct val="0"/>
                </a:spcBef>
                <a:spcAft>
                  <a:spcPct val="0"/>
                </a:spcAft>
                <a:defRPr/>
              </a:pPr>
              <a:t>16</a:t>
            </a:fld>
            <a:endParaRPr lang="de-DE">
              <a:solidFill>
                <a:srgbClr val="000000"/>
              </a:solidFill>
            </a:endParaRPr>
          </a:p>
        </p:txBody>
      </p:sp>
    </p:spTree>
    <p:extLst>
      <p:ext uri="{BB962C8B-B14F-4D97-AF65-F5344CB8AC3E}">
        <p14:creationId xmlns:p14="http://schemas.microsoft.com/office/powerpoint/2010/main" val="3603352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17</a:t>
            </a:fld>
            <a:endParaRPr lang="de-DE"/>
          </a:p>
        </p:txBody>
      </p:sp>
    </p:spTree>
    <p:extLst>
      <p:ext uri="{BB962C8B-B14F-4D97-AF65-F5344CB8AC3E}">
        <p14:creationId xmlns:p14="http://schemas.microsoft.com/office/powerpoint/2010/main" val="1266929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18</a:t>
            </a:fld>
            <a:endParaRPr lang="de-DE"/>
          </a:p>
        </p:txBody>
      </p:sp>
    </p:spTree>
    <p:extLst>
      <p:ext uri="{BB962C8B-B14F-4D97-AF65-F5344CB8AC3E}">
        <p14:creationId xmlns:p14="http://schemas.microsoft.com/office/powerpoint/2010/main" val="2290020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19</a:t>
            </a:fld>
            <a:endParaRPr lang="de-DE"/>
          </a:p>
        </p:txBody>
      </p:sp>
    </p:spTree>
    <p:extLst>
      <p:ext uri="{BB962C8B-B14F-4D97-AF65-F5344CB8AC3E}">
        <p14:creationId xmlns:p14="http://schemas.microsoft.com/office/powerpoint/2010/main" val="1196708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4813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hr-HR"/>
          </a:p>
        </p:txBody>
      </p:sp>
      <p:sp>
        <p:nvSpPr>
          <p:cNvPr id="4" name="Foliennummernplatzhalter 3"/>
          <p:cNvSpPr>
            <a:spLocks noGrp="1"/>
          </p:cNvSpPr>
          <p:nvPr>
            <p:ph type="sldNum" sz="quarter" idx="5"/>
          </p:nvPr>
        </p:nvSpPr>
        <p:spPr/>
        <p:txBody>
          <a:bodyPr/>
          <a:lstStyle/>
          <a:p>
            <a:pPr>
              <a:defRPr/>
            </a:pPr>
            <a:fld id="{44E35DA1-0091-4CA8-9CDF-23CCAAE29F0C}" type="slidenum">
              <a:rPr lang="de-DE" smtClean="0"/>
              <a:pPr>
                <a:defRPr/>
              </a:pPr>
              <a:t>20</a:t>
            </a:fld>
            <a:endParaRPr lang="de-DE"/>
          </a:p>
        </p:txBody>
      </p:sp>
    </p:spTree>
    <p:extLst>
      <p:ext uri="{BB962C8B-B14F-4D97-AF65-F5344CB8AC3E}">
        <p14:creationId xmlns:p14="http://schemas.microsoft.com/office/powerpoint/2010/main" val="2669607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21</a:t>
            </a:fld>
            <a:endParaRPr lang="de-DE"/>
          </a:p>
        </p:txBody>
      </p:sp>
    </p:spTree>
    <p:extLst>
      <p:ext uri="{BB962C8B-B14F-4D97-AF65-F5344CB8AC3E}">
        <p14:creationId xmlns:p14="http://schemas.microsoft.com/office/powerpoint/2010/main" val="3913668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22</a:t>
            </a:fld>
            <a:endParaRPr lang="de-DE"/>
          </a:p>
        </p:txBody>
      </p:sp>
    </p:spTree>
    <p:extLst>
      <p:ext uri="{BB962C8B-B14F-4D97-AF65-F5344CB8AC3E}">
        <p14:creationId xmlns:p14="http://schemas.microsoft.com/office/powerpoint/2010/main" val="4146748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23</a:t>
            </a:fld>
            <a:endParaRPr lang="de-DE"/>
          </a:p>
        </p:txBody>
      </p:sp>
    </p:spTree>
    <p:extLst>
      <p:ext uri="{BB962C8B-B14F-4D97-AF65-F5344CB8AC3E}">
        <p14:creationId xmlns:p14="http://schemas.microsoft.com/office/powerpoint/2010/main" val="30216532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73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42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BEF0FA-0D43-45B2-9DE8-CB2030BDBEC0}" type="slidenum">
              <a:rPr lang="de-DE"/>
              <a:pPr fontAlgn="base">
                <a:spcBef>
                  <a:spcPct val="0"/>
                </a:spcBef>
                <a:spcAft>
                  <a:spcPct val="0"/>
                </a:spcAft>
                <a:defRPr/>
              </a:pPr>
              <a:t>24</a:t>
            </a:fld>
            <a:endParaRPr lang="de-DE"/>
          </a:p>
        </p:txBody>
      </p:sp>
    </p:spTree>
    <p:extLst>
      <p:ext uri="{BB962C8B-B14F-4D97-AF65-F5344CB8AC3E}">
        <p14:creationId xmlns:p14="http://schemas.microsoft.com/office/powerpoint/2010/main" val="2032888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73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42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BEF0FA-0D43-45B2-9DE8-CB2030BDBEC0}" type="slidenum">
              <a:rPr lang="de-DE"/>
              <a:pPr fontAlgn="base">
                <a:spcBef>
                  <a:spcPct val="0"/>
                </a:spcBef>
                <a:spcAft>
                  <a:spcPct val="0"/>
                </a:spcAft>
                <a:defRPr/>
              </a:pPr>
              <a:t>25</a:t>
            </a:fld>
            <a:endParaRPr lang="de-DE"/>
          </a:p>
        </p:txBody>
      </p:sp>
    </p:spTree>
    <p:extLst>
      <p:ext uri="{BB962C8B-B14F-4D97-AF65-F5344CB8AC3E}">
        <p14:creationId xmlns:p14="http://schemas.microsoft.com/office/powerpoint/2010/main" val="2032888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73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4275"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BEF0FA-0D43-45B2-9DE8-CB2030BDBEC0}" type="slidenum">
              <a:rPr lang="de-DE"/>
              <a:pPr fontAlgn="base">
                <a:spcBef>
                  <a:spcPct val="0"/>
                </a:spcBef>
                <a:spcAft>
                  <a:spcPct val="0"/>
                </a:spcAft>
                <a:defRPr/>
              </a:pPr>
              <a:t>26</a:t>
            </a:fld>
            <a:endParaRPr lang="de-DE"/>
          </a:p>
        </p:txBody>
      </p:sp>
    </p:spTree>
    <p:extLst>
      <p:ext uri="{BB962C8B-B14F-4D97-AF65-F5344CB8AC3E}">
        <p14:creationId xmlns:p14="http://schemas.microsoft.com/office/powerpoint/2010/main" val="2032888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27</a:t>
            </a:fld>
            <a:endParaRPr lang="de-DE"/>
          </a:p>
        </p:txBody>
      </p:sp>
    </p:spTree>
    <p:extLst>
      <p:ext uri="{BB962C8B-B14F-4D97-AF65-F5344CB8AC3E}">
        <p14:creationId xmlns:p14="http://schemas.microsoft.com/office/powerpoint/2010/main" val="788203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28</a:t>
            </a:fld>
            <a:endParaRPr lang="de-DE"/>
          </a:p>
        </p:txBody>
      </p:sp>
    </p:spTree>
    <p:extLst>
      <p:ext uri="{BB962C8B-B14F-4D97-AF65-F5344CB8AC3E}">
        <p14:creationId xmlns:p14="http://schemas.microsoft.com/office/powerpoint/2010/main" val="1059174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29</a:t>
            </a:fld>
            <a:endParaRPr lang="de-DE"/>
          </a:p>
        </p:txBody>
      </p:sp>
    </p:spTree>
    <p:extLst>
      <p:ext uri="{BB962C8B-B14F-4D97-AF65-F5344CB8AC3E}">
        <p14:creationId xmlns:p14="http://schemas.microsoft.com/office/powerpoint/2010/main" val="481424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246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61443"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351932-1A67-448B-85E9-A9B519CB8C6A}" type="slidenum">
              <a:rPr lang="de-DE"/>
              <a:pPr fontAlgn="base">
                <a:spcBef>
                  <a:spcPct val="0"/>
                </a:spcBef>
                <a:spcAft>
                  <a:spcPct val="0"/>
                </a:spcAft>
                <a:defRPr/>
              </a:pPr>
              <a:t>30</a:t>
            </a:fld>
            <a:endParaRPr lang="de-DE"/>
          </a:p>
        </p:txBody>
      </p:sp>
    </p:spTree>
    <p:extLst>
      <p:ext uri="{BB962C8B-B14F-4D97-AF65-F5344CB8AC3E}">
        <p14:creationId xmlns:p14="http://schemas.microsoft.com/office/powerpoint/2010/main" val="17147758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31</a:t>
            </a:fld>
            <a:endParaRPr lang="de-DE"/>
          </a:p>
        </p:txBody>
      </p:sp>
    </p:spTree>
    <p:extLst>
      <p:ext uri="{BB962C8B-B14F-4D97-AF65-F5344CB8AC3E}">
        <p14:creationId xmlns:p14="http://schemas.microsoft.com/office/powerpoint/2010/main" val="1207411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32</a:t>
            </a:fld>
            <a:endParaRPr lang="de-DE"/>
          </a:p>
        </p:txBody>
      </p:sp>
    </p:spTree>
    <p:extLst>
      <p:ext uri="{BB962C8B-B14F-4D97-AF65-F5344CB8AC3E}">
        <p14:creationId xmlns:p14="http://schemas.microsoft.com/office/powerpoint/2010/main" val="2450001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33</a:t>
            </a:fld>
            <a:endParaRPr lang="de-DE"/>
          </a:p>
        </p:txBody>
      </p:sp>
    </p:spTree>
    <p:extLst>
      <p:ext uri="{BB962C8B-B14F-4D97-AF65-F5344CB8AC3E}">
        <p14:creationId xmlns:p14="http://schemas.microsoft.com/office/powerpoint/2010/main" val="2888893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82E922-3D4E-46BC-A207-1CDBA80125B9}" type="slidenum">
              <a:rPr lang="de-DE"/>
              <a:pPr fontAlgn="base">
                <a:spcBef>
                  <a:spcPct val="0"/>
                </a:spcBef>
                <a:spcAft>
                  <a:spcPct val="0"/>
                </a:spcAft>
                <a:defRPr/>
              </a:pPr>
              <a:t>34</a:t>
            </a:fld>
            <a:endParaRPr lang="de-DE"/>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3197460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35</a:t>
            </a:fld>
            <a:endParaRPr lang="de-DE"/>
          </a:p>
        </p:txBody>
      </p:sp>
    </p:spTree>
    <p:extLst>
      <p:ext uri="{BB962C8B-B14F-4D97-AF65-F5344CB8AC3E}">
        <p14:creationId xmlns:p14="http://schemas.microsoft.com/office/powerpoint/2010/main" val="8934266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36</a:t>
            </a:fld>
            <a:endParaRPr lang="de-DE"/>
          </a:p>
        </p:txBody>
      </p:sp>
    </p:spTree>
    <p:extLst>
      <p:ext uri="{BB962C8B-B14F-4D97-AF65-F5344CB8AC3E}">
        <p14:creationId xmlns:p14="http://schemas.microsoft.com/office/powerpoint/2010/main" val="10094322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37</a:t>
            </a:fld>
            <a:endParaRPr lang="de-DE"/>
          </a:p>
        </p:txBody>
      </p:sp>
    </p:spTree>
    <p:extLst>
      <p:ext uri="{BB962C8B-B14F-4D97-AF65-F5344CB8AC3E}">
        <p14:creationId xmlns:p14="http://schemas.microsoft.com/office/powerpoint/2010/main" val="121895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38</a:t>
            </a:fld>
            <a:endParaRPr lang="de-DE"/>
          </a:p>
        </p:txBody>
      </p:sp>
    </p:spTree>
    <p:extLst>
      <p:ext uri="{BB962C8B-B14F-4D97-AF65-F5344CB8AC3E}">
        <p14:creationId xmlns:p14="http://schemas.microsoft.com/office/powerpoint/2010/main" val="5603284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39</a:t>
            </a:fld>
            <a:endParaRPr lang="de-DE"/>
          </a:p>
        </p:txBody>
      </p:sp>
    </p:spTree>
    <p:extLst>
      <p:ext uri="{BB962C8B-B14F-4D97-AF65-F5344CB8AC3E}">
        <p14:creationId xmlns:p14="http://schemas.microsoft.com/office/powerpoint/2010/main" val="10537238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40</a:t>
            </a:fld>
            <a:endParaRPr lang="de-DE"/>
          </a:p>
        </p:txBody>
      </p:sp>
    </p:spTree>
    <p:extLst>
      <p:ext uri="{BB962C8B-B14F-4D97-AF65-F5344CB8AC3E}">
        <p14:creationId xmlns:p14="http://schemas.microsoft.com/office/powerpoint/2010/main" val="884681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41</a:t>
            </a:fld>
            <a:endParaRPr lang="de-DE"/>
          </a:p>
        </p:txBody>
      </p:sp>
    </p:spTree>
    <p:extLst>
      <p:ext uri="{BB962C8B-B14F-4D97-AF65-F5344CB8AC3E}">
        <p14:creationId xmlns:p14="http://schemas.microsoft.com/office/powerpoint/2010/main" val="28809415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42</a:t>
            </a:fld>
            <a:endParaRPr lang="de-DE"/>
          </a:p>
        </p:txBody>
      </p:sp>
    </p:spTree>
    <p:extLst>
      <p:ext uri="{BB962C8B-B14F-4D97-AF65-F5344CB8AC3E}">
        <p14:creationId xmlns:p14="http://schemas.microsoft.com/office/powerpoint/2010/main" val="30206783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43</a:t>
            </a:fld>
            <a:endParaRPr lang="de-DE"/>
          </a:p>
        </p:txBody>
      </p:sp>
    </p:spTree>
    <p:extLst>
      <p:ext uri="{BB962C8B-B14F-4D97-AF65-F5344CB8AC3E}">
        <p14:creationId xmlns:p14="http://schemas.microsoft.com/office/powerpoint/2010/main" val="3058128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7885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8FFE3A-8312-44E4-BF19-380323D13FD3}" type="slidenum">
              <a:rPr lang="de-DE"/>
              <a:pPr fontAlgn="base">
                <a:spcBef>
                  <a:spcPct val="0"/>
                </a:spcBef>
                <a:spcAft>
                  <a:spcPct val="0"/>
                </a:spcAft>
                <a:defRPr/>
              </a:pPr>
              <a:t>44</a:t>
            </a:fld>
            <a:endParaRPr lang="de-DE"/>
          </a:p>
        </p:txBody>
      </p:sp>
    </p:spTree>
    <p:extLst>
      <p:ext uri="{BB962C8B-B14F-4D97-AF65-F5344CB8AC3E}">
        <p14:creationId xmlns:p14="http://schemas.microsoft.com/office/powerpoint/2010/main" val="605759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45</a:t>
            </a:fld>
            <a:endParaRPr lang="de-DE"/>
          </a:p>
        </p:txBody>
      </p:sp>
    </p:spTree>
    <p:extLst>
      <p:ext uri="{BB962C8B-B14F-4D97-AF65-F5344CB8AC3E}">
        <p14:creationId xmlns:p14="http://schemas.microsoft.com/office/powerpoint/2010/main" val="12627097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2712F0-F136-49C6-8658-3D20F388F038}" type="slidenum">
              <a:rPr lang="de-DE" smtClean="0"/>
              <a:pPr>
                <a:defRPr/>
              </a:pPr>
              <a:t>46</a:t>
            </a:fld>
            <a:endParaRPr lang="de-DE"/>
          </a:p>
        </p:txBody>
      </p:sp>
    </p:spTree>
    <p:extLst>
      <p:ext uri="{BB962C8B-B14F-4D97-AF65-F5344CB8AC3E}">
        <p14:creationId xmlns:p14="http://schemas.microsoft.com/office/powerpoint/2010/main" val="41402695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90600" fontAlgn="base">
              <a:spcBef>
                <a:spcPct val="0"/>
              </a:spcBef>
              <a:spcAft>
                <a:spcPct val="0"/>
              </a:spcAft>
            </a:pPr>
            <a:fld id="{B050AED8-90BE-4E4C-9F8F-F3BBCF08F768}" type="slidenum">
              <a:rPr lang="de-DE" altLang="de-DE" sz="1300" smtClean="0">
                <a:latin typeface="Times New Roman" pitchFamily="18" charset="0"/>
              </a:rPr>
              <a:pPr defTabSz="990600" fontAlgn="base">
                <a:spcBef>
                  <a:spcPct val="0"/>
                </a:spcBef>
                <a:spcAft>
                  <a:spcPct val="0"/>
                </a:spcAft>
              </a:pPr>
              <a:t>48</a:t>
            </a:fld>
            <a:endParaRPr lang="de-DE" altLang="de-DE" sz="1300">
              <a:latin typeface="Times New Roman" pitchFamily="18" charset="0"/>
            </a:endParaRPr>
          </a:p>
        </p:txBody>
      </p:sp>
      <p:sp>
        <p:nvSpPr>
          <p:cNvPr id="83970" name="Rectangle 2"/>
          <p:cNvSpPr>
            <a:spLocks noGrp="1" noRot="1" noChangeAspect="1" noChangeArrowheads="1" noTextEdit="1"/>
          </p:cNvSpPr>
          <p:nvPr>
            <p:ph type="sldImg"/>
          </p:nvPr>
        </p:nvSpPr>
        <p:spPr bwMode="auto">
          <a:xfrm>
            <a:off x="138113" y="768350"/>
            <a:ext cx="6823075" cy="3836988"/>
          </a:xfrm>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3457364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9 – Samopoštovanje</a:t>
            </a:r>
          </a:p>
        </p:txBody>
      </p:sp>
      <p:sp>
        <p:nvSpPr>
          <p:cNvPr id="4" name="Slide Number Placeholder 3"/>
          <p:cNvSpPr>
            <a:spLocks noGrp="1"/>
          </p:cNvSpPr>
          <p:nvPr>
            <p:ph type="sldNum" sz="quarter" idx="12"/>
          </p:nvPr>
        </p:nvSpPr>
        <p:spPr bwMode="gray"/>
        <p:txBody>
          <a:bodyPr/>
          <a:lstStyle>
            <a:lvl1pPr>
              <a:defRPr b="0"/>
            </a:lvl1pPr>
          </a:lstStyle>
          <a:p>
            <a:pPr>
              <a:defRPr/>
            </a:pPr>
            <a:fld id="{77607483-6901-4ED5-9D67-81D8403AAE91}"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9 – Samopoštovanje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BEAAA33-8E05-427E-B69C-33B1303D055C}"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Samopoštovanje</a:t>
            </a:r>
          </a:p>
        </p:txBody>
      </p:sp>
      <p:sp>
        <p:nvSpPr>
          <p:cNvPr id="7" name="Slide Number Placeholder 6"/>
          <p:cNvSpPr>
            <a:spLocks noGrp="1"/>
          </p:cNvSpPr>
          <p:nvPr>
            <p:ph type="sldNum" sz="quarter" idx="12"/>
          </p:nvPr>
        </p:nvSpPr>
        <p:spPr bwMode="gray"/>
        <p:txBody>
          <a:bodyPr/>
          <a:lstStyle>
            <a:lvl1pPr>
              <a:defRPr b="0"/>
            </a:lvl1pPr>
          </a:lstStyle>
          <a:p>
            <a:pPr>
              <a:defRPr/>
            </a:pPr>
            <a:fld id="{C39FA58F-17C2-43F3-8774-B64304A759C4}"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Samopoštovanje</a:t>
            </a:r>
          </a:p>
        </p:txBody>
      </p:sp>
      <p:sp>
        <p:nvSpPr>
          <p:cNvPr id="7" name="Slide Number Placeholder 6"/>
          <p:cNvSpPr>
            <a:spLocks noGrp="1"/>
          </p:cNvSpPr>
          <p:nvPr>
            <p:ph type="sldNum" sz="quarter" idx="12"/>
          </p:nvPr>
        </p:nvSpPr>
        <p:spPr bwMode="gray"/>
        <p:txBody>
          <a:bodyPr/>
          <a:lstStyle>
            <a:lvl1pPr>
              <a:defRPr b="0"/>
            </a:lvl1pPr>
          </a:lstStyle>
          <a:p>
            <a:pPr>
              <a:defRPr/>
            </a:pPr>
            <a:fld id="{77607483-6901-4ED5-9D67-81D8403AAE91}"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Samopoštovanje</a:t>
            </a:r>
          </a:p>
        </p:txBody>
      </p:sp>
      <p:sp>
        <p:nvSpPr>
          <p:cNvPr id="7" name="Slide Number Placeholder 6"/>
          <p:cNvSpPr>
            <a:spLocks noGrp="1"/>
          </p:cNvSpPr>
          <p:nvPr>
            <p:ph type="sldNum" sz="quarter" idx="12"/>
          </p:nvPr>
        </p:nvSpPr>
        <p:spPr bwMode="gray"/>
        <p:txBody>
          <a:bodyPr/>
          <a:lstStyle>
            <a:lvl1pPr>
              <a:defRPr b="0"/>
            </a:lvl1pPr>
          </a:lstStyle>
          <a:p>
            <a:pPr>
              <a:defRPr/>
            </a:pPr>
            <a:fld id="{77607483-6901-4ED5-9D67-81D8403AAE91}"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9 – Samopoštovanje</a:t>
            </a:r>
          </a:p>
        </p:txBody>
      </p:sp>
      <p:sp>
        <p:nvSpPr>
          <p:cNvPr id="5" name="Slide Number Placeholder 4"/>
          <p:cNvSpPr>
            <a:spLocks noGrp="1"/>
          </p:cNvSpPr>
          <p:nvPr>
            <p:ph type="sldNum" sz="quarter" idx="12"/>
          </p:nvPr>
        </p:nvSpPr>
        <p:spPr bwMode="gray"/>
        <p:txBody>
          <a:bodyPr/>
          <a:lstStyle>
            <a:lvl1pPr>
              <a:defRPr b="0"/>
            </a:lvl1pPr>
          </a:lstStyle>
          <a:p>
            <a:pPr>
              <a:defRPr/>
            </a:pPr>
            <a:fld id="{FB5B0AB9-7BD8-4F8C-88B0-C7AC8559F0D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9 – Samopoštovanje</a:t>
            </a:r>
          </a:p>
        </p:txBody>
      </p:sp>
      <p:sp>
        <p:nvSpPr>
          <p:cNvPr id="4" name="Slide Number Placeholder 3"/>
          <p:cNvSpPr>
            <a:spLocks noGrp="1"/>
          </p:cNvSpPr>
          <p:nvPr>
            <p:ph type="sldNum" sz="quarter" idx="12"/>
          </p:nvPr>
        </p:nvSpPr>
        <p:spPr bwMode="gray"/>
        <p:txBody>
          <a:bodyPr/>
          <a:lstStyle>
            <a:lvl1pPr>
              <a:defRPr b="0"/>
            </a:lvl1pPr>
          </a:lstStyle>
          <a:p>
            <a:pPr>
              <a:defRPr/>
            </a:pPr>
            <a:fld id="{58F875C5-1963-443B-BBA8-BA95E20CE5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9 – Samopoštovanje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7607483-6901-4ED5-9D67-81D8403AAE91}"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9 I – </a:t>
            </a:r>
            <a:r>
              <a:rPr lang="en-US" altLang="ja-JP" dirty="0" err="1">
                <a:latin typeface="+mn-lt"/>
                <a:ea typeface="+mn-ea"/>
                <a:cs typeface="+mn-cs"/>
              </a:rPr>
              <a:t>Samopoštovanje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7704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Samopoštovanje: Što je to?</a:t>
            </a:r>
            <a:endParaRPr lang="de-DE" sz="3600">
              <a:latin typeface="+mn-lt"/>
              <a:ea typeface="+mn-ea"/>
              <a:cs typeface="+mn-cs"/>
            </a:endParaRPr>
          </a:p>
        </p:txBody>
      </p:sp>
      <p:sp>
        <p:nvSpPr>
          <p:cNvPr id="22529" name="Rectangle 3"/>
          <p:cNvSpPr>
            <a:spLocks noGrp="1" noChangeArrowheads="1"/>
          </p:cNvSpPr>
          <p:nvPr>
            <p:ph idx="1"/>
          </p:nvPr>
        </p:nvSpPr>
        <p:spPr>
          <a:xfrm>
            <a:off x="6400799" y="2204864"/>
            <a:ext cx="5348155" cy="4248000"/>
          </a:xfrm>
        </p:spPr>
        <p:txBody>
          <a:bodyPr>
            <a:noAutofit/>
          </a:bodyPr>
          <a:lstStyle/>
          <a:p>
            <a:pPr eaLnBrk="1" hangingPunct="1">
              <a:buClr>
                <a:srgbClr val="333333"/>
              </a:buCl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Samopoštovanje: Što je to?</a:t>
            </a:r>
            <a:endParaRPr lang="de-DE" sz="3600">
              <a:latin typeface="+mn-lt"/>
              <a:ea typeface="+mn-ea"/>
              <a:cs typeface="+mn-cs"/>
            </a:endParaRPr>
          </a:p>
        </p:txBody>
      </p:sp>
      <p:sp>
        <p:nvSpPr>
          <p:cNvPr id="22529" name="Rectangle 3"/>
          <p:cNvSpPr>
            <a:spLocks noGrp="1" noChangeArrowheads="1"/>
          </p:cNvSpPr>
          <p:nvPr>
            <p:ph idx="1"/>
          </p:nvPr>
        </p:nvSpPr>
        <p:spPr>
          <a:xfrm>
            <a:off x="6400799" y="2204864"/>
            <a:ext cx="5348155" cy="4248000"/>
          </a:xfrm>
        </p:spPr>
        <p:txBody>
          <a:bodyPr>
            <a:noAutofit/>
          </a:bodyPr>
          <a:lstStyle/>
          <a:p>
            <a:pPr marL="342900" indent="-342900" eaLnBrk="1" hangingPunct="1">
              <a:buClr>
                <a:srgbClr val="333333"/>
              </a:buClr>
              <a:buFont typeface="WingDings"/>
              <a:buChar char=""/>
            </a:pPr>
            <a:r>
              <a:rPr lang="hr-HR" sz="2400" dirty="0">
                <a:solidFill>
                  <a:srgbClr val="333333"/>
                </a:solidFill>
              </a:rPr>
              <a:t>Vrijednost koju pripisujemo sami sebi.</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3</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951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Samopoštovanje: Što je to?</a:t>
            </a:r>
            <a:endParaRPr lang="de-DE" sz="3600">
              <a:latin typeface="+mn-lt"/>
              <a:ea typeface="+mn-ea"/>
              <a:cs typeface="+mn-cs"/>
            </a:endParaRPr>
          </a:p>
        </p:txBody>
      </p:sp>
      <p:sp>
        <p:nvSpPr>
          <p:cNvPr id="22529" name="Rectangle 3"/>
          <p:cNvSpPr>
            <a:spLocks noGrp="1" noChangeArrowheads="1"/>
          </p:cNvSpPr>
          <p:nvPr>
            <p:ph idx="1"/>
          </p:nvPr>
        </p:nvSpPr>
        <p:spPr>
          <a:xfrm>
            <a:off x="6400799" y="2204864"/>
            <a:ext cx="5348155" cy="4248000"/>
          </a:xfrm>
        </p:spPr>
        <p:txBody>
          <a:bodyPr>
            <a:noAutofit/>
          </a:bodyPr>
          <a:lstStyle/>
          <a:p>
            <a:pPr marL="342900" indent="-342900" eaLnBrk="1" hangingPunct="1">
              <a:buClr>
                <a:srgbClr val="333333"/>
              </a:buClr>
              <a:buFont typeface="WingDings"/>
              <a:buChar char=""/>
            </a:pPr>
            <a:r>
              <a:rPr lang="hr-HR" sz="2400" dirty="0">
                <a:solidFill>
                  <a:srgbClr val="333333"/>
                </a:solidFill>
              </a:rPr>
              <a:t>Vrijednost koju pripisujemo sami sebi.</a:t>
            </a:r>
            <a:endParaRPr lang="de-DE" sz="2400" dirty="0">
              <a:solidFill>
                <a:srgbClr val="333333"/>
              </a:solidFill>
            </a:endParaRPr>
          </a:p>
          <a:p>
            <a:pPr marL="342900" indent="-342900" eaLnBrk="1" hangingPunct="1">
              <a:buClr>
                <a:srgbClr val="333333"/>
              </a:buClr>
              <a:buFont typeface="WingDings"/>
              <a:buChar char=""/>
            </a:pPr>
            <a:r>
              <a:rPr lang="hr-HR" sz="2400" dirty="0">
                <a:solidFill>
                  <a:srgbClr val="333333"/>
                </a:solidFill>
              </a:rPr>
              <a:t>Subjektivna procjena vlastite slike o </a:t>
            </a:r>
            <a:r>
              <a:rPr lang="hr-HR" sz="2400">
                <a:solidFill>
                  <a:srgbClr val="333333"/>
                </a:solidFill>
              </a:rPr>
              <a:t>sebi</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4</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31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Samopoštovanje: Što je to?</a:t>
            </a:r>
            <a:endParaRPr lang="de-DE" sz="3600">
              <a:latin typeface="+mn-lt"/>
              <a:ea typeface="+mn-ea"/>
              <a:cs typeface="+mn-cs"/>
            </a:endParaRPr>
          </a:p>
        </p:txBody>
      </p:sp>
      <p:sp>
        <p:nvSpPr>
          <p:cNvPr id="22529" name="Rectangle 3"/>
          <p:cNvSpPr>
            <a:spLocks noGrp="1" noChangeArrowheads="1"/>
          </p:cNvSpPr>
          <p:nvPr>
            <p:ph idx="1"/>
          </p:nvPr>
        </p:nvSpPr>
        <p:spPr>
          <a:xfrm>
            <a:off x="6400799" y="2204864"/>
            <a:ext cx="5348155" cy="4248000"/>
          </a:xfrm>
        </p:spPr>
        <p:txBody>
          <a:bodyPr>
            <a:noAutofit/>
          </a:bodyPr>
          <a:lstStyle/>
          <a:p>
            <a:pPr marL="342900" indent="-342900" eaLnBrk="1" hangingPunct="1">
              <a:buClr>
                <a:srgbClr val="333333"/>
              </a:buClr>
              <a:buFont typeface="WingDings"/>
              <a:buChar char=""/>
            </a:pPr>
            <a:r>
              <a:rPr lang="hr-HR" sz="2400" dirty="0">
                <a:solidFill>
                  <a:srgbClr val="333333"/>
                </a:solidFill>
              </a:rPr>
              <a:t>Vrijednost koju pripisujemo sami sebi.</a:t>
            </a:r>
            <a:endParaRPr lang="de-DE" sz="2400" dirty="0">
              <a:solidFill>
                <a:srgbClr val="333333"/>
              </a:solidFill>
            </a:endParaRPr>
          </a:p>
          <a:p>
            <a:pPr marL="342900" indent="-342900" eaLnBrk="1" hangingPunct="1">
              <a:buClr>
                <a:srgbClr val="333333"/>
              </a:buClr>
              <a:buFont typeface="WingDings"/>
              <a:buChar char=""/>
            </a:pPr>
            <a:r>
              <a:rPr lang="hr-HR" sz="2400" dirty="0">
                <a:solidFill>
                  <a:srgbClr val="333333"/>
                </a:solidFill>
              </a:rPr>
              <a:t>Subjektivna procjena vlastite slike o sebi</a:t>
            </a:r>
            <a:r>
              <a:rPr lang="de-DE" sz="2400" dirty="0">
                <a:solidFill>
                  <a:srgbClr val="333333"/>
                </a:solidFill>
              </a:rPr>
              <a:t>.</a:t>
            </a:r>
          </a:p>
          <a:p>
            <a:pPr marL="342900" indent="-342900">
              <a:buClr>
                <a:srgbClr val="333333"/>
              </a:buClr>
              <a:buFont typeface="WingDings"/>
              <a:buChar char=""/>
            </a:pPr>
            <a:r>
              <a:rPr lang="hr-HR" sz="2400">
                <a:solidFill>
                  <a:srgbClr val="333333"/>
                </a:solidFill>
              </a:rPr>
              <a:t>To nije nužno povezano s tim kako nas drugi doživljavaju.</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5</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718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Nisko samopoštovanje može utjecati na naše psihičko zdravlje</a:t>
            </a:r>
            <a:endParaRPr lang="de-DE" sz="3600">
              <a:latin typeface="+mn-lt"/>
              <a:ea typeface="+mn-ea"/>
              <a:cs typeface="+mn-cs"/>
            </a:endParaRPr>
          </a:p>
        </p:txBody>
      </p:sp>
      <p:sp>
        <p:nvSpPr>
          <p:cNvPr id="24578"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Ljudi s psihičkom bolesti često imaju nisko samopoštovanje</a:t>
            </a:r>
            <a:r>
              <a:rPr lang="en-US" sz="2400" dirty="0">
                <a:solidFill>
                  <a:srgbClr val="333333"/>
                </a:solidFill>
              </a:rPr>
              <a:t>.</a:t>
            </a:r>
          </a:p>
          <a:p>
            <a:pPr marL="342900" indent="-342900">
              <a:buClr>
                <a:srgbClr val="333333"/>
              </a:buClr>
              <a:buFont typeface="WingDings"/>
              <a:buChar char=""/>
            </a:pPr>
            <a:r>
              <a:rPr lang="hr-HR" sz="2400" dirty="0">
                <a:solidFill>
                  <a:srgbClr val="333333"/>
                </a:solidFill>
              </a:rPr>
              <a:t>Nisko samopoštovanje može doprinijeti psihičkim problemima kao što su:</a:t>
            </a:r>
            <a:endParaRPr lang="de-DE" sz="2400" dirty="0">
              <a:solidFill>
                <a:srgbClr val="333333"/>
              </a:solidFill>
            </a:endParaRPr>
          </a:p>
          <a:p>
            <a:pPr marL="774827" lvl="3" indent="-342900">
              <a:spcBef>
                <a:spcPts val="1999"/>
              </a:spcBef>
              <a:buClr>
                <a:srgbClr val="333333"/>
              </a:buClr>
              <a:buFont typeface="WingDings"/>
              <a:buChar char=""/>
            </a:pPr>
            <a:r>
              <a:rPr lang="de-DE" sz="2400" dirty="0">
                <a:solidFill>
                  <a:srgbClr val="333333"/>
                </a:solidFill>
              </a:rPr>
              <a:t>S</a:t>
            </a:r>
            <a:r>
              <a:rPr lang="hr-HR" sz="2400" dirty="0">
                <a:solidFill>
                  <a:srgbClr val="333333"/>
                </a:solidFill>
              </a:rPr>
              <a:t>umnja u sebe</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Strah</a:t>
            </a:r>
            <a:endParaRPr lang="de-DE" sz="2400" dirty="0">
              <a:solidFill>
                <a:srgbClr val="333333"/>
              </a:solidFill>
            </a:endParaRPr>
          </a:p>
          <a:p>
            <a:pPr marL="774827" lvl="3" indent="-342900">
              <a:spcBef>
                <a:spcPts val="1999"/>
              </a:spcBef>
              <a:buClr>
                <a:srgbClr val="333333"/>
              </a:buClr>
              <a:buFont typeface="WingDings"/>
              <a:buChar char=""/>
            </a:pPr>
            <a:r>
              <a:rPr lang="de-DE" sz="2400" dirty="0" err="1">
                <a:solidFill>
                  <a:srgbClr val="333333"/>
                </a:solidFill>
              </a:rPr>
              <a:t>Dep</a:t>
            </a:r>
            <a:r>
              <a:rPr lang="hr-HR" sz="2400" dirty="0">
                <a:solidFill>
                  <a:srgbClr val="333333"/>
                </a:solidFill>
              </a:rPr>
              <a:t>resivni simptomi</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Usamljenost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Razlika između pretjeranog samopoštovanja i zdravog samopoštovanja</a:t>
            </a:r>
            <a:endParaRPr lang="de-DE" sz="3600">
              <a:solidFill>
                <a:srgbClr val="004992"/>
              </a:solidFill>
              <a:latin typeface="+mn-lt"/>
              <a:ea typeface="+mn-ea"/>
              <a:cs typeface="+mn-cs"/>
            </a:endParaRPr>
          </a:p>
        </p:txBody>
      </p:sp>
      <p:sp>
        <p:nvSpPr>
          <p:cNvPr id="25601" name="Inhaltsplatzhalter 2"/>
          <p:cNvSpPr>
            <a:spLocks noGrp="1"/>
          </p:cNvSpPr>
          <p:nvPr>
            <p:ph idx="1"/>
          </p:nvPr>
        </p:nvSpPr>
        <p:spPr/>
        <p:txBody>
          <a:bodyPr>
            <a:noAutofit/>
          </a:bodyPr>
          <a:lstStyle/>
          <a:p>
            <a:r>
              <a:rPr lang="hr-HR" sz="2000" dirty="0">
                <a:solidFill>
                  <a:srgbClr val="333333"/>
                </a:solidFill>
              </a:rPr>
              <a:t>Mnogi ljudi (iako ne svi) tijekom psihoze imaju doživljaj da ih netko progoni ili vrši pritisak na njih. Taj osjećaj može dovesti do sniženog samopoštovanja. S druge strane, neki ljudi mogu doživjeti povišeno samopoštovanje ako osjećaju da su predodređeni za neke posebne zadatke ili vjeruju da su izabrani za neku osobitu misiju.</a:t>
            </a:r>
            <a:endParaRPr lang="en-US" sz="2000" dirty="0">
              <a:solidFill>
                <a:srgbClr val="333333"/>
              </a:solidFill>
            </a:endParaRPr>
          </a:p>
          <a:p>
            <a:endParaRPr lang="en-US" sz="2000" dirty="0">
              <a:solidFill>
                <a:srgbClr val="333333"/>
              </a:solidFill>
            </a:endParaRPr>
          </a:p>
          <a:p>
            <a:endParaRPr lang="de-DE" sz="2000" dirty="0">
              <a:solidFill>
                <a:srgbClr val="333333"/>
              </a:solidFill>
            </a:endParaRPr>
          </a:p>
          <a:p>
            <a:r>
              <a:rPr lang="hr-HR" sz="2000" b="1" dirty="0">
                <a:solidFill>
                  <a:srgbClr val="004992"/>
                </a:solidFill>
              </a:rPr>
              <a:t>OPREZ</a:t>
            </a:r>
            <a:r>
              <a:rPr lang="en-US" sz="2000" b="1" dirty="0">
                <a:solidFill>
                  <a:srgbClr val="004992"/>
                </a:solidFill>
              </a:rPr>
              <a:t>:</a:t>
            </a:r>
            <a:r>
              <a:rPr lang="en-US" sz="2000" b="1" dirty="0">
                <a:solidFill>
                  <a:srgbClr val="333333"/>
                </a:solidFill>
              </a:rPr>
              <a:t> </a:t>
            </a:r>
            <a:r>
              <a:rPr lang="hr-HR" sz="2000" dirty="0">
                <a:solidFill>
                  <a:srgbClr val="333333"/>
                </a:solidFill>
              </a:rPr>
              <a:t>Ideje veličine </a:t>
            </a:r>
            <a:r>
              <a:rPr lang="en-US" sz="2000" dirty="0">
                <a:solidFill>
                  <a:srgbClr val="333333"/>
                </a:solidFill>
              </a:rPr>
              <a:t>(</a:t>
            </a:r>
            <a:r>
              <a:rPr lang="hr-HR" sz="2000" dirty="0">
                <a:solidFill>
                  <a:srgbClr val="333333"/>
                </a:solidFill>
              </a:rPr>
              <a:t>kao što su vjerovanja da smo moćniji ili važniji od drugih) mogu privremeno povećati osjećaj vlastite vrijednosti, ali nemaju nikakve veze sa </a:t>
            </a:r>
            <a:r>
              <a:rPr lang="en-US" sz="2000" dirty="0">
                <a:solidFill>
                  <a:srgbClr val="333333"/>
                </a:solidFill>
              </a:rPr>
              <a:t>“</a:t>
            </a:r>
            <a:r>
              <a:rPr lang="hr-HR" sz="2000" dirty="0">
                <a:solidFill>
                  <a:srgbClr val="333333"/>
                </a:solidFill>
              </a:rPr>
              <a:t>zdravim</a:t>
            </a:r>
            <a:r>
              <a:rPr lang="en-US" sz="2000" dirty="0">
                <a:solidFill>
                  <a:srgbClr val="333333"/>
                </a:solidFill>
              </a:rPr>
              <a:t>”</a:t>
            </a:r>
            <a:r>
              <a:rPr lang="hr-HR" sz="2000" dirty="0">
                <a:solidFill>
                  <a:srgbClr val="333333"/>
                </a:solidFill>
              </a:rPr>
              <a:t> samopoštovanjem!</a:t>
            </a:r>
            <a:endParaRPr lang="en-US" sz="2000" dirty="0">
              <a:solidFill>
                <a:srgbClr val="333333"/>
              </a:solidFill>
            </a:endParaRPr>
          </a:p>
          <a:p>
            <a:pPr marL="342900" indent="-342900">
              <a:buClr>
                <a:srgbClr val="333333"/>
              </a:buClr>
              <a:buFont typeface="WingDings"/>
              <a:buChar char=""/>
            </a:pPr>
            <a:r>
              <a:rPr lang="hr-HR" sz="2000" dirty="0">
                <a:solidFill>
                  <a:srgbClr val="333333"/>
                </a:solidFill>
              </a:rPr>
              <a:t>Taj osjećaj neće dugo trajati</a:t>
            </a:r>
            <a:endParaRPr lang="en-US" sz="2000" dirty="0">
              <a:solidFill>
                <a:srgbClr val="333333"/>
              </a:solidFill>
            </a:endParaRPr>
          </a:p>
          <a:p>
            <a:pPr marL="342900" indent="-342900">
              <a:buClr>
                <a:srgbClr val="333333"/>
              </a:buClr>
              <a:buFont typeface="WingDings"/>
              <a:buChar char=""/>
            </a:pPr>
            <a:r>
              <a:rPr lang="en-US" sz="2000" dirty="0">
                <a:solidFill>
                  <a:srgbClr val="333333"/>
                </a:solidFill>
              </a:rPr>
              <a:t>... </a:t>
            </a:r>
            <a:r>
              <a:rPr lang="hr-HR" sz="2000" dirty="0">
                <a:solidFill>
                  <a:srgbClr val="333333"/>
                </a:solidFill>
              </a:rPr>
              <a:t>I nije utemeljen na realnosti i stvarnim snagama pojedinca</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Ali…</a:t>
            </a:r>
            <a:endParaRPr lang="de-DE" sz="3600">
              <a:latin typeface="+mn-lt"/>
              <a:ea typeface="+mn-ea"/>
              <a:cs typeface="+mn-cs"/>
            </a:endParaRPr>
          </a:p>
        </p:txBody>
      </p:sp>
      <p:sp>
        <p:nvSpPr>
          <p:cNvPr id="27650"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Svi ljudi imaju svoje realno jake strane, koje često tek trebaju otkriti</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Možete i trebate biti ponosni na svoje jake strane!</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Svjesnost o tim snagama predstavlja temelj vašeg samopoštovanja.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0"/>
              </a:spcBef>
              <a:buClr>
                <a:srgbClr val="333333"/>
              </a:buClr>
            </a:pPr>
            <a:r>
              <a:rPr lang="hr-HR" sz="2400" dirty="0">
                <a:solidFill>
                  <a:srgbClr val="333333"/>
                </a:solidFill>
              </a:rPr>
              <a:t>Puno osoba sa psihozom (ali ne sve!) imaju smanjeno samopoštovanje,što je često povezano s lošim iskustvima u međuljudskim odnosima. Jačanje samopoštovanja i ublažavanje</a:t>
            </a:r>
            <a:r>
              <a:rPr lang="de-DE" sz="2400" dirty="0">
                <a:solidFill>
                  <a:srgbClr val="333333"/>
                </a:solidFill>
              </a:rPr>
              <a:t> </a:t>
            </a:r>
            <a:r>
              <a:rPr lang="hr-HR" sz="2400" dirty="0">
                <a:solidFill>
                  <a:srgbClr val="333333"/>
                </a:solidFill>
              </a:rPr>
              <a:t>drugih simptoma depresije povećava mentalnu stabilnosti. To također može pomoći u ublažavanju</a:t>
            </a:r>
            <a:r>
              <a:rPr lang="de-DE" sz="2400" dirty="0">
                <a:solidFill>
                  <a:srgbClr val="333333"/>
                </a:solidFill>
              </a:rPr>
              <a:t> </a:t>
            </a:r>
            <a:r>
              <a:rPr lang="hr-HR" sz="2400" dirty="0">
                <a:solidFill>
                  <a:srgbClr val="333333"/>
                </a:solidFill>
              </a:rPr>
              <a:t>psihotičkih simptoma.</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3701915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Izvori samopoštovanja</a:t>
            </a:r>
            <a:endParaRPr lang="de-DE" sz="3600">
              <a:latin typeface="+mn-lt"/>
              <a:ea typeface="+mn-ea"/>
              <a:cs typeface="+mn-cs"/>
            </a:endParaRPr>
          </a:p>
        </p:txBody>
      </p:sp>
      <p:sp>
        <p:nvSpPr>
          <p:cNvPr id="31746" name="Rectangle 15"/>
          <p:cNvSpPr>
            <a:spLocks noGrp="1" noChangeArrowheads="1"/>
          </p:cNvSpPr>
          <p:nvPr>
            <p:ph idx="1"/>
          </p:nvPr>
        </p:nvSpPr>
        <p:spPr>
          <a:xfrm>
            <a:off x="408954" y="2204864"/>
            <a:ext cx="6949440" cy="4248000"/>
          </a:xfrm>
        </p:spPr>
        <p:txBody>
          <a:bodyPr>
            <a:noAutofit/>
          </a:bodyPr>
          <a:lstStyle/>
          <a:p>
            <a:pPr marL="342900" indent="-342900" eaLnBrk="1" hangingPunct="1">
              <a:buClr>
                <a:srgbClr val="333333"/>
              </a:buClr>
              <a:buFont typeface="WingDings"/>
              <a:buChar char=""/>
            </a:pPr>
            <a:r>
              <a:rPr lang="hr-HR" sz="2400" dirty="0">
                <a:solidFill>
                  <a:srgbClr val="333333"/>
                </a:solidFill>
              </a:rPr>
              <a:t>Samopoštovanje nije konstanta već se može javiti u različitim područjima </a:t>
            </a:r>
            <a:r>
              <a:rPr lang="de-DE" sz="2400" dirty="0">
                <a:solidFill>
                  <a:srgbClr val="333333"/>
                </a:solidFill>
              </a:rPr>
              <a:t>V</a:t>
            </a:r>
            <a:r>
              <a:rPr lang="hr-HR" sz="2400" dirty="0">
                <a:solidFill>
                  <a:srgbClr val="333333"/>
                </a:solidFill>
              </a:rPr>
              <a:t>ašeg života i u različitim oblicima (simbolizirano kao polica na desnoj strani).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10</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8"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19"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20"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22"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875337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Izvori samopoštovanja</a:t>
            </a:r>
            <a:endParaRPr lang="de-DE" sz="3600">
              <a:latin typeface="+mn-lt"/>
              <a:ea typeface="+mn-ea"/>
              <a:cs typeface="+mn-cs"/>
            </a:endParaRPr>
          </a:p>
        </p:txBody>
      </p:sp>
      <p:sp>
        <p:nvSpPr>
          <p:cNvPr id="31746" name="Rectangle 15"/>
          <p:cNvSpPr>
            <a:spLocks noGrp="1" noChangeArrowheads="1"/>
          </p:cNvSpPr>
          <p:nvPr>
            <p:ph idx="1"/>
          </p:nvPr>
        </p:nvSpPr>
        <p:spPr>
          <a:xfrm>
            <a:off x="408954" y="2204864"/>
            <a:ext cx="6949440" cy="4248000"/>
          </a:xfrm>
        </p:spPr>
        <p:txBody>
          <a:bodyPr>
            <a:noAutofit/>
          </a:bodyPr>
          <a:lstStyle/>
          <a:p>
            <a:pPr marL="342900" indent="-342900" eaLnBrk="1" hangingPunct="1">
              <a:buClr>
                <a:srgbClr val="333333"/>
              </a:buClr>
              <a:buFont typeface="WingDings"/>
              <a:buChar char=""/>
            </a:pPr>
            <a:r>
              <a:rPr lang="hr-HR" sz="2400" dirty="0">
                <a:solidFill>
                  <a:srgbClr val="333333"/>
                </a:solidFill>
              </a:rPr>
              <a:t>Samopoštovanje nije konstanta već se može javiti u različitim područjima </a:t>
            </a:r>
            <a:r>
              <a:rPr lang="de-DE" sz="2400" dirty="0">
                <a:solidFill>
                  <a:srgbClr val="333333"/>
                </a:solidFill>
              </a:rPr>
              <a:t>V</a:t>
            </a:r>
            <a:r>
              <a:rPr lang="hr-HR" sz="2400" dirty="0">
                <a:solidFill>
                  <a:srgbClr val="333333"/>
                </a:solidFill>
              </a:rPr>
              <a:t>ašeg života i u različitim oblicima (simbolizirano kao polica na desnoj strani).</a:t>
            </a:r>
            <a:endParaRPr lang="de-DE" sz="2400" dirty="0">
              <a:solidFill>
                <a:srgbClr val="333333"/>
              </a:solidFill>
            </a:endParaRPr>
          </a:p>
          <a:p>
            <a:pPr marL="342900" indent="-342900" eaLnBrk="1" hangingPunct="1">
              <a:buClr>
                <a:srgbClr val="333333"/>
              </a:buClr>
              <a:buFont typeface="WingDings"/>
              <a:buChar char=""/>
            </a:pPr>
            <a:r>
              <a:rPr lang="hr-HR" sz="2400" dirty="0">
                <a:solidFill>
                  <a:srgbClr val="333333"/>
                </a:solidFill>
              </a:rPr>
              <a:t>Presudno je jesmo li se fokusirali samo na svoje slabosti (=prazna mjesta na polici) ili uzimamo u obzir i svoje potencijale i snage (pune police).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11</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8"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19"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20"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22"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117559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Ljudi s niskim samopoštovanjem…</a:t>
            </a:r>
            <a:endParaRPr lang="de-DE" sz="3600">
              <a:latin typeface="+mn-lt"/>
              <a:ea typeface="+mn-ea"/>
              <a:cs typeface="+mn-cs"/>
            </a:endParaRPr>
          </a:p>
        </p:txBody>
      </p:sp>
      <p:sp>
        <p:nvSpPr>
          <p:cNvPr id="3789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skloni su obraćati pažnju na prazna mjesta na svojoj polici, dok kod drugih primjećuju samo pune police</a:t>
            </a:r>
            <a:r>
              <a:rPr 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12</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82961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Ljudi s niskim samopoštovanjem…</a:t>
            </a:r>
            <a:endParaRPr lang="de-DE" sz="3600">
              <a:latin typeface="+mn-lt"/>
              <a:ea typeface="+mn-ea"/>
              <a:cs typeface="+mn-cs"/>
            </a:endParaRPr>
          </a:p>
        </p:txBody>
      </p:sp>
      <p:sp>
        <p:nvSpPr>
          <p:cNvPr id="3789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skloni su obraćati pažnju na prazna mjesta na svojoj polici, dok kod drugih primjećuju samo pune police</a:t>
            </a:r>
            <a:r>
              <a:rPr lang="de-DE" sz="2400" dirty="0">
                <a:solidFill>
                  <a:srgbClr val="333333"/>
                </a:solidFill>
              </a:rPr>
              <a:t>.</a:t>
            </a:r>
          </a:p>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skloni su o sebi donositi generalizirane negativne prosudbe (npr. </a:t>
            </a:r>
            <a:r>
              <a:rPr lang="de-DE" sz="2400" dirty="0">
                <a:solidFill>
                  <a:srgbClr val="333333"/>
                </a:solidFill>
              </a:rPr>
              <a:t>“</a:t>
            </a:r>
            <a:r>
              <a:rPr lang="hr-HR" sz="2400" dirty="0">
                <a:solidFill>
                  <a:srgbClr val="333333"/>
                </a:solidFill>
              </a:rPr>
              <a:t>Ja sam bezvrijedan</a:t>
            </a:r>
            <a:r>
              <a:rPr lang="en-US" sz="2400" dirty="0">
                <a:solidFill>
                  <a:srgbClr val="333333"/>
                </a:solidFill>
              </a:rPr>
              <a:t>”</a:t>
            </a:r>
            <a:r>
              <a:rPr lang="hr-H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13</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444643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Ljudi s niskim samopoštovanjem…</a:t>
            </a:r>
            <a:endParaRPr lang="de-DE" sz="3600">
              <a:latin typeface="+mn-lt"/>
              <a:ea typeface="+mn-ea"/>
              <a:cs typeface="+mn-cs"/>
            </a:endParaRPr>
          </a:p>
        </p:txBody>
      </p:sp>
      <p:sp>
        <p:nvSpPr>
          <p:cNvPr id="3789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skloni su obraćati pažnju na prazna mjesta na svojoj polici, dok kod drugih primjećuju samo pune police</a:t>
            </a:r>
            <a:r>
              <a:rPr lang="de-DE" sz="2400" dirty="0">
                <a:solidFill>
                  <a:srgbClr val="333333"/>
                </a:solidFill>
              </a:rPr>
              <a:t>.</a:t>
            </a:r>
          </a:p>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skloni su o sebi donositi generalizirane negativne prosudbe (npr. </a:t>
            </a:r>
            <a:r>
              <a:rPr lang="de-DE" sz="2400" dirty="0">
                <a:solidFill>
                  <a:srgbClr val="333333"/>
                </a:solidFill>
              </a:rPr>
              <a:t>“</a:t>
            </a:r>
            <a:r>
              <a:rPr lang="hr-HR" sz="2400" dirty="0">
                <a:solidFill>
                  <a:srgbClr val="333333"/>
                </a:solidFill>
              </a:rPr>
              <a:t>Ja sam bezvrijedan</a:t>
            </a:r>
            <a:r>
              <a:rPr lang="en-US" sz="2400" dirty="0">
                <a:solidFill>
                  <a:srgbClr val="333333"/>
                </a:solidFill>
              </a:rPr>
              <a:t>”</a:t>
            </a:r>
            <a:r>
              <a:rPr lang="hr-HR"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de-DE" sz="2400" dirty="0">
                <a:solidFill>
                  <a:srgbClr val="333333"/>
                </a:solidFill>
              </a:rPr>
              <a:t>... </a:t>
            </a:r>
            <a:r>
              <a:rPr lang="hr-HR" sz="2400" dirty="0">
                <a:solidFill>
                  <a:srgbClr val="333333"/>
                </a:solidFill>
              </a:rPr>
              <a:t>ne mogu razlikovati osobu kao cjelinu od njenog ponašanja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Ako sam neuspješan u jednoj stvari, znači da sam luzer</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14</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22746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Nemojte zaboraviti…</a:t>
            </a:r>
            <a:endParaRPr 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15</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6"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Mene su zadnjeg izabirali za sportske timove u školi; loše mi ide bacanje lopte, ali sam dobar u plesu…</a:t>
            </a:r>
            <a:endParaRPr lang="de-DE" sz="1600" i="1" dirty="0">
              <a:solidFill>
                <a:srgbClr val="333333"/>
              </a:solidFill>
              <a:latin typeface="Calibri Light"/>
              <a:ea typeface="ＭＳ Ｐゴシック" charset="0"/>
            </a:endParaRPr>
          </a:p>
        </p:txBody>
      </p:sp>
      <p:sp>
        <p:nvSpPr>
          <p:cNvPr id="27"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Volim kuhati i znam mnogo o glazbi i politici. Zanimaju me knjige i filmovi…</a:t>
            </a:r>
            <a:endParaRPr lang="de-DE" sz="1600" i="1" dirty="0">
              <a:solidFill>
                <a:srgbClr val="333333"/>
              </a:solidFill>
              <a:latin typeface="Calibri Light"/>
              <a:ea typeface="ＭＳ Ｐゴシック" charset="0"/>
            </a:endParaRPr>
          </a:p>
        </p:txBody>
      </p:sp>
      <p:sp>
        <p:nvSpPr>
          <p:cNvPr id="28"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Zadovoljan sam sa svojom kosom i volim svoje oči, ali volio bih da sam viši…</a:t>
            </a:r>
            <a:endParaRPr lang="de-DE" sz="1600" i="1" dirty="0">
              <a:solidFill>
                <a:srgbClr val="333333"/>
              </a:solidFill>
              <a:latin typeface="Calibri Light"/>
              <a:ea typeface="ＭＳ Ｐゴシック" charset="0"/>
            </a:endParaRPr>
          </a:p>
        </p:txBody>
      </p:sp>
      <p:sp>
        <p:nvSpPr>
          <p:cNvPr id="29"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sz="1600" i="1">
                <a:solidFill>
                  <a:srgbClr val="333333"/>
                </a:solidFill>
                <a:latin typeface="Calibri Light"/>
                <a:ea typeface="ＭＳ Ｐゴシック" charset="0"/>
              </a:rPr>
              <a:t>Nezaposlen sam trenutno; pao sam na zadnjem ispitu</a:t>
            </a:r>
            <a:endParaRPr lang="de-DE" sz="1600" i="1" dirty="0">
              <a:solidFill>
                <a:srgbClr val="333333"/>
              </a:solidFill>
              <a:latin typeface="Calibri Light"/>
              <a:ea typeface="ＭＳ Ｐゴシック" charset="0"/>
            </a:endParaRPr>
          </a:p>
        </p:txBody>
      </p:sp>
      <p:sp>
        <p:nvSpPr>
          <p:cNvPr id="30"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Znam dobro slušati, vrlo sam pouzdan, sposoban održavati svoja prijateljstva i oraspoložiti druge…</a:t>
            </a:r>
            <a:endParaRPr lang="de-DE" sz="1600" dirty="0">
              <a:solidFill>
                <a:srgbClr val="333333"/>
              </a:solidFill>
              <a:latin typeface="Calibri Light"/>
              <a:ea typeface="ＭＳ Ｐゴシック" charset="0"/>
            </a:endParaRPr>
          </a:p>
        </p:txBody>
      </p:sp>
      <p:sp>
        <p:nvSpPr>
          <p:cNvPr id="35" name="Caption_18"/>
          <p:cNvSpPr txBox="1">
            <a:spLocks noChangeArrowheads="1"/>
          </p:cNvSpPr>
          <p:nvPr/>
        </p:nvSpPr>
        <p:spPr bwMode="auto">
          <a:xfrm>
            <a:off x="4707607" y="2408045"/>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36" name="Caption_19"/>
          <p:cNvSpPr txBox="1">
            <a:spLocks noChangeArrowheads="1"/>
          </p:cNvSpPr>
          <p:nvPr/>
        </p:nvSpPr>
        <p:spPr bwMode="auto">
          <a:xfrm>
            <a:off x="4837998" y="3440713"/>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37" name="Caption_20"/>
          <p:cNvSpPr txBox="1">
            <a:spLocks noChangeArrowheads="1"/>
          </p:cNvSpPr>
          <p:nvPr/>
        </p:nvSpPr>
        <p:spPr bwMode="auto">
          <a:xfrm>
            <a:off x="4708150" y="4231715"/>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38" name="Caption_21"/>
          <p:cNvSpPr txBox="1">
            <a:spLocks noChangeArrowheads="1"/>
          </p:cNvSpPr>
          <p:nvPr/>
        </p:nvSpPr>
        <p:spPr bwMode="auto">
          <a:xfrm>
            <a:off x="6441360" y="2972452"/>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39" name="Caption_22"/>
          <p:cNvSpPr txBox="1">
            <a:spLocks noChangeArrowheads="1"/>
          </p:cNvSpPr>
          <p:nvPr/>
        </p:nvSpPr>
        <p:spPr bwMode="auto">
          <a:xfrm>
            <a:off x="6342491" y="4453285"/>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Nemojte zaboraviti…</a:t>
            </a:r>
            <a:endParaRPr 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16</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6"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Mene su zadnjeg izabirali za sportske timove u školi; loše mi ide bacanje lopte, ali sam dobar u plesu…</a:t>
            </a:r>
            <a:endParaRPr lang="de-DE" sz="1600" i="1" dirty="0">
              <a:solidFill>
                <a:srgbClr val="333333"/>
              </a:solidFill>
              <a:latin typeface="Calibri Light"/>
              <a:ea typeface="ＭＳ Ｐゴシック" charset="0"/>
            </a:endParaRPr>
          </a:p>
        </p:txBody>
      </p:sp>
      <p:sp>
        <p:nvSpPr>
          <p:cNvPr id="27"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Volim kuhati i znam mnogo o glazbi i politici. Zanimaju me knjige i filmovi…</a:t>
            </a:r>
            <a:endParaRPr lang="de-DE" sz="1600" i="1" dirty="0">
              <a:solidFill>
                <a:srgbClr val="333333"/>
              </a:solidFill>
              <a:latin typeface="Calibri Light"/>
              <a:ea typeface="ＭＳ Ｐゴシック" charset="0"/>
            </a:endParaRPr>
          </a:p>
        </p:txBody>
      </p:sp>
      <p:sp>
        <p:nvSpPr>
          <p:cNvPr id="28"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Zadovoljan sam sa svojom kosom i volim svoje oči, ali volio bih da sam viši…</a:t>
            </a:r>
            <a:endParaRPr lang="de-DE" sz="1600" i="1" dirty="0">
              <a:solidFill>
                <a:srgbClr val="333333"/>
              </a:solidFill>
              <a:latin typeface="Calibri Light"/>
              <a:ea typeface="ＭＳ Ｐゴシック" charset="0"/>
            </a:endParaRPr>
          </a:p>
        </p:txBody>
      </p:sp>
      <p:sp>
        <p:nvSpPr>
          <p:cNvPr id="29"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sz="1600" i="1">
                <a:solidFill>
                  <a:srgbClr val="333333"/>
                </a:solidFill>
                <a:latin typeface="Calibri Light"/>
                <a:ea typeface="ＭＳ Ｐゴシック" charset="0"/>
              </a:rPr>
              <a:t>Nezaposlen sam trenutno; pao sam na zadnjem ispitu</a:t>
            </a:r>
            <a:endParaRPr lang="de-DE" sz="1600" i="1" dirty="0">
              <a:solidFill>
                <a:srgbClr val="333333"/>
              </a:solidFill>
              <a:latin typeface="Calibri Light"/>
              <a:ea typeface="ＭＳ Ｐゴシック" charset="0"/>
            </a:endParaRPr>
          </a:p>
        </p:txBody>
      </p:sp>
      <p:sp>
        <p:nvSpPr>
          <p:cNvPr id="30"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Znam dobro slušati, vrlo sam pouzdan, sposoban održavati svoja prijateljstva i oraspoložiti druge…</a:t>
            </a:r>
            <a:endParaRPr lang="de-DE" sz="1600" dirty="0">
              <a:solidFill>
                <a:srgbClr val="333333"/>
              </a:solidFill>
              <a:latin typeface="Calibri Light"/>
              <a:ea typeface="ＭＳ Ｐゴシック" charset="0"/>
            </a:endParaRPr>
          </a:p>
        </p:txBody>
      </p:sp>
      <p:sp>
        <p:nvSpPr>
          <p:cNvPr id="35" name="Caption_18"/>
          <p:cNvSpPr txBox="1">
            <a:spLocks noChangeArrowheads="1"/>
          </p:cNvSpPr>
          <p:nvPr/>
        </p:nvSpPr>
        <p:spPr bwMode="auto">
          <a:xfrm>
            <a:off x="4707607" y="2408045"/>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36" name="Caption_19"/>
          <p:cNvSpPr txBox="1">
            <a:spLocks noChangeArrowheads="1"/>
          </p:cNvSpPr>
          <p:nvPr/>
        </p:nvSpPr>
        <p:spPr bwMode="auto">
          <a:xfrm>
            <a:off x="4837998" y="3440713"/>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Posao</a:t>
            </a:r>
            <a:endParaRPr lang="de-DE" dirty="0">
              <a:solidFill>
                <a:srgbClr val="333333"/>
              </a:solidFill>
              <a:latin typeface="Calibri Light"/>
              <a:cs typeface="Verdana"/>
            </a:endParaRPr>
          </a:p>
        </p:txBody>
      </p:sp>
      <p:sp>
        <p:nvSpPr>
          <p:cNvPr id="37" name="Caption_20"/>
          <p:cNvSpPr txBox="1">
            <a:spLocks noChangeArrowheads="1"/>
          </p:cNvSpPr>
          <p:nvPr/>
        </p:nvSpPr>
        <p:spPr bwMode="auto">
          <a:xfrm>
            <a:off x="4708150" y="4231715"/>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Izgled</a:t>
            </a:r>
            <a:endParaRPr lang="de-DE" dirty="0">
              <a:solidFill>
                <a:srgbClr val="333333"/>
              </a:solidFill>
              <a:latin typeface="Calibri Light"/>
              <a:cs typeface="Verdana"/>
            </a:endParaRPr>
          </a:p>
        </p:txBody>
      </p:sp>
      <p:sp>
        <p:nvSpPr>
          <p:cNvPr id="38" name="Caption_21"/>
          <p:cNvSpPr txBox="1">
            <a:spLocks noChangeArrowheads="1"/>
          </p:cNvSpPr>
          <p:nvPr/>
        </p:nvSpPr>
        <p:spPr bwMode="auto">
          <a:xfrm>
            <a:off x="6441360" y="2972452"/>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Sportovi</a:t>
            </a:r>
            <a:endParaRPr lang="de-DE" dirty="0">
              <a:solidFill>
                <a:srgbClr val="333333"/>
              </a:solidFill>
              <a:latin typeface="Calibri Light"/>
              <a:cs typeface="Verdana"/>
            </a:endParaRPr>
          </a:p>
        </p:txBody>
      </p:sp>
      <p:sp>
        <p:nvSpPr>
          <p:cNvPr id="39" name="Caption_22"/>
          <p:cNvSpPr txBox="1">
            <a:spLocks noChangeArrowheads="1"/>
          </p:cNvSpPr>
          <p:nvPr/>
        </p:nvSpPr>
        <p:spPr bwMode="auto">
          <a:xfrm>
            <a:off x="6342491" y="4453285"/>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Hobiji</a:t>
            </a:r>
            <a:endParaRPr lang="de-DE" dirty="0">
              <a:solidFill>
                <a:srgbClr val="333333"/>
              </a:solidFill>
              <a:latin typeface="Calibri Light"/>
              <a:cs typeface="Verdana"/>
            </a:endParaRPr>
          </a:p>
        </p:txBody>
      </p:sp>
      <p:sp>
        <p:nvSpPr>
          <p:cNvPr id="16"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a:solidFill>
                  <a:srgbClr val="004992"/>
                </a:solidFill>
                <a:latin typeface="Calibri Light"/>
                <a:cs typeface="Verdana"/>
              </a:rPr>
              <a:t>Koju policu već dugo niste pogledali? Koja bi skrivena blaga mogla biti tamo?</a:t>
            </a:r>
            <a:endParaRPr lang="fr-FR" sz="2000" dirty="0">
              <a:solidFill>
                <a:srgbClr val="004992"/>
              </a:solidFill>
              <a:latin typeface="Calibri Light"/>
              <a:cs typeface="Verdana"/>
            </a:endParaRPr>
          </a:p>
        </p:txBody>
      </p:sp>
    </p:spTree>
    <p:extLst>
      <p:ext uri="{BB962C8B-B14F-4D97-AF65-F5344CB8AC3E}">
        <p14:creationId xmlns:p14="http://schemas.microsoft.com/office/powerpoint/2010/main" val="164356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Kako prepoznati ljude s visokim samopoštovanjem?</a:t>
            </a:r>
            <a:endParaRPr lang="de-DE" sz="360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tabLst>
                <a:tab pos="84137" algn="l"/>
              </a:tabLst>
              <a:defRPr/>
            </a:pPr>
            <a:r>
              <a:rPr lang="hr-HR" sz="2400" dirty="0">
                <a:solidFill>
                  <a:srgbClr val="333333"/>
                </a:solidFill>
              </a:rPr>
              <a:t>Glas</a:t>
            </a:r>
            <a:r>
              <a:rPr lang="de-DE" sz="2400" dirty="0">
                <a:solidFill>
                  <a:srgbClr val="333333"/>
                </a:solidFill>
              </a:rPr>
              <a:t>: </a:t>
            </a:r>
            <a:r>
              <a:rPr lang="de-DE" sz="2400" dirty="0">
                <a:solidFill>
                  <a:srgbClr val="004992"/>
                </a:solidFill>
              </a:rPr>
              <a:t>??? </a:t>
            </a:r>
          </a:p>
          <a:p>
            <a:pPr marL="342900" indent="-342900">
              <a:buClr>
                <a:srgbClr val="333333"/>
              </a:buClr>
              <a:buFont typeface="WingDings"/>
              <a:buChar char=""/>
              <a:tabLst>
                <a:tab pos="84137" algn="l"/>
              </a:tabLst>
              <a:defRPr/>
            </a:pPr>
            <a:r>
              <a:rPr lang="hr-HR" sz="2400" dirty="0">
                <a:solidFill>
                  <a:srgbClr val="333333"/>
                </a:solidFill>
              </a:rPr>
              <a:t>Izrazi lica</a:t>
            </a:r>
            <a:r>
              <a:rPr lang="de-DE" sz="2400" dirty="0">
                <a:solidFill>
                  <a:srgbClr val="333333"/>
                </a:solidFill>
              </a:rPr>
              <a:t>/Gest</a:t>
            </a:r>
            <a:r>
              <a:rPr lang="hr-HR" sz="2400" dirty="0">
                <a:solidFill>
                  <a:srgbClr val="333333"/>
                </a:solidFill>
              </a:rPr>
              <a:t>e</a:t>
            </a:r>
            <a:r>
              <a:rPr lang="de-DE" sz="2400" dirty="0">
                <a:solidFill>
                  <a:srgbClr val="333333"/>
                </a:solidFill>
              </a:rPr>
              <a:t>: </a:t>
            </a:r>
            <a:r>
              <a:rPr lang="de-DE" sz="2400" dirty="0">
                <a:solidFill>
                  <a:srgbClr val="004992"/>
                </a:solidFill>
              </a:rPr>
              <a:t>??? </a:t>
            </a:r>
          </a:p>
          <a:p>
            <a:pPr marL="342900" indent="-342900" eaLnBrk="1" hangingPunct="1">
              <a:buClr>
                <a:srgbClr val="333333"/>
              </a:buClr>
              <a:buFont typeface="WingDings"/>
              <a:buChar char=""/>
              <a:tabLst>
                <a:tab pos="84137" algn="l"/>
              </a:tabLst>
              <a:defRPr/>
            </a:pPr>
            <a:r>
              <a:rPr lang="hr-HR" sz="2400" dirty="0">
                <a:solidFill>
                  <a:srgbClr val="333333"/>
                </a:solidFill>
              </a:rPr>
              <a:t>Stav tijela</a:t>
            </a:r>
            <a:r>
              <a:rPr lang="de-DE" sz="2400" dirty="0">
                <a:solidFill>
                  <a:srgbClr val="333333"/>
                </a:solidFill>
              </a:rPr>
              <a:t>: </a:t>
            </a:r>
            <a:r>
              <a:rPr lang="de-DE" sz="2400" dirty="0">
                <a:solidFill>
                  <a:srgbClr val="004992"/>
                </a:solidFill>
              </a:rPr>
              <a:t>??? </a:t>
            </a:r>
            <a:endParaRPr lang="hr-HR"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Kako prepoznati ljude s visokim samopoštovanjem?</a:t>
            </a:r>
            <a:endParaRPr lang="de-DE" sz="360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000000"/>
              </a:buClr>
              <a:buFont typeface="WingDings"/>
              <a:buChar char=""/>
              <a:tabLst>
                <a:tab pos="84137" algn="l"/>
              </a:tabLst>
              <a:defRPr/>
            </a:pPr>
            <a:r>
              <a:rPr lang="hr-HR" sz="2400" dirty="0">
                <a:solidFill>
                  <a:srgbClr val="333333"/>
                </a:solidFill>
              </a:rPr>
              <a:t>Glas</a:t>
            </a:r>
            <a:r>
              <a:rPr lang="de-DE" sz="2400" dirty="0">
                <a:solidFill>
                  <a:srgbClr val="333333"/>
                </a:solidFill>
              </a:rPr>
              <a:t>: </a:t>
            </a:r>
            <a:r>
              <a:rPr lang="hr-HR" sz="2400" dirty="0">
                <a:solidFill>
                  <a:srgbClr val="004992"/>
                </a:solidFill>
              </a:rPr>
              <a:t>jasan, dobro artikuliran, prikladne glasnoće</a:t>
            </a:r>
            <a:endParaRPr lang="de-DE" sz="2400" dirty="0">
              <a:solidFill>
                <a:srgbClr val="004992"/>
              </a:solidFill>
            </a:endParaRPr>
          </a:p>
          <a:p>
            <a:pPr marL="342900" indent="-342900">
              <a:buClr>
                <a:srgbClr val="000000"/>
              </a:buClr>
              <a:buFont typeface="WingDings"/>
              <a:buChar char=""/>
              <a:tabLst>
                <a:tab pos="84137" algn="l"/>
              </a:tabLst>
              <a:defRPr/>
            </a:pPr>
            <a:r>
              <a:rPr lang="hr-HR" sz="2400" dirty="0">
                <a:solidFill>
                  <a:srgbClr val="333333"/>
                </a:solidFill>
              </a:rPr>
              <a:t>Izrazi lica</a:t>
            </a:r>
            <a:r>
              <a:rPr lang="de-DE" sz="2400" dirty="0">
                <a:solidFill>
                  <a:srgbClr val="333333"/>
                </a:solidFill>
              </a:rPr>
              <a:t>/Gest</a:t>
            </a:r>
            <a:r>
              <a:rPr lang="hr-HR" sz="2400" dirty="0">
                <a:solidFill>
                  <a:srgbClr val="333333"/>
                </a:solidFill>
              </a:rPr>
              <a:t>e</a:t>
            </a:r>
            <a:r>
              <a:rPr lang="de-DE" sz="2400" dirty="0">
                <a:solidFill>
                  <a:srgbClr val="333333"/>
                </a:solidFill>
              </a:rPr>
              <a:t>: </a:t>
            </a:r>
            <a:r>
              <a:rPr lang="hr-HR" sz="2400" dirty="0">
                <a:solidFill>
                  <a:srgbClr val="004992"/>
                </a:solidFill>
              </a:rPr>
              <a:t>kontakt očima; samopouzdano držanje</a:t>
            </a:r>
            <a:endParaRPr lang="de-DE" sz="2400" dirty="0">
              <a:solidFill>
                <a:srgbClr val="004992"/>
              </a:solidFill>
            </a:endParaRPr>
          </a:p>
          <a:p>
            <a:pPr marL="342900" indent="-342900" eaLnBrk="1" hangingPunct="1">
              <a:buClr>
                <a:srgbClr val="333333"/>
              </a:buClr>
              <a:buFont typeface="WingDings"/>
              <a:buChar char=""/>
              <a:tabLst>
                <a:tab pos="84137" algn="l"/>
              </a:tabLst>
              <a:defRPr/>
            </a:pPr>
            <a:r>
              <a:rPr lang="hr-HR" sz="2400" dirty="0">
                <a:solidFill>
                  <a:srgbClr val="333333"/>
                </a:solidFill>
              </a:rPr>
              <a:t>Stav tijela</a:t>
            </a:r>
            <a:r>
              <a:rPr lang="de-DE" sz="2400" dirty="0">
                <a:solidFill>
                  <a:srgbClr val="333333"/>
                </a:solidFill>
              </a:rPr>
              <a:t>: </a:t>
            </a:r>
            <a:r>
              <a:rPr lang="de-DE" sz="2400" dirty="0">
                <a:solidFill>
                  <a:srgbClr val="004992"/>
                </a:solidFill>
              </a:rPr>
              <a:t>u</a:t>
            </a:r>
            <a:r>
              <a:rPr lang="hr-HR" sz="2400" dirty="0">
                <a:solidFill>
                  <a:srgbClr val="004992"/>
                </a:solidFill>
              </a:rPr>
              <a:t>spravan</a:t>
            </a:r>
          </a:p>
          <a:p>
            <a:pPr lvl="0" defTabSz="914400" fontAlgn="base"/>
            <a:r>
              <a:rPr lang="hr-HR" sz="2400" dirty="0">
                <a:solidFill>
                  <a:srgbClr val="004992"/>
                </a:solidFill>
              </a:rPr>
              <a:t>Kao i sa svime: ne pretjerujte (npr. buljenje u druge ljude, konstantno prekidanje dok pričaju, ne šefujte drugima)</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704960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2"/>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Karakteristike visokog samopoštovanja koje nisu jasno vidljive</a:t>
            </a:r>
            <a:endParaRPr lang="de-DE" sz="3600">
              <a:latin typeface="+mn-lt"/>
              <a:ea typeface="+mn-ea"/>
              <a:cs typeface="+mn-cs"/>
            </a:endParaRPr>
          </a:p>
        </p:txBody>
      </p:sp>
      <p:sp>
        <p:nvSpPr>
          <p:cNvPr id="5" name="Rectangle 15"/>
          <p:cNvSpPr>
            <a:spLocks noGrp="1" noChangeArrowheads="1"/>
          </p:cNvSpPr>
          <p:nvPr>
            <p:ph idx="1"/>
          </p:nvPr>
        </p:nvSpPr>
        <p:spPr>
          <a:xfrm>
            <a:off x="408954" y="2204864"/>
            <a:ext cx="4572000" cy="4248000"/>
          </a:xfrm>
        </p:spPr>
        <p:txBody>
          <a:bodyPr>
            <a:noAutofit/>
          </a:bodyPr>
          <a:lstStyle/>
          <a:p>
            <a:pPr>
              <a:tabLst>
                <a:tab pos="84137" algn="l"/>
              </a:tabLst>
              <a:defRPr/>
            </a:pPr>
            <a:r>
              <a:rPr lang="de-DE" sz="2400" kern="12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19</a:t>
            </a:fld>
            <a:endParaRPr lang="de-DE">
              <a:latin typeface="+mn-lt"/>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2"/>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Karakteristike visokog samopoštovanja koje nisu jasno vidljive</a:t>
            </a:r>
            <a:endParaRPr lang="de-DE" sz="3600">
              <a:latin typeface="+mn-lt"/>
              <a:ea typeface="+mn-ea"/>
              <a:cs typeface="+mn-cs"/>
            </a:endParaRPr>
          </a:p>
        </p:txBody>
      </p:sp>
      <p:sp>
        <p:nvSpPr>
          <p:cNvPr id="5" name="Rectangle 15"/>
          <p:cNvSpPr>
            <a:spLocks noGrp="1" noChangeArrowheads="1"/>
          </p:cNvSpPr>
          <p:nvPr>
            <p:ph idx="1"/>
          </p:nvPr>
        </p:nvSpPr>
        <p:spPr>
          <a:xfrm>
            <a:off x="408955" y="2204864"/>
            <a:ext cx="4937760" cy="4248000"/>
          </a:xfrm>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Samouvjerenost u vlastite sposobnosti.</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Prihvaćanje vlastitih pogrešaka i neuspjeha (bez obezvređivanja).</a:t>
            </a:r>
            <a:endParaRPr lang="en-US"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Introspektivnost, spremnost na učenje (iz vlastitih pogrešaka/neuspjeha).</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Pozitivan stav prema samome sebi, npr., samonagrađivanje za uspjeh.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20</a:t>
            </a:fld>
            <a:endParaRPr lang="de-DE">
              <a:latin typeface="+mn-lt"/>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Osvještavanje vlastitih jakih strana</a:t>
            </a:r>
            <a:endParaRPr lang="de-DE" sz="3600">
              <a:latin typeface="+mn-lt"/>
              <a:ea typeface="+mn-ea"/>
              <a:cs typeface="+mn-cs"/>
            </a:endParaRPr>
          </a:p>
        </p:txBody>
      </p:sp>
      <p:sp>
        <p:nvSpPr>
          <p:cNvPr id="49154" name="Inhaltsplatzhalter 2"/>
          <p:cNvSpPr>
            <a:spLocks noGrp="1"/>
          </p:cNvSpPr>
          <p:nvPr>
            <p:ph idx="1"/>
          </p:nvPr>
        </p:nvSpPr>
        <p:spPr/>
        <p:txBody>
          <a:bodyPr>
            <a:noAutofit/>
          </a:bodyPr>
          <a:lstStyle/>
          <a:p>
            <a:r>
              <a:rPr lang="hr-HR" sz="2400" dirty="0">
                <a:solidFill>
                  <a:srgbClr val="004992"/>
                </a:solidFill>
              </a:rPr>
              <a:t>Zašto je prepoznavanje vlastitih snaga ponekad toliko teško?</a:t>
            </a:r>
            <a:endParaRPr lang="en-US" sz="2400" dirty="0">
              <a:solidFill>
                <a:srgbClr val="004992"/>
              </a:solidFill>
            </a:endParaRPr>
          </a:p>
          <a:p>
            <a:pPr marL="342900" lvl="1" indent="-342900">
              <a:spcBef>
                <a:spcPts val="1999"/>
              </a:spcBef>
              <a:spcAft>
                <a:spcPts val="0"/>
              </a:spcAft>
              <a:buClr>
                <a:srgbClr val="333333"/>
              </a:buClr>
              <a:buFont typeface="WingDings"/>
              <a:buChar char=""/>
            </a:pPr>
            <a:r>
              <a:rPr lang="hr-HR" sz="2400" dirty="0">
                <a:solidFill>
                  <a:srgbClr val="333333"/>
                </a:solidFill>
              </a:rPr>
              <a:t>Uobičajena pretpostavka:</a:t>
            </a:r>
            <a:r>
              <a:rPr lang="de-DE" sz="2400">
                <a:solidFill>
                  <a:srgbClr val="333333"/>
                </a:solidFill>
              </a:rPr>
              <a:t> “</a:t>
            </a:r>
            <a:r>
              <a:rPr lang="hr-HR" sz="2400" dirty="0">
                <a:solidFill>
                  <a:srgbClr val="333333"/>
                </a:solidFill>
              </a:rPr>
              <a:t>Ako sam sebe pohvaljujem</a:t>
            </a:r>
            <a:r>
              <a:rPr lang="en-US" sz="2400" dirty="0">
                <a:solidFill>
                  <a:srgbClr val="333333"/>
                </a:solidFill>
              </a:rPr>
              <a:t>, </a:t>
            </a:r>
            <a:r>
              <a:rPr lang="hr-HR" sz="2400" dirty="0">
                <a:solidFill>
                  <a:srgbClr val="333333"/>
                </a:solidFill>
              </a:rPr>
              <a:t>postat ću umišljen</a:t>
            </a:r>
            <a:r>
              <a:rPr lang="en-US" sz="2400" dirty="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pPr>
            <a:r>
              <a:rPr lang="hr-HR" sz="2400" dirty="0">
                <a:solidFill>
                  <a:srgbClr val="333333"/>
                </a:solidFill>
              </a:rPr>
              <a:t>Za vrijeme akutne bolesti može biti teže vidjeti ili pokazati vlastite jake strane.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Osvještavanje vlastitih jakih strana</a:t>
            </a:r>
            <a:endParaRPr lang="de-DE" sz="360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a:tabLst>
                <a:tab pos="84137" algn="l"/>
              </a:tabLst>
              <a:defRPr/>
            </a:pPr>
            <a:r>
              <a:rPr lang="hr-HR" sz="2400" dirty="0">
                <a:solidFill>
                  <a:srgbClr val="004992"/>
                </a:solidFill>
              </a:rPr>
              <a:t>Ponovno stjecanje </a:t>
            </a:r>
            <a:r>
              <a:rPr lang="en-US" sz="2400" dirty="0">
                <a:solidFill>
                  <a:srgbClr val="004992"/>
                </a:solidFill>
              </a:rPr>
              <a:t>“</a:t>
            </a:r>
            <a:r>
              <a:rPr lang="hr-HR" sz="2400" dirty="0">
                <a:solidFill>
                  <a:srgbClr val="004992"/>
                </a:solidFill>
              </a:rPr>
              <a:t>izgubljenih blaga</a:t>
            </a:r>
            <a:r>
              <a:rPr lang="en-US" sz="2400" dirty="0">
                <a:solidFill>
                  <a:srgbClr val="004992"/>
                </a:solidFill>
              </a:rPr>
              <a:t>”</a:t>
            </a:r>
            <a:r>
              <a:rPr lang="de-DE" sz="2400" dirty="0">
                <a:solidFill>
                  <a:srgbClr val="004992"/>
                </a:solidFill>
              </a:rPr>
              <a:t>:</a:t>
            </a:r>
          </a:p>
          <a:p>
            <a:pPr marL="342900" indent="-342900">
              <a:buClr>
                <a:srgbClr val="333333"/>
              </a:buClr>
              <a:buFont typeface="WingDings"/>
              <a:buChar char=""/>
              <a:tabLst>
                <a:tab pos="84137" algn="l"/>
              </a:tabLst>
              <a:defRPr/>
            </a:pPr>
            <a:r>
              <a:rPr lang="hr-HR" sz="2400" dirty="0">
                <a:solidFill>
                  <a:srgbClr val="333333"/>
                </a:solidFill>
              </a:rPr>
              <a:t>Pitajte svoje prijatelje ili obitelj zbog kojih vas snaga cijene.</a:t>
            </a:r>
            <a:endParaRPr lang="en-US"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Prisjetite se </a:t>
            </a:r>
            <a:r>
              <a:rPr lang="hr-HR" sz="2400" u="sng" dirty="0">
                <a:solidFill>
                  <a:srgbClr val="333333"/>
                </a:solidFill>
              </a:rPr>
              <a:t>konkretnih</a:t>
            </a:r>
            <a:r>
              <a:rPr lang="hr-HR" sz="2400" dirty="0">
                <a:solidFill>
                  <a:srgbClr val="333333"/>
                </a:solidFill>
              </a:rPr>
              <a:t> situacija u kojima ste se dobro snašli i za što ste možda bili pohvaljeni </a:t>
            </a:r>
            <a:r>
              <a:rPr lang="en-US" sz="2400" dirty="0">
                <a:solidFill>
                  <a:srgbClr val="333333"/>
                </a:solidFill>
              </a:rPr>
              <a:t>(</a:t>
            </a:r>
            <a:r>
              <a:rPr lang="hr-HR" sz="2400" dirty="0">
                <a:solidFill>
                  <a:srgbClr val="333333"/>
                </a:solidFill>
              </a:rPr>
              <a:t>čak i male stvari dolaze u obzir</a:t>
            </a:r>
            <a:r>
              <a:rPr lang="en-US" sz="2400" dirty="0">
                <a:solidFill>
                  <a:srgbClr val="333333"/>
                </a:solidFill>
              </a:rPr>
              <a:t>).</a:t>
            </a:r>
          </a:p>
          <a:p>
            <a:pPr marL="342900" indent="-342900">
              <a:buClr>
                <a:srgbClr val="333333"/>
              </a:buClr>
              <a:buFont typeface="WingDings"/>
              <a:buChar char=""/>
              <a:tabLst>
                <a:tab pos="84137" algn="l"/>
              </a:tabLst>
              <a:defRPr/>
            </a:pPr>
            <a:r>
              <a:rPr lang="en-US" sz="2400" dirty="0">
                <a:solidFill>
                  <a:srgbClr val="333333"/>
                </a:solidFill>
              </a:rPr>
              <a:t>... </a:t>
            </a:r>
            <a:r>
              <a:rPr lang="hr-HR" sz="2400" dirty="0">
                <a:solidFill>
                  <a:srgbClr val="333333"/>
                </a:solidFill>
              </a:rPr>
              <a:t>i zapišite ta iskustva u </a:t>
            </a:r>
            <a:r>
              <a:rPr lang="en-US" sz="2400" dirty="0">
                <a:solidFill>
                  <a:srgbClr val="333333"/>
                </a:solidFill>
              </a:rPr>
              <a:t>“</a:t>
            </a:r>
            <a:r>
              <a:rPr lang="hr-HR" sz="2400" dirty="0">
                <a:solidFill>
                  <a:srgbClr val="333333"/>
                </a:solidFill>
              </a:rPr>
              <a:t>dnevnik zadovoljstva</a:t>
            </a:r>
            <a:r>
              <a:rPr lang="en-US" sz="2400" dirty="0">
                <a:solidFill>
                  <a:srgbClr val="333333"/>
                </a:solidFill>
              </a:rPr>
              <a:t>”*, </a:t>
            </a:r>
            <a:r>
              <a:rPr lang="hr-HR" sz="2400" dirty="0">
                <a:solidFill>
                  <a:srgbClr val="333333"/>
                </a:solidFill>
              </a:rPr>
              <a:t>tako da ih se možete prisjetiti u lošijim životnim fazama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22</a:t>
            </a:fld>
            <a:endParaRPr lang="de-DE">
              <a:latin typeface="+mn-lt"/>
            </a:endParaRPr>
          </a:p>
        </p:txBody>
      </p:sp>
      <p:sp>
        <p:nvSpPr>
          <p:cNvPr id="50180" name="Textfeld 4"/>
          <p:cNvSpPr txBox="1">
            <a:spLocks noChangeArrowheads="1"/>
          </p:cNvSpPr>
          <p:nvPr/>
        </p:nvSpPr>
        <p:spPr bwMode="auto">
          <a:xfrm>
            <a:off x="408955" y="6144889"/>
            <a:ext cx="11376000" cy="307975"/>
          </a:xfrm>
          <a:prstGeom prst="rect">
            <a:avLst/>
          </a:prstGeom>
          <a:noFill/>
          <a:ln w="9525">
            <a:noFill/>
            <a:miter lim="800000"/>
            <a:headEnd/>
            <a:tailEnd/>
          </a:ln>
        </p:spPr>
        <p:txBody>
          <a:bodyPr>
            <a:noAutofit/>
          </a:bodyPr>
          <a:lstStyle/>
          <a:p>
            <a:r>
              <a:rPr lang="de-DE" sz="1400" dirty="0">
                <a:solidFill>
                  <a:srgbClr val="333333"/>
                </a:solidFill>
              </a:rPr>
              <a:t>* </a:t>
            </a:r>
            <a:r>
              <a:rPr lang="hr-HR" sz="1400">
                <a:solidFill>
                  <a:srgbClr val="333333"/>
                </a:solidFill>
              </a:rPr>
              <a:t>U </a:t>
            </a:r>
            <a:r>
              <a:rPr lang="en-US" sz="1400">
                <a:solidFill>
                  <a:srgbClr val="333333"/>
                </a:solidFill>
              </a:rPr>
              <a:t>“</a:t>
            </a:r>
            <a:r>
              <a:rPr lang="hr-HR" sz="1400">
                <a:solidFill>
                  <a:srgbClr val="333333"/>
                </a:solidFill>
              </a:rPr>
              <a:t>dnevnik zadovoljstva</a:t>
            </a:r>
            <a:r>
              <a:rPr lang="en-US" sz="1400">
                <a:solidFill>
                  <a:srgbClr val="333333"/>
                </a:solidFill>
              </a:rPr>
              <a:t>” </a:t>
            </a:r>
            <a:r>
              <a:rPr lang="hr-HR" sz="1400" dirty="0">
                <a:solidFill>
                  <a:srgbClr val="333333"/>
                </a:solidFill>
              </a:rPr>
              <a:t>potrebno je zapisati samo pozitivne aspekte provedenog dana</a:t>
            </a:r>
            <a:endParaRPr lang="de-DE" sz="1400" dirty="0">
              <a:solidFill>
                <a:srgbClr val="333333"/>
              </a:solidFill>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1</a:t>
            </a:r>
            <a:endParaRPr lang="de-DE" sz="3600">
              <a:latin typeface="+mn-lt"/>
              <a:ea typeface="+mn-ea"/>
              <a:cs typeface="+mn-cs"/>
            </a:endParaRPr>
          </a:p>
        </p:txBody>
      </p:sp>
      <p:sp>
        <p:nvSpPr>
          <p:cNvPr id="51202" name="Inhaltsplatzhalter 2"/>
          <p:cNvSpPr>
            <a:spLocks noGrp="1"/>
          </p:cNvSpPr>
          <p:nvPr>
            <p:ph idx="1"/>
          </p:nvPr>
        </p:nvSpPr>
        <p:spPr/>
        <p:txBody>
          <a:bodyPr>
            <a:noAutofit/>
          </a:bodyPr>
          <a:lstStyle/>
          <a:p>
            <a:pPr algn="ctr"/>
            <a:r>
              <a:rPr lang="hr-HR" sz="2400">
                <a:solidFill>
                  <a:srgbClr val="004992"/>
                </a:solidFill>
              </a:rPr>
              <a:t>Što volite kod sebe</a:t>
            </a:r>
            <a:r>
              <a:rPr lang="de-DE" sz="2400">
                <a:solidFill>
                  <a:srgbClr val="004992"/>
                </a:solidFill>
              </a:rPr>
              <a:t>?</a:t>
            </a:r>
          </a:p>
          <a:p>
            <a:pPr algn="ctr"/>
            <a:r>
              <a:rPr lang="hr-HR" sz="2400">
                <a:solidFill>
                  <a:srgbClr val="004992"/>
                </a:solidFill>
              </a:rPr>
              <a:t>U čemu ste dobri</a:t>
            </a:r>
            <a:r>
              <a:rPr lang="de-DE" sz="2400">
                <a:solidFill>
                  <a:srgbClr val="004992"/>
                </a:solidFill>
              </a:rPr>
              <a:t>?</a:t>
            </a:r>
          </a:p>
          <a:p>
            <a:pPr algn="ctr"/>
            <a:r>
              <a:rPr lang="hr-HR" sz="2400">
                <a:solidFill>
                  <a:srgbClr val="333333"/>
                </a:solidFill>
              </a:rPr>
              <a:t>Razmislite o svakoj pojedinoj jakoj strani</a:t>
            </a:r>
            <a:r>
              <a:rPr 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Ustanite i spustite glavu prema prsima.</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Pogledajte prema dolje, pustite ramena i ruke neka vise, lagano savinite leđa</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24</a:t>
            </a:fld>
            <a:endParaRPr lang="de-DE">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Ustanite i spustite glavu prema prsima.</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Pogledajte prema dolje, pustite ramena i ruke neka vise, lagano savinite leđa</a:t>
            </a:r>
            <a:r>
              <a:rPr lang="de-DE" sz="2400" dirty="0">
                <a:solidFill>
                  <a:srgbClr val="333333"/>
                </a:solidFill>
              </a:rPr>
              <a:t>.</a:t>
            </a:r>
          </a:p>
          <a:p>
            <a:pPr marL="342900" indent="-342900">
              <a:buClr>
                <a:srgbClr val="333333"/>
              </a:buClr>
              <a:buFont typeface="WingDings"/>
              <a:buChar char=""/>
              <a:tabLst>
                <a:tab pos="84137" algn="l"/>
              </a:tabLst>
              <a:defRPr/>
            </a:pPr>
            <a:r>
              <a:rPr lang="hr-HR" sz="2400" dirty="0">
                <a:solidFill>
                  <a:srgbClr val="333333"/>
                </a:solidFill>
              </a:rPr>
              <a:t>Prošetajte prostorom u ovoj </a:t>
            </a:r>
            <a:r>
              <a:rPr lang="hr-HR" sz="2400">
                <a:solidFill>
                  <a:srgbClr val="333333"/>
                </a:solidFill>
              </a:rPr>
              <a:t>poziciji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748769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Ustanite i spustite glavu prema prsima.</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Pogledajte prema dolje, pustite ramena i ruke neka vise, lagano savinite leđa</a:t>
            </a:r>
            <a:r>
              <a:rPr lang="de-DE" sz="2400" dirty="0">
                <a:solidFill>
                  <a:srgbClr val="333333"/>
                </a:solidFill>
              </a:rPr>
              <a:t>.</a:t>
            </a:r>
          </a:p>
          <a:p>
            <a:pPr marL="342900" indent="-342900">
              <a:buClr>
                <a:srgbClr val="333333"/>
              </a:buClr>
              <a:buFont typeface="WingDings"/>
              <a:buChar char=""/>
              <a:tabLst>
                <a:tab pos="84137" algn="l"/>
              </a:tabLst>
              <a:defRPr/>
            </a:pPr>
            <a:r>
              <a:rPr lang="hr-HR" sz="2400" dirty="0">
                <a:solidFill>
                  <a:srgbClr val="333333"/>
                </a:solidFill>
              </a:rPr>
              <a:t>Prošetajte prostorom u ovoj poziciji</a:t>
            </a:r>
            <a:r>
              <a:rPr lang="de-DE" sz="2400" dirty="0">
                <a:solidFill>
                  <a:srgbClr val="333333"/>
                </a:solidFill>
              </a:rPr>
              <a:t>!</a:t>
            </a:r>
          </a:p>
          <a:p>
            <a:pPr algn="ctr">
              <a:tabLst>
                <a:tab pos="84137" algn="l"/>
              </a:tabLst>
              <a:defRPr/>
            </a:pPr>
            <a:r>
              <a:rPr lang="hr-HR" sz="2400" dirty="0">
                <a:solidFill>
                  <a:srgbClr val="004992"/>
                </a:solidFill>
              </a:rPr>
              <a:t>Kak</a:t>
            </a:r>
            <a:r>
              <a:rPr lang="de-DE" sz="2400" dirty="0">
                <a:solidFill>
                  <a:srgbClr val="004992"/>
                </a:solidFill>
              </a:rPr>
              <a:t>o</a:t>
            </a:r>
            <a:r>
              <a:rPr lang="hr-HR" sz="2400" dirty="0">
                <a:solidFill>
                  <a:srgbClr val="004992"/>
                </a:solidFill>
              </a:rPr>
              <a:t> </a:t>
            </a:r>
            <a:r>
              <a:rPr lang="de-DE" sz="2400" dirty="0">
                <a:solidFill>
                  <a:srgbClr val="004992"/>
                </a:solidFill>
              </a:rPr>
              <a:t>se </a:t>
            </a:r>
            <a:r>
              <a:rPr lang="hr-HR" sz="2400" dirty="0">
                <a:solidFill>
                  <a:srgbClr val="004992"/>
                </a:solidFill>
              </a:rPr>
              <a:t>osjeća</a:t>
            </a:r>
            <a:r>
              <a:rPr lang="de-DE" sz="2400" dirty="0">
                <a:solidFill>
                  <a:srgbClr val="004992"/>
                </a:solidFill>
              </a:rPr>
              <a:t>te?</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2266328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000000"/>
              </a:buClr>
              <a:buFont typeface="WingDings"/>
              <a:buChar char=""/>
              <a:tabLst>
                <a:tab pos="84137" algn="l"/>
              </a:tabLst>
              <a:defRPr/>
            </a:pPr>
            <a:r>
              <a:rPr lang="hr-HR" sz="2400" dirty="0">
                <a:solidFill>
                  <a:srgbClr val="333333"/>
                </a:solidFill>
              </a:rPr>
              <a:t>Sada pustite da </a:t>
            </a:r>
            <a:r>
              <a:rPr lang="de-DE" sz="2400" dirty="0">
                <a:solidFill>
                  <a:srgbClr val="333333"/>
                </a:solidFill>
              </a:rPr>
              <a:t>V</a:t>
            </a:r>
            <a:r>
              <a:rPr lang="hr-HR" sz="2400" dirty="0">
                <a:solidFill>
                  <a:srgbClr val="333333"/>
                </a:solidFill>
              </a:rPr>
              <a:t>am cijeli gornji dio tijela opušteno visi i zatim se vrlo polagano uspravite, kralježak po kralježak</a:t>
            </a:r>
            <a:r>
              <a:rPr lang="en-US" sz="2400" dirty="0">
                <a:solidFill>
                  <a:srgbClr val="333333"/>
                </a:solidFill>
              </a:rPr>
              <a:t>. </a:t>
            </a:r>
            <a:r>
              <a:rPr lang="hr-HR" sz="2400" dirty="0">
                <a:solidFill>
                  <a:srgbClr val="333333"/>
                </a:solidFill>
              </a:rPr>
              <a:t>Zamislite kao da </a:t>
            </a:r>
            <a:r>
              <a:rPr lang="de-DE" sz="2400" dirty="0">
                <a:solidFill>
                  <a:srgbClr val="333333"/>
                </a:solidFill>
              </a:rPr>
              <a:t>V</a:t>
            </a:r>
            <a:r>
              <a:rPr lang="hr-HR" sz="2400" dirty="0">
                <a:solidFill>
                  <a:srgbClr val="333333"/>
                </a:solidFill>
              </a:rPr>
              <a:t>as netko vuče prema gore za vrhove vaše kose.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27</a:t>
            </a:fld>
            <a:endParaRPr 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000000"/>
              </a:buClr>
              <a:buFont typeface="WingDings"/>
              <a:buChar char=""/>
              <a:tabLst>
                <a:tab pos="84137" algn="l"/>
              </a:tabLst>
              <a:defRPr/>
            </a:pPr>
            <a:r>
              <a:rPr lang="hr-HR" sz="2400" dirty="0">
                <a:solidFill>
                  <a:srgbClr val="333333"/>
                </a:solidFill>
              </a:rPr>
              <a:t>Sada pustite da </a:t>
            </a:r>
            <a:r>
              <a:rPr lang="de-DE" sz="2400" dirty="0">
                <a:solidFill>
                  <a:srgbClr val="333333"/>
                </a:solidFill>
              </a:rPr>
              <a:t>V</a:t>
            </a:r>
            <a:r>
              <a:rPr lang="hr-HR" sz="2400" dirty="0">
                <a:solidFill>
                  <a:srgbClr val="333333"/>
                </a:solidFill>
              </a:rPr>
              <a:t>am cijeli gornji dio tijela opušteno visi i zatim se vrlo polagano uspravite, kralježak po kralježak</a:t>
            </a:r>
            <a:r>
              <a:rPr lang="en-US" sz="2400" dirty="0">
                <a:solidFill>
                  <a:srgbClr val="333333"/>
                </a:solidFill>
              </a:rPr>
              <a:t>. </a:t>
            </a:r>
            <a:r>
              <a:rPr lang="hr-HR" sz="2400" dirty="0">
                <a:solidFill>
                  <a:srgbClr val="333333"/>
                </a:solidFill>
              </a:rPr>
              <a:t>Zamislite kao da </a:t>
            </a:r>
            <a:r>
              <a:rPr lang="de-DE" sz="2400" dirty="0">
                <a:solidFill>
                  <a:srgbClr val="333333"/>
                </a:solidFill>
              </a:rPr>
              <a:t>V</a:t>
            </a:r>
            <a:r>
              <a:rPr lang="hr-HR" sz="2400" dirty="0">
                <a:solidFill>
                  <a:srgbClr val="333333"/>
                </a:solidFill>
              </a:rPr>
              <a:t>as netko vuče prema gore za vrhove vaše kose.</a:t>
            </a:r>
            <a:endParaRPr lang="de-DE" sz="2400" dirty="0">
              <a:solidFill>
                <a:srgbClr val="004992"/>
              </a:solidFill>
            </a:endParaRPr>
          </a:p>
          <a:p>
            <a:pPr marL="342900" indent="-342900">
              <a:buClr>
                <a:srgbClr val="333333"/>
              </a:buClr>
              <a:buFont typeface="WingDings"/>
              <a:buChar char=""/>
              <a:tabLst>
                <a:tab pos="84137" algn="l"/>
              </a:tabLst>
              <a:defRPr/>
            </a:pPr>
            <a:r>
              <a:rPr lang="hr-HR" sz="2400" dirty="0">
                <a:solidFill>
                  <a:srgbClr val="333333"/>
                </a:solidFill>
              </a:rPr>
              <a:t>Prošetajte prostorom u ovoj </a:t>
            </a:r>
            <a:r>
              <a:rPr lang="hr-HR" sz="2400">
                <a:solidFill>
                  <a:srgbClr val="333333"/>
                </a:solidFill>
              </a:rPr>
              <a:t>poziciji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3347403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000000"/>
              </a:buClr>
              <a:buFont typeface="WingDings"/>
              <a:buChar char=""/>
              <a:tabLst>
                <a:tab pos="84137" algn="l"/>
              </a:tabLst>
              <a:defRPr/>
            </a:pPr>
            <a:r>
              <a:rPr lang="hr-HR" sz="2400" dirty="0">
                <a:solidFill>
                  <a:srgbClr val="333333"/>
                </a:solidFill>
              </a:rPr>
              <a:t>Sada pustite da </a:t>
            </a:r>
            <a:r>
              <a:rPr lang="de-DE" sz="2400" dirty="0">
                <a:solidFill>
                  <a:srgbClr val="333333"/>
                </a:solidFill>
              </a:rPr>
              <a:t>V</a:t>
            </a:r>
            <a:r>
              <a:rPr lang="hr-HR" sz="2400" dirty="0">
                <a:solidFill>
                  <a:srgbClr val="333333"/>
                </a:solidFill>
              </a:rPr>
              <a:t>am cijeli gornji dio tijela opušteno visi i zatim se vrlo polagano uspravite, kralježak po kralježak</a:t>
            </a:r>
            <a:r>
              <a:rPr lang="en-US" sz="2400" dirty="0">
                <a:solidFill>
                  <a:srgbClr val="333333"/>
                </a:solidFill>
              </a:rPr>
              <a:t>. </a:t>
            </a:r>
            <a:r>
              <a:rPr lang="hr-HR" sz="2400" dirty="0">
                <a:solidFill>
                  <a:srgbClr val="333333"/>
                </a:solidFill>
              </a:rPr>
              <a:t>Zamislite kao da </a:t>
            </a:r>
            <a:r>
              <a:rPr lang="de-DE" sz="2400" dirty="0">
                <a:solidFill>
                  <a:srgbClr val="333333"/>
                </a:solidFill>
              </a:rPr>
              <a:t>V</a:t>
            </a:r>
            <a:r>
              <a:rPr lang="hr-HR" sz="2400" dirty="0">
                <a:solidFill>
                  <a:srgbClr val="333333"/>
                </a:solidFill>
              </a:rPr>
              <a:t>as netko vuče prema gore za vrhove vaše kose.</a:t>
            </a:r>
            <a:endParaRPr lang="de-DE" sz="2400" dirty="0">
              <a:solidFill>
                <a:srgbClr val="004992"/>
              </a:solidFill>
            </a:endParaRPr>
          </a:p>
          <a:p>
            <a:pPr marL="342900" indent="-342900">
              <a:buClr>
                <a:srgbClr val="333333"/>
              </a:buClr>
              <a:buFont typeface="WingDings"/>
              <a:buChar char=""/>
              <a:tabLst>
                <a:tab pos="84137" algn="l"/>
              </a:tabLst>
              <a:defRPr/>
            </a:pPr>
            <a:r>
              <a:rPr lang="hr-HR" sz="2400" dirty="0">
                <a:solidFill>
                  <a:srgbClr val="333333"/>
                </a:solidFill>
              </a:rPr>
              <a:t>Prošetajte prostorom u ovoj poziciji</a:t>
            </a:r>
            <a:r>
              <a:rPr lang="de-DE" sz="2400" dirty="0">
                <a:solidFill>
                  <a:srgbClr val="333333"/>
                </a:solidFill>
              </a:rPr>
              <a:t>!</a:t>
            </a:r>
          </a:p>
          <a:p>
            <a:pPr algn="ctr">
              <a:tabLst>
                <a:tab pos="84137" algn="l"/>
              </a:tabLst>
              <a:defRPr/>
            </a:pPr>
            <a:r>
              <a:rPr lang="hr-HR" sz="2400" dirty="0">
                <a:solidFill>
                  <a:srgbClr val="004992"/>
                </a:solidFill>
              </a:rPr>
              <a:t>Kak</a:t>
            </a:r>
            <a:r>
              <a:rPr lang="de-DE" sz="2400" dirty="0">
                <a:solidFill>
                  <a:srgbClr val="004992"/>
                </a:solidFill>
              </a:rPr>
              <a:t>o se o</a:t>
            </a:r>
            <a:r>
              <a:rPr lang="hr-HR" sz="2400" dirty="0">
                <a:solidFill>
                  <a:srgbClr val="004992"/>
                </a:solidFill>
              </a:rPr>
              <a:t>sjeća</a:t>
            </a:r>
            <a:r>
              <a:rPr lang="de-DE" sz="2400" dirty="0">
                <a:solidFill>
                  <a:srgbClr val="004992"/>
                </a:solidFill>
              </a:rPr>
              <a:t>te?</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1676908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Možda ste primijetili da ste bili puno uspravniji i sigurniji.</a:t>
            </a:r>
            <a:endParaRPr lang="en-US"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Čvrst stav i uspravno držanje ne samo da drugima izgleda samopouzdanije, nego također ima i pozitivan učinak na samopoštovanje.</a:t>
            </a:r>
            <a:endParaRPr lang="en-US"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Razvijanje novog unutrašnjeg stava uz odgovarajući stav tijela: govor tijela koji </a:t>
            </a:r>
            <a:r>
              <a:rPr lang="hr-HR" sz="2400">
                <a:solidFill>
                  <a:srgbClr val="333333"/>
                </a:solidFill>
              </a:rPr>
              <a:t>poručuje </a:t>
            </a:r>
            <a:r>
              <a:rPr lang="en-US" sz="2400" kern="1200">
                <a:solidFill>
                  <a:srgbClr val="333333"/>
                </a:solidFill>
              </a:rPr>
              <a:t>“</a:t>
            </a:r>
            <a:r>
              <a:rPr lang="hr-HR" sz="2400">
                <a:solidFill>
                  <a:srgbClr val="333333"/>
                </a:solidFill>
              </a:rPr>
              <a:t>ja sam samopouzdan</a:t>
            </a:r>
            <a:r>
              <a:rPr lang="en-US" sz="2400" kern="1200">
                <a:solidFill>
                  <a:srgbClr val="333333"/>
                </a:solidFill>
              </a:rPr>
              <a:t>”</a:t>
            </a:r>
            <a:r>
              <a:rPr lang="hr-HR" sz="2400">
                <a:solidFill>
                  <a:srgbClr val="333333"/>
                </a:solidFill>
              </a:rPr>
              <a:t> </a:t>
            </a:r>
            <a:r>
              <a:rPr lang="hr-HR" sz="2400" dirty="0">
                <a:solidFill>
                  <a:srgbClr val="333333"/>
                </a:solidFill>
              </a:rPr>
              <a:t>(uspravno držanje, kontakt očima, jasan glas) jača realnu snagu i istinsko samopouzdanje u vama.</a:t>
            </a:r>
            <a:endParaRPr lang="en-US" sz="2400" dirty="0">
              <a:solidFill>
                <a:srgbClr val="333333"/>
              </a:solidFill>
            </a:endParaRPr>
          </a:p>
          <a:p>
            <a:pPr algn="ctr">
              <a:tabLst>
                <a:tab pos="271463" algn="l"/>
              </a:tabLst>
              <a:defRPr/>
            </a:pPr>
            <a:r>
              <a:rPr lang="hr-HR" sz="2400" dirty="0">
                <a:solidFill>
                  <a:srgbClr val="004992"/>
                </a:solidFill>
              </a:rPr>
              <a:t>Što započne </a:t>
            </a:r>
            <a:r>
              <a:rPr lang="hr-HR" sz="2400">
                <a:solidFill>
                  <a:srgbClr val="004992"/>
                </a:solidFill>
              </a:rPr>
              <a:t>s </a:t>
            </a:r>
            <a:r>
              <a:rPr lang="en-US" sz="2400" kern="1200">
                <a:solidFill>
                  <a:srgbClr val="004992"/>
                </a:solidFill>
              </a:rPr>
              <a:t>“</a:t>
            </a:r>
            <a:r>
              <a:rPr lang="hr-HR" sz="2400">
                <a:solidFill>
                  <a:srgbClr val="004992"/>
                </a:solidFill>
              </a:rPr>
              <a:t>namještanjem</a:t>
            </a:r>
            <a:r>
              <a:rPr lang="en-US" sz="2400" kern="1200">
                <a:solidFill>
                  <a:srgbClr val="004992"/>
                </a:solidFill>
              </a:rPr>
              <a:t>”</a:t>
            </a:r>
            <a:r>
              <a:rPr lang="hr-HR" sz="2400">
                <a:solidFill>
                  <a:srgbClr val="004992"/>
                </a:solidFill>
              </a:rPr>
              <a:t> </a:t>
            </a:r>
            <a:r>
              <a:rPr lang="hr-HR" sz="2400" dirty="0">
                <a:solidFill>
                  <a:srgbClr val="004992"/>
                </a:solidFill>
              </a:rPr>
              <a:t>pretvara se u stvaran stav!</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2"/>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Ruminiranje: Vrtjeti se u krug, bez da se pomičemo prema naprijed</a:t>
            </a:r>
            <a:endParaRPr lang="de-DE" sz="360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fontAlgn="auto">
              <a:buClr>
                <a:srgbClr val="333333"/>
              </a:buClr>
              <a:buFont typeface="WingDings"/>
              <a:buChar char=""/>
              <a:tabLst>
                <a:tab pos="84137" algn="l"/>
              </a:tabLst>
              <a:defRPr/>
            </a:pPr>
            <a:r>
              <a:rPr lang="hr-HR" sz="2400" dirty="0">
                <a:solidFill>
                  <a:srgbClr val="333333"/>
                </a:solidFill>
              </a:rPr>
              <a:t>Mnogi ljudi s psihičkim poteškoćama pate od neprestanog </a:t>
            </a:r>
            <a:r>
              <a:rPr lang="en-US" sz="2400" kern="1200" dirty="0">
                <a:solidFill>
                  <a:srgbClr val="333333"/>
                </a:solidFill>
              </a:rPr>
              <a:t>“</a:t>
            </a:r>
            <a:r>
              <a:rPr lang="hr-HR" sz="2400" dirty="0">
                <a:solidFill>
                  <a:srgbClr val="333333"/>
                </a:solidFill>
              </a:rPr>
              <a:t>ruminiranja</a:t>
            </a:r>
            <a:r>
              <a:rPr lang="en-US" sz="2400" dirty="0">
                <a:solidFill>
                  <a:srgbClr val="333333"/>
                </a:solidFill>
              </a:rPr>
              <a:t>”</a:t>
            </a:r>
            <a:r>
              <a:rPr lang="hr-HR" sz="2400" dirty="0">
                <a:solidFill>
                  <a:srgbClr val="333333"/>
                </a:solidFill>
              </a:rPr>
              <a:t> ili premišljanja</a:t>
            </a:r>
            <a:endParaRPr lang="en-US" sz="2400" dirty="0">
              <a:solidFill>
                <a:srgbClr val="333333"/>
              </a:solidFill>
            </a:endParaRPr>
          </a:p>
          <a:p>
            <a:pPr marL="342900" indent="-342900" fontAlgn="auto">
              <a:buClr>
                <a:srgbClr val="333333"/>
              </a:buClr>
              <a:buFont typeface="WingDings"/>
              <a:buChar char=""/>
              <a:tabLst>
                <a:tab pos="84137" algn="l"/>
              </a:tabLst>
              <a:defRPr/>
            </a:pPr>
            <a:r>
              <a:rPr lang="hr-HR" sz="2400" dirty="0">
                <a:solidFill>
                  <a:srgbClr val="004992"/>
                </a:solidFill>
              </a:rPr>
              <a:t>Jeste li kod sebe primijetili ruminiranje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Problemi</a:t>
            </a:r>
          </a:p>
        </p:txBody>
      </p:sp>
      <p:sp>
        <p:nvSpPr>
          <p:cNvPr id="5" name="Rectangle 15"/>
          <p:cNvSpPr>
            <a:spLocks noGrp="1" noChangeArrowheads="1"/>
          </p:cNvSpPr>
          <p:nvPr>
            <p:ph idx="1"/>
          </p:nvPr>
        </p:nvSpPr>
        <p:spPr>
          <a:xfrm>
            <a:off x="408955" y="2204864"/>
            <a:ext cx="7315200" cy="4248000"/>
          </a:xfrm>
        </p:spPr>
        <p:txBody>
          <a:bodyPr>
            <a:noAutofit/>
          </a:bodyPr>
          <a:lstStyle/>
          <a:p>
            <a:pPr fontAlgn="auto">
              <a:tabLst>
                <a:tab pos="84137" algn="l"/>
              </a:tabLst>
              <a:defRPr/>
            </a:pPr>
            <a:r>
              <a:rPr lang="hr-HR" sz="2400" dirty="0">
                <a:solidFill>
                  <a:srgbClr val="004992"/>
                </a:solidFill>
              </a:rPr>
              <a:t>Ruminiranje je problematično iz više razloga:</a:t>
            </a:r>
            <a:endParaRPr lang="de-DE" sz="2400" dirty="0">
              <a:solidFill>
                <a:srgbClr val="004992"/>
              </a:solidFill>
            </a:endParaRPr>
          </a:p>
          <a:p>
            <a:pPr marL="342900" indent="-342900" fontAlgn="auto">
              <a:buClr>
                <a:srgbClr val="333333"/>
              </a:buClr>
              <a:buFont typeface="WingDings"/>
              <a:buChar char=""/>
              <a:tabLst>
                <a:tab pos="84137" algn="l"/>
              </a:tabLst>
              <a:defRPr/>
            </a:pPr>
            <a:r>
              <a:rPr lang="hr-HR" sz="2400" dirty="0">
                <a:solidFill>
                  <a:srgbClr val="333333"/>
                </a:solidFill>
              </a:rPr>
              <a:t>Misli se vrte u krug: Problemi su prisutni bez rješavanja.</a:t>
            </a:r>
            <a:endParaRPr lang="de-DE" sz="2400" dirty="0">
              <a:solidFill>
                <a:srgbClr val="333333"/>
              </a:solidFill>
            </a:endParaRPr>
          </a:p>
          <a:p>
            <a:pPr marL="342900" indent="-342900" fontAlgn="auto">
              <a:buClr>
                <a:srgbClr val="333333"/>
              </a:buClr>
              <a:buFont typeface="WingDings"/>
              <a:buChar char=""/>
              <a:tabLst>
                <a:tab pos="84137" algn="l"/>
              </a:tabLst>
              <a:defRPr/>
            </a:pPr>
            <a:r>
              <a:rPr lang="hr-HR" sz="2400" dirty="0">
                <a:solidFill>
                  <a:srgbClr val="333333"/>
                </a:solidFill>
              </a:rPr>
              <a:t>Samopoštovanje se dodatno potkopava jer se korisne i lijepe misli ili akcije ne uzimaju u obzir niti se primjećuju.</a:t>
            </a:r>
            <a:endParaRPr lang="en-US" sz="2400" dirty="0">
              <a:solidFill>
                <a:srgbClr val="333333"/>
              </a:solidFill>
            </a:endParaRPr>
          </a:p>
          <a:p>
            <a:pPr marL="342900" indent="-342900" fontAlgn="auto">
              <a:buClr>
                <a:srgbClr val="333333"/>
              </a:buClr>
              <a:buFont typeface="WingDings"/>
              <a:buChar char=""/>
              <a:tabLst>
                <a:tab pos="84137" algn="l"/>
              </a:tabLst>
              <a:defRPr/>
            </a:pPr>
            <a:r>
              <a:rPr lang="hr-HR" sz="2400" dirty="0">
                <a:solidFill>
                  <a:srgbClr val="333333"/>
                </a:solidFill>
              </a:rPr>
              <a:t>Za razliku od mišljenja usmjerenog prema cilju, ruminiranje karakteriziraju neuspješne misli i samooptuživanja koja se neprestano ponavljaju.</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Što napraviti?</a:t>
            </a:r>
            <a:endParaRPr lang="de-DE" sz="3600">
              <a:latin typeface="+mn-lt"/>
              <a:ea typeface="+mn-ea"/>
              <a:cs typeface="+mn-cs"/>
            </a:endParaRPr>
          </a:p>
        </p:txBody>
      </p:sp>
      <p:sp>
        <p:nvSpPr>
          <p:cNvPr id="2" name="Content Placeholder 1"/>
          <p:cNvSpPr>
            <a:spLocks noGrp="1"/>
          </p:cNvSpPr>
          <p:nvPr>
            <p:ph idx="1"/>
          </p:nvPr>
        </p:nvSpPr>
        <p:spPr/>
        <p:txBody>
          <a:bodyPr/>
          <a:lstStyle/>
          <a:p>
            <a:pPr lvl="0" defTabSz="914400"/>
            <a:r>
              <a:rPr lang="hr-HR" sz="2400" dirty="0">
                <a:solidFill>
                  <a:srgbClr val="333333"/>
                </a:solidFill>
              </a:rPr>
              <a:t>Prvi i najvažniji korak je priznati da je ruminacija prije problem nego li korisna strategija. Ruminacija očigledno vodi do još više problema umjesto da ih rješava.</a:t>
            </a:r>
            <a:endParaRPr lang="de-DE" sz="2400" dirty="0">
              <a:solidFill>
                <a:srgbClr val="333333"/>
              </a:solidFill>
            </a:endParaRPr>
          </a:p>
          <a:p>
            <a:pPr marL="342900" lvl="0" indent="-342900" defTabSz="914400">
              <a:buClr>
                <a:srgbClr val="333333"/>
              </a:buClr>
              <a:buFont typeface="WingDings"/>
              <a:buChar char=""/>
            </a:pPr>
            <a:r>
              <a:rPr lang="hr-HR" sz="2400" dirty="0">
                <a:solidFill>
                  <a:srgbClr val="004992"/>
                </a:solidFill>
              </a:rPr>
              <a:t>Ruminirajuće misli su samo misli</a:t>
            </a:r>
            <a:r>
              <a:rPr lang="de-DE" sz="2400" dirty="0">
                <a:solidFill>
                  <a:srgbClr val="004992"/>
                </a:solidFill>
              </a:rPr>
              <a:t>... </a:t>
            </a:r>
            <a:r>
              <a:rPr lang="hr-HR" sz="2400" dirty="0">
                <a:solidFill>
                  <a:srgbClr val="333333"/>
                </a:solidFill>
              </a:rPr>
              <a:t>one nisu realnost</a:t>
            </a:r>
            <a:r>
              <a:rPr lang="de-DE" sz="2400" dirty="0">
                <a:solidFill>
                  <a:srgbClr val="333333"/>
                </a:solidFill>
              </a:rPr>
              <a:t>!</a:t>
            </a:r>
          </a:p>
          <a:p>
            <a:pPr marL="342900" lvl="0" indent="-342900" defTabSz="914400">
              <a:buClr>
                <a:srgbClr val="333333"/>
              </a:buClr>
              <a:buFont typeface="WingDings"/>
              <a:buChar char=""/>
            </a:pPr>
            <a:r>
              <a:rPr lang="hr-HR" sz="2400" dirty="0">
                <a:solidFill>
                  <a:srgbClr val="333333"/>
                </a:solidFill>
              </a:rPr>
              <a:t>Pokušajte ih primijetiti, ali im ne pridajte previše važnosti.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9 – Samopoštovanje</a:t>
            </a:r>
          </a:p>
        </p:txBody>
      </p:sp>
      <p:sp>
        <p:nvSpPr>
          <p:cNvPr id="5" name="Slide Number Placeholder 4"/>
          <p:cNvSpPr>
            <a:spLocks noGrp="1"/>
          </p:cNvSpPr>
          <p:nvPr>
            <p:ph type="sldNum" sz="quarter" idx="12"/>
          </p:nvPr>
        </p:nvSpPr>
        <p:spPr/>
        <p:txBody>
          <a:bodyPr/>
          <a:lstStyle/>
          <a:p>
            <a:pPr>
              <a:defRPr/>
            </a:pPr>
            <a:fld id="{0BEAAA33-8E05-427E-B69C-33B1303D055C}"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mn-lt"/>
                <a:ea typeface="+mn-ea"/>
                <a:cs typeface="+mn-cs"/>
              </a:rPr>
              <a:t>Anti-Ruminacijska Vježba 1: Potraga za unutrašnjom separacijom...</a:t>
            </a:r>
          </a:p>
        </p:txBody>
      </p:sp>
      <p:sp>
        <p:nvSpPr>
          <p:cNvPr id="4" name="Content Placeholder 3"/>
          <p:cNvSpPr>
            <a:spLocks noGrp="1"/>
          </p:cNvSpPr>
          <p:nvPr>
            <p:ph idx="1"/>
          </p:nvPr>
        </p:nvSpPr>
        <p:spPr>
          <a:xfrm>
            <a:off x="408955" y="2204864"/>
            <a:ext cx="5029200" cy="4248000"/>
          </a:xfrm>
        </p:spPr>
        <p:txBody>
          <a:bodyPr/>
          <a:lstStyle/>
          <a:p>
            <a:pPr marL="342900" lvl="0" indent="-342900" defTabSz="914400">
              <a:buClr>
                <a:srgbClr val="333333"/>
              </a:buClr>
              <a:buFont typeface="WingDings"/>
              <a:buChar char=""/>
              <a:tabLst>
                <a:tab pos="84137" algn="l"/>
              </a:tabLst>
              <a:defRPr/>
            </a:pPr>
            <a:r>
              <a:rPr lang="hr-HR" sz="2000" dirty="0">
                <a:solidFill>
                  <a:srgbClr val="333333"/>
                </a:solidFill>
              </a:rPr>
              <a:t>Promatrajte što se događa u </a:t>
            </a:r>
            <a:r>
              <a:rPr lang="de-DE" sz="2000" dirty="0">
                <a:solidFill>
                  <a:srgbClr val="333333"/>
                </a:solidFill>
              </a:rPr>
              <a:t>V</a:t>
            </a:r>
            <a:r>
              <a:rPr lang="hr-HR" sz="2000" dirty="0">
                <a:solidFill>
                  <a:srgbClr val="333333"/>
                </a:solidFill>
              </a:rPr>
              <a:t>ama bez uplitanja ili osuđivanja </a:t>
            </a:r>
            <a:r>
              <a:rPr lang="de-DE" sz="2000" dirty="0">
                <a:solidFill>
                  <a:srgbClr val="333333"/>
                </a:solidFill>
              </a:rPr>
              <a:t>(</a:t>
            </a:r>
            <a:r>
              <a:rPr lang="en-US" sz="2000" dirty="0">
                <a:solidFill>
                  <a:srgbClr val="333333"/>
                </a:solidFill>
              </a:rPr>
              <a:t>“</a:t>
            </a:r>
            <a:r>
              <a:rPr lang="hr-HR" sz="2000" dirty="0">
                <a:solidFill>
                  <a:srgbClr val="333333"/>
                </a:solidFill>
              </a:rPr>
              <a:t>Ja sam idiot, ne mogu prestati ruminirati!</a:t>
            </a:r>
            <a:r>
              <a:rPr lang="en-US" sz="2000" dirty="0">
                <a:solidFill>
                  <a:srgbClr val="333333"/>
                </a:solidFill>
              </a:rPr>
              <a:t>”</a:t>
            </a:r>
            <a:r>
              <a:rPr lang="de-DE" sz="2000" dirty="0">
                <a:solidFill>
                  <a:srgbClr val="333333"/>
                </a:solidFill>
              </a:rPr>
              <a:t>; </a:t>
            </a:r>
            <a:r>
              <a:rPr lang="en-US" sz="2000" dirty="0">
                <a:solidFill>
                  <a:srgbClr val="333333"/>
                </a:solidFill>
              </a:rPr>
              <a:t>“</a:t>
            </a:r>
            <a:r>
              <a:rPr lang="hr-HR" sz="2000" dirty="0">
                <a:solidFill>
                  <a:srgbClr val="333333"/>
                </a:solidFill>
              </a:rPr>
              <a:t>Zašto ja imam taj problem</a:t>
            </a:r>
            <a:r>
              <a:rPr lang="de-DE" sz="2000" dirty="0">
                <a:solidFill>
                  <a:srgbClr val="333333"/>
                </a:solidFill>
              </a:rPr>
              <a:t>?</a:t>
            </a:r>
            <a:r>
              <a:rPr lang="en-US" sz="2000" dirty="0">
                <a:solidFill>
                  <a:srgbClr val="333333"/>
                </a:solidFill>
              </a:rPr>
              <a:t>”</a:t>
            </a:r>
            <a:r>
              <a:rPr lang="de-DE" sz="2000" dirty="0">
                <a:solidFill>
                  <a:srgbClr val="333333"/>
                </a:solidFill>
              </a:rPr>
              <a:t>)</a:t>
            </a:r>
          </a:p>
          <a:p>
            <a:pPr marL="342900" lvl="0" indent="-342900" defTabSz="914400">
              <a:buClr>
                <a:srgbClr val="333333"/>
              </a:buClr>
              <a:buFont typeface="WingDings"/>
              <a:buChar char=""/>
              <a:tabLst>
                <a:tab pos="84137" algn="l"/>
              </a:tabLst>
              <a:defRPr/>
            </a:pPr>
            <a:r>
              <a:rPr lang="hr-HR" sz="2000" dirty="0">
                <a:solidFill>
                  <a:srgbClr val="333333"/>
                </a:solidFill>
              </a:rPr>
              <a:t>Promatrajte misli kao odlazeće vlakove na željezničkoj postaji, prolazeće oblake na nebu ili lišće koje raznosi vjetar.</a:t>
            </a:r>
          </a:p>
          <a:p>
            <a:pPr lvl="0" defTabSz="914400" eaLnBrk="0" fontAlgn="base" hangingPunct="0">
              <a:buClr>
                <a:srgbClr val="006699"/>
              </a:buClr>
              <a:tabLst>
                <a:tab pos="84137" algn="l"/>
              </a:tabLst>
              <a:defRPr/>
            </a:pPr>
            <a:r>
              <a:rPr lang="hr-HR" sz="2000" kern="0" dirty="0">
                <a:solidFill>
                  <a:srgbClr val="004992"/>
                </a:solidFill>
              </a:rPr>
              <a:t>Ove problematične misli nisu toliko uporne zato jer su istinite, već zato jer </a:t>
            </a:r>
            <a:r>
              <a:rPr lang="de-DE" sz="2000" kern="0" dirty="0">
                <a:solidFill>
                  <a:srgbClr val="004992"/>
                </a:solidFill>
              </a:rPr>
              <a:t>V</a:t>
            </a:r>
            <a:r>
              <a:rPr lang="hr-HR" sz="2000" kern="0" dirty="0">
                <a:solidFill>
                  <a:srgbClr val="004992"/>
                </a:solidFill>
              </a:rPr>
              <a:t>as plaše. To je razlog zašto o njima neprestano mislite.</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FB5B0AB9-7BD8-4F8C-88B0-C7AC8559F0DD}" type="slidenum">
              <a:rPr lang="de-DE" smtClean="0">
                <a:latin typeface="+mn-lt"/>
              </a:rPr>
              <a:pPr>
                <a:defRPr/>
              </a:pPr>
              <a:t>34</a:t>
            </a:fld>
            <a:endParaRPr lang="de-DE">
              <a:latin typeface="+mn-lt"/>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Anti-Ruminacijska Vježba 2: Tjelesna distrakcija</a:t>
            </a:r>
          </a:p>
        </p:txBody>
      </p:sp>
      <p:sp>
        <p:nvSpPr>
          <p:cNvPr id="3" name="Inhaltsplatzhalter 2"/>
          <p:cNvSpPr>
            <a:spLocks noGrp="1"/>
          </p:cNvSpPr>
          <p:nvPr>
            <p:ph idx="1"/>
          </p:nvPr>
        </p:nvSpPr>
        <p:spPr/>
        <p:txBody>
          <a:bodyPr>
            <a:noAutofit/>
          </a:bodyPr>
          <a:lstStyle/>
          <a:p>
            <a:pPr>
              <a:tabLst>
                <a:tab pos="84137" algn="l"/>
              </a:tabLst>
              <a:defRPr/>
            </a:pPr>
            <a:r>
              <a:rPr lang="hr-HR" sz="2400" dirty="0">
                <a:solidFill>
                  <a:srgbClr val="004992"/>
                </a:solidFill>
              </a:rPr>
              <a:t>Tjelesna vježba</a:t>
            </a:r>
            <a:endParaRPr lang="de-DE" sz="2400" dirty="0">
              <a:solidFill>
                <a:srgbClr val="004992"/>
              </a:solidFill>
            </a:endParaRPr>
          </a:p>
          <a:p>
            <a:pPr marL="457200" indent="-457200">
              <a:buFont typeface="+mj-lt"/>
              <a:buAutoNum type="arabicPeriod"/>
              <a:tabLst>
                <a:tab pos="84137" algn="l"/>
              </a:tabLst>
              <a:defRPr/>
            </a:pPr>
            <a:r>
              <a:rPr lang="hr-HR" sz="2400" dirty="0">
                <a:solidFill>
                  <a:srgbClr val="333333"/>
                </a:solidFill>
              </a:rPr>
              <a:t>Ustanite</a:t>
            </a:r>
            <a:r>
              <a:rPr lang="de-DE" sz="2400" dirty="0">
                <a:solidFill>
                  <a:srgbClr val="333333"/>
                </a:solidFill>
              </a:rPr>
              <a:t>!</a:t>
            </a:r>
          </a:p>
          <a:p>
            <a:pPr marL="457200" indent="-457200">
              <a:buFont typeface="+mj-lt"/>
              <a:buAutoNum type="arabicPeriod"/>
              <a:tabLst>
                <a:tab pos="84137" algn="l"/>
              </a:tabLst>
              <a:defRPr/>
            </a:pPr>
            <a:r>
              <a:rPr lang="hr-HR" sz="2400" dirty="0">
                <a:solidFill>
                  <a:srgbClr val="333333"/>
                </a:solidFill>
              </a:rPr>
              <a:t>Stavite lijevu ruku na desno rame</a:t>
            </a:r>
          </a:p>
          <a:p>
            <a:pPr marL="457200" indent="-457200">
              <a:buFont typeface="+mj-lt"/>
              <a:buAutoNum type="arabicPeriod"/>
              <a:tabLst>
                <a:tab pos="84137" algn="l"/>
              </a:tabLst>
              <a:defRPr/>
            </a:pPr>
            <a:r>
              <a:rPr lang="hr-HR" sz="2400" dirty="0">
                <a:solidFill>
                  <a:srgbClr val="333333"/>
                </a:solidFill>
              </a:rPr>
              <a:t>Stavite desnu ruku na lijevo rame</a:t>
            </a:r>
            <a:endParaRPr lang="de-DE" sz="2400" dirty="0">
              <a:solidFill>
                <a:srgbClr val="333333"/>
              </a:solidFill>
            </a:endParaRPr>
          </a:p>
          <a:p>
            <a:pPr marL="457200" indent="-457200">
              <a:buFont typeface="+mj-lt"/>
              <a:buAutoNum type="arabicPeriod"/>
              <a:tabLst>
                <a:tab pos="84137" algn="l"/>
              </a:tabLst>
              <a:defRPr/>
            </a:pPr>
            <a:r>
              <a:rPr lang="hr-HR" sz="2400" dirty="0">
                <a:solidFill>
                  <a:srgbClr val="333333"/>
                </a:solidFill>
              </a:rPr>
              <a:t>Podignite jednu nogu</a:t>
            </a:r>
            <a:r>
              <a:rPr lang="de-DE" sz="2400" dirty="0">
                <a:solidFill>
                  <a:srgbClr val="333333"/>
                </a:solidFill>
              </a:rPr>
              <a:t>...</a:t>
            </a:r>
          </a:p>
          <a:p>
            <a:pPr marL="457200" indent="-457200">
              <a:buFont typeface="+mj-lt"/>
              <a:buAutoNum type="arabicPeriod"/>
              <a:tabLst>
                <a:tab pos="84137" algn="l"/>
              </a:tabLst>
              <a:defRPr/>
            </a:pPr>
            <a:r>
              <a:rPr lang="de-DE" sz="2400" dirty="0">
                <a:solidFill>
                  <a:srgbClr val="333333"/>
                </a:solidFill>
              </a:rPr>
              <a:t>... </a:t>
            </a:r>
            <a:r>
              <a:rPr lang="hr-HR" sz="2400" dirty="0">
                <a:solidFill>
                  <a:srgbClr val="333333"/>
                </a:solidFill>
              </a:rPr>
              <a:t>i zarotirajte je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Anti-Ruminacijska Vježba 2: Tjelesna distrakcija</a:t>
            </a:r>
          </a:p>
        </p:txBody>
      </p:sp>
      <p:sp>
        <p:nvSpPr>
          <p:cNvPr id="3" name="Inhaltsplatzhalter 2"/>
          <p:cNvSpPr>
            <a:spLocks noGrp="1"/>
          </p:cNvSpPr>
          <p:nvPr>
            <p:ph idx="1"/>
          </p:nvPr>
        </p:nvSpPr>
        <p:spPr/>
        <p:txBody>
          <a:bodyPr>
            <a:noAutofit/>
          </a:bodyPr>
          <a:lstStyle/>
          <a:p>
            <a:pPr>
              <a:tabLst>
                <a:tab pos="84137" algn="l"/>
              </a:tabLst>
              <a:defRPr/>
            </a:pPr>
            <a:r>
              <a:rPr lang="hr-HR" sz="2400" dirty="0">
                <a:solidFill>
                  <a:srgbClr val="004992"/>
                </a:solidFill>
              </a:rPr>
              <a:t>Tjelesna vježba</a:t>
            </a:r>
            <a:endParaRPr lang="de-DE" sz="2400" dirty="0">
              <a:solidFill>
                <a:srgbClr val="004992"/>
              </a:solidFill>
            </a:endParaRPr>
          </a:p>
          <a:p>
            <a:pPr marL="457200" indent="-457200">
              <a:buFont typeface="+mj-lt"/>
              <a:buAutoNum type="arabicPeriod"/>
              <a:tabLst>
                <a:tab pos="84137" algn="l"/>
              </a:tabLst>
              <a:defRPr/>
            </a:pPr>
            <a:r>
              <a:rPr lang="hr-HR" sz="2400" dirty="0">
                <a:solidFill>
                  <a:srgbClr val="333333"/>
                </a:solidFill>
              </a:rPr>
              <a:t>Ustanite</a:t>
            </a:r>
            <a:r>
              <a:rPr lang="de-DE" sz="2400" dirty="0">
                <a:solidFill>
                  <a:srgbClr val="333333"/>
                </a:solidFill>
              </a:rPr>
              <a:t>!</a:t>
            </a:r>
          </a:p>
          <a:p>
            <a:pPr marL="457200" indent="-457200">
              <a:buFont typeface="+mj-lt"/>
              <a:buAutoNum type="arabicPeriod"/>
              <a:tabLst>
                <a:tab pos="84137" algn="l"/>
              </a:tabLst>
              <a:defRPr/>
            </a:pPr>
            <a:r>
              <a:rPr lang="hr-HR" sz="2400" dirty="0">
                <a:solidFill>
                  <a:srgbClr val="333333"/>
                </a:solidFill>
              </a:rPr>
              <a:t>Stavite lijevu ruku na desno rame</a:t>
            </a:r>
          </a:p>
          <a:p>
            <a:pPr marL="457200" indent="-457200">
              <a:buFont typeface="+mj-lt"/>
              <a:buAutoNum type="arabicPeriod"/>
              <a:tabLst>
                <a:tab pos="84137" algn="l"/>
              </a:tabLst>
              <a:defRPr/>
            </a:pPr>
            <a:r>
              <a:rPr lang="hr-HR" sz="2400" dirty="0">
                <a:solidFill>
                  <a:srgbClr val="333333"/>
                </a:solidFill>
              </a:rPr>
              <a:t>Stavite desnu ruku na lijevo rame</a:t>
            </a:r>
            <a:endParaRPr lang="de-DE" sz="2400" dirty="0">
              <a:solidFill>
                <a:srgbClr val="333333"/>
              </a:solidFill>
            </a:endParaRPr>
          </a:p>
          <a:p>
            <a:pPr marL="457200" indent="-457200">
              <a:buFont typeface="+mj-lt"/>
              <a:buAutoNum type="arabicPeriod"/>
              <a:tabLst>
                <a:tab pos="84137" algn="l"/>
              </a:tabLst>
              <a:defRPr/>
            </a:pPr>
            <a:r>
              <a:rPr lang="hr-HR" sz="2400" dirty="0">
                <a:solidFill>
                  <a:srgbClr val="333333"/>
                </a:solidFill>
              </a:rPr>
              <a:t>Podignite jednu nogu</a:t>
            </a:r>
            <a:r>
              <a:rPr lang="de-DE" sz="2400" dirty="0">
                <a:solidFill>
                  <a:srgbClr val="333333"/>
                </a:solidFill>
              </a:rPr>
              <a:t>...</a:t>
            </a:r>
          </a:p>
          <a:p>
            <a:pPr marL="457200" indent="-457200">
              <a:buFont typeface="+mj-lt"/>
              <a:buAutoNum type="arabicPeriod"/>
              <a:tabLst>
                <a:tab pos="84137" algn="l"/>
              </a:tabLst>
              <a:defRPr/>
            </a:pPr>
            <a:r>
              <a:rPr lang="de-DE" sz="2400" dirty="0">
                <a:solidFill>
                  <a:srgbClr val="333333"/>
                </a:solidFill>
              </a:rPr>
              <a:t>... </a:t>
            </a:r>
            <a:r>
              <a:rPr lang="hr-HR" sz="2400" dirty="0">
                <a:solidFill>
                  <a:srgbClr val="333333"/>
                </a:solidFill>
              </a:rPr>
              <a:t>i zarotirajte je</a:t>
            </a:r>
            <a:endParaRPr lang="de-DE" sz="2400" dirty="0">
              <a:solidFill>
                <a:srgbClr val="333333"/>
              </a:solidFill>
            </a:endParaRPr>
          </a:p>
          <a:p>
            <a:pPr>
              <a:tabLst>
                <a:tab pos="84137" algn="l"/>
              </a:tabLst>
              <a:defRPr/>
            </a:pPr>
            <a:r>
              <a:rPr lang="hr-HR" sz="2400" dirty="0">
                <a:solidFill>
                  <a:srgbClr val="004992"/>
                </a:solidFill>
              </a:rPr>
              <a:t>O čemu razmišljate?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1247209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Anti-Ruminacijska Vježba 2: Tjelesna distrakcija</a:t>
            </a:r>
          </a:p>
        </p:txBody>
      </p:sp>
      <p:sp>
        <p:nvSpPr>
          <p:cNvPr id="3" name="Inhaltsplatzhalter 2"/>
          <p:cNvSpPr>
            <a:spLocks noGrp="1"/>
          </p:cNvSpPr>
          <p:nvPr>
            <p:ph idx="1"/>
          </p:nvPr>
        </p:nvSpPr>
        <p:spPr/>
        <p:txBody>
          <a:bodyPr>
            <a:noAutofit/>
          </a:bodyPr>
          <a:lstStyle/>
          <a:p>
            <a:pPr>
              <a:tabLst>
                <a:tab pos="84137" algn="l"/>
              </a:tabLst>
              <a:defRPr/>
            </a:pPr>
            <a:r>
              <a:rPr lang="hr-HR" sz="2400" dirty="0">
                <a:solidFill>
                  <a:srgbClr val="004992"/>
                </a:solidFill>
              </a:rPr>
              <a:t>Tjelesna vježba</a:t>
            </a:r>
            <a:endParaRPr lang="de-DE" sz="2400" dirty="0">
              <a:solidFill>
                <a:srgbClr val="004992"/>
              </a:solidFill>
            </a:endParaRPr>
          </a:p>
          <a:p>
            <a:pPr marL="457200" indent="-457200">
              <a:buFont typeface="+mj-lt"/>
              <a:buAutoNum type="arabicPeriod"/>
              <a:tabLst>
                <a:tab pos="84137" algn="l"/>
              </a:tabLst>
              <a:defRPr/>
            </a:pPr>
            <a:r>
              <a:rPr lang="hr-HR" sz="2400" dirty="0">
                <a:solidFill>
                  <a:srgbClr val="333333"/>
                </a:solidFill>
              </a:rPr>
              <a:t>Ustanite</a:t>
            </a:r>
            <a:r>
              <a:rPr lang="de-DE" sz="2400" dirty="0">
                <a:solidFill>
                  <a:srgbClr val="333333"/>
                </a:solidFill>
              </a:rPr>
              <a:t>!</a:t>
            </a:r>
          </a:p>
          <a:p>
            <a:pPr marL="457200" indent="-457200">
              <a:buFont typeface="+mj-lt"/>
              <a:buAutoNum type="arabicPeriod"/>
              <a:tabLst>
                <a:tab pos="84137" algn="l"/>
              </a:tabLst>
              <a:defRPr/>
            </a:pPr>
            <a:r>
              <a:rPr lang="hr-HR" sz="2400" dirty="0">
                <a:solidFill>
                  <a:srgbClr val="333333"/>
                </a:solidFill>
              </a:rPr>
              <a:t>Stavite lijevu ruku na desno rame</a:t>
            </a:r>
          </a:p>
          <a:p>
            <a:pPr marL="457200" indent="-457200">
              <a:buFont typeface="+mj-lt"/>
              <a:buAutoNum type="arabicPeriod"/>
              <a:tabLst>
                <a:tab pos="84137" algn="l"/>
              </a:tabLst>
              <a:defRPr/>
            </a:pPr>
            <a:r>
              <a:rPr lang="hr-HR" sz="2400" dirty="0">
                <a:solidFill>
                  <a:srgbClr val="333333"/>
                </a:solidFill>
              </a:rPr>
              <a:t>Stavite desnu ruku na lijevo rame</a:t>
            </a:r>
            <a:endParaRPr lang="de-DE" sz="2400" dirty="0">
              <a:solidFill>
                <a:srgbClr val="333333"/>
              </a:solidFill>
            </a:endParaRPr>
          </a:p>
          <a:p>
            <a:pPr marL="457200" indent="-457200">
              <a:buFont typeface="+mj-lt"/>
              <a:buAutoNum type="arabicPeriod"/>
              <a:tabLst>
                <a:tab pos="84137" algn="l"/>
              </a:tabLst>
              <a:defRPr/>
            </a:pPr>
            <a:r>
              <a:rPr lang="hr-HR" sz="2400" dirty="0">
                <a:solidFill>
                  <a:srgbClr val="333333"/>
                </a:solidFill>
              </a:rPr>
              <a:t>Podignite jednu nogu</a:t>
            </a:r>
            <a:r>
              <a:rPr lang="de-DE" sz="2400" dirty="0">
                <a:solidFill>
                  <a:srgbClr val="333333"/>
                </a:solidFill>
              </a:rPr>
              <a:t>...</a:t>
            </a:r>
          </a:p>
          <a:p>
            <a:pPr marL="457200" indent="-457200">
              <a:buFont typeface="+mj-lt"/>
              <a:buAutoNum type="arabicPeriod"/>
              <a:tabLst>
                <a:tab pos="84137" algn="l"/>
              </a:tabLst>
              <a:defRPr/>
            </a:pPr>
            <a:r>
              <a:rPr lang="de-DE" sz="2400" dirty="0">
                <a:solidFill>
                  <a:srgbClr val="333333"/>
                </a:solidFill>
              </a:rPr>
              <a:t>... </a:t>
            </a:r>
            <a:r>
              <a:rPr lang="hr-HR" sz="2400" dirty="0">
                <a:solidFill>
                  <a:srgbClr val="333333"/>
                </a:solidFill>
              </a:rPr>
              <a:t>i zarotirajte je</a:t>
            </a:r>
            <a:endParaRPr lang="de-DE" sz="2400" dirty="0">
              <a:solidFill>
                <a:srgbClr val="333333"/>
              </a:solidFill>
            </a:endParaRPr>
          </a:p>
          <a:p>
            <a:pPr>
              <a:tabLst>
                <a:tab pos="84137" algn="l"/>
              </a:tabLst>
              <a:defRPr/>
            </a:pPr>
            <a:r>
              <a:rPr lang="hr-HR" sz="2400" dirty="0">
                <a:solidFill>
                  <a:srgbClr val="004992"/>
                </a:solidFill>
              </a:rPr>
              <a:t>Koncentracija na ovu vježbu pomaže razbiti neprestani krug ruminacija.</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6219506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kako povećati samopoštovanje</a:t>
            </a:r>
            <a:endParaRPr 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Izrazite vlastite želje drugim </a:t>
            </a:r>
            <a:r>
              <a:rPr lang="hr-HR" sz="2400">
                <a:solidFill>
                  <a:srgbClr val="333333"/>
                </a:solidFill>
              </a:rPr>
              <a:t>ljudima</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38</a:t>
            </a:fld>
            <a:endParaRPr 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kako povećati samopoštovanje</a:t>
            </a:r>
            <a:endParaRPr 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Izrazite vlastite želje drugim ljudima</a:t>
            </a:r>
            <a:r>
              <a:rPr lang="de-DE" sz="2400" dirty="0">
                <a:solidFill>
                  <a:srgbClr val="333333"/>
                </a:solidFill>
              </a:rPr>
              <a:t>.</a:t>
            </a:r>
          </a:p>
          <a:p>
            <a:pPr marL="342900" indent="-342900">
              <a:buClr>
                <a:srgbClr val="333333"/>
              </a:buClr>
              <a:buFont typeface="WingDings"/>
              <a:buChar char=""/>
              <a:tabLst>
                <a:tab pos="84137" algn="l"/>
              </a:tabLst>
              <a:defRPr/>
            </a:pPr>
            <a:r>
              <a:rPr lang="hr-HR" sz="2400" dirty="0">
                <a:solidFill>
                  <a:srgbClr val="333333"/>
                </a:solidFill>
              </a:rPr>
              <a:t>Pokušajte govoriti glasno i </a:t>
            </a:r>
            <a:r>
              <a:rPr lang="hr-HR" sz="2400">
                <a:solidFill>
                  <a:srgbClr val="333333"/>
                </a:solidFill>
              </a:rPr>
              <a:t>jasno.</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3871799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kako povećati samopoštovanje</a:t>
            </a:r>
            <a:endParaRPr 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Izrazite vlastite želje drugim ljudima</a:t>
            </a:r>
            <a:r>
              <a:rPr lang="de-DE" sz="2400" dirty="0">
                <a:solidFill>
                  <a:srgbClr val="333333"/>
                </a:solidFill>
              </a:rPr>
              <a:t>.</a:t>
            </a:r>
          </a:p>
          <a:p>
            <a:pPr marL="342900" indent="-342900">
              <a:buClr>
                <a:srgbClr val="333333"/>
              </a:buClr>
              <a:buFont typeface="WingDings"/>
              <a:buChar char=""/>
              <a:tabLst>
                <a:tab pos="84137" algn="l"/>
              </a:tabLst>
              <a:defRPr/>
            </a:pPr>
            <a:r>
              <a:rPr lang="hr-HR" sz="2400" dirty="0">
                <a:solidFill>
                  <a:srgbClr val="333333"/>
                </a:solidFill>
              </a:rPr>
              <a:t>Pokušajte govoriti glasno i jasno.</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Uspostavite kontakt očima </a:t>
            </a:r>
            <a:r>
              <a:rPr lang="de-DE" sz="2400" dirty="0">
                <a:solidFill>
                  <a:srgbClr val="333333"/>
                </a:solidFill>
              </a:rPr>
              <a:t>(</a:t>
            </a:r>
            <a:r>
              <a:rPr lang="hr-HR" sz="2400" dirty="0">
                <a:solidFill>
                  <a:srgbClr val="333333"/>
                </a:solidFill>
              </a:rPr>
              <a:t>pokušajte početi s ljudima koje poznajete, zatim nastavite s </a:t>
            </a:r>
            <a:r>
              <a:rPr lang="hr-HR" sz="2400">
                <a:solidFill>
                  <a:srgbClr val="333333"/>
                </a:solidFill>
              </a:rPr>
              <a:t>nepoznatima</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1021494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kako povećati samopoštovanje</a:t>
            </a:r>
            <a:endParaRPr 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hr-HR" sz="2400" dirty="0">
                <a:solidFill>
                  <a:srgbClr val="333333"/>
                </a:solidFill>
              </a:rPr>
              <a:t>Izrazite vlastite želje drugim ljudima</a:t>
            </a:r>
            <a:r>
              <a:rPr lang="de-DE" sz="2400" dirty="0">
                <a:solidFill>
                  <a:srgbClr val="333333"/>
                </a:solidFill>
              </a:rPr>
              <a:t>.</a:t>
            </a:r>
          </a:p>
          <a:p>
            <a:pPr marL="342900" indent="-342900">
              <a:buClr>
                <a:srgbClr val="333333"/>
              </a:buClr>
              <a:buFont typeface="WingDings"/>
              <a:buChar char=""/>
              <a:tabLst>
                <a:tab pos="84137" algn="l"/>
              </a:tabLst>
              <a:defRPr/>
            </a:pPr>
            <a:r>
              <a:rPr lang="hr-HR" sz="2400" dirty="0">
                <a:solidFill>
                  <a:srgbClr val="333333"/>
                </a:solidFill>
              </a:rPr>
              <a:t>Pokušajte govoriti glasno i jasno.</a:t>
            </a:r>
            <a:endParaRPr lang="de-DE" sz="2400" dirty="0">
              <a:solidFill>
                <a:srgbClr val="333333"/>
              </a:solidFill>
            </a:endParaRPr>
          </a:p>
          <a:p>
            <a:pPr marL="342900" indent="-342900">
              <a:buClr>
                <a:srgbClr val="333333"/>
              </a:buClr>
              <a:buFont typeface="WingDings"/>
              <a:buChar char=""/>
              <a:tabLst>
                <a:tab pos="84137" algn="l"/>
              </a:tabLst>
              <a:defRPr/>
            </a:pPr>
            <a:r>
              <a:rPr lang="hr-HR" sz="2400" dirty="0">
                <a:solidFill>
                  <a:srgbClr val="333333"/>
                </a:solidFill>
              </a:rPr>
              <a:t>Uspostavite kontakt očima </a:t>
            </a:r>
            <a:r>
              <a:rPr lang="de-DE" sz="2400" dirty="0">
                <a:solidFill>
                  <a:srgbClr val="333333"/>
                </a:solidFill>
              </a:rPr>
              <a:t>(</a:t>
            </a:r>
            <a:r>
              <a:rPr lang="hr-HR" sz="2400" dirty="0">
                <a:solidFill>
                  <a:srgbClr val="333333"/>
                </a:solidFill>
              </a:rPr>
              <a:t>pokušajte početi s ljudima koje poznajete, zatim nastavite s nepoznatima</a:t>
            </a:r>
            <a:r>
              <a:rPr lang="de-DE" sz="2400" dirty="0">
                <a:solidFill>
                  <a:srgbClr val="333333"/>
                </a:solidFill>
              </a:rPr>
              <a:t>).</a:t>
            </a:r>
          </a:p>
          <a:p>
            <a:pPr marL="342900" indent="-342900">
              <a:buClr>
                <a:srgbClr val="333333"/>
              </a:buClr>
              <a:buFont typeface="WingDings"/>
              <a:buChar char=""/>
              <a:tabLst>
                <a:tab pos="84137" algn="l"/>
              </a:tabLst>
              <a:defRPr/>
            </a:pPr>
            <a:r>
              <a:rPr lang="hr-HR" sz="2400" dirty="0">
                <a:solidFill>
                  <a:srgbClr val="333333"/>
                </a:solidFill>
              </a:rPr>
              <a:t>Stojite uspravno: Sjetite se utjecaja uspravnog stava na vlastito samopoštovanje i na ljude oko </a:t>
            </a:r>
            <a:r>
              <a:rPr lang="de-DE" sz="2400" dirty="0">
                <a:solidFill>
                  <a:srgbClr val="333333"/>
                </a:solidFill>
              </a:rPr>
              <a:t>V</a:t>
            </a:r>
            <a:r>
              <a:rPr lang="hr-HR" sz="2400">
                <a:solidFill>
                  <a:srgbClr val="333333"/>
                </a:solidFill>
              </a:rPr>
              <a:t>as</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2405437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Domaća zadaća</a:t>
            </a:r>
            <a:endParaRPr lang="de-DE" sz="3600">
              <a:latin typeface="+mn-lt"/>
              <a:ea typeface="+mn-ea"/>
              <a:cs typeface="+mn-cs"/>
            </a:endParaRPr>
          </a:p>
        </p:txBody>
      </p:sp>
      <p:sp>
        <p:nvSpPr>
          <p:cNvPr id="75778" name="Inhaltsplatzhalter 2"/>
          <p:cNvSpPr>
            <a:spLocks noGrp="1"/>
          </p:cNvSpPr>
          <p:nvPr>
            <p:ph idx="1"/>
          </p:nvPr>
        </p:nvSpPr>
        <p:spPr/>
        <p:txBody>
          <a:bodyPr>
            <a:noAutofit/>
          </a:bodyPr>
          <a:lstStyle/>
          <a:p>
            <a:r>
              <a:rPr lang="hr-HR" sz="2000" dirty="0">
                <a:solidFill>
                  <a:srgbClr val="004992"/>
                </a:solidFill>
              </a:rPr>
              <a:t>Savjeti kako cijeniti pozitivne stvari koje Vam se događaju tijekom dana</a:t>
            </a:r>
            <a:r>
              <a:rPr lang="de-DE" sz="2000" dirty="0">
                <a:solidFill>
                  <a:srgbClr val="004992"/>
                </a:solidFill>
              </a:rPr>
              <a:t>:</a:t>
            </a:r>
          </a:p>
          <a:p>
            <a:pPr marL="342900" indent="-342900">
              <a:buClr>
                <a:srgbClr val="333333"/>
              </a:buClr>
              <a:buFont typeface="WingDings"/>
              <a:buChar char=""/>
            </a:pPr>
            <a:r>
              <a:rPr lang="hr-HR" sz="2000" dirty="0">
                <a:solidFill>
                  <a:srgbClr val="333333"/>
                </a:solidFill>
              </a:rPr>
              <a:t>Kada izlazite iz kuće, ponesite šaku sitnica u desnom džepu svoje jakne (grah, pikule i sl.).</a:t>
            </a:r>
            <a:endParaRPr lang="de-DE" sz="2000" dirty="0">
              <a:solidFill>
                <a:srgbClr val="333333"/>
              </a:solidFill>
            </a:endParaRPr>
          </a:p>
          <a:p>
            <a:pPr marL="342900" indent="-342900">
              <a:buClr>
                <a:srgbClr val="333333"/>
              </a:buClr>
              <a:buFont typeface="WingDings"/>
              <a:buChar char=""/>
            </a:pPr>
            <a:r>
              <a:rPr lang="hr-HR" sz="2000" dirty="0">
                <a:solidFill>
                  <a:srgbClr val="333333"/>
                </a:solidFill>
              </a:rPr>
              <a:t>Kad god se dogodi nešto pozitivno (npr. osmijeh prijatelja, ugodan razgovor, ukusan ručak i sl.,</a:t>
            </a:r>
            <a:r>
              <a:rPr lang="de-DE" sz="2000" dirty="0">
                <a:solidFill>
                  <a:srgbClr val="333333"/>
                </a:solidFill>
              </a:rPr>
              <a:t> </a:t>
            </a:r>
            <a:r>
              <a:rPr lang="hr-HR" sz="2000" dirty="0">
                <a:solidFill>
                  <a:srgbClr val="333333"/>
                </a:solidFill>
              </a:rPr>
              <a:t>.</a:t>
            </a:r>
            <a:r>
              <a:rPr lang="de-DE" sz="2000" dirty="0">
                <a:solidFill>
                  <a:srgbClr val="333333"/>
                </a:solidFill>
              </a:rPr>
              <a:t>..), </a:t>
            </a:r>
            <a:r>
              <a:rPr lang="hr-HR" sz="2000" dirty="0">
                <a:solidFill>
                  <a:srgbClr val="333333"/>
                </a:solidFill>
              </a:rPr>
              <a:t>premjestite jednu stvarčicu iz desnog u lijevi džep</a:t>
            </a:r>
            <a:r>
              <a:rPr lang="de-DE" sz="2000" dirty="0">
                <a:solidFill>
                  <a:srgbClr val="333333"/>
                </a:solidFill>
              </a:rPr>
              <a:t>.</a:t>
            </a:r>
          </a:p>
          <a:p>
            <a:pPr marL="342900" indent="-342900">
              <a:buClr>
                <a:srgbClr val="333333"/>
              </a:buClr>
              <a:buFont typeface="WingDings"/>
              <a:buChar char=""/>
            </a:pPr>
            <a:r>
              <a:rPr lang="hr-HR" sz="2000" dirty="0">
                <a:solidFill>
                  <a:srgbClr val="333333"/>
                </a:solidFill>
              </a:rPr>
              <a:t>Kad se nađete navečer kod kuće, izvadite stvarčice iz lijevog džepa i sjetite se svih lijepih stvari koje ste doživjeli tijekom dana</a:t>
            </a:r>
            <a:r>
              <a:rPr lang="de-DE" sz="2000" dirty="0">
                <a:solidFill>
                  <a:srgbClr val="333333"/>
                </a:solidFill>
              </a:rPr>
              <a:t>.</a:t>
            </a:r>
          </a:p>
          <a:p>
            <a:pPr marL="342900" indent="-342900">
              <a:buClr>
                <a:srgbClr val="333333"/>
              </a:buClr>
              <a:buFont typeface="WingDings"/>
              <a:buChar char=""/>
            </a:pPr>
            <a:r>
              <a:rPr lang="hr-HR" sz="2000" dirty="0">
                <a:solidFill>
                  <a:srgbClr val="333333"/>
                </a:solidFill>
              </a:rPr>
              <a:t>Na taj način osvještavate i pratite sva pozitivna, lijepa sjećanja i uživate u njima. Nažalost, prečesto ostavljamo ugodne stvari neopaženima i puštamo ih da prođu prebrzo.</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2341418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Domaća zadaća</a:t>
            </a:r>
            <a:endParaRPr lang="de-DE" sz="3600">
              <a:latin typeface="+mn-lt"/>
              <a:ea typeface="+mn-ea"/>
              <a:cs typeface="+mn-cs"/>
            </a:endParaRPr>
          </a:p>
        </p:txBody>
      </p:sp>
      <p:sp>
        <p:nvSpPr>
          <p:cNvPr id="75778" name="Inhaltsplatzhalter 2"/>
          <p:cNvSpPr>
            <a:spLocks noGrp="1"/>
          </p:cNvSpPr>
          <p:nvPr>
            <p:ph idx="1"/>
          </p:nvPr>
        </p:nvSpPr>
        <p:spPr/>
        <p:txBody>
          <a:bodyPr>
            <a:noAutofit/>
          </a:bodyPr>
          <a:lstStyle/>
          <a:p>
            <a:r>
              <a:rPr lang="hr-HR" sz="2000" dirty="0">
                <a:solidFill>
                  <a:srgbClr val="004992"/>
                </a:solidFill>
              </a:rPr>
              <a:t>Savjeti kako cijeniti pozitivne stvari koje Vam se događaju tijekom dana</a:t>
            </a:r>
            <a:r>
              <a:rPr lang="de-DE" sz="2000" dirty="0">
                <a:solidFill>
                  <a:srgbClr val="004992"/>
                </a:solidFill>
              </a:rPr>
              <a:t>:</a:t>
            </a:r>
          </a:p>
          <a:p>
            <a:pPr marL="342900" indent="-342900">
              <a:buClr>
                <a:srgbClr val="333333"/>
              </a:buClr>
              <a:buFont typeface="WingDings"/>
              <a:buChar char=""/>
            </a:pPr>
            <a:r>
              <a:rPr lang="hr-HR" sz="2000" dirty="0">
                <a:solidFill>
                  <a:srgbClr val="333333"/>
                </a:solidFill>
              </a:rPr>
              <a:t>Kada izlazite iz kuće, ponesite šaku sitnica u desnom džepu svoje jakne (grah, pikule i sl.).</a:t>
            </a:r>
            <a:endParaRPr lang="de-DE" sz="2000" dirty="0">
              <a:solidFill>
                <a:srgbClr val="333333"/>
              </a:solidFill>
            </a:endParaRPr>
          </a:p>
          <a:p>
            <a:pPr marL="342900" indent="-342900">
              <a:buClr>
                <a:srgbClr val="333333"/>
              </a:buClr>
              <a:buFont typeface="WingDings"/>
              <a:buChar char=""/>
            </a:pPr>
            <a:r>
              <a:rPr lang="hr-HR" sz="2000" dirty="0">
                <a:solidFill>
                  <a:srgbClr val="333333"/>
                </a:solidFill>
              </a:rPr>
              <a:t>Kad god se dogodi nešto pozitivno (npr. osmijeh prijatelja, ugodan razgovor, ukusan ručak i sl.,</a:t>
            </a:r>
            <a:r>
              <a:rPr lang="de-DE" sz="2000" dirty="0">
                <a:solidFill>
                  <a:srgbClr val="333333"/>
                </a:solidFill>
              </a:rPr>
              <a:t> </a:t>
            </a:r>
            <a:r>
              <a:rPr lang="hr-HR" sz="2000" dirty="0">
                <a:solidFill>
                  <a:srgbClr val="333333"/>
                </a:solidFill>
              </a:rPr>
              <a:t>.</a:t>
            </a:r>
            <a:r>
              <a:rPr lang="de-DE" sz="2000" dirty="0">
                <a:solidFill>
                  <a:srgbClr val="333333"/>
                </a:solidFill>
              </a:rPr>
              <a:t>..), </a:t>
            </a:r>
            <a:r>
              <a:rPr lang="hr-HR" sz="2000" dirty="0">
                <a:solidFill>
                  <a:srgbClr val="333333"/>
                </a:solidFill>
              </a:rPr>
              <a:t>premjestite jednu stvarčicu iz desnog u lijevi džep</a:t>
            </a:r>
            <a:r>
              <a:rPr lang="de-DE" sz="2000" dirty="0">
                <a:solidFill>
                  <a:srgbClr val="333333"/>
                </a:solidFill>
              </a:rPr>
              <a:t>.</a:t>
            </a:r>
          </a:p>
          <a:p>
            <a:pPr marL="342900" indent="-342900">
              <a:buClr>
                <a:srgbClr val="333333"/>
              </a:buClr>
              <a:buFont typeface="WingDings"/>
              <a:buChar char=""/>
            </a:pPr>
            <a:r>
              <a:rPr lang="hr-HR" sz="2000" dirty="0">
                <a:solidFill>
                  <a:srgbClr val="333333"/>
                </a:solidFill>
              </a:rPr>
              <a:t>Kad se nađete navečer kod kuće, izvadite stvarčice iz lijevog džepa i sjetite se svih lijepih stvari koje ste doživjeli tijekom dana</a:t>
            </a:r>
            <a:r>
              <a:rPr lang="de-DE" sz="2000" dirty="0">
                <a:solidFill>
                  <a:srgbClr val="333333"/>
                </a:solidFill>
              </a:rPr>
              <a:t>.</a:t>
            </a:r>
          </a:p>
          <a:p>
            <a:pPr marL="342900" indent="-342900">
              <a:buClr>
                <a:srgbClr val="333333"/>
              </a:buClr>
              <a:buFont typeface="WingDings"/>
              <a:buChar char=""/>
            </a:pPr>
            <a:r>
              <a:rPr lang="hr-HR" sz="2000" dirty="0">
                <a:solidFill>
                  <a:srgbClr val="333333"/>
                </a:solidFill>
              </a:rPr>
              <a:t>Na taj način osvještavate i pratite sva pozitivna, lijepa sjećanja i uživate u njima. Nažalost, prečesto ostavljamo ugodne stvari neopaženima i puštamo ih da prođu prebrzo.</a:t>
            </a:r>
            <a:endParaRPr lang="de-DE" sz="2000" dirty="0">
              <a:solidFill>
                <a:srgbClr val="004992"/>
              </a:solidFill>
            </a:endParaRPr>
          </a:p>
          <a:p>
            <a:r>
              <a:rPr lang="hr-HR" sz="2000" dirty="0">
                <a:solidFill>
                  <a:srgbClr val="004992"/>
                </a:solidFill>
              </a:rPr>
              <a:t>Znate li neke druge načine kako uživati i upamtiti dobre stvari tijekom dana?</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677749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dirty="0">
                <a:solidFill>
                  <a:srgbClr val="004992"/>
                </a:solidFill>
                <a:latin typeface="+mn-lt"/>
                <a:ea typeface="+mn-ea"/>
                <a:cs typeface="+mn-cs"/>
              </a:rPr>
              <a:t>Primjena u svakodnevnom životu</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r>
              <a:rPr lang="hr-HR" sz="2400" b="1" dirty="0">
                <a:solidFill>
                  <a:srgbClr val="333333"/>
                </a:solidFill>
              </a:rPr>
              <a:t>Što smo naučili:</a:t>
            </a:r>
            <a:endParaRPr lang="de-DE" sz="2400" b="1" dirty="0">
              <a:solidFill>
                <a:srgbClr val="333333"/>
              </a:solidFill>
            </a:endParaRPr>
          </a:p>
          <a:p>
            <a:pPr marL="342900" indent="-342900">
              <a:buClr>
                <a:srgbClr val="333333"/>
              </a:buClr>
              <a:buFont typeface="WingDings"/>
              <a:buChar char=""/>
            </a:pPr>
            <a:r>
              <a:rPr lang="hr-HR" sz="2400" dirty="0">
                <a:solidFill>
                  <a:srgbClr val="333333"/>
                </a:solidFill>
              </a:rPr>
              <a:t>Samopoštovanje je vrijednost koju osoba pridaje sama sebi.</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Postanite svjesni svojih snaga u različitim područjima života i pokušajte poboljšati svoje samopoštovanje pomoću strategija o kojima smo pričali.</a:t>
            </a:r>
          </a:p>
          <a:p>
            <a:pPr marL="342900" indent="-342900">
              <a:buClr>
                <a:srgbClr val="333333"/>
              </a:buClr>
              <a:buFont typeface="WingDings"/>
              <a:buChar char=""/>
            </a:pPr>
            <a:r>
              <a:rPr lang="hr-HR" sz="2400" dirty="0">
                <a:solidFill>
                  <a:srgbClr val="333333"/>
                </a:solidFill>
              </a:rPr>
              <a:t>Istražujte zaboravljene jake </a:t>
            </a:r>
            <a:r>
              <a:rPr lang="hr-HR" sz="2400">
                <a:solidFill>
                  <a:srgbClr val="333333"/>
                </a:solidFill>
              </a:rPr>
              <a:t>strane </a:t>
            </a:r>
            <a:r>
              <a:rPr lang="en-US" sz="2400">
                <a:solidFill>
                  <a:srgbClr val="333333"/>
                </a:solidFill>
              </a:rPr>
              <a:t>(“</a:t>
            </a:r>
            <a:r>
              <a:rPr lang="hr-HR" sz="2400">
                <a:solidFill>
                  <a:srgbClr val="333333"/>
                </a:solidFill>
              </a:rPr>
              <a:t>skrivena blaga</a:t>
            </a:r>
            <a:r>
              <a:rPr lang="en-US" sz="2400" kern="1200">
                <a:solidFill>
                  <a:srgbClr val="333333"/>
                </a:solidFill>
              </a:rPr>
              <a:t>”</a:t>
            </a:r>
            <a:r>
              <a:rPr lang="en-US" sz="2400">
                <a:solidFill>
                  <a:srgbClr val="333333"/>
                </a:solidFill>
              </a:rPr>
              <a:t>) </a:t>
            </a:r>
            <a:r>
              <a:rPr lang="hr-HR" sz="2400" dirty="0">
                <a:solidFill>
                  <a:srgbClr val="333333"/>
                </a:solidFill>
              </a:rPr>
              <a:t>tako što ćete pitati svoje prijatelje ili voditi dnevnik zadovoljstva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Budite svjesni pozitivnih trenutaka koji Vam se događaju tijekom dana!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3" name="Slide Number Placeholder 2"/>
          <p:cNvSpPr>
            <a:spLocks noGrp="1"/>
          </p:cNvSpPr>
          <p:nvPr>
            <p:ph type="sldNum" sz="quarter" idx="12"/>
          </p:nvPr>
        </p:nvSpPr>
        <p:spPr/>
        <p:txBody>
          <a:bodyPr/>
          <a:lstStyle/>
          <a:p>
            <a:pPr>
              <a:defRPr/>
            </a:pPr>
            <a:fld id="{0BEAAA33-8E05-427E-B69C-33B1303D055C}"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dirty="0">
                <a:solidFill>
                  <a:srgbClr val="004992"/>
                </a:solidFill>
                <a:latin typeface="+mn-lt"/>
                <a:ea typeface="+mn-ea"/>
                <a:cs typeface="+mn-cs"/>
              </a:rPr>
              <a:t>Kakve ovo veze ima sa psihozom?</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hr-HR" dirty="0">
                <a:solidFill>
                  <a:srgbClr val="333333"/>
                </a:solidFill>
              </a:rPr>
              <a:t>Puno osoba sa psihozom (ali ne sve!) imaju nisko samopoštovanje i negativne, neproduktivne obrasce razmišljanja (npr. tendenciju ka ruminiranju</a:t>
            </a:r>
            <a:r>
              <a:rPr lang="hr-HR">
                <a:solidFill>
                  <a:srgbClr val="333333"/>
                </a:solidFill>
              </a:rPr>
              <a:t>, “prežvakivanju” </a:t>
            </a:r>
            <a:r>
              <a:rPr lang="hr-HR" dirty="0">
                <a:solidFill>
                  <a:srgbClr val="333333"/>
                </a:solidFill>
              </a:rPr>
              <a:t>istih tema), što u budućnosti može dovesti do još većeg sniženja samopoštovanja.</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3836841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dirty="0">
                <a:solidFill>
                  <a:srgbClr val="004992"/>
                </a:solidFill>
                <a:latin typeface="+mn-lt"/>
                <a:ea typeface="+mn-ea"/>
                <a:cs typeface="+mn-cs"/>
              </a:rPr>
              <a:t>Kakve ovo veze ima sa psihozom?</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hr-HR" dirty="0">
                <a:solidFill>
                  <a:srgbClr val="333333"/>
                </a:solidFill>
              </a:rPr>
              <a:t>Puno osoba sa psihozom (ali ne sve!) imaju nisko samopoštovanje i negativne, neproduktivne obrasce razmišljanja (npr. tendenciju ka ruminiranju, “prežvakivanju” istih tema), što u budućnosti može dovesti do još većeg sniženja samopoštovanja.</a:t>
            </a:r>
          </a:p>
          <a:p>
            <a:r>
              <a:rPr lang="hr-HR" dirty="0">
                <a:solidFill>
                  <a:srgbClr val="004992"/>
                </a:solidFill>
              </a:rPr>
              <a:t>Primjer</a:t>
            </a:r>
            <a:r>
              <a:rPr lang="hr-HR" dirty="0">
                <a:solidFill>
                  <a:srgbClr val="333333"/>
                </a:solidFill>
              </a:rPr>
              <a:t>: Petar je dobio lošu ocjenu u završnom ispitu na kraju edukacije.</a:t>
            </a:r>
          </a:p>
          <a:p>
            <a:r>
              <a:rPr lang="hr-HR" dirty="0">
                <a:solidFill>
                  <a:srgbClr val="004992"/>
                </a:solidFill>
              </a:rPr>
              <a:t>Njegova samoprocjena</a:t>
            </a:r>
            <a:r>
              <a:rPr lang="hr-HR" dirty="0">
                <a:solidFill>
                  <a:srgbClr val="333333"/>
                </a:solidFill>
              </a:rPr>
              <a:t>: prvo dovodi u pitanje sebe kao zaposlenika ali postepeno podcjenjuje sebe i kao osobu. Osjeća se potištenim i sumnja u samog sebe.</a:t>
            </a:r>
            <a:endParaRPr lang="en-US" dirty="0">
              <a:solidFill>
                <a:srgbClr val="333333"/>
              </a:solidFill>
            </a:endParaRPr>
          </a:p>
          <a:p>
            <a:r>
              <a:rPr lang="hr-HR" dirty="0">
                <a:solidFill>
                  <a:srgbClr val="004992"/>
                </a:solidFill>
              </a:rPr>
              <a:t>Ali</a:t>
            </a:r>
            <a:r>
              <a:rPr lang="hr-HR" dirty="0">
                <a:solidFill>
                  <a:srgbClr val="333333"/>
                </a:solidFill>
              </a:rPr>
              <a:t>: idućih dana prijatelji mogu pomoći Petru da ponovo uspostavi samopoštovanje tako što će mu pojasniti da test ne procjenjuje njega kao osobu nego samo njegovo trenutno postignuće u jednoj od mnogih aktivnosti. Petar ne bi trebao olako shvatiti rezultate testa ali istovremeno je važno biti svjestan i svojih pozitivnih strana i sposobnosti (kako u poslu tako i u drugim područjima). Također, ne treba biti prestrog prema samom sebi.</a:t>
            </a:r>
            <a:endParaRPr lang="de-DE" dirty="0">
              <a:solidFill>
                <a:srgbClr val="333333"/>
              </a:solidFill>
            </a:endParaRPr>
          </a:p>
          <a:p>
            <a:r>
              <a:rPr lang="hr-HR" dirty="0">
                <a:solidFill>
                  <a:srgbClr val="004992"/>
                </a:solidFill>
              </a:rPr>
              <a:t>Važno:</a:t>
            </a:r>
            <a:r>
              <a:rPr lang="de-DE" dirty="0">
                <a:solidFill>
                  <a:srgbClr val="004992"/>
                </a:solidFill>
              </a:rPr>
              <a:t> </a:t>
            </a:r>
            <a:r>
              <a:rPr lang="hr-HR" dirty="0">
                <a:solidFill>
                  <a:srgbClr val="004992"/>
                </a:solidFill>
              </a:rPr>
              <a:t>iako ste doživjeli neuspjeh, nemojte zanemariti sve ono što je</a:t>
            </a:r>
            <a:r>
              <a:rPr lang="de-DE" dirty="0">
                <a:solidFill>
                  <a:srgbClr val="004992"/>
                </a:solidFill>
              </a:rPr>
              <a:t> </a:t>
            </a:r>
            <a:r>
              <a:rPr lang="hr-HR" dirty="0">
                <a:solidFill>
                  <a:srgbClr val="004992"/>
                </a:solidFill>
              </a:rPr>
              <a:t>pozitivno</a:t>
            </a:r>
            <a:r>
              <a:rPr lang="de-DE" dirty="0">
                <a:solidFill>
                  <a:srgbClr val="004992"/>
                </a:solidFill>
              </a:rPr>
              <a:t> </a:t>
            </a:r>
            <a:r>
              <a:rPr lang="hr-HR" dirty="0">
                <a:solidFill>
                  <a:srgbClr val="004992"/>
                </a:solidFill>
              </a:rPr>
              <a:t>u</a:t>
            </a:r>
            <a:r>
              <a:rPr lang="de-DE" dirty="0">
                <a:solidFill>
                  <a:srgbClr val="004992"/>
                </a:solidFill>
              </a:rPr>
              <a:t> </a:t>
            </a:r>
            <a:r>
              <a:rPr lang="hr-HR" dirty="0">
                <a:solidFill>
                  <a:srgbClr val="004992"/>
                </a:solidFill>
              </a:rPr>
              <a:t>vašem životu.</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27591911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0BEAAA33-8E05-427E-B69C-33B1303D055C}"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238028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9 – Samopoštovanje</a:t>
            </a:r>
          </a:p>
        </p:txBody>
      </p:sp>
      <p:sp>
        <p:nvSpPr>
          <p:cNvPr id="4" name="Slide Number Placeholder 3"/>
          <p:cNvSpPr>
            <a:spLocks noGrp="1"/>
          </p:cNvSpPr>
          <p:nvPr>
            <p:ph type="sldNum" sz="quarter" idx="12"/>
          </p:nvPr>
        </p:nvSpPr>
        <p:spPr/>
        <p:txBody>
          <a:bodyPr/>
          <a:lstStyle/>
          <a:p>
            <a:pPr>
              <a:defRPr/>
            </a:pPr>
            <a:fld id="{FB5B0AB9-7BD8-4F8C-88B0-C7AC8559F0D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991940330"/>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businesswoman/Geschäftsfrau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box/Alter 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3012</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Calibri Light</vt:lpstr>
      <vt:lpstr>Times New Roman</vt:lpstr>
      <vt:lpstr>Arial</vt:lpstr>
      <vt:lpstr>Symbol</vt:lpstr>
      <vt:lpstr>Wingdings</vt:lpstr>
      <vt:lpstr>Wingdings</vt:lpstr>
      <vt:lpstr>Calibri</vt:lpstr>
      <vt:lpstr>UKE_PPT-Vorlage_16zu9</vt:lpstr>
      <vt:lpstr>MKT 9 I – Samopoštovanje</vt:lpstr>
      <vt:lpstr>Samopoštovanje: Što je to?</vt:lpstr>
      <vt:lpstr>Samopoštovanje: Što je to?</vt:lpstr>
      <vt:lpstr>Samopoštovanje: Što je to?</vt:lpstr>
      <vt:lpstr>Samopoštovanje: Što je to?</vt:lpstr>
      <vt:lpstr>Nisko samopoštovanje može utjecati na naše psihičko zdravlje</vt:lpstr>
      <vt:lpstr>Razlika između pretjeranog samopoštovanja i zdravog samopoštovanja</vt:lpstr>
      <vt:lpstr>Ali…</vt:lpstr>
      <vt:lpstr>Zašto ovo radimo?</vt:lpstr>
      <vt:lpstr>Izvori samopoštovanja</vt:lpstr>
      <vt:lpstr>Izvori samopoštovanja</vt:lpstr>
      <vt:lpstr>Ljudi s niskim samopoštovanjem…</vt:lpstr>
      <vt:lpstr>Ljudi s niskim samopoštovanjem…</vt:lpstr>
      <vt:lpstr>Ljudi s niskim samopoštovanjem…</vt:lpstr>
      <vt:lpstr>Nemojte zaboraviti…</vt:lpstr>
      <vt:lpstr>Nemojte zaboraviti…</vt:lpstr>
      <vt:lpstr>Kako prepoznati ljude s visokim samopoštovanjem?</vt:lpstr>
      <vt:lpstr>Kako prepoznati ljude s visokim samopoštovanjem?</vt:lpstr>
      <vt:lpstr>Karakteristike visokog samopoštovanja koje nisu jasno vidljive</vt:lpstr>
      <vt:lpstr>Karakteristike visokog samopoštovanja koje nisu jasno vidljive</vt:lpstr>
      <vt:lpstr>Osvještavanje vlastitih jakih strana</vt:lpstr>
      <vt:lpstr>Osvještavanje vlastitih jakih strana</vt:lpstr>
      <vt:lpstr>Vježba 1</vt:lpstr>
      <vt:lpstr>Vježba 2</vt:lpstr>
      <vt:lpstr>Vježba 2</vt:lpstr>
      <vt:lpstr>Vježba 2</vt:lpstr>
      <vt:lpstr>Vježba 2</vt:lpstr>
      <vt:lpstr>Vježba 2</vt:lpstr>
      <vt:lpstr>Vježba 2</vt:lpstr>
      <vt:lpstr>Vježba 2</vt:lpstr>
      <vt:lpstr>Ruminiranje: Vrtjeti se u krug, bez da se pomičemo prema naprijed</vt:lpstr>
      <vt:lpstr>Problemi</vt:lpstr>
      <vt:lpstr>Što napraviti?</vt:lpstr>
      <vt:lpstr>Anti-Ruminacijska Vježba 1: Potraga za unutrašnjom separacijom...</vt:lpstr>
      <vt:lpstr>Anti-Ruminacijska Vježba 2: Tjelesna distrakcija</vt:lpstr>
      <vt:lpstr>Anti-Ruminacijska Vježba 2: Tjelesna distrakcija</vt:lpstr>
      <vt:lpstr>Anti-Ruminacijska Vježba 2: Tjelesna distrakcija</vt:lpstr>
      <vt:lpstr>Savjeti kako povećati samopoštovanje</vt:lpstr>
      <vt:lpstr>Savjeti kako povećati samopoštovanje</vt:lpstr>
      <vt:lpstr>Savjeti kako povećati samopoštovanje</vt:lpstr>
      <vt:lpstr>Savjeti kako povećati samopoštovanje</vt:lpstr>
      <vt:lpstr>Domaća zadaća</vt:lpstr>
      <vt:lpstr>Domaća zadaća</vt:lpstr>
      <vt:lpstr>Primjena u svakodnevnom životu</vt:lpstr>
      <vt:lpstr>Kakve ovo veze ima sa psihozom?</vt:lpstr>
      <vt:lpstr>Kakve ovo veze ima sa psihozom?</vt:lpstr>
      <vt:lpstr>Hvala na pozornosti!</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330</cp:revision>
  <dcterms:created xsi:type="dcterms:W3CDTF">2015-06-01T16:15:11Z</dcterms:created>
  <dcterms:modified xsi:type="dcterms:W3CDTF">2022-08-15T11:28:29Z</dcterms:modified>
</cp:coreProperties>
</file>