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Lst>
  <p:notesMasterIdLst>
    <p:notesMasterId r:id="rId57"/>
  </p:notesMasterIdLst>
  <p:handoutMasterIdLst>
    <p:handoutMasterId r:id="rId58"/>
  </p:handoutMasterIdLst>
  <p:sldIdLst>
    <p:sldId id="502" r:id="rId2"/>
    <p:sldId id="311" r:id="rId3"/>
    <p:sldId id="312" r:id="rId4"/>
    <p:sldId id="390" r:id="rId5"/>
    <p:sldId id="475" r:id="rId6"/>
    <p:sldId id="474" r:id="rId7"/>
    <p:sldId id="473" r:id="rId8"/>
    <p:sldId id="321" r:id="rId9"/>
    <p:sldId id="476" r:id="rId10"/>
    <p:sldId id="504" r:id="rId11"/>
    <p:sldId id="503" r:id="rId12"/>
    <p:sldId id="351" r:id="rId13"/>
    <p:sldId id="478" r:id="rId14"/>
    <p:sldId id="421" r:id="rId15"/>
    <p:sldId id="480" r:id="rId16"/>
    <p:sldId id="479" r:id="rId17"/>
    <p:sldId id="355" r:id="rId18"/>
    <p:sldId id="424" r:id="rId19"/>
    <p:sldId id="482" r:id="rId20"/>
    <p:sldId id="481" r:id="rId21"/>
    <p:sldId id="328" r:id="rId22"/>
    <p:sldId id="483" r:id="rId23"/>
    <p:sldId id="487" r:id="rId24"/>
    <p:sldId id="486" r:id="rId25"/>
    <p:sldId id="427" r:id="rId26"/>
    <p:sldId id="485" r:id="rId27"/>
    <p:sldId id="428" r:id="rId28"/>
    <p:sldId id="429" r:id="rId29"/>
    <p:sldId id="467" r:id="rId30"/>
    <p:sldId id="432" r:id="rId31"/>
    <p:sldId id="433" r:id="rId32"/>
    <p:sldId id="435" r:id="rId33"/>
    <p:sldId id="488" r:id="rId34"/>
    <p:sldId id="489" r:id="rId35"/>
    <p:sldId id="360" r:id="rId36"/>
    <p:sldId id="439" r:id="rId37"/>
    <p:sldId id="491" r:id="rId38"/>
    <p:sldId id="490" r:id="rId39"/>
    <p:sldId id="441" r:id="rId40"/>
    <p:sldId id="493" r:id="rId41"/>
    <p:sldId id="492" r:id="rId42"/>
    <p:sldId id="444" r:id="rId43"/>
    <p:sldId id="496" r:id="rId44"/>
    <p:sldId id="495" r:id="rId45"/>
    <p:sldId id="494" r:id="rId46"/>
    <p:sldId id="446" r:id="rId47"/>
    <p:sldId id="499" r:id="rId48"/>
    <p:sldId id="498" r:id="rId49"/>
    <p:sldId id="497" r:id="rId50"/>
    <p:sldId id="464" r:id="rId51"/>
    <p:sldId id="501" r:id="rId52"/>
    <p:sldId id="500" r:id="rId53"/>
    <p:sldId id="472" r:id="rId54"/>
    <p:sldId id="465" r:id="rId55"/>
    <p:sldId id="466" r:id="rId56"/>
  </p:sldIdLst>
  <p:sldSz cx="12195175" cy="6858000"/>
  <p:notesSz cx="7099300" cy="10234613"/>
  <p:embeddedFontLst>
    <p:embeddedFont>
      <p:font typeface="Calibri" panose="020F0502020204030204" pitchFamily="34" charset="0"/>
      <p:regular r:id="rId59"/>
      <p:bold r:id="rId60"/>
      <p:italic r:id="rId61"/>
      <p:boldItalic r:id="rId62"/>
    </p:embeddedFont>
    <p:embeddedFont>
      <p:font typeface="Calibri Light" panose="020F0302020204030204" pitchFamily="34" charset="0"/>
      <p:regular r:id="rId63"/>
      <p:italic r:id="rId64"/>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797">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36" autoAdjust="0"/>
    <p:restoredTop sz="94660"/>
  </p:normalViewPr>
  <p:slideViewPr>
    <p:cSldViewPr>
      <p:cViewPr varScale="1">
        <p:scale>
          <a:sx n="67" d="100"/>
          <a:sy n="67" d="100"/>
        </p:scale>
        <p:origin x="696" y="44"/>
      </p:cViewPr>
      <p:guideLst>
        <p:guide orient="horz" pos="1797"/>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6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5.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BC1114FB-DDF9-4D0F-AFC2-AC1D8BC4AC68}" type="slidenum">
              <a:rPr lang="en-GB" altLang="de-DE"/>
              <a:pPr/>
              <a:t>‹Nr.›</a:t>
            </a:fld>
            <a:endParaRPr lang="en-GB" altLang="de-DE"/>
          </a:p>
        </p:txBody>
      </p:sp>
    </p:spTree>
    <p:extLst>
      <p:ext uri="{BB962C8B-B14F-4D97-AF65-F5344CB8AC3E}">
        <p14:creationId xmlns:p14="http://schemas.microsoft.com/office/powerpoint/2010/main" val="16114205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de-DE"/>
          </a:p>
        </p:txBody>
      </p:sp>
      <p:sp>
        <p:nvSpPr>
          <p:cNvPr id="5837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BB4E1BEB-F9E5-4747-9D8D-735158F58C75}" type="slidenum">
              <a:rPr lang="de-DE" altLang="de-DE"/>
              <a:pPr/>
              <a:t>‹Nr.›</a:t>
            </a:fld>
            <a:endParaRPr lang="de-DE" altLang="de-DE"/>
          </a:p>
        </p:txBody>
      </p:sp>
    </p:spTree>
    <p:extLst>
      <p:ext uri="{BB962C8B-B14F-4D97-AF65-F5344CB8AC3E}">
        <p14:creationId xmlns:p14="http://schemas.microsoft.com/office/powerpoint/2010/main" val="15798725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8164C3-BE81-4BDA-A992-1EB19FF9B9FC}" type="slidenum">
              <a:rPr lang="de-DE" altLang="de-DE" sz="1300"/>
              <a:pPr eaLnBrk="1" hangingPunct="1">
                <a:spcBef>
                  <a:spcPct val="0"/>
                </a:spcBef>
              </a:pPr>
              <a:t>2</a:t>
            </a:fld>
            <a:endParaRPr lang="de-DE"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2781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D8BA9C-5BFA-43A7-A2EB-26C7E01B78E2}" type="slidenum">
              <a:rPr lang="de-DE" altLang="de-DE" sz="1300"/>
              <a:pPr eaLnBrk="1" hangingPunct="1">
                <a:spcBef>
                  <a:spcPct val="0"/>
                </a:spcBef>
              </a:pPr>
              <a:t>3</a:t>
            </a:fld>
            <a:endParaRPr lang="de-DE"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3587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B6DD68-DED0-45CB-AE36-C0EB20DB3782}" type="slidenum">
              <a:rPr lang="de-DE" altLang="de-DE" sz="1300"/>
              <a:pPr eaLnBrk="1" hangingPunct="1">
                <a:spcBef>
                  <a:spcPct val="0"/>
                </a:spcBef>
              </a:pPr>
              <a:t>4</a:t>
            </a:fld>
            <a:endParaRPr lang="de-DE"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5764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B6DD68-DED0-45CB-AE36-C0EB20DB3782}" type="slidenum">
              <a:rPr lang="de-DE" altLang="de-DE" sz="1300"/>
              <a:pPr eaLnBrk="1" hangingPunct="1">
                <a:spcBef>
                  <a:spcPct val="0"/>
                </a:spcBef>
              </a:pPr>
              <a:t>5</a:t>
            </a:fld>
            <a:endParaRPr lang="de-DE"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5764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B6DD68-DED0-45CB-AE36-C0EB20DB3782}" type="slidenum">
              <a:rPr lang="de-DE" altLang="de-DE" sz="1300"/>
              <a:pPr eaLnBrk="1" hangingPunct="1">
                <a:spcBef>
                  <a:spcPct val="0"/>
                </a:spcBef>
              </a:pPr>
              <a:t>6</a:t>
            </a:fld>
            <a:endParaRPr lang="de-DE"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5764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B6DD68-DED0-45CB-AE36-C0EB20DB3782}" type="slidenum">
              <a:rPr lang="de-DE" altLang="de-DE" sz="1300"/>
              <a:pPr eaLnBrk="1" hangingPunct="1">
                <a:spcBef>
                  <a:spcPct val="0"/>
                </a:spcBef>
              </a:pPr>
              <a:t>7</a:t>
            </a:fld>
            <a:endParaRPr lang="de-DE"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5764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2632AA-D8F2-4B0A-8D58-211294C0456F}" type="slidenum">
              <a:rPr lang="de-DE" altLang="de-DE" sz="1300"/>
              <a:pPr eaLnBrk="1" hangingPunct="1">
                <a:spcBef>
                  <a:spcPct val="0"/>
                </a:spcBef>
              </a:pPr>
              <a:t>8</a:t>
            </a:fld>
            <a:endParaRPr lang="de-DE"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4149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5B5D692-146D-4C11-BEEE-3351D49BC126}" type="slidenum">
              <a:rPr lang="de-DE" altLang="de-DE" sz="1300"/>
              <a:pPr algn="r" eaLnBrk="1" hangingPunct="1">
                <a:spcBef>
                  <a:spcPct val="0"/>
                </a:spcBef>
              </a:pPr>
              <a:t>9</a:t>
            </a:fld>
            <a:endParaRPr lang="de-DE"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8964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5B5D692-146D-4C11-BEEE-3351D49BC126}" type="slidenum">
              <a:rPr lang="de-DE" altLang="de-DE" sz="1300"/>
              <a:pPr algn="r" eaLnBrk="1" hangingPunct="1">
                <a:spcBef>
                  <a:spcPct val="0"/>
                </a:spcBef>
              </a:pPr>
              <a:t>10</a:t>
            </a:fld>
            <a:endParaRPr lang="de-DE"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8964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5B5D692-146D-4C11-BEEE-3351D49BC126}" type="slidenum">
              <a:rPr lang="de-DE" altLang="de-DE" sz="1300"/>
              <a:pPr algn="r" eaLnBrk="1" hangingPunct="1">
                <a:spcBef>
                  <a:spcPct val="0"/>
                </a:spcBef>
              </a:pPr>
              <a:t>11</a:t>
            </a:fld>
            <a:endParaRPr lang="de-DE"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8964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89EA77-80D9-44B5-971C-D997CF2F9DCC}" type="slidenum">
              <a:rPr lang="de-DE" altLang="de-DE" sz="1300"/>
              <a:pPr eaLnBrk="1" hangingPunct="1">
                <a:spcBef>
                  <a:spcPct val="0"/>
                </a:spcBef>
              </a:pPr>
              <a:t>12</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8838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4F896CD-45EA-4294-B292-B25DF60440FF}" type="slidenum">
              <a:rPr lang="de-DE" altLang="de-DE" sz="1300"/>
              <a:pPr algn="r" eaLnBrk="1" hangingPunct="1">
                <a:spcBef>
                  <a:spcPct val="0"/>
                </a:spcBef>
              </a:pPr>
              <a:t>14</a:t>
            </a:fld>
            <a:endParaRPr lang="de-DE"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89992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4F896CD-45EA-4294-B292-B25DF60440FF}" type="slidenum">
              <a:rPr lang="de-DE" altLang="de-DE" sz="1300"/>
              <a:pPr algn="r" eaLnBrk="1" hangingPunct="1">
                <a:spcBef>
                  <a:spcPct val="0"/>
                </a:spcBef>
              </a:pPr>
              <a:t>15</a:t>
            </a:fld>
            <a:endParaRPr lang="de-DE"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8999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4F896CD-45EA-4294-B292-B25DF60440FF}" type="slidenum">
              <a:rPr lang="de-DE" altLang="de-DE" sz="1300"/>
              <a:pPr algn="r" eaLnBrk="1" hangingPunct="1">
                <a:spcBef>
                  <a:spcPct val="0"/>
                </a:spcBef>
              </a:pPr>
              <a:t>16</a:t>
            </a:fld>
            <a:endParaRPr lang="de-DE"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8999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E68EF8F-5B58-4973-8262-0D637C89CC08}" type="slidenum">
              <a:rPr lang="de-DE" altLang="de-DE" sz="1300"/>
              <a:pPr eaLnBrk="1" hangingPunct="1">
                <a:spcBef>
                  <a:spcPct val="0"/>
                </a:spcBef>
              </a:pPr>
              <a:t>17</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2311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8076F64-F806-42D2-A328-15A732B89BC1}" type="slidenum">
              <a:rPr lang="de-DE" altLang="de-DE" sz="1300"/>
              <a:pPr algn="r" eaLnBrk="1" hangingPunct="1">
                <a:spcBef>
                  <a:spcPct val="0"/>
                </a:spcBef>
              </a:pPr>
              <a:t>18</a:t>
            </a:fld>
            <a:endParaRPr lang="de-DE"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51960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8076F64-F806-42D2-A328-15A732B89BC1}" type="slidenum">
              <a:rPr lang="de-DE" altLang="de-DE" sz="1300"/>
              <a:pPr algn="r" eaLnBrk="1" hangingPunct="1">
                <a:spcBef>
                  <a:spcPct val="0"/>
                </a:spcBef>
              </a:pPr>
              <a:t>19</a:t>
            </a:fld>
            <a:endParaRPr lang="de-DE"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51960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8076F64-F806-42D2-A328-15A732B89BC1}" type="slidenum">
              <a:rPr lang="de-DE" altLang="de-DE" sz="1300"/>
              <a:pPr algn="r" eaLnBrk="1" hangingPunct="1">
                <a:spcBef>
                  <a:spcPct val="0"/>
                </a:spcBef>
              </a:pPr>
              <a:t>20</a:t>
            </a:fld>
            <a:endParaRPr lang="de-DE"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51960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C10740-2025-4067-9725-CFAB344F5F8C}" type="slidenum">
              <a:rPr lang="de-DE" altLang="de-DE" sz="1300"/>
              <a:pPr eaLnBrk="1" hangingPunct="1">
                <a:spcBef>
                  <a:spcPct val="0"/>
                </a:spcBef>
              </a:pPr>
              <a:t>21</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79495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AE561E8-BB1D-4C92-8C38-6CF12AB028DB}" type="slidenum">
              <a:rPr lang="de-DE" altLang="de-DE" sz="1300"/>
              <a:pPr algn="r" eaLnBrk="1" hangingPunct="1">
                <a:spcBef>
                  <a:spcPct val="0"/>
                </a:spcBef>
              </a:pPr>
              <a:t>22</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3987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AE561E8-BB1D-4C92-8C38-6CF12AB028DB}" type="slidenum">
              <a:rPr lang="de-DE" altLang="de-DE" sz="1300"/>
              <a:pPr algn="r" eaLnBrk="1" hangingPunct="1">
                <a:spcBef>
                  <a:spcPct val="0"/>
                </a:spcBef>
              </a:pPr>
              <a:t>23</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39877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AE561E8-BB1D-4C92-8C38-6CF12AB028DB}" type="slidenum">
              <a:rPr lang="de-DE" altLang="de-DE" sz="1300"/>
              <a:pPr algn="r" eaLnBrk="1" hangingPunct="1">
                <a:spcBef>
                  <a:spcPct val="0"/>
                </a:spcBef>
              </a:pPr>
              <a:t>24</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39877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B0CD38E-4314-4365-9CEE-FB6D40FB44E3}" type="slidenum">
              <a:rPr lang="de-DE" altLang="de-DE" sz="1300"/>
              <a:pPr algn="r" eaLnBrk="1" hangingPunct="1">
                <a:spcBef>
                  <a:spcPct val="0"/>
                </a:spcBef>
              </a:pPr>
              <a:t>25</a:t>
            </a:fld>
            <a:endParaRPr lang="de-DE" altLang="de-DE" sz="1300"/>
          </a:p>
        </p:txBody>
      </p:sp>
      <p:sp>
        <p:nvSpPr>
          <p:cNvPr id="84995" name="Rectangle 3074"/>
          <p:cNvSpPr>
            <a:spLocks noGrp="1" noRot="1" noChangeAspect="1" noChangeArrowheads="1" noTextEdit="1"/>
          </p:cNvSpPr>
          <p:nvPr>
            <p:ph type="sldImg"/>
          </p:nvPr>
        </p:nvSpPr>
        <p:spPr>
          <a:xfrm>
            <a:off x="138113" y="768350"/>
            <a:ext cx="6823075" cy="3836988"/>
          </a:xfrm>
          <a:ln/>
        </p:spPr>
      </p:sp>
      <p:sp>
        <p:nvSpPr>
          <p:cNvPr id="8499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09447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B0CD38E-4314-4365-9CEE-FB6D40FB44E3}" type="slidenum">
              <a:rPr lang="de-DE" altLang="de-DE" sz="1300"/>
              <a:pPr algn="r" eaLnBrk="1" hangingPunct="1">
                <a:spcBef>
                  <a:spcPct val="0"/>
                </a:spcBef>
              </a:pPr>
              <a:t>26</a:t>
            </a:fld>
            <a:endParaRPr lang="de-DE" altLang="de-DE" sz="1300"/>
          </a:p>
        </p:txBody>
      </p:sp>
      <p:sp>
        <p:nvSpPr>
          <p:cNvPr id="84995" name="Rectangle 3074"/>
          <p:cNvSpPr>
            <a:spLocks noGrp="1" noRot="1" noChangeAspect="1" noChangeArrowheads="1" noTextEdit="1"/>
          </p:cNvSpPr>
          <p:nvPr>
            <p:ph type="sldImg"/>
          </p:nvPr>
        </p:nvSpPr>
        <p:spPr>
          <a:xfrm>
            <a:off x="138113" y="768350"/>
            <a:ext cx="6823075" cy="3836988"/>
          </a:xfrm>
          <a:ln/>
        </p:spPr>
      </p:sp>
      <p:sp>
        <p:nvSpPr>
          <p:cNvPr id="8499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09447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464FC05-78B7-4B28-9094-7B13A784E7DE}" type="slidenum">
              <a:rPr lang="de-DE" altLang="de-DE" sz="1300"/>
              <a:pPr algn="r" eaLnBrk="1" hangingPunct="1">
                <a:spcBef>
                  <a:spcPct val="0"/>
                </a:spcBef>
              </a:pPr>
              <a:t>27</a:t>
            </a:fld>
            <a:endParaRPr lang="de-DE" altLang="de-DE" sz="1300"/>
          </a:p>
        </p:txBody>
      </p:sp>
      <p:sp>
        <p:nvSpPr>
          <p:cNvPr id="86019" name="Rectangle 3074"/>
          <p:cNvSpPr>
            <a:spLocks noGrp="1" noRot="1" noChangeAspect="1" noChangeArrowheads="1" noTextEdit="1"/>
          </p:cNvSpPr>
          <p:nvPr>
            <p:ph type="sldImg"/>
          </p:nvPr>
        </p:nvSpPr>
        <p:spPr>
          <a:xfrm>
            <a:off x="138113" y="768350"/>
            <a:ext cx="6823075" cy="3836988"/>
          </a:xfrm>
          <a:ln/>
        </p:spPr>
      </p:sp>
      <p:sp>
        <p:nvSpPr>
          <p:cNvPr id="8602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96294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F1D48C5-4F95-4CCF-AAC3-AF4EAFEB6B8E}" type="slidenum">
              <a:rPr lang="de-DE" altLang="de-DE" sz="1300"/>
              <a:pPr algn="r" eaLnBrk="1" hangingPunct="1">
                <a:spcBef>
                  <a:spcPct val="0"/>
                </a:spcBef>
              </a:pPr>
              <a:t>28</a:t>
            </a:fld>
            <a:endParaRPr lang="de-DE" altLang="de-DE" sz="1300"/>
          </a:p>
        </p:txBody>
      </p:sp>
      <p:sp>
        <p:nvSpPr>
          <p:cNvPr id="87043" name="Rectangle 3074"/>
          <p:cNvSpPr>
            <a:spLocks noGrp="1" noRot="1" noChangeAspect="1" noChangeArrowheads="1" noTextEdit="1"/>
          </p:cNvSpPr>
          <p:nvPr>
            <p:ph type="sldImg"/>
          </p:nvPr>
        </p:nvSpPr>
        <p:spPr>
          <a:xfrm>
            <a:off x="138113" y="768350"/>
            <a:ext cx="6823075" cy="3836988"/>
          </a:xfrm>
          <a:ln/>
        </p:spPr>
      </p:sp>
      <p:sp>
        <p:nvSpPr>
          <p:cNvPr id="87044"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9881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9880FBF-B9EF-42EE-9A52-44A8BDF833BD}" type="slidenum">
              <a:rPr lang="de-DE" altLang="de-DE" sz="1300"/>
              <a:pPr algn="r" eaLnBrk="1" hangingPunct="1">
                <a:spcBef>
                  <a:spcPct val="0"/>
                </a:spcBef>
              </a:pPr>
              <a:t>29</a:t>
            </a:fld>
            <a:endParaRPr lang="de-DE" altLang="de-DE" sz="1300"/>
          </a:p>
        </p:txBody>
      </p:sp>
      <p:sp>
        <p:nvSpPr>
          <p:cNvPr id="88067" name="Rectangle 3074"/>
          <p:cNvSpPr>
            <a:spLocks noGrp="1" noRot="1" noChangeAspect="1" noChangeArrowheads="1" noTextEdit="1"/>
          </p:cNvSpPr>
          <p:nvPr>
            <p:ph type="sldImg"/>
          </p:nvPr>
        </p:nvSpPr>
        <p:spPr>
          <a:xfrm>
            <a:off x="138113" y="768350"/>
            <a:ext cx="6823075" cy="3836988"/>
          </a:xfrm>
          <a:ln/>
        </p:spPr>
      </p:sp>
      <p:sp>
        <p:nvSpPr>
          <p:cNvPr id="88068"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57298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4E1BEB-F9E5-4747-9D8D-735158F58C75}" type="slidenum">
              <a:rPr lang="de-DE" altLang="de-DE" smtClean="0"/>
              <a:pPr/>
              <a:t>30</a:t>
            </a:fld>
            <a:endParaRPr lang="de-DE" altLang="de-DE"/>
          </a:p>
        </p:txBody>
      </p:sp>
    </p:spTree>
    <p:extLst>
      <p:ext uri="{BB962C8B-B14F-4D97-AF65-F5344CB8AC3E}">
        <p14:creationId xmlns:p14="http://schemas.microsoft.com/office/powerpoint/2010/main" val="1765373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EA530F1-B9CA-4B7F-B395-E4E32B2E9DEE}" type="slidenum">
              <a:rPr lang="de-DE" altLang="de-DE" sz="1300"/>
              <a:pPr algn="r" eaLnBrk="1" hangingPunct="1">
                <a:spcBef>
                  <a:spcPct val="0"/>
                </a:spcBef>
              </a:pPr>
              <a:t>31</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66872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FDD5A2C-BFB8-49FA-82C1-F0B818BFFEEB}" type="slidenum">
              <a:rPr lang="de-DE" altLang="de-DE" sz="1300"/>
              <a:pPr algn="r" eaLnBrk="1" hangingPunct="1">
                <a:spcBef>
                  <a:spcPct val="0"/>
                </a:spcBef>
              </a:pPr>
              <a:t>32</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88745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FDD5A2C-BFB8-49FA-82C1-F0B818BFFEEB}" type="slidenum">
              <a:rPr lang="de-DE" altLang="de-DE" sz="1300"/>
              <a:pPr algn="r" eaLnBrk="1" hangingPunct="1">
                <a:spcBef>
                  <a:spcPct val="0"/>
                </a:spcBef>
              </a:pPr>
              <a:t>33</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88745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FC20B4-A7BD-4C39-9B12-4B296D032576}" type="slidenum">
              <a:rPr lang="de-DE" altLang="de-DE" sz="1300"/>
              <a:pPr eaLnBrk="1" hangingPunct="1">
                <a:spcBef>
                  <a:spcPct val="0"/>
                </a:spcBef>
              </a:pPr>
              <a:t>35</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82053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2519EE2-2899-4D54-8943-FC14B773FD26}" type="slidenum">
              <a:rPr lang="de-DE" altLang="de-DE" sz="1300"/>
              <a:pPr algn="r" eaLnBrk="1" hangingPunct="1">
                <a:spcBef>
                  <a:spcPct val="0"/>
                </a:spcBef>
              </a:pPr>
              <a:t>36</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62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2377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2519EE2-2899-4D54-8943-FC14B773FD26}" type="slidenum">
              <a:rPr lang="de-DE" altLang="de-DE" sz="1300"/>
              <a:pPr algn="r" eaLnBrk="1" hangingPunct="1">
                <a:spcBef>
                  <a:spcPct val="0"/>
                </a:spcBef>
              </a:pPr>
              <a:t>37</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62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2377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2519EE2-2899-4D54-8943-FC14B773FD26}" type="slidenum">
              <a:rPr lang="de-DE" altLang="de-DE" sz="1300"/>
              <a:pPr algn="r" eaLnBrk="1" hangingPunct="1">
                <a:spcBef>
                  <a:spcPct val="0"/>
                </a:spcBef>
              </a:pPr>
              <a:t>38</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62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2377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90CB2C8-8185-44B5-BFF3-71A0E6BB73F6}" type="slidenum">
              <a:rPr lang="de-DE" altLang="de-DE" sz="1300"/>
              <a:pPr algn="r" eaLnBrk="1" hangingPunct="1">
                <a:spcBef>
                  <a:spcPct val="0"/>
                </a:spcBef>
              </a:pPr>
              <a:t>39</a:t>
            </a:fld>
            <a:endParaRPr lang="de-DE" altLang="de-DE" sz="1300"/>
          </a:p>
        </p:txBody>
      </p:sp>
      <p:sp>
        <p:nvSpPr>
          <p:cNvPr id="99331" name="Rectangle 1026"/>
          <p:cNvSpPr>
            <a:spLocks noGrp="1" noRot="1" noChangeAspect="1" noChangeArrowheads="1" noTextEdit="1"/>
          </p:cNvSpPr>
          <p:nvPr>
            <p:ph type="sldImg"/>
          </p:nvPr>
        </p:nvSpPr>
        <p:spPr>
          <a:xfrm>
            <a:off x="138113" y="768350"/>
            <a:ext cx="6823075" cy="3836988"/>
          </a:xfrm>
          <a:ln/>
        </p:spPr>
      </p:sp>
      <p:sp>
        <p:nvSpPr>
          <p:cNvPr id="993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83128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90CB2C8-8185-44B5-BFF3-71A0E6BB73F6}" type="slidenum">
              <a:rPr lang="de-DE" altLang="de-DE" sz="1300"/>
              <a:pPr algn="r" eaLnBrk="1" hangingPunct="1">
                <a:spcBef>
                  <a:spcPct val="0"/>
                </a:spcBef>
              </a:pPr>
              <a:t>40</a:t>
            </a:fld>
            <a:endParaRPr lang="de-DE" altLang="de-DE" sz="1300"/>
          </a:p>
        </p:txBody>
      </p:sp>
      <p:sp>
        <p:nvSpPr>
          <p:cNvPr id="99331" name="Rectangle 1026"/>
          <p:cNvSpPr>
            <a:spLocks noGrp="1" noRot="1" noChangeAspect="1" noChangeArrowheads="1" noTextEdit="1"/>
          </p:cNvSpPr>
          <p:nvPr>
            <p:ph type="sldImg"/>
          </p:nvPr>
        </p:nvSpPr>
        <p:spPr>
          <a:xfrm>
            <a:off x="138113" y="768350"/>
            <a:ext cx="6823075" cy="3836988"/>
          </a:xfrm>
          <a:ln/>
        </p:spPr>
      </p:sp>
      <p:sp>
        <p:nvSpPr>
          <p:cNvPr id="993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83128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90CB2C8-8185-44B5-BFF3-71A0E6BB73F6}" type="slidenum">
              <a:rPr lang="de-DE" altLang="de-DE" sz="1300"/>
              <a:pPr algn="r" eaLnBrk="1" hangingPunct="1">
                <a:spcBef>
                  <a:spcPct val="0"/>
                </a:spcBef>
              </a:pPr>
              <a:t>41</a:t>
            </a:fld>
            <a:endParaRPr lang="de-DE" altLang="de-DE" sz="1300"/>
          </a:p>
        </p:txBody>
      </p:sp>
      <p:sp>
        <p:nvSpPr>
          <p:cNvPr id="99331" name="Rectangle 1026"/>
          <p:cNvSpPr>
            <a:spLocks noGrp="1" noRot="1" noChangeAspect="1" noChangeArrowheads="1" noTextEdit="1"/>
          </p:cNvSpPr>
          <p:nvPr>
            <p:ph type="sldImg"/>
          </p:nvPr>
        </p:nvSpPr>
        <p:spPr>
          <a:xfrm>
            <a:off x="138113" y="768350"/>
            <a:ext cx="6823075" cy="3836988"/>
          </a:xfrm>
          <a:ln/>
        </p:spPr>
      </p:sp>
      <p:sp>
        <p:nvSpPr>
          <p:cNvPr id="993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83128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20A21EE-C52E-4374-AE22-FFAD34F57942}" type="slidenum">
              <a:rPr lang="de-DE" altLang="de-DE" sz="1300"/>
              <a:pPr algn="r" eaLnBrk="1" hangingPunct="1">
                <a:spcBef>
                  <a:spcPct val="0"/>
                </a:spcBef>
              </a:pPr>
              <a:t>42</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83358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20A21EE-C52E-4374-AE22-FFAD34F57942}" type="slidenum">
              <a:rPr lang="de-DE" altLang="de-DE" sz="1300"/>
              <a:pPr algn="r" eaLnBrk="1" hangingPunct="1">
                <a:spcBef>
                  <a:spcPct val="0"/>
                </a:spcBef>
              </a:pPr>
              <a:t>43</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83358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20A21EE-C52E-4374-AE22-FFAD34F57942}" type="slidenum">
              <a:rPr lang="de-DE" altLang="de-DE" sz="1300"/>
              <a:pPr algn="r" eaLnBrk="1" hangingPunct="1">
                <a:spcBef>
                  <a:spcPct val="0"/>
                </a:spcBef>
              </a:pPr>
              <a:t>44</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83358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20A21EE-C52E-4374-AE22-FFAD34F57942}" type="slidenum">
              <a:rPr lang="de-DE" altLang="de-DE" sz="1300"/>
              <a:pPr algn="r" eaLnBrk="1" hangingPunct="1">
                <a:spcBef>
                  <a:spcPct val="0"/>
                </a:spcBef>
              </a:pPr>
              <a:t>45</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83358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D634FF2-689F-4174-A484-45799950E0C4}" type="slidenum">
              <a:rPr lang="de-DE" altLang="de-DE" sz="1300"/>
              <a:pPr algn="r" eaLnBrk="1" hangingPunct="1">
                <a:spcBef>
                  <a:spcPct val="0"/>
                </a:spcBef>
              </a:pPr>
              <a:t>46</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79763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D634FF2-689F-4174-A484-45799950E0C4}" type="slidenum">
              <a:rPr lang="de-DE" altLang="de-DE" sz="1300"/>
              <a:pPr algn="r" eaLnBrk="1" hangingPunct="1">
                <a:spcBef>
                  <a:spcPct val="0"/>
                </a:spcBef>
              </a:pPr>
              <a:t>47</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79763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D634FF2-689F-4174-A484-45799950E0C4}" type="slidenum">
              <a:rPr lang="de-DE" altLang="de-DE" sz="1300"/>
              <a:pPr algn="r" eaLnBrk="1" hangingPunct="1">
                <a:spcBef>
                  <a:spcPct val="0"/>
                </a:spcBef>
              </a:pPr>
              <a:t>48</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79763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D634FF2-689F-4174-A484-45799950E0C4}" type="slidenum">
              <a:rPr lang="de-DE" altLang="de-DE" sz="1300"/>
              <a:pPr algn="r" eaLnBrk="1" hangingPunct="1">
                <a:spcBef>
                  <a:spcPct val="0"/>
                </a:spcBef>
              </a:pPr>
              <a:t>49</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79763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2645883-84A7-4F3A-B6C2-0F79B50C66E5}" type="slidenum">
              <a:rPr lang="de-DE" altLang="de-DE" sz="1300"/>
              <a:pPr algn="r" eaLnBrk="1" hangingPunct="1">
                <a:spcBef>
                  <a:spcPct val="0"/>
                </a:spcBef>
              </a:pPr>
              <a:t>50</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15677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2645883-84A7-4F3A-B6C2-0F79B50C66E5}" type="slidenum">
              <a:rPr lang="de-DE" altLang="de-DE" sz="1300"/>
              <a:pPr algn="r" eaLnBrk="1" hangingPunct="1">
                <a:spcBef>
                  <a:spcPct val="0"/>
                </a:spcBef>
              </a:pPr>
              <a:t>51</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15677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2645883-84A7-4F3A-B6C2-0F79B50C66E5}" type="slidenum">
              <a:rPr lang="de-DE" altLang="de-DE" sz="1300"/>
              <a:pPr algn="r" eaLnBrk="1" hangingPunct="1">
                <a:spcBef>
                  <a:spcPct val="0"/>
                </a:spcBef>
              </a:pPr>
              <a:t>52</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15677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xfrm>
            <a:off x="138113" y="768350"/>
            <a:ext cx="6823075" cy="3836988"/>
          </a:xfrm>
          <a:ln/>
        </p:spPr>
      </p:sp>
      <p:sp>
        <p:nvSpPr>
          <p:cNvPr id="112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4102854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38113" y="768350"/>
            <a:ext cx="6823075" cy="3836988"/>
          </a:xfrm>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0256587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9" name="Rectangle 7">
            <a:extLst>
              <a:ext uri="{FF2B5EF4-FFF2-40B4-BE49-F238E27FC236}">
                <a16:creationId xmlns:a16="http://schemas.microsoft.com/office/drawing/2014/main" id="{0D50EFEB-FBF3-2A58-3DBB-2D66386639B9}"/>
              </a:ext>
            </a:extLst>
          </p:cNvPr>
          <p:cNvSpPr>
            <a:spLocks noChangeArrowheads="1"/>
          </p:cNvSpPr>
          <p:nvPr userDrawn="1"/>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8 – Samopoštovanje i raspoloženje</a:t>
            </a:r>
          </a:p>
        </p:txBody>
      </p:sp>
      <p:sp>
        <p:nvSpPr>
          <p:cNvPr id="4" name="Slide Number Placeholder 3"/>
          <p:cNvSpPr>
            <a:spLocks noGrp="1"/>
          </p:cNvSpPr>
          <p:nvPr>
            <p:ph type="sldNum" sz="quarter" idx="12"/>
          </p:nvPr>
        </p:nvSpPr>
        <p:spPr bwMode="gray"/>
        <p:txBody>
          <a:bodyPr/>
          <a:lstStyle>
            <a:lvl1pPr>
              <a:defRPr b="0"/>
            </a:lvl1pPr>
          </a:lstStyle>
          <a:p>
            <a:fld id="{739C0F9D-46B7-4166-A30E-F00FF3223696}"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8 – Samopoštovanje i raspoloženje</a:t>
            </a:r>
          </a:p>
        </p:txBody>
      </p:sp>
      <p:sp>
        <p:nvSpPr>
          <p:cNvPr id="6" name="Slide Number Placeholder 5"/>
          <p:cNvSpPr>
            <a:spLocks noGrp="1"/>
          </p:cNvSpPr>
          <p:nvPr>
            <p:ph type="sldNum" sz="quarter" idx="12"/>
          </p:nvPr>
        </p:nvSpPr>
        <p:spPr bwMode="gray"/>
        <p:txBody>
          <a:bodyPr>
            <a:noAutofit/>
          </a:bodyPr>
          <a:lstStyle>
            <a:lvl1pPr>
              <a:defRPr b="0"/>
            </a:lvl1pPr>
          </a:lstStyle>
          <a:p>
            <a:fld id="{8BF58E7A-2F59-48E5-922D-79E6636B22E3}"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8 – Samopoštovanje i raspoloženje</a:t>
            </a:r>
          </a:p>
        </p:txBody>
      </p:sp>
      <p:sp>
        <p:nvSpPr>
          <p:cNvPr id="7" name="Slide Number Placeholder 6"/>
          <p:cNvSpPr>
            <a:spLocks noGrp="1"/>
          </p:cNvSpPr>
          <p:nvPr>
            <p:ph type="sldNum" sz="quarter" idx="12"/>
          </p:nvPr>
        </p:nvSpPr>
        <p:spPr bwMode="gray"/>
        <p:txBody>
          <a:bodyPr/>
          <a:lstStyle>
            <a:lvl1pPr>
              <a:defRPr b="0"/>
            </a:lvl1pPr>
          </a:lstStyle>
          <a:p>
            <a:fld id="{91BE9FD0-545B-44F6-AFEE-511927C202B7}"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8 – Samopoštovanje i raspoloženje</a:t>
            </a:r>
          </a:p>
        </p:txBody>
      </p:sp>
      <p:sp>
        <p:nvSpPr>
          <p:cNvPr id="7" name="Slide Number Placeholder 6"/>
          <p:cNvSpPr>
            <a:spLocks noGrp="1"/>
          </p:cNvSpPr>
          <p:nvPr>
            <p:ph type="sldNum" sz="quarter" idx="12"/>
          </p:nvPr>
        </p:nvSpPr>
        <p:spPr bwMode="gray"/>
        <p:txBody>
          <a:bodyPr/>
          <a:lstStyle>
            <a:lvl1pPr>
              <a:defRPr b="0"/>
            </a:lvl1pPr>
          </a:lstStyle>
          <a:p>
            <a:fld id="{739C0F9D-46B7-4166-A30E-F00FF322369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8 – Samopoštovanje i raspoloženje</a:t>
            </a:r>
          </a:p>
        </p:txBody>
      </p:sp>
      <p:sp>
        <p:nvSpPr>
          <p:cNvPr id="7" name="Slide Number Placeholder 6"/>
          <p:cNvSpPr>
            <a:spLocks noGrp="1"/>
          </p:cNvSpPr>
          <p:nvPr>
            <p:ph type="sldNum" sz="quarter" idx="12"/>
          </p:nvPr>
        </p:nvSpPr>
        <p:spPr bwMode="gray"/>
        <p:txBody>
          <a:bodyPr/>
          <a:lstStyle>
            <a:lvl1pPr>
              <a:defRPr b="0"/>
            </a:lvl1pPr>
          </a:lstStyle>
          <a:p>
            <a:fld id="{739C0F9D-46B7-4166-A30E-F00FF322369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8 – Samopoštovanje i raspoloženje</a:t>
            </a:r>
          </a:p>
        </p:txBody>
      </p:sp>
      <p:sp>
        <p:nvSpPr>
          <p:cNvPr id="5" name="Slide Number Placeholder 4"/>
          <p:cNvSpPr>
            <a:spLocks noGrp="1"/>
          </p:cNvSpPr>
          <p:nvPr>
            <p:ph type="sldNum" sz="quarter" idx="12"/>
          </p:nvPr>
        </p:nvSpPr>
        <p:spPr bwMode="gray"/>
        <p:txBody>
          <a:bodyPr/>
          <a:lstStyle>
            <a:lvl1pPr>
              <a:defRPr b="0"/>
            </a:lvl1pPr>
          </a:lstStyle>
          <a:p>
            <a:fld id="{CACEB4CF-0E94-4795-B1F5-4C02EB18B747}"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8 – Samopoštovanje i raspoloženje</a:t>
            </a:r>
          </a:p>
        </p:txBody>
      </p:sp>
      <p:sp>
        <p:nvSpPr>
          <p:cNvPr id="4" name="Slide Number Placeholder 3"/>
          <p:cNvSpPr>
            <a:spLocks noGrp="1"/>
          </p:cNvSpPr>
          <p:nvPr>
            <p:ph type="sldNum" sz="quarter" idx="12"/>
          </p:nvPr>
        </p:nvSpPr>
        <p:spPr bwMode="gray"/>
        <p:txBody>
          <a:bodyPr/>
          <a:lstStyle>
            <a:lvl1pPr>
              <a:defRPr b="0"/>
            </a:lvl1pPr>
          </a:lstStyle>
          <a:p>
            <a:fld id="{011477CF-B5FB-42D0-A769-7590D02DBAD5}"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8 – Samopoštovanje i raspoloženje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39C0F9D-46B7-4166-A30E-F00FF3223696}"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8 A – </a:t>
            </a:r>
            <a:r>
              <a:rPr lang="en-US" altLang="ja-JP" dirty="0" err="1">
                <a:latin typeface="+mn-lt"/>
                <a:ea typeface="+mn-ea"/>
                <a:cs typeface="+mn-cs"/>
              </a:rPr>
              <a:t>Samopoštovanje</a:t>
            </a:r>
            <a:r>
              <a:rPr lang="en-US" altLang="ja-JP" dirty="0">
                <a:latin typeface="+mn-lt"/>
                <a:ea typeface="+mn-ea"/>
                <a:cs typeface="+mn-cs"/>
              </a:rPr>
              <a:t> </a:t>
            </a:r>
            <a:r>
              <a:rPr lang="en-US" altLang="ja-JP" dirty="0" err="1">
                <a:latin typeface="+mn-lt"/>
                <a:ea typeface="+mn-ea"/>
                <a:cs typeface="+mn-cs"/>
              </a:rPr>
              <a:t>i</a:t>
            </a:r>
            <a:r>
              <a:rPr lang="en-US" altLang="ja-JP" dirty="0">
                <a:latin typeface="+mn-lt"/>
                <a:ea typeface="+mn-ea"/>
                <a:cs typeface="+mn-cs"/>
              </a:rPr>
              <a:t> </a:t>
            </a:r>
            <a:r>
              <a:rPr lang="en-US" altLang="ja-JP" dirty="0" err="1">
                <a:latin typeface="+mn-lt"/>
                <a:ea typeface="+mn-ea"/>
                <a:cs typeface="+mn-cs"/>
              </a:rPr>
              <a:t>raspoloženje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Čipčić-Schmidt &amp; Akrap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062521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prepoznati depresiju?</a:t>
            </a:r>
          </a:p>
        </p:txBody>
      </p:sp>
      <p:pic>
        <p:nvPicPr>
          <p:cNvPr id="8"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latin typeface="Calibri Light"/>
              </a:rPr>
              <a:t>???</a:t>
            </a:r>
          </a:p>
        </p:txBody>
      </p:sp>
      <p:sp>
        <p:nvSpPr>
          <p:cNvPr id="10" name="Footer Placeholder 9"/>
          <p:cNvSpPr>
            <a:spLocks noGrp="1"/>
          </p:cNvSpPr>
          <p:nvPr>
            <p:ph type="ftr" sz="quarter" idx="11"/>
          </p:nvPr>
        </p:nvSpPr>
        <p:spPr/>
        <p:txBody>
          <a:bodyPr/>
          <a:lstStyle/>
          <a:p>
            <a:pPr>
              <a:defRPr/>
            </a:pPr>
            <a:r>
              <a:rPr lang="de-DE"/>
              <a:t>Metakognitivni Trening 8 – Samopoštovanje i raspoloženje</a:t>
            </a:r>
          </a:p>
        </p:txBody>
      </p:sp>
      <p:sp>
        <p:nvSpPr>
          <p:cNvPr id="11" name="Slide Number Placeholder 10"/>
          <p:cNvSpPr>
            <a:spLocks noGrp="1"/>
          </p:cNvSpPr>
          <p:nvPr>
            <p:ph type="sldNum" sz="quarter" idx="12"/>
          </p:nvPr>
        </p:nvSpPr>
        <p:spPr/>
        <p:txBody>
          <a:bodyPr/>
          <a:lstStyle/>
          <a:p>
            <a:fld id="{CACEB4CF-0E94-4795-B1F5-4C02EB18B747}"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prepoznati depresiju?</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hr-HR" altLang="de-DE" sz="2400" dirty="0">
                <a:solidFill>
                  <a:srgbClr val="333333"/>
                </a:solidFill>
              </a:rPr>
              <a:t>tuga</a:t>
            </a:r>
            <a:r>
              <a:rPr lang="de-DE" altLang="de-DE" sz="2400" dirty="0">
                <a:solidFill>
                  <a:srgbClr val="333333"/>
                </a:solidFill>
              </a:rPr>
              <a:t>, </a:t>
            </a:r>
            <a:r>
              <a:rPr lang="hr-HR" altLang="de-DE" sz="2400" dirty="0">
                <a:solidFill>
                  <a:srgbClr val="333333"/>
                </a:solidFill>
              </a:rPr>
              <a:t>potištenost, tmurno raspoloženje</a:t>
            </a:r>
            <a:endParaRPr lang="de-DE" altLang="de-DE" sz="2400" dirty="0">
              <a:solidFill>
                <a:srgbClr val="333333"/>
              </a:solidFill>
            </a:endParaRPr>
          </a:p>
          <a:p>
            <a:pPr marL="457200" lvl="0" indent="-457200" defTabSz="914400" fontAlgn="base">
              <a:buFont typeface="+mj-lt"/>
              <a:buAutoNum type="arabicPeriod"/>
            </a:pPr>
            <a:r>
              <a:rPr lang="hr-HR" altLang="de-DE" sz="2400" dirty="0">
                <a:solidFill>
                  <a:srgbClr val="333333"/>
                </a:solidFill>
              </a:rPr>
              <a:t>bezvoljnost, smanjena energija</a:t>
            </a:r>
            <a:endParaRPr lang="de-DE" altLang="de-DE" sz="2400" dirty="0">
              <a:solidFill>
                <a:srgbClr val="333333"/>
              </a:solidFill>
            </a:endParaRPr>
          </a:p>
          <a:p>
            <a:pPr marL="457200" lvl="0" indent="-457200" defTabSz="914400" fontAlgn="base">
              <a:buFont typeface="+mj-lt"/>
              <a:buAutoNum type="arabicPeriod"/>
            </a:pPr>
            <a:r>
              <a:rPr lang="hr-HR" altLang="de-DE" sz="2400" dirty="0">
                <a:solidFill>
                  <a:srgbClr val="333333"/>
                </a:solidFill>
              </a:rPr>
              <a:t>nisko samopoštovanje</a:t>
            </a:r>
            <a:r>
              <a:rPr lang="de-DE" altLang="de-DE" sz="2400" dirty="0">
                <a:solidFill>
                  <a:srgbClr val="333333"/>
                </a:solidFill>
              </a:rPr>
              <a:t>, </a:t>
            </a:r>
            <a:r>
              <a:rPr lang="hr-HR" altLang="de-DE" sz="2400" dirty="0">
                <a:solidFill>
                  <a:srgbClr val="333333"/>
                </a:solidFill>
              </a:rPr>
              <a:t>strah od neprihvaćenosti</a:t>
            </a:r>
            <a:endParaRPr lang="de-DE" altLang="de-DE" sz="2400" dirty="0">
              <a:solidFill>
                <a:srgbClr val="333333"/>
              </a:solidFill>
            </a:endParaRPr>
          </a:p>
          <a:p>
            <a:pPr marL="457200" lvl="0" indent="-457200" defTabSz="914400" fontAlgn="base">
              <a:buFont typeface="+mj-lt"/>
              <a:buAutoNum type="arabicPeriod"/>
            </a:pPr>
            <a:r>
              <a:rPr lang="hr-HR" altLang="de-DE" sz="2400" dirty="0">
                <a:solidFill>
                  <a:srgbClr val="333333"/>
                </a:solidFill>
              </a:rPr>
              <a:t>strahovi</a:t>
            </a:r>
            <a:r>
              <a:rPr lang="de-DE" altLang="de-DE" sz="2400" dirty="0">
                <a:solidFill>
                  <a:srgbClr val="333333"/>
                </a:solidFill>
              </a:rPr>
              <a:t> (</a:t>
            </a:r>
            <a:r>
              <a:rPr lang="hr-HR" altLang="de-DE" sz="2400" dirty="0">
                <a:solidFill>
                  <a:srgbClr val="333333"/>
                </a:solidFill>
              </a:rPr>
              <a:t>npr. vezani za budućnost</a:t>
            </a:r>
            <a:r>
              <a:rPr lang="de-DE" altLang="de-DE" sz="2400" dirty="0">
                <a:solidFill>
                  <a:srgbClr val="333333"/>
                </a:solidFill>
              </a:rPr>
              <a:t>)</a:t>
            </a:r>
          </a:p>
          <a:p>
            <a:pPr marL="457200" lvl="0" indent="-457200" defTabSz="914400" fontAlgn="base">
              <a:buFont typeface="+mj-lt"/>
              <a:buAutoNum type="arabicPeriod"/>
            </a:pPr>
            <a:r>
              <a:rPr lang="hr-HR" altLang="de-DE" sz="2400" dirty="0">
                <a:solidFill>
                  <a:srgbClr val="333333"/>
                </a:solidFill>
              </a:rPr>
              <a:t>poremećaji spavanja</a:t>
            </a:r>
            <a:r>
              <a:rPr lang="de-DE" altLang="de-DE" sz="2400" dirty="0">
                <a:solidFill>
                  <a:srgbClr val="333333"/>
                </a:solidFill>
              </a:rPr>
              <a:t>, </a:t>
            </a:r>
            <a:r>
              <a:rPr lang="hr-HR" altLang="de-DE" sz="2400" dirty="0">
                <a:solidFill>
                  <a:srgbClr val="333333"/>
                </a:solidFill>
              </a:rPr>
              <a:t>bolovi</a:t>
            </a:r>
            <a:endParaRPr lang="de-DE" altLang="de-DE" sz="2400" dirty="0">
              <a:solidFill>
                <a:srgbClr val="333333"/>
              </a:solidFill>
            </a:endParaRPr>
          </a:p>
          <a:p>
            <a:pPr marL="457200" lvl="0" indent="-457200" defTabSz="914400" fontAlgn="base">
              <a:buFont typeface="+mj-lt"/>
              <a:buAutoNum type="arabicPeriod"/>
            </a:pPr>
            <a:r>
              <a:rPr lang="hr-HR" altLang="de-DE" sz="2400" dirty="0">
                <a:solidFill>
                  <a:srgbClr val="333333"/>
                </a:solidFill>
              </a:rPr>
              <a:t>kognitivne smetnje</a:t>
            </a:r>
            <a:r>
              <a:rPr lang="de-DE" altLang="de-DE" sz="2400" dirty="0">
                <a:solidFill>
                  <a:srgbClr val="333333"/>
                </a:solidFill>
              </a:rPr>
              <a:t> (</a:t>
            </a:r>
            <a:r>
              <a:rPr lang="hr-HR" altLang="de-DE" sz="2400" dirty="0">
                <a:solidFill>
                  <a:srgbClr val="333333"/>
                </a:solidFill>
              </a:rPr>
              <a:t>slaba koncentracija</a:t>
            </a:r>
            <a:r>
              <a:rPr lang="de-DE" altLang="de-DE" sz="2400" dirty="0">
                <a:solidFill>
                  <a:srgbClr val="333333"/>
                </a:solidFill>
              </a:rPr>
              <a:t> </a:t>
            </a:r>
            <a:r>
              <a:rPr lang="hr-HR" altLang="de-DE" sz="2400" dirty="0">
                <a:solidFill>
                  <a:srgbClr val="333333"/>
                </a:solidFill>
              </a:rPr>
              <a:t>i pamćenje</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8 – Samopoštovanje i raspoloženje</a:t>
            </a:r>
          </a:p>
        </p:txBody>
      </p:sp>
      <p:sp>
        <p:nvSpPr>
          <p:cNvPr id="9" name="Slide Number Placeholder 8"/>
          <p:cNvSpPr>
            <a:spLocks noGrp="1"/>
          </p:cNvSpPr>
          <p:nvPr>
            <p:ph type="sldNum" sz="quarter" idx="12"/>
          </p:nvPr>
        </p:nvSpPr>
        <p:spPr/>
        <p:txBody>
          <a:bodyPr/>
          <a:lstStyle/>
          <a:p>
            <a:fld id="{8BF58E7A-2F59-48E5-922D-79E6636B22E3}"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Takav sam rođen...</a:t>
            </a:r>
            <a:r>
              <a:rPr lang="en-US" sz="3600" dirty="0">
                <a:latin typeface="+mn-lt"/>
                <a:ea typeface="+mn-ea"/>
                <a:cs typeface="+mn-cs"/>
              </a:rPr>
              <a:t> </a:t>
            </a:r>
            <a:r>
              <a:rPr lang="pl-PL" sz="3600" dirty="0">
                <a:latin typeface="+mn-lt"/>
                <a:ea typeface="+mn-ea"/>
                <a:cs typeface="+mn-cs"/>
              </a:rPr>
              <a:t>ili sam takav postao?</a:t>
            </a:r>
            <a:endParaRPr lang="en-US" sz="3600" dirty="0">
              <a:latin typeface="+mn-lt"/>
              <a:ea typeface="+mn-ea"/>
              <a:cs typeface="+mn-cs"/>
            </a:endParaRPr>
          </a:p>
        </p:txBody>
      </p:sp>
      <p:sp>
        <p:nvSpPr>
          <p:cNvPr id="5" name="Content Placeholder 4"/>
          <p:cNvSpPr>
            <a:spLocks noGrp="1"/>
          </p:cNvSpPr>
          <p:nvPr>
            <p:ph idx="1"/>
          </p:nvPr>
        </p:nvSpPr>
        <p:spPr>
          <a:xfrm>
            <a:off x="408955" y="2204864"/>
            <a:ext cx="8412480" cy="4248000"/>
          </a:xfrm>
        </p:spPr>
        <p:txBody>
          <a:bodyPr/>
          <a:lstStyle/>
          <a:p>
            <a:pPr lvl="0" defTabSz="914400" fontAlgn="base"/>
            <a:r>
              <a:rPr lang="hr-HR" altLang="de-DE" sz="2400" dirty="0">
                <a:solidFill>
                  <a:srgbClr val="333333"/>
                </a:solidFill>
              </a:rPr>
              <a:t>Jesmo li predodređeni za sreću ili nesreću u životu? Mijenja li se naše prevladavajuće emocionalno stanje s vremenom</a:t>
            </a:r>
            <a:r>
              <a:rPr lang="de-DE" altLang="de-DE" sz="2400" dirty="0">
                <a:solidFill>
                  <a:srgbClr val="333333"/>
                </a:solidFill>
              </a:rPr>
              <a:t>?</a:t>
            </a:r>
            <a:endParaRPr lang="en-US" sz="2400" dirty="0"/>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8 – Samopoštovanje i raspoloženje</a:t>
            </a:r>
          </a:p>
        </p:txBody>
      </p:sp>
      <p:sp>
        <p:nvSpPr>
          <p:cNvPr id="11" name="Slide Number Placeholder 10"/>
          <p:cNvSpPr>
            <a:spLocks noGrp="1"/>
          </p:cNvSpPr>
          <p:nvPr>
            <p:ph type="sldNum" sz="quarter" idx="12"/>
          </p:nvPr>
        </p:nvSpPr>
        <p:spPr/>
        <p:txBody>
          <a:bodyPr/>
          <a:lstStyle/>
          <a:p>
            <a:fld id="{8BF58E7A-2F59-48E5-922D-79E6636B22E3}"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Takav sam rođen...</a:t>
            </a:r>
            <a:r>
              <a:rPr lang="en-US" sz="3600" dirty="0">
                <a:latin typeface="+mn-lt"/>
                <a:ea typeface="+mn-ea"/>
                <a:cs typeface="+mn-cs"/>
              </a:rPr>
              <a:t> </a:t>
            </a:r>
            <a:r>
              <a:rPr lang="pl-PL" sz="3600" dirty="0">
                <a:latin typeface="+mn-lt"/>
                <a:ea typeface="+mn-ea"/>
                <a:cs typeface="+mn-cs"/>
              </a:rPr>
              <a:t>ili sam takav postao?</a:t>
            </a:r>
            <a:endParaRPr lang="en-US" sz="3600" dirty="0">
              <a:latin typeface="+mn-lt"/>
              <a:ea typeface="+mn-ea"/>
              <a:cs typeface="+mn-cs"/>
            </a:endParaRPr>
          </a:p>
        </p:txBody>
      </p:sp>
      <p:sp>
        <p:nvSpPr>
          <p:cNvPr id="5" name="Content Placeholder 4"/>
          <p:cNvSpPr>
            <a:spLocks noGrp="1"/>
          </p:cNvSpPr>
          <p:nvPr>
            <p:ph idx="1"/>
          </p:nvPr>
        </p:nvSpPr>
        <p:spPr>
          <a:xfrm>
            <a:off x="408955" y="2204864"/>
            <a:ext cx="8412480" cy="4248000"/>
          </a:xfrm>
        </p:spPr>
        <p:txBody>
          <a:bodyPr/>
          <a:lstStyle/>
          <a:p>
            <a:pPr lvl="0" defTabSz="914400" fontAlgn="base"/>
            <a:r>
              <a:rPr lang="hr-HR" altLang="de-DE" sz="2400" dirty="0">
                <a:solidFill>
                  <a:srgbClr val="333333"/>
                </a:solidFill>
              </a:rPr>
              <a:t>Jesmo li predodređeni za sreću ili nesreću u životu? Mijenja li se naše prevladavajuće emocionalno stanje s vremenom</a:t>
            </a:r>
            <a:r>
              <a:rPr lang="de-DE"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a:solidFill>
                  <a:srgbClr val="004992"/>
                </a:solidFill>
              </a:rPr>
              <a:t>“priroda”:</a:t>
            </a:r>
            <a:r>
              <a:rPr lang="hr-HR" altLang="de-DE" sz="2400">
                <a:solidFill>
                  <a:srgbClr val="333333"/>
                </a:solidFill>
              </a:rPr>
              <a:t> </a:t>
            </a:r>
            <a:r>
              <a:rPr lang="hr-HR" altLang="de-DE" sz="2400" dirty="0">
                <a:solidFill>
                  <a:srgbClr val="333333"/>
                </a:solidFill>
              </a:rPr>
              <a:t>Postoje neki dokazi o sklonosti (predispoziciji) za razvoj depresivnih misli i niskog </a:t>
            </a:r>
            <a:r>
              <a:rPr lang="hr-HR" altLang="de-DE" sz="2400">
                <a:solidFill>
                  <a:srgbClr val="333333"/>
                </a:solidFill>
              </a:rPr>
              <a:t>samopoštovanja.</a:t>
            </a:r>
            <a:endParaRPr lang="en-US" sz="2400" dirty="0"/>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8 – Samopoštovanje i raspoloženje</a:t>
            </a:r>
          </a:p>
        </p:txBody>
      </p:sp>
      <p:sp>
        <p:nvSpPr>
          <p:cNvPr id="10" name="Slide Number Placeholder 9"/>
          <p:cNvSpPr>
            <a:spLocks noGrp="1"/>
          </p:cNvSpPr>
          <p:nvPr>
            <p:ph type="sldNum" sz="quarter" idx="12"/>
          </p:nvPr>
        </p:nvSpPr>
        <p:spPr/>
        <p:txBody>
          <a:bodyPr/>
          <a:lstStyle/>
          <a:p>
            <a:fld id="{8BF58E7A-2F59-48E5-922D-79E6636B22E3}" type="slidenum">
              <a:rPr lang="de-DE" altLang="de-DE" smtClean="0"/>
              <a:pPr/>
              <a:t>5</a:t>
            </a:fld>
            <a:endParaRPr lang="de-DE" altLang="de-DE"/>
          </a:p>
        </p:txBody>
      </p:sp>
    </p:spTree>
    <p:extLst>
      <p:ext uri="{BB962C8B-B14F-4D97-AF65-F5344CB8AC3E}">
        <p14:creationId xmlns:p14="http://schemas.microsoft.com/office/powerpoint/2010/main" val="4116769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Takav sam rođen...</a:t>
            </a:r>
            <a:r>
              <a:rPr lang="en-US" sz="3600" dirty="0">
                <a:latin typeface="+mn-lt"/>
                <a:ea typeface="+mn-ea"/>
                <a:cs typeface="+mn-cs"/>
              </a:rPr>
              <a:t> </a:t>
            </a:r>
            <a:r>
              <a:rPr lang="pl-PL" sz="3600" dirty="0">
                <a:latin typeface="+mn-lt"/>
                <a:ea typeface="+mn-ea"/>
                <a:cs typeface="+mn-cs"/>
              </a:rPr>
              <a:t>ili sam takav postao?</a:t>
            </a:r>
            <a:endParaRPr lang="en-US" sz="3600" dirty="0">
              <a:latin typeface="+mn-lt"/>
              <a:ea typeface="+mn-ea"/>
              <a:cs typeface="+mn-cs"/>
            </a:endParaRPr>
          </a:p>
        </p:txBody>
      </p:sp>
      <p:sp>
        <p:nvSpPr>
          <p:cNvPr id="5" name="Content Placeholder 4"/>
          <p:cNvSpPr>
            <a:spLocks noGrp="1"/>
          </p:cNvSpPr>
          <p:nvPr>
            <p:ph idx="1"/>
          </p:nvPr>
        </p:nvSpPr>
        <p:spPr>
          <a:xfrm>
            <a:off x="408955" y="2204864"/>
            <a:ext cx="8412480" cy="4248000"/>
          </a:xfrm>
        </p:spPr>
        <p:txBody>
          <a:bodyPr/>
          <a:lstStyle/>
          <a:p>
            <a:pPr lvl="0" defTabSz="914400" fontAlgn="base"/>
            <a:r>
              <a:rPr lang="hr-HR" altLang="de-DE" sz="2400" dirty="0">
                <a:solidFill>
                  <a:srgbClr val="333333"/>
                </a:solidFill>
              </a:rPr>
              <a:t>Jesmo li predodređeni za sreću ili nesreću u životu? Mijenja li se naše prevladavajuće emocionalno stanje s vremenom</a:t>
            </a:r>
            <a:r>
              <a:rPr lang="de-DE"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a:solidFill>
                  <a:srgbClr val="004992"/>
                </a:solidFill>
              </a:rPr>
              <a:t>“priroda”:</a:t>
            </a:r>
            <a:r>
              <a:rPr lang="hr-HR" altLang="de-DE" sz="2400">
                <a:solidFill>
                  <a:srgbClr val="333333"/>
                </a:solidFill>
              </a:rPr>
              <a:t> </a:t>
            </a:r>
            <a:r>
              <a:rPr lang="hr-HR" altLang="de-DE" sz="2400" dirty="0">
                <a:solidFill>
                  <a:srgbClr val="333333"/>
                </a:solidFill>
              </a:rPr>
              <a:t>Postoje neki dokazi o sklonosti (predispoziciji) za razvoj depresivnih misli i niskog samopoštovanja.</a:t>
            </a:r>
          </a:p>
          <a:p>
            <a:pPr marL="342900" lvl="0" indent="-342900" defTabSz="914400" fontAlgn="base">
              <a:buClr>
                <a:srgbClr val="000000"/>
              </a:buClr>
              <a:buFont typeface="WingDings"/>
              <a:buChar char=""/>
            </a:pPr>
            <a:r>
              <a:rPr lang="hr-HR" altLang="de-DE" sz="2400">
                <a:solidFill>
                  <a:srgbClr val="004992"/>
                </a:solidFill>
              </a:rPr>
              <a:t>“odgoj”:</a:t>
            </a:r>
            <a:r>
              <a:rPr lang="hr-HR" altLang="de-DE" sz="2400">
                <a:solidFill>
                  <a:srgbClr val="333333"/>
                </a:solidFill>
              </a:rPr>
              <a:t> </a:t>
            </a:r>
            <a:r>
              <a:rPr lang="hr-HR" altLang="de-DE" sz="2400" dirty="0">
                <a:solidFill>
                  <a:srgbClr val="333333"/>
                </a:solidFill>
              </a:rPr>
              <a:t>Roditelji koji stalno kritiziraju ili zanemaruju, kao i traumatska životna iskustva, mogu pogodovati stvaranju negativne slike o </a:t>
            </a:r>
            <a:r>
              <a:rPr lang="hr-HR" altLang="de-DE" sz="2400">
                <a:solidFill>
                  <a:srgbClr val="333333"/>
                </a:solidFill>
              </a:rPr>
              <a:t>sebi.</a:t>
            </a:r>
            <a:endParaRPr lang="en-US" sz="2400" dirty="0"/>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8 – Samopoštovanje i raspoloženje</a:t>
            </a:r>
          </a:p>
        </p:txBody>
      </p:sp>
      <p:sp>
        <p:nvSpPr>
          <p:cNvPr id="10" name="Slide Number Placeholder 9"/>
          <p:cNvSpPr>
            <a:spLocks noGrp="1"/>
          </p:cNvSpPr>
          <p:nvPr>
            <p:ph type="sldNum" sz="quarter" idx="12"/>
          </p:nvPr>
        </p:nvSpPr>
        <p:spPr/>
        <p:txBody>
          <a:bodyPr/>
          <a:lstStyle/>
          <a:p>
            <a:fld id="{8BF58E7A-2F59-48E5-922D-79E6636B22E3}" type="slidenum">
              <a:rPr lang="de-DE" altLang="de-DE" smtClean="0"/>
              <a:pPr/>
              <a:t>6</a:t>
            </a:fld>
            <a:endParaRPr lang="de-DE" altLang="de-DE"/>
          </a:p>
        </p:txBody>
      </p:sp>
    </p:spTree>
    <p:extLst>
      <p:ext uri="{BB962C8B-B14F-4D97-AF65-F5344CB8AC3E}">
        <p14:creationId xmlns:p14="http://schemas.microsoft.com/office/powerpoint/2010/main" val="2663223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Takav sam rođen...</a:t>
            </a:r>
            <a:r>
              <a:rPr lang="en-US" sz="3600" dirty="0">
                <a:latin typeface="+mn-lt"/>
                <a:ea typeface="+mn-ea"/>
                <a:cs typeface="+mn-cs"/>
              </a:rPr>
              <a:t> </a:t>
            </a:r>
            <a:r>
              <a:rPr lang="pl-PL" sz="3600" dirty="0">
                <a:latin typeface="+mn-lt"/>
                <a:ea typeface="+mn-ea"/>
                <a:cs typeface="+mn-cs"/>
              </a:rPr>
              <a:t>ili sam takav postao?</a:t>
            </a:r>
            <a:endParaRPr lang="en-US" sz="3600" dirty="0">
              <a:latin typeface="+mn-lt"/>
              <a:ea typeface="+mn-ea"/>
              <a:cs typeface="+mn-cs"/>
            </a:endParaRPr>
          </a:p>
        </p:txBody>
      </p:sp>
      <p:sp>
        <p:nvSpPr>
          <p:cNvPr id="5" name="Content Placeholder 4"/>
          <p:cNvSpPr>
            <a:spLocks noGrp="1"/>
          </p:cNvSpPr>
          <p:nvPr>
            <p:ph idx="1"/>
          </p:nvPr>
        </p:nvSpPr>
        <p:spPr>
          <a:xfrm>
            <a:off x="408955" y="2204864"/>
            <a:ext cx="8412480" cy="4248000"/>
          </a:xfrm>
        </p:spPr>
        <p:txBody>
          <a:bodyPr/>
          <a:lstStyle/>
          <a:p>
            <a:pPr lvl="0" defTabSz="914400" fontAlgn="base"/>
            <a:r>
              <a:rPr lang="hr-HR" altLang="de-DE" sz="2400" dirty="0">
                <a:solidFill>
                  <a:srgbClr val="333333"/>
                </a:solidFill>
              </a:rPr>
              <a:t>Jesmo li predodređeni za sreću ili nesreću u životu? Mijenja li se naše prevladavajuće emocionalno stanje s vremenom</a:t>
            </a:r>
            <a:r>
              <a:rPr lang="de-DE"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a:solidFill>
                  <a:srgbClr val="004992"/>
                </a:solidFill>
              </a:rPr>
              <a:t>“priroda”:</a:t>
            </a:r>
            <a:r>
              <a:rPr lang="hr-HR" altLang="de-DE" sz="2400">
                <a:solidFill>
                  <a:srgbClr val="333333"/>
                </a:solidFill>
              </a:rPr>
              <a:t> </a:t>
            </a:r>
            <a:r>
              <a:rPr lang="hr-HR" altLang="de-DE" sz="2400" dirty="0">
                <a:solidFill>
                  <a:srgbClr val="333333"/>
                </a:solidFill>
              </a:rPr>
              <a:t>Postoje neki dokazi o sklonosti (predispoziciji) za razvoj depresivnih misli i niskog samopoštovanja.</a:t>
            </a:r>
          </a:p>
          <a:p>
            <a:pPr marL="342900" lvl="0" indent="-342900" defTabSz="914400" fontAlgn="base">
              <a:buClr>
                <a:srgbClr val="000000"/>
              </a:buClr>
              <a:buFont typeface="WingDings"/>
              <a:buChar char=""/>
            </a:pPr>
            <a:r>
              <a:rPr lang="hr-HR" altLang="de-DE" sz="2400">
                <a:solidFill>
                  <a:srgbClr val="004992"/>
                </a:solidFill>
              </a:rPr>
              <a:t>“odgoj”:</a:t>
            </a:r>
            <a:r>
              <a:rPr lang="hr-HR" altLang="de-DE" sz="2400">
                <a:solidFill>
                  <a:srgbClr val="333333"/>
                </a:solidFill>
              </a:rPr>
              <a:t> </a:t>
            </a:r>
            <a:r>
              <a:rPr lang="hr-HR" altLang="de-DE" sz="2400" dirty="0">
                <a:solidFill>
                  <a:srgbClr val="333333"/>
                </a:solidFill>
              </a:rPr>
              <a:t>Roditelji koji stalno kritiziraju ili zanemaruju, kao i traumatska životna iskustva, mogu pogodovati stvaranju negativne slike o sebi.</a:t>
            </a:r>
          </a:p>
          <a:p>
            <a:pPr lvl="0" defTabSz="914400" fontAlgn="base"/>
            <a:r>
              <a:rPr lang="hr-HR" altLang="de-DE" sz="2400" b="1" dirty="0">
                <a:solidFill>
                  <a:srgbClr val="004992"/>
                </a:solidFill>
              </a:rPr>
              <a:t>Ali</a:t>
            </a:r>
            <a:r>
              <a:rPr lang="de-DE" altLang="de-DE" sz="2400" dirty="0">
                <a:solidFill>
                  <a:srgbClr val="004992"/>
                </a:solidFill>
              </a:rPr>
              <a:t>: depres</a:t>
            </a:r>
            <a:r>
              <a:rPr lang="hr-HR" altLang="de-DE" sz="2400" dirty="0">
                <a:solidFill>
                  <a:srgbClr val="004992"/>
                </a:solidFill>
              </a:rPr>
              <a:t>ivni način razmišljanja može se promijeniti</a:t>
            </a:r>
            <a:r>
              <a:rPr lang="de-DE" altLang="de-DE" sz="2400" dirty="0">
                <a:solidFill>
                  <a:srgbClr val="004992"/>
                </a:solidFill>
              </a:rPr>
              <a:t>. Depre</a:t>
            </a:r>
            <a:r>
              <a:rPr lang="hr-HR" altLang="de-DE" sz="2400" dirty="0">
                <a:solidFill>
                  <a:srgbClr val="004992"/>
                </a:solidFill>
              </a:rPr>
              <a:t>sija nije neizbježna sudbina</a:t>
            </a:r>
            <a:r>
              <a:rPr lang="de-DE" altLang="de-DE" sz="2400" dirty="0">
                <a:solidFill>
                  <a:srgbClr val="004992"/>
                </a:solidFill>
              </a:rPr>
              <a:t>!</a:t>
            </a:r>
            <a:endParaRPr lang="en-US" sz="2400" dirty="0"/>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8 – Samopoštovanje i raspoloženje</a:t>
            </a:r>
          </a:p>
        </p:txBody>
      </p:sp>
      <p:sp>
        <p:nvSpPr>
          <p:cNvPr id="10" name="Slide Number Placeholder 9"/>
          <p:cNvSpPr>
            <a:spLocks noGrp="1"/>
          </p:cNvSpPr>
          <p:nvPr>
            <p:ph type="sldNum" sz="quarter" idx="12"/>
          </p:nvPr>
        </p:nvSpPr>
        <p:spPr/>
        <p:txBody>
          <a:bodyPr/>
          <a:lstStyle/>
          <a:p>
            <a:fld id="{8BF58E7A-2F59-48E5-922D-79E6636B22E3}" type="slidenum">
              <a:rPr lang="de-DE" altLang="de-DE" smtClean="0"/>
              <a:pPr/>
              <a:t>7</a:t>
            </a:fld>
            <a:endParaRPr lang="de-DE" altLang="de-DE"/>
          </a:p>
        </p:txBody>
      </p:sp>
    </p:spTree>
    <p:extLst>
      <p:ext uri="{BB962C8B-B14F-4D97-AF65-F5344CB8AC3E}">
        <p14:creationId xmlns:p14="http://schemas.microsoft.com/office/powerpoint/2010/main" val="3723160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a:solidFill>
                  <a:srgbClr val="333333"/>
                </a:solidFill>
              </a:rPr>
              <a:t>Mnogi ljudi sa psihičkim poteškoćama pokazuju iskrivljen način mišljenja koji može doprinijeti razvoju </a:t>
            </a:r>
            <a:r>
              <a:rPr lang="hr-HR" altLang="de-DE" sz="2400">
                <a:solidFill>
                  <a:srgbClr val="004992"/>
                </a:solidFill>
              </a:rPr>
              <a:t>depresije.</a:t>
            </a:r>
            <a:endParaRPr lang="en-US" altLang="de-DE" sz="2400" dirty="0">
              <a:solidFill>
                <a:srgbClr val="004992"/>
              </a:solidFill>
            </a:endParaRPr>
          </a:p>
          <a:p>
            <a:pPr lvl="0" defTabSz="914400" fontAlgn="base"/>
            <a:r>
              <a:rPr lang="hr-HR" altLang="de-DE" sz="2400" dirty="0">
                <a:solidFill>
                  <a:srgbClr val="333333"/>
                </a:solidFill>
              </a:rPr>
              <a:t>Takva misaona</a:t>
            </a:r>
            <a:r>
              <a:rPr lang="en-US" altLang="de-DE" sz="2400" dirty="0">
                <a:solidFill>
                  <a:srgbClr val="333333"/>
                </a:solidFill>
              </a:rPr>
              <a:t> </a:t>
            </a:r>
            <a:r>
              <a:rPr lang="hr-HR" altLang="de-DE" sz="2400" dirty="0">
                <a:solidFill>
                  <a:srgbClr val="333333"/>
                </a:solidFill>
              </a:rPr>
              <a:t>odstupanja mogu se promijeniti intenzivnim i upornim treningom</a:t>
            </a:r>
            <a:r>
              <a:rPr lang="en-US" altLang="de-DE"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de-DE"/>
              <a:t>Metakognitivni Trening 8 – Samopoštovanje i raspoloženje</a:t>
            </a:r>
          </a:p>
        </p:txBody>
      </p:sp>
      <p:sp>
        <p:nvSpPr>
          <p:cNvPr id="8" name="Slide Number Placeholder 7"/>
          <p:cNvSpPr>
            <a:spLocks noGrp="1"/>
          </p:cNvSpPr>
          <p:nvPr>
            <p:ph type="sldNum" sz="quarter" idx="12"/>
          </p:nvPr>
        </p:nvSpPr>
        <p:spPr/>
        <p:txBody>
          <a:bodyPr/>
          <a:lstStyle/>
          <a:p>
            <a:fld id="{8BF58E7A-2F59-48E5-922D-79E6636B22E3}"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Psihoza i depresija</a:t>
            </a:r>
            <a:br>
              <a:rPr lang="en-US" sz="3600">
                <a:solidFill>
                  <a:srgbClr val="004992"/>
                </a:solidFill>
                <a:latin typeface="+mn-lt"/>
                <a:ea typeface="+mn-ea"/>
                <a:cs typeface="+mn-cs"/>
              </a:rPr>
            </a:br>
            <a:r>
              <a:rPr lang="en-US">
                <a:solidFill>
                  <a:srgbClr val="004992"/>
                </a:solidFill>
                <a:latin typeface="+mn-lt"/>
                <a:ea typeface="+mn-ea"/>
                <a:cs typeface="+mn-cs"/>
              </a:rPr>
              <a:t>Utjecaj psihoze na samopoštovanje</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612131545"/>
              </p:ext>
            </p:extLst>
          </p:nvPr>
        </p:nvGraphicFramePr>
        <p:xfrm>
          <a:off x="408955" y="2276872"/>
          <a:ext cx="8686800" cy="420624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82296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Negativni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učinci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psihoze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raspoloženje</a:t>
                      </a:r>
                      <a:r>
                        <a:rPr kumimoji="0" lang="en-US"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Kratkotrajni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pozitivni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učinci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psihoze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raspoloženje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Metakognitivni Trening 8 – Samopoštovanje i raspoloženje</a:t>
            </a:r>
          </a:p>
        </p:txBody>
      </p:sp>
      <p:sp>
        <p:nvSpPr>
          <p:cNvPr id="8" name="Slide Number Placeholder 7"/>
          <p:cNvSpPr>
            <a:spLocks noGrp="1"/>
          </p:cNvSpPr>
          <p:nvPr>
            <p:ph type="sldNum" sz="quarter" idx="12"/>
          </p:nvPr>
        </p:nvSpPr>
        <p:spPr/>
        <p:txBody>
          <a:bodyPr/>
          <a:lstStyle/>
          <a:p>
            <a:fld id="{CACEB4CF-0E94-4795-B1F5-4C02EB18B747}" type="slidenum">
              <a:rPr lang="de-DE" altLang="de-DE" smtClean="0"/>
              <a:pPr/>
              <a:t>9</a:t>
            </a:fld>
            <a:endParaRPr lang="de-DE" altLang="de-DE"/>
          </a:p>
        </p:txBody>
      </p:sp>
    </p:spTree>
    <p:extLst>
      <p:ext uri="{BB962C8B-B14F-4D97-AF65-F5344CB8AC3E}">
        <p14:creationId xmlns:p14="http://schemas.microsoft.com/office/powerpoint/2010/main" val="2334970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Psihoza i depresija</a:t>
            </a:r>
            <a:br>
              <a:rPr lang="en-US" sz="3600">
                <a:solidFill>
                  <a:srgbClr val="004992"/>
                </a:solidFill>
                <a:latin typeface="+mn-lt"/>
                <a:ea typeface="+mn-ea"/>
                <a:cs typeface="+mn-cs"/>
              </a:rPr>
            </a:br>
            <a:r>
              <a:rPr lang="en-US">
                <a:solidFill>
                  <a:srgbClr val="004992"/>
                </a:solidFill>
                <a:latin typeface="+mn-lt"/>
                <a:ea typeface="+mn-ea"/>
                <a:cs typeface="+mn-cs"/>
              </a:rPr>
              <a:t>Utjecaj psihoze na samopoštovanje</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582464485"/>
              </p:ext>
            </p:extLst>
          </p:nvPr>
        </p:nvGraphicFramePr>
        <p:xfrm>
          <a:off x="408955" y="2276872"/>
          <a:ext cx="8686800" cy="420624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82296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Negativni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učinci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psihoze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raspoloženje</a:t>
                      </a:r>
                      <a:r>
                        <a:rPr kumimoji="0" lang="en-US"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Kratkotrajni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pozitivni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učinci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psihoze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raspoloženje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Tijekom psihoze: doživljaj stalne ugroženosti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Tijekom psihoze: čujete prijeteće i uvredljive glasove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Nakon psihoze: osjećaj srama, budućnost izgleda uništena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Metakognitivni Trening 8 – Samopoštovanje i raspoloženje</a:t>
            </a:r>
          </a:p>
        </p:txBody>
      </p:sp>
      <p:sp>
        <p:nvSpPr>
          <p:cNvPr id="8" name="Slide Number Placeholder 7"/>
          <p:cNvSpPr>
            <a:spLocks noGrp="1"/>
          </p:cNvSpPr>
          <p:nvPr>
            <p:ph type="sldNum" sz="quarter" idx="12"/>
          </p:nvPr>
        </p:nvSpPr>
        <p:spPr/>
        <p:txBody>
          <a:bodyPr/>
          <a:lstStyle/>
          <a:p>
            <a:fld id="{CACEB4CF-0E94-4795-B1F5-4C02EB18B747}" type="slidenum">
              <a:rPr lang="de-DE" altLang="de-DE" smtClean="0"/>
              <a:pPr/>
              <a:t>10</a:t>
            </a:fld>
            <a:endParaRPr lang="de-DE" altLang="de-DE"/>
          </a:p>
        </p:txBody>
      </p:sp>
    </p:spTree>
    <p:extLst>
      <p:ext uri="{BB962C8B-B14F-4D97-AF65-F5344CB8AC3E}">
        <p14:creationId xmlns:p14="http://schemas.microsoft.com/office/powerpoint/2010/main" val="499956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Psihoza i depresija</a:t>
            </a:r>
            <a:br>
              <a:rPr lang="en-US" sz="3600">
                <a:solidFill>
                  <a:srgbClr val="004992"/>
                </a:solidFill>
                <a:latin typeface="+mn-lt"/>
                <a:ea typeface="+mn-ea"/>
                <a:cs typeface="+mn-cs"/>
              </a:rPr>
            </a:br>
            <a:r>
              <a:rPr lang="en-US">
                <a:solidFill>
                  <a:srgbClr val="004992"/>
                </a:solidFill>
                <a:latin typeface="+mn-lt"/>
                <a:ea typeface="+mn-ea"/>
                <a:cs typeface="+mn-cs"/>
              </a:rPr>
              <a:t>Utjecaj psihoze na samopoštovanje</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260080020"/>
              </p:ext>
            </p:extLst>
          </p:nvPr>
        </p:nvGraphicFramePr>
        <p:xfrm>
          <a:off x="408955" y="2276872"/>
          <a:ext cx="8686800" cy="420624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82296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Negativni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učinci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psihoze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raspoloženje</a:t>
                      </a:r>
                      <a:r>
                        <a:rPr kumimoji="0" lang="en-US"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Kratkotrajni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pozitivni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učinci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psihoze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raspoloženje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Tijekom psihoze: doživljaj stalne ugroženosti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Tijekom psihoze: osjećaj zanosa, uzbuđenja, “nešto se ipak događa”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Tijekom psihoze: čujete prijeteće i uvredljive glasove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Tijekom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psihoze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čujete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glasove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koji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hvale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Nakon psihoze: osjećaj srama, budućnost izgleda uništena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Tijekom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deluzija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veličine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osjećaj</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moći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talentiranosti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važnosti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moćni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neprijatelji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sudbine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Metakognitivni Trening 8 – Samopoštovanje i raspoloženje</a:t>
            </a:r>
          </a:p>
        </p:txBody>
      </p:sp>
      <p:sp>
        <p:nvSpPr>
          <p:cNvPr id="8" name="Slide Number Placeholder 7"/>
          <p:cNvSpPr>
            <a:spLocks noGrp="1"/>
          </p:cNvSpPr>
          <p:nvPr>
            <p:ph type="sldNum" sz="quarter" idx="12"/>
          </p:nvPr>
        </p:nvSpPr>
        <p:spPr/>
        <p:txBody>
          <a:bodyPr/>
          <a:lstStyle/>
          <a:p>
            <a:fld id="{CACEB4CF-0E94-4795-B1F5-4C02EB18B747}" type="slidenum">
              <a:rPr lang="de-DE" altLang="de-DE" smtClean="0"/>
              <a:pPr/>
              <a:t>11</a:t>
            </a:fld>
            <a:endParaRPr lang="de-DE" altLang="de-DE"/>
          </a:p>
        </p:txBody>
      </p:sp>
    </p:spTree>
    <p:extLst>
      <p:ext uri="{BB962C8B-B14F-4D97-AF65-F5344CB8AC3E}">
        <p14:creationId xmlns:p14="http://schemas.microsoft.com/office/powerpoint/2010/main" val="3519998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Psihoza i depresija</a:t>
            </a:r>
            <a:br>
              <a:rPr lang="en-US" sz="3600">
                <a:solidFill>
                  <a:srgbClr val="004992"/>
                </a:solidFill>
                <a:latin typeface="+mn-lt"/>
                <a:ea typeface="+mn-ea"/>
                <a:cs typeface="+mn-cs"/>
              </a:rPr>
            </a:br>
            <a:r>
              <a:rPr lang="en-US">
                <a:solidFill>
                  <a:srgbClr val="004992"/>
                </a:solidFill>
                <a:latin typeface="+mn-lt"/>
                <a:ea typeface="+mn-ea"/>
                <a:cs typeface="+mn-cs"/>
              </a:rPr>
              <a:t>Utjecaj psihoze na samopoštovanje</a:t>
            </a:r>
          </a:p>
        </p:txBody>
      </p:sp>
      <p:sp>
        <p:nvSpPr>
          <p:cNvPr id="5" name="Content Placeholder 4"/>
          <p:cNvSpPr>
            <a:spLocks noGrp="1"/>
          </p:cNvSpPr>
          <p:nvPr>
            <p:ph idx="1"/>
          </p:nvPr>
        </p:nvSpPr>
        <p:spPr>
          <a:xfrm>
            <a:off x="408955" y="2204864"/>
            <a:ext cx="8229600" cy="4248000"/>
          </a:xfrm>
        </p:spPr>
        <p:txBody>
          <a:bodyPr/>
          <a:lstStyle/>
          <a:p>
            <a:pPr lvl="0" defTabSz="914400" fontAlgn="base">
              <a:lnSpc>
                <a:spcPct val="100000"/>
              </a:lnSpc>
              <a:spcBef>
                <a:spcPts val="1200"/>
              </a:spcBef>
              <a:buClr>
                <a:srgbClr val="004992"/>
              </a:buClr>
            </a:pPr>
            <a:r>
              <a:rPr lang="hr-HR" altLang="de-DE" sz="2000" b="1" i="1" dirty="0">
                <a:solidFill>
                  <a:srgbClr val="333333"/>
                </a:solidFill>
              </a:rPr>
              <a:t>Dugotrajne negativne posljedice </a:t>
            </a:r>
            <a:r>
              <a:rPr lang="hr-HR" altLang="de-DE" sz="2000" dirty="0">
                <a:solidFill>
                  <a:srgbClr val="333333"/>
                </a:solidFill>
              </a:rPr>
              <a:t>psihoze</a:t>
            </a:r>
            <a:r>
              <a:rPr lang="de-DE" altLang="de-DE" sz="2000" dirty="0">
                <a:solidFill>
                  <a:srgbClr val="333333"/>
                </a:solidFill>
              </a:rPr>
              <a:t> </a:t>
            </a:r>
            <a:r>
              <a:rPr lang="hr-HR" altLang="de-DE" sz="2000" dirty="0">
                <a:solidFill>
                  <a:srgbClr val="333333"/>
                </a:solidFill>
              </a:rPr>
              <a:t>posve poništavaju </a:t>
            </a:r>
            <a:r>
              <a:rPr lang="hr-HR" altLang="de-DE" sz="2000" b="1" i="1" dirty="0">
                <a:solidFill>
                  <a:srgbClr val="333333"/>
                </a:solidFill>
              </a:rPr>
              <a:t>kratkotrajne pozitivne učinke</a:t>
            </a:r>
            <a:r>
              <a:rPr lang="de-DE" altLang="de-DE" sz="2000" dirty="0">
                <a:solidFill>
                  <a:srgbClr val="333333"/>
                </a:solidFill>
              </a:rPr>
              <a:t> </a:t>
            </a:r>
            <a:r>
              <a:rPr lang="hr-HR" altLang="de-DE" sz="2000" dirty="0">
                <a:solidFill>
                  <a:srgbClr val="333333"/>
                </a:solidFill>
              </a:rPr>
              <a:t>psihoze na samopoštovanje</a:t>
            </a:r>
            <a:r>
              <a:rPr lang="de-DE" altLang="de-DE" sz="2000" dirty="0">
                <a:solidFill>
                  <a:srgbClr val="333333"/>
                </a:solidFill>
              </a:rPr>
              <a:t>;</a:t>
            </a:r>
          </a:p>
          <a:p>
            <a:pPr lvl="0" defTabSz="914400" fontAlgn="base">
              <a:lnSpc>
                <a:spcPct val="100000"/>
              </a:lnSpc>
              <a:spcBef>
                <a:spcPts val="1200"/>
              </a:spcBef>
              <a:buClr>
                <a:srgbClr val="004992"/>
              </a:buClr>
            </a:pPr>
            <a:r>
              <a:rPr lang="hr-HR" altLang="de-DE" sz="2000" dirty="0">
                <a:solidFill>
                  <a:srgbClr val="333333"/>
                </a:solidFill>
              </a:rPr>
              <a:t>primjeri</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d</a:t>
            </a:r>
            <a:r>
              <a:rPr lang="hr-HR" altLang="de-DE" sz="2000" dirty="0">
                <a:solidFill>
                  <a:srgbClr val="333333"/>
                </a:solidFill>
              </a:rPr>
              <a:t>ugovi</a:t>
            </a:r>
            <a:r>
              <a:rPr lang="de-DE" altLang="de-DE" sz="2000" dirty="0">
                <a:solidFill>
                  <a:srgbClr val="333333"/>
                </a:solidFill>
              </a:rPr>
              <a:t>: </a:t>
            </a:r>
            <a:r>
              <a:rPr lang="hr-HR" altLang="de-DE" sz="2000" dirty="0">
                <a:solidFill>
                  <a:srgbClr val="333333"/>
                </a:solidFill>
              </a:rPr>
              <a:t>kada pacijenti umišljaju da su bogati ili poznati</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samoća</a:t>
            </a:r>
            <a:r>
              <a:rPr lang="de-DE" altLang="de-DE" sz="2000" dirty="0">
                <a:solidFill>
                  <a:srgbClr val="333333"/>
                </a:solidFill>
              </a:rPr>
              <a:t>: </a:t>
            </a:r>
            <a:r>
              <a:rPr lang="hr-HR" altLang="de-DE" sz="2000" dirty="0">
                <a:solidFill>
                  <a:srgbClr val="333333"/>
                </a:solidFill>
              </a:rPr>
              <a:t>neki prijatelji mogu Vam okrenuti leđa</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situacija na poslu</a:t>
            </a:r>
            <a:r>
              <a:rPr lang="de-DE" altLang="de-DE" sz="2000" dirty="0">
                <a:solidFill>
                  <a:srgbClr val="333333"/>
                </a:solidFill>
              </a:rPr>
              <a:t>: </a:t>
            </a:r>
            <a:r>
              <a:rPr lang="hr-HR" altLang="de-DE" sz="2000" dirty="0">
                <a:solidFill>
                  <a:srgbClr val="333333"/>
                </a:solidFill>
              </a:rPr>
              <a:t>gubitak posla uslijed neprikladnog ponašanja na radnom mjestu</a:t>
            </a:r>
            <a:endParaRPr lang="de-DE" altLang="de-DE" sz="2000" dirty="0">
              <a:solidFill>
                <a:srgbClr val="333333"/>
              </a:solidFill>
            </a:endParaRPr>
          </a:p>
          <a:p>
            <a:pPr lvl="0" defTabSz="914400" fontAlgn="base">
              <a:lnSpc>
                <a:spcPct val="100000"/>
              </a:lnSpc>
              <a:spcBef>
                <a:spcPts val="1200"/>
              </a:spcBef>
            </a:pPr>
            <a:r>
              <a:rPr lang="hr-HR" altLang="de-DE" sz="2000" dirty="0">
                <a:solidFill>
                  <a:srgbClr val="333333"/>
                </a:solidFill>
              </a:rPr>
              <a:t>Vrlo je opasno prestati s uzimanjem lijekova bez preporuke liječnika,</a:t>
            </a:r>
            <a:r>
              <a:rPr lang="de-DE" altLang="de-DE" sz="2000" dirty="0">
                <a:solidFill>
                  <a:srgbClr val="333333"/>
                </a:solidFill>
              </a:rPr>
              <a:t> </a:t>
            </a:r>
            <a:r>
              <a:rPr lang="hr-HR" altLang="de-DE" sz="2000" dirty="0">
                <a:solidFill>
                  <a:srgbClr val="333333"/>
                </a:solidFill>
              </a:rPr>
              <a:t>samo da bi se opet posjetilo</a:t>
            </a:r>
            <a:r>
              <a:rPr lang="de-DE" altLang="de-DE" sz="2000" dirty="0">
                <a:solidFill>
                  <a:srgbClr val="333333"/>
                </a:solidFill>
              </a:rPr>
              <a:t> </a:t>
            </a:r>
            <a:r>
              <a:rPr lang="hr-HR" altLang="de-DE" sz="2000" dirty="0">
                <a:solidFill>
                  <a:srgbClr val="333333"/>
                </a:solidFill>
              </a:rPr>
              <a:t>uzbudljivi svijet psihoze. On je možda uzbudljiv, ali tijekom psihoze prevladava osjećaj straha</a:t>
            </a:r>
            <a:r>
              <a:rPr lang="de-DE" altLang="de-DE" sz="2000" dirty="0">
                <a:solidFill>
                  <a:srgbClr val="333333"/>
                </a:solidFill>
              </a:rPr>
              <a:t>!</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8 – Samopoštovanje i raspoloženje</a:t>
            </a:r>
          </a:p>
        </p:txBody>
      </p:sp>
      <p:sp>
        <p:nvSpPr>
          <p:cNvPr id="11" name="Slide Number Placeholder 10"/>
          <p:cNvSpPr>
            <a:spLocks noGrp="1"/>
          </p:cNvSpPr>
          <p:nvPr>
            <p:ph type="sldNum" sz="quarter" idx="12"/>
          </p:nvPr>
        </p:nvSpPr>
        <p:spPr/>
        <p:txBody>
          <a:bodyPr/>
          <a:lstStyle/>
          <a:p>
            <a:fld id="{8BF58E7A-2F59-48E5-922D-79E6636B22E3}"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de-DE" sz="3600" dirty="0">
                <a:solidFill>
                  <a:srgbClr val="333333"/>
                </a:solidFill>
              </a:rPr>
              <a:t>Koje su karakteristične misli i stilovi razmišljanja osoba s </a:t>
            </a:r>
            <a:r>
              <a:rPr lang="de-DE" sz="3600" dirty="0">
                <a:solidFill>
                  <a:srgbClr val="004992"/>
                </a:solidFill>
              </a:rPr>
              <a:t>depresijom</a:t>
            </a:r>
            <a:r>
              <a:rPr lang="de-DE" sz="3600" dirty="0">
                <a:solidFill>
                  <a:srgbClr val="333333"/>
                </a:solidFill>
              </a:rPr>
              <a:t> i </a:t>
            </a:r>
            <a:r>
              <a:rPr lang="de-DE" sz="3600" dirty="0">
                <a:solidFill>
                  <a:srgbClr val="004992"/>
                </a:solidFill>
              </a:rPr>
              <a:t>niskim samopoštovanjem</a:t>
            </a:r>
            <a:r>
              <a:rPr lang="de-DE" sz="36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Metakognitivni Trening 8 – Samopoštovanje i raspoloženje</a:t>
            </a:r>
          </a:p>
        </p:txBody>
      </p:sp>
      <p:sp>
        <p:nvSpPr>
          <p:cNvPr id="6" name="Slide Number Placeholder 5"/>
          <p:cNvSpPr>
            <a:spLocks noGrp="1"/>
          </p:cNvSpPr>
          <p:nvPr>
            <p:ph type="sldNum" sz="quarter" idx="12"/>
          </p:nvPr>
        </p:nvSpPr>
        <p:spPr/>
        <p:txBody>
          <a:bodyPr/>
          <a:lstStyle/>
          <a:p>
            <a:fld id="{8BF58E7A-2F59-48E5-922D-79E6636B22E3}" type="slidenum">
              <a:rPr lang="de-DE" altLang="de-DE" smtClean="0"/>
              <a:pPr/>
              <a:t>13</a:t>
            </a:fld>
            <a:endParaRPr lang="de-DE" altLang="de-DE"/>
          </a:p>
        </p:txBody>
      </p:sp>
    </p:spTree>
    <p:extLst>
      <p:ext uri="{BB962C8B-B14F-4D97-AF65-F5344CB8AC3E}">
        <p14:creationId xmlns:p14="http://schemas.microsoft.com/office/powerpoint/2010/main" val="4191553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1. Pretjerano generaliziranje (poopćavanje)</a:t>
            </a:r>
            <a:br>
              <a:rPr lang="en-US" sz="3600">
                <a:solidFill>
                  <a:srgbClr val="004992"/>
                </a:solidFill>
                <a:latin typeface="+mn-lt"/>
                <a:ea typeface="+mn-ea"/>
                <a:cs typeface="+mn-cs"/>
              </a:rPr>
            </a:br>
            <a:r>
              <a:rPr lang="en-US">
                <a:solidFill>
                  <a:srgbClr val="004992"/>
                </a:solidFill>
                <a:latin typeface="+mn-lt"/>
                <a:ea typeface="+mn-ea"/>
                <a:cs typeface="+mn-cs"/>
              </a:rPr>
              <a:t>Koji bi pristup bio korisniji i realniji?</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207269641"/>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Pogrešna</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generalizacija</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Pozitivno</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konstruktivno</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razmišljanje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Pogrešno ste upotrijebili stranu riječ; ne razumijete neku knjigu.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“Ja </a:t>
                      </a:r>
                      <a:r>
                        <a:rPr kumimoji="0" lang="en-US" sz="1800" b="1" i="1" u="none" strike="noStrike" cap="none" normalizeH="0" baseline="0" dirty="0" err="1">
                          <a:ln>
                            <a:noFill/>
                          </a:ln>
                          <a:solidFill>
                            <a:srgbClr val="333333"/>
                          </a:solidFill>
                          <a:effectLst/>
                          <a:latin typeface="Calibri Light"/>
                        </a:rPr>
                        <a:t>sam</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glup</a:t>
                      </a:r>
                      <a:r>
                        <a:rPr kumimoji="0" lang="en-US" sz="1800" b="1" i="1" u="none" strike="noStrike" cap="none" normalizeH="0" baseline="0">
                          <a:ln>
                            <a:noFill/>
                          </a:ln>
                          <a:solidFill>
                            <a:srgbClr val="333333"/>
                          </a:solidFill>
                          <a:effectLst/>
                          <a:latin typeface="Calibri Light"/>
                        </a:rPr>
                        <a:t>/a!”</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Neuspjeh na ispitu.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“Ja </a:t>
                      </a:r>
                      <a:r>
                        <a:rPr kumimoji="0" lang="en-US" sz="1800" b="1" i="1" u="none" strike="noStrike" cap="none" normalizeH="0" baseline="0" dirty="0" err="1">
                          <a:ln>
                            <a:noFill/>
                          </a:ln>
                          <a:solidFill>
                            <a:srgbClr val="333333"/>
                          </a:solidFill>
                          <a:effectLst/>
                          <a:latin typeface="Calibri Light"/>
                        </a:rPr>
                        <a:t>sam</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gubitnik</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Kritiziraju Vas u raspravi.</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1" i="1" u="none" strike="noStrike" cap="none" normalizeH="0" baseline="0">
                          <a:ln>
                            <a:noFill/>
                          </a:ln>
                          <a:solidFill>
                            <a:srgbClr val="333333"/>
                          </a:solidFill>
                          <a:effectLst/>
                          <a:latin typeface="Calibri Light"/>
                        </a:rPr>
                        <a:t>“Bezvrijedan/na sam!”</a:t>
                      </a:r>
                      <a:endParaRPr kumimoji="0" lang="pl-PL"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Metakognitivni Trening 8 – Samopoštovanje i raspoloženje</a:t>
            </a:r>
          </a:p>
        </p:txBody>
      </p:sp>
      <p:sp>
        <p:nvSpPr>
          <p:cNvPr id="9" name="Slide Number Placeholder 8"/>
          <p:cNvSpPr>
            <a:spLocks noGrp="1"/>
          </p:cNvSpPr>
          <p:nvPr>
            <p:ph type="sldNum" sz="quarter" idx="12"/>
          </p:nvPr>
        </p:nvSpPr>
        <p:spPr/>
        <p:txBody>
          <a:bodyPr/>
          <a:lstStyle/>
          <a:p>
            <a:fld id="{CACEB4CF-0E94-4795-B1F5-4C02EB18B747}"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1. Pretjerano generaliziranje (poopćavanje)</a:t>
            </a:r>
            <a:br>
              <a:rPr lang="en-US" sz="3600">
                <a:solidFill>
                  <a:srgbClr val="004992"/>
                </a:solidFill>
                <a:latin typeface="+mn-lt"/>
                <a:ea typeface="+mn-ea"/>
                <a:cs typeface="+mn-cs"/>
              </a:rPr>
            </a:br>
            <a:r>
              <a:rPr lang="en-US">
                <a:solidFill>
                  <a:srgbClr val="004992"/>
                </a:solidFill>
                <a:latin typeface="+mn-lt"/>
                <a:ea typeface="+mn-ea"/>
                <a:cs typeface="+mn-cs"/>
              </a:rPr>
              <a:t>Koji bi pristup bio korisniji i realniji?</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294981104"/>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Pogrešna</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generalizacija</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Pozitivno</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konstruktivno</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razmišljanje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Pogrešno ste upotrijebili stranu riječ; ne razumijete neku knjigu.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“Ja </a:t>
                      </a:r>
                      <a:r>
                        <a:rPr kumimoji="0" lang="en-US" sz="1800" b="1" i="1" u="none" strike="noStrike" cap="none" normalizeH="0" baseline="0" dirty="0" err="1">
                          <a:ln>
                            <a:noFill/>
                          </a:ln>
                          <a:solidFill>
                            <a:srgbClr val="333333"/>
                          </a:solidFill>
                          <a:effectLst/>
                          <a:latin typeface="Calibri Light"/>
                        </a:rPr>
                        <a:t>sam</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glup</a:t>
                      </a:r>
                      <a:r>
                        <a:rPr kumimoji="0" lang="en-US" sz="1800" b="1" i="1" u="none" strike="noStrike" cap="none" normalizeH="0" baseline="0">
                          <a:ln>
                            <a:noFill/>
                          </a:ln>
                          <a:solidFill>
                            <a:srgbClr val="333333"/>
                          </a:solidFill>
                          <a:effectLst/>
                          <a:latin typeface="Calibri Light"/>
                        </a:rPr>
                        <a:t>/a!”</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“Nitko </a:t>
                      </a:r>
                      <a:r>
                        <a:rPr kumimoji="0" lang="en-US" sz="1800" b="0" i="0" u="none" strike="noStrike" cap="none" normalizeH="0" baseline="0" err="1">
                          <a:ln>
                            <a:noFill/>
                          </a:ln>
                          <a:solidFill>
                            <a:srgbClr val="333333"/>
                          </a:solidFill>
                          <a:effectLst/>
                          <a:latin typeface="Calibri Light"/>
                        </a:rPr>
                        <a:t>nije</a:t>
                      </a:r>
                      <a:r>
                        <a:rPr kumimoji="0" lang="en-US" sz="1800" b="0" i="0" u="none" strike="noStrike" cap="none" normalizeH="0" baseline="0">
                          <a:ln>
                            <a:noFill/>
                          </a:ln>
                          <a:solidFill>
                            <a:srgbClr val="333333"/>
                          </a:solidFill>
                          <a:effectLst/>
                          <a:latin typeface="Calibri Light"/>
                        </a:rPr>
                        <a:t> idealan”</a:t>
                      </a: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“Zanima </a:t>
                      </a:r>
                      <a:r>
                        <a:rPr kumimoji="0" lang="en-US" sz="1800" b="0" i="0" u="none" strike="noStrike" cap="none" normalizeH="0" baseline="0" dirty="0">
                          <a:ln>
                            <a:noFill/>
                          </a:ln>
                          <a:solidFill>
                            <a:srgbClr val="333333"/>
                          </a:solidFill>
                          <a:effectLst/>
                          <a:latin typeface="Calibri Light"/>
                        </a:rPr>
                        <a:t>li me </a:t>
                      </a:r>
                      <a:r>
                        <a:rPr kumimoji="0" lang="en-US" sz="1800" b="0" i="0" u="none" strike="noStrike" cap="none" normalizeH="0" baseline="0" dirty="0" err="1">
                          <a:ln>
                            <a:noFill/>
                          </a:ln>
                          <a:solidFill>
                            <a:srgbClr val="333333"/>
                          </a:solidFill>
                          <a:effectLst/>
                          <a:latin typeface="Calibri Light"/>
                        </a:rPr>
                        <a:t>stvarno</a:t>
                      </a:r>
                      <a:r>
                        <a:rPr kumimoji="0" lang="en-US" sz="1800" b="0" i="0" u="none" strike="noStrike" cap="none" normalizeH="0" baseline="0" dirty="0">
                          <a:ln>
                            <a:noFill/>
                          </a:ln>
                          <a:solidFill>
                            <a:srgbClr val="333333"/>
                          </a:solidFill>
                          <a:effectLst/>
                          <a:latin typeface="Calibri Light"/>
                        </a:rPr>
                        <a:t> ova </a:t>
                      </a:r>
                      <a:r>
                        <a:rPr kumimoji="0" lang="en-US" sz="1800" b="0" i="0" u="none" strike="noStrike" cap="none" normalizeH="0" baseline="0" err="1">
                          <a:ln>
                            <a:noFill/>
                          </a:ln>
                          <a:solidFill>
                            <a:srgbClr val="333333"/>
                          </a:solidFill>
                          <a:effectLst/>
                          <a:latin typeface="Calibri Light"/>
                        </a:rPr>
                        <a:t>knjiga</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Neuspjeh na ispitu.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“Ja </a:t>
                      </a:r>
                      <a:r>
                        <a:rPr kumimoji="0" lang="en-US" sz="1800" b="1" i="1" u="none" strike="noStrike" cap="none" normalizeH="0" baseline="0" dirty="0" err="1">
                          <a:ln>
                            <a:noFill/>
                          </a:ln>
                          <a:solidFill>
                            <a:srgbClr val="333333"/>
                          </a:solidFill>
                          <a:effectLst/>
                          <a:latin typeface="Calibri Light"/>
                        </a:rPr>
                        <a:t>sam</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gubitnik</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“Idući </a:t>
                      </a:r>
                      <a:r>
                        <a:rPr kumimoji="0" lang="en-US" sz="1800" b="0" i="0" u="none" strike="noStrike" cap="none" normalizeH="0" baseline="0" dirty="0">
                          <a:ln>
                            <a:noFill/>
                          </a:ln>
                          <a:solidFill>
                            <a:srgbClr val="333333"/>
                          </a:solidFill>
                          <a:effectLst/>
                          <a:latin typeface="Calibri Light"/>
                        </a:rPr>
                        <a:t>put </a:t>
                      </a:r>
                      <a:r>
                        <a:rPr kumimoji="0" lang="en-US" sz="1800" b="0" i="0" u="none" strike="noStrike" cap="none" normalizeH="0" baseline="0" dirty="0" err="1">
                          <a:ln>
                            <a:noFill/>
                          </a:ln>
                          <a:solidFill>
                            <a:srgbClr val="333333"/>
                          </a:solidFill>
                          <a:effectLst/>
                          <a:latin typeface="Calibri Light"/>
                        </a:rPr>
                        <a:t>ću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učiti</a:t>
                      </a:r>
                      <a:r>
                        <a:rPr kumimoji="0" lang="en-US" sz="1800" b="0" i="0" u="none" strike="noStrike" cap="none" normalizeH="0" baseline="0">
                          <a:ln>
                            <a:noFill/>
                          </a:ln>
                          <a:solidFill>
                            <a:srgbClr val="333333"/>
                          </a:solidFill>
                          <a:effectLst/>
                          <a:latin typeface="Calibri Light"/>
                        </a:rPr>
                        <a:t> više”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Kritiziraju Vas u raspravi.</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1" i="1" u="none" strike="noStrike" cap="none" normalizeH="0" baseline="0">
                          <a:ln>
                            <a:noFill/>
                          </a:ln>
                          <a:solidFill>
                            <a:srgbClr val="333333"/>
                          </a:solidFill>
                          <a:effectLst/>
                          <a:latin typeface="Calibri Light"/>
                        </a:rPr>
                        <a:t>“Bezvrijedan/na sam!”</a:t>
                      </a:r>
                      <a:endParaRPr kumimoji="0" lang="pl-PL"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a:ln>
                            <a:noFill/>
                          </a:ln>
                          <a:solidFill>
                            <a:srgbClr val="333333"/>
                          </a:solidFill>
                          <a:effectLst/>
                          <a:latin typeface="Calibri Light"/>
                        </a:rPr>
                        <a:t>“Možda </a:t>
                      </a:r>
                      <a:r>
                        <a:rPr kumimoji="0" lang="pl-PL" sz="1800" b="0" i="0" u="none" strike="noStrike" cap="none" normalizeH="0" baseline="0" dirty="0">
                          <a:ln>
                            <a:noFill/>
                          </a:ln>
                          <a:solidFill>
                            <a:srgbClr val="333333"/>
                          </a:solidFill>
                          <a:effectLst/>
                          <a:latin typeface="Calibri Light"/>
                        </a:rPr>
                        <a:t>su drugi u pravu, možda od njih naučim </a:t>
                      </a:r>
                      <a:r>
                        <a:rPr kumimoji="0" lang="pl-PL" sz="1800" b="0" i="0" u="none" strike="noStrike" cap="none" normalizeH="0" baseline="0">
                          <a:ln>
                            <a:noFill/>
                          </a:ln>
                          <a:solidFill>
                            <a:srgbClr val="333333"/>
                          </a:solidFill>
                          <a:effectLst/>
                          <a:latin typeface="Calibri Light"/>
                        </a:rPr>
                        <a:t>nešto?”</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CACEB4CF-0E94-4795-B1F5-4C02EB18B747}" type="slidenum">
              <a:rPr lang="de-DE" altLang="de-DE" smtClean="0"/>
              <a:pPr/>
              <a:t>15</a:t>
            </a:fld>
            <a:endParaRPr lang="de-DE" altLang="de-DE"/>
          </a:p>
        </p:txBody>
      </p:sp>
    </p:spTree>
    <p:extLst>
      <p:ext uri="{BB962C8B-B14F-4D97-AF65-F5344CB8AC3E}">
        <p14:creationId xmlns:p14="http://schemas.microsoft.com/office/powerpoint/2010/main" val="2744405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28" name="Rectangle 20"/>
          <p:cNvSpPr>
            <a:spLocks noChangeArrowheads="1"/>
          </p:cNvSpPr>
          <p:nvPr/>
        </p:nvSpPr>
        <p:spPr bwMode="auto">
          <a:xfrm>
            <a:off x="408955" y="5885264"/>
            <a:ext cx="1137600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hr-HR" altLang="de-DE" sz="2000" b="0" dirty="0">
                <a:solidFill>
                  <a:srgbClr val="004992"/>
                </a:solidFill>
                <a:latin typeface="+mn-lt"/>
              </a:rPr>
              <a:t>Dozvolite si pogreške</a:t>
            </a:r>
            <a:r>
              <a:rPr lang="en-US" altLang="de-DE" sz="2000" b="0" dirty="0">
                <a:solidFill>
                  <a:srgbClr val="004992"/>
                </a:solidFill>
                <a:latin typeface="+mn-lt"/>
              </a:rPr>
              <a:t>:</a:t>
            </a:r>
            <a:r>
              <a:rPr lang="en-US" altLang="de-DE" sz="2000" b="0" dirty="0">
                <a:solidFill>
                  <a:srgbClr val="333333"/>
                </a:solidFill>
                <a:latin typeface="+mn-lt"/>
              </a:rPr>
              <a:t> N</a:t>
            </a:r>
            <a:r>
              <a:rPr lang="hr-HR" altLang="de-DE" sz="2000" b="0" dirty="0">
                <a:solidFill>
                  <a:srgbClr val="333333"/>
                </a:solidFill>
                <a:latin typeface="+mn-lt"/>
              </a:rPr>
              <a:t>itko nije idealan</a:t>
            </a:r>
            <a:r>
              <a:rPr lang="en-US" altLang="de-DE" sz="2000" b="0" dirty="0">
                <a:solidFill>
                  <a:srgbClr val="333333"/>
                </a:solidFill>
                <a:latin typeface="+mn-lt"/>
              </a:rPr>
              <a:t>! </a:t>
            </a:r>
            <a:r>
              <a:rPr lang="hr-HR" altLang="de-DE" sz="2000" b="0" dirty="0">
                <a:solidFill>
                  <a:srgbClr val="333333"/>
                </a:solidFill>
                <a:latin typeface="+mn-lt"/>
              </a:rPr>
              <a:t>Ako ponekad zamuckujete,</a:t>
            </a:r>
            <a:r>
              <a:rPr lang="de-DE" altLang="de-DE" sz="2000" b="0" dirty="0">
                <a:solidFill>
                  <a:srgbClr val="333333"/>
                </a:solidFill>
                <a:latin typeface="+mn-lt"/>
              </a:rPr>
              <a:t> </a:t>
            </a:r>
            <a:r>
              <a:rPr lang="hr-HR" altLang="de-DE" sz="2000" b="0" dirty="0">
                <a:solidFill>
                  <a:srgbClr val="333333"/>
                </a:solidFill>
                <a:latin typeface="+mn-lt"/>
              </a:rPr>
              <a:t>to ne znači da se ne znate izražavati</a:t>
            </a:r>
            <a:r>
              <a:rPr lang="en-US" altLang="de-DE" sz="2000" b="0" dirty="0">
                <a:solidFill>
                  <a:srgbClr val="333333"/>
                </a:solidFill>
                <a:latin typeface="+mn-lt"/>
              </a:rPr>
              <a:t>. </a:t>
            </a:r>
            <a:r>
              <a:rPr lang="hr-HR" altLang="de-DE" sz="2000" b="0" dirty="0">
                <a:solidFill>
                  <a:srgbClr val="333333"/>
                </a:solidFill>
                <a:latin typeface="+mn-lt"/>
              </a:rPr>
              <a:t>Ako povremeno griješite</a:t>
            </a:r>
            <a:r>
              <a:rPr lang="en-US" altLang="de-DE" sz="2000" b="0" dirty="0">
                <a:solidFill>
                  <a:srgbClr val="333333"/>
                </a:solidFill>
                <a:latin typeface="+mn-lt"/>
              </a:rPr>
              <a:t>, </a:t>
            </a:r>
            <a:r>
              <a:rPr lang="hr-HR" altLang="de-DE" sz="2000" b="0" dirty="0">
                <a:solidFill>
                  <a:srgbClr val="333333"/>
                </a:solidFill>
                <a:latin typeface="+mn-lt"/>
              </a:rPr>
              <a:t>to ne znači da ste</a:t>
            </a:r>
            <a:r>
              <a:rPr lang="en-US" altLang="de-DE" sz="2000" b="0" dirty="0">
                <a:solidFill>
                  <a:srgbClr val="333333"/>
                </a:solidFill>
                <a:latin typeface="+mn-lt"/>
              </a:rPr>
              <a:t> </a:t>
            </a:r>
            <a:r>
              <a:rPr lang="hr-HR" altLang="de-DE" sz="2000" b="0" dirty="0">
                <a:solidFill>
                  <a:srgbClr val="333333"/>
                </a:solidFill>
                <a:latin typeface="+mn-lt"/>
              </a:rPr>
              <a:t>nesposobni</a:t>
            </a:r>
            <a:r>
              <a:rPr lang="en-US" altLang="de-DE" sz="2000" b="0" dirty="0">
                <a:solidFill>
                  <a:srgbClr val="333333"/>
                </a:solidFill>
                <a:latin typeface="+mn-lt"/>
              </a:rPr>
              <a:t>.</a:t>
            </a:r>
            <a:r>
              <a:rPr lang="hr-HR" altLang="de-DE" sz="2000" b="0" dirty="0">
                <a:solidFill>
                  <a:srgbClr val="333333"/>
                </a:solidFill>
                <a:latin typeface="+mn-lt"/>
              </a:rPr>
              <a:t> Ako ponekad nešto ne znate, ne znači da ste neznalica.</a:t>
            </a:r>
            <a:endParaRPr lang="en-US" altLang="de-DE" sz="2000" b="0" dirty="0">
              <a:solidFill>
                <a:srgbClr val="333333"/>
              </a:solidFill>
              <a:latin typeface="+mn-l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1. Pretjerano generaliziranje (poopćavanje)</a:t>
            </a:r>
            <a:br>
              <a:rPr lang="en-US" sz="3600">
                <a:solidFill>
                  <a:srgbClr val="004992"/>
                </a:solidFill>
                <a:latin typeface="+mn-lt"/>
                <a:ea typeface="+mn-ea"/>
                <a:cs typeface="+mn-cs"/>
              </a:rPr>
            </a:br>
            <a:r>
              <a:rPr lang="en-US">
                <a:solidFill>
                  <a:srgbClr val="004992"/>
                </a:solidFill>
                <a:latin typeface="+mn-lt"/>
                <a:ea typeface="+mn-ea"/>
                <a:cs typeface="+mn-cs"/>
              </a:rPr>
              <a:t>Koji bi pristup bio korisniji i realniji?</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417758740"/>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Pogrešna</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generalizacija</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Pozitivno</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konstruktivno</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razmišljanje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Pogrešno ste upotrijebili stranu riječ; ne razumijete neku knjigu.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“Ja </a:t>
                      </a:r>
                      <a:r>
                        <a:rPr kumimoji="0" lang="en-US" sz="1800" b="1" i="1" u="none" strike="noStrike" cap="none" normalizeH="0" baseline="0" dirty="0" err="1">
                          <a:ln>
                            <a:noFill/>
                          </a:ln>
                          <a:solidFill>
                            <a:srgbClr val="333333"/>
                          </a:solidFill>
                          <a:effectLst/>
                          <a:latin typeface="Calibri Light"/>
                        </a:rPr>
                        <a:t>sam</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glup</a:t>
                      </a:r>
                      <a:r>
                        <a:rPr kumimoji="0" lang="en-US" sz="1800" b="1" i="1" u="none" strike="noStrike" cap="none" normalizeH="0" baseline="0">
                          <a:ln>
                            <a:noFill/>
                          </a:ln>
                          <a:solidFill>
                            <a:srgbClr val="333333"/>
                          </a:solidFill>
                          <a:effectLst/>
                          <a:latin typeface="Calibri Light"/>
                        </a:rPr>
                        <a:t>/a!”</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“Nitko </a:t>
                      </a:r>
                      <a:r>
                        <a:rPr kumimoji="0" lang="en-US" sz="1800" b="0" i="0" u="none" strike="noStrike" cap="none" normalizeH="0" baseline="0" err="1">
                          <a:ln>
                            <a:noFill/>
                          </a:ln>
                          <a:solidFill>
                            <a:srgbClr val="333333"/>
                          </a:solidFill>
                          <a:effectLst/>
                          <a:latin typeface="Calibri Light"/>
                        </a:rPr>
                        <a:t>nije</a:t>
                      </a:r>
                      <a:r>
                        <a:rPr kumimoji="0" lang="en-US" sz="1800" b="0" i="0" u="none" strike="noStrike" cap="none" normalizeH="0" baseline="0">
                          <a:ln>
                            <a:noFill/>
                          </a:ln>
                          <a:solidFill>
                            <a:srgbClr val="333333"/>
                          </a:solidFill>
                          <a:effectLst/>
                          <a:latin typeface="Calibri Light"/>
                        </a:rPr>
                        <a:t> idealan”</a:t>
                      </a: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“Zanima </a:t>
                      </a:r>
                      <a:r>
                        <a:rPr kumimoji="0" lang="en-US" sz="1800" b="0" i="0" u="none" strike="noStrike" cap="none" normalizeH="0" baseline="0" dirty="0">
                          <a:ln>
                            <a:noFill/>
                          </a:ln>
                          <a:solidFill>
                            <a:srgbClr val="333333"/>
                          </a:solidFill>
                          <a:effectLst/>
                          <a:latin typeface="Calibri Light"/>
                        </a:rPr>
                        <a:t>li me </a:t>
                      </a:r>
                      <a:r>
                        <a:rPr kumimoji="0" lang="en-US" sz="1800" b="0" i="0" u="none" strike="noStrike" cap="none" normalizeH="0" baseline="0" dirty="0" err="1">
                          <a:ln>
                            <a:noFill/>
                          </a:ln>
                          <a:solidFill>
                            <a:srgbClr val="333333"/>
                          </a:solidFill>
                          <a:effectLst/>
                          <a:latin typeface="Calibri Light"/>
                        </a:rPr>
                        <a:t>stvarno</a:t>
                      </a:r>
                      <a:r>
                        <a:rPr kumimoji="0" lang="en-US" sz="1800" b="0" i="0" u="none" strike="noStrike" cap="none" normalizeH="0" baseline="0" dirty="0">
                          <a:ln>
                            <a:noFill/>
                          </a:ln>
                          <a:solidFill>
                            <a:srgbClr val="333333"/>
                          </a:solidFill>
                          <a:effectLst/>
                          <a:latin typeface="Calibri Light"/>
                        </a:rPr>
                        <a:t> ova </a:t>
                      </a:r>
                      <a:r>
                        <a:rPr kumimoji="0" lang="en-US" sz="1800" b="0" i="0" u="none" strike="noStrike" cap="none" normalizeH="0" baseline="0" err="1">
                          <a:ln>
                            <a:noFill/>
                          </a:ln>
                          <a:solidFill>
                            <a:srgbClr val="333333"/>
                          </a:solidFill>
                          <a:effectLst/>
                          <a:latin typeface="Calibri Light"/>
                        </a:rPr>
                        <a:t>knjiga</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Neuspjeh na ispitu.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“Ja </a:t>
                      </a:r>
                      <a:r>
                        <a:rPr kumimoji="0" lang="en-US" sz="1800" b="1" i="1" u="none" strike="noStrike" cap="none" normalizeH="0" baseline="0" dirty="0" err="1">
                          <a:ln>
                            <a:noFill/>
                          </a:ln>
                          <a:solidFill>
                            <a:srgbClr val="333333"/>
                          </a:solidFill>
                          <a:effectLst/>
                          <a:latin typeface="Calibri Light"/>
                        </a:rPr>
                        <a:t>sam</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gubitnik</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“Idući </a:t>
                      </a:r>
                      <a:r>
                        <a:rPr kumimoji="0" lang="en-US" sz="1800" b="0" i="0" u="none" strike="noStrike" cap="none" normalizeH="0" baseline="0" dirty="0">
                          <a:ln>
                            <a:noFill/>
                          </a:ln>
                          <a:solidFill>
                            <a:srgbClr val="333333"/>
                          </a:solidFill>
                          <a:effectLst/>
                          <a:latin typeface="Calibri Light"/>
                        </a:rPr>
                        <a:t>put </a:t>
                      </a:r>
                      <a:r>
                        <a:rPr kumimoji="0" lang="en-US" sz="1800" b="0" i="0" u="none" strike="noStrike" cap="none" normalizeH="0" baseline="0" dirty="0" err="1">
                          <a:ln>
                            <a:noFill/>
                          </a:ln>
                          <a:solidFill>
                            <a:srgbClr val="333333"/>
                          </a:solidFill>
                          <a:effectLst/>
                          <a:latin typeface="Calibri Light"/>
                        </a:rPr>
                        <a:t>ću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učiti</a:t>
                      </a:r>
                      <a:r>
                        <a:rPr kumimoji="0" lang="en-US" sz="1800" b="0" i="0" u="none" strike="noStrike" cap="none" normalizeH="0" baseline="0">
                          <a:ln>
                            <a:noFill/>
                          </a:ln>
                          <a:solidFill>
                            <a:srgbClr val="333333"/>
                          </a:solidFill>
                          <a:effectLst/>
                          <a:latin typeface="Calibri Light"/>
                        </a:rPr>
                        <a:t> više”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Kritiziraju Vas u raspravi.</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1" i="1" u="none" strike="noStrike" cap="none" normalizeH="0" baseline="0">
                          <a:ln>
                            <a:noFill/>
                          </a:ln>
                          <a:solidFill>
                            <a:srgbClr val="333333"/>
                          </a:solidFill>
                          <a:effectLst/>
                          <a:latin typeface="Calibri Light"/>
                        </a:rPr>
                        <a:t>“Bezvrijedan/na sam!”</a:t>
                      </a:r>
                      <a:endParaRPr kumimoji="0" lang="pl-PL"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a:ln>
                            <a:noFill/>
                          </a:ln>
                          <a:solidFill>
                            <a:srgbClr val="333333"/>
                          </a:solidFill>
                          <a:effectLst/>
                          <a:latin typeface="Calibri Light"/>
                        </a:rPr>
                        <a:t>“Možda </a:t>
                      </a:r>
                      <a:r>
                        <a:rPr kumimoji="0" lang="pl-PL" sz="1800" b="0" i="0" u="none" strike="noStrike" cap="none" normalizeH="0" baseline="0" dirty="0">
                          <a:ln>
                            <a:noFill/>
                          </a:ln>
                          <a:solidFill>
                            <a:srgbClr val="333333"/>
                          </a:solidFill>
                          <a:effectLst/>
                          <a:latin typeface="Calibri Light"/>
                        </a:rPr>
                        <a:t>su drugi u pravu, možda od njih naučim </a:t>
                      </a:r>
                      <a:r>
                        <a:rPr kumimoji="0" lang="pl-PL" sz="1800" b="0" i="0" u="none" strike="noStrike" cap="none" normalizeH="0" baseline="0">
                          <a:ln>
                            <a:noFill/>
                          </a:ln>
                          <a:solidFill>
                            <a:srgbClr val="333333"/>
                          </a:solidFill>
                          <a:effectLst/>
                          <a:latin typeface="Calibri Light"/>
                        </a:rPr>
                        <a:t>nešto?”</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CACEB4CF-0E94-4795-B1F5-4C02EB18B747}" type="slidenum">
              <a:rPr lang="de-DE" altLang="de-DE" smtClean="0"/>
              <a:pPr/>
              <a:t>16</a:t>
            </a:fld>
            <a:endParaRPr lang="de-DE" altLang="de-DE"/>
          </a:p>
        </p:txBody>
      </p:sp>
    </p:spTree>
    <p:extLst>
      <p:ext uri="{BB962C8B-B14F-4D97-AF65-F5344CB8AC3E}">
        <p14:creationId xmlns:p14="http://schemas.microsoft.com/office/powerpoint/2010/main" val="3812601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Zaista - ne zaključujte o cjelini na osnovi jednog nesavršenog djelića!</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Svaki čovjek je složen</a:t>
            </a:r>
            <a:r>
              <a:rPr lang="en-GB" altLang="de-DE" sz="2400" dirty="0">
                <a:solidFill>
                  <a:srgbClr val="333333"/>
                </a:solidFill>
              </a:rPr>
              <a:t> – </a:t>
            </a:r>
            <a:r>
              <a:rPr lang="hr-HR" altLang="de-DE" sz="2400" dirty="0">
                <a:solidFill>
                  <a:srgbClr val="333333"/>
                </a:solidFill>
              </a:rPr>
              <a:t>kao mozaik</a:t>
            </a:r>
            <a:r>
              <a:rPr lang="en-GB" altLang="de-DE" sz="2400" dirty="0">
                <a:solidFill>
                  <a:srgbClr val="333333"/>
                </a:solidFill>
              </a:rPr>
              <a:t>: </a:t>
            </a:r>
            <a:r>
              <a:rPr lang="hr-HR" altLang="de-DE" sz="2400" dirty="0">
                <a:solidFill>
                  <a:srgbClr val="333333"/>
                </a:solidFill>
              </a:rPr>
              <a:t>čini nas mnoštvo dobrih i loših dijelova</a:t>
            </a:r>
            <a:r>
              <a:rPr lang="en-GB" altLang="de-DE" sz="2400" dirty="0">
                <a:solidFill>
                  <a:srgbClr val="333333"/>
                </a:solidFill>
              </a:rPr>
              <a:t>.</a:t>
            </a:r>
            <a:endParaRPr lang="de-DE" altLang="de-DE" sz="2400" dirty="0">
              <a:solidFill>
                <a:srgbClr val="333333"/>
              </a:solidFill>
            </a:endParaRPr>
          </a:p>
          <a:p>
            <a:pPr lvl="0" defTabSz="914400" fontAlgn="base"/>
            <a:r>
              <a:rPr lang="hr-HR" altLang="de-DE" sz="2400" dirty="0">
                <a:solidFill>
                  <a:srgbClr val="333333"/>
                </a:solidFill>
              </a:rPr>
              <a:t>Štoviše</a:t>
            </a:r>
            <a:r>
              <a:rPr lang="en-GB" altLang="de-DE" sz="2400" dirty="0">
                <a:solidFill>
                  <a:srgbClr val="333333"/>
                </a:solidFill>
              </a:rPr>
              <a:t>, </a:t>
            </a:r>
            <a:r>
              <a:rPr lang="hr-HR" altLang="de-DE" sz="2400" dirty="0">
                <a:solidFill>
                  <a:srgbClr val="333333"/>
                </a:solidFill>
              </a:rPr>
              <a:t>postoje različiti načini određivanja ljudskih kvaliteta</a:t>
            </a:r>
            <a:r>
              <a:rPr lang="de-DE" altLang="de-DE" sz="2400" dirty="0">
                <a:solidFill>
                  <a:srgbClr val="333333"/>
                </a:solidFill>
              </a:rPr>
              <a:t>:</a:t>
            </a:r>
          </a:p>
          <a:p>
            <a:pPr lvl="0" defTabSz="914400" fontAlgn="base"/>
            <a:r>
              <a:rPr lang="hr-HR" altLang="de-DE" sz="2400" dirty="0">
                <a:solidFill>
                  <a:srgbClr val="004992"/>
                </a:solidFill>
              </a:rPr>
              <a:t>Što je privlačnost</a:t>
            </a:r>
            <a:r>
              <a:rPr lang="de-DE" altLang="de-DE" sz="2400" dirty="0">
                <a:solidFill>
                  <a:srgbClr val="004992"/>
                </a:solidFill>
              </a:rPr>
              <a:t>?</a:t>
            </a:r>
            <a:r>
              <a:rPr lang="de-DE" altLang="de-DE" sz="2400" dirty="0">
                <a:solidFill>
                  <a:srgbClr val="333333"/>
                </a:solidFill>
              </a:rPr>
              <a:t> </a:t>
            </a:r>
            <a:r>
              <a:rPr lang="hr-HR" altLang="de-DE" sz="2400" dirty="0">
                <a:solidFill>
                  <a:srgbClr val="333333"/>
                </a:solidFill>
              </a:rPr>
              <a:t>Unutarnja ili</a:t>
            </a:r>
            <a:r>
              <a:rPr lang="en-GB" altLang="de-DE" sz="2400" dirty="0">
                <a:solidFill>
                  <a:srgbClr val="333333"/>
                </a:solidFill>
              </a:rPr>
              <a:t> </a:t>
            </a:r>
            <a:r>
              <a:rPr lang="hr-HR" altLang="de-DE" sz="2400" dirty="0">
                <a:solidFill>
                  <a:srgbClr val="333333"/>
                </a:solidFill>
              </a:rPr>
              <a:t>vanjska ljepota</a:t>
            </a:r>
            <a:r>
              <a:rPr lang="en-GB" altLang="de-DE" sz="2400" dirty="0">
                <a:solidFill>
                  <a:srgbClr val="333333"/>
                </a:solidFill>
              </a:rPr>
              <a:t>, </a:t>
            </a:r>
            <a:r>
              <a:rPr lang="hr-HR" altLang="de-DE" sz="2400" dirty="0">
                <a:solidFill>
                  <a:srgbClr val="333333"/>
                </a:solidFill>
              </a:rPr>
              <a:t>savršeno tijelo</a:t>
            </a:r>
            <a:r>
              <a:rPr lang="en-GB" altLang="de-DE" sz="2400" dirty="0">
                <a:solidFill>
                  <a:srgbClr val="333333"/>
                </a:solidFill>
              </a:rPr>
              <a:t>???</a:t>
            </a:r>
            <a:endParaRPr lang="de-DE" altLang="de-DE" sz="2400" dirty="0">
              <a:solidFill>
                <a:srgbClr val="333333"/>
              </a:solidFill>
            </a:endParaRPr>
          </a:p>
          <a:p>
            <a:pPr lvl="0" defTabSz="914400" fontAlgn="base"/>
            <a:r>
              <a:rPr lang="hr-HR" altLang="de-DE" sz="2400" dirty="0">
                <a:solidFill>
                  <a:srgbClr val="004992"/>
                </a:solidFill>
              </a:rPr>
              <a:t>Što je uspjeh</a:t>
            </a:r>
            <a:r>
              <a:rPr lang="de-DE" altLang="de-DE" sz="2400" dirty="0">
                <a:solidFill>
                  <a:srgbClr val="004992"/>
                </a:solidFill>
              </a:rPr>
              <a:t>?</a:t>
            </a:r>
            <a:r>
              <a:rPr lang="de-DE" altLang="de-DE" sz="2400" dirty="0">
                <a:solidFill>
                  <a:srgbClr val="333333"/>
                </a:solidFill>
              </a:rPr>
              <a:t> </a:t>
            </a:r>
            <a:r>
              <a:rPr lang="hr-HR" altLang="de-DE" sz="2400" dirty="0">
                <a:solidFill>
                  <a:srgbClr val="333333"/>
                </a:solidFill>
              </a:rPr>
              <a:t>Karijera</a:t>
            </a:r>
            <a:r>
              <a:rPr lang="en-GB" altLang="de-DE" sz="2400" dirty="0">
                <a:solidFill>
                  <a:srgbClr val="333333"/>
                </a:solidFill>
              </a:rPr>
              <a:t>, m</a:t>
            </a:r>
            <a:r>
              <a:rPr lang="hr-HR" altLang="de-DE" sz="2400" dirty="0">
                <a:solidFill>
                  <a:srgbClr val="333333"/>
                </a:solidFill>
              </a:rPr>
              <a:t>nogo prijatelja</a:t>
            </a:r>
            <a:r>
              <a:rPr lang="en-GB" altLang="de-DE" sz="2400" dirty="0">
                <a:solidFill>
                  <a:srgbClr val="333333"/>
                </a:solidFill>
              </a:rPr>
              <a:t>, </a:t>
            </a:r>
            <a:r>
              <a:rPr lang="hr-HR" altLang="de-DE" sz="2400" dirty="0">
                <a:solidFill>
                  <a:srgbClr val="333333"/>
                </a:solidFill>
              </a:rPr>
              <a:t>zadovoljstvo samim sobom i svojim životom</a:t>
            </a:r>
            <a:r>
              <a:rPr lang="en-GB" altLang="de-DE" sz="2400" dirty="0">
                <a:solidFill>
                  <a:srgbClr val="333333"/>
                </a:solidFill>
              </a:rPr>
              <a:t>???</a:t>
            </a:r>
            <a:endParaRPr lang="en-US" sz="2400" dirty="0"/>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8 – Samopoštovanje i raspoloženje</a:t>
            </a:r>
          </a:p>
        </p:txBody>
      </p:sp>
      <p:sp>
        <p:nvSpPr>
          <p:cNvPr id="11" name="Slide Number Placeholder 10"/>
          <p:cNvSpPr>
            <a:spLocks noGrp="1"/>
          </p:cNvSpPr>
          <p:nvPr>
            <p:ph type="sldNum" sz="quarter" idx="12"/>
          </p:nvPr>
        </p:nvSpPr>
        <p:spPr/>
        <p:txBody>
          <a:bodyPr/>
          <a:lstStyle/>
          <a:p>
            <a:fld id="{8BF58E7A-2F59-48E5-922D-79E6636B22E3}"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2. Selektivno opažanje</a:t>
            </a:r>
            <a:br>
              <a:rPr lang="en-US" sz="3600">
                <a:solidFill>
                  <a:srgbClr val="004992"/>
                </a:solidFill>
                <a:latin typeface="+mn-lt"/>
                <a:ea typeface="+mn-ea"/>
                <a:cs typeface="+mn-cs"/>
              </a:rPr>
            </a:br>
            <a:r>
              <a:rPr lang="en-US">
                <a:solidFill>
                  <a:srgbClr val="004992"/>
                </a:solidFill>
                <a:latin typeface="+mn-lt"/>
                <a:ea typeface="+mn-ea"/>
                <a:cs typeface="+mn-cs"/>
              </a:rPr>
              <a:t>Koji bi pristup bio korisniji i realniji?</a:t>
            </a:r>
            <a:endParaRPr lang="en-US" dirty="0">
              <a:solidFill>
                <a:srgbClr val="004992"/>
              </a:solidFill>
              <a:latin typeface="+mn-lt"/>
              <a:ea typeface="+mn-ea"/>
              <a:cs typeface="+mn-cs"/>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632457410"/>
              </p:ext>
            </p:extLst>
          </p:nvPr>
        </p:nvGraphicFramePr>
        <p:xfrm>
          <a:off x="408955" y="2834640"/>
          <a:ext cx="11376000" cy="2651772"/>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2736304">
                  <a:extLst>
                    <a:ext uri="{9D8B030D-6E8A-4147-A177-3AD203B41FA5}">
                      <a16:colId xmlns:a16="http://schemas.microsoft.com/office/drawing/2014/main" val="20001"/>
                    </a:ext>
                  </a:extLst>
                </a:gridCol>
                <a:gridCol w="45352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Događaj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Selektivni pristup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Cjeloviti pristup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Dobar prijatelj se nije pojavio na Vašoj rođendanskoj zabavi.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Razočaranje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Grupa ljudi gleda u Vašem smjeru.</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“Rugaju mi se.”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Metakognitivni Trening 8 – Samopoštovanje i raspoloženje</a:t>
            </a:r>
          </a:p>
        </p:txBody>
      </p:sp>
      <p:sp>
        <p:nvSpPr>
          <p:cNvPr id="8" name="Slide Number Placeholder 7"/>
          <p:cNvSpPr>
            <a:spLocks noGrp="1"/>
          </p:cNvSpPr>
          <p:nvPr>
            <p:ph type="sldNum" sz="quarter" idx="12"/>
          </p:nvPr>
        </p:nvSpPr>
        <p:spPr/>
        <p:txBody>
          <a:bodyPr/>
          <a:lstStyle/>
          <a:p>
            <a:fld id="{CACEB4CF-0E94-4795-B1F5-4C02EB18B747}"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2. Selektivno opažanje</a:t>
            </a:r>
            <a:br>
              <a:rPr lang="en-US" sz="3600">
                <a:solidFill>
                  <a:srgbClr val="004992"/>
                </a:solidFill>
                <a:latin typeface="+mn-lt"/>
                <a:ea typeface="+mn-ea"/>
                <a:cs typeface="+mn-cs"/>
              </a:rPr>
            </a:br>
            <a:r>
              <a:rPr lang="en-US">
                <a:solidFill>
                  <a:srgbClr val="004992"/>
                </a:solidFill>
                <a:latin typeface="+mn-lt"/>
                <a:ea typeface="+mn-ea"/>
                <a:cs typeface="+mn-cs"/>
              </a:rPr>
              <a:t>Koji bi pristup bio korisniji i realniji?</a:t>
            </a:r>
            <a:endParaRPr lang="en-US" dirty="0">
              <a:solidFill>
                <a:srgbClr val="004992"/>
              </a:solidFill>
              <a:latin typeface="+mn-lt"/>
              <a:ea typeface="+mn-ea"/>
              <a:cs typeface="+mn-cs"/>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758423876"/>
              </p:ext>
            </p:extLst>
          </p:nvPr>
        </p:nvGraphicFramePr>
        <p:xfrm>
          <a:off x="408955" y="2834640"/>
          <a:ext cx="11376000" cy="2651772"/>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2736304">
                  <a:extLst>
                    <a:ext uri="{9D8B030D-6E8A-4147-A177-3AD203B41FA5}">
                      <a16:colId xmlns:a16="http://schemas.microsoft.com/office/drawing/2014/main" val="20001"/>
                    </a:ext>
                  </a:extLst>
                </a:gridCol>
                <a:gridCol w="45352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Događaj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Selektivni pristup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Cjeloviti pristup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Dobar prijatelj se nije pojavio na Vašoj rođendanskoj zabavi.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Razočaranje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Sjajna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zabava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došli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su</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drugi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ljudi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zaista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smo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uživali</a:t>
                      </a:r>
                      <a:r>
                        <a:rPr kumimoji="0" lang="en-US" sz="2400" b="0" i="0" u="none" strike="noStrike" cap="none" normalizeH="0" baseline="0" dirty="0">
                          <a:ln>
                            <a:noFill/>
                          </a:ln>
                          <a:solidFill>
                            <a:srgbClr val="333333"/>
                          </a:solidFill>
                          <a:effectLst/>
                          <a:latin typeface="+mn-lt"/>
                          <a:ea typeface="+mn-ea"/>
                          <a:cs typeface="+mn-cs"/>
                        </a:rPr>
                        <a:t> u </a:t>
                      </a:r>
                      <a:r>
                        <a:rPr kumimoji="0" lang="en-US" sz="2400" b="0" i="0" u="none" strike="noStrike" cap="none" normalizeH="0" baseline="0" dirty="0" err="1">
                          <a:ln>
                            <a:noFill/>
                          </a:ln>
                          <a:solidFill>
                            <a:srgbClr val="333333"/>
                          </a:solidFill>
                          <a:effectLst/>
                          <a:latin typeface="+mn-lt"/>
                          <a:ea typeface="+mn-ea"/>
                          <a:cs typeface="+mn-cs"/>
                        </a:rPr>
                        <a:t>večeri</a:t>
                      </a:r>
                      <a:r>
                        <a:rPr kumimoji="0" lang="en-US"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Grupa ljudi gleda u Vašem smjeru.</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“Rugaju mi se.”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CACEB4CF-0E94-4795-B1F5-4C02EB18B747}" type="slidenum">
              <a:rPr lang="de-DE" altLang="de-DE" smtClean="0"/>
              <a:pPr/>
              <a:t>19</a:t>
            </a:fld>
            <a:endParaRPr lang="de-DE" altLang="de-DE"/>
          </a:p>
        </p:txBody>
      </p:sp>
    </p:spTree>
    <p:extLst>
      <p:ext uri="{BB962C8B-B14F-4D97-AF65-F5344CB8AC3E}">
        <p14:creationId xmlns:p14="http://schemas.microsoft.com/office/powerpoint/2010/main" val="1199496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2. Selektivno opažanje</a:t>
            </a:r>
            <a:br>
              <a:rPr lang="en-US" sz="3600">
                <a:solidFill>
                  <a:srgbClr val="004992"/>
                </a:solidFill>
                <a:latin typeface="+mn-lt"/>
                <a:ea typeface="+mn-ea"/>
                <a:cs typeface="+mn-cs"/>
              </a:rPr>
            </a:br>
            <a:r>
              <a:rPr lang="en-US">
                <a:solidFill>
                  <a:srgbClr val="004992"/>
                </a:solidFill>
                <a:latin typeface="+mn-lt"/>
                <a:ea typeface="+mn-ea"/>
                <a:cs typeface="+mn-cs"/>
              </a:rPr>
              <a:t>Koji bi pristup bio korisniji i realniji?</a:t>
            </a:r>
            <a:endParaRPr lang="en-US" dirty="0">
              <a:solidFill>
                <a:srgbClr val="004992"/>
              </a:solidFill>
              <a:latin typeface="+mn-lt"/>
              <a:ea typeface="+mn-ea"/>
              <a:cs typeface="+mn-cs"/>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830617786"/>
              </p:ext>
            </p:extLst>
          </p:nvPr>
        </p:nvGraphicFramePr>
        <p:xfrm>
          <a:off x="408955" y="2834640"/>
          <a:ext cx="11376000" cy="2651772"/>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2736304">
                  <a:extLst>
                    <a:ext uri="{9D8B030D-6E8A-4147-A177-3AD203B41FA5}">
                      <a16:colId xmlns:a16="http://schemas.microsoft.com/office/drawing/2014/main" val="20001"/>
                    </a:ext>
                  </a:extLst>
                </a:gridCol>
                <a:gridCol w="45352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Događaj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Selektivni pristup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Cjeloviti pristup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Dobar prijatelj se nije pojavio na Vašoj rođendanskoj zabavi.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Razočaranje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Sjajna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zabava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došli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su</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drugi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ljudi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zaista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smo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uživali</a:t>
                      </a:r>
                      <a:r>
                        <a:rPr kumimoji="0" lang="en-US" sz="2400" b="0" i="0" u="none" strike="noStrike" cap="none" normalizeH="0" baseline="0" dirty="0">
                          <a:ln>
                            <a:noFill/>
                          </a:ln>
                          <a:solidFill>
                            <a:srgbClr val="333333"/>
                          </a:solidFill>
                          <a:effectLst/>
                          <a:latin typeface="+mn-lt"/>
                          <a:ea typeface="+mn-ea"/>
                          <a:cs typeface="+mn-cs"/>
                        </a:rPr>
                        <a:t> u </a:t>
                      </a:r>
                      <a:r>
                        <a:rPr kumimoji="0" lang="en-US" sz="2400" b="0" i="0" u="none" strike="noStrike" cap="none" normalizeH="0" baseline="0" dirty="0" err="1">
                          <a:ln>
                            <a:noFill/>
                          </a:ln>
                          <a:solidFill>
                            <a:srgbClr val="333333"/>
                          </a:solidFill>
                          <a:effectLst/>
                          <a:latin typeface="+mn-lt"/>
                          <a:ea typeface="+mn-ea"/>
                          <a:cs typeface="+mn-cs"/>
                        </a:rPr>
                        <a:t>večeri</a:t>
                      </a:r>
                      <a:r>
                        <a:rPr kumimoji="0" lang="en-US"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Grupa ljudi gleda u Vašem smjeru.</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“Rugaju mi se.”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Slučajno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gledaju</a:t>
                      </a:r>
                      <a:r>
                        <a:rPr kumimoji="0" lang="en-US" sz="2400" b="0" i="0" u="none" strike="noStrike" cap="none" normalizeH="0" baseline="0" dirty="0">
                          <a:ln>
                            <a:noFill/>
                          </a:ln>
                          <a:solidFill>
                            <a:srgbClr val="333333"/>
                          </a:solidFill>
                          <a:effectLst/>
                          <a:latin typeface="+mn-lt"/>
                          <a:ea typeface="+mn-ea"/>
                          <a:cs typeface="+mn-cs"/>
                        </a:rPr>
                        <a:t> u </a:t>
                      </a:r>
                      <a:r>
                        <a:rPr kumimoji="0" lang="en-US" sz="2400" b="0" i="0" u="none" strike="noStrike" cap="none" normalizeH="0" baseline="0" dirty="0" err="1">
                          <a:ln>
                            <a:noFill/>
                          </a:ln>
                          <a:solidFill>
                            <a:srgbClr val="333333"/>
                          </a:solidFill>
                          <a:effectLst/>
                          <a:latin typeface="+mn-lt"/>
                          <a:ea typeface="+mn-ea"/>
                          <a:cs typeface="+mn-cs"/>
                        </a:rPr>
                        <a:t>mene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su</a:t>
                      </a:r>
                      <a:r>
                        <a:rPr kumimoji="0" lang="en-US" sz="2400" b="0" i="0" u="none" strike="noStrike" cap="none" normalizeH="0" baseline="0" dirty="0">
                          <a:ln>
                            <a:noFill/>
                          </a:ln>
                          <a:solidFill>
                            <a:srgbClr val="333333"/>
                          </a:solidFill>
                          <a:effectLst/>
                          <a:latin typeface="+mn-lt"/>
                          <a:ea typeface="+mn-ea"/>
                          <a:cs typeface="+mn-cs"/>
                        </a:rPr>
                        <a:t> me </a:t>
                      </a:r>
                      <a:r>
                        <a:rPr kumimoji="0" lang="en-US" sz="2400" b="0" i="0" u="none" strike="noStrike" cap="none" normalizeH="0" baseline="0" dirty="0" err="1">
                          <a:ln>
                            <a:noFill/>
                          </a:ln>
                          <a:solidFill>
                            <a:srgbClr val="333333"/>
                          </a:solidFill>
                          <a:effectLst/>
                          <a:latin typeface="+mn-lt"/>
                          <a:ea typeface="+mn-ea"/>
                          <a:cs typeface="+mn-cs"/>
                        </a:rPr>
                        <a:t>zamijenili</a:t>
                      </a:r>
                      <a:r>
                        <a:rPr kumimoji="0" lang="en-US" sz="2400" b="0" i="0" u="none" strike="noStrike" cap="none" normalizeH="0" baseline="0" dirty="0">
                          <a:ln>
                            <a:noFill/>
                          </a:ln>
                          <a:solidFill>
                            <a:srgbClr val="333333"/>
                          </a:solidFill>
                          <a:effectLst/>
                          <a:latin typeface="+mn-lt"/>
                          <a:ea typeface="+mn-ea"/>
                          <a:cs typeface="+mn-cs"/>
                        </a:rPr>
                        <a:t> s </a:t>
                      </a:r>
                      <a:r>
                        <a:rPr kumimoji="0" lang="en-US" sz="2400" b="0" i="0" u="none" strike="noStrike" cap="none" normalizeH="0" baseline="0" dirty="0" err="1">
                          <a:ln>
                            <a:noFill/>
                          </a:ln>
                          <a:solidFill>
                            <a:srgbClr val="333333"/>
                          </a:solidFill>
                          <a:effectLst/>
                          <a:latin typeface="+mn-lt"/>
                          <a:ea typeface="+mn-ea"/>
                          <a:cs typeface="+mn-cs"/>
                        </a:rPr>
                        <a:t>nekim</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733256"/>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en-US" altLang="de-DE" sz="2400" b="0">
                <a:solidFill>
                  <a:srgbClr val="004992"/>
                </a:solidFill>
                <a:latin typeface="+mn-lt"/>
              </a:rPr>
              <a:t>“Čitanje misli”: </a:t>
            </a:r>
            <a:r>
              <a:rPr lang="en-US" altLang="de-DE" sz="2400" b="0" dirty="0" err="1">
                <a:solidFill>
                  <a:srgbClr val="333333"/>
                </a:solidFill>
                <a:latin typeface="+mn-lt"/>
              </a:rPr>
              <a:t>Izbjegavajte</a:t>
            </a:r>
            <a:r>
              <a:rPr lang="en-US" altLang="de-DE" sz="2400" b="0" dirty="0">
                <a:solidFill>
                  <a:srgbClr val="333333"/>
                </a:solidFill>
                <a:latin typeface="+mn-lt"/>
              </a:rPr>
              <a:t> </a:t>
            </a:r>
            <a:r>
              <a:rPr lang="en-US" altLang="de-DE" sz="2400" b="0" dirty="0" err="1">
                <a:solidFill>
                  <a:srgbClr val="333333"/>
                </a:solidFill>
                <a:latin typeface="+mn-lt"/>
              </a:rPr>
              <a:t>preuveličavanje</a:t>
            </a:r>
            <a:r>
              <a:rPr lang="en-US" altLang="de-DE" sz="2400" b="0" dirty="0">
                <a:solidFill>
                  <a:srgbClr val="333333"/>
                </a:solidFill>
                <a:latin typeface="+mn-lt"/>
              </a:rPr>
              <a:t> </a:t>
            </a:r>
            <a:r>
              <a:rPr lang="en-US" altLang="de-DE" sz="2400" b="0" dirty="0" err="1">
                <a:solidFill>
                  <a:srgbClr val="333333"/>
                </a:solidFill>
                <a:latin typeface="+mn-lt"/>
              </a:rPr>
              <a:t>i</a:t>
            </a:r>
            <a:r>
              <a:rPr lang="en-US" altLang="de-DE" sz="2400" b="0" dirty="0">
                <a:solidFill>
                  <a:srgbClr val="333333"/>
                </a:solidFill>
                <a:latin typeface="+mn-lt"/>
              </a:rPr>
              <a:t> </a:t>
            </a:r>
            <a:r>
              <a:rPr lang="en-US" altLang="de-DE" sz="2400" b="0" dirty="0" err="1">
                <a:solidFill>
                  <a:srgbClr val="333333"/>
                </a:solidFill>
                <a:latin typeface="+mn-lt"/>
              </a:rPr>
              <a:t>pretjerano</a:t>
            </a:r>
            <a:r>
              <a:rPr lang="en-US" altLang="de-DE" sz="2400" b="0" dirty="0">
                <a:solidFill>
                  <a:srgbClr val="333333"/>
                </a:solidFill>
                <a:latin typeface="+mn-lt"/>
              </a:rPr>
              <a:t> </a:t>
            </a:r>
            <a:r>
              <a:rPr lang="en-US" altLang="de-DE" sz="2400" b="0" dirty="0" err="1">
                <a:solidFill>
                  <a:srgbClr val="333333"/>
                </a:solidFill>
                <a:latin typeface="+mn-lt"/>
              </a:rPr>
              <a:t>interpretiranje</a:t>
            </a:r>
            <a:r>
              <a:rPr lang="en-US" altLang="de-DE" sz="2400" b="0" dirty="0">
                <a:solidFill>
                  <a:srgbClr val="333333"/>
                </a:solidFill>
                <a:latin typeface="+mn-lt"/>
              </a:rPr>
              <a:t> </a:t>
            </a:r>
            <a:r>
              <a:rPr lang="en-US" altLang="de-DE" sz="2400" b="0" dirty="0" err="1">
                <a:solidFill>
                  <a:srgbClr val="333333"/>
                </a:solidFill>
                <a:latin typeface="+mn-lt"/>
              </a:rPr>
              <a:t>ponašanja</a:t>
            </a:r>
            <a:r>
              <a:rPr lang="en-US" altLang="de-DE" sz="2400" b="0" dirty="0">
                <a:solidFill>
                  <a:srgbClr val="333333"/>
                </a:solidFill>
                <a:latin typeface="+mn-lt"/>
              </a:rPr>
              <a:t> </a:t>
            </a:r>
            <a:r>
              <a:rPr lang="en-US" altLang="de-DE" sz="2400" b="0" dirty="0" err="1">
                <a:solidFill>
                  <a:srgbClr val="333333"/>
                </a:solidFill>
                <a:latin typeface="+mn-lt"/>
              </a:rPr>
              <a:t>drugih</a:t>
            </a:r>
            <a:r>
              <a:rPr lang="en-US" altLang="de-DE" sz="2400" b="0" dirty="0">
                <a:solidFill>
                  <a:srgbClr val="333333"/>
                </a:solidFill>
                <a:latin typeface="+mn-lt"/>
              </a:rPr>
              <a:t> </a:t>
            </a:r>
            <a:r>
              <a:rPr lang="en-US" altLang="de-DE" sz="2400" b="0" dirty="0" err="1">
                <a:solidFill>
                  <a:srgbClr val="333333"/>
                </a:solidFill>
                <a:latin typeface="+mn-lt"/>
              </a:rPr>
              <a:t>ljudi</a:t>
            </a:r>
            <a:r>
              <a:rPr lang="en-US" altLang="de-DE" sz="2400" b="0" dirty="0">
                <a:solidFill>
                  <a:srgbClr val="333333"/>
                </a:solidFill>
                <a:latin typeface="+mn-lt"/>
              </a:rPr>
              <a:t>. </a:t>
            </a:r>
            <a:r>
              <a:rPr lang="en-US" altLang="de-DE" sz="2400" b="0" dirty="0" err="1">
                <a:solidFill>
                  <a:srgbClr val="333333"/>
                </a:solidFill>
                <a:latin typeface="+mn-lt"/>
              </a:rPr>
              <a:t>Postoje</a:t>
            </a:r>
            <a:r>
              <a:rPr lang="en-US" altLang="de-DE" sz="2400" b="0" dirty="0">
                <a:solidFill>
                  <a:srgbClr val="333333"/>
                </a:solidFill>
                <a:latin typeface="+mn-lt"/>
              </a:rPr>
              <a:t> </a:t>
            </a:r>
            <a:r>
              <a:rPr lang="en-US" altLang="de-DE" sz="2400" b="0" dirty="0" err="1">
                <a:solidFill>
                  <a:srgbClr val="333333"/>
                </a:solidFill>
                <a:latin typeface="+mn-lt"/>
              </a:rPr>
              <a:t>brojna</a:t>
            </a:r>
            <a:r>
              <a:rPr lang="en-US" altLang="de-DE" sz="2400" b="0" dirty="0">
                <a:solidFill>
                  <a:srgbClr val="333333"/>
                </a:solidFill>
                <a:latin typeface="+mn-lt"/>
              </a:rPr>
              <a:t> </a:t>
            </a:r>
            <a:r>
              <a:rPr lang="en-US" altLang="de-DE" sz="2400" b="0" dirty="0" err="1">
                <a:solidFill>
                  <a:srgbClr val="333333"/>
                </a:solidFill>
                <a:latin typeface="+mn-lt"/>
              </a:rPr>
              <a:t>objašnjenja</a:t>
            </a:r>
            <a:r>
              <a:rPr lang="en-US" altLang="de-DE" sz="2400" b="0" dirty="0">
                <a:solidFill>
                  <a:srgbClr val="333333"/>
                </a:solidFill>
                <a:latin typeface="+mn-lt"/>
              </a:rPr>
              <a:t> </a:t>
            </a:r>
            <a:r>
              <a:rPr lang="en-US" altLang="de-DE" sz="2400" b="0" dirty="0" err="1">
                <a:solidFill>
                  <a:srgbClr val="333333"/>
                </a:solidFill>
                <a:latin typeface="+mn-lt"/>
              </a:rPr>
              <a:t>za</a:t>
            </a:r>
            <a:r>
              <a:rPr lang="en-US" altLang="de-DE" sz="2400" b="0" dirty="0">
                <a:solidFill>
                  <a:srgbClr val="333333"/>
                </a:solidFill>
                <a:latin typeface="+mn-lt"/>
              </a:rPr>
              <a:t> </a:t>
            </a:r>
            <a:r>
              <a:rPr lang="en-US" altLang="de-DE" sz="2400" b="0" dirty="0" err="1">
                <a:solidFill>
                  <a:srgbClr val="333333"/>
                </a:solidFill>
                <a:latin typeface="+mn-lt"/>
              </a:rPr>
              <a:t>svaku</a:t>
            </a:r>
            <a:r>
              <a:rPr lang="en-US" altLang="de-DE" sz="2400" b="0" dirty="0">
                <a:solidFill>
                  <a:srgbClr val="333333"/>
                </a:solidFill>
                <a:latin typeface="+mn-lt"/>
              </a:rPr>
              <a:t> </a:t>
            </a:r>
            <a:r>
              <a:rPr lang="en-US" altLang="de-DE" sz="2400" b="0" dirty="0" err="1">
                <a:solidFill>
                  <a:srgbClr val="333333"/>
                </a:solidFill>
                <a:latin typeface="+mn-lt"/>
              </a:rPr>
              <a:t>situaciju</a:t>
            </a:r>
            <a:r>
              <a:rPr lang="en-US" altLang="de-DE" sz="2400" b="0" dirty="0">
                <a:solidFill>
                  <a:srgbClr val="333333"/>
                </a:solidFill>
                <a:latin typeface="+mn-lt"/>
              </a:rPr>
              <a:t>! 	</a:t>
            </a:r>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CACEB4CF-0E94-4795-B1F5-4C02EB18B747}" type="slidenum">
              <a:rPr lang="de-DE" altLang="de-DE" smtClean="0"/>
              <a:pPr/>
              <a:t>20</a:t>
            </a:fld>
            <a:endParaRPr lang="de-DE" altLang="de-DE"/>
          </a:p>
        </p:txBody>
      </p:sp>
    </p:spTree>
    <p:extLst>
      <p:ext uri="{BB962C8B-B14F-4D97-AF65-F5344CB8AC3E}">
        <p14:creationId xmlns:p14="http://schemas.microsoft.com/office/powerpoint/2010/main" val="2207292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3. Primjenjivanje vlastitih standarda kao isključivo mjerilo</a:t>
            </a:r>
          </a:p>
        </p:txBody>
      </p:sp>
      <p:sp>
        <p:nvSpPr>
          <p:cNvPr id="22531" name="Rectangle 3"/>
          <p:cNvSpPr>
            <a:spLocks noGrp="1" noChangeArrowheads="1"/>
          </p:cNvSpPr>
          <p:nvPr>
            <p:ph idx="1"/>
          </p:nvPr>
        </p:nvSpPr>
        <p:spPr/>
        <p:txBody>
          <a:bodyPr>
            <a:noAutofit/>
          </a:bodyPr>
          <a:lstStyle/>
          <a:p>
            <a:pPr eaLnBrk="1" hangingPunct="1"/>
            <a:r>
              <a:rPr lang="hr-HR" altLang="de-DE" sz="2400" dirty="0">
                <a:solidFill>
                  <a:srgbClr val="004992"/>
                </a:solidFill>
              </a:rPr>
              <a:t>Postoji razlika između toga kako ja procjenjujem sebe i kako me procjenjuju drugi</a:t>
            </a:r>
            <a:r>
              <a:rPr lang="de-DE" altLang="de-DE" sz="2400" dirty="0">
                <a:solidFill>
                  <a:srgbClr val="004992"/>
                </a:solidFill>
              </a:rPr>
              <a:t>!</a:t>
            </a:r>
          </a:p>
          <a:p>
            <a:pPr marL="342900" lvl="1" indent="-342900" eaLnBrk="1" hangingPunct="1">
              <a:spcBef>
                <a:spcPts val="1999"/>
              </a:spcBef>
              <a:spcAft>
                <a:spcPts val="0"/>
              </a:spcAft>
              <a:buClr>
                <a:srgbClr val="333333"/>
              </a:buClr>
              <a:buFont typeface="WingDings"/>
              <a:buChar char=""/>
            </a:pPr>
            <a:r>
              <a:rPr lang="hr-HR" altLang="de-DE" sz="2400" dirty="0">
                <a:solidFill>
                  <a:srgbClr val="333333"/>
                </a:solidFill>
              </a:rPr>
              <a:t>Ako se smatram</a:t>
            </a:r>
            <a:r>
              <a:rPr lang="de-DE" altLang="de-DE" sz="2400" dirty="0">
                <a:solidFill>
                  <a:srgbClr val="333333"/>
                </a:solidFill>
              </a:rPr>
              <a:t> </a:t>
            </a:r>
            <a:r>
              <a:rPr lang="hr-HR" altLang="de-DE" sz="2400" dirty="0">
                <a:solidFill>
                  <a:srgbClr val="333333"/>
                </a:solidFill>
              </a:rPr>
              <a:t>bezvrijednim</a:t>
            </a:r>
            <a:r>
              <a:rPr lang="de-DE" altLang="de-DE" sz="2400" dirty="0">
                <a:solidFill>
                  <a:srgbClr val="333333"/>
                </a:solidFill>
              </a:rPr>
              <a:t>, </a:t>
            </a:r>
            <a:r>
              <a:rPr lang="hr-HR" altLang="de-DE" sz="2400" dirty="0">
                <a:solidFill>
                  <a:srgbClr val="333333"/>
                </a:solidFill>
              </a:rPr>
              <a:t>ružnim</a:t>
            </a:r>
            <a:r>
              <a:rPr lang="de-DE" altLang="de-DE" sz="2400" dirty="0">
                <a:solidFill>
                  <a:srgbClr val="333333"/>
                </a:solidFill>
              </a:rPr>
              <a:t> </a:t>
            </a:r>
            <a:r>
              <a:rPr lang="hr-HR" altLang="de-DE" sz="2400" dirty="0">
                <a:solidFill>
                  <a:srgbClr val="333333"/>
                </a:solidFill>
              </a:rPr>
              <a:t>i sl</a:t>
            </a:r>
            <a:r>
              <a:rPr lang="de-DE" altLang="de-DE" sz="2400" dirty="0">
                <a:solidFill>
                  <a:srgbClr val="333333"/>
                </a:solidFill>
              </a:rPr>
              <a:t>., </a:t>
            </a:r>
            <a:r>
              <a:rPr lang="hr-HR" altLang="de-DE" sz="2400" dirty="0">
                <a:solidFill>
                  <a:srgbClr val="333333"/>
                </a:solidFill>
              </a:rPr>
              <a:t>drugi ne moraju misliti tako</a:t>
            </a:r>
            <a:r>
              <a:rPr lang="de-DE" altLang="de-DE" sz="2400" dirty="0">
                <a:solidFill>
                  <a:srgbClr val="333333"/>
                </a:solidFill>
              </a:rPr>
              <a:t>.</a:t>
            </a:r>
          </a:p>
          <a:p>
            <a:pPr marL="342900" lvl="1" indent="-342900" eaLnBrk="1" hangingPunct="1">
              <a:spcBef>
                <a:spcPts val="1999"/>
              </a:spcBef>
              <a:spcAft>
                <a:spcPts val="0"/>
              </a:spcAft>
              <a:buClr>
                <a:srgbClr val="333333"/>
              </a:buClr>
              <a:buFont typeface="WingDings"/>
              <a:buChar char=""/>
            </a:pPr>
            <a:r>
              <a:rPr lang="hr-HR" altLang="de-DE" sz="2400" dirty="0">
                <a:solidFill>
                  <a:srgbClr val="333333"/>
                </a:solidFill>
              </a:rPr>
              <a:t>Često postoje mnoga mišljenja</a:t>
            </a:r>
            <a:r>
              <a:rPr lang="de-DE" altLang="de-DE" sz="2400" dirty="0">
                <a:solidFill>
                  <a:srgbClr val="333333"/>
                </a:solidFill>
              </a:rPr>
              <a:t>/</a:t>
            </a:r>
            <a:r>
              <a:rPr lang="hr-HR" altLang="de-DE" sz="2400" dirty="0">
                <a:solidFill>
                  <a:srgbClr val="333333"/>
                </a:solidFill>
              </a:rPr>
              <a:t> stavovi</a:t>
            </a:r>
            <a:r>
              <a:rPr lang="de-DE" altLang="de-DE" sz="2400" dirty="0">
                <a:solidFill>
                  <a:srgbClr val="333333"/>
                </a:solidFill>
              </a:rPr>
              <a:t>/</a:t>
            </a:r>
            <a:r>
              <a:rPr lang="hr-HR" altLang="de-DE" sz="2400" dirty="0">
                <a:solidFill>
                  <a:srgbClr val="333333"/>
                </a:solidFill>
              </a:rPr>
              <a:t> procjene/ sklonosti</a:t>
            </a:r>
            <a:r>
              <a:rPr lang="de-DE" altLang="de-DE" sz="2400" dirty="0">
                <a:solidFill>
                  <a:srgbClr val="333333"/>
                </a:solidFill>
              </a:rPr>
              <a:t>. </a:t>
            </a:r>
            <a:r>
              <a:rPr lang="hr-HR" altLang="de-DE" sz="2400" dirty="0">
                <a:solidFill>
                  <a:srgbClr val="333333"/>
                </a:solidFill>
              </a:rPr>
              <a:t>Drugi se možda neće složiti s mojim shvaćanjem inteligencije, izgleda</a:t>
            </a:r>
            <a:r>
              <a:rPr lang="de-DE" altLang="de-DE" sz="2400" dirty="0">
                <a:solidFill>
                  <a:srgbClr val="333333"/>
                </a:solidFill>
              </a:rPr>
              <a:t>, </a:t>
            </a:r>
            <a:r>
              <a:rPr lang="hr-HR" altLang="de-DE" sz="2400" dirty="0">
                <a:solidFill>
                  <a:srgbClr val="333333"/>
                </a:solidFill>
              </a:rPr>
              <a:t>itd</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8 – Samopoštovanje i raspoloženje</a:t>
            </a:r>
          </a:p>
        </p:txBody>
      </p:sp>
      <p:sp>
        <p:nvSpPr>
          <p:cNvPr id="7" name="Slide Number Placeholder 6"/>
          <p:cNvSpPr>
            <a:spLocks noGrp="1"/>
          </p:cNvSpPr>
          <p:nvPr>
            <p:ph type="sldNum" sz="quarter" idx="12"/>
          </p:nvPr>
        </p:nvSpPr>
        <p:spPr/>
        <p:txBody>
          <a:bodyPr/>
          <a:lstStyle/>
          <a:p>
            <a:fld id="{8BF58E7A-2F59-48E5-922D-79E6636B22E3}"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4. Odbijanje pozitivnih i nekritično prihvaćanje negativnih komentara!</a:t>
            </a:r>
            <a:br>
              <a:rPr lang="en-US" sz="3600">
                <a:solidFill>
                  <a:srgbClr val="004992"/>
                </a:solidFill>
                <a:latin typeface="+mn-lt"/>
                <a:ea typeface="+mn-ea"/>
                <a:cs typeface="+mn-cs"/>
              </a:rPr>
            </a:br>
            <a:r>
              <a:rPr lang="en-US">
                <a:solidFill>
                  <a:srgbClr val="004992"/>
                </a:solidFill>
                <a:latin typeface="+mn-lt"/>
                <a:ea typeface="+mn-ea"/>
                <a:cs typeface="+mn-cs"/>
              </a:rPr>
              <a:t>Koji bi pristup bio korisniji i realniji?</a:t>
            </a:r>
            <a:endParaRPr lang="en-US" dirty="0">
              <a:solidFill>
                <a:srgbClr val="004992"/>
              </a:solidFill>
              <a:latin typeface="+mn-lt"/>
              <a:ea typeface="+mn-ea"/>
              <a:cs typeface="+mn-cs"/>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717032"/>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5121746"/>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554840936"/>
              </p:ext>
            </p:extLst>
          </p:nvPr>
        </p:nvGraphicFramePr>
        <p:xfrm>
          <a:off x="1812737" y="2834640"/>
          <a:ext cx="9972219" cy="3657600"/>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Događaj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400" b="1" i="1" u="none" strike="noStrike" cap="none" normalizeH="0" baseline="0" dirty="0" err="1">
                          <a:ln>
                            <a:noFill/>
                          </a:ln>
                          <a:solidFill>
                            <a:srgbClr val="333333"/>
                          </a:solidFill>
                          <a:effectLst/>
                          <a:latin typeface="+mn-lt"/>
                          <a:ea typeface="+mn-ea"/>
                          <a:cs typeface="+mn-cs"/>
                        </a:rPr>
                        <a:t>Depresivni</a:t>
                      </a:r>
                      <a:r>
                        <a:rPr kumimoji="0" lang="es-ES" sz="2400" b="1" i="1" u="none" strike="noStrike" cap="none" normalizeH="0" baseline="0" dirty="0">
                          <a:ln>
                            <a:noFill/>
                          </a:ln>
                          <a:solidFill>
                            <a:srgbClr val="333333"/>
                          </a:solidFill>
                          <a:effectLst/>
                          <a:latin typeface="+mn-lt"/>
                          <a:ea typeface="+mn-ea"/>
                          <a:cs typeface="+mn-cs"/>
                        </a:rPr>
                        <a:t> </a:t>
                      </a:r>
                      <a:r>
                        <a:rPr kumimoji="0" lang="es-ES" sz="2400" b="1" i="1" u="none" strike="noStrike" cap="none" normalizeH="0" baseline="0" dirty="0" err="1">
                          <a:ln>
                            <a:noFill/>
                          </a:ln>
                          <a:solidFill>
                            <a:srgbClr val="333333"/>
                          </a:solidFill>
                          <a:effectLst/>
                          <a:latin typeface="+mn-lt"/>
                          <a:ea typeface="+mn-ea"/>
                          <a:cs typeface="+mn-cs"/>
                        </a:rPr>
                        <a:t>pristup</a:t>
                      </a:r>
                      <a:endParaRPr kumimoji="0" lang="es-ES" sz="24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400" b="0" i="0" u="none" strike="noStrike" cap="none" normalizeH="0" baseline="0" dirty="0" err="1">
                          <a:ln>
                            <a:noFill/>
                          </a:ln>
                          <a:solidFill>
                            <a:srgbClr val="333333"/>
                          </a:solidFill>
                          <a:effectLst/>
                          <a:latin typeface="+mn-lt"/>
                          <a:ea typeface="+mn-ea"/>
                          <a:cs typeface="+mn-cs"/>
                        </a:rPr>
                        <a:t>Pozitivni</a:t>
                      </a:r>
                      <a:r>
                        <a:rPr kumimoji="0" lang="es-ES" sz="2400" b="0" i="0" u="none" strike="noStrike" cap="none" normalizeH="0" baseline="0" dirty="0">
                          <a:ln>
                            <a:noFill/>
                          </a:ln>
                          <a:solidFill>
                            <a:srgbClr val="333333"/>
                          </a:solidFill>
                          <a:effectLst/>
                          <a:latin typeface="+mn-lt"/>
                          <a:ea typeface="+mn-ea"/>
                          <a:cs typeface="+mn-cs"/>
                        </a:rPr>
                        <a:t>/</a:t>
                      </a:r>
                      <a:r>
                        <a:rPr kumimoji="0" lang="es-ES" sz="2400" b="0" i="0" u="none" strike="noStrike" cap="none" normalizeH="0" baseline="0" dirty="0" err="1">
                          <a:ln>
                            <a:noFill/>
                          </a:ln>
                          <a:solidFill>
                            <a:srgbClr val="333333"/>
                          </a:solidFill>
                          <a:effectLst/>
                          <a:latin typeface="+mn-lt"/>
                          <a:ea typeface="+mn-ea"/>
                          <a:cs typeface="+mn-cs"/>
                        </a:rPr>
                        <a:t>konstruktivni</a:t>
                      </a:r>
                      <a:r>
                        <a:rPr kumimoji="0" lang="es-ES" sz="2400" b="0" i="0" u="none" strike="noStrike" cap="none" normalizeH="0" baseline="0" dirty="0">
                          <a:ln>
                            <a:noFill/>
                          </a:ln>
                          <a:solidFill>
                            <a:srgbClr val="333333"/>
                          </a:solidFill>
                          <a:effectLst/>
                          <a:latin typeface="+mn-lt"/>
                          <a:ea typeface="+mn-ea"/>
                          <a:cs typeface="+mn-cs"/>
                        </a:rPr>
                        <a:t> </a:t>
                      </a:r>
                      <a:r>
                        <a:rPr kumimoji="0" lang="es-ES" sz="2400" b="0" i="0" u="none" strike="noStrike" cap="none" normalizeH="0" baseline="0" dirty="0" err="1">
                          <a:ln>
                            <a:noFill/>
                          </a:ln>
                          <a:solidFill>
                            <a:srgbClr val="333333"/>
                          </a:solidFill>
                          <a:effectLst/>
                          <a:latin typeface="+mn-lt"/>
                          <a:ea typeface="+mn-ea"/>
                          <a:cs typeface="+mn-cs"/>
                        </a:rPr>
                        <a:t>pristup</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a:ln>
                            <a:noFill/>
                          </a:ln>
                          <a:solidFill>
                            <a:srgbClr val="333333"/>
                          </a:solidFill>
                          <a:effectLst/>
                          <a:latin typeface="+mn-lt"/>
                          <a:ea typeface="+mn-ea"/>
                          <a:cs typeface="+mn-cs"/>
                        </a:rPr>
                        <a:t>Dobili ste komplimente za obavljeni posao.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1" i="1" u="none" strike="noStrike" cap="none" normalizeH="0" baseline="0">
                          <a:ln>
                            <a:noFill/>
                          </a:ln>
                          <a:solidFill>
                            <a:srgbClr val="333333"/>
                          </a:solidFill>
                          <a:effectLst/>
                          <a:latin typeface="+mn-lt"/>
                          <a:ea typeface="+mn-ea"/>
                          <a:cs typeface="+mn-cs"/>
                        </a:rPr>
                        <a:t>“Ta </a:t>
                      </a:r>
                      <a:r>
                        <a:rPr kumimoji="0" lang="pl-PL" sz="2400" b="1" i="1" u="none" strike="noStrike" cap="none" normalizeH="0" baseline="0" dirty="0">
                          <a:ln>
                            <a:noFill/>
                          </a:ln>
                          <a:solidFill>
                            <a:srgbClr val="333333"/>
                          </a:solidFill>
                          <a:effectLst/>
                          <a:latin typeface="+mn-lt"/>
                          <a:ea typeface="+mn-ea"/>
                          <a:cs typeface="+mn-cs"/>
                        </a:rPr>
                        <a:t>mi osoba samo pokušava laskati; to je neiskreno; samo on/ona tako </a:t>
                      </a:r>
                      <a:r>
                        <a:rPr kumimoji="0" lang="pl-PL" sz="2400" b="1" i="1" u="none" strike="noStrike" cap="none" normalizeH="0" baseline="0">
                          <a:ln>
                            <a:noFill/>
                          </a:ln>
                          <a:solidFill>
                            <a:srgbClr val="333333"/>
                          </a:solidFill>
                          <a:effectLst/>
                          <a:latin typeface="+mn-lt"/>
                          <a:ea typeface="+mn-ea"/>
                          <a:cs typeface="+mn-cs"/>
                        </a:rPr>
                        <a:t>misli...”</a:t>
                      </a:r>
                      <a:endParaRPr kumimoji="0" lang="pl-PL" sz="24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Kritizirali su Vas!</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1" i="1" u="none" strike="noStrike" cap="none" normalizeH="0" baseline="0">
                          <a:ln>
                            <a:noFill/>
                          </a:ln>
                          <a:solidFill>
                            <a:srgbClr val="333333"/>
                          </a:solidFill>
                          <a:effectLst/>
                          <a:latin typeface="+mn-lt"/>
                          <a:ea typeface="+mn-ea"/>
                          <a:cs typeface="+mn-cs"/>
                        </a:rPr>
                        <a:t>“Osramotio </a:t>
                      </a:r>
                      <a:r>
                        <a:rPr kumimoji="0" lang="en-US" sz="2400" b="1" i="1" u="none" strike="noStrike" cap="none" normalizeH="0" baseline="0" dirty="0" err="1">
                          <a:ln>
                            <a:noFill/>
                          </a:ln>
                          <a:solidFill>
                            <a:srgbClr val="333333"/>
                          </a:solidFill>
                          <a:effectLst/>
                          <a:latin typeface="+mn-lt"/>
                          <a:ea typeface="+mn-ea"/>
                          <a:cs typeface="+mn-cs"/>
                        </a:rPr>
                        <a:t>sam</a:t>
                      </a:r>
                      <a:r>
                        <a:rPr kumimoji="0" lang="en-US" sz="2400" b="1" i="1" u="none" strike="noStrike" cap="none" normalizeH="0" baseline="0" dirty="0">
                          <a:ln>
                            <a:noFill/>
                          </a:ln>
                          <a:solidFill>
                            <a:srgbClr val="333333"/>
                          </a:solidFill>
                          <a:effectLst/>
                          <a:latin typeface="+mn-lt"/>
                          <a:ea typeface="+mn-ea"/>
                          <a:cs typeface="+mn-cs"/>
                        </a:rPr>
                        <a:t> se. </a:t>
                      </a:r>
                      <a:r>
                        <a:rPr kumimoji="0" lang="en-US" sz="2400" b="1" i="1" u="none" strike="noStrike" cap="none" normalizeH="0" baseline="0" dirty="0" err="1">
                          <a:ln>
                            <a:noFill/>
                          </a:ln>
                          <a:solidFill>
                            <a:srgbClr val="333333"/>
                          </a:solidFill>
                          <a:effectLst/>
                          <a:latin typeface="+mn-lt"/>
                          <a:ea typeface="+mn-ea"/>
                          <a:cs typeface="+mn-cs"/>
                        </a:rPr>
                        <a:t>Bezvrijedan</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err="1">
                          <a:ln>
                            <a:noFill/>
                          </a:ln>
                          <a:solidFill>
                            <a:srgbClr val="333333"/>
                          </a:solidFill>
                          <a:effectLst/>
                          <a:latin typeface="+mn-lt"/>
                          <a:ea typeface="+mn-ea"/>
                          <a:cs typeface="+mn-cs"/>
                        </a:rPr>
                        <a:t>sam</a:t>
                      </a:r>
                      <a:r>
                        <a:rPr kumimoji="0" lang="en-US" sz="2400" b="1" i="1" u="none" strike="noStrike" cap="none" normalizeH="0" baseline="0">
                          <a:ln>
                            <a:noFill/>
                          </a:ln>
                          <a:solidFill>
                            <a:srgbClr val="333333"/>
                          </a:solidFill>
                          <a:effectLst/>
                          <a:latin typeface="+mn-lt"/>
                          <a:ea typeface="+mn-ea"/>
                          <a:cs typeface="+mn-cs"/>
                        </a:rPr>
                        <a:t>...”</a:t>
                      </a:r>
                      <a:endParaRPr kumimoji="0" lang="en-US" sz="24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8 – Samopoštovanje i raspoloženje</a:t>
            </a:r>
          </a:p>
        </p:txBody>
      </p:sp>
      <p:sp>
        <p:nvSpPr>
          <p:cNvPr id="3" name="Slide Number Placeholder 2"/>
          <p:cNvSpPr>
            <a:spLocks noGrp="1"/>
          </p:cNvSpPr>
          <p:nvPr>
            <p:ph type="sldNum" sz="quarter" idx="12"/>
          </p:nvPr>
        </p:nvSpPr>
        <p:spPr/>
        <p:txBody>
          <a:bodyPr/>
          <a:lstStyle/>
          <a:p>
            <a:fld id="{CACEB4CF-0E94-4795-B1F5-4C02EB18B747}" type="slidenum">
              <a:rPr lang="de-DE" altLang="de-DE" smtClean="0"/>
              <a:pPr/>
              <a:t>22</a:t>
            </a:fld>
            <a:endParaRPr lang="de-DE" altLang="de-DE"/>
          </a:p>
        </p:txBody>
      </p:sp>
    </p:spTree>
    <p:extLst>
      <p:ext uri="{BB962C8B-B14F-4D97-AF65-F5344CB8AC3E}">
        <p14:creationId xmlns:p14="http://schemas.microsoft.com/office/powerpoint/2010/main" val="1044335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4. Odbijanje pozitivnih i nekritično prihvaćanje negativnih komentara!</a:t>
            </a:r>
            <a:br>
              <a:rPr lang="en-US" sz="3600">
                <a:solidFill>
                  <a:srgbClr val="004992"/>
                </a:solidFill>
                <a:latin typeface="+mn-lt"/>
                <a:ea typeface="+mn-ea"/>
                <a:cs typeface="+mn-cs"/>
              </a:rPr>
            </a:br>
            <a:r>
              <a:rPr lang="en-US">
                <a:solidFill>
                  <a:srgbClr val="004992"/>
                </a:solidFill>
                <a:latin typeface="+mn-lt"/>
                <a:ea typeface="+mn-ea"/>
                <a:cs typeface="+mn-cs"/>
              </a:rPr>
              <a:t>Koji bi pristup bio korisniji i realniji?</a:t>
            </a:r>
            <a:endParaRPr lang="en-US" dirty="0">
              <a:solidFill>
                <a:srgbClr val="004992"/>
              </a:solidFill>
              <a:latin typeface="+mn-lt"/>
              <a:ea typeface="+mn-ea"/>
              <a:cs typeface="+mn-cs"/>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717032"/>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5121746"/>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889481827"/>
              </p:ext>
            </p:extLst>
          </p:nvPr>
        </p:nvGraphicFramePr>
        <p:xfrm>
          <a:off x="1812737" y="2834640"/>
          <a:ext cx="9972219" cy="3657600"/>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Događaj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400" b="1" i="1" u="none" strike="noStrike" cap="none" normalizeH="0" baseline="0" dirty="0" err="1">
                          <a:ln>
                            <a:noFill/>
                          </a:ln>
                          <a:solidFill>
                            <a:srgbClr val="333333"/>
                          </a:solidFill>
                          <a:effectLst/>
                          <a:latin typeface="+mn-lt"/>
                          <a:ea typeface="+mn-ea"/>
                          <a:cs typeface="+mn-cs"/>
                        </a:rPr>
                        <a:t>Depresivni</a:t>
                      </a:r>
                      <a:r>
                        <a:rPr kumimoji="0" lang="es-ES" sz="2400" b="1" i="1" u="none" strike="noStrike" cap="none" normalizeH="0" baseline="0" dirty="0">
                          <a:ln>
                            <a:noFill/>
                          </a:ln>
                          <a:solidFill>
                            <a:srgbClr val="333333"/>
                          </a:solidFill>
                          <a:effectLst/>
                          <a:latin typeface="+mn-lt"/>
                          <a:ea typeface="+mn-ea"/>
                          <a:cs typeface="+mn-cs"/>
                        </a:rPr>
                        <a:t> </a:t>
                      </a:r>
                      <a:r>
                        <a:rPr kumimoji="0" lang="es-ES" sz="2400" b="1" i="1" u="none" strike="noStrike" cap="none" normalizeH="0" baseline="0" dirty="0" err="1">
                          <a:ln>
                            <a:noFill/>
                          </a:ln>
                          <a:solidFill>
                            <a:srgbClr val="333333"/>
                          </a:solidFill>
                          <a:effectLst/>
                          <a:latin typeface="+mn-lt"/>
                          <a:ea typeface="+mn-ea"/>
                          <a:cs typeface="+mn-cs"/>
                        </a:rPr>
                        <a:t>pristup</a:t>
                      </a:r>
                      <a:endParaRPr kumimoji="0" lang="es-ES" sz="24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400" b="0" i="0" u="none" strike="noStrike" cap="none" normalizeH="0" baseline="0" dirty="0" err="1">
                          <a:ln>
                            <a:noFill/>
                          </a:ln>
                          <a:solidFill>
                            <a:srgbClr val="333333"/>
                          </a:solidFill>
                          <a:effectLst/>
                          <a:latin typeface="+mn-lt"/>
                          <a:ea typeface="+mn-ea"/>
                          <a:cs typeface="+mn-cs"/>
                        </a:rPr>
                        <a:t>Pozitivni</a:t>
                      </a:r>
                      <a:r>
                        <a:rPr kumimoji="0" lang="es-ES" sz="2400" b="0" i="0" u="none" strike="noStrike" cap="none" normalizeH="0" baseline="0" dirty="0">
                          <a:ln>
                            <a:noFill/>
                          </a:ln>
                          <a:solidFill>
                            <a:srgbClr val="333333"/>
                          </a:solidFill>
                          <a:effectLst/>
                          <a:latin typeface="+mn-lt"/>
                          <a:ea typeface="+mn-ea"/>
                          <a:cs typeface="+mn-cs"/>
                        </a:rPr>
                        <a:t>/</a:t>
                      </a:r>
                      <a:r>
                        <a:rPr kumimoji="0" lang="es-ES" sz="2400" b="0" i="0" u="none" strike="noStrike" cap="none" normalizeH="0" baseline="0" dirty="0" err="1">
                          <a:ln>
                            <a:noFill/>
                          </a:ln>
                          <a:solidFill>
                            <a:srgbClr val="333333"/>
                          </a:solidFill>
                          <a:effectLst/>
                          <a:latin typeface="+mn-lt"/>
                          <a:ea typeface="+mn-ea"/>
                          <a:cs typeface="+mn-cs"/>
                        </a:rPr>
                        <a:t>konstruktivni</a:t>
                      </a:r>
                      <a:r>
                        <a:rPr kumimoji="0" lang="es-ES" sz="2400" b="0" i="0" u="none" strike="noStrike" cap="none" normalizeH="0" baseline="0" dirty="0">
                          <a:ln>
                            <a:noFill/>
                          </a:ln>
                          <a:solidFill>
                            <a:srgbClr val="333333"/>
                          </a:solidFill>
                          <a:effectLst/>
                          <a:latin typeface="+mn-lt"/>
                          <a:ea typeface="+mn-ea"/>
                          <a:cs typeface="+mn-cs"/>
                        </a:rPr>
                        <a:t> </a:t>
                      </a:r>
                      <a:r>
                        <a:rPr kumimoji="0" lang="es-ES" sz="2400" b="0" i="0" u="none" strike="noStrike" cap="none" normalizeH="0" baseline="0" dirty="0" err="1">
                          <a:ln>
                            <a:noFill/>
                          </a:ln>
                          <a:solidFill>
                            <a:srgbClr val="333333"/>
                          </a:solidFill>
                          <a:effectLst/>
                          <a:latin typeface="+mn-lt"/>
                          <a:ea typeface="+mn-ea"/>
                          <a:cs typeface="+mn-cs"/>
                        </a:rPr>
                        <a:t>pristup</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a:ln>
                            <a:noFill/>
                          </a:ln>
                          <a:solidFill>
                            <a:srgbClr val="333333"/>
                          </a:solidFill>
                          <a:effectLst/>
                          <a:latin typeface="+mn-lt"/>
                          <a:ea typeface="+mn-ea"/>
                          <a:cs typeface="+mn-cs"/>
                        </a:rPr>
                        <a:t>Dobili ste komplimente za obavljeni posao.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1" i="1" u="none" strike="noStrike" cap="none" normalizeH="0" baseline="0">
                          <a:ln>
                            <a:noFill/>
                          </a:ln>
                          <a:solidFill>
                            <a:srgbClr val="333333"/>
                          </a:solidFill>
                          <a:effectLst/>
                          <a:latin typeface="+mn-lt"/>
                          <a:ea typeface="+mn-ea"/>
                          <a:cs typeface="+mn-cs"/>
                        </a:rPr>
                        <a:t>“Ta </a:t>
                      </a:r>
                      <a:r>
                        <a:rPr kumimoji="0" lang="pl-PL" sz="2400" b="1" i="1" u="none" strike="noStrike" cap="none" normalizeH="0" baseline="0" dirty="0">
                          <a:ln>
                            <a:noFill/>
                          </a:ln>
                          <a:solidFill>
                            <a:srgbClr val="333333"/>
                          </a:solidFill>
                          <a:effectLst/>
                          <a:latin typeface="+mn-lt"/>
                          <a:ea typeface="+mn-ea"/>
                          <a:cs typeface="+mn-cs"/>
                        </a:rPr>
                        <a:t>mi osoba samo pokušava laskati; to je neiskreno; samo on/ona tako </a:t>
                      </a:r>
                      <a:r>
                        <a:rPr kumimoji="0" lang="pl-PL" sz="2400" b="1" i="1" u="none" strike="noStrike" cap="none" normalizeH="0" baseline="0">
                          <a:ln>
                            <a:noFill/>
                          </a:ln>
                          <a:solidFill>
                            <a:srgbClr val="333333"/>
                          </a:solidFill>
                          <a:effectLst/>
                          <a:latin typeface="+mn-lt"/>
                          <a:ea typeface="+mn-ea"/>
                          <a:cs typeface="+mn-cs"/>
                        </a:rPr>
                        <a:t>misli...”</a:t>
                      </a:r>
                      <a:endParaRPr kumimoji="0" lang="pl-PL" sz="24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a:ln>
                            <a:noFill/>
                          </a:ln>
                          <a:solidFill>
                            <a:srgbClr val="333333"/>
                          </a:solidFill>
                          <a:effectLst/>
                          <a:latin typeface="+mn-lt"/>
                          <a:ea typeface="+mn-ea"/>
                          <a:cs typeface="+mn-cs"/>
                        </a:rPr>
                        <a:t>“Super</a:t>
                      </a:r>
                      <a:r>
                        <a:rPr kumimoji="0" lang="pl-PL" sz="2400" b="0" i="0" u="none" strike="noStrike" cap="none" normalizeH="0" baseline="0" dirty="0">
                          <a:ln>
                            <a:noFill/>
                          </a:ln>
                          <a:solidFill>
                            <a:srgbClr val="333333"/>
                          </a:solidFill>
                          <a:effectLst/>
                          <a:latin typeface="+mn-lt"/>
                          <a:ea typeface="+mn-ea"/>
                          <a:cs typeface="+mn-cs"/>
                        </a:rPr>
                        <a:t>, netko je primijetio moje </a:t>
                      </a:r>
                      <a:r>
                        <a:rPr kumimoji="0" lang="pl-PL" sz="2400" b="0" i="0" u="none" strike="noStrike" cap="none" normalizeH="0" baseline="0">
                          <a:ln>
                            <a:noFill/>
                          </a:ln>
                          <a:solidFill>
                            <a:srgbClr val="333333"/>
                          </a:solidFill>
                          <a:effectLst/>
                          <a:latin typeface="+mn-lt"/>
                          <a:ea typeface="+mn-ea"/>
                          <a:cs typeface="+mn-cs"/>
                        </a:rPr>
                        <a:t>postignuće!”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Kritizirali su Vas!</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1" i="1" u="none" strike="noStrike" cap="none" normalizeH="0" baseline="0">
                          <a:ln>
                            <a:noFill/>
                          </a:ln>
                          <a:solidFill>
                            <a:srgbClr val="333333"/>
                          </a:solidFill>
                          <a:effectLst/>
                          <a:latin typeface="+mn-lt"/>
                          <a:ea typeface="+mn-ea"/>
                          <a:cs typeface="+mn-cs"/>
                        </a:rPr>
                        <a:t>“Osramotio </a:t>
                      </a:r>
                      <a:r>
                        <a:rPr kumimoji="0" lang="en-US" sz="2400" b="1" i="1" u="none" strike="noStrike" cap="none" normalizeH="0" baseline="0" dirty="0" err="1">
                          <a:ln>
                            <a:noFill/>
                          </a:ln>
                          <a:solidFill>
                            <a:srgbClr val="333333"/>
                          </a:solidFill>
                          <a:effectLst/>
                          <a:latin typeface="+mn-lt"/>
                          <a:ea typeface="+mn-ea"/>
                          <a:cs typeface="+mn-cs"/>
                        </a:rPr>
                        <a:t>sam</a:t>
                      </a:r>
                      <a:r>
                        <a:rPr kumimoji="0" lang="en-US" sz="2400" b="1" i="1" u="none" strike="noStrike" cap="none" normalizeH="0" baseline="0" dirty="0">
                          <a:ln>
                            <a:noFill/>
                          </a:ln>
                          <a:solidFill>
                            <a:srgbClr val="333333"/>
                          </a:solidFill>
                          <a:effectLst/>
                          <a:latin typeface="+mn-lt"/>
                          <a:ea typeface="+mn-ea"/>
                          <a:cs typeface="+mn-cs"/>
                        </a:rPr>
                        <a:t> se. </a:t>
                      </a:r>
                      <a:r>
                        <a:rPr kumimoji="0" lang="en-US" sz="2400" b="1" i="1" u="none" strike="noStrike" cap="none" normalizeH="0" baseline="0" dirty="0" err="1">
                          <a:ln>
                            <a:noFill/>
                          </a:ln>
                          <a:solidFill>
                            <a:srgbClr val="333333"/>
                          </a:solidFill>
                          <a:effectLst/>
                          <a:latin typeface="+mn-lt"/>
                          <a:ea typeface="+mn-ea"/>
                          <a:cs typeface="+mn-cs"/>
                        </a:rPr>
                        <a:t>Bezvrijedan</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err="1">
                          <a:ln>
                            <a:noFill/>
                          </a:ln>
                          <a:solidFill>
                            <a:srgbClr val="333333"/>
                          </a:solidFill>
                          <a:effectLst/>
                          <a:latin typeface="+mn-lt"/>
                          <a:ea typeface="+mn-ea"/>
                          <a:cs typeface="+mn-cs"/>
                        </a:rPr>
                        <a:t>sam</a:t>
                      </a:r>
                      <a:r>
                        <a:rPr kumimoji="0" lang="en-US" sz="2400" b="1" i="1" u="none" strike="noStrike" cap="none" normalizeH="0" baseline="0">
                          <a:ln>
                            <a:noFill/>
                          </a:ln>
                          <a:solidFill>
                            <a:srgbClr val="333333"/>
                          </a:solidFill>
                          <a:effectLst/>
                          <a:latin typeface="+mn-lt"/>
                          <a:ea typeface="+mn-ea"/>
                          <a:cs typeface="+mn-cs"/>
                        </a:rPr>
                        <a:t>...”</a:t>
                      </a:r>
                      <a:endParaRPr kumimoji="0" lang="en-US" sz="24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8 – Samopoštovanje i raspoloženje</a:t>
            </a:r>
          </a:p>
        </p:txBody>
      </p:sp>
      <p:sp>
        <p:nvSpPr>
          <p:cNvPr id="3" name="Slide Number Placeholder 2"/>
          <p:cNvSpPr>
            <a:spLocks noGrp="1"/>
          </p:cNvSpPr>
          <p:nvPr>
            <p:ph type="sldNum" sz="quarter" idx="12"/>
          </p:nvPr>
        </p:nvSpPr>
        <p:spPr/>
        <p:txBody>
          <a:bodyPr/>
          <a:lstStyle/>
          <a:p>
            <a:fld id="{CACEB4CF-0E94-4795-B1F5-4C02EB18B747}" type="slidenum">
              <a:rPr lang="de-DE" altLang="de-DE" smtClean="0"/>
              <a:pPr/>
              <a:t>23</a:t>
            </a:fld>
            <a:endParaRPr lang="de-DE" altLang="de-DE"/>
          </a:p>
        </p:txBody>
      </p:sp>
    </p:spTree>
    <p:extLst>
      <p:ext uri="{BB962C8B-B14F-4D97-AF65-F5344CB8AC3E}">
        <p14:creationId xmlns:p14="http://schemas.microsoft.com/office/powerpoint/2010/main" val="3011051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4. Odbijanje pozitivnih i nekritično prihvaćanje negativnih komentara!</a:t>
            </a:r>
            <a:br>
              <a:rPr lang="en-US" sz="3600">
                <a:solidFill>
                  <a:srgbClr val="004992"/>
                </a:solidFill>
                <a:latin typeface="+mn-lt"/>
                <a:ea typeface="+mn-ea"/>
                <a:cs typeface="+mn-cs"/>
              </a:rPr>
            </a:br>
            <a:r>
              <a:rPr lang="en-US">
                <a:solidFill>
                  <a:srgbClr val="004992"/>
                </a:solidFill>
                <a:latin typeface="+mn-lt"/>
                <a:ea typeface="+mn-ea"/>
                <a:cs typeface="+mn-cs"/>
              </a:rPr>
              <a:t>Koji bi pristup bio korisniji i realniji?</a:t>
            </a:r>
            <a:endParaRPr lang="en-US" dirty="0">
              <a:solidFill>
                <a:srgbClr val="004992"/>
              </a:solidFill>
              <a:latin typeface="+mn-lt"/>
              <a:ea typeface="+mn-ea"/>
              <a:cs typeface="+mn-cs"/>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717032"/>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5121746"/>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368856144"/>
              </p:ext>
            </p:extLst>
          </p:nvPr>
        </p:nvGraphicFramePr>
        <p:xfrm>
          <a:off x="1812737" y="2834640"/>
          <a:ext cx="9972219" cy="3657600"/>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Događaj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400" b="1" i="1" u="none" strike="noStrike" cap="none" normalizeH="0" baseline="0" dirty="0" err="1">
                          <a:ln>
                            <a:noFill/>
                          </a:ln>
                          <a:solidFill>
                            <a:srgbClr val="333333"/>
                          </a:solidFill>
                          <a:effectLst/>
                          <a:latin typeface="+mn-lt"/>
                          <a:ea typeface="+mn-ea"/>
                          <a:cs typeface="+mn-cs"/>
                        </a:rPr>
                        <a:t>Depresivni</a:t>
                      </a:r>
                      <a:r>
                        <a:rPr kumimoji="0" lang="es-ES" sz="2400" b="1" i="1" u="none" strike="noStrike" cap="none" normalizeH="0" baseline="0" dirty="0">
                          <a:ln>
                            <a:noFill/>
                          </a:ln>
                          <a:solidFill>
                            <a:srgbClr val="333333"/>
                          </a:solidFill>
                          <a:effectLst/>
                          <a:latin typeface="+mn-lt"/>
                          <a:ea typeface="+mn-ea"/>
                          <a:cs typeface="+mn-cs"/>
                        </a:rPr>
                        <a:t> </a:t>
                      </a:r>
                      <a:r>
                        <a:rPr kumimoji="0" lang="es-ES" sz="2400" b="1" i="1" u="none" strike="noStrike" cap="none" normalizeH="0" baseline="0" dirty="0" err="1">
                          <a:ln>
                            <a:noFill/>
                          </a:ln>
                          <a:solidFill>
                            <a:srgbClr val="333333"/>
                          </a:solidFill>
                          <a:effectLst/>
                          <a:latin typeface="+mn-lt"/>
                          <a:ea typeface="+mn-ea"/>
                          <a:cs typeface="+mn-cs"/>
                        </a:rPr>
                        <a:t>pristup</a:t>
                      </a:r>
                      <a:endParaRPr kumimoji="0" lang="es-ES" sz="24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400" b="0" i="0" u="none" strike="noStrike" cap="none" normalizeH="0" baseline="0" dirty="0" err="1">
                          <a:ln>
                            <a:noFill/>
                          </a:ln>
                          <a:solidFill>
                            <a:srgbClr val="333333"/>
                          </a:solidFill>
                          <a:effectLst/>
                          <a:latin typeface="+mn-lt"/>
                          <a:ea typeface="+mn-ea"/>
                          <a:cs typeface="+mn-cs"/>
                        </a:rPr>
                        <a:t>Pozitivni</a:t>
                      </a:r>
                      <a:r>
                        <a:rPr kumimoji="0" lang="es-ES" sz="2400" b="0" i="0" u="none" strike="noStrike" cap="none" normalizeH="0" baseline="0" dirty="0">
                          <a:ln>
                            <a:noFill/>
                          </a:ln>
                          <a:solidFill>
                            <a:srgbClr val="333333"/>
                          </a:solidFill>
                          <a:effectLst/>
                          <a:latin typeface="+mn-lt"/>
                          <a:ea typeface="+mn-ea"/>
                          <a:cs typeface="+mn-cs"/>
                        </a:rPr>
                        <a:t>/</a:t>
                      </a:r>
                      <a:r>
                        <a:rPr kumimoji="0" lang="es-ES" sz="2400" b="0" i="0" u="none" strike="noStrike" cap="none" normalizeH="0" baseline="0" dirty="0" err="1">
                          <a:ln>
                            <a:noFill/>
                          </a:ln>
                          <a:solidFill>
                            <a:srgbClr val="333333"/>
                          </a:solidFill>
                          <a:effectLst/>
                          <a:latin typeface="+mn-lt"/>
                          <a:ea typeface="+mn-ea"/>
                          <a:cs typeface="+mn-cs"/>
                        </a:rPr>
                        <a:t>konstruktivni</a:t>
                      </a:r>
                      <a:r>
                        <a:rPr kumimoji="0" lang="es-ES" sz="2400" b="0" i="0" u="none" strike="noStrike" cap="none" normalizeH="0" baseline="0" dirty="0">
                          <a:ln>
                            <a:noFill/>
                          </a:ln>
                          <a:solidFill>
                            <a:srgbClr val="333333"/>
                          </a:solidFill>
                          <a:effectLst/>
                          <a:latin typeface="+mn-lt"/>
                          <a:ea typeface="+mn-ea"/>
                          <a:cs typeface="+mn-cs"/>
                        </a:rPr>
                        <a:t> </a:t>
                      </a:r>
                      <a:r>
                        <a:rPr kumimoji="0" lang="es-ES" sz="2400" b="0" i="0" u="none" strike="noStrike" cap="none" normalizeH="0" baseline="0" dirty="0" err="1">
                          <a:ln>
                            <a:noFill/>
                          </a:ln>
                          <a:solidFill>
                            <a:srgbClr val="333333"/>
                          </a:solidFill>
                          <a:effectLst/>
                          <a:latin typeface="+mn-lt"/>
                          <a:ea typeface="+mn-ea"/>
                          <a:cs typeface="+mn-cs"/>
                        </a:rPr>
                        <a:t>pristup</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a:ln>
                            <a:noFill/>
                          </a:ln>
                          <a:solidFill>
                            <a:srgbClr val="333333"/>
                          </a:solidFill>
                          <a:effectLst/>
                          <a:latin typeface="+mn-lt"/>
                          <a:ea typeface="+mn-ea"/>
                          <a:cs typeface="+mn-cs"/>
                        </a:rPr>
                        <a:t>Dobili ste komplimente za obavljeni posao.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1" i="1" u="none" strike="noStrike" cap="none" normalizeH="0" baseline="0">
                          <a:ln>
                            <a:noFill/>
                          </a:ln>
                          <a:solidFill>
                            <a:srgbClr val="333333"/>
                          </a:solidFill>
                          <a:effectLst/>
                          <a:latin typeface="+mn-lt"/>
                          <a:ea typeface="+mn-ea"/>
                          <a:cs typeface="+mn-cs"/>
                        </a:rPr>
                        <a:t>“Ta </a:t>
                      </a:r>
                      <a:r>
                        <a:rPr kumimoji="0" lang="pl-PL" sz="2400" b="1" i="1" u="none" strike="noStrike" cap="none" normalizeH="0" baseline="0" dirty="0">
                          <a:ln>
                            <a:noFill/>
                          </a:ln>
                          <a:solidFill>
                            <a:srgbClr val="333333"/>
                          </a:solidFill>
                          <a:effectLst/>
                          <a:latin typeface="+mn-lt"/>
                          <a:ea typeface="+mn-ea"/>
                          <a:cs typeface="+mn-cs"/>
                        </a:rPr>
                        <a:t>mi osoba samo pokušava laskati; to je neiskreno; samo on/ona tako </a:t>
                      </a:r>
                      <a:r>
                        <a:rPr kumimoji="0" lang="pl-PL" sz="2400" b="1" i="1" u="none" strike="noStrike" cap="none" normalizeH="0" baseline="0">
                          <a:ln>
                            <a:noFill/>
                          </a:ln>
                          <a:solidFill>
                            <a:srgbClr val="333333"/>
                          </a:solidFill>
                          <a:effectLst/>
                          <a:latin typeface="+mn-lt"/>
                          <a:ea typeface="+mn-ea"/>
                          <a:cs typeface="+mn-cs"/>
                        </a:rPr>
                        <a:t>misli...”</a:t>
                      </a:r>
                      <a:endParaRPr kumimoji="0" lang="pl-PL" sz="24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a:ln>
                            <a:noFill/>
                          </a:ln>
                          <a:solidFill>
                            <a:srgbClr val="333333"/>
                          </a:solidFill>
                          <a:effectLst/>
                          <a:latin typeface="+mn-lt"/>
                          <a:ea typeface="+mn-ea"/>
                          <a:cs typeface="+mn-cs"/>
                        </a:rPr>
                        <a:t>“Super</a:t>
                      </a:r>
                      <a:r>
                        <a:rPr kumimoji="0" lang="pl-PL" sz="2400" b="0" i="0" u="none" strike="noStrike" cap="none" normalizeH="0" baseline="0" dirty="0">
                          <a:ln>
                            <a:noFill/>
                          </a:ln>
                          <a:solidFill>
                            <a:srgbClr val="333333"/>
                          </a:solidFill>
                          <a:effectLst/>
                          <a:latin typeface="+mn-lt"/>
                          <a:ea typeface="+mn-ea"/>
                          <a:cs typeface="+mn-cs"/>
                        </a:rPr>
                        <a:t>, netko je primijetio moje </a:t>
                      </a:r>
                      <a:r>
                        <a:rPr kumimoji="0" lang="pl-PL" sz="2400" b="0" i="0" u="none" strike="noStrike" cap="none" normalizeH="0" baseline="0">
                          <a:ln>
                            <a:noFill/>
                          </a:ln>
                          <a:solidFill>
                            <a:srgbClr val="333333"/>
                          </a:solidFill>
                          <a:effectLst/>
                          <a:latin typeface="+mn-lt"/>
                          <a:ea typeface="+mn-ea"/>
                          <a:cs typeface="+mn-cs"/>
                        </a:rPr>
                        <a:t>postignuće!”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Kritizirali su Vas!</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1" i="1" u="none" strike="noStrike" cap="none" normalizeH="0" baseline="0">
                          <a:ln>
                            <a:noFill/>
                          </a:ln>
                          <a:solidFill>
                            <a:srgbClr val="333333"/>
                          </a:solidFill>
                          <a:effectLst/>
                          <a:latin typeface="+mn-lt"/>
                          <a:ea typeface="+mn-ea"/>
                          <a:cs typeface="+mn-cs"/>
                        </a:rPr>
                        <a:t>“Osramotio </a:t>
                      </a:r>
                      <a:r>
                        <a:rPr kumimoji="0" lang="en-US" sz="2400" b="1" i="1" u="none" strike="noStrike" cap="none" normalizeH="0" baseline="0" dirty="0" err="1">
                          <a:ln>
                            <a:noFill/>
                          </a:ln>
                          <a:solidFill>
                            <a:srgbClr val="333333"/>
                          </a:solidFill>
                          <a:effectLst/>
                          <a:latin typeface="+mn-lt"/>
                          <a:ea typeface="+mn-ea"/>
                          <a:cs typeface="+mn-cs"/>
                        </a:rPr>
                        <a:t>sam</a:t>
                      </a:r>
                      <a:r>
                        <a:rPr kumimoji="0" lang="en-US" sz="2400" b="1" i="1" u="none" strike="noStrike" cap="none" normalizeH="0" baseline="0" dirty="0">
                          <a:ln>
                            <a:noFill/>
                          </a:ln>
                          <a:solidFill>
                            <a:srgbClr val="333333"/>
                          </a:solidFill>
                          <a:effectLst/>
                          <a:latin typeface="+mn-lt"/>
                          <a:ea typeface="+mn-ea"/>
                          <a:cs typeface="+mn-cs"/>
                        </a:rPr>
                        <a:t> se. </a:t>
                      </a:r>
                      <a:r>
                        <a:rPr kumimoji="0" lang="en-US" sz="2400" b="1" i="1" u="none" strike="noStrike" cap="none" normalizeH="0" baseline="0" dirty="0" err="1">
                          <a:ln>
                            <a:noFill/>
                          </a:ln>
                          <a:solidFill>
                            <a:srgbClr val="333333"/>
                          </a:solidFill>
                          <a:effectLst/>
                          <a:latin typeface="+mn-lt"/>
                          <a:ea typeface="+mn-ea"/>
                          <a:cs typeface="+mn-cs"/>
                        </a:rPr>
                        <a:t>Bezvrijedan</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err="1">
                          <a:ln>
                            <a:noFill/>
                          </a:ln>
                          <a:solidFill>
                            <a:srgbClr val="333333"/>
                          </a:solidFill>
                          <a:effectLst/>
                          <a:latin typeface="+mn-lt"/>
                          <a:ea typeface="+mn-ea"/>
                          <a:cs typeface="+mn-cs"/>
                        </a:rPr>
                        <a:t>sam</a:t>
                      </a:r>
                      <a:r>
                        <a:rPr kumimoji="0" lang="en-US" sz="2400" b="1" i="1" u="none" strike="noStrike" cap="none" normalizeH="0" baseline="0">
                          <a:ln>
                            <a:noFill/>
                          </a:ln>
                          <a:solidFill>
                            <a:srgbClr val="333333"/>
                          </a:solidFill>
                          <a:effectLst/>
                          <a:latin typeface="+mn-lt"/>
                          <a:ea typeface="+mn-ea"/>
                          <a:cs typeface="+mn-cs"/>
                        </a:rPr>
                        <a:t>...”</a:t>
                      </a:r>
                      <a:endParaRPr kumimoji="0" lang="en-US" sz="24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“Ta </a:t>
                      </a:r>
                      <a:r>
                        <a:rPr kumimoji="0" lang="en-US" sz="2400" b="0" i="0" u="none" strike="noStrike" cap="none" normalizeH="0" baseline="0" dirty="0" err="1">
                          <a:ln>
                            <a:noFill/>
                          </a:ln>
                          <a:solidFill>
                            <a:srgbClr val="333333"/>
                          </a:solidFill>
                          <a:effectLst/>
                          <a:latin typeface="+mn-lt"/>
                          <a:ea typeface="+mn-ea"/>
                          <a:cs typeface="+mn-cs"/>
                        </a:rPr>
                        <a:t>osoba</a:t>
                      </a:r>
                      <a:r>
                        <a:rPr kumimoji="0" lang="en-US" sz="2400" b="0" i="0" u="none" strike="noStrike" cap="none" normalizeH="0" baseline="0" dirty="0">
                          <a:ln>
                            <a:noFill/>
                          </a:ln>
                          <a:solidFill>
                            <a:srgbClr val="333333"/>
                          </a:solidFill>
                          <a:effectLst/>
                          <a:latin typeface="+mn-lt"/>
                          <a:ea typeface="+mn-ea"/>
                          <a:cs typeface="+mn-cs"/>
                        </a:rPr>
                        <a:t> je </a:t>
                      </a:r>
                      <a:r>
                        <a:rPr kumimoji="0" lang="en-US" sz="2400" b="0" i="0" u="none" strike="noStrike" cap="none" normalizeH="0" baseline="0" dirty="0" err="1">
                          <a:ln>
                            <a:noFill/>
                          </a:ln>
                          <a:solidFill>
                            <a:srgbClr val="333333"/>
                          </a:solidFill>
                          <a:effectLst/>
                          <a:latin typeface="+mn-lt"/>
                          <a:ea typeface="+mn-ea"/>
                          <a:cs typeface="+mn-cs"/>
                        </a:rPr>
                        <a:t>možda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imala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loš</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dan</a:t>
                      </a:r>
                      <a:r>
                        <a:rPr kumimoji="0" lang="en-US" sz="2400" b="0" i="0" u="none" strike="noStrike" cap="none" normalizeH="0" baseline="0">
                          <a:ln>
                            <a:noFill/>
                          </a:ln>
                          <a:solidFill>
                            <a:srgbClr val="333333"/>
                          </a:solidFill>
                          <a:effectLst/>
                          <a:latin typeface="+mn-lt"/>
                          <a:ea typeface="+mn-ea"/>
                          <a:cs typeface="+mn-cs"/>
                        </a:rPr>
                        <a:t>.”; “Može </a:t>
                      </a:r>
                      <a:r>
                        <a:rPr kumimoji="0" lang="en-US" sz="2400" b="0" i="0" u="none" strike="noStrike" cap="none" normalizeH="0" baseline="0" dirty="0">
                          <a:ln>
                            <a:noFill/>
                          </a:ln>
                          <a:solidFill>
                            <a:srgbClr val="333333"/>
                          </a:solidFill>
                          <a:effectLst/>
                          <a:latin typeface="+mn-lt"/>
                          <a:ea typeface="+mn-ea"/>
                          <a:cs typeface="+mn-cs"/>
                        </a:rPr>
                        <a:t>li mi ta </a:t>
                      </a:r>
                      <a:r>
                        <a:rPr kumimoji="0" lang="en-US" sz="2400" b="0" i="0" u="none" strike="noStrike" cap="none" normalizeH="0" baseline="0" dirty="0" err="1">
                          <a:ln>
                            <a:noFill/>
                          </a:ln>
                          <a:solidFill>
                            <a:srgbClr val="333333"/>
                          </a:solidFill>
                          <a:effectLst/>
                          <a:latin typeface="+mn-lt"/>
                          <a:ea typeface="+mn-ea"/>
                          <a:cs typeface="+mn-cs"/>
                        </a:rPr>
                        <a:t>kritika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koristiti</a:t>
                      </a:r>
                      <a:r>
                        <a:rPr kumimoji="0" lang="en-US" sz="2400" b="0" i="0" u="none" strike="noStrike" cap="none" normalizeH="0" baseline="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8 – Samopoštovanje i raspoloženje</a:t>
            </a:r>
          </a:p>
        </p:txBody>
      </p:sp>
      <p:sp>
        <p:nvSpPr>
          <p:cNvPr id="3" name="Slide Number Placeholder 2"/>
          <p:cNvSpPr>
            <a:spLocks noGrp="1"/>
          </p:cNvSpPr>
          <p:nvPr>
            <p:ph type="sldNum" sz="quarter" idx="12"/>
          </p:nvPr>
        </p:nvSpPr>
        <p:spPr/>
        <p:txBody>
          <a:bodyPr/>
          <a:lstStyle/>
          <a:p>
            <a:fld id="{CACEB4CF-0E94-4795-B1F5-4C02EB18B747}" type="slidenum">
              <a:rPr lang="de-DE" altLang="de-DE" smtClean="0"/>
              <a:pPr/>
              <a:t>24</a:t>
            </a:fld>
            <a:endParaRPr lang="de-DE" altLang="de-DE"/>
          </a:p>
        </p:txBody>
      </p:sp>
    </p:spTree>
    <p:extLst>
      <p:ext uri="{BB962C8B-B14F-4D97-AF65-F5344CB8AC3E}">
        <p14:creationId xmlns:p14="http://schemas.microsoft.com/office/powerpoint/2010/main" val="606067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5. Mišljenje “sve ili ništa”/ katastrofično mišljenje</a:t>
            </a:r>
            <a:br>
              <a:rPr lang="en-US" sz="3600">
                <a:solidFill>
                  <a:srgbClr val="004992"/>
                </a:solidFill>
                <a:latin typeface="+mn-lt"/>
                <a:ea typeface="+mn-ea"/>
                <a:cs typeface="+mn-cs"/>
              </a:rPr>
            </a:br>
            <a:r>
              <a:rPr lang="en-US">
                <a:solidFill>
                  <a:srgbClr val="004992"/>
                </a:solidFill>
                <a:latin typeface="+mn-lt"/>
                <a:ea typeface="+mn-ea"/>
                <a:cs typeface="+mn-cs"/>
              </a:rPr>
              <a:t>Koji bi pristup bio korisniji i realniji?</a:t>
            </a:r>
            <a:endParaRPr lang="en-US" dirty="0">
              <a:solidFill>
                <a:srgbClr val="004992"/>
              </a:solidFill>
              <a:latin typeface="+mn-lt"/>
              <a:ea typeface="+mn-ea"/>
              <a:cs typeface="+mn-cs"/>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952103876"/>
              </p:ext>
            </p:extLst>
          </p:nvPr>
        </p:nvGraphicFramePr>
        <p:xfrm>
          <a:off x="408955" y="2203704"/>
          <a:ext cx="11376000" cy="2176272"/>
        </p:xfrm>
        <a:graphic>
          <a:graphicData uri="http://schemas.openxmlformats.org/drawingml/2006/table">
            <a:tbl>
              <a:tblPr>
                <a:tableStyleId>{21E4AEA4-8DFA-4A89-87EB-49C32662AFE0}</a:tableStyleId>
              </a:tblPr>
              <a:tblGrid>
                <a:gridCol w="5040560">
                  <a:extLst>
                    <a:ext uri="{9D8B030D-6E8A-4147-A177-3AD203B41FA5}">
                      <a16:colId xmlns:a16="http://schemas.microsoft.com/office/drawing/2014/main" val="20000"/>
                    </a:ext>
                  </a:extLst>
                </a:gridCol>
                <a:gridCol w="633544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Događaj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400" b="1" i="1" u="none" strike="noStrike" cap="none" normalizeH="0" baseline="0" dirty="0" err="1">
                          <a:ln>
                            <a:noFill/>
                          </a:ln>
                          <a:solidFill>
                            <a:srgbClr val="333333"/>
                          </a:solidFill>
                          <a:effectLst/>
                          <a:latin typeface="+mn-lt"/>
                          <a:ea typeface="+mn-ea"/>
                          <a:cs typeface="+mn-cs"/>
                        </a:rPr>
                        <a:t>Depresivni</a:t>
                      </a:r>
                      <a:r>
                        <a:rPr kumimoji="0" lang="es-ES" sz="2400" b="1" i="1" u="none" strike="noStrike" cap="none" normalizeH="0" baseline="0" dirty="0">
                          <a:ln>
                            <a:noFill/>
                          </a:ln>
                          <a:solidFill>
                            <a:srgbClr val="333333"/>
                          </a:solidFill>
                          <a:effectLst/>
                          <a:latin typeface="+mn-lt"/>
                          <a:ea typeface="+mn-ea"/>
                          <a:cs typeface="+mn-cs"/>
                        </a:rPr>
                        <a:t> </a:t>
                      </a:r>
                      <a:r>
                        <a:rPr kumimoji="0" lang="es-ES" sz="2400" b="1" i="1" u="none" strike="noStrike" cap="none" normalizeH="0" baseline="0" dirty="0" err="1">
                          <a:ln>
                            <a:noFill/>
                          </a:ln>
                          <a:solidFill>
                            <a:srgbClr val="333333"/>
                          </a:solidFill>
                          <a:effectLst/>
                          <a:latin typeface="+mn-lt"/>
                          <a:ea typeface="+mn-ea"/>
                          <a:cs typeface="+mn-cs"/>
                        </a:rPr>
                        <a:t>pristup</a:t>
                      </a:r>
                      <a:endParaRPr kumimoji="0" lang="es-ES" sz="24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400" b="0" i="0" u="none" strike="noStrike" cap="none" normalizeH="0" baseline="0" dirty="0" err="1">
                          <a:ln>
                            <a:noFill/>
                          </a:ln>
                          <a:solidFill>
                            <a:srgbClr val="333333"/>
                          </a:solidFill>
                          <a:effectLst/>
                          <a:latin typeface="+mn-lt"/>
                          <a:ea typeface="+mn-ea"/>
                          <a:cs typeface="+mn-cs"/>
                        </a:rPr>
                        <a:t>Pozitivni</a:t>
                      </a:r>
                      <a:r>
                        <a:rPr kumimoji="0" lang="es-ES" sz="2400" b="0" i="0" u="none" strike="noStrike" cap="none" normalizeH="0" baseline="0" dirty="0">
                          <a:ln>
                            <a:noFill/>
                          </a:ln>
                          <a:solidFill>
                            <a:srgbClr val="333333"/>
                          </a:solidFill>
                          <a:effectLst/>
                          <a:latin typeface="+mn-lt"/>
                          <a:ea typeface="+mn-ea"/>
                          <a:cs typeface="+mn-cs"/>
                        </a:rPr>
                        <a:t>/</a:t>
                      </a:r>
                      <a:r>
                        <a:rPr kumimoji="0" lang="es-ES" sz="2400" b="0" i="0" u="none" strike="noStrike" cap="none" normalizeH="0" baseline="0" dirty="0" err="1">
                          <a:ln>
                            <a:noFill/>
                          </a:ln>
                          <a:solidFill>
                            <a:srgbClr val="333333"/>
                          </a:solidFill>
                          <a:effectLst/>
                          <a:latin typeface="+mn-lt"/>
                          <a:ea typeface="+mn-ea"/>
                          <a:cs typeface="+mn-cs"/>
                        </a:rPr>
                        <a:t>konstruktivni</a:t>
                      </a:r>
                      <a:r>
                        <a:rPr kumimoji="0" lang="es-ES" sz="2400" b="0" i="0" u="none" strike="noStrike" cap="none" normalizeH="0" baseline="0" dirty="0">
                          <a:ln>
                            <a:noFill/>
                          </a:ln>
                          <a:solidFill>
                            <a:srgbClr val="333333"/>
                          </a:solidFill>
                          <a:effectLst/>
                          <a:latin typeface="+mn-lt"/>
                          <a:ea typeface="+mn-ea"/>
                          <a:cs typeface="+mn-cs"/>
                        </a:rPr>
                        <a:t> </a:t>
                      </a:r>
                      <a:r>
                        <a:rPr kumimoji="0" lang="es-ES" sz="2400" b="0" i="0" u="none" strike="noStrike" cap="none" normalizeH="0" baseline="0" dirty="0" err="1">
                          <a:ln>
                            <a:noFill/>
                          </a:ln>
                          <a:solidFill>
                            <a:srgbClr val="333333"/>
                          </a:solidFill>
                          <a:effectLst/>
                          <a:latin typeface="+mn-lt"/>
                          <a:ea typeface="+mn-ea"/>
                          <a:cs typeface="+mn-cs"/>
                        </a:rPr>
                        <a:t>pristup</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Primijetili ste tamnu mrlju na koži.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1" i="1" u="none" strike="noStrike" cap="none" normalizeH="0" baseline="0" dirty="0">
                          <a:ln>
                            <a:noFill/>
                          </a:ln>
                          <a:solidFill>
                            <a:srgbClr val="333333"/>
                          </a:solidFill>
                          <a:effectLst/>
                          <a:latin typeface="+mn-lt"/>
                          <a:ea typeface="+mn-ea"/>
                          <a:cs typeface="+mn-cs"/>
                        </a:rPr>
                        <a:t>“</a:t>
                      </a:r>
                      <a:r>
                        <a:rPr kumimoji="0" lang="en-US" sz="2400" b="1" i="1" u="none" strike="noStrike" cap="none" normalizeH="0" baseline="0" dirty="0" err="1">
                          <a:ln>
                            <a:noFill/>
                          </a:ln>
                          <a:solidFill>
                            <a:srgbClr val="333333"/>
                          </a:solidFill>
                          <a:effectLst/>
                          <a:latin typeface="+mn-lt"/>
                          <a:ea typeface="+mn-ea"/>
                          <a:cs typeface="+mn-cs"/>
                        </a:rPr>
                        <a:t>Bolujem</a:t>
                      </a:r>
                      <a:r>
                        <a:rPr kumimoji="0" lang="en-US" sz="2400" b="1" i="1" u="none" strike="noStrike" cap="none" normalizeH="0" baseline="0" dirty="0">
                          <a:ln>
                            <a:noFill/>
                          </a:ln>
                          <a:solidFill>
                            <a:srgbClr val="333333"/>
                          </a:solidFill>
                          <a:effectLst/>
                          <a:latin typeface="+mn-lt"/>
                          <a:ea typeface="+mn-ea"/>
                          <a:cs typeface="+mn-cs"/>
                        </a:rPr>
                        <a:t> od </a:t>
                      </a:r>
                      <a:r>
                        <a:rPr kumimoji="0" lang="en-US" sz="2400" b="1" i="1" u="none" strike="noStrike" cap="none" normalizeH="0" baseline="0" dirty="0" err="1">
                          <a:ln>
                            <a:noFill/>
                          </a:ln>
                          <a:solidFill>
                            <a:srgbClr val="333333"/>
                          </a:solidFill>
                          <a:effectLst/>
                          <a:latin typeface="+mn-lt"/>
                          <a:ea typeface="+mn-ea"/>
                          <a:cs typeface="+mn-cs"/>
                        </a:rPr>
                        <a:t>karcinoma</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dirty="0" err="1">
                          <a:ln>
                            <a:noFill/>
                          </a:ln>
                          <a:solidFill>
                            <a:srgbClr val="333333"/>
                          </a:solidFill>
                          <a:effectLst/>
                          <a:latin typeface="+mn-lt"/>
                          <a:ea typeface="+mn-ea"/>
                          <a:cs typeface="+mn-cs"/>
                        </a:rPr>
                        <a:t>umrijet</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dirty="0" err="1">
                          <a:ln>
                            <a:noFill/>
                          </a:ln>
                          <a:solidFill>
                            <a:srgbClr val="333333"/>
                          </a:solidFill>
                          <a:effectLst/>
                          <a:latin typeface="+mn-lt"/>
                          <a:ea typeface="+mn-ea"/>
                          <a:cs typeface="+mn-cs"/>
                        </a:rPr>
                        <a:t>ću</a:t>
                      </a:r>
                      <a:r>
                        <a:rPr kumimoji="0" lang="en-US" sz="24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ooter Placeholder 6"/>
          <p:cNvSpPr>
            <a:spLocks noGrp="1"/>
          </p:cNvSpPr>
          <p:nvPr>
            <p:ph type="ftr" sz="quarter" idx="11"/>
          </p:nvPr>
        </p:nvSpPr>
        <p:spPr/>
        <p:txBody>
          <a:bodyPr/>
          <a:lstStyle/>
          <a:p>
            <a:pPr>
              <a:defRPr/>
            </a:pPr>
            <a:r>
              <a:rPr lang="de-DE"/>
              <a:t>Metakognitivni Trening 8 – Samopoštovanje i raspoloženje</a:t>
            </a:r>
          </a:p>
        </p:txBody>
      </p:sp>
      <p:sp>
        <p:nvSpPr>
          <p:cNvPr id="11" name="Slide Number Placeholder 10"/>
          <p:cNvSpPr>
            <a:spLocks noGrp="1"/>
          </p:cNvSpPr>
          <p:nvPr>
            <p:ph type="sldNum" sz="quarter" idx="12"/>
          </p:nvPr>
        </p:nvSpPr>
        <p:spPr/>
        <p:txBody>
          <a:bodyPr/>
          <a:lstStyle/>
          <a:p>
            <a:fld id="{CACEB4CF-0E94-4795-B1F5-4C02EB18B747}"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5. Mišljenje “sve ili ništa”/ katastrofično mišljenje</a:t>
            </a:r>
            <a:br>
              <a:rPr lang="en-US" sz="3600">
                <a:solidFill>
                  <a:srgbClr val="004992"/>
                </a:solidFill>
                <a:latin typeface="+mn-lt"/>
                <a:ea typeface="+mn-ea"/>
                <a:cs typeface="+mn-cs"/>
              </a:rPr>
            </a:br>
            <a:r>
              <a:rPr lang="en-US">
                <a:solidFill>
                  <a:srgbClr val="004992"/>
                </a:solidFill>
                <a:latin typeface="+mn-lt"/>
                <a:ea typeface="+mn-ea"/>
                <a:cs typeface="+mn-cs"/>
              </a:rPr>
              <a:t>Koji bi pristup bio korisniji i realniji?</a:t>
            </a:r>
            <a:endParaRPr lang="en-US" dirty="0">
              <a:solidFill>
                <a:srgbClr val="004992"/>
              </a:solidFill>
              <a:latin typeface="+mn-lt"/>
              <a:ea typeface="+mn-ea"/>
              <a:cs typeface="+mn-cs"/>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314625188"/>
              </p:ext>
            </p:extLst>
          </p:nvPr>
        </p:nvGraphicFramePr>
        <p:xfrm>
          <a:off x="408955" y="2203704"/>
          <a:ext cx="11376000" cy="2176272"/>
        </p:xfrm>
        <a:graphic>
          <a:graphicData uri="http://schemas.openxmlformats.org/drawingml/2006/table">
            <a:tbl>
              <a:tblPr>
                <a:tableStyleId>{21E4AEA4-8DFA-4A89-87EB-49C32662AFE0}</a:tableStyleId>
              </a:tblPr>
              <a:tblGrid>
                <a:gridCol w="5040560">
                  <a:extLst>
                    <a:ext uri="{9D8B030D-6E8A-4147-A177-3AD203B41FA5}">
                      <a16:colId xmlns:a16="http://schemas.microsoft.com/office/drawing/2014/main" val="20000"/>
                    </a:ext>
                  </a:extLst>
                </a:gridCol>
                <a:gridCol w="633544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Događaj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400" b="1" i="1" u="none" strike="noStrike" cap="none" normalizeH="0" baseline="0" dirty="0" err="1">
                          <a:ln>
                            <a:noFill/>
                          </a:ln>
                          <a:solidFill>
                            <a:srgbClr val="333333"/>
                          </a:solidFill>
                          <a:effectLst/>
                          <a:latin typeface="+mn-lt"/>
                          <a:ea typeface="+mn-ea"/>
                          <a:cs typeface="+mn-cs"/>
                        </a:rPr>
                        <a:t>Depresivni</a:t>
                      </a:r>
                      <a:r>
                        <a:rPr kumimoji="0" lang="es-ES" sz="2400" b="1" i="1" u="none" strike="noStrike" cap="none" normalizeH="0" baseline="0" dirty="0">
                          <a:ln>
                            <a:noFill/>
                          </a:ln>
                          <a:solidFill>
                            <a:srgbClr val="333333"/>
                          </a:solidFill>
                          <a:effectLst/>
                          <a:latin typeface="+mn-lt"/>
                          <a:ea typeface="+mn-ea"/>
                          <a:cs typeface="+mn-cs"/>
                        </a:rPr>
                        <a:t> </a:t>
                      </a:r>
                      <a:r>
                        <a:rPr kumimoji="0" lang="es-ES" sz="2400" b="1" i="1" u="none" strike="noStrike" cap="none" normalizeH="0" baseline="0" dirty="0" err="1">
                          <a:ln>
                            <a:noFill/>
                          </a:ln>
                          <a:solidFill>
                            <a:srgbClr val="333333"/>
                          </a:solidFill>
                          <a:effectLst/>
                          <a:latin typeface="+mn-lt"/>
                          <a:ea typeface="+mn-ea"/>
                          <a:cs typeface="+mn-cs"/>
                        </a:rPr>
                        <a:t>pristup</a:t>
                      </a:r>
                      <a:endParaRPr kumimoji="0" lang="es-ES" sz="24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400" b="0" i="0" u="none" strike="noStrike" cap="none" normalizeH="0" baseline="0" dirty="0" err="1">
                          <a:ln>
                            <a:noFill/>
                          </a:ln>
                          <a:solidFill>
                            <a:srgbClr val="333333"/>
                          </a:solidFill>
                          <a:effectLst/>
                          <a:latin typeface="+mn-lt"/>
                          <a:ea typeface="+mn-ea"/>
                          <a:cs typeface="+mn-cs"/>
                        </a:rPr>
                        <a:t>Pozitivni</a:t>
                      </a:r>
                      <a:r>
                        <a:rPr kumimoji="0" lang="es-ES" sz="2400" b="0" i="0" u="none" strike="noStrike" cap="none" normalizeH="0" baseline="0" dirty="0">
                          <a:ln>
                            <a:noFill/>
                          </a:ln>
                          <a:solidFill>
                            <a:srgbClr val="333333"/>
                          </a:solidFill>
                          <a:effectLst/>
                          <a:latin typeface="+mn-lt"/>
                          <a:ea typeface="+mn-ea"/>
                          <a:cs typeface="+mn-cs"/>
                        </a:rPr>
                        <a:t>/</a:t>
                      </a:r>
                      <a:r>
                        <a:rPr kumimoji="0" lang="es-ES" sz="2400" b="0" i="0" u="none" strike="noStrike" cap="none" normalizeH="0" baseline="0" dirty="0" err="1">
                          <a:ln>
                            <a:noFill/>
                          </a:ln>
                          <a:solidFill>
                            <a:srgbClr val="333333"/>
                          </a:solidFill>
                          <a:effectLst/>
                          <a:latin typeface="+mn-lt"/>
                          <a:ea typeface="+mn-ea"/>
                          <a:cs typeface="+mn-cs"/>
                        </a:rPr>
                        <a:t>konstruktivni</a:t>
                      </a:r>
                      <a:r>
                        <a:rPr kumimoji="0" lang="es-ES" sz="2400" b="0" i="0" u="none" strike="noStrike" cap="none" normalizeH="0" baseline="0" dirty="0">
                          <a:ln>
                            <a:noFill/>
                          </a:ln>
                          <a:solidFill>
                            <a:srgbClr val="333333"/>
                          </a:solidFill>
                          <a:effectLst/>
                          <a:latin typeface="+mn-lt"/>
                          <a:ea typeface="+mn-ea"/>
                          <a:cs typeface="+mn-cs"/>
                        </a:rPr>
                        <a:t> </a:t>
                      </a:r>
                      <a:r>
                        <a:rPr kumimoji="0" lang="es-ES" sz="2400" b="0" i="0" u="none" strike="noStrike" cap="none" normalizeH="0" baseline="0" dirty="0" err="1">
                          <a:ln>
                            <a:noFill/>
                          </a:ln>
                          <a:solidFill>
                            <a:srgbClr val="333333"/>
                          </a:solidFill>
                          <a:effectLst/>
                          <a:latin typeface="+mn-lt"/>
                          <a:ea typeface="+mn-ea"/>
                          <a:cs typeface="+mn-cs"/>
                        </a:rPr>
                        <a:t>pristup</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Primijetili ste tamnu mrlju na koži.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1" i="1" u="none" strike="noStrike" cap="none" normalizeH="0" baseline="0" dirty="0">
                          <a:ln>
                            <a:noFill/>
                          </a:ln>
                          <a:solidFill>
                            <a:srgbClr val="333333"/>
                          </a:solidFill>
                          <a:effectLst/>
                          <a:latin typeface="+mn-lt"/>
                          <a:ea typeface="+mn-ea"/>
                          <a:cs typeface="+mn-cs"/>
                        </a:rPr>
                        <a:t>“</a:t>
                      </a:r>
                      <a:r>
                        <a:rPr kumimoji="0" lang="en-US" sz="2400" b="1" i="1" u="none" strike="noStrike" cap="none" normalizeH="0" baseline="0" dirty="0" err="1">
                          <a:ln>
                            <a:noFill/>
                          </a:ln>
                          <a:solidFill>
                            <a:srgbClr val="333333"/>
                          </a:solidFill>
                          <a:effectLst/>
                          <a:latin typeface="+mn-lt"/>
                          <a:ea typeface="+mn-ea"/>
                          <a:cs typeface="+mn-cs"/>
                        </a:rPr>
                        <a:t>Bolujem</a:t>
                      </a:r>
                      <a:r>
                        <a:rPr kumimoji="0" lang="en-US" sz="2400" b="1" i="1" u="none" strike="noStrike" cap="none" normalizeH="0" baseline="0" dirty="0">
                          <a:ln>
                            <a:noFill/>
                          </a:ln>
                          <a:solidFill>
                            <a:srgbClr val="333333"/>
                          </a:solidFill>
                          <a:effectLst/>
                          <a:latin typeface="+mn-lt"/>
                          <a:ea typeface="+mn-ea"/>
                          <a:cs typeface="+mn-cs"/>
                        </a:rPr>
                        <a:t> od </a:t>
                      </a:r>
                      <a:r>
                        <a:rPr kumimoji="0" lang="en-US" sz="2400" b="1" i="1" u="none" strike="noStrike" cap="none" normalizeH="0" baseline="0" dirty="0" err="1">
                          <a:ln>
                            <a:noFill/>
                          </a:ln>
                          <a:solidFill>
                            <a:srgbClr val="333333"/>
                          </a:solidFill>
                          <a:effectLst/>
                          <a:latin typeface="+mn-lt"/>
                          <a:ea typeface="+mn-ea"/>
                          <a:cs typeface="+mn-cs"/>
                        </a:rPr>
                        <a:t>karcinoma</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dirty="0" err="1">
                          <a:ln>
                            <a:noFill/>
                          </a:ln>
                          <a:solidFill>
                            <a:srgbClr val="333333"/>
                          </a:solidFill>
                          <a:effectLst/>
                          <a:latin typeface="+mn-lt"/>
                          <a:ea typeface="+mn-ea"/>
                          <a:cs typeface="+mn-cs"/>
                        </a:rPr>
                        <a:t>umrijet</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dirty="0" err="1">
                          <a:ln>
                            <a:noFill/>
                          </a:ln>
                          <a:solidFill>
                            <a:srgbClr val="333333"/>
                          </a:solidFill>
                          <a:effectLst/>
                          <a:latin typeface="+mn-lt"/>
                          <a:ea typeface="+mn-ea"/>
                          <a:cs typeface="+mn-cs"/>
                        </a:rPr>
                        <a:t>ću</a:t>
                      </a:r>
                      <a:r>
                        <a:rPr kumimoji="0" lang="en-US" sz="24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Pitajte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druge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ljude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liječnika</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Metakognitivni Trening 8 – Samopoštovanje i raspoloženje</a:t>
            </a:r>
          </a:p>
        </p:txBody>
      </p:sp>
      <p:sp>
        <p:nvSpPr>
          <p:cNvPr id="3" name="Slide Number Placeholder 2"/>
          <p:cNvSpPr>
            <a:spLocks noGrp="1"/>
          </p:cNvSpPr>
          <p:nvPr>
            <p:ph type="sldNum" sz="quarter" idx="12"/>
          </p:nvPr>
        </p:nvSpPr>
        <p:spPr/>
        <p:txBody>
          <a:bodyPr/>
          <a:lstStyle/>
          <a:p>
            <a:fld id="{CACEB4CF-0E94-4795-B1F5-4C02EB18B747}" type="slidenum">
              <a:rPr lang="de-DE" altLang="de-DE" smtClean="0"/>
              <a:pPr/>
              <a:t>26</a:t>
            </a:fld>
            <a:endParaRPr lang="de-DE" altLang="de-DE"/>
          </a:p>
        </p:txBody>
      </p:sp>
    </p:spTree>
    <p:extLst>
      <p:ext uri="{BB962C8B-B14F-4D97-AF65-F5344CB8AC3E}">
        <p14:creationId xmlns:p14="http://schemas.microsoft.com/office/powerpoint/2010/main" val="3763240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sz="3600">
                <a:solidFill>
                  <a:srgbClr val="004992"/>
                </a:solidFill>
                <a:latin typeface="+mn-lt"/>
                <a:ea typeface="+mn-ea"/>
                <a:cs typeface="+mn-cs"/>
              </a:rPr>
              <a:t>6. Potiskivanje negativnih misli</a:t>
            </a:r>
            <a:br>
              <a:rPr lang="sv-SE" sz="3600">
                <a:solidFill>
                  <a:srgbClr val="004992"/>
                </a:solidFill>
                <a:latin typeface="+mn-lt"/>
                <a:ea typeface="+mn-ea"/>
                <a:cs typeface="+mn-cs"/>
              </a:rPr>
            </a:br>
            <a:r>
              <a:rPr lang="sv-SE">
                <a:solidFill>
                  <a:srgbClr val="004992"/>
                </a:solidFill>
                <a:latin typeface="+mn-lt"/>
                <a:ea typeface="+mn-ea"/>
                <a:cs typeface="+mn-cs"/>
              </a:rPr>
              <a:t>Koji bi pristup bio korisniji i realniji?</a:t>
            </a:r>
            <a:endParaRPr lang="en-US" dirty="0">
              <a:solidFill>
                <a:srgbClr val="004992"/>
              </a:solidFill>
              <a:latin typeface="+mn-lt"/>
              <a:ea typeface="+mn-ea"/>
              <a:cs typeface="+mn-cs"/>
            </a:endParaRP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026181927"/>
              </p:ext>
            </p:extLst>
          </p:nvPr>
        </p:nvGraphicFramePr>
        <p:xfrm>
          <a:off x="408955" y="2203704"/>
          <a:ext cx="11376000" cy="2176272"/>
        </p:xfrm>
        <a:graphic>
          <a:graphicData uri="http://schemas.openxmlformats.org/drawingml/2006/table">
            <a:tbl>
              <a:tblPr>
                <a:tableStyleId>{21E4AEA4-8DFA-4A89-87EB-49C32662AFE0}</a:tableStyleId>
              </a:tblPr>
              <a:tblGrid>
                <a:gridCol w="5040560">
                  <a:extLst>
                    <a:ext uri="{9D8B030D-6E8A-4147-A177-3AD203B41FA5}">
                      <a16:colId xmlns:a16="http://schemas.microsoft.com/office/drawing/2014/main" val="20000"/>
                    </a:ext>
                  </a:extLst>
                </a:gridCol>
                <a:gridCol w="633544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Događaj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1" i="1" u="none" strike="noStrike" cap="none" normalizeH="0" baseline="0" dirty="0">
                          <a:ln>
                            <a:noFill/>
                          </a:ln>
                          <a:solidFill>
                            <a:srgbClr val="333333"/>
                          </a:solidFill>
                          <a:effectLst/>
                          <a:latin typeface="+mn-lt"/>
                          <a:ea typeface="+mn-ea"/>
                          <a:cs typeface="+mn-cs"/>
                        </a:rPr>
                        <a:t>Depresivni pristup</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Pozitivni/konstruktivni pristup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Muče</a:t>
                      </a:r>
                      <a:r>
                        <a:rPr kumimoji="0" lang="en-US" sz="2400" b="0" i="0" u="none" strike="noStrike" cap="none" normalizeH="0" baseline="0" dirty="0">
                          <a:ln>
                            <a:noFill/>
                          </a:ln>
                          <a:solidFill>
                            <a:srgbClr val="333333"/>
                          </a:solidFill>
                          <a:effectLst/>
                          <a:latin typeface="+mn-lt"/>
                          <a:ea typeface="+mn-ea"/>
                          <a:cs typeface="+mn-cs"/>
                        </a:rPr>
                        <a:t> Vas </a:t>
                      </a:r>
                      <a:r>
                        <a:rPr kumimoji="0" lang="en-US" sz="2400" b="0" i="0" u="none" strike="noStrike" cap="none" normalizeH="0" baseline="0" dirty="0" err="1">
                          <a:ln>
                            <a:noFill/>
                          </a:ln>
                          <a:solidFill>
                            <a:srgbClr val="333333"/>
                          </a:solidFill>
                          <a:effectLst/>
                          <a:latin typeface="+mn-lt"/>
                          <a:ea typeface="+mn-ea"/>
                          <a:cs typeface="+mn-cs"/>
                        </a:rPr>
                        <a:t>učestale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negativne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misli</a:t>
                      </a:r>
                      <a:r>
                        <a:rPr kumimoji="0" lang="en-US" sz="2400" b="0" i="0" u="none" strike="noStrike" cap="none" normalizeH="0" baseline="0">
                          <a:ln>
                            <a:noFill/>
                          </a:ln>
                          <a:solidFill>
                            <a:srgbClr val="333333"/>
                          </a:solidFill>
                          <a:effectLst/>
                          <a:latin typeface="+mn-lt"/>
                          <a:ea typeface="+mn-ea"/>
                          <a:cs typeface="+mn-cs"/>
                        </a:rPr>
                        <a:t> (“ja </a:t>
                      </a:r>
                      <a:r>
                        <a:rPr kumimoji="0" lang="en-US" sz="2400" b="0" i="0" u="none" strike="noStrike" cap="none" normalizeH="0" baseline="0" dirty="0" err="1">
                          <a:ln>
                            <a:noFill/>
                          </a:ln>
                          <a:solidFill>
                            <a:srgbClr val="333333"/>
                          </a:solidFill>
                          <a:effectLst/>
                          <a:latin typeface="+mn-lt"/>
                          <a:ea typeface="+mn-ea"/>
                          <a:cs typeface="+mn-cs"/>
                        </a:rPr>
                        <a:t>sam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bezvrijedan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luzer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glupan</a:t>
                      </a:r>
                      <a:r>
                        <a:rPr kumimoji="0" lang="en-US"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1" i="1" u="none" strike="noStrike" cap="none" normalizeH="0" baseline="0" dirty="0">
                          <a:ln>
                            <a:noFill/>
                          </a:ln>
                          <a:solidFill>
                            <a:srgbClr val="333333"/>
                          </a:solidFill>
                          <a:effectLst/>
                          <a:latin typeface="+mn-lt"/>
                          <a:ea typeface="+mn-ea"/>
                          <a:cs typeface="+mn-cs"/>
                        </a:rPr>
                        <a:t>“Ne </a:t>
                      </a:r>
                      <a:r>
                        <a:rPr kumimoji="0" lang="en-US" sz="2400" b="1" i="1" u="none" strike="noStrike" cap="none" normalizeH="0" baseline="0" dirty="0" err="1">
                          <a:ln>
                            <a:noFill/>
                          </a:ln>
                          <a:solidFill>
                            <a:srgbClr val="333333"/>
                          </a:solidFill>
                          <a:effectLst/>
                          <a:latin typeface="+mn-lt"/>
                          <a:ea typeface="+mn-ea"/>
                          <a:cs typeface="+mn-cs"/>
                        </a:rPr>
                        <a:t>smijem</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dirty="0" err="1">
                          <a:ln>
                            <a:noFill/>
                          </a:ln>
                          <a:solidFill>
                            <a:srgbClr val="333333"/>
                          </a:solidFill>
                          <a:effectLst/>
                          <a:latin typeface="+mn-lt"/>
                          <a:ea typeface="+mn-ea"/>
                          <a:cs typeface="+mn-cs"/>
                        </a:rPr>
                        <a:t>tako</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dirty="0" err="1">
                          <a:ln>
                            <a:noFill/>
                          </a:ln>
                          <a:solidFill>
                            <a:srgbClr val="333333"/>
                          </a:solidFill>
                          <a:effectLst/>
                          <a:latin typeface="+mn-lt"/>
                          <a:ea typeface="+mn-ea"/>
                          <a:cs typeface="+mn-cs"/>
                        </a:rPr>
                        <a:t>razmišljati</a:t>
                      </a:r>
                      <a:r>
                        <a:rPr kumimoji="0" lang="en-US" sz="2400" b="1" i="1" u="none" strike="noStrike" cap="none" normalizeH="0" baseline="0" dirty="0">
                          <a:ln>
                            <a:noFill/>
                          </a:ln>
                          <a:solidFill>
                            <a:srgbClr val="333333"/>
                          </a:solidFill>
                          <a:effectLst/>
                          <a:latin typeface="+mn-lt"/>
                          <a:ea typeface="+mn-ea"/>
                          <a:cs typeface="+mn-cs"/>
                        </a:rPr>
                        <a:t>.” ... Ali to ne </a:t>
                      </a:r>
                      <a:r>
                        <a:rPr kumimoji="0" lang="en-US" sz="2400" b="1" i="1" u="none" strike="noStrike" cap="none" normalizeH="0" baseline="0" dirty="0" err="1">
                          <a:ln>
                            <a:noFill/>
                          </a:ln>
                          <a:solidFill>
                            <a:srgbClr val="333333"/>
                          </a:solidFill>
                          <a:effectLst/>
                          <a:latin typeface="+mn-lt"/>
                          <a:ea typeface="+mn-ea"/>
                          <a:cs typeface="+mn-cs"/>
                        </a:rPr>
                        <a:t>funkcionira</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dirty="0" err="1">
                          <a:ln>
                            <a:noFill/>
                          </a:ln>
                          <a:solidFill>
                            <a:srgbClr val="333333"/>
                          </a:solidFill>
                          <a:effectLst/>
                          <a:latin typeface="+mn-lt"/>
                          <a:ea typeface="+mn-ea"/>
                          <a:cs typeface="+mn-cs"/>
                        </a:rPr>
                        <a:t>vidi</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dirty="0" err="1">
                          <a:ln>
                            <a:noFill/>
                          </a:ln>
                          <a:solidFill>
                            <a:srgbClr val="333333"/>
                          </a:solidFill>
                          <a:effectLst/>
                          <a:latin typeface="+mn-lt"/>
                          <a:ea typeface="+mn-ea"/>
                          <a:cs typeface="+mn-cs"/>
                        </a:rPr>
                        <a:t>sljedeći</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dirty="0" err="1">
                          <a:ln>
                            <a:noFill/>
                          </a:ln>
                          <a:solidFill>
                            <a:srgbClr val="333333"/>
                          </a:solidFill>
                          <a:effectLst/>
                          <a:latin typeface="+mn-lt"/>
                          <a:ea typeface="+mn-ea"/>
                          <a:cs typeface="+mn-cs"/>
                        </a:rPr>
                        <a:t>zadatak</a:t>
                      </a:r>
                      <a:r>
                        <a:rPr kumimoji="0" lang="en-US" sz="24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8 – Samopoštovanje i raspoloženje</a:t>
            </a:r>
          </a:p>
        </p:txBody>
      </p:sp>
      <p:sp>
        <p:nvSpPr>
          <p:cNvPr id="11" name="Slide Number Placeholder 10"/>
          <p:cNvSpPr>
            <a:spLocks noGrp="1"/>
          </p:cNvSpPr>
          <p:nvPr>
            <p:ph type="sldNum" sz="quarter" idx="12"/>
          </p:nvPr>
        </p:nvSpPr>
        <p:spPr/>
        <p:txBody>
          <a:bodyPr/>
          <a:lstStyle/>
          <a:p>
            <a:fld id="{CACEB4CF-0E94-4795-B1F5-4C02EB18B747}"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902423529"/>
              </p:ext>
            </p:extLst>
          </p:nvPr>
        </p:nvGraphicFramePr>
        <p:xfrm>
          <a:off x="408955" y="2203704"/>
          <a:ext cx="11376000" cy="3121152"/>
        </p:xfrm>
        <a:graphic>
          <a:graphicData uri="http://schemas.openxmlformats.org/drawingml/2006/table">
            <a:tbl>
              <a:tblPr>
                <a:tableStyleId>{21E4AEA4-8DFA-4A89-87EB-49C32662AFE0}</a:tableStyleId>
              </a:tblPr>
              <a:tblGrid>
                <a:gridCol w="5040560">
                  <a:extLst>
                    <a:ext uri="{9D8B030D-6E8A-4147-A177-3AD203B41FA5}">
                      <a16:colId xmlns:a16="http://schemas.microsoft.com/office/drawing/2014/main" val="20000"/>
                    </a:ext>
                  </a:extLst>
                </a:gridCol>
                <a:gridCol w="633544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Događaj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1" i="1" u="none" strike="noStrike" cap="none" normalizeH="0" baseline="0" dirty="0">
                          <a:ln>
                            <a:noFill/>
                          </a:ln>
                          <a:solidFill>
                            <a:srgbClr val="333333"/>
                          </a:solidFill>
                          <a:effectLst/>
                          <a:latin typeface="+mn-lt"/>
                          <a:ea typeface="+mn-ea"/>
                          <a:cs typeface="+mn-cs"/>
                        </a:rPr>
                        <a:t>Depresivni pristup</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Pozitivni/konstruktivni pristup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Muče</a:t>
                      </a:r>
                      <a:r>
                        <a:rPr kumimoji="0" lang="en-US" sz="2400" b="0" i="0" u="none" strike="noStrike" cap="none" normalizeH="0" baseline="0" dirty="0">
                          <a:ln>
                            <a:noFill/>
                          </a:ln>
                          <a:solidFill>
                            <a:srgbClr val="333333"/>
                          </a:solidFill>
                          <a:effectLst/>
                          <a:latin typeface="+mn-lt"/>
                          <a:ea typeface="+mn-ea"/>
                          <a:cs typeface="+mn-cs"/>
                        </a:rPr>
                        <a:t> Vas </a:t>
                      </a:r>
                      <a:r>
                        <a:rPr kumimoji="0" lang="en-US" sz="2400" b="0" i="0" u="none" strike="noStrike" cap="none" normalizeH="0" baseline="0" dirty="0" err="1">
                          <a:ln>
                            <a:noFill/>
                          </a:ln>
                          <a:solidFill>
                            <a:srgbClr val="333333"/>
                          </a:solidFill>
                          <a:effectLst/>
                          <a:latin typeface="+mn-lt"/>
                          <a:ea typeface="+mn-ea"/>
                          <a:cs typeface="+mn-cs"/>
                        </a:rPr>
                        <a:t>učestale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negativne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misli</a:t>
                      </a:r>
                      <a:r>
                        <a:rPr kumimoji="0" lang="en-US" sz="2400" b="0" i="0" u="none" strike="noStrike" cap="none" normalizeH="0" baseline="0">
                          <a:ln>
                            <a:noFill/>
                          </a:ln>
                          <a:solidFill>
                            <a:srgbClr val="333333"/>
                          </a:solidFill>
                          <a:effectLst/>
                          <a:latin typeface="+mn-lt"/>
                          <a:ea typeface="+mn-ea"/>
                          <a:cs typeface="+mn-cs"/>
                        </a:rPr>
                        <a:t> (“ja </a:t>
                      </a:r>
                      <a:r>
                        <a:rPr kumimoji="0" lang="en-US" sz="2400" b="0" i="0" u="none" strike="noStrike" cap="none" normalizeH="0" baseline="0" dirty="0" err="1">
                          <a:ln>
                            <a:noFill/>
                          </a:ln>
                          <a:solidFill>
                            <a:srgbClr val="333333"/>
                          </a:solidFill>
                          <a:effectLst/>
                          <a:latin typeface="+mn-lt"/>
                          <a:ea typeface="+mn-ea"/>
                          <a:cs typeface="+mn-cs"/>
                        </a:rPr>
                        <a:t>sam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bezvrijedan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luzer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glupan</a:t>
                      </a:r>
                      <a:r>
                        <a:rPr kumimoji="0" lang="en-US"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400" b="1" i="1" u="none" strike="noStrike" cap="none" normalizeH="0" baseline="0">
                          <a:ln>
                            <a:noFill/>
                          </a:ln>
                          <a:solidFill>
                            <a:srgbClr val="333333"/>
                          </a:solidFill>
                          <a:effectLst/>
                          <a:latin typeface="+mn-lt"/>
                          <a:ea typeface="+mn-ea"/>
                          <a:cs typeface="+mn-cs"/>
                        </a:rPr>
                        <a:t>“Ne </a:t>
                      </a:r>
                      <a:r>
                        <a:rPr kumimoji="0" lang="en-US" sz="2400" b="1" i="1" u="none" strike="noStrike" cap="none" normalizeH="0" baseline="0" dirty="0" err="1">
                          <a:ln>
                            <a:noFill/>
                          </a:ln>
                          <a:solidFill>
                            <a:srgbClr val="333333"/>
                          </a:solidFill>
                          <a:effectLst/>
                          <a:latin typeface="+mn-lt"/>
                          <a:ea typeface="+mn-ea"/>
                          <a:cs typeface="+mn-cs"/>
                        </a:rPr>
                        <a:t>smijem</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dirty="0" err="1">
                          <a:ln>
                            <a:noFill/>
                          </a:ln>
                          <a:solidFill>
                            <a:srgbClr val="333333"/>
                          </a:solidFill>
                          <a:effectLst/>
                          <a:latin typeface="+mn-lt"/>
                          <a:ea typeface="+mn-ea"/>
                          <a:cs typeface="+mn-cs"/>
                        </a:rPr>
                        <a:t>tako</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err="1">
                          <a:ln>
                            <a:noFill/>
                          </a:ln>
                          <a:solidFill>
                            <a:srgbClr val="333333"/>
                          </a:solidFill>
                          <a:effectLst/>
                          <a:latin typeface="+mn-lt"/>
                          <a:ea typeface="+mn-ea"/>
                          <a:cs typeface="+mn-cs"/>
                        </a:rPr>
                        <a:t>razmišljati</a:t>
                      </a:r>
                      <a:r>
                        <a:rPr kumimoji="0" lang="en-US" sz="2400" b="1" i="1" u="none" strike="noStrike" cap="none" normalizeH="0" baseline="0">
                          <a:ln>
                            <a:noFill/>
                          </a:ln>
                          <a:solidFill>
                            <a:srgbClr val="333333"/>
                          </a:solidFill>
                          <a:effectLst/>
                          <a:latin typeface="+mn-lt"/>
                          <a:ea typeface="+mn-ea"/>
                          <a:cs typeface="+mn-cs"/>
                        </a:rPr>
                        <a:t>.” </a:t>
                      </a:r>
                      <a:r>
                        <a:rPr kumimoji="0" lang="en-US" sz="2400" b="1" i="1" u="none" strike="noStrike" cap="none" normalizeH="0" baseline="0" dirty="0">
                          <a:ln>
                            <a:noFill/>
                          </a:ln>
                          <a:solidFill>
                            <a:srgbClr val="333333"/>
                          </a:solidFill>
                          <a:effectLst/>
                          <a:latin typeface="+mn-lt"/>
                          <a:ea typeface="+mn-ea"/>
                          <a:cs typeface="+mn-cs"/>
                        </a:rPr>
                        <a:t>... Ali to ne </a:t>
                      </a:r>
                      <a:r>
                        <a:rPr kumimoji="0" lang="en-US" sz="2400" b="1" i="1" u="none" strike="noStrike" cap="none" normalizeH="0" baseline="0" dirty="0" err="1">
                          <a:ln>
                            <a:noFill/>
                          </a:ln>
                          <a:solidFill>
                            <a:srgbClr val="333333"/>
                          </a:solidFill>
                          <a:effectLst/>
                          <a:latin typeface="+mn-lt"/>
                          <a:ea typeface="+mn-ea"/>
                          <a:cs typeface="+mn-cs"/>
                        </a:rPr>
                        <a:t>funkcionira</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dirty="0" err="1">
                          <a:ln>
                            <a:noFill/>
                          </a:ln>
                          <a:solidFill>
                            <a:srgbClr val="333333"/>
                          </a:solidFill>
                          <a:effectLst/>
                          <a:latin typeface="+mn-lt"/>
                          <a:ea typeface="+mn-ea"/>
                          <a:cs typeface="+mn-cs"/>
                        </a:rPr>
                        <a:t>vidi</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dirty="0" err="1">
                          <a:ln>
                            <a:noFill/>
                          </a:ln>
                          <a:solidFill>
                            <a:srgbClr val="333333"/>
                          </a:solidFill>
                          <a:effectLst/>
                          <a:latin typeface="+mn-lt"/>
                          <a:ea typeface="+mn-ea"/>
                          <a:cs typeface="+mn-cs"/>
                        </a:rPr>
                        <a:t>sljedeći</a:t>
                      </a:r>
                      <a:r>
                        <a:rPr kumimoji="0" lang="en-US" sz="2400" b="1" i="1" u="none" strike="noStrike" cap="none" normalizeH="0" baseline="0" dirty="0">
                          <a:ln>
                            <a:noFill/>
                          </a:ln>
                          <a:solidFill>
                            <a:srgbClr val="333333"/>
                          </a:solidFill>
                          <a:effectLst/>
                          <a:latin typeface="+mn-lt"/>
                          <a:ea typeface="+mn-ea"/>
                          <a:cs typeface="+mn-cs"/>
                        </a:rPr>
                        <a:t> </a:t>
                      </a:r>
                      <a:r>
                        <a:rPr kumimoji="0" lang="en-US" sz="2400" b="1" i="1" u="none" strike="noStrike" cap="none" normalizeH="0" baseline="0" dirty="0" err="1">
                          <a:ln>
                            <a:noFill/>
                          </a:ln>
                          <a:solidFill>
                            <a:srgbClr val="333333"/>
                          </a:solidFill>
                          <a:effectLst/>
                          <a:latin typeface="+mn-lt"/>
                          <a:ea typeface="+mn-ea"/>
                          <a:cs typeface="+mn-cs"/>
                        </a:rPr>
                        <a:t>zadatak</a:t>
                      </a:r>
                      <a:r>
                        <a:rPr kumimoji="0" lang="en-US" sz="24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Upitajte</a:t>
                      </a:r>
                      <a:r>
                        <a:rPr kumimoji="0" lang="en-US" sz="2400" b="0" i="0" u="none" strike="noStrike" cap="none" normalizeH="0" baseline="0" dirty="0">
                          <a:ln>
                            <a:noFill/>
                          </a:ln>
                          <a:solidFill>
                            <a:srgbClr val="333333"/>
                          </a:solidFill>
                          <a:effectLst/>
                          <a:latin typeface="+mn-lt"/>
                          <a:ea typeface="+mn-ea"/>
                          <a:cs typeface="+mn-cs"/>
                        </a:rPr>
                        <a:t> se </a:t>
                      </a:r>
                      <a:r>
                        <a:rPr kumimoji="0" lang="en-US" sz="2400" b="0" i="0" u="none" strike="noStrike" cap="none" normalizeH="0" baseline="0" dirty="0" err="1">
                          <a:ln>
                            <a:noFill/>
                          </a:ln>
                          <a:solidFill>
                            <a:srgbClr val="333333"/>
                          </a:solidFill>
                          <a:effectLst/>
                          <a:latin typeface="+mn-lt"/>
                          <a:ea typeface="+mn-ea"/>
                          <a:cs typeface="+mn-cs"/>
                        </a:rPr>
                        <a:t>jesu</a:t>
                      </a:r>
                      <a:r>
                        <a:rPr kumimoji="0" lang="en-US" sz="2400" b="0" i="0" u="none" strike="noStrike" cap="none" normalizeH="0" baseline="0" dirty="0">
                          <a:ln>
                            <a:noFill/>
                          </a:ln>
                          <a:solidFill>
                            <a:srgbClr val="333333"/>
                          </a:solidFill>
                          <a:effectLst/>
                          <a:latin typeface="+mn-lt"/>
                          <a:ea typeface="+mn-ea"/>
                          <a:cs typeface="+mn-cs"/>
                        </a:rPr>
                        <a:t> li </a:t>
                      </a:r>
                      <a:r>
                        <a:rPr kumimoji="0" lang="en-US" sz="2400" b="0" i="0" u="none" strike="noStrike" cap="none" normalizeH="0" baseline="0" dirty="0" err="1">
                          <a:ln>
                            <a:noFill/>
                          </a:ln>
                          <a:solidFill>
                            <a:srgbClr val="333333"/>
                          </a:solidFill>
                          <a:effectLst/>
                          <a:latin typeface="+mn-lt"/>
                          <a:ea typeface="+mn-ea"/>
                          <a:cs typeface="+mn-cs"/>
                        </a:rPr>
                        <a:t>ove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misli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opravdane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Što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ih</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opovrgava</a:t>
                      </a:r>
                      <a:r>
                        <a:rPr kumimoji="0" lang="en-US" sz="24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Preusmjerite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pažnju</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ugodne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aktivnosti</a:t>
                      </a:r>
                      <a:r>
                        <a:rPr kumimoji="0" lang="en-US" sz="2400" b="0" i="0" u="none" strike="noStrike" cap="none" normalizeH="0" baseline="0" dirty="0">
                          <a:ln>
                            <a:noFill/>
                          </a:ln>
                          <a:solidFill>
                            <a:srgbClr val="333333"/>
                          </a:solidFill>
                          <a:effectLst/>
                          <a:latin typeface="+mn-lt"/>
                          <a:ea typeface="+mn-ea"/>
                          <a:cs typeface="+mn-cs"/>
                        </a:rPr>
                        <a:t>.</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8" name="Title 7"/>
          <p:cNvSpPr>
            <a:spLocks noGrp="1"/>
          </p:cNvSpPr>
          <p:nvPr>
            <p:ph type="title"/>
          </p:nvPr>
        </p:nvSpPr>
        <p:spPr/>
        <p:txBody>
          <a:bodyPr/>
          <a:lstStyle/>
          <a:p>
            <a:r>
              <a:rPr lang="sv-SE" sz="3600">
                <a:solidFill>
                  <a:srgbClr val="004992"/>
                </a:solidFill>
                <a:latin typeface="+mn-lt"/>
                <a:ea typeface="+mn-ea"/>
                <a:cs typeface="+mn-cs"/>
              </a:rPr>
              <a:t>6. Potiskivanje negativnih misli</a:t>
            </a:r>
            <a:br>
              <a:rPr lang="sv-SE" sz="3600">
                <a:solidFill>
                  <a:srgbClr val="004992"/>
                </a:solidFill>
                <a:latin typeface="+mn-lt"/>
                <a:ea typeface="+mn-ea"/>
                <a:cs typeface="+mn-cs"/>
              </a:rPr>
            </a:br>
            <a:r>
              <a:rPr lang="sv-SE">
                <a:solidFill>
                  <a:srgbClr val="004992"/>
                </a:solidFill>
                <a:latin typeface="+mn-lt"/>
                <a:ea typeface="+mn-ea"/>
                <a:cs typeface="+mn-cs"/>
              </a:rPr>
              <a:t>Koji bi pristup bio korisniji i realniji?</a:t>
            </a:r>
            <a:endParaRPr lang="en-US"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pPr>
              <a:defRPr/>
            </a:pPr>
            <a:r>
              <a:rPr lang="de-DE"/>
              <a:t>Metakognitivni Trening 8 – Samopoštovanje i raspoloženje</a:t>
            </a:r>
          </a:p>
        </p:txBody>
      </p:sp>
      <p:sp>
        <p:nvSpPr>
          <p:cNvPr id="10" name="Slide Number Placeholder 9"/>
          <p:cNvSpPr>
            <a:spLocks noGrp="1"/>
          </p:cNvSpPr>
          <p:nvPr>
            <p:ph type="sldNum" sz="quarter" idx="12"/>
          </p:nvPr>
        </p:nvSpPr>
        <p:spPr/>
        <p:txBody>
          <a:bodyPr/>
          <a:lstStyle/>
          <a:p>
            <a:fld id="{CACEB4CF-0E94-4795-B1F5-4C02EB18B747}"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6. Potiskivanje negativnih misli</a:t>
            </a:r>
            <a:br>
              <a:rPr lang="en-US" sz="3600">
                <a:solidFill>
                  <a:srgbClr val="004992"/>
                </a:solidFill>
                <a:latin typeface="+mn-lt"/>
                <a:ea typeface="+mn-ea"/>
                <a:cs typeface="+mn-cs"/>
              </a:rPr>
            </a:br>
            <a:r>
              <a:rPr lang="en-US">
                <a:solidFill>
                  <a:srgbClr val="004992"/>
                </a:solidFill>
                <a:latin typeface="+mn-lt"/>
                <a:ea typeface="+mn-ea"/>
                <a:cs typeface="+mn-cs"/>
              </a:rPr>
              <a:t>Vježba</a:t>
            </a:r>
            <a:endParaRPr lang="en-US" dirty="0">
              <a:solidFill>
                <a:srgbClr val="004992"/>
              </a:solidFill>
              <a:latin typeface="+mn-lt"/>
              <a:ea typeface="+mn-ea"/>
              <a:cs typeface="+mn-cs"/>
            </a:endParaRPr>
          </a:p>
        </p:txBody>
      </p:sp>
      <p:sp>
        <p:nvSpPr>
          <p:cNvPr id="8" name="Content Placeholder 7"/>
          <p:cNvSpPr>
            <a:spLocks noGrp="1"/>
          </p:cNvSpPr>
          <p:nvPr>
            <p:ph idx="1"/>
          </p:nvPr>
        </p:nvSpPr>
        <p:spPr/>
        <p:txBody>
          <a:bodyPr/>
          <a:lstStyle/>
          <a:p>
            <a:pPr lvl="0" defTabSz="914400" fontAlgn="base">
              <a:defRPr/>
            </a:pPr>
            <a:r>
              <a:rPr lang="hr-HR" altLang="de-DE" sz="2400" kern="0" dirty="0">
                <a:solidFill>
                  <a:srgbClr val="333333"/>
                </a:solidFill>
              </a:rPr>
              <a:t>Nemoguće je namjerno potisnuti uznemirujuće misli.</a:t>
            </a:r>
            <a:r>
              <a:rPr lang="en-US" altLang="de-DE" sz="2400" kern="0" dirty="0">
                <a:solidFill>
                  <a:srgbClr val="333333"/>
                </a:solidFill>
              </a:rPr>
              <a:t> </a:t>
            </a:r>
            <a:r>
              <a:rPr lang="hr-HR" altLang="de-DE" sz="2400" kern="0" dirty="0">
                <a:solidFill>
                  <a:srgbClr val="333333"/>
                </a:solidFill>
              </a:rPr>
              <a:t>Pokušaj da o nečemu ne razmišljamo dovodi do pojačavanja</a:t>
            </a:r>
            <a:r>
              <a:rPr lang="en-US" altLang="de-DE" sz="2400" kern="0" dirty="0">
                <a:solidFill>
                  <a:srgbClr val="333333"/>
                </a:solidFill>
              </a:rPr>
              <a:t> </a:t>
            </a:r>
            <a:r>
              <a:rPr lang="hr-HR" altLang="de-DE" sz="2400" kern="0" dirty="0">
                <a:solidFill>
                  <a:srgbClr val="333333"/>
                </a:solidFill>
              </a:rPr>
              <a:t>upravo tih misli.</a:t>
            </a:r>
          </a:p>
          <a:p>
            <a:pPr lvl="0" defTabSz="914400" fontAlgn="base">
              <a:defRPr/>
            </a:pPr>
            <a:r>
              <a:rPr lang="hr-HR" altLang="de-DE" sz="2400" kern="0" dirty="0">
                <a:solidFill>
                  <a:srgbClr val="333333"/>
                </a:solidFill>
              </a:rPr>
              <a:t>Pokušajte!</a:t>
            </a:r>
            <a:br>
              <a:rPr lang="en-US" altLang="de-DE" sz="2400" kern="0" dirty="0">
                <a:solidFill>
                  <a:srgbClr val="333333"/>
                </a:solidFill>
              </a:rPr>
            </a:br>
            <a:r>
              <a:rPr lang="hr-HR" altLang="de-DE" sz="2400" kern="0" dirty="0">
                <a:solidFill>
                  <a:srgbClr val="004992"/>
                </a:solidFill>
              </a:rPr>
              <a:t>U sljedećoj minuti ne razmišljajte o slonu!</a:t>
            </a:r>
            <a:endParaRPr lang="en-US" sz="2400" dirty="0"/>
          </a:p>
        </p:txBody>
      </p:sp>
      <p:sp>
        <p:nvSpPr>
          <p:cNvPr id="9" name="Footer Placeholder 8"/>
          <p:cNvSpPr>
            <a:spLocks noGrp="1"/>
          </p:cNvSpPr>
          <p:nvPr>
            <p:ph type="ftr" sz="quarter" idx="11"/>
          </p:nvPr>
        </p:nvSpPr>
        <p:spPr/>
        <p:txBody>
          <a:bodyPr/>
          <a:lstStyle/>
          <a:p>
            <a:pPr>
              <a:defRPr/>
            </a:pPr>
            <a:r>
              <a:rPr lang="de-DE"/>
              <a:t>Metakognitivni Trening 8 – Samopoštovanje i raspoloženje</a:t>
            </a:r>
          </a:p>
        </p:txBody>
      </p:sp>
      <p:sp>
        <p:nvSpPr>
          <p:cNvPr id="10" name="Slide Number Placeholder 9"/>
          <p:cNvSpPr>
            <a:spLocks noGrp="1"/>
          </p:cNvSpPr>
          <p:nvPr>
            <p:ph type="sldNum" sz="quarter" idx="12"/>
          </p:nvPr>
        </p:nvSpPr>
        <p:spPr/>
        <p:txBody>
          <a:bodyPr/>
          <a:lstStyle/>
          <a:p>
            <a:fld id="{8BF58E7A-2F59-48E5-922D-79E6636B22E3}"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6. Potiskivanje negativnih misli</a:t>
            </a:r>
            <a:br>
              <a:rPr lang="fi-FI" sz="3600">
                <a:solidFill>
                  <a:srgbClr val="004992"/>
                </a:solidFill>
                <a:latin typeface="+mn-lt"/>
                <a:ea typeface="+mn-ea"/>
                <a:cs typeface="+mn-cs"/>
              </a:rPr>
            </a:br>
            <a:r>
              <a:rPr lang="fi-FI">
                <a:solidFill>
                  <a:srgbClr val="004992"/>
                </a:solidFill>
                <a:latin typeface="+mn-lt"/>
                <a:ea typeface="+mn-ea"/>
                <a:cs typeface="+mn-cs"/>
              </a:rPr>
              <a:t>Djeluje li? NE!</a:t>
            </a:r>
            <a:endParaRPr lang="en-US">
              <a:solidFill>
                <a:srgbClr val="004992"/>
              </a:solidFill>
              <a:latin typeface="+mn-lt"/>
              <a:ea typeface="+mn-ea"/>
              <a:cs typeface="+mn-cs"/>
            </a:endParaRPr>
          </a:p>
        </p:txBody>
      </p:sp>
      <p:sp>
        <p:nvSpPr>
          <p:cNvPr id="31746" name="Rectangle 5"/>
          <p:cNvSpPr>
            <a:spLocks noGrp="1" noChangeArrowheads="1"/>
          </p:cNvSpPr>
          <p:nvPr>
            <p:ph idx="1"/>
          </p:nvPr>
        </p:nvSpPr>
        <p:spPr/>
        <p:txBody>
          <a:bodyPr>
            <a:noAutofit/>
          </a:bodyPr>
          <a:lstStyle/>
          <a:p>
            <a:r>
              <a:rPr lang="hr-HR" altLang="de-DE" sz="2400" dirty="0">
                <a:solidFill>
                  <a:srgbClr val="333333"/>
                </a:solidFill>
              </a:rPr>
              <a:t>Većina Vas je vjerojatno mislila</a:t>
            </a:r>
            <a:r>
              <a:rPr lang="de-DE" altLang="de-DE" sz="2400" dirty="0">
                <a:solidFill>
                  <a:srgbClr val="333333"/>
                </a:solidFill>
              </a:rPr>
              <a:t> </a:t>
            </a:r>
            <a:r>
              <a:rPr lang="hr-HR" altLang="de-DE" sz="2400" dirty="0">
                <a:solidFill>
                  <a:srgbClr val="333333"/>
                </a:solidFill>
              </a:rPr>
              <a:t>na slona ili pojam vezan uz</a:t>
            </a:r>
            <a:r>
              <a:rPr lang="en-US" altLang="de-DE" sz="2400" dirty="0">
                <a:solidFill>
                  <a:srgbClr val="333333"/>
                </a:solidFill>
              </a:rPr>
              <a:t> </a:t>
            </a:r>
            <a:r>
              <a:rPr lang="hr-HR" altLang="de-DE" sz="2400" dirty="0">
                <a:solidFill>
                  <a:srgbClr val="333333"/>
                </a:solidFill>
              </a:rPr>
              <a:t>njega (npr. zoo, safari, Afrika).</a:t>
            </a:r>
          </a:p>
          <a:p>
            <a:r>
              <a:rPr lang="hr-HR" altLang="de-DE" sz="2400" dirty="0">
                <a:solidFill>
                  <a:srgbClr val="333333"/>
                </a:solidFill>
              </a:rPr>
              <a:t>Ovaj efekt je još izrazitiji kada</a:t>
            </a:r>
            <a:r>
              <a:rPr lang="de-DE" altLang="de-DE" sz="2400" dirty="0">
                <a:solidFill>
                  <a:srgbClr val="333333"/>
                </a:solidFill>
              </a:rPr>
              <a:t> </a:t>
            </a:r>
            <a:r>
              <a:rPr lang="hr-HR" altLang="de-DE" sz="2400" dirty="0">
                <a:solidFill>
                  <a:srgbClr val="333333"/>
                </a:solidFill>
              </a:rPr>
              <a:t>pokušavate potisnuti</a:t>
            </a:r>
            <a:r>
              <a:rPr lang="en-US" altLang="de-DE" sz="2400" dirty="0">
                <a:solidFill>
                  <a:srgbClr val="333333"/>
                </a:solidFill>
              </a:rPr>
              <a:t> </a:t>
            </a:r>
            <a:r>
              <a:rPr lang="hr-HR" altLang="de-DE" sz="2400" dirty="0">
                <a:solidFill>
                  <a:srgbClr val="333333"/>
                </a:solidFill>
              </a:rPr>
              <a:t>uznemirujuće </a:t>
            </a:r>
            <a:r>
              <a:rPr lang="hr-HR" altLang="de-DE" sz="2400">
                <a:solidFill>
                  <a:srgbClr val="333333"/>
                </a:solidFill>
              </a:rPr>
              <a:t>misli (“ja sam</a:t>
            </a:r>
            <a:r>
              <a:rPr lang="de-DE" altLang="de-DE" sz="2400">
                <a:solidFill>
                  <a:srgbClr val="333333"/>
                </a:solidFill>
              </a:rPr>
              <a:t> </a:t>
            </a:r>
            <a:r>
              <a:rPr lang="hr-HR" altLang="de-DE" sz="2400">
                <a:solidFill>
                  <a:srgbClr val="333333"/>
                </a:solidFill>
              </a:rPr>
              <a:t>gubitnik”). </a:t>
            </a:r>
            <a:r>
              <a:rPr lang="hr-HR" altLang="de-DE" sz="2400" dirty="0">
                <a:solidFill>
                  <a:srgbClr val="333333"/>
                </a:solidFill>
              </a:rPr>
              <a:t>One postanu toliko</a:t>
            </a:r>
            <a:r>
              <a:rPr lang="en-US" altLang="de-DE" sz="2400" dirty="0">
                <a:solidFill>
                  <a:srgbClr val="333333"/>
                </a:solidFill>
              </a:rPr>
              <a:t> </a:t>
            </a:r>
            <a:r>
              <a:rPr lang="hr-HR" altLang="de-DE" sz="2400" dirty="0">
                <a:solidFill>
                  <a:srgbClr val="333333"/>
                </a:solidFill>
              </a:rPr>
              <a:t>jake da se doživljavaju čudnima ili nekontroliranima.</a:t>
            </a:r>
          </a:p>
        </p:txBody>
      </p:sp>
      <p:pic>
        <p:nvPicPr>
          <p:cNvPr id="8" name="Picture 7">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Metakognitivni Trening 8 – Samopoštovanje i raspoloženje</a:t>
            </a:r>
          </a:p>
        </p:txBody>
      </p:sp>
      <p:sp>
        <p:nvSpPr>
          <p:cNvPr id="10" name="Slide Number Placeholder 9"/>
          <p:cNvSpPr>
            <a:spLocks noGrp="1"/>
          </p:cNvSpPr>
          <p:nvPr>
            <p:ph type="sldNum" sz="quarter" idx="12"/>
          </p:nvPr>
        </p:nvSpPr>
        <p:spPr/>
        <p:txBody>
          <a:bodyPr/>
          <a:lstStyle/>
          <a:p>
            <a:fld id="{8BF58E7A-2F59-48E5-922D-79E6636B22E3}"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Primjena u svakodnevnom životu</a:t>
            </a:r>
          </a:p>
        </p:txBody>
      </p:sp>
      <p:sp>
        <p:nvSpPr>
          <p:cNvPr id="32770" name="Rectangle 1026"/>
          <p:cNvSpPr>
            <a:spLocks noGrp="1" noChangeArrowheads="1"/>
          </p:cNvSpPr>
          <p:nvPr>
            <p:ph idx="1"/>
          </p:nvPr>
        </p:nvSpPr>
        <p:spPr/>
        <p:txBody>
          <a:bodyPr>
            <a:noAutofit/>
          </a:bodyPr>
          <a:lstStyle/>
          <a:p>
            <a:pPr eaLnBrk="1" hangingPunct="1"/>
            <a:r>
              <a:rPr lang="hr-HR" altLang="de-DE" sz="2400" dirty="0">
                <a:solidFill>
                  <a:srgbClr val="333333"/>
                </a:solidFill>
              </a:rPr>
              <a:t>Umjesto toga:</a:t>
            </a:r>
            <a:r>
              <a:rPr lang="en-US" altLang="de-DE" sz="2400" dirty="0">
                <a:solidFill>
                  <a:srgbClr val="333333"/>
                </a:solidFill>
              </a:rPr>
              <a:t> </a:t>
            </a:r>
            <a:r>
              <a:rPr lang="hr-HR" altLang="de-DE" sz="2400" dirty="0">
                <a:solidFill>
                  <a:srgbClr val="333333"/>
                </a:solidFill>
              </a:rPr>
              <a:t>Ako Vas uznemiruju snažne negativne misli, ne pokušavajte ih</a:t>
            </a:r>
            <a:r>
              <a:rPr lang="en-US" altLang="de-DE" sz="2400" dirty="0">
                <a:solidFill>
                  <a:srgbClr val="333333"/>
                </a:solidFill>
              </a:rPr>
              <a:t> </a:t>
            </a:r>
            <a:r>
              <a:rPr lang="hr-HR" altLang="de-DE" sz="2400" dirty="0">
                <a:solidFill>
                  <a:srgbClr val="333333"/>
                </a:solidFill>
              </a:rPr>
              <a:t>aktivno spriječiti (to ih samo pojačava), već promatrajte unutarnje</a:t>
            </a:r>
            <a:r>
              <a:rPr lang="en-US" altLang="de-DE" sz="2400" dirty="0">
                <a:solidFill>
                  <a:srgbClr val="333333"/>
                </a:solidFill>
              </a:rPr>
              <a:t> </a:t>
            </a:r>
            <a:r>
              <a:rPr lang="hr-HR" altLang="de-DE" sz="2400" dirty="0">
                <a:solidFill>
                  <a:srgbClr val="333333"/>
                </a:solidFill>
              </a:rPr>
              <a:t>doživljaje bez uplitanja – kao posjetitelj u zoološkom vrtu koji</a:t>
            </a:r>
            <a:r>
              <a:rPr lang="en-US" altLang="de-DE" sz="2400" dirty="0">
                <a:solidFill>
                  <a:srgbClr val="333333"/>
                </a:solidFill>
              </a:rPr>
              <a:t> </a:t>
            </a:r>
            <a:r>
              <a:rPr lang="hr-HR" altLang="de-DE" sz="2400" dirty="0">
                <a:solidFill>
                  <a:srgbClr val="333333"/>
                </a:solidFill>
              </a:rPr>
              <a:t>promatra opasnu životinju sa sigurne udaljenosti.</a:t>
            </a:r>
          </a:p>
          <a:p>
            <a:pPr eaLnBrk="1" hangingPunct="1"/>
            <a:r>
              <a:rPr lang="hr-HR" altLang="de-DE" sz="2400" dirty="0">
                <a:solidFill>
                  <a:srgbClr val="004992"/>
                </a:solidFill>
              </a:rPr>
              <a:t>Misli će gotovo odmah nestati.</a:t>
            </a:r>
            <a:endParaRPr lang="en-US" altLang="de-DE" sz="2400" dirty="0">
              <a:solidFill>
                <a:srgbClr val="004992"/>
              </a:solidFill>
            </a:endParaRP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Metakognitivni Trening 8 – Samopoštovanje i raspoloženje</a:t>
            </a:r>
          </a:p>
        </p:txBody>
      </p:sp>
      <p:sp>
        <p:nvSpPr>
          <p:cNvPr id="10" name="Slide Number Placeholder 9"/>
          <p:cNvSpPr>
            <a:spLocks noGrp="1"/>
          </p:cNvSpPr>
          <p:nvPr>
            <p:ph type="sldNum" sz="quarter" idx="12"/>
          </p:nvPr>
        </p:nvSpPr>
        <p:spPr/>
        <p:txBody>
          <a:bodyPr/>
          <a:lstStyle/>
          <a:p>
            <a:fld id="{8BF58E7A-2F59-48E5-922D-79E6636B22E3}"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7. Ostala odstupanja u mišljenju</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hr-HR" altLang="de-DE" sz="2000" b="1" dirty="0">
                <a:solidFill>
                  <a:srgbClr val="004992"/>
                </a:solidFill>
              </a:rPr>
              <a:t>Uspoređivanje s drugima:</a:t>
            </a:r>
            <a:endParaRPr lang="de-DE"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Nemojte se previše uspoređivati s drugima</a:t>
            </a:r>
            <a:r>
              <a:rPr lang="en-US" altLang="de-DE" sz="2000" dirty="0">
                <a:solidFill>
                  <a:srgbClr val="333333"/>
                </a:solidFill>
              </a:rPr>
              <a:t>!</a:t>
            </a: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Uvijek postoje osobe</a:t>
            </a:r>
            <a:r>
              <a:rPr lang="en-US" altLang="de-DE" sz="2000" dirty="0">
                <a:solidFill>
                  <a:srgbClr val="333333"/>
                </a:solidFill>
              </a:rPr>
              <a:t> </a:t>
            </a:r>
            <a:r>
              <a:rPr lang="hr-HR" altLang="de-DE" sz="2000" dirty="0">
                <a:solidFill>
                  <a:srgbClr val="333333"/>
                </a:solidFill>
              </a:rPr>
              <a:t>koje su atraktivnije</a:t>
            </a:r>
            <a:r>
              <a:rPr lang="en-US" altLang="de-DE" sz="2000" dirty="0">
                <a:solidFill>
                  <a:srgbClr val="333333"/>
                </a:solidFill>
              </a:rPr>
              <a:t>, </a:t>
            </a:r>
            <a:r>
              <a:rPr lang="hr-HR" altLang="de-DE" sz="2000" dirty="0">
                <a:solidFill>
                  <a:srgbClr val="333333"/>
                </a:solidFill>
              </a:rPr>
              <a:t>uspješnije</a:t>
            </a:r>
            <a:r>
              <a:rPr lang="en-US" altLang="de-DE" sz="2000" dirty="0">
                <a:solidFill>
                  <a:srgbClr val="333333"/>
                </a:solidFill>
              </a:rPr>
              <a:t> </a:t>
            </a:r>
            <a:r>
              <a:rPr lang="hr-HR" altLang="de-DE" sz="2000" dirty="0">
                <a:solidFill>
                  <a:srgbClr val="333333"/>
                </a:solidFill>
              </a:rPr>
              <a:t>i popularnije</a:t>
            </a:r>
            <a:r>
              <a:rPr lang="en-US" altLang="de-DE" sz="2000" dirty="0">
                <a:solidFill>
                  <a:srgbClr val="333333"/>
                </a:solidFill>
              </a:rPr>
              <a:t>. </a:t>
            </a:r>
            <a:r>
              <a:rPr lang="hr-HR" altLang="de-DE" sz="2000" dirty="0">
                <a:solidFill>
                  <a:srgbClr val="333333"/>
                </a:solidFill>
              </a:rPr>
              <a:t>Ipak</a:t>
            </a:r>
            <a:r>
              <a:rPr lang="en-US" altLang="de-DE" sz="2000" dirty="0">
                <a:solidFill>
                  <a:srgbClr val="333333"/>
                </a:solidFill>
              </a:rPr>
              <a:t>, </a:t>
            </a:r>
            <a:r>
              <a:rPr lang="hr-HR" altLang="de-DE" sz="2000" dirty="0">
                <a:solidFill>
                  <a:srgbClr val="333333"/>
                </a:solidFill>
              </a:rPr>
              <a:t>ako izbliza pogledate </a:t>
            </a:r>
            <a:r>
              <a:rPr lang="hr-HR" altLang="de-DE" sz="2000">
                <a:solidFill>
                  <a:srgbClr val="333333"/>
                </a:solidFill>
              </a:rPr>
              <a:t>ove</a:t>
            </a:r>
            <a:r>
              <a:rPr lang="en-US" altLang="de-DE" sz="2000">
                <a:solidFill>
                  <a:srgbClr val="333333"/>
                </a:solidFill>
              </a:rPr>
              <a:t> “</a:t>
            </a:r>
            <a:r>
              <a:rPr lang="hr-HR" altLang="de-DE" sz="2000">
                <a:solidFill>
                  <a:srgbClr val="333333"/>
                </a:solidFill>
              </a:rPr>
              <a:t>sretnike</a:t>
            </a:r>
            <a:r>
              <a:rPr lang="en-US" altLang="de-DE" sz="2000">
                <a:solidFill>
                  <a:srgbClr val="333333"/>
                </a:solidFill>
              </a:rPr>
              <a:t>”, </a:t>
            </a:r>
            <a:r>
              <a:rPr lang="hr-HR" altLang="de-DE" sz="2000" dirty="0">
                <a:solidFill>
                  <a:srgbClr val="333333"/>
                </a:solidFill>
              </a:rPr>
              <a:t>shvatit ćete da i oni imaju slabosti i probleme</a:t>
            </a:r>
            <a:r>
              <a:rPr lang="en-US" altLang="de-DE" sz="2000" dirty="0">
                <a:solidFill>
                  <a:srgbClr val="333333"/>
                </a:solidFill>
              </a:rPr>
              <a:t>.</a:t>
            </a:r>
            <a:endParaRPr lang="hr-HR" altLang="de-DE" sz="2000" dirty="0">
              <a:solidFill>
                <a:srgbClr val="333333"/>
              </a:solidFill>
            </a:endParaRPr>
          </a:p>
        </p:txBody>
      </p:sp>
      <p:sp>
        <p:nvSpPr>
          <p:cNvPr id="11" name="Footer Placeholder 10"/>
          <p:cNvSpPr>
            <a:spLocks noGrp="1"/>
          </p:cNvSpPr>
          <p:nvPr>
            <p:ph type="ftr" sz="quarter" idx="11"/>
          </p:nvPr>
        </p:nvSpPr>
        <p:spPr/>
        <p:txBody>
          <a:bodyPr/>
          <a:lstStyle/>
          <a:p>
            <a:pPr>
              <a:defRPr/>
            </a:pPr>
            <a:r>
              <a:rPr lang="de-DE"/>
              <a:t>Metakognitivni Trening 8 – Samopoštovanje i raspoloženje</a:t>
            </a:r>
          </a:p>
        </p:txBody>
      </p:sp>
      <p:sp>
        <p:nvSpPr>
          <p:cNvPr id="12" name="Slide Number Placeholder 11"/>
          <p:cNvSpPr>
            <a:spLocks noGrp="1"/>
          </p:cNvSpPr>
          <p:nvPr>
            <p:ph type="sldNum" sz="quarter" idx="12"/>
          </p:nvPr>
        </p:nvSpPr>
        <p:spPr/>
        <p:txBody>
          <a:bodyPr/>
          <a:lstStyle/>
          <a:p>
            <a:fld id="{8BF58E7A-2F59-48E5-922D-79E6636B22E3}"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7. Ostala odstupanja u mišljenju</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hr-HR" altLang="de-DE" sz="2000" b="1" dirty="0">
                <a:solidFill>
                  <a:srgbClr val="004992"/>
                </a:solidFill>
              </a:rPr>
              <a:t>Uspoređivanje s drugima:</a:t>
            </a:r>
            <a:endParaRPr lang="de-DE"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Nemojte se previše uspoređivati s drugima</a:t>
            </a:r>
            <a:r>
              <a:rPr lang="en-US" altLang="de-DE" sz="2000" dirty="0">
                <a:solidFill>
                  <a:srgbClr val="333333"/>
                </a:solidFill>
              </a:rPr>
              <a:t>!</a:t>
            </a: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Uvijek postoje osobe</a:t>
            </a:r>
            <a:r>
              <a:rPr lang="en-US" altLang="de-DE" sz="2000" dirty="0">
                <a:solidFill>
                  <a:srgbClr val="333333"/>
                </a:solidFill>
              </a:rPr>
              <a:t> </a:t>
            </a:r>
            <a:r>
              <a:rPr lang="hr-HR" altLang="de-DE" sz="2000" dirty="0">
                <a:solidFill>
                  <a:srgbClr val="333333"/>
                </a:solidFill>
              </a:rPr>
              <a:t>koje su atraktivnije</a:t>
            </a:r>
            <a:r>
              <a:rPr lang="en-US" altLang="de-DE" sz="2000" dirty="0">
                <a:solidFill>
                  <a:srgbClr val="333333"/>
                </a:solidFill>
              </a:rPr>
              <a:t>, </a:t>
            </a:r>
            <a:r>
              <a:rPr lang="hr-HR" altLang="de-DE" sz="2000" dirty="0">
                <a:solidFill>
                  <a:srgbClr val="333333"/>
                </a:solidFill>
              </a:rPr>
              <a:t>uspješnije</a:t>
            </a:r>
            <a:r>
              <a:rPr lang="en-US" altLang="de-DE" sz="2000" dirty="0">
                <a:solidFill>
                  <a:srgbClr val="333333"/>
                </a:solidFill>
              </a:rPr>
              <a:t> </a:t>
            </a:r>
            <a:r>
              <a:rPr lang="hr-HR" altLang="de-DE" sz="2000" dirty="0">
                <a:solidFill>
                  <a:srgbClr val="333333"/>
                </a:solidFill>
              </a:rPr>
              <a:t>i popularnije</a:t>
            </a:r>
            <a:r>
              <a:rPr lang="en-US" altLang="de-DE" sz="2000" dirty="0">
                <a:solidFill>
                  <a:srgbClr val="333333"/>
                </a:solidFill>
              </a:rPr>
              <a:t>. </a:t>
            </a:r>
            <a:r>
              <a:rPr lang="hr-HR" altLang="de-DE" sz="2000" dirty="0">
                <a:solidFill>
                  <a:srgbClr val="333333"/>
                </a:solidFill>
              </a:rPr>
              <a:t>Ipak</a:t>
            </a:r>
            <a:r>
              <a:rPr lang="en-US" altLang="de-DE" sz="2000" dirty="0">
                <a:solidFill>
                  <a:srgbClr val="333333"/>
                </a:solidFill>
              </a:rPr>
              <a:t>, </a:t>
            </a:r>
            <a:r>
              <a:rPr lang="hr-HR" altLang="de-DE" sz="2000" dirty="0">
                <a:solidFill>
                  <a:srgbClr val="333333"/>
                </a:solidFill>
              </a:rPr>
              <a:t>ako izbliza pogledate ove</a:t>
            </a:r>
            <a:r>
              <a:rPr lang="en-US" altLang="de-DE" sz="2000" dirty="0">
                <a:solidFill>
                  <a:srgbClr val="333333"/>
                </a:solidFill>
              </a:rPr>
              <a:t> “</a:t>
            </a:r>
            <a:r>
              <a:rPr lang="hr-HR" altLang="de-DE" sz="2000" dirty="0">
                <a:solidFill>
                  <a:srgbClr val="333333"/>
                </a:solidFill>
              </a:rPr>
              <a:t>sretnike</a:t>
            </a:r>
            <a:r>
              <a:rPr lang="en-US" altLang="de-DE" sz="2000" dirty="0">
                <a:solidFill>
                  <a:srgbClr val="333333"/>
                </a:solidFill>
              </a:rPr>
              <a:t>”, </a:t>
            </a:r>
            <a:r>
              <a:rPr lang="hr-HR" altLang="de-DE" sz="2000" dirty="0">
                <a:solidFill>
                  <a:srgbClr val="333333"/>
                </a:solidFill>
              </a:rPr>
              <a:t>shvatit ćete da i oni imaju slabosti i probleme</a:t>
            </a:r>
            <a:r>
              <a:rPr lang="en-US" altLang="de-DE" sz="2000" dirty="0">
                <a:solidFill>
                  <a:srgbClr val="333333"/>
                </a:solidFill>
              </a:rPr>
              <a:t>.</a:t>
            </a:r>
            <a:endParaRPr lang="hr-HR" altLang="de-DE" sz="2000" dirty="0">
              <a:solidFill>
                <a:srgbClr val="333333"/>
              </a:solidFill>
            </a:endParaRPr>
          </a:p>
          <a:p>
            <a:pPr lvl="0" defTabSz="914400"/>
            <a:r>
              <a:rPr lang="hr-HR" altLang="de-DE" sz="2000" b="1" dirty="0">
                <a:solidFill>
                  <a:srgbClr val="004992"/>
                </a:solidFill>
              </a:rPr>
              <a:t>Apsolutni zahtjevi:</a:t>
            </a:r>
          </a:p>
          <a:p>
            <a:pPr marL="342900" lvl="1" indent="-342900" defTabSz="914400">
              <a:lnSpc>
                <a:spcPct val="100000"/>
              </a:lnSpc>
              <a:spcBef>
                <a:spcPts val="1200"/>
              </a:spcBef>
              <a:spcAft>
                <a:spcPts val="0"/>
              </a:spcAft>
              <a:buClr>
                <a:srgbClr val="333333"/>
              </a:buClr>
              <a:buFont typeface="WingDings"/>
              <a:buChar char=""/>
            </a:pPr>
            <a:r>
              <a:rPr lang="hr-HR" altLang="de-DE" sz="2000" b="1" dirty="0">
                <a:solidFill>
                  <a:srgbClr val="333333"/>
                </a:solidFill>
              </a:rPr>
              <a:t>Nemojte</a:t>
            </a:r>
            <a:r>
              <a:rPr lang="hr-HR" altLang="de-DE" sz="2000" dirty="0">
                <a:solidFill>
                  <a:srgbClr val="333333"/>
                </a:solidFill>
              </a:rPr>
              <a:t> imati prevelike zahtjeve prema sebi</a:t>
            </a:r>
            <a:r>
              <a:rPr lang="de-DE" altLang="de-DE" sz="2000" dirty="0">
                <a:solidFill>
                  <a:srgbClr val="333333"/>
                </a:solidFill>
              </a:rPr>
              <a:t>,</a:t>
            </a:r>
            <a:r>
              <a:rPr lang="hr-HR" altLang="de-DE" sz="2000" dirty="0">
                <a:solidFill>
                  <a:srgbClr val="333333"/>
                </a:solidFill>
              </a:rPr>
              <a:t> poput:</a:t>
            </a:r>
          </a:p>
          <a:p>
            <a:pPr lvl="2" defTabSz="914400">
              <a:lnSpc>
                <a:spcPct val="100000"/>
              </a:lnSpc>
              <a:spcBef>
                <a:spcPts val="1200"/>
              </a:spcBef>
              <a:spcAft>
                <a:spcPts val="0"/>
              </a:spcAft>
              <a:buClr>
                <a:srgbClr val="FFFFFF"/>
              </a:buClr>
              <a:buFont typeface="WingDings"/>
              <a:buChar char=""/>
            </a:pPr>
            <a:r>
              <a:rPr lang="hr-HR" altLang="de-DE" sz="2000" dirty="0">
                <a:solidFill>
                  <a:srgbClr val="333333"/>
                </a:solidFill>
              </a:rPr>
              <a:t>“Uvijek moram izgledati savršeno”</a:t>
            </a:r>
          </a:p>
          <a:p>
            <a:pPr lvl="2" defTabSz="914400">
              <a:lnSpc>
                <a:spcPct val="100000"/>
              </a:lnSpc>
              <a:spcBef>
                <a:spcPts val="1200"/>
              </a:spcBef>
              <a:spcAft>
                <a:spcPts val="0"/>
              </a:spcAft>
              <a:buClr>
                <a:srgbClr val="FFFFFF"/>
              </a:buClr>
              <a:buFont typeface="WingDings"/>
              <a:buChar char=""/>
            </a:pPr>
            <a:r>
              <a:rPr lang="hr-HR" altLang="de-DE" sz="2000" dirty="0">
                <a:solidFill>
                  <a:srgbClr val="333333"/>
                </a:solidFill>
              </a:rPr>
              <a:t>“Uvijek moram biti najpametniji”</a:t>
            </a:r>
          </a:p>
          <a:p>
            <a:pPr lvl="2" defTabSz="914400">
              <a:lnSpc>
                <a:spcPct val="100000"/>
              </a:lnSpc>
              <a:spcBef>
                <a:spcPts val="1200"/>
              </a:spcBef>
              <a:spcAft>
                <a:spcPts val="0"/>
              </a:spcAft>
              <a:buClr>
                <a:srgbClr val="FFFFFF"/>
              </a:buClr>
              <a:buFont typeface="WingDings"/>
              <a:buChar char=""/>
            </a:pPr>
            <a:r>
              <a:rPr lang="hr-HR" altLang="de-DE" sz="2000" dirty="0">
                <a:solidFill>
                  <a:srgbClr val="333333"/>
                </a:solidFill>
              </a:rPr>
              <a:t>“Uvijek moram biti najzanimljiviji”</a:t>
            </a:r>
            <a:endParaRPr lang="en-US" sz="2000" dirty="0"/>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8BF58E7A-2F59-48E5-922D-79E6636B22E3}" type="slidenum">
              <a:rPr lang="de-DE" altLang="de-DE" smtClean="0"/>
              <a:pPr/>
              <a:t>33</a:t>
            </a:fld>
            <a:endParaRPr lang="de-DE" altLang="de-DE"/>
          </a:p>
        </p:txBody>
      </p:sp>
    </p:spTree>
    <p:extLst>
      <p:ext uri="{BB962C8B-B14F-4D97-AF65-F5344CB8AC3E}">
        <p14:creationId xmlns:p14="http://schemas.microsoft.com/office/powerpoint/2010/main" val="24420096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izborni</a:t>
            </a:r>
            <a:r>
              <a:rPr lang="en-US" altLang="ko-KR" sz="3600" spc="-5" dirty="0">
                <a:latin typeface="+mn-lt"/>
                <a:ea typeface="+mn-ea"/>
                <a:cs typeface="+mn-cs"/>
              </a:rPr>
              <a:t> </a:t>
            </a:r>
            <a:r>
              <a:rPr lang="en-US" altLang="ko-KR" sz="3600" spc="-5" dirty="0" err="1">
                <a:latin typeface="+mn-lt"/>
                <a:ea typeface="+mn-ea"/>
                <a:cs typeface="+mn-cs"/>
              </a:rPr>
              <a:t>sadržaj</a:t>
            </a:r>
            <a:r>
              <a:rPr lang="en-US" altLang="ko-KR" sz="3600" spc="-5" dirty="0">
                <a:latin typeface="+mn-lt"/>
                <a:ea typeface="+mn-ea"/>
                <a:cs typeface="+mn-cs"/>
              </a:rPr>
              <a:t>: video - </a:t>
            </a:r>
            <a:r>
              <a:rPr lang="en-US" altLang="ko-KR" sz="3600" spc="-5" dirty="0" err="1">
                <a:latin typeface="+mn-lt"/>
                <a:ea typeface="+mn-ea"/>
                <a:cs typeface="+mn-cs"/>
              </a:rPr>
              <a:t>isječci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a:solidFill>
                  <a:srgbClr val="004992"/>
                </a:solidFill>
              </a:rPr>
              <a:t>video-</a:t>
            </a:r>
            <a:r>
              <a:rPr lang="en-US" altLang="ko-KR" sz="2400" dirty="0" err="1">
                <a:solidFill>
                  <a:srgbClr val="004992"/>
                </a:solidFill>
              </a:rPr>
              <a:t>isječci</a:t>
            </a:r>
            <a:r>
              <a:rPr lang="en-US" altLang="ko-KR" sz="2400" dirty="0">
                <a:solidFill>
                  <a:srgbClr val="004992"/>
                </a:solidFill>
              </a:rPr>
              <a:t> </a:t>
            </a:r>
            <a:r>
              <a:rPr lang="en-US" altLang="ko-KR" sz="2400" dirty="0" err="1">
                <a:solidFill>
                  <a:srgbClr val="004992"/>
                </a:solidFill>
              </a:rPr>
              <a:t>koji</a:t>
            </a:r>
            <a:r>
              <a:rPr lang="en-US" altLang="ko-KR" sz="2400" dirty="0">
                <a:solidFill>
                  <a:srgbClr val="004992"/>
                </a:solidFill>
              </a:rPr>
              <a:t> se </a:t>
            </a:r>
            <a:r>
              <a:rPr lang="en-US" altLang="ko-KR" sz="2400" dirty="0" err="1">
                <a:solidFill>
                  <a:srgbClr val="004992"/>
                </a:solidFill>
              </a:rPr>
              <a:t>tiču</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dostupni</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sljedećoj</a:t>
            </a:r>
            <a:r>
              <a:rPr lang="en-US" altLang="ko-KR" sz="2400" dirty="0">
                <a:solidFill>
                  <a:srgbClr val="004992"/>
                </a:solidFill>
              </a:rPr>
              <a:t> web </a:t>
            </a:r>
            <a:r>
              <a:rPr lang="en-US" altLang="ko-KR" sz="2400" dirty="0" err="1">
                <a:solidFill>
                  <a:srgbClr val="004992"/>
                </a:solidFill>
              </a:rPr>
              <a:t>stranici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Nakon</a:t>
            </a:r>
            <a:r>
              <a:rPr lang="en-US" altLang="ko-KR" sz="2400" dirty="0">
                <a:solidFill>
                  <a:srgbClr val="333333"/>
                </a:solidFill>
              </a:rPr>
              <a:t> </a:t>
            </a:r>
            <a:r>
              <a:rPr lang="en-US" altLang="ko-KR" sz="2400" dirty="0" err="1">
                <a:solidFill>
                  <a:srgbClr val="333333"/>
                </a:solidFill>
              </a:rPr>
              <a:t>gledanja</a:t>
            </a:r>
            <a:r>
              <a:rPr lang="en-US" altLang="ko-KR" sz="2400" dirty="0">
                <a:solidFill>
                  <a:srgbClr val="333333"/>
                </a:solidFill>
              </a:rPr>
              <a:t> video-</a:t>
            </a:r>
            <a:r>
              <a:rPr lang="en-US" altLang="ko-KR" sz="2400" dirty="0" err="1">
                <a:solidFill>
                  <a:srgbClr val="333333"/>
                </a:solidFill>
              </a:rPr>
              <a:t>isječka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raspravljati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njegov</a:t>
            </a:r>
            <a:r>
              <a:rPr lang="en-US" altLang="ko-KR" sz="2400" dirty="0">
                <a:solidFill>
                  <a:srgbClr val="333333"/>
                </a:solidFill>
              </a:rPr>
              <a:t>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s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en-US" altLang="ko-KR" b="0" i="1" spc="-5" dirty="0" err="1">
                <a:solidFill>
                  <a:srgbClr val="333333"/>
                </a:solidFill>
              </a:rPr>
              <a:t>za</a:t>
            </a:r>
            <a:r>
              <a:rPr lang="en-US" altLang="ko-KR" b="0" i="1" spc="-5" dirty="0">
                <a:solidFill>
                  <a:srgbClr val="333333"/>
                </a:solidFill>
              </a:rPr>
              <a:t> </a:t>
            </a:r>
            <a:r>
              <a:rPr lang="en-US" altLang="ko-KR" b="0" i="1" spc="-5" dirty="0" err="1">
                <a:solidFill>
                  <a:srgbClr val="333333"/>
                </a:solidFill>
              </a:rPr>
              <a:t>voditelje</a:t>
            </a:r>
            <a:r>
              <a:rPr lang="en-US" altLang="ko-KR" b="0" i="1" spc="-5" dirty="0">
                <a:solidFill>
                  <a:srgbClr val="333333"/>
                </a:solidFill>
              </a:rPr>
              <a:t>:</a:t>
            </a:r>
            <a:endParaRPr b="0" dirty="0">
              <a:solidFill>
                <a:srgbClr val="333333"/>
              </a:solidFill>
            </a:endParaRPr>
          </a:p>
          <a:p>
            <a:pPr marL="12700" marR="5080" defTabSz="914400" eaLnBrk="0" fontAlgn="base" hangingPunct="0">
              <a:spcBef>
                <a:spcPts val="800"/>
              </a:spcBef>
              <a:spcAft>
                <a:spcPct val="0"/>
              </a:spcAft>
            </a:pPr>
            <a:r>
              <a:rPr lang="en-US" altLang="ko-KR" b="0" dirty="0" err="1">
                <a:solidFill>
                  <a:srgbClr val="333333"/>
                </a:solidFill>
              </a:rPr>
              <a:t>neki</a:t>
            </a:r>
            <a:r>
              <a:rPr lang="en-US" altLang="ko-KR" b="0" dirty="0">
                <a:solidFill>
                  <a:srgbClr val="333333"/>
                </a:solidFill>
              </a:rPr>
              <a:t> video-</a:t>
            </a:r>
            <a:r>
              <a:rPr lang="en-US" altLang="ko-KR" b="0" dirty="0" err="1">
                <a:solidFill>
                  <a:srgbClr val="333333"/>
                </a:solidFill>
              </a:rPr>
              <a:t>isječci</a:t>
            </a:r>
            <a:r>
              <a:rPr lang="en-US" altLang="ko-KR" b="0" dirty="0">
                <a:solidFill>
                  <a:srgbClr val="333333"/>
                </a:solidFill>
              </a:rPr>
              <a:t> </a:t>
            </a:r>
            <a:r>
              <a:rPr lang="en-US" altLang="ko-KR" b="0" dirty="0" err="1">
                <a:solidFill>
                  <a:srgbClr val="333333"/>
                </a:solidFill>
              </a:rPr>
              <a:t>sadrže</a:t>
            </a:r>
            <a:r>
              <a:rPr lang="en-US" altLang="ko-KR" b="0" dirty="0">
                <a:solidFill>
                  <a:srgbClr val="333333"/>
                </a:solidFill>
              </a:rPr>
              <a:t> </a:t>
            </a:r>
            <a:r>
              <a:rPr lang="en-US" altLang="ko-KR" b="0" dirty="0" err="1">
                <a:solidFill>
                  <a:srgbClr val="333333"/>
                </a:solidFill>
              </a:rPr>
              <a:t>teme</a:t>
            </a:r>
            <a:r>
              <a:rPr lang="en-US" altLang="ko-KR" b="0" dirty="0">
                <a:solidFill>
                  <a:srgbClr val="333333"/>
                </a:solidFill>
              </a:rPr>
              <a:t> </a:t>
            </a:r>
            <a:r>
              <a:rPr lang="en-US" altLang="ko-KR" b="0" dirty="0" err="1">
                <a:solidFill>
                  <a:srgbClr val="333333"/>
                </a:solidFill>
              </a:rPr>
              <a:t>i</a:t>
            </a:r>
            <a:r>
              <a:rPr lang="en-US" altLang="ko-KR" b="0" dirty="0">
                <a:solidFill>
                  <a:srgbClr val="333333"/>
                </a:solidFill>
              </a:rPr>
              <a:t> / </a:t>
            </a:r>
            <a:r>
              <a:rPr lang="en-US" altLang="ko-KR" b="0" dirty="0" err="1">
                <a:solidFill>
                  <a:srgbClr val="333333"/>
                </a:solidFill>
              </a:rPr>
              <a:t>ili</a:t>
            </a:r>
            <a:r>
              <a:rPr lang="en-US" altLang="ko-KR" b="0" dirty="0">
                <a:solidFill>
                  <a:srgbClr val="333333"/>
                </a:solidFill>
              </a:rPr>
              <a:t> </a:t>
            </a:r>
            <a:r>
              <a:rPr lang="en-US" altLang="ko-KR" b="0" dirty="0" err="1">
                <a:solidFill>
                  <a:srgbClr val="333333"/>
                </a:solidFill>
              </a:rPr>
              <a:t>govor</a:t>
            </a:r>
            <a:r>
              <a:rPr lang="en-US" altLang="ko-KR" b="0" dirty="0">
                <a:solidFill>
                  <a:srgbClr val="333333"/>
                </a:solidFill>
              </a:rPr>
              <a:t> </a:t>
            </a:r>
            <a:r>
              <a:rPr lang="en-US" altLang="ko-KR" b="0" dirty="0" err="1">
                <a:solidFill>
                  <a:srgbClr val="333333"/>
                </a:solidFill>
              </a:rPr>
              <a:t>koji</a:t>
            </a:r>
            <a:r>
              <a:rPr lang="en-US" altLang="ko-KR" b="0" dirty="0">
                <a:solidFill>
                  <a:srgbClr val="333333"/>
                </a:solidFill>
              </a:rPr>
              <a:t> </a:t>
            </a:r>
            <a:r>
              <a:rPr lang="en-US" altLang="ko-KR" b="0" dirty="0" err="1">
                <a:solidFill>
                  <a:srgbClr val="333333"/>
                </a:solidFill>
              </a:rPr>
              <a:t>mogu</a:t>
            </a:r>
            <a:r>
              <a:rPr lang="en-US" altLang="ko-KR" b="0" dirty="0">
                <a:solidFill>
                  <a:srgbClr val="333333"/>
                </a:solidFill>
              </a:rPr>
              <a:t> </a:t>
            </a:r>
            <a:r>
              <a:rPr lang="en-US" altLang="ko-KR" b="0" dirty="0" err="1">
                <a:solidFill>
                  <a:srgbClr val="333333"/>
                </a:solidFill>
              </a:rPr>
              <a:t>biti</a:t>
            </a:r>
            <a:r>
              <a:rPr lang="en-US" altLang="ko-KR" b="0" dirty="0">
                <a:solidFill>
                  <a:srgbClr val="333333"/>
                </a:solidFill>
              </a:rPr>
              <a:t> </a:t>
            </a:r>
            <a:r>
              <a:rPr lang="en-US" altLang="ko-KR" b="0" dirty="0" err="1">
                <a:solidFill>
                  <a:srgbClr val="333333"/>
                </a:solidFill>
              </a:rPr>
              <a:t>neprimjereni</a:t>
            </a:r>
            <a:r>
              <a:rPr lang="en-US" altLang="ko-KR" b="0" dirty="0">
                <a:solidFill>
                  <a:srgbClr val="333333"/>
                </a:solidFill>
              </a:rPr>
              <a:t> </a:t>
            </a:r>
            <a:r>
              <a:rPr lang="en-US" altLang="ko-KR" b="0" dirty="0" err="1">
                <a:solidFill>
                  <a:srgbClr val="333333"/>
                </a:solidFill>
              </a:rPr>
              <a:t>za</a:t>
            </a:r>
            <a:r>
              <a:rPr lang="en-US" altLang="ko-KR" b="0" dirty="0">
                <a:solidFill>
                  <a:srgbClr val="333333"/>
                </a:solidFill>
              </a:rPr>
              <a:t> </a:t>
            </a:r>
            <a:r>
              <a:rPr lang="en-US" altLang="ko-KR" b="0" dirty="0" err="1">
                <a:solidFill>
                  <a:srgbClr val="333333"/>
                </a:solidFill>
              </a:rPr>
              <a:t>pojedine</a:t>
            </a:r>
            <a:r>
              <a:rPr lang="en-US" altLang="ko-KR" b="0" dirty="0">
                <a:solidFill>
                  <a:srgbClr val="333333"/>
                </a:solidFill>
              </a:rPr>
              <a:t> </a:t>
            </a:r>
            <a:r>
              <a:rPr lang="en-US" altLang="ko-KR" b="0" dirty="0" err="1">
                <a:solidFill>
                  <a:srgbClr val="333333"/>
                </a:solidFill>
              </a:rPr>
              <a:t>skupine</a:t>
            </a:r>
            <a:r>
              <a:rPr lang="en-US" altLang="ko-KR" b="0" dirty="0">
                <a:solidFill>
                  <a:srgbClr val="333333"/>
                </a:solidFill>
              </a:rPr>
              <a:t> </a:t>
            </a:r>
            <a:r>
              <a:rPr lang="en-US" altLang="ko-KR" b="0" dirty="0" err="1">
                <a:solidFill>
                  <a:srgbClr val="333333"/>
                </a:solidFill>
              </a:rPr>
              <a:t>gledatelja</a:t>
            </a:r>
            <a:r>
              <a:rPr lang="en-US" altLang="ko-KR" b="0" dirty="0">
                <a:solidFill>
                  <a:srgbClr val="333333"/>
                </a:solidFill>
              </a:rPr>
              <a:t> </a:t>
            </a:r>
            <a:r>
              <a:rPr lang="en-US" altLang="ko-KR" b="0" dirty="0" err="1">
                <a:solidFill>
                  <a:srgbClr val="333333"/>
                </a:solidFill>
              </a:rPr>
              <a:t>ili</a:t>
            </a:r>
            <a:r>
              <a:rPr lang="en-US" altLang="ko-KR" b="0" dirty="0">
                <a:solidFill>
                  <a:srgbClr val="333333"/>
                </a:solidFill>
              </a:rPr>
              <a:t> u </a:t>
            </a:r>
            <a:r>
              <a:rPr lang="en-US" altLang="ko-KR" b="0" dirty="0" err="1">
                <a:solidFill>
                  <a:srgbClr val="333333"/>
                </a:solidFill>
              </a:rPr>
              <a:t>različitim</a:t>
            </a:r>
            <a:r>
              <a:rPr lang="en-US" altLang="ko-KR" b="0" dirty="0">
                <a:solidFill>
                  <a:srgbClr val="333333"/>
                </a:solidFill>
              </a:rPr>
              <a:t> </a:t>
            </a:r>
            <a:r>
              <a:rPr lang="en-US" altLang="ko-KR" b="0" dirty="0" err="1">
                <a:solidFill>
                  <a:srgbClr val="333333"/>
                </a:solidFill>
              </a:rPr>
              <a:t>kulturama</a:t>
            </a:r>
            <a:r>
              <a:rPr lang="en-US" altLang="ko-KR" b="0" dirty="0">
                <a:solidFill>
                  <a:srgbClr val="333333"/>
                </a:solidFill>
              </a:rPr>
              <a:t>. </a:t>
            </a:r>
            <a:r>
              <a:rPr lang="en-US" altLang="ko-KR" b="0" dirty="0" err="1">
                <a:solidFill>
                  <a:srgbClr val="333333"/>
                </a:solidFill>
              </a:rPr>
              <a:t>Molimo</a:t>
            </a:r>
            <a:r>
              <a:rPr lang="en-US" altLang="ko-KR" b="0" dirty="0">
                <a:solidFill>
                  <a:srgbClr val="333333"/>
                </a:solidFill>
              </a:rPr>
              <a:t> Vas da </a:t>
            </a:r>
            <a:r>
              <a:rPr lang="en-US" altLang="ko-KR" b="0" dirty="0" err="1">
                <a:solidFill>
                  <a:srgbClr val="333333"/>
                </a:solidFill>
              </a:rPr>
              <a:t>pažljivo</a:t>
            </a:r>
            <a:r>
              <a:rPr lang="en-US" altLang="ko-KR" b="0" dirty="0">
                <a:solidFill>
                  <a:srgbClr val="333333"/>
                </a:solidFill>
              </a:rPr>
              <a:t> </a:t>
            </a:r>
            <a:r>
              <a:rPr lang="en-US" altLang="ko-KR" b="0" dirty="0" err="1">
                <a:solidFill>
                  <a:srgbClr val="333333"/>
                </a:solidFill>
              </a:rPr>
              <a:t>pregledate</a:t>
            </a:r>
            <a:r>
              <a:rPr lang="en-US" altLang="ko-KR" b="0" dirty="0">
                <a:solidFill>
                  <a:srgbClr val="333333"/>
                </a:solidFill>
              </a:rPr>
              <a:t> </a:t>
            </a:r>
            <a:r>
              <a:rPr lang="en-US" altLang="ko-KR" b="0" dirty="0" err="1">
                <a:solidFill>
                  <a:srgbClr val="333333"/>
                </a:solidFill>
              </a:rPr>
              <a:t>filmove</a:t>
            </a:r>
            <a:r>
              <a:rPr lang="en-US" altLang="ko-KR" b="0" dirty="0">
                <a:solidFill>
                  <a:srgbClr val="333333"/>
                </a:solidFill>
              </a:rPr>
              <a:t> </a:t>
            </a:r>
            <a:r>
              <a:rPr lang="en-US" altLang="ko-KR" b="0" dirty="0" err="1">
                <a:solidFill>
                  <a:srgbClr val="333333"/>
                </a:solidFill>
              </a:rPr>
              <a:t>prije</a:t>
            </a:r>
            <a:r>
              <a:rPr lang="en-US" altLang="ko-KR" b="0" dirty="0">
                <a:solidFill>
                  <a:srgbClr val="333333"/>
                </a:solidFill>
              </a:rPr>
              <a:t> </a:t>
            </a:r>
            <a:r>
              <a:rPr lang="en-US" altLang="ko-KR" b="0" dirty="0" err="1">
                <a:solidFill>
                  <a:srgbClr val="333333"/>
                </a:solidFill>
              </a:rPr>
              <a:t>prikazivanja</a:t>
            </a:r>
            <a:r>
              <a:rPr lang="de-DE" b="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8BF58E7A-2F59-48E5-922D-79E6636B22E3}" type="slidenum">
              <a:rPr lang="de-DE" altLang="de-DE" smtClean="0"/>
              <a:pPr/>
              <a:t>34</a:t>
            </a:fld>
            <a:endParaRPr lang="de-DE" altLang="de-DE"/>
          </a:p>
        </p:txBody>
      </p:sp>
    </p:spTree>
    <p:extLst>
      <p:ext uri="{BB962C8B-B14F-4D97-AF65-F5344CB8AC3E}">
        <p14:creationId xmlns:p14="http://schemas.microsoft.com/office/powerpoint/2010/main" val="3291762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Osvijestite svoje kvalitete!</a:t>
            </a:r>
          </a:p>
        </p:txBody>
      </p:sp>
      <p:sp>
        <p:nvSpPr>
          <p:cNvPr id="36866" name="Rectangle 1027"/>
          <p:cNvSpPr>
            <a:spLocks noGrp="1" noChangeArrowheads="1"/>
          </p:cNvSpPr>
          <p:nvPr>
            <p:ph idx="1"/>
          </p:nvPr>
        </p:nvSpPr>
        <p:spPr>
          <a:xfrm>
            <a:off x="408955" y="2204864"/>
            <a:ext cx="8046720" cy="4248000"/>
          </a:xfrm>
        </p:spPr>
        <p:txBody>
          <a:bodyPr>
            <a:noAutofit/>
          </a:bodyPr>
          <a:lstStyle/>
          <a:p>
            <a:pPr marL="342900" indent="-342900" eaLnBrk="1" hangingPunct="1">
              <a:buClr>
                <a:srgbClr val="333333"/>
              </a:buClr>
              <a:buFont typeface="WingDings"/>
              <a:buChar char=""/>
            </a:pPr>
            <a:r>
              <a:rPr lang="hr-HR" altLang="de-DE" sz="2400">
                <a:solidFill>
                  <a:srgbClr val="333333"/>
                </a:solidFill>
              </a:rPr>
              <a:t>Umjesto da ste usredotočeni samo na svoje slabosti</a:t>
            </a:r>
            <a:r>
              <a:rPr lang="en-US" altLang="de-DE" sz="2400">
                <a:solidFill>
                  <a:srgbClr val="333333"/>
                </a:solidFill>
              </a:rPr>
              <a:t>, </a:t>
            </a:r>
            <a:r>
              <a:rPr lang="hr-HR" altLang="de-DE" sz="2400">
                <a:solidFill>
                  <a:srgbClr val="333333"/>
                </a:solidFill>
              </a:rPr>
              <a:t>postanite svjesni svojih vrlina</a:t>
            </a:r>
            <a:endParaRPr lang="en-US" altLang="de-DE" sz="2400">
              <a:solidFill>
                <a:srgbClr val="333333"/>
              </a:solidFill>
            </a:endParaRPr>
          </a:p>
          <a:p>
            <a:pPr marL="342900" indent="-342900" eaLnBrk="1" hangingPunct="1">
              <a:buClr>
                <a:srgbClr val="000000"/>
              </a:buClr>
              <a:buFont typeface="WingDings"/>
              <a:buChar char=""/>
            </a:pPr>
            <a:r>
              <a:rPr lang="hr-HR" altLang="de-DE" sz="2400">
                <a:solidFill>
                  <a:srgbClr val="333333"/>
                </a:solidFill>
              </a:rPr>
              <a:t>Svako ljudsko biće ima osobine na koje može biti ponosan</a:t>
            </a:r>
            <a:r>
              <a:rPr lang="en-US" altLang="de-DE" sz="2400">
                <a:solidFill>
                  <a:srgbClr val="333333"/>
                </a:solidFill>
              </a:rPr>
              <a:t> </a:t>
            </a:r>
            <a:r>
              <a:rPr lang="hr-HR" altLang="de-DE" sz="2400">
                <a:solidFill>
                  <a:srgbClr val="333333"/>
                </a:solidFill>
              </a:rPr>
              <a:t>i koje nema svatko</a:t>
            </a:r>
            <a:br>
              <a:rPr lang="en-US" altLang="de-DE" sz="2400">
                <a:solidFill>
                  <a:srgbClr val="333333"/>
                </a:solidFill>
              </a:rPr>
            </a:br>
            <a:r>
              <a:rPr lang="en-US" altLang="de-DE" sz="2400" i="1">
                <a:solidFill>
                  <a:srgbClr val="004992"/>
                </a:solidFill>
              </a:rPr>
              <a:t>…</a:t>
            </a:r>
            <a:r>
              <a:rPr lang="hr-HR" altLang="de-DE" sz="2400" i="1">
                <a:solidFill>
                  <a:srgbClr val="004992"/>
                </a:solidFill>
              </a:rPr>
              <a:t>to ne moraju biti svjetski rekordi ili poznata otkrića!</a:t>
            </a:r>
            <a:endParaRPr lang="en-US" altLang="de-DE" sz="240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Metakognitivni Trening 8 – Samopoštovanje i raspoloženje</a:t>
            </a:r>
          </a:p>
        </p:txBody>
      </p:sp>
      <p:sp>
        <p:nvSpPr>
          <p:cNvPr id="10" name="Slide Number Placeholder 9"/>
          <p:cNvSpPr>
            <a:spLocks noGrp="1"/>
          </p:cNvSpPr>
          <p:nvPr>
            <p:ph type="sldNum" sz="quarter" idx="12"/>
          </p:nvPr>
        </p:nvSpPr>
        <p:spPr/>
        <p:txBody>
          <a:bodyPr/>
          <a:lstStyle/>
          <a:p>
            <a:fld id="{8BF58E7A-2F59-48E5-922D-79E6636B22E3}"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Osvijestite svoje kvalitete!</a:t>
            </a:r>
          </a:p>
        </p:txBody>
      </p:sp>
      <p:sp>
        <p:nvSpPr>
          <p:cNvPr id="39938" name="Rectangle 2"/>
          <p:cNvSpPr>
            <a:spLocks noGrp="1" noChangeArrowheads="1"/>
          </p:cNvSpPr>
          <p:nvPr>
            <p:ph idx="1"/>
          </p:nvPr>
        </p:nvSpPr>
        <p:spPr/>
        <p:txBody>
          <a:bodyPr>
            <a:noAutofit/>
          </a:bodyPr>
          <a:lstStyle/>
          <a:p>
            <a:pPr marL="457200" indent="-457200">
              <a:lnSpc>
                <a:spcPct val="100000"/>
              </a:lnSpc>
              <a:spcBef>
                <a:spcPts val="0"/>
              </a:spcBef>
              <a:buFont typeface="+mj-lt"/>
              <a:buAutoNum type="arabicPeriod"/>
              <a:defRPr/>
            </a:pPr>
            <a:r>
              <a:rPr lang="hr-HR" sz="2400" dirty="0">
                <a:solidFill>
                  <a:srgbClr val="004992"/>
                </a:solidFill>
              </a:rPr>
              <a:t>Razmislite o vlastitim kvalitetama</a:t>
            </a:r>
            <a:r>
              <a:rPr lang="en-US" sz="2400" dirty="0">
                <a:solidFill>
                  <a:srgbClr val="004992"/>
                </a:solidFill>
              </a:rPr>
              <a:t>. </a:t>
            </a:r>
            <a:br>
              <a:rPr lang="en-US" sz="2400" dirty="0">
                <a:solidFill>
                  <a:srgbClr val="004992"/>
                </a:solidFill>
              </a:rPr>
            </a:br>
            <a:r>
              <a:rPr lang="hr-HR" sz="2400" i="1" dirty="0">
                <a:solidFill>
                  <a:srgbClr val="333333"/>
                </a:solidFill>
              </a:rPr>
              <a:t>Koje sposobnosti imam</a:t>
            </a:r>
            <a:r>
              <a:rPr lang="en-US" sz="2400" i="1" dirty="0">
                <a:solidFill>
                  <a:srgbClr val="333333"/>
                </a:solidFill>
              </a:rPr>
              <a:t>? </a:t>
            </a:r>
            <a:r>
              <a:rPr lang="hr-HR" sz="2400" i="1" dirty="0">
                <a:solidFill>
                  <a:srgbClr val="333333"/>
                </a:solidFill>
              </a:rPr>
              <a:t>Koje sam komplimente dobio u</a:t>
            </a:r>
            <a:br>
              <a:rPr lang="en-US" sz="2400" i="1" dirty="0">
                <a:solidFill>
                  <a:srgbClr val="333333"/>
                </a:solidFill>
              </a:rPr>
            </a:br>
            <a:r>
              <a:rPr lang="hr-HR" sz="2400" i="1" dirty="0">
                <a:solidFill>
                  <a:srgbClr val="333333"/>
                </a:solidFill>
              </a:rPr>
              <a:t>prošlosti</a:t>
            </a:r>
            <a:r>
              <a:rPr lang="en-US" sz="2000" i="1" dirty="0">
                <a:solidFill>
                  <a:srgbClr val="333333"/>
                </a:solidFill>
              </a:rPr>
              <a:t>?</a:t>
            </a:r>
            <a:br>
              <a:rPr lang="en-US" sz="2000" i="1" dirty="0">
                <a:solidFill>
                  <a:srgbClr val="333333"/>
                </a:solidFill>
              </a:rPr>
            </a:br>
            <a:r>
              <a:rPr lang="hr-HR" sz="2000" i="1" dirty="0">
                <a:solidFill>
                  <a:srgbClr val="333333"/>
                </a:solidFill>
              </a:rPr>
              <a:t>npr</a:t>
            </a:r>
            <a:r>
              <a:rPr lang="de-DE" sz="2000" i="1" dirty="0">
                <a:solidFill>
                  <a:srgbClr val="333333"/>
                </a:solidFill>
              </a:rPr>
              <a:t>. </a:t>
            </a:r>
            <a:r>
              <a:rPr lang="hr-HR" sz="2000" i="1" dirty="0">
                <a:solidFill>
                  <a:srgbClr val="333333"/>
                </a:solidFill>
              </a:rPr>
              <a:t>Imam smisla za tehniku...</a:t>
            </a:r>
            <a:endParaRPr lang="en-US" sz="2000"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Metakognitivni Trening 8 – Samopoštovanje i raspoloženje</a:t>
            </a:r>
          </a:p>
        </p:txBody>
      </p:sp>
      <p:sp>
        <p:nvSpPr>
          <p:cNvPr id="10" name="Slide Number Placeholder 9"/>
          <p:cNvSpPr>
            <a:spLocks noGrp="1"/>
          </p:cNvSpPr>
          <p:nvPr>
            <p:ph type="sldNum" sz="quarter" idx="12"/>
          </p:nvPr>
        </p:nvSpPr>
        <p:spPr/>
        <p:txBody>
          <a:bodyPr/>
          <a:lstStyle/>
          <a:p>
            <a:fld id="{8BF58E7A-2F59-48E5-922D-79E6636B22E3}"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Osvijestite svoje kvalitete!</a:t>
            </a:r>
          </a:p>
        </p:txBody>
      </p:sp>
      <p:sp>
        <p:nvSpPr>
          <p:cNvPr id="39938" name="Rectangle 2"/>
          <p:cNvSpPr>
            <a:spLocks noGrp="1" noChangeArrowheads="1"/>
          </p:cNvSpPr>
          <p:nvPr>
            <p:ph idx="1"/>
          </p:nvPr>
        </p:nvSpPr>
        <p:spPr/>
        <p:txBody>
          <a:bodyPr>
            <a:noAutofit/>
          </a:bodyPr>
          <a:lstStyle/>
          <a:p>
            <a:pPr marL="457200" indent="-457200">
              <a:lnSpc>
                <a:spcPct val="100000"/>
              </a:lnSpc>
              <a:spcBef>
                <a:spcPts val="0"/>
              </a:spcBef>
              <a:buFont typeface="+mj-lt"/>
              <a:buAutoNum type="arabicPeriod"/>
              <a:defRPr/>
            </a:pPr>
            <a:r>
              <a:rPr lang="hr-HR" sz="2400" dirty="0">
                <a:solidFill>
                  <a:srgbClr val="004992"/>
                </a:solidFill>
              </a:rPr>
              <a:t>Razmislite o vlastitim kvalitetama</a:t>
            </a:r>
            <a:r>
              <a:rPr lang="en-US" sz="2400" dirty="0">
                <a:solidFill>
                  <a:srgbClr val="004992"/>
                </a:solidFill>
              </a:rPr>
              <a:t>. </a:t>
            </a:r>
            <a:br>
              <a:rPr lang="en-US" sz="2400" dirty="0">
                <a:solidFill>
                  <a:srgbClr val="004992"/>
                </a:solidFill>
              </a:rPr>
            </a:br>
            <a:r>
              <a:rPr lang="hr-HR" sz="2400" i="1" dirty="0">
                <a:solidFill>
                  <a:srgbClr val="333333"/>
                </a:solidFill>
              </a:rPr>
              <a:t>Koje sposobnosti imam</a:t>
            </a:r>
            <a:r>
              <a:rPr lang="en-US" sz="2400" i="1" dirty="0">
                <a:solidFill>
                  <a:srgbClr val="333333"/>
                </a:solidFill>
              </a:rPr>
              <a:t>? </a:t>
            </a:r>
            <a:r>
              <a:rPr lang="hr-HR" sz="2400" i="1" dirty="0">
                <a:solidFill>
                  <a:srgbClr val="333333"/>
                </a:solidFill>
              </a:rPr>
              <a:t>Koje sam komplimente dobio u</a:t>
            </a:r>
            <a:br>
              <a:rPr lang="en-US" sz="2400" i="1" dirty="0">
                <a:solidFill>
                  <a:srgbClr val="333333"/>
                </a:solidFill>
              </a:rPr>
            </a:br>
            <a:r>
              <a:rPr lang="hr-HR" sz="2400" i="1" dirty="0">
                <a:solidFill>
                  <a:srgbClr val="333333"/>
                </a:solidFill>
              </a:rPr>
              <a:t>prošlosti</a:t>
            </a:r>
            <a:r>
              <a:rPr lang="en-US" sz="2000" i="1" dirty="0">
                <a:solidFill>
                  <a:srgbClr val="333333"/>
                </a:solidFill>
              </a:rPr>
              <a:t>?</a:t>
            </a:r>
            <a:br>
              <a:rPr lang="en-US" sz="2000" i="1" dirty="0">
                <a:solidFill>
                  <a:srgbClr val="333333"/>
                </a:solidFill>
              </a:rPr>
            </a:br>
            <a:r>
              <a:rPr lang="hr-HR" sz="2000" i="1" dirty="0">
                <a:solidFill>
                  <a:srgbClr val="333333"/>
                </a:solidFill>
              </a:rPr>
              <a:t>npr</a:t>
            </a:r>
            <a:r>
              <a:rPr lang="de-DE" sz="2000" i="1" dirty="0">
                <a:solidFill>
                  <a:srgbClr val="333333"/>
                </a:solidFill>
              </a:rPr>
              <a:t>. </a:t>
            </a:r>
            <a:r>
              <a:rPr lang="hr-HR" sz="2000" i="1" dirty="0">
                <a:solidFill>
                  <a:srgbClr val="333333"/>
                </a:solidFill>
              </a:rPr>
              <a:t>Imam smisla za tehniku...</a:t>
            </a:r>
            <a:endParaRPr lang="de-DE" sz="2000" i="1" dirty="0">
              <a:solidFill>
                <a:srgbClr val="333333"/>
              </a:solidFill>
            </a:endParaRPr>
          </a:p>
          <a:p>
            <a:pPr marL="457200" indent="-457200">
              <a:lnSpc>
                <a:spcPct val="100000"/>
              </a:lnSpc>
              <a:spcBef>
                <a:spcPts val="1200"/>
              </a:spcBef>
              <a:buFont typeface="+mj-lt"/>
              <a:buAutoNum type="arabicPeriod"/>
              <a:defRPr/>
            </a:pPr>
            <a:r>
              <a:rPr lang="hr-HR" sz="2400" dirty="0">
                <a:solidFill>
                  <a:srgbClr val="004992"/>
                </a:solidFill>
              </a:rPr>
              <a:t>Zamislite konkretnu situaciju</a:t>
            </a:r>
            <a:r>
              <a:rPr lang="en-US" sz="2400" dirty="0">
                <a:solidFill>
                  <a:srgbClr val="004992"/>
                </a:solidFill>
              </a:rPr>
              <a:t>.</a:t>
            </a:r>
            <a:r>
              <a:rPr lang="en-US" sz="2400" dirty="0">
                <a:solidFill>
                  <a:srgbClr val="333333"/>
                </a:solidFill>
              </a:rPr>
              <a:t> </a:t>
            </a:r>
            <a:br>
              <a:rPr lang="en-US" sz="2400" dirty="0">
                <a:solidFill>
                  <a:srgbClr val="333333"/>
                </a:solidFill>
              </a:rPr>
            </a:br>
            <a:r>
              <a:rPr lang="hr-HR" sz="2400" i="1" dirty="0">
                <a:solidFill>
                  <a:srgbClr val="333333"/>
                </a:solidFill>
              </a:rPr>
              <a:t>Što i gdje</a:t>
            </a:r>
            <a:r>
              <a:rPr lang="en-US" sz="2000" i="1" dirty="0">
                <a:solidFill>
                  <a:srgbClr val="333333"/>
                </a:solidFill>
              </a:rPr>
              <a:t>? </a:t>
            </a:r>
            <a:r>
              <a:rPr lang="hr-HR" sz="2400" dirty="0">
                <a:solidFill>
                  <a:srgbClr val="333333"/>
                </a:solidFill>
              </a:rPr>
              <a:t>Š</a:t>
            </a:r>
            <a:r>
              <a:rPr lang="hr-HR" sz="2400" i="1" dirty="0">
                <a:solidFill>
                  <a:srgbClr val="333333"/>
                </a:solidFill>
              </a:rPr>
              <a:t>to sam učinio</a:t>
            </a:r>
            <a:r>
              <a:rPr lang="en-US" sz="2400" i="1" dirty="0">
                <a:solidFill>
                  <a:srgbClr val="333333"/>
                </a:solidFill>
              </a:rPr>
              <a:t> i </a:t>
            </a:r>
            <a:r>
              <a:rPr lang="hr-HR" sz="2400" i="1" dirty="0">
                <a:solidFill>
                  <a:srgbClr val="333333"/>
                </a:solidFill>
              </a:rPr>
              <a:t>t</a:t>
            </a:r>
            <a:r>
              <a:rPr lang="en-US" sz="2400" i="1" dirty="0" err="1">
                <a:solidFill>
                  <a:srgbClr val="333333"/>
                </a:solidFill>
              </a:rPr>
              <a:t>ko</a:t>
            </a:r>
            <a:r>
              <a:rPr lang="en-US" sz="2400" i="1" dirty="0">
                <a:solidFill>
                  <a:srgbClr val="333333"/>
                </a:solidFill>
              </a:rPr>
              <a:t> </a:t>
            </a:r>
            <a:r>
              <a:rPr lang="hr-HR" sz="2400" i="1" dirty="0">
                <a:solidFill>
                  <a:srgbClr val="333333"/>
                </a:solidFill>
              </a:rPr>
              <a:t>me </a:t>
            </a:r>
            <a:r>
              <a:rPr lang="en-US" sz="2400" i="1" dirty="0">
                <a:solidFill>
                  <a:srgbClr val="333333"/>
                </a:solidFill>
              </a:rPr>
              <a:t>je </a:t>
            </a:r>
            <a:r>
              <a:rPr lang="hr-HR" sz="2400" i="1" dirty="0">
                <a:solidFill>
                  <a:srgbClr val="333333"/>
                </a:solidFill>
              </a:rPr>
              <a:t>procijenio ili pohvalio</a:t>
            </a:r>
            <a:r>
              <a:rPr lang="en-US" sz="2400" i="1" dirty="0">
                <a:solidFill>
                  <a:srgbClr val="333333"/>
                </a:solidFill>
              </a:rPr>
              <a:t>?</a:t>
            </a:r>
            <a:br>
              <a:rPr lang="en-US" sz="2400" i="1" dirty="0">
                <a:solidFill>
                  <a:srgbClr val="333333"/>
                </a:solidFill>
              </a:rPr>
            </a:br>
            <a:r>
              <a:rPr lang="hr-HR" sz="2000" i="1" dirty="0">
                <a:solidFill>
                  <a:srgbClr val="333333"/>
                </a:solidFill>
              </a:rPr>
              <a:t>npr</a:t>
            </a:r>
            <a:r>
              <a:rPr lang="de-DE" sz="2000" i="1" dirty="0">
                <a:solidFill>
                  <a:srgbClr val="333333"/>
                </a:solidFill>
              </a:rPr>
              <a:t>. </a:t>
            </a:r>
            <a:r>
              <a:rPr lang="hr-HR" sz="2000" i="1" dirty="0">
                <a:solidFill>
                  <a:srgbClr val="333333"/>
                </a:solidFill>
              </a:rPr>
              <a:t>Prošle nedjelje</a:t>
            </a:r>
            <a:r>
              <a:rPr lang="de-DE" sz="2000" i="1" dirty="0">
                <a:solidFill>
                  <a:srgbClr val="333333"/>
                </a:solidFill>
              </a:rPr>
              <a:t>, </a:t>
            </a:r>
            <a:r>
              <a:rPr lang="hr-HR" sz="2000" i="1" dirty="0">
                <a:solidFill>
                  <a:srgbClr val="333333"/>
                </a:solidFill>
              </a:rPr>
              <a:t>pomogao sam prijateljici da uredi stan</a:t>
            </a:r>
            <a:r>
              <a:rPr lang="de-DE" sz="2000" i="1" dirty="0">
                <a:solidFill>
                  <a:srgbClr val="333333"/>
                </a:solidFill>
              </a:rPr>
              <a:t>. </a:t>
            </a:r>
            <a:r>
              <a:rPr lang="hr-HR" sz="2000" i="1" dirty="0">
                <a:solidFill>
                  <a:srgbClr val="333333"/>
                </a:solidFill>
              </a:rPr>
              <a:t>Bila joj je to velika </a:t>
            </a:r>
            <a:r>
              <a:rPr lang="hr-HR" sz="2000" i="1">
                <a:solidFill>
                  <a:srgbClr val="333333"/>
                </a:solidFill>
              </a:rPr>
              <a:t>pomoć</a:t>
            </a:r>
            <a:r>
              <a:rPr lang="de-DE" sz="2000" i="1">
                <a:solidFill>
                  <a:srgbClr val="333333"/>
                </a:solidFill>
              </a:rPr>
              <a:t>...</a:t>
            </a:r>
            <a:endParaRPr lang="en-US" sz="2000"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Metakognitivni Trening 8 – Samopoštovanje i raspoloženje</a:t>
            </a:r>
          </a:p>
        </p:txBody>
      </p:sp>
      <p:sp>
        <p:nvSpPr>
          <p:cNvPr id="10" name="Slide Number Placeholder 9"/>
          <p:cNvSpPr>
            <a:spLocks noGrp="1"/>
          </p:cNvSpPr>
          <p:nvPr>
            <p:ph type="sldNum" sz="quarter" idx="12"/>
          </p:nvPr>
        </p:nvSpPr>
        <p:spPr/>
        <p:txBody>
          <a:bodyPr/>
          <a:lstStyle/>
          <a:p>
            <a:fld id="{8BF58E7A-2F59-48E5-922D-79E6636B22E3}" type="slidenum">
              <a:rPr lang="de-DE" altLang="de-DE" smtClean="0"/>
              <a:pPr/>
              <a:t>37</a:t>
            </a:fld>
            <a:endParaRPr lang="de-DE" altLang="de-DE"/>
          </a:p>
        </p:txBody>
      </p:sp>
    </p:spTree>
    <p:extLst>
      <p:ext uri="{BB962C8B-B14F-4D97-AF65-F5344CB8AC3E}">
        <p14:creationId xmlns:p14="http://schemas.microsoft.com/office/powerpoint/2010/main" val="3550964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Osvijestite svoje kvalitete!</a:t>
            </a:r>
          </a:p>
        </p:txBody>
      </p:sp>
      <p:sp>
        <p:nvSpPr>
          <p:cNvPr id="39938" name="Rectangle 2"/>
          <p:cNvSpPr>
            <a:spLocks noGrp="1" noChangeArrowheads="1"/>
          </p:cNvSpPr>
          <p:nvPr>
            <p:ph idx="1"/>
          </p:nvPr>
        </p:nvSpPr>
        <p:spPr/>
        <p:txBody>
          <a:bodyPr>
            <a:noAutofit/>
          </a:bodyPr>
          <a:lstStyle/>
          <a:p>
            <a:pPr marL="457200" indent="-457200">
              <a:lnSpc>
                <a:spcPct val="100000"/>
              </a:lnSpc>
              <a:spcBef>
                <a:spcPts val="0"/>
              </a:spcBef>
              <a:buFont typeface="+mj-lt"/>
              <a:buAutoNum type="arabicPeriod"/>
              <a:defRPr/>
            </a:pPr>
            <a:r>
              <a:rPr lang="hr-HR" sz="2400" dirty="0">
                <a:solidFill>
                  <a:srgbClr val="004992"/>
                </a:solidFill>
              </a:rPr>
              <a:t>Razmislite o vlastitim kvalitetama</a:t>
            </a:r>
            <a:r>
              <a:rPr lang="en-US" sz="2400" dirty="0">
                <a:solidFill>
                  <a:srgbClr val="004992"/>
                </a:solidFill>
              </a:rPr>
              <a:t>. </a:t>
            </a:r>
            <a:br>
              <a:rPr lang="en-US" sz="2400" dirty="0">
                <a:solidFill>
                  <a:srgbClr val="004992"/>
                </a:solidFill>
              </a:rPr>
            </a:br>
            <a:r>
              <a:rPr lang="hr-HR" sz="2400" i="1" dirty="0">
                <a:solidFill>
                  <a:srgbClr val="333333"/>
                </a:solidFill>
              </a:rPr>
              <a:t>Koje sposobnosti imam</a:t>
            </a:r>
            <a:r>
              <a:rPr lang="en-US" sz="2400" i="1" dirty="0">
                <a:solidFill>
                  <a:srgbClr val="333333"/>
                </a:solidFill>
              </a:rPr>
              <a:t>? </a:t>
            </a:r>
            <a:r>
              <a:rPr lang="hr-HR" sz="2400" i="1" dirty="0">
                <a:solidFill>
                  <a:srgbClr val="333333"/>
                </a:solidFill>
              </a:rPr>
              <a:t>Koje sam komplimente dobio u</a:t>
            </a:r>
            <a:br>
              <a:rPr lang="en-US" sz="2400" i="1" dirty="0">
                <a:solidFill>
                  <a:srgbClr val="333333"/>
                </a:solidFill>
              </a:rPr>
            </a:br>
            <a:r>
              <a:rPr lang="hr-HR" sz="2400" i="1" dirty="0">
                <a:solidFill>
                  <a:srgbClr val="333333"/>
                </a:solidFill>
              </a:rPr>
              <a:t>prošlosti</a:t>
            </a:r>
            <a:r>
              <a:rPr lang="en-US" sz="2000" i="1" dirty="0">
                <a:solidFill>
                  <a:srgbClr val="333333"/>
                </a:solidFill>
              </a:rPr>
              <a:t>?</a:t>
            </a:r>
            <a:br>
              <a:rPr lang="en-US" sz="2000" i="1" dirty="0">
                <a:solidFill>
                  <a:srgbClr val="333333"/>
                </a:solidFill>
              </a:rPr>
            </a:br>
            <a:r>
              <a:rPr lang="hr-HR" sz="2000" i="1" dirty="0">
                <a:solidFill>
                  <a:srgbClr val="333333"/>
                </a:solidFill>
              </a:rPr>
              <a:t>npr</a:t>
            </a:r>
            <a:r>
              <a:rPr lang="de-DE" sz="2000" i="1" dirty="0">
                <a:solidFill>
                  <a:srgbClr val="333333"/>
                </a:solidFill>
              </a:rPr>
              <a:t>. </a:t>
            </a:r>
            <a:r>
              <a:rPr lang="hr-HR" sz="2000" i="1" dirty="0">
                <a:solidFill>
                  <a:srgbClr val="333333"/>
                </a:solidFill>
              </a:rPr>
              <a:t>Imam smisla za tehniku...</a:t>
            </a:r>
            <a:endParaRPr lang="de-DE" sz="2000" i="1" dirty="0">
              <a:solidFill>
                <a:srgbClr val="333333"/>
              </a:solidFill>
            </a:endParaRPr>
          </a:p>
          <a:p>
            <a:pPr marL="457200" indent="-457200">
              <a:lnSpc>
                <a:spcPct val="100000"/>
              </a:lnSpc>
              <a:spcBef>
                <a:spcPts val="1200"/>
              </a:spcBef>
              <a:buFont typeface="+mj-lt"/>
              <a:buAutoNum type="arabicPeriod"/>
              <a:defRPr/>
            </a:pPr>
            <a:r>
              <a:rPr lang="hr-HR" sz="2400" dirty="0">
                <a:solidFill>
                  <a:srgbClr val="004992"/>
                </a:solidFill>
              </a:rPr>
              <a:t>Zamislite konkretnu situaciju</a:t>
            </a:r>
            <a:r>
              <a:rPr lang="en-US" sz="2400" dirty="0">
                <a:solidFill>
                  <a:srgbClr val="004992"/>
                </a:solidFill>
              </a:rPr>
              <a:t>.</a:t>
            </a:r>
            <a:r>
              <a:rPr lang="en-US" sz="2400" dirty="0">
                <a:solidFill>
                  <a:srgbClr val="333333"/>
                </a:solidFill>
              </a:rPr>
              <a:t> </a:t>
            </a:r>
            <a:br>
              <a:rPr lang="en-US" sz="2400" dirty="0">
                <a:solidFill>
                  <a:srgbClr val="333333"/>
                </a:solidFill>
              </a:rPr>
            </a:br>
            <a:r>
              <a:rPr lang="hr-HR" sz="2400" i="1" dirty="0">
                <a:solidFill>
                  <a:srgbClr val="333333"/>
                </a:solidFill>
              </a:rPr>
              <a:t>Što i gdje</a:t>
            </a:r>
            <a:r>
              <a:rPr lang="en-US" sz="2000" i="1" dirty="0">
                <a:solidFill>
                  <a:srgbClr val="333333"/>
                </a:solidFill>
              </a:rPr>
              <a:t>? </a:t>
            </a:r>
            <a:r>
              <a:rPr lang="hr-HR" sz="2400" dirty="0">
                <a:solidFill>
                  <a:srgbClr val="333333"/>
                </a:solidFill>
              </a:rPr>
              <a:t>Š</a:t>
            </a:r>
            <a:r>
              <a:rPr lang="hr-HR" sz="2400" i="1" dirty="0">
                <a:solidFill>
                  <a:srgbClr val="333333"/>
                </a:solidFill>
              </a:rPr>
              <a:t>to sam učinio</a:t>
            </a:r>
            <a:r>
              <a:rPr lang="en-US" sz="2400" i="1" dirty="0">
                <a:solidFill>
                  <a:srgbClr val="333333"/>
                </a:solidFill>
              </a:rPr>
              <a:t> i </a:t>
            </a:r>
            <a:r>
              <a:rPr lang="hr-HR" sz="2400" i="1" dirty="0">
                <a:solidFill>
                  <a:srgbClr val="333333"/>
                </a:solidFill>
              </a:rPr>
              <a:t>t</a:t>
            </a:r>
            <a:r>
              <a:rPr lang="en-US" sz="2400" i="1" dirty="0" err="1">
                <a:solidFill>
                  <a:srgbClr val="333333"/>
                </a:solidFill>
              </a:rPr>
              <a:t>ko</a:t>
            </a:r>
            <a:r>
              <a:rPr lang="en-US" sz="2400" i="1" dirty="0">
                <a:solidFill>
                  <a:srgbClr val="333333"/>
                </a:solidFill>
              </a:rPr>
              <a:t> </a:t>
            </a:r>
            <a:r>
              <a:rPr lang="hr-HR" sz="2400" i="1" dirty="0">
                <a:solidFill>
                  <a:srgbClr val="333333"/>
                </a:solidFill>
              </a:rPr>
              <a:t>me </a:t>
            </a:r>
            <a:r>
              <a:rPr lang="en-US" sz="2400" i="1" dirty="0">
                <a:solidFill>
                  <a:srgbClr val="333333"/>
                </a:solidFill>
              </a:rPr>
              <a:t>je </a:t>
            </a:r>
            <a:r>
              <a:rPr lang="hr-HR" sz="2400" i="1" dirty="0">
                <a:solidFill>
                  <a:srgbClr val="333333"/>
                </a:solidFill>
              </a:rPr>
              <a:t>procijenio ili pohvalio</a:t>
            </a:r>
            <a:r>
              <a:rPr lang="en-US" sz="2400" i="1" dirty="0">
                <a:solidFill>
                  <a:srgbClr val="333333"/>
                </a:solidFill>
              </a:rPr>
              <a:t>?</a:t>
            </a:r>
            <a:br>
              <a:rPr lang="en-US" sz="2400" i="1" dirty="0">
                <a:solidFill>
                  <a:srgbClr val="333333"/>
                </a:solidFill>
              </a:rPr>
            </a:br>
            <a:r>
              <a:rPr lang="hr-HR" sz="2000" i="1" dirty="0">
                <a:solidFill>
                  <a:srgbClr val="333333"/>
                </a:solidFill>
              </a:rPr>
              <a:t>npr</a:t>
            </a:r>
            <a:r>
              <a:rPr lang="de-DE" sz="2000" i="1" dirty="0">
                <a:solidFill>
                  <a:srgbClr val="333333"/>
                </a:solidFill>
              </a:rPr>
              <a:t>. </a:t>
            </a:r>
            <a:r>
              <a:rPr lang="hr-HR" sz="2000" i="1" dirty="0">
                <a:solidFill>
                  <a:srgbClr val="333333"/>
                </a:solidFill>
              </a:rPr>
              <a:t>Prošle nedjelje</a:t>
            </a:r>
            <a:r>
              <a:rPr lang="de-DE" sz="2000" i="1" dirty="0">
                <a:solidFill>
                  <a:srgbClr val="333333"/>
                </a:solidFill>
              </a:rPr>
              <a:t>, </a:t>
            </a:r>
            <a:r>
              <a:rPr lang="hr-HR" sz="2000" i="1" dirty="0">
                <a:solidFill>
                  <a:srgbClr val="333333"/>
                </a:solidFill>
              </a:rPr>
              <a:t>pomogao sam prijateljici da uredi stan</a:t>
            </a:r>
            <a:r>
              <a:rPr lang="de-DE" sz="2000" i="1" dirty="0">
                <a:solidFill>
                  <a:srgbClr val="333333"/>
                </a:solidFill>
              </a:rPr>
              <a:t>. </a:t>
            </a:r>
            <a:r>
              <a:rPr lang="hr-HR" sz="2000" i="1" dirty="0">
                <a:solidFill>
                  <a:srgbClr val="333333"/>
                </a:solidFill>
              </a:rPr>
              <a:t>Bila joj je to velika pomoć</a:t>
            </a:r>
            <a:r>
              <a:rPr lang="de-DE" sz="2000" i="1" dirty="0">
                <a:solidFill>
                  <a:srgbClr val="333333"/>
                </a:solidFill>
              </a:rPr>
              <a:t>...</a:t>
            </a:r>
          </a:p>
          <a:p>
            <a:pPr marL="457200" indent="-457200">
              <a:lnSpc>
                <a:spcPct val="100000"/>
              </a:lnSpc>
              <a:spcBef>
                <a:spcPts val="1200"/>
              </a:spcBef>
              <a:buFont typeface="+mj-lt"/>
              <a:buAutoNum type="arabicPeriod"/>
              <a:defRPr/>
            </a:pPr>
            <a:r>
              <a:rPr lang="hr-HR" sz="2400" dirty="0">
                <a:solidFill>
                  <a:srgbClr val="004992"/>
                </a:solidFill>
              </a:rPr>
              <a:t>Zapišite to</a:t>
            </a:r>
            <a:r>
              <a:rPr lang="en-US" sz="2400" dirty="0">
                <a:solidFill>
                  <a:srgbClr val="004992"/>
                </a:solidFill>
              </a:rPr>
              <a:t>!</a:t>
            </a:r>
            <a:br>
              <a:rPr lang="en-US" sz="2400" dirty="0">
                <a:solidFill>
                  <a:srgbClr val="004992"/>
                </a:solidFill>
              </a:rPr>
            </a:br>
            <a:r>
              <a:rPr lang="hr-HR" sz="2400" i="1" dirty="0">
                <a:solidFill>
                  <a:srgbClr val="333333"/>
                </a:solidFill>
              </a:rPr>
              <a:t>Čitajte ovo redovito i nadopunjujte</a:t>
            </a:r>
            <a:r>
              <a:rPr lang="en-US" sz="2400" i="1" dirty="0">
                <a:solidFill>
                  <a:srgbClr val="333333"/>
                </a:solidFill>
              </a:rPr>
              <a:t>. </a:t>
            </a:r>
            <a:r>
              <a:rPr lang="hr-HR" sz="2400" i="1" dirty="0">
                <a:solidFill>
                  <a:srgbClr val="333333"/>
                </a:solidFill>
              </a:rPr>
              <a:t>U slučaju krize </a:t>
            </a:r>
            <a:r>
              <a:rPr lang="en-US" sz="2400" i="1" dirty="0">
                <a:solidFill>
                  <a:srgbClr val="333333"/>
                </a:solidFill>
              </a:rPr>
              <a:t>(</a:t>
            </a:r>
            <a:r>
              <a:rPr lang="hr-HR" sz="2400" i="1" dirty="0">
                <a:solidFill>
                  <a:srgbClr val="333333"/>
                </a:solidFill>
              </a:rPr>
              <a:t>npr</a:t>
            </a:r>
            <a:r>
              <a:rPr lang="en-US" sz="2400" i="1" dirty="0">
                <a:solidFill>
                  <a:srgbClr val="333333"/>
                </a:solidFill>
              </a:rPr>
              <a:t>. </a:t>
            </a:r>
            <a:r>
              <a:rPr lang="hr-HR" sz="2400" i="1" dirty="0">
                <a:solidFill>
                  <a:srgbClr val="333333"/>
                </a:solidFill>
              </a:rPr>
              <a:t>kad mislite da ste bezvrijedni</a:t>
            </a:r>
            <a:r>
              <a:rPr lang="en-US" sz="2400" i="1" dirty="0">
                <a:solidFill>
                  <a:srgbClr val="333333"/>
                </a:solidFill>
              </a:rPr>
              <a:t>)</a:t>
            </a:r>
            <a:r>
              <a:rPr lang="hr-HR" sz="2400" i="1" dirty="0">
                <a:solidFill>
                  <a:srgbClr val="333333"/>
                </a:solidFill>
              </a:rPr>
              <a:t>, prisjetite se ovih situacija.</a:t>
            </a:r>
            <a:br>
              <a:rPr lang="en-US" sz="2400" i="1" dirty="0">
                <a:solidFill>
                  <a:srgbClr val="333333"/>
                </a:solidFill>
              </a:rPr>
            </a:br>
            <a:r>
              <a:rPr lang="hr-HR" sz="2000" i="1" dirty="0">
                <a:solidFill>
                  <a:srgbClr val="333333"/>
                </a:solidFill>
              </a:rPr>
              <a:t>Zapišite događaje koji su prošli dobro</a:t>
            </a:r>
            <a:r>
              <a:rPr lang="de-DE" sz="2000" i="1" dirty="0">
                <a:solidFill>
                  <a:srgbClr val="333333"/>
                </a:solidFill>
              </a:rPr>
              <a:t> </a:t>
            </a:r>
            <a:r>
              <a:rPr lang="hr-HR" sz="2000" i="1" dirty="0">
                <a:solidFill>
                  <a:srgbClr val="333333"/>
                </a:solidFill>
              </a:rPr>
              <a:t>ili komplimente koje ste dobili</a:t>
            </a:r>
            <a:r>
              <a:rPr lang="de-DE" sz="2000" i="1" dirty="0">
                <a:solidFill>
                  <a:srgbClr val="333333"/>
                </a:solidFill>
              </a:rPr>
              <a:t>...</a:t>
            </a:r>
            <a:endParaRPr lang="en-US" sz="2000"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Metakognitivni Trening 8 – Samopoštovanje i raspoloženje</a:t>
            </a:r>
          </a:p>
        </p:txBody>
      </p:sp>
      <p:sp>
        <p:nvSpPr>
          <p:cNvPr id="10" name="Slide Number Placeholder 9"/>
          <p:cNvSpPr>
            <a:spLocks noGrp="1"/>
          </p:cNvSpPr>
          <p:nvPr>
            <p:ph type="sldNum" sz="quarter" idx="12"/>
          </p:nvPr>
        </p:nvSpPr>
        <p:spPr/>
        <p:txBody>
          <a:bodyPr/>
          <a:lstStyle/>
          <a:p>
            <a:fld id="{8BF58E7A-2F59-48E5-922D-79E6636B22E3}" type="slidenum">
              <a:rPr lang="de-DE" altLang="de-DE" smtClean="0"/>
              <a:pPr/>
              <a:t>38</a:t>
            </a:fld>
            <a:endParaRPr lang="de-DE" altLang="de-DE"/>
          </a:p>
        </p:txBody>
      </p:sp>
    </p:spTree>
    <p:extLst>
      <p:ext uri="{BB962C8B-B14F-4D97-AF65-F5344CB8AC3E}">
        <p14:creationId xmlns:p14="http://schemas.microsoft.com/office/powerpoint/2010/main" val="15361013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Savjeti za ublažavanje depresivnog raspoloženja/niskog samopoštovanja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Svake večeri zapišite nekoliko pozitivnih događaja</a:t>
            </a:r>
            <a:r>
              <a:rPr lang="en-US" altLang="de-DE" sz="2400" dirty="0">
                <a:solidFill>
                  <a:srgbClr val="333333"/>
                </a:solidFill>
              </a:rPr>
              <a:t> </a:t>
            </a:r>
            <a:r>
              <a:rPr lang="hr-HR" altLang="de-DE" sz="2400" dirty="0">
                <a:solidFill>
                  <a:srgbClr val="333333"/>
                </a:solidFill>
              </a:rPr>
              <a:t>koji su se tog dana dogodili </a:t>
            </a:r>
            <a:r>
              <a:rPr lang="en-US" altLang="de-DE" sz="2400" dirty="0">
                <a:solidFill>
                  <a:srgbClr val="333333"/>
                </a:solidFill>
              </a:rPr>
              <a:t>(</a:t>
            </a:r>
            <a:r>
              <a:rPr lang="hr-HR" altLang="de-DE" sz="2400" dirty="0">
                <a:solidFill>
                  <a:srgbClr val="333333"/>
                </a:solidFill>
              </a:rPr>
              <a:t>otprilike</a:t>
            </a:r>
            <a:r>
              <a:rPr lang="en-US" altLang="de-DE" sz="2400" dirty="0">
                <a:solidFill>
                  <a:srgbClr val="333333"/>
                </a:solidFill>
              </a:rPr>
              <a:t> 5). </a:t>
            </a:r>
            <a:r>
              <a:rPr lang="hr-HR" altLang="de-DE" sz="2400" dirty="0">
                <a:solidFill>
                  <a:srgbClr val="333333"/>
                </a:solidFill>
              </a:rPr>
              <a:t>Zatim razmišljajte o </a:t>
            </a:r>
            <a:r>
              <a:rPr lang="hr-HR" altLang="de-DE" sz="2400">
                <a:solidFill>
                  <a:srgbClr val="333333"/>
                </a:solidFill>
              </a:rPr>
              <a:t>njima</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8 – Samopoštovanje i raspoloženje</a:t>
            </a:r>
          </a:p>
        </p:txBody>
      </p:sp>
      <p:sp>
        <p:nvSpPr>
          <p:cNvPr id="11" name="Slide Number Placeholder 10"/>
          <p:cNvSpPr>
            <a:spLocks noGrp="1"/>
          </p:cNvSpPr>
          <p:nvPr>
            <p:ph type="sldNum" sz="quarter" idx="12"/>
          </p:nvPr>
        </p:nvSpPr>
        <p:spPr/>
        <p:txBody>
          <a:bodyPr/>
          <a:lstStyle/>
          <a:p>
            <a:fld id="{8BF58E7A-2F59-48E5-922D-79E6636B22E3}"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Savjeti za ublažavanje depresivnog raspoloženja/niskog samopoštovanja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Svake večeri zapišite nekoliko pozitivnih događaja</a:t>
            </a:r>
            <a:r>
              <a:rPr lang="en-US" altLang="de-DE" sz="2400" dirty="0">
                <a:solidFill>
                  <a:srgbClr val="333333"/>
                </a:solidFill>
              </a:rPr>
              <a:t> </a:t>
            </a:r>
            <a:r>
              <a:rPr lang="hr-HR" altLang="de-DE" sz="2400" dirty="0">
                <a:solidFill>
                  <a:srgbClr val="333333"/>
                </a:solidFill>
              </a:rPr>
              <a:t>koji su se tog dana dogodili </a:t>
            </a:r>
            <a:r>
              <a:rPr lang="en-US" altLang="de-DE" sz="2400" dirty="0">
                <a:solidFill>
                  <a:srgbClr val="333333"/>
                </a:solidFill>
              </a:rPr>
              <a:t>(</a:t>
            </a:r>
            <a:r>
              <a:rPr lang="hr-HR" altLang="de-DE" sz="2400" dirty="0">
                <a:solidFill>
                  <a:srgbClr val="333333"/>
                </a:solidFill>
              </a:rPr>
              <a:t>otprilike</a:t>
            </a:r>
            <a:r>
              <a:rPr lang="en-US" altLang="de-DE" sz="2400" dirty="0">
                <a:solidFill>
                  <a:srgbClr val="333333"/>
                </a:solidFill>
              </a:rPr>
              <a:t> 5). </a:t>
            </a:r>
            <a:r>
              <a:rPr lang="hr-HR" altLang="de-DE" sz="2400" dirty="0">
                <a:solidFill>
                  <a:srgbClr val="333333"/>
                </a:solidFill>
              </a:rPr>
              <a:t>Zatim razmišljajte o njima</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Recite sebi pred ogledalom</a:t>
            </a:r>
            <a:r>
              <a:rPr lang="en-US" altLang="de-DE" sz="2400">
                <a:solidFill>
                  <a:srgbClr val="333333"/>
                </a:solidFill>
              </a:rPr>
              <a:t>: “</a:t>
            </a:r>
            <a:r>
              <a:rPr lang="hr-HR" altLang="de-DE" sz="2400">
                <a:solidFill>
                  <a:srgbClr val="333333"/>
                </a:solidFill>
              </a:rPr>
              <a:t>Sviđam </a:t>
            </a:r>
            <a:r>
              <a:rPr lang="hr-HR" altLang="de-DE" sz="2400" dirty="0">
                <a:solidFill>
                  <a:srgbClr val="333333"/>
                </a:solidFill>
              </a:rPr>
              <a:t>se </a:t>
            </a:r>
            <a:r>
              <a:rPr lang="hr-HR" altLang="de-DE" sz="2400">
                <a:solidFill>
                  <a:srgbClr val="333333"/>
                </a:solidFill>
              </a:rPr>
              <a:t>samom sebi</a:t>
            </a:r>
            <a:r>
              <a:rPr lang="en-US" altLang="de-DE" sz="2400">
                <a:solidFill>
                  <a:srgbClr val="333333"/>
                </a:solidFill>
              </a:rPr>
              <a:t>” </a:t>
            </a:r>
            <a:r>
              <a:rPr lang="hr-HR" altLang="de-DE" sz="2400">
                <a:solidFill>
                  <a:srgbClr val="333333"/>
                </a:solidFill>
              </a:rPr>
              <a:t>ili</a:t>
            </a:r>
            <a:r>
              <a:rPr lang="en-US" altLang="de-DE" sz="2400">
                <a:solidFill>
                  <a:srgbClr val="333333"/>
                </a:solidFill>
              </a:rPr>
              <a:t> “</a:t>
            </a:r>
            <a:r>
              <a:rPr lang="hr-HR" altLang="de-DE" sz="2400">
                <a:solidFill>
                  <a:srgbClr val="333333"/>
                </a:solidFill>
              </a:rPr>
              <a:t>Sviđaš </a:t>
            </a:r>
            <a:r>
              <a:rPr lang="hr-HR" altLang="de-DE" sz="2400" dirty="0">
                <a:solidFill>
                  <a:srgbClr val="333333"/>
                </a:solidFill>
              </a:rPr>
              <a:t>mi </a:t>
            </a:r>
            <a:r>
              <a:rPr lang="hr-HR" altLang="de-DE" sz="2400">
                <a:solidFill>
                  <a:srgbClr val="333333"/>
                </a:solidFill>
              </a:rPr>
              <a:t>se</a:t>
            </a:r>
            <a:r>
              <a:rPr lang="en-US" altLang="de-DE" sz="2400">
                <a:solidFill>
                  <a:srgbClr val="333333"/>
                </a:solidFill>
              </a:rPr>
              <a:t>!” </a:t>
            </a:r>
            <a:r>
              <a:rPr lang="en-US" altLang="de-DE" sz="2400" dirty="0">
                <a:solidFill>
                  <a:srgbClr val="333333"/>
                </a:solidFill>
              </a:rPr>
              <a:t>(</a:t>
            </a:r>
            <a:r>
              <a:rPr lang="hr-HR" altLang="de-DE" sz="2400" dirty="0">
                <a:solidFill>
                  <a:srgbClr val="333333"/>
                </a:solidFill>
              </a:rPr>
              <a:t>Imajte na umu</a:t>
            </a:r>
            <a:r>
              <a:rPr lang="en-US" altLang="de-DE" sz="2400" dirty="0">
                <a:solidFill>
                  <a:srgbClr val="333333"/>
                </a:solidFill>
              </a:rPr>
              <a:t>: </a:t>
            </a:r>
            <a:r>
              <a:rPr lang="hr-HR" altLang="de-DE" sz="2400" dirty="0">
                <a:solidFill>
                  <a:srgbClr val="333333"/>
                </a:solidFill>
              </a:rPr>
              <a:t>u početku se možete osjetiti malo budalasto</a:t>
            </a:r>
            <a:r>
              <a:rPr lang="hr-HR" altLang="de-DE" sz="2400">
                <a:solidFill>
                  <a:srgbClr val="333333"/>
                </a:solidFill>
              </a:rPr>
              <a:t>!</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8 – Samopoštovanje i raspoloženje</a:t>
            </a:r>
          </a:p>
        </p:txBody>
      </p:sp>
      <p:sp>
        <p:nvSpPr>
          <p:cNvPr id="11" name="Slide Number Placeholder 10"/>
          <p:cNvSpPr>
            <a:spLocks noGrp="1"/>
          </p:cNvSpPr>
          <p:nvPr>
            <p:ph type="sldNum" sz="quarter" idx="12"/>
          </p:nvPr>
        </p:nvSpPr>
        <p:spPr/>
        <p:txBody>
          <a:bodyPr/>
          <a:lstStyle/>
          <a:p>
            <a:fld id="{8BF58E7A-2F59-48E5-922D-79E6636B22E3}" type="slidenum">
              <a:rPr lang="de-DE" altLang="de-DE" smtClean="0"/>
              <a:pPr/>
              <a:t>40</a:t>
            </a:fld>
            <a:endParaRPr lang="de-DE" altLang="de-DE"/>
          </a:p>
        </p:txBody>
      </p:sp>
    </p:spTree>
    <p:extLst>
      <p:ext uri="{BB962C8B-B14F-4D97-AF65-F5344CB8AC3E}">
        <p14:creationId xmlns:p14="http://schemas.microsoft.com/office/powerpoint/2010/main" val="29052853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Savjeti za ublažavanje depresivnog raspoloženja/niskog samopoštovanja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Svake večeri zapišite nekoliko pozitivnih događaja</a:t>
            </a:r>
            <a:r>
              <a:rPr lang="en-US" altLang="de-DE" sz="2400" dirty="0">
                <a:solidFill>
                  <a:srgbClr val="333333"/>
                </a:solidFill>
              </a:rPr>
              <a:t> </a:t>
            </a:r>
            <a:r>
              <a:rPr lang="hr-HR" altLang="de-DE" sz="2400" dirty="0">
                <a:solidFill>
                  <a:srgbClr val="333333"/>
                </a:solidFill>
              </a:rPr>
              <a:t>koji su se tog dana dogodili </a:t>
            </a:r>
            <a:r>
              <a:rPr lang="en-US" altLang="de-DE" sz="2400" dirty="0">
                <a:solidFill>
                  <a:srgbClr val="333333"/>
                </a:solidFill>
              </a:rPr>
              <a:t>(</a:t>
            </a:r>
            <a:r>
              <a:rPr lang="hr-HR" altLang="de-DE" sz="2400" dirty="0">
                <a:solidFill>
                  <a:srgbClr val="333333"/>
                </a:solidFill>
              </a:rPr>
              <a:t>otprilike</a:t>
            </a:r>
            <a:r>
              <a:rPr lang="en-US" altLang="de-DE" sz="2400" dirty="0">
                <a:solidFill>
                  <a:srgbClr val="333333"/>
                </a:solidFill>
              </a:rPr>
              <a:t> 5). </a:t>
            </a:r>
            <a:r>
              <a:rPr lang="hr-HR" altLang="de-DE" sz="2400" dirty="0">
                <a:solidFill>
                  <a:srgbClr val="333333"/>
                </a:solidFill>
              </a:rPr>
              <a:t>Zatim razmišljajte o njima</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Recite sebi pred ogledalom</a:t>
            </a:r>
            <a:r>
              <a:rPr lang="en-US" altLang="de-DE" sz="2400">
                <a:solidFill>
                  <a:srgbClr val="333333"/>
                </a:solidFill>
              </a:rPr>
              <a:t>: “</a:t>
            </a:r>
            <a:r>
              <a:rPr lang="hr-HR" altLang="de-DE" sz="2400">
                <a:solidFill>
                  <a:srgbClr val="333333"/>
                </a:solidFill>
              </a:rPr>
              <a:t>Sviđam </a:t>
            </a:r>
            <a:r>
              <a:rPr lang="hr-HR" altLang="de-DE" sz="2400" dirty="0">
                <a:solidFill>
                  <a:srgbClr val="333333"/>
                </a:solidFill>
              </a:rPr>
              <a:t>se </a:t>
            </a:r>
            <a:r>
              <a:rPr lang="hr-HR" altLang="de-DE" sz="2400">
                <a:solidFill>
                  <a:srgbClr val="333333"/>
                </a:solidFill>
              </a:rPr>
              <a:t>samom sebi</a:t>
            </a:r>
            <a:r>
              <a:rPr lang="en-US" altLang="de-DE" sz="2400">
                <a:solidFill>
                  <a:srgbClr val="333333"/>
                </a:solidFill>
              </a:rPr>
              <a:t>” </a:t>
            </a:r>
            <a:r>
              <a:rPr lang="hr-HR" altLang="de-DE" sz="2400">
                <a:solidFill>
                  <a:srgbClr val="333333"/>
                </a:solidFill>
              </a:rPr>
              <a:t>ili</a:t>
            </a:r>
            <a:r>
              <a:rPr lang="en-US" altLang="de-DE" sz="2400">
                <a:solidFill>
                  <a:srgbClr val="333333"/>
                </a:solidFill>
              </a:rPr>
              <a:t> “</a:t>
            </a:r>
            <a:r>
              <a:rPr lang="hr-HR" altLang="de-DE" sz="2400">
                <a:solidFill>
                  <a:srgbClr val="333333"/>
                </a:solidFill>
              </a:rPr>
              <a:t>Sviđaš </a:t>
            </a:r>
            <a:r>
              <a:rPr lang="hr-HR" altLang="de-DE" sz="2400" dirty="0">
                <a:solidFill>
                  <a:srgbClr val="333333"/>
                </a:solidFill>
              </a:rPr>
              <a:t>mi </a:t>
            </a:r>
            <a:r>
              <a:rPr lang="hr-HR" altLang="de-DE" sz="2400">
                <a:solidFill>
                  <a:srgbClr val="333333"/>
                </a:solidFill>
              </a:rPr>
              <a:t>se</a:t>
            </a:r>
            <a:r>
              <a:rPr lang="en-US" altLang="de-DE" sz="2400">
                <a:solidFill>
                  <a:srgbClr val="333333"/>
                </a:solidFill>
              </a:rPr>
              <a:t>!” </a:t>
            </a:r>
            <a:r>
              <a:rPr lang="en-US" altLang="de-DE" sz="2400" dirty="0">
                <a:solidFill>
                  <a:srgbClr val="333333"/>
                </a:solidFill>
              </a:rPr>
              <a:t>(</a:t>
            </a:r>
            <a:r>
              <a:rPr lang="hr-HR" altLang="de-DE" sz="2400" dirty="0">
                <a:solidFill>
                  <a:srgbClr val="333333"/>
                </a:solidFill>
              </a:rPr>
              <a:t>Imajte na umu</a:t>
            </a:r>
            <a:r>
              <a:rPr lang="en-US" altLang="de-DE" sz="2400" dirty="0">
                <a:solidFill>
                  <a:srgbClr val="333333"/>
                </a:solidFill>
              </a:rPr>
              <a:t>: </a:t>
            </a:r>
            <a:r>
              <a:rPr lang="hr-HR" altLang="de-DE" sz="2400" dirty="0">
                <a:solidFill>
                  <a:srgbClr val="333333"/>
                </a:solidFill>
              </a:rPr>
              <a:t>u početku se možete osjetiti malo budalasto!</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Prihvatite komplimente, zapišite ih i koristite kada </a:t>
            </a:r>
            <a:r>
              <a:rPr lang="de-DE" altLang="de-DE" sz="2400" dirty="0">
                <a:solidFill>
                  <a:srgbClr val="333333"/>
                </a:solidFill>
              </a:rPr>
              <a:t>V</a:t>
            </a:r>
            <a:r>
              <a:rPr lang="hr-HR" altLang="de-DE" sz="2400" dirty="0">
                <a:solidFill>
                  <a:srgbClr val="333333"/>
                </a:solidFill>
              </a:rPr>
              <a:t>am je teško.</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8 – Samopoštovanje i raspoloženje</a:t>
            </a:r>
          </a:p>
        </p:txBody>
      </p:sp>
      <p:sp>
        <p:nvSpPr>
          <p:cNvPr id="11" name="Slide Number Placeholder 10"/>
          <p:cNvSpPr>
            <a:spLocks noGrp="1"/>
          </p:cNvSpPr>
          <p:nvPr>
            <p:ph type="sldNum" sz="quarter" idx="12"/>
          </p:nvPr>
        </p:nvSpPr>
        <p:spPr/>
        <p:txBody>
          <a:bodyPr/>
          <a:lstStyle/>
          <a:p>
            <a:fld id="{8BF58E7A-2F59-48E5-922D-79E6636B22E3}" type="slidenum">
              <a:rPr lang="de-DE" altLang="de-DE" smtClean="0"/>
              <a:pPr/>
              <a:t>41</a:t>
            </a:fld>
            <a:endParaRPr lang="de-DE" altLang="de-DE"/>
          </a:p>
        </p:txBody>
      </p:sp>
    </p:spTree>
    <p:extLst>
      <p:ext uri="{BB962C8B-B14F-4D97-AF65-F5344CB8AC3E}">
        <p14:creationId xmlns:p14="http://schemas.microsoft.com/office/powerpoint/2010/main" val="27254321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Savjeti za ublažavanje depresivnog raspoloženja/niskog samopoštovanja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Pokušajte se prisjetiti situacija kada ste se osjećali zaista dobro; doživite ih svim čulima</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a:t>
            </a:r>
            <a:r>
              <a:rPr lang="hr-HR" altLang="de-DE" sz="2400" dirty="0">
                <a:solidFill>
                  <a:srgbClr val="333333"/>
                </a:solidFill>
              </a:rPr>
              <a:t>osjećaj</a:t>
            </a:r>
            <a:r>
              <a:rPr lang="en-US" altLang="de-DE" sz="2400" dirty="0">
                <a:solidFill>
                  <a:srgbClr val="333333"/>
                </a:solidFill>
              </a:rPr>
              <a:t>, </a:t>
            </a:r>
            <a:r>
              <a:rPr lang="hr-HR" altLang="de-DE" sz="2400" dirty="0">
                <a:solidFill>
                  <a:srgbClr val="333333"/>
                </a:solidFill>
              </a:rPr>
              <a:t>miris</a:t>
            </a:r>
            <a:r>
              <a:rPr lang="en-US" altLang="de-DE" sz="2400" dirty="0">
                <a:solidFill>
                  <a:srgbClr val="333333"/>
                </a:solidFill>
              </a:rPr>
              <a:t>...), </a:t>
            </a:r>
            <a:r>
              <a:rPr lang="hr-HR" altLang="de-DE" sz="2400" dirty="0">
                <a:solidFill>
                  <a:srgbClr val="333333"/>
                </a:solidFill>
              </a:rPr>
              <a:t>možda uz pomoć foto </a:t>
            </a:r>
            <a:r>
              <a:rPr lang="hr-HR" altLang="de-DE" sz="2400">
                <a:solidFill>
                  <a:srgbClr val="333333"/>
                </a:solidFill>
              </a:rPr>
              <a:t>albuma</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8 – Samopoštovanje i raspoloženje</a:t>
            </a:r>
          </a:p>
        </p:txBody>
      </p:sp>
      <p:sp>
        <p:nvSpPr>
          <p:cNvPr id="11" name="Slide Number Placeholder 10"/>
          <p:cNvSpPr>
            <a:spLocks noGrp="1"/>
          </p:cNvSpPr>
          <p:nvPr>
            <p:ph type="sldNum" sz="quarter" idx="12"/>
          </p:nvPr>
        </p:nvSpPr>
        <p:spPr/>
        <p:txBody>
          <a:bodyPr/>
          <a:lstStyle/>
          <a:p>
            <a:fld id="{8BF58E7A-2F59-48E5-922D-79E6636B22E3}"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Savjeti za ublažavanje depresivnog raspoloženja/niskog samopoštovanja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Pokušajte se prisjetiti situacija kada ste se osjećali zaista dobro; doživite ih svim čulima</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a:t>
            </a:r>
            <a:r>
              <a:rPr lang="hr-HR" altLang="de-DE" sz="2400" dirty="0">
                <a:solidFill>
                  <a:srgbClr val="333333"/>
                </a:solidFill>
              </a:rPr>
              <a:t>osjećaj</a:t>
            </a:r>
            <a:r>
              <a:rPr lang="en-US" altLang="de-DE" sz="2400" dirty="0">
                <a:solidFill>
                  <a:srgbClr val="333333"/>
                </a:solidFill>
              </a:rPr>
              <a:t>, </a:t>
            </a:r>
            <a:r>
              <a:rPr lang="hr-HR" altLang="de-DE" sz="2400" dirty="0">
                <a:solidFill>
                  <a:srgbClr val="333333"/>
                </a:solidFill>
              </a:rPr>
              <a:t>miris</a:t>
            </a:r>
            <a:r>
              <a:rPr lang="en-US" altLang="de-DE" sz="2400" dirty="0">
                <a:solidFill>
                  <a:srgbClr val="333333"/>
                </a:solidFill>
              </a:rPr>
              <a:t>...), </a:t>
            </a:r>
            <a:r>
              <a:rPr lang="hr-HR" altLang="de-DE" sz="2400" dirty="0">
                <a:solidFill>
                  <a:srgbClr val="333333"/>
                </a:solidFill>
              </a:rPr>
              <a:t>možda uz pomoć foto albuma</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Radite stvari u kojima stvarno uživate</a:t>
            </a:r>
            <a:r>
              <a:rPr lang="en-US" altLang="de-DE" sz="2400" dirty="0">
                <a:solidFill>
                  <a:srgbClr val="333333"/>
                </a:solidFill>
              </a:rPr>
              <a:t> – idea</a:t>
            </a:r>
            <a:r>
              <a:rPr lang="hr-HR" altLang="de-DE" sz="2400" dirty="0">
                <a:solidFill>
                  <a:srgbClr val="333333"/>
                </a:solidFill>
              </a:rPr>
              <a:t>lno bi bilo u društvu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gledanje filmova, odlasci u </a:t>
            </a:r>
            <a:r>
              <a:rPr lang="hr-HR" altLang="de-DE" sz="2400">
                <a:solidFill>
                  <a:srgbClr val="333333"/>
                </a:solidFill>
              </a:rPr>
              <a:t>kafić</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8 – Samopoštovanje i raspoloženje</a:t>
            </a:r>
          </a:p>
        </p:txBody>
      </p:sp>
      <p:sp>
        <p:nvSpPr>
          <p:cNvPr id="11" name="Slide Number Placeholder 10"/>
          <p:cNvSpPr>
            <a:spLocks noGrp="1"/>
          </p:cNvSpPr>
          <p:nvPr>
            <p:ph type="sldNum" sz="quarter" idx="12"/>
          </p:nvPr>
        </p:nvSpPr>
        <p:spPr/>
        <p:txBody>
          <a:bodyPr/>
          <a:lstStyle/>
          <a:p>
            <a:fld id="{8BF58E7A-2F59-48E5-922D-79E6636B22E3}" type="slidenum">
              <a:rPr lang="de-DE" altLang="de-DE" smtClean="0"/>
              <a:pPr/>
              <a:t>43</a:t>
            </a:fld>
            <a:endParaRPr lang="de-DE" altLang="de-DE"/>
          </a:p>
        </p:txBody>
      </p:sp>
    </p:spTree>
    <p:extLst>
      <p:ext uri="{BB962C8B-B14F-4D97-AF65-F5344CB8AC3E}">
        <p14:creationId xmlns:p14="http://schemas.microsoft.com/office/powerpoint/2010/main" val="14445907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Savjeti za ublažavanje depresivnog raspoloženja/niskog samopoštovanja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Pokušajte se prisjetiti situacija kada ste se osjećali zaista dobro; doživite ih svim čulima</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a:t>
            </a:r>
            <a:r>
              <a:rPr lang="hr-HR" altLang="de-DE" sz="2400" dirty="0">
                <a:solidFill>
                  <a:srgbClr val="333333"/>
                </a:solidFill>
              </a:rPr>
              <a:t>osjećaj</a:t>
            </a:r>
            <a:r>
              <a:rPr lang="en-US" altLang="de-DE" sz="2400" dirty="0">
                <a:solidFill>
                  <a:srgbClr val="333333"/>
                </a:solidFill>
              </a:rPr>
              <a:t>, </a:t>
            </a:r>
            <a:r>
              <a:rPr lang="hr-HR" altLang="de-DE" sz="2400" dirty="0">
                <a:solidFill>
                  <a:srgbClr val="333333"/>
                </a:solidFill>
              </a:rPr>
              <a:t>miris</a:t>
            </a:r>
            <a:r>
              <a:rPr lang="en-US" altLang="de-DE" sz="2400" dirty="0">
                <a:solidFill>
                  <a:srgbClr val="333333"/>
                </a:solidFill>
              </a:rPr>
              <a:t>...), </a:t>
            </a:r>
            <a:r>
              <a:rPr lang="hr-HR" altLang="de-DE" sz="2400" dirty="0">
                <a:solidFill>
                  <a:srgbClr val="333333"/>
                </a:solidFill>
              </a:rPr>
              <a:t>možda uz pomoć foto albuma</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Radite stvari u kojima stvarno uživate</a:t>
            </a:r>
            <a:r>
              <a:rPr lang="en-US" altLang="de-DE" sz="2400" dirty="0">
                <a:solidFill>
                  <a:srgbClr val="333333"/>
                </a:solidFill>
              </a:rPr>
              <a:t> – idea</a:t>
            </a:r>
            <a:r>
              <a:rPr lang="hr-HR" altLang="de-DE" sz="2400" dirty="0">
                <a:solidFill>
                  <a:srgbClr val="333333"/>
                </a:solidFill>
              </a:rPr>
              <a:t>lno bi bilo u društvu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gledanje filmova, odlasci u kafić</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Tjelovježba </a:t>
            </a:r>
            <a:r>
              <a:rPr lang="en-US" altLang="de-DE" sz="2400" dirty="0">
                <a:solidFill>
                  <a:srgbClr val="333333"/>
                </a:solidFill>
              </a:rPr>
              <a:t>(</a:t>
            </a:r>
            <a:r>
              <a:rPr lang="hr-HR" altLang="de-DE" sz="2400" dirty="0">
                <a:solidFill>
                  <a:srgbClr val="333333"/>
                </a:solidFill>
              </a:rPr>
              <a:t>bar</a:t>
            </a:r>
            <a:r>
              <a:rPr lang="en-US" altLang="de-DE" sz="2400" dirty="0">
                <a:solidFill>
                  <a:srgbClr val="333333"/>
                </a:solidFill>
              </a:rPr>
              <a:t> 20 </a:t>
            </a:r>
            <a:r>
              <a:rPr lang="en-US" altLang="de-DE" sz="2400" dirty="0" err="1">
                <a:solidFill>
                  <a:srgbClr val="333333"/>
                </a:solidFill>
              </a:rPr>
              <a:t>minut</a:t>
            </a:r>
            <a:r>
              <a:rPr lang="hr-HR" altLang="de-DE" sz="2400" dirty="0">
                <a:solidFill>
                  <a:srgbClr val="333333"/>
                </a:solidFill>
              </a:rPr>
              <a:t>a</a:t>
            </a:r>
            <a:r>
              <a:rPr lang="en-US" altLang="de-DE" sz="2400" dirty="0">
                <a:solidFill>
                  <a:srgbClr val="333333"/>
                </a:solidFill>
              </a:rPr>
              <a:t>) – </a:t>
            </a:r>
            <a:r>
              <a:rPr lang="hr-HR" altLang="de-DE" sz="2400" dirty="0">
                <a:solidFill>
                  <a:srgbClr val="333333"/>
                </a:solidFill>
              </a:rPr>
              <a:t>ali ne preintenzivne vježbe</a:t>
            </a:r>
            <a:r>
              <a:rPr lang="en-US" altLang="de-DE" sz="2400" dirty="0">
                <a:solidFill>
                  <a:srgbClr val="333333"/>
                </a:solidFill>
              </a:rPr>
              <a:t> – </a:t>
            </a:r>
            <a:r>
              <a:rPr lang="hr-HR" altLang="de-DE" sz="2400" dirty="0">
                <a:solidFill>
                  <a:srgbClr val="333333"/>
                </a:solidFill>
              </a:rPr>
              <a:t>ako je moguće trening izdržljivosti</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duga šetnja ili lagano </a:t>
            </a:r>
            <a:r>
              <a:rPr lang="hr-HR" altLang="de-DE" sz="2400">
                <a:solidFill>
                  <a:srgbClr val="333333"/>
                </a:solidFill>
              </a:rPr>
              <a:t>trčanje</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8 – Samopoštovanje i raspoloženje</a:t>
            </a:r>
          </a:p>
        </p:txBody>
      </p:sp>
      <p:sp>
        <p:nvSpPr>
          <p:cNvPr id="11" name="Slide Number Placeholder 10"/>
          <p:cNvSpPr>
            <a:spLocks noGrp="1"/>
          </p:cNvSpPr>
          <p:nvPr>
            <p:ph type="sldNum" sz="quarter" idx="12"/>
          </p:nvPr>
        </p:nvSpPr>
        <p:spPr/>
        <p:txBody>
          <a:bodyPr/>
          <a:lstStyle/>
          <a:p>
            <a:fld id="{8BF58E7A-2F59-48E5-922D-79E6636B22E3}" type="slidenum">
              <a:rPr lang="de-DE" altLang="de-DE" smtClean="0"/>
              <a:pPr/>
              <a:t>44</a:t>
            </a:fld>
            <a:endParaRPr lang="de-DE" altLang="de-DE"/>
          </a:p>
        </p:txBody>
      </p:sp>
    </p:spTree>
    <p:extLst>
      <p:ext uri="{BB962C8B-B14F-4D97-AF65-F5344CB8AC3E}">
        <p14:creationId xmlns:p14="http://schemas.microsoft.com/office/powerpoint/2010/main" val="17006780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Savjeti za ublažavanje depresivnog raspoloženja/niskog samopoštovanja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Pokušajte se prisjetiti situacija kada ste se osjećali zaista dobro; doživite ih svim čulima</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a:t>
            </a:r>
            <a:r>
              <a:rPr lang="hr-HR" altLang="de-DE" sz="2400" dirty="0">
                <a:solidFill>
                  <a:srgbClr val="333333"/>
                </a:solidFill>
              </a:rPr>
              <a:t>osjećaj</a:t>
            </a:r>
            <a:r>
              <a:rPr lang="en-US" altLang="de-DE" sz="2400" dirty="0">
                <a:solidFill>
                  <a:srgbClr val="333333"/>
                </a:solidFill>
              </a:rPr>
              <a:t>, </a:t>
            </a:r>
            <a:r>
              <a:rPr lang="hr-HR" altLang="de-DE" sz="2400" dirty="0">
                <a:solidFill>
                  <a:srgbClr val="333333"/>
                </a:solidFill>
              </a:rPr>
              <a:t>miris</a:t>
            </a:r>
            <a:r>
              <a:rPr lang="en-US" altLang="de-DE" sz="2400" dirty="0">
                <a:solidFill>
                  <a:srgbClr val="333333"/>
                </a:solidFill>
              </a:rPr>
              <a:t>...), </a:t>
            </a:r>
            <a:r>
              <a:rPr lang="hr-HR" altLang="de-DE" sz="2400" dirty="0">
                <a:solidFill>
                  <a:srgbClr val="333333"/>
                </a:solidFill>
              </a:rPr>
              <a:t>možda uz pomoć foto albuma</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Radite stvari u kojima stvarno uživate</a:t>
            </a:r>
            <a:r>
              <a:rPr lang="en-US" altLang="de-DE" sz="2400" dirty="0">
                <a:solidFill>
                  <a:srgbClr val="333333"/>
                </a:solidFill>
              </a:rPr>
              <a:t> – idea</a:t>
            </a:r>
            <a:r>
              <a:rPr lang="hr-HR" altLang="de-DE" sz="2400" dirty="0">
                <a:solidFill>
                  <a:srgbClr val="333333"/>
                </a:solidFill>
              </a:rPr>
              <a:t>lno bi bilo u društvu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gledanje filmova, odlasci u kafić</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Tjelovježba </a:t>
            </a:r>
            <a:r>
              <a:rPr lang="en-US" altLang="de-DE" sz="2400" dirty="0">
                <a:solidFill>
                  <a:srgbClr val="333333"/>
                </a:solidFill>
              </a:rPr>
              <a:t>(</a:t>
            </a:r>
            <a:r>
              <a:rPr lang="hr-HR" altLang="de-DE" sz="2400" dirty="0">
                <a:solidFill>
                  <a:srgbClr val="333333"/>
                </a:solidFill>
              </a:rPr>
              <a:t>bar</a:t>
            </a:r>
            <a:r>
              <a:rPr lang="en-US" altLang="de-DE" sz="2400" dirty="0">
                <a:solidFill>
                  <a:srgbClr val="333333"/>
                </a:solidFill>
              </a:rPr>
              <a:t> 20 </a:t>
            </a:r>
            <a:r>
              <a:rPr lang="en-US" altLang="de-DE" sz="2400" dirty="0" err="1">
                <a:solidFill>
                  <a:srgbClr val="333333"/>
                </a:solidFill>
              </a:rPr>
              <a:t>minut</a:t>
            </a:r>
            <a:r>
              <a:rPr lang="hr-HR" altLang="de-DE" sz="2400" dirty="0">
                <a:solidFill>
                  <a:srgbClr val="333333"/>
                </a:solidFill>
              </a:rPr>
              <a:t>a</a:t>
            </a:r>
            <a:r>
              <a:rPr lang="en-US" altLang="de-DE" sz="2400" dirty="0">
                <a:solidFill>
                  <a:srgbClr val="333333"/>
                </a:solidFill>
              </a:rPr>
              <a:t>) – </a:t>
            </a:r>
            <a:r>
              <a:rPr lang="hr-HR" altLang="de-DE" sz="2400" dirty="0">
                <a:solidFill>
                  <a:srgbClr val="333333"/>
                </a:solidFill>
              </a:rPr>
              <a:t>ali ne preintenzivne vježbe</a:t>
            </a:r>
            <a:r>
              <a:rPr lang="en-US" altLang="de-DE" sz="2400" dirty="0">
                <a:solidFill>
                  <a:srgbClr val="333333"/>
                </a:solidFill>
              </a:rPr>
              <a:t> – </a:t>
            </a:r>
            <a:r>
              <a:rPr lang="hr-HR" altLang="de-DE" sz="2400" dirty="0">
                <a:solidFill>
                  <a:srgbClr val="333333"/>
                </a:solidFill>
              </a:rPr>
              <a:t>ako je moguće trening izdržljivosti</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duga šetnja ili lagano trčanje</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Slušajte omiljenu glazbu</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8 – Samopoštovanje i raspoloženje</a:t>
            </a:r>
          </a:p>
        </p:txBody>
      </p:sp>
      <p:sp>
        <p:nvSpPr>
          <p:cNvPr id="11" name="Slide Number Placeholder 10"/>
          <p:cNvSpPr>
            <a:spLocks noGrp="1"/>
          </p:cNvSpPr>
          <p:nvPr>
            <p:ph type="sldNum" sz="quarter" idx="12"/>
          </p:nvPr>
        </p:nvSpPr>
        <p:spPr/>
        <p:txBody>
          <a:bodyPr/>
          <a:lstStyle/>
          <a:p>
            <a:fld id="{8BF58E7A-2F59-48E5-922D-79E6636B22E3}" type="slidenum">
              <a:rPr lang="de-DE" altLang="de-DE" smtClean="0"/>
              <a:pPr/>
              <a:t>45</a:t>
            </a:fld>
            <a:endParaRPr lang="de-DE" altLang="de-DE"/>
          </a:p>
        </p:txBody>
      </p:sp>
    </p:spTree>
    <p:extLst>
      <p:ext uri="{BB962C8B-B14F-4D97-AF65-F5344CB8AC3E}">
        <p14:creationId xmlns:p14="http://schemas.microsoft.com/office/powerpoint/2010/main" val="7756835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Depresija nije neizbježna sudbina</a:t>
            </a:r>
            <a:r>
              <a:rPr lang="en-GB" altLang="de-DE" sz="2400" dirty="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Metakognitivni Trening 8 – Samopoštovanje i raspoloženje</a:t>
            </a:r>
          </a:p>
        </p:txBody>
      </p:sp>
      <p:sp>
        <p:nvSpPr>
          <p:cNvPr id="9" name="Slide Number Placeholder 8"/>
          <p:cNvSpPr>
            <a:spLocks noGrp="1"/>
          </p:cNvSpPr>
          <p:nvPr>
            <p:ph type="sldNum" sz="quarter" idx="12"/>
          </p:nvPr>
        </p:nvSpPr>
        <p:spPr/>
        <p:txBody>
          <a:bodyPr/>
          <a:lstStyle/>
          <a:p>
            <a:fld id="{8BF58E7A-2F59-48E5-922D-79E6636B22E3}" type="slidenum">
              <a:rPr lang="de-DE" altLang="de-DE" smtClean="0"/>
              <a:pPr/>
              <a:t>46</a:t>
            </a:fld>
            <a:endParaRPr lang="de-DE" altLang="de-DE"/>
          </a:p>
        </p:txBody>
      </p:sp>
      <p:sp>
        <p:nvSpPr>
          <p:cNvPr id="10" name="Title 9"/>
          <p:cNvSpPr>
            <a:spLocks noGrp="1"/>
          </p:cNvSpPr>
          <p:nvPr>
            <p:ph type="title"/>
          </p:nvPr>
        </p:nvSpPr>
        <p:spPr/>
        <p:txBody>
          <a:bodyPr/>
          <a:lstStyle/>
          <a:p>
            <a:r>
              <a:rPr lang="en-US" sz="3600">
                <a:solidFill>
                  <a:srgbClr val="004992"/>
                </a:solidFill>
                <a:latin typeface="+mn-lt"/>
                <a:ea typeface="+mn-ea"/>
                <a:cs typeface="+mn-cs"/>
              </a:rPr>
              <a:t>Primjena u svakodnevnom život</a:t>
            </a:r>
            <a:endParaRPr lang="en-US" sz="3600" dirty="0">
              <a:solidFill>
                <a:srgbClr val="004992"/>
              </a:solidFill>
              <a:latin typeface="+mn-lt"/>
              <a:ea typeface="+mn-ea"/>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Depresija nije neizbježna sudbina</a:t>
            </a:r>
            <a:r>
              <a:rPr lang="en-GB"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Budite svjesni tipičnih depresivnih misaonih odstupanja o kojima smo upravo govorili</a:t>
            </a:r>
            <a:r>
              <a:rPr lang="en-GB" altLang="de-DE" sz="2400" dirty="0">
                <a:solidFill>
                  <a:srgbClr val="333333"/>
                </a:solidFill>
              </a:rPr>
              <a:t> </a:t>
            </a:r>
            <a:r>
              <a:rPr lang="hr-HR" altLang="de-DE" sz="2400" dirty="0">
                <a:solidFill>
                  <a:srgbClr val="333333"/>
                </a:solidFill>
              </a:rPr>
              <a:t>i pokušajte ih promijeniti</a:t>
            </a:r>
            <a:r>
              <a:rPr lang="en-GB" altLang="de-DE" sz="2400" dirty="0">
                <a:solidFill>
                  <a:srgbClr val="333333"/>
                </a:solidFill>
              </a:rPr>
              <a:t> (</a:t>
            </a:r>
            <a:r>
              <a:rPr lang="hr-HR" altLang="de-DE" sz="2400" dirty="0">
                <a:solidFill>
                  <a:srgbClr val="333333"/>
                </a:solidFill>
              </a:rPr>
              <a:t>pogledajte radni </a:t>
            </a:r>
            <a:r>
              <a:rPr lang="hr-HR" altLang="de-DE" sz="2400">
                <a:solidFill>
                  <a:srgbClr val="333333"/>
                </a:solidFill>
              </a:rPr>
              <a:t>listić</a:t>
            </a:r>
            <a:r>
              <a:rPr lang="en-GB" altLang="de-DE" sz="240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Metakognitivni Trening 8 – Samopoštovanje i raspoloženje</a:t>
            </a:r>
          </a:p>
        </p:txBody>
      </p:sp>
      <p:sp>
        <p:nvSpPr>
          <p:cNvPr id="9" name="Slide Number Placeholder 8"/>
          <p:cNvSpPr>
            <a:spLocks noGrp="1"/>
          </p:cNvSpPr>
          <p:nvPr>
            <p:ph type="sldNum" sz="quarter" idx="12"/>
          </p:nvPr>
        </p:nvSpPr>
        <p:spPr/>
        <p:txBody>
          <a:bodyPr/>
          <a:lstStyle/>
          <a:p>
            <a:fld id="{8BF58E7A-2F59-48E5-922D-79E6636B22E3}" type="slidenum">
              <a:rPr lang="de-DE" altLang="de-DE" smtClean="0"/>
              <a:pPr/>
              <a:t>47</a:t>
            </a:fld>
            <a:endParaRPr lang="de-DE" altLang="de-DE"/>
          </a:p>
        </p:txBody>
      </p:sp>
      <p:sp>
        <p:nvSpPr>
          <p:cNvPr id="10" name="Title 9"/>
          <p:cNvSpPr>
            <a:spLocks noGrp="1"/>
          </p:cNvSpPr>
          <p:nvPr>
            <p:ph type="title"/>
          </p:nvPr>
        </p:nvSpPr>
        <p:spPr/>
        <p:txBody>
          <a:bodyPr/>
          <a:lstStyle/>
          <a:p>
            <a:r>
              <a:rPr lang="en-US" sz="3600">
                <a:solidFill>
                  <a:srgbClr val="004992"/>
                </a:solidFill>
                <a:latin typeface="+mn-lt"/>
                <a:ea typeface="+mn-ea"/>
                <a:cs typeface="+mn-cs"/>
              </a:rPr>
              <a:t>Primjena u svakodnevnom život</a:t>
            </a:r>
            <a:endParaRPr lang="en-US" sz="3600" dirty="0">
              <a:solidFill>
                <a:srgbClr val="004992"/>
              </a:solidFill>
              <a:latin typeface="+mn-lt"/>
              <a:ea typeface="+mn-ea"/>
              <a:cs typeface="+mn-cs"/>
            </a:endParaRPr>
          </a:p>
        </p:txBody>
      </p:sp>
    </p:spTree>
    <p:extLst>
      <p:ext uri="{BB962C8B-B14F-4D97-AF65-F5344CB8AC3E}">
        <p14:creationId xmlns:p14="http://schemas.microsoft.com/office/powerpoint/2010/main" val="22426614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Depresija nije neizbježna sudbina</a:t>
            </a:r>
            <a:r>
              <a:rPr lang="en-GB"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Budite svjesni tipičnih depresivnih misaonih odstupanja o kojima smo upravo govorili</a:t>
            </a:r>
            <a:r>
              <a:rPr lang="en-GB" altLang="de-DE" sz="2400" dirty="0">
                <a:solidFill>
                  <a:srgbClr val="333333"/>
                </a:solidFill>
              </a:rPr>
              <a:t> </a:t>
            </a:r>
            <a:r>
              <a:rPr lang="hr-HR" altLang="de-DE" sz="2400" dirty="0">
                <a:solidFill>
                  <a:srgbClr val="333333"/>
                </a:solidFill>
              </a:rPr>
              <a:t>i pokušajte ih promijeniti</a:t>
            </a:r>
            <a:r>
              <a:rPr lang="en-GB" altLang="de-DE" sz="2400" dirty="0">
                <a:solidFill>
                  <a:srgbClr val="333333"/>
                </a:solidFill>
              </a:rPr>
              <a:t> (</a:t>
            </a:r>
            <a:r>
              <a:rPr lang="hr-HR" altLang="de-DE" sz="2400" dirty="0">
                <a:solidFill>
                  <a:srgbClr val="333333"/>
                </a:solidFill>
              </a:rPr>
              <a:t>pogledajte radni listić</a:t>
            </a:r>
            <a:r>
              <a:rPr lang="en-GB"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Stalno primjenjujte bar neki</a:t>
            </a:r>
            <a:r>
              <a:rPr lang="en-US" altLang="de-DE" sz="2400" dirty="0">
                <a:solidFill>
                  <a:srgbClr val="333333"/>
                </a:solidFill>
              </a:rPr>
              <a:t> </a:t>
            </a:r>
            <a:r>
              <a:rPr lang="hr-HR" altLang="de-DE" sz="2400" dirty="0">
                <a:solidFill>
                  <a:srgbClr val="333333"/>
                </a:solidFill>
              </a:rPr>
              <a:t>od</a:t>
            </a:r>
            <a:r>
              <a:rPr lang="en-US" altLang="de-DE" sz="2400" dirty="0">
                <a:solidFill>
                  <a:srgbClr val="333333"/>
                </a:solidFill>
              </a:rPr>
              <a:t> </a:t>
            </a:r>
            <a:r>
              <a:rPr lang="hr-HR" altLang="de-DE" sz="2400" dirty="0">
                <a:solidFill>
                  <a:srgbClr val="333333"/>
                </a:solidFill>
              </a:rPr>
              <a:t>prethodnih savjeta</a:t>
            </a:r>
            <a:r>
              <a:rPr lang="de-DE" altLang="de-DE" sz="2400" dirty="0">
                <a:solidFill>
                  <a:srgbClr val="333333"/>
                </a:solidFill>
              </a:rPr>
              <a:t> </a:t>
            </a:r>
            <a:r>
              <a:rPr lang="hr-HR" altLang="de-DE" sz="2400" dirty="0">
                <a:solidFill>
                  <a:srgbClr val="333333"/>
                </a:solidFill>
              </a:rPr>
              <a:t>da biste ublažili depresivno raspoloženje </a:t>
            </a:r>
            <a:r>
              <a:rPr lang="en-US" altLang="de-DE" sz="2400" dirty="0">
                <a:solidFill>
                  <a:srgbClr val="333333"/>
                </a:solidFill>
              </a:rPr>
              <a:t>/</a:t>
            </a:r>
            <a:r>
              <a:rPr lang="hr-HR" altLang="de-DE" sz="2400" dirty="0">
                <a:solidFill>
                  <a:srgbClr val="333333"/>
                </a:solidFill>
              </a:rPr>
              <a:t> nisko </a:t>
            </a:r>
            <a:r>
              <a:rPr lang="hr-HR" altLang="de-DE" sz="2400">
                <a:solidFill>
                  <a:srgbClr val="333333"/>
                </a:solidFill>
              </a:rPr>
              <a:t>samopoštovanje</a:t>
            </a:r>
            <a:r>
              <a:rPr lang="en-US" altLang="de-DE" sz="240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Metakognitivni Trening 8 – Samopoštovanje i raspoloženje</a:t>
            </a:r>
          </a:p>
        </p:txBody>
      </p:sp>
      <p:sp>
        <p:nvSpPr>
          <p:cNvPr id="9" name="Slide Number Placeholder 8"/>
          <p:cNvSpPr>
            <a:spLocks noGrp="1"/>
          </p:cNvSpPr>
          <p:nvPr>
            <p:ph type="sldNum" sz="quarter" idx="12"/>
          </p:nvPr>
        </p:nvSpPr>
        <p:spPr/>
        <p:txBody>
          <a:bodyPr/>
          <a:lstStyle/>
          <a:p>
            <a:fld id="{8BF58E7A-2F59-48E5-922D-79E6636B22E3}" type="slidenum">
              <a:rPr lang="de-DE" altLang="de-DE" smtClean="0"/>
              <a:pPr/>
              <a:t>48</a:t>
            </a:fld>
            <a:endParaRPr lang="de-DE" altLang="de-DE"/>
          </a:p>
        </p:txBody>
      </p:sp>
      <p:sp>
        <p:nvSpPr>
          <p:cNvPr id="10" name="Title 9"/>
          <p:cNvSpPr>
            <a:spLocks noGrp="1"/>
          </p:cNvSpPr>
          <p:nvPr>
            <p:ph type="title"/>
          </p:nvPr>
        </p:nvSpPr>
        <p:spPr/>
        <p:txBody>
          <a:bodyPr/>
          <a:lstStyle/>
          <a:p>
            <a:r>
              <a:rPr lang="en-US" sz="3600">
                <a:solidFill>
                  <a:srgbClr val="004992"/>
                </a:solidFill>
                <a:latin typeface="+mn-lt"/>
                <a:ea typeface="+mn-ea"/>
                <a:cs typeface="+mn-cs"/>
              </a:rPr>
              <a:t>Primjena u svakodnevnom život</a:t>
            </a:r>
            <a:endParaRPr lang="en-US" sz="3600" dirty="0">
              <a:solidFill>
                <a:srgbClr val="004992"/>
              </a:solidFill>
              <a:latin typeface="+mn-lt"/>
              <a:ea typeface="+mn-ea"/>
              <a:cs typeface="+mn-cs"/>
            </a:endParaRPr>
          </a:p>
        </p:txBody>
      </p:sp>
    </p:spTree>
    <p:extLst>
      <p:ext uri="{BB962C8B-B14F-4D97-AF65-F5344CB8AC3E}">
        <p14:creationId xmlns:p14="http://schemas.microsoft.com/office/powerpoint/2010/main" val="13497339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Depresija nije neizbježna sudbina</a:t>
            </a:r>
            <a:r>
              <a:rPr lang="en-GB"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Budite svjesni tipičnih depresivnih misaonih odstupanja o kojima smo upravo govorili</a:t>
            </a:r>
            <a:r>
              <a:rPr lang="en-GB" altLang="de-DE" sz="2400" dirty="0">
                <a:solidFill>
                  <a:srgbClr val="333333"/>
                </a:solidFill>
              </a:rPr>
              <a:t> </a:t>
            </a:r>
            <a:r>
              <a:rPr lang="hr-HR" altLang="de-DE" sz="2400" dirty="0">
                <a:solidFill>
                  <a:srgbClr val="333333"/>
                </a:solidFill>
              </a:rPr>
              <a:t>i pokušajte ih promijeniti</a:t>
            </a:r>
            <a:r>
              <a:rPr lang="en-GB" altLang="de-DE" sz="2400" dirty="0">
                <a:solidFill>
                  <a:srgbClr val="333333"/>
                </a:solidFill>
              </a:rPr>
              <a:t> (</a:t>
            </a:r>
            <a:r>
              <a:rPr lang="hr-HR" altLang="de-DE" sz="2400" dirty="0">
                <a:solidFill>
                  <a:srgbClr val="333333"/>
                </a:solidFill>
              </a:rPr>
              <a:t>pogledajte radni listić</a:t>
            </a:r>
            <a:r>
              <a:rPr lang="en-GB"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Stalno primjenjujte bar neki</a:t>
            </a:r>
            <a:r>
              <a:rPr lang="en-US" altLang="de-DE" sz="2400" dirty="0">
                <a:solidFill>
                  <a:srgbClr val="333333"/>
                </a:solidFill>
              </a:rPr>
              <a:t> </a:t>
            </a:r>
            <a:r>
              <a:rPr lang="hr-HR" altLang="de-DE" sz="2400" dirty="0">
                <a:solidFill>
                  <a:srgbClr val="333333"/>
                </a:solidFill>
              </a:rPr>
              <a:t>od</a:t>
            </a:r>
            <a:r>
              <a:rPr lang="en-US" altLang="de-DE" sz="2400" dirty="0">
                <a:solidFill>
                  <a:srgbClr val="333333"/>
                </a:solidFill>
              </a:rPr>
              <a:t> </a:t>
            </a:r>
            <a:r>
              <a:rPr lang="hr-HR" altLang="de-DE" sz="2400" dirty="0">
                <a:solidFill>
                  <a:srgbClr val="333333"/>
                </a:solidFill>
              </a:rPr>
              <a:t>prethodnih savjeta</a:t>
            </a:r>
            <a:r>
              <a:rPr lang="de-DE" altLang="de-DE" sz="2400" dirty="0">
                <a:solidFill>
                  <a:srgbClr val="333333"/>
                </a:solidFill>
              </a:rPr>
              <a:t> </a:t>
            </a:r>
            <a:r>
              <a:rPr lang="hr-HR" altLang="de-DE" sz="2400" dirty="0">
                <a:solidFill>
                  <a:srgbClr val="333333"/>
                </a:solidFill>
              </a:rPr>
              <a:t>da biste ublažili </a:t>
            </a:r>
            <a:r>
              <a:rPr lang="hr-HR" altLang="de-DE" sz="2400">
                <a:solidFill>
                  <a:srgbClr val="333333"/>
                </a:solidFill>
              </a:rPr>
              <a:t>depresivno raspoloženje</a:t>
            </a:r>
            <a:r>
              <a:rPr lang="en-US" altLang="de-DE" sz="2400">
                <a:solidFill>
                  <a:srgbClr val="333333"/>
                </a:solidFill>
              </a:rPr>
              <a:t>/</a:t>
            </a:r>
            <a:r>
              <a:rPr lang="hr-HR" altLang="de-DE" sz="2400" dirty="0">
                <a:solidFill>
                  <a:srgbClr val="333333"/>
                </a:solidFill>
              </a:rPr>
              <a:t> nisko samopoštovanje</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U slučaju ozbiljnih depresivnih simptoma javite se psihologu ili psihijatru</a:t>
            </a:r>
            <a:r>
              <a:rPr lang="en-US" altLang="de-DE" sz="2400" dirty="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Metakognitivni Trening 8 – Samopoštovanje i raspoloženje</a:t>
            </a:r>
          </a:p>
        </p:txBody>
      </p:sp>
      <p:sp>
        <p:nvSpPr>
          <p:cNvPr id="9" name="Slide Number Placeholder 8"/>
          <p:cNvSpPr>
            <a:spLocks noGrp="1"/>
          </p:cNvSpPr>
          <p:nvPr>
            <p:ph type="sldNum" sz="quarter" idx="12"/>
          </p:nvPr>
        </p:nvSpPr>
        <p:spPr/>
        <p:txBody>
          <a:bodyPr/>
          <a:lstStyle/>
          <a:p>
            <a:fld id="{8BF58E7A-2F59-48E5-922D-79E6636B22E3}" type="slidenum">
              <a:rPr lang="de-DE" altLang="de-DE" smtClean="0"/>
              <a:pPr/>
              <a:t>49</a:t>
            </a:fld>
            <a:endParaRPr lang="de-DE" altLang="de-DE"/>
          </a:p>
        </p:txBody>
      </p:sp>
      <p:sp>
        <p:nvSpPr>
          <p:cNvPr id="10" name="Title 9"/>
          <p:cNvSpPr>
            <a:spLocks noGrp="1"/>
          </p:cNvSpPr>
          <p:nvPr>
            <p:ph type="title"/>
          </p:nvPr>
        </p:nvSpPr>
        <p:spPr/>
        <p:txBody>
          <a:bodyPr/>
          <a:lstStyle/>
          <a:p>
            <a:r>
              <a:rPr lang="en-US" sz="3600">
                <a:solidFill>
                  <a:srgbClr val="004992"/>
                </a:solidFill>
                <a:latin typeface="+mn-lt"/>
                <a:ea typeface="+mn-ea"/>
                <a:cs typeface="+mn-cs"/>
              </a:rPr>
              <a:t>Primjena u svakodnevnom život</a:t>
            </a:r>
            <a:endParaRPr lang="en-US" sz="3600" dirty="0">
              <a:solidFill>
                <a:srgbClr val="004992"/>
              </a:solidFill>
              <a:latin typeface="+mn-lt"/>
              <a:ea typeface="+mn-ea"/>
              <a:cs typeface="+mn-cs"/>
            </a:endParaRPr>
          </a:p>
        </p:txBody>
      </p:sp>
    </p:spTree>
    <p:extLst>
      <p:ext uri="{BB962C8B-B14F-4D97-AF65-F5344CB8AC3E}">
        <p14:creationId xmlns:p14="http://schemas.microsoft.com/office/powerpoint/2010/main" val="17932991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U kakvoj je to vezi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dirty="0">
                <a:solidFill>
                  <a:srgbClr val="333333"/>
                </a:solidFill>
              </a:rPr>
              <a:t>Mnogi ljudi sa psihozom imaju nisko samopoštovanje</a:t>
            </a:r>
            <a:r>
              <a:rPr lang="en-AU" altLang="de-DE" sz="2000" dirty="0">
                <a:solidFill>
                  <a:srgbClr val="333333"/>
                </a:solidFill>
              </a:rPr>
              <a:t>, </a:t>
            </a:r>
            <a:r>
              <a:rPr lang="hr-HR" altLang="de-DE" sz="2000" dirty="0">
                <a:solidFill>
                  <a:srgbClr val="333333"/>
                </a:solidFill>
              </a:rPr>
              <a:t>osobito </a:t>
            </a:r>
            <a:r>
              <a:rPr lang="hr-HR" altLang="de-DE" sz="2000" i="1" dirty="0">
                <a:solidFill>
                  <a:srgbClr val="333333"/>
                </a:solidFill>
              </a:rPr>
              <a:t>nakon </a:t>
            </a:r>
            <a:r>
              <a:rPr lang="hr-HR" altLang="de-DE" sz="2000" dirty="0">
                <a:solidFill>
                  <a:srgbClr val="333333"/>
                </a:solidFill>
              </a:rPr>
              <a:t>psihotične epizode</a:t>
            </a:r>
            <a:r>
              <a:rPr lang="en-AU" altLang="de-DE" sz="2000" dirty="0">
                <a:solidFill>
                  <a:srgbClr val="333333"/>
                </a:solidFill>
              </a:rPr>
              <a:t> (</a:t>
            </a:r>
            <a:r>
              <a:rPr lang="hr-HR" altLang="de-DE" sz="2000" dirty="0">
                <a:solidFill>
                  <a:srgbClr val="333333"/>
                </a:solidFill>
              </a:rPr>
              <a:t>osjećaj srama</a:t>
            </a:r>
            <a:r>
              <a:rPr lang="en-AU" altLang="de-DE" sz="2000" dirty="0">
                <a:solidFill>
                  <a:srgbClr val="333333"/>
                </a:solidFill>
              </a:rPr>
              <a:t>; </a:t>
            </a:r>
            <a:r>
              <a:rPr lang="hr-HR" altLang="de-DE" sz="2000" dirty="0">
                <a:solidFill>
                  <a:srgbClr val="333333"/>
                </a:solidFill>
              </a:rPr>
              <a:t>strah da će im prijatelji okrenuti leđa</a:t>
            </a:r>
            <a:r>
              <a:rPr lang="en-AU" altLang="de-DE" sz="2000" dirty="0">
                <a:solidFill>
                  <a:srgbClr val="333333"/>
                </a:solidFill>
              </a:rPr>
              <a:t>).</a:t>
            </a:r>
          </a:p>
        </p:txBody>
      </p:sp>
      <p:sp>
        <p:nvSpPr>
          <p:cNvPr id="8" name="Footer Placeholder 7"/>
          <p:cNvSpPr>
            <a:spLocks noGrp="1"/>
          </p:cNvSpPr>
          <p:nvPr>
            <p:ph type="ftr" sz="quarter" idx="11"/>
          </p:nvPr>
        </p:nvSpPr>
        <p:spPr/>
        <p:txBody>
          <a:bodyPr/>
          <a:lstStyle/>
          <a:p>
            <a:pPr>
              <a:defRPr/>
            </a:pPr>
            <a:r>
              <a:rPr lang="de-DE"/>
              <a:t>Metakognitivni Trening 8 – Samopoštovanje i raspoloženje</a:t>
            </a:r>
          </a:p>
        </p:txBody>
      </p:sp>
      <p:sp>
        <p:nvSpPr>
          <p:cNvPr id="9" name="Slide Number Placeholder 8"/>
          <p:cNvSpPr>
            <a:spLocks noGrp="1"/>
          </p:cNvSpPr>
          <p:nvPr>
            <p:ph type="sldNum" sz="quarter" idx="12"/>
          </p:nvPr>
        </p:nvSpPr>
        <p:spPr/>
        <p:txBody>
          <a:bodyPr/>
          <a:lstStyle/>
          <a:p>
            <a:fld id="{8BF58E7A-2F59-48E5-922D-79E6636B22E3}"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U kakvoj je to vezi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dirty="0">
                <a:solidFill>
                  <a:srgbClr val="333333"/>
                </a:solidFill>
              </a:rPr>
              <a:t>Mnogi ljudi sa psihozom imaju nisko samopoštovanje</a:t>
            </a:r>
            <a:r>
              <a:rPr lang="en-AU" altLang="de-DE" sz="2000" dirty="0">
                <a:solidFill>
                  <a:srgbClr val="333333"/>
                </a:solidFill>
              </a:rPr>
              <a:t>, </a:t>
            </a:r>
            <a:r>
              <a:rPr lang="hr-HR" altLang="de-DE" sz="2000" dirty="0">
                <a:solidFill>
                  <a:srgbClr val="333333"/>
                </a:solidFill>
              </a:rPr>
              <a:t>osobito </a:t>
            </a:r>
            <a:r>
              <a:rPr lang="hr-HR" altLang="de-DE" sz="2000" i="1" dirty="0">
                <a:solidFill>
                  <a:srgbClr val="333333"/>
                </a:solidFill>
              </a:rPr>
              <a:t>nakon </a:t>
            </a:r>
            <a:r>
              <a:rPr lang="hr-HR" altLang="de-DE" sz="2000" dirty="0">
                <a:solidFill>
                  <a:srgbClr val="333333"/>
                </a:solidFill>
              </a:rPr>
              <a:t>psihotične epizode</a:t>
            </a:r>
            <a:r>
              <a:rPr lang="en-AU" altLang="de-DE" sz="2000" dirty="0">
                <a:solidFill>
                  <a:srgbClr val="333333"/>
                </a:solidFill>
              </a:rPr>
              <a:t> (</a:t>
            </a:r>
            <a:r>
              <a:rPr lang="hr-HR" altLang="de-DE" sz="2000" dirty="0">
                <a:solidFill>
                  <a:srgbClr val="333333"/>
                </a:solidFill>
              </a:rPr>
              <a:t>osjećaj srama</a:t>
            </a:r>
            <a:r>
              <a:rPr lang="en-AU" altLang="de-DE" sz="2000" dirty="0">
                <a:solidFill>
                  <a:srgbClr val="333333"/>
                </a:solidFill>
              </a:rPr>
              <a:t>; </a:t>
            </a:r>
            <a:r>
              <a:rPr lang="hr-HR" altLang="de-DE" sz="2000" dirty="0">
                <a:solidFill>
                  <a:srgbClr val="333333"/>
                </a:solidFill>
              </a:rPr>
              <a:t>strah da će im prijatelji okrenuti leđa</a:t>
            </a:r>
            <a:r>
              <a:rPr lang="en-AU" altLang="de-DE" sz="2000" dirty="0">
                <a:solidFill>
                  <a:srgbClr val="333333"/>
                </a:solidFill>
              </a:rPr>
              <a:t>).</a:t>
            </a:r>
          </a:p>
          <a:p>
            <a:pPr lvl="0" defTabSz="914400" fontAlgn="base">
              <a:lnSpc>
                <a:spcPct val="100000"/>
              </a:lnSpc>
              <a:spcBef>
                <a:spcPts val="1200"/>
              </a:spcBef>
            </a:pPr>
            <a:r>
              <a:rPr lang="hr-HR" altLang="de-DE" sz="2000" dirty="0">
                <a:solidFill>
                  <a:srgbClr val="333333"/>
                </a:solidFill>
              </a:rPr>
              <a:t>U akutnoj psihozi neki ljudi doživljavaju strah, ali i druge emocije</a:t>
            </a:r>
            <a:r>
              <a:rPr lang="en-AU" altLang="de-DE" sz="2000" dirty="0">
                <a:solidFill>
                  <a:srgbClr val="333333"/>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hr-HR" altLang="de-DE" sz="2000">
                <a:solidFill>
                  <a:srgbClr val="004992"/>
                </a:solidFill>
              </a:rPr>
              <a:t>Uzbuđenje</a:t>
            </a:r>
            <a:r>
              <a:rPr lang="en-AU" altLang="de-DE" sz="2000">
                <a:solidFill>
                  <a:srgbClr val="004992"/>
                </a:solidFill>
              </a:rPr>
              <a:t> (“</a:t>
            </a:r>
            <a:r>
              <a:rPr lang="hr-HR" altLang="de-DE" sz="2000">
                <a:solidFill>
                  <a:srgbClr val="004992"/>
                </a:solidFill>
              </a:rPr>
              <a:t>nešto </a:t>
            </a:r>
            <a:r>
              <a:rPr lang="hr-HR" altLang="de-DE" sz="2000" dirty="0">
                <a:solidFill>
                  <a:srgbClr val="004992"/>
                </a:solidFill>
              </a:rPr>
              <a:t>se </a:t>
            </a:r>
            <a:r>
              <a:rPr lang="hr-HR" altLang="de-DE" sz="2000">
                <a:solidFill>
                  <a:srgbClr val="004992"/>
                </a:solidFill>
              </a:rPr>
              <a:t>napokon događa</a:t>
            </a:r>
            <a:r>
              <a:rPr lang="en-AU" altLang="de-DE" sz="2000">
                <a:solidFill>
                  <a:srgbClr val="004992"/>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hr-HR" altLang="de-DE" sz="2000" dirty="0">
                <a:solidFill>
                  <a:srgbClr val="004992"/>
                </a:solidFill>
              </a:rPr>
              <a:t>Sudbonosnost </a:t>
            </a:r>
            <a:r>
              <a:rPr lang="en-AU" altLang="de-DE" sz="2000" dirty="0">
                <a:solidFill>
                  <a:srgbClr val="004992"/>
                </a:solidFill>
              </a:rPr>
              <a:t>(</a:t>
            </a:r>
            <a:r>
              <a:rPr lang="hr-HR" altLang="de-DE" sz="2000" dirty="0">
                <a:solidFill>
                  <a:srgbClr val="004992"/>
                </a:solidFill>
              </a:rPr>
              <a:t>ispuniti misiju</a:t>
            </a:r>
            <a:r>
              <a:rPr lang="en-AU" altLang="de-DE" sz="2000" dirty="0">
                <a:solidFill>
                  <a:srgbClr val="004992"/>
                </a:solidFill>
              </a:rPr>
              <a:t>, </a:t>
            </a:r>
            <a:r>
              <a:rPr lang="hr-HR" altLang="de-DE" sz="2000" dirty="0">
                <a:solidFill>
                  <a:srgbClr val="004992"/>
                </a:solidFill>
              </a:rPr>
              <a:t>biti značajan</a:t>
            </a:r>
            <a:r>
              <a:rPr lang="en-AU" altLang="de-DE" sz="2000" dirty="0">
                <a:solidFill>
                  <a:srgbClr val="004992"/>
                </a:solidFill>
              </a:rPr>
              <a:t>)</a:t>
            </a:r>
          </a:p>
        </p:txBody>
      </p:sp>
      <p:sp>
        <p:nvSpPr>
          <p:cNvPr id="8" name="Footer Placeholder 7"/>
          <p:cNvSpPr>
            <a:spLocks noGrp="1"/>
          </p:cNvSpPr>
          <p:nvPr>
            <p:ph type="ftr" sz="quarter" idx="11"/>
          </p:nvPr>
        </p:nvSpPr>
        <p:spPr/>
        <p:txBody>
          <a:bodyPr/>
          <a:lstStyle/>
          <a:p>
            <a:pPr>
              <a:defRPr/>
            </a:pPr>
            <a:r>
              <a:rPr lang="de-DE"/>
              <a:t>Metakognitivni Trening 8 – Samopoštovanje i raspoloženje</a:t>
            </a:r>
          </a:p>
        </p:txBody>
      </p:sp>
      <p:sp>
        <p:nvSpPr>
          <p:cNvPr id="9" name="Slide Number Placeholder 8"/>
          <p:cNvSpPr>
            <a:spLocks noGrp="1"/>
          </p:cNvSpPr>
          <p:nvPr>
            <p:ph type="sldNum" sz="quarter" idx="12"/>
          </p:nvPr>
        </p:nvSpPr>
        <p:spPr/>
        <p:txBody>
          <a:bodyPr/>
          <a:lstStyle/>
          <a:p>
            <a:fld id="{8BF58E7A-2F59-48E5-922D-79E6636B22E3}" type="slidenum">
              <a:rPr lang="de-DE" altLang="de-DE" smtClean="0"/>
              <a:pPr/>
              <a:t>51</a:t>
            </a:fld>
            <a:endParaRPr lang="de-DE" altLang="de-DE"/>
          </a:p>
        </p:txBody>
      </p:sp>
    </p:spTree>
    <p:extLst>
      <p:ext uri="{BB962C8B-B14F-4D97-AF65-F5344CB8AC3E}">
        <p14:creationId xmlns:p14="http://schemas.microsoft.com/office/powerpoint/2010/main" val="14531998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U kakvoj je to vezi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dirty="0">
                <a:solidFill>
                  <a:srgbClr val="333333"/>
                </a:solidFill>
              </a:rPr>
              <a:t>Mnogi ljudi sa psihozom imaju nisko samopoštovanje</a:t>
            </a:r>
            <a:r>
              <a:rPr lang="en-AU" altLang="de-DE" sz="2000" dirty="0">
                <a:solidFill>
                  <a:srgbClr val="333333"/>
                </a:solidFill>
              </a:rPr>
              <a:t>, </a:t>
            </a:r>
            <a:r>
              <a:rPr lang="hr-HR" altLang="de-DE" sz="2000" dirty="0">
                <a:solidFill>
                  <a:srgbClr val="333333"/>
                </a:solidFill>
              </a:rPr>
              <a:t>osobito </a:t>
            </a:r>
            <a:r>
              <a:rPr lang="hr-HR" altLang="de-DE" sz="2000" i="1" dirty="0">
                <a:solidFill>
                  <a:srgbClr val="333333"/>
                </a:solidFill>
              </a:rPr>
              <a:t>nakon </a:t>
            </a:r>
            <a:r>
              <a:rPr lang="hr-HR" altLang="de-DE" sz="2000" dirty="0">
                <a:solidFill>
                  <a:srgbClr val="333333"/>
                </a:solidFill>
              </a:rPr>
              <a:t>psihotične epizode</a:t>
            </a:r>
            <a:r>
              <a:rPr lang="en-AU" altLang="de-DE" sz="2000" dirty="0">
                <a:solidFill>
                  <a:srgbClr val="333333"/>
                </a:solidFill>
              </a:rPr>
              <a:t> (</a:t>
            </a:r>
            <a:r>
              <a:rPr lang="hr-HR" altLang="de-DE" sz="2000" dirty="0">
                <a:solidFill>
                  <a:srgbClr val="333333"/>
                </a:solidFill>
              </a:rPr>
              <a:t>osjećaj srama</a:t>
            </a:r>
            <a:r>
              <a:rPr lang="en-AU" altLang="de-DE" sz="2000" dirty="0">
                <a:solidFill>
                  <a:srgbClr val="333333"/>
                </a:solidFill>
              </a:rPr>
              <a:t>; </a:t>
            </a:r>
            <a:r>
              <a:rPr lang="hr-HR" altLang="de-DE" sz="2000" dirty="0">
                <a:solidFill>
                  <a:srgbClr val="333333"/>
                </a:solidFill>
              </a:rPr>
              <a:t>strah da će im prijatelji okrenuti leđa</a:t>
            </a:r>
            <a:r>
              <a:rPr lang="en-AU" altLang="de-DE" sz="2000" dirty="0">
                <a:solidFill>
                  <a:srgbClr val="333333"/>
                </a:solidFill>
              </a:rPr>
              <a:t>).</a:t>
            </a:r>
          </a:p>
          <a:p>
            <a:pPr lvl="0" defTabSz="914400" fontAlgn="base">
              <a:lnSpc>
                <a:spcPct val="100000"/>
              </a:lnSpc>
              <a:spcBef>
                <a:spcPts val="1200"/>
              </a:spcBef>
            </a:pPr>
            <a:r>
              <a:rPr lang="hr-HR" altLang="de-DE" sz="2000" dirty="0">
                <a:solidFill>
                  <a:srgbClr val="333333"/>
                </a:solidFill>
              </a:rPr>
              <a:t>U akutnoj psihozi neki ljudi doživljavaju strah, ali i druge emocije</a:t>
            </a:r>
            <a:r>
              <a:rPr lang="en-AU" altLang="de-DE" sz="2000" dirty="0">
                <a:solidFill>
                  <a:srgbClr val="333333"/>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hr-HR" altLang="de-DE" sz="2000">
                <a:solidFill>
                  <a:srgbClr val="004992"/>
                </a:solidFill>
              </a:rPr>
              <a:t>Uzbuđenje</a:t>
            </a:r>
            <a:r>
              <a:rPr lang="en-AU" altLang="de-DE" sz="2000">
                <a:solidFill>
                  <a:srgbClr val="004992"/>
                </a:solidFill>
              </a:rPr>
              <a:t> (“</a:t>
            </a:r>
            <a:r>
              <a:rPr lang="hr-HR" altLang="de-DE" sz="2000">
                <a:solidFill>
                  <a:srgbClr val="004992"/>
                </a:solidFill>
              </a:rPr>
              <a:t>nešto </a:t>
            </a:r>
            <a:r>
              <a:rPr lang="hr-HR" altLang="de-DE" sz="2000" dirty="0">
                <a:solidFill>
                  <a:srgbClr val="004992"/>
                </a:solidFill>
              </a:rPr>
              <a:t>se </a:t>
            </a:r>
            <a:r>
              <a:rPr lang="hr-HR" altLang="de-DE" sz="2000">
                <a:solidFill>
                  <a:srgbClr val="004992"/>
                </a:solidFill>
              </a:rPr>
              <a:t>napokon događa</a:t>
            </a:r>
            <a:r>
              <a:rPr lang="en-AU" altLang="de-DE" sz="2000">
                <a:solidFill>
                  <a:srgbClr val="004992"/>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hr-HR" altLang="de-DE" sz="2000" dirty="0">
                <a:solidFill>
                  <a:srgbClr val="004992"/>
                </a:solidFill>
              </a:rPr>
              <a:t>Sudbonosnost </a:t>
            </a:r>
            <a:r>
              <a:rPr lang="en-AU" altLang="de-DE" sz="2000" dirty="0">
                <a:solidFill>
                  <a:srgbClr val="004992"/>
                </a:solidFill>
              </a:rPr>
              <a:t>(</a:t>
            </a:r>
            <a:r>
              <a:rPr lang="hr-HR" altLang="de-DE" sz="2000" dirty="0">
                <a:solidFill>
                  <a:srgbClr val="004992"/>
                </a:solidFill>
              </a:rPr>
              <a:t>ispuniti misiju</a:t>
            </a:r>
            <a:r>
              <a:rPr lang="en-AU" altLang="de-DE" sz="2000" dirty="0">
                <a:solidFill>
                  <a:srgbClr val="004992"/>
                </a:solidFill>
              </a:rPr>
              <a:t>, </a:t>
            </a:r>
            <a:r>
              <a:rPr lang="hr-HR" altLang="de-DE" sz="2000" dirty="0">
                <a:solidFill>
                  <a:srgbClr val="004992"/>
                </a:solidFill>
              </a:rPr>
              <a:t>biti značajan</a:t>
            </a:r>
            <a:r>
              <a:rPr lang="en-AU" altLang="de-DE" sz="2000" dirty="0">
                <a:solidFill>
                  <a:srgbClr val="004992"/>
                </a:solidFill>
              </a:rPr>
              <a:t>)</a:t>
            </a:r>
          </a:p>
          <a:p>
            <a:pPr lvl="0" defTabSz="914400" fontAlgn="base">
              <a:lnSpc>
                <a:spcPct val="100000"/>
              </a:lnSpc>
              <a:spcBef>
                <a:spcPts val="1200"/>
              </a:spcBef>
            </a:pPr>
            <a:r>
              <a:rPr lang="hr-HR" altLang="de-DE" sz="2000" dirty="0">
                <a:solidFill>
                  <a:srgbClr val="004992"/>
                </a:solidFill>
              </a:rPr>
              <a:t>Primjer</a:t>
            </a:r>
            <a:r>
              <a:rPr lang="en-AU" altLang="de-DE" sz="2000" dirty="0">
                <a:solidFill>
                  <a:srgbClr val="004992"/>
                </a:solidFill>
              </a:rPr>
              <a:t>: </a:t>
            </a:r>
            <a:r>
              <a:rPr lang="en-AU" altLang="de-DE" sz="2000" dirty="0">
                <a:solidFill>
                  <a:srgbClr val="333333"/>
                </a:solidFill>
              </a:rPr>
              <a:t>Boris</a:t>
            </a:r>
            <a:r>
              <a:rPr lang="hr-HR" altLang="de-DE" sz="2000" dirty="0">
                <a:solidFill>
                  <a:srgbClr val="333333"/>
                </a:solidFill>
              </a:rPr>
              <a:t> misli da ga proganja tajna služba</a:t>
            </a:r>
            <a:r>
              <a:rPr lang="en-AU" altLang="de-DE" sz="2000" dirty="0">
                <a:solidFill>
                  <a:srgbClr val="333333"/>
                </a:solidFill>
              </a:rPr>
              <a:t>. </a:t>
            </a:r>
            <a:r>
              <a:rPr lang="hr-HR" altLang="de-DE" sz="2000" dirty="0">
                <a:solidFill>
                  <a:srgbClr val="333333"/>
                </a:solidFill>
              </a:rPr>
              <a:t>Na njegovom putu na posao</a:t>
            </a:r>
            <a:r>
              <a:rPr lang="en-AU" altLang="de-DE" sz="2000" dirty="0">
                <a:solidFill>
                  <a:srgbClr val="333333"/>
                </a:solidFill>
              </a:rPr>
              <a:t>, </a:t>
            </a:r>
            <a:r>
              <a:rPr lang="hr-HR" altLang="de-DE" sz="2000" dirty="0">
                <a:solidFill>
                  <a:srgbClr val="333333"/>
                </a:solidFill>
              </a:rPr>
              <a:t>tri dana</a:t>
            </a:r>
            <a:r>
              <a:rPr lang="en-AU" altLang="de-DE" sz="2000" dirty="0">
                <a:solidFill>
                  <a:srgbClr val="333333"/>
                </a:solidFill>
              </a:rPr>
              <a:t> </a:t>
            </a:r>
            <a:r>
              <a:rPr lang="hr-HR" altLang="de-DE" sz="2000" dirty="0">
                <a:solidFill>
                  <a:srgbClr val="333333"/>
                </a:solidFill>
              </a:rPr>
              <a:t>zaredom isti čovjek ulazi u njegov kupe u vlaku.</a:t>
            </a:r>
            <a:endParaRPr lang="en-AU" altLang="de-DE" sz="2000" dirty="0">
              <a:solidFill>
                <a:srgbClr val="333333"/>
              </a:solidFill>
            </a:endParaRPr>
          </a:p>
          <a:p>
            <a:pPr lvl="0" defTabSz="914400" fontAlgn="base">
              <a:lnSpc>
                <a:spcPct val="100000"/>
              </a:lnSpc>
              <a:spcBef>
                <a:spcPts val="1200"/>
              </a:spcBef>
            </a:pPr>
            <a:r>
              <a:rPr lang="hr-HR" altLang="de-DE" sz="2000" dirty="0">
                <a:solidFill>
                  <a:srgbClr val="004992"/>
                </a:solidFill>
              </a:rPr>
              <a:t>Osjećaji</a:t>
            </a:r>
            <a:r>
              <a:rPr lang="en-AU" altLang="de-DE" sz="2000" dirty="0">
                <a:solidFill>
                  <a:srgbClr val="004992"/>
                </a:solidFill>
              </a:rPr>
              <a:t>: </a:t>
            </a:r>
            <a:r>
              <a:rPr lang="hr-HR" altLang="de-DE" sz="2000" dirty="0">
                <a:solidFill>
                  <a:srgbClr val="333333"/>
                </a:solidFill>
              </a:rPr>
              <a:t>Strah i ugroženost</a:t>
            </a:r>
            <a:r>
              <a:rPr lang="en-AU" altLang="de-DE" sz="2000" dirty="0">
                <a:solidFill>
                  <a:srgbClr val="333333"/>
                </a:solidFill>
              </a:rPr>
              <a:t>. </a:t>
            </a:r>
            <a:r>
              <a:rPr lang="hr-HR" altLang="de-DE" sz="2000" dirty="0">
                <a:solidFill>
                  <a:srgbClr val="333333"/>
                </a:solidFill>
              </a:rPr>
              <a:t>Ali također</a:t>
            </a:r>
            <a:r>
              <a:rPr lang="en-AU" altLang="de-DE" sz="2000">
                <a:solidFill>
                  <a:srgbClr val="333333"/>
                </a:solidFill>
              </a:rPr>
              <a:t>: “</a:t>
            </a:r>
            <a:r>
              <a:rPr lang="hr-HR" altLang="de-DE" sz="2000">
                <a:solidFill>
                  <a:srgbClr val="333333"/>
                </a:solidFill>
              </a:rPr>
              <a:t>Ako </a:t>
            </a:r>
            <a:r>
              <a:rPr lang="hr-HR" altLang="de-DE" sz="2000" dirty="0">
                <a:solidFill>
                  <a:srgbClr val="333333"/>
                </a:solidFill>
              </a:rPr>
              <a:t>im je to toliko važno</a:t>
            </a:r>
            <a:r>
              <a:rPr lang="en-AU" altLang="de-DE" sz="2000" dirty="0">
                <a:solidFill>
                  <a:srgbClr val="333333"/>
                </a:solidFill>
              </a:rPr>
              <a:t>, </a:t>
            </a:r>
            <a:r>
              <a:rPr lang="hr-HR" altLang="de-DE" sz="2000" dirty="0">
                <a:solidFill>
                  <a:srgbClr val="333333"/>
                </a:solidFill>
              </a:rPr>
              <a:t>ja sam vjerojatno </a:t>
            </a:r>
            <a:r>
              <a:rPr lang="hr-HR" altLang="de-DE" sz="2000">
                <a:solidFill>
                  <a:srgbClr val="333333"/>
                </a:solidFill>
              </a:rPr>
              <a:t>neka ”faca“, </a:t>
            </a:r>
            <a:r>
              <a:rPr lang="hr-HR" altLang="de-DE" sz="2000" dirty="0">
                <a:solidFill>
                  <a:srgbClr val="333333"/>
                </a:solidFill>
              </a:rPr>
              <a:t>kao</a:t>
            </a:r>
            <a:r>
              <a:rPr lang="en-AU" altLang="de-DE" sz="2000" dirty="0">
                <a:solidFill>
                  <a:srgbClr val="333333"/>
                </a:solidFill>
              </a:rPr>
              <a:t> James Bond</a:t>
            </a:r>
            <a:r>
              <a:rPr lang="hr-HR" altLang="de-DE" sz="2000" dirty="0">
                <a:solidFill>
                  <a:srgbClr val="333333"/>
                </a:solidFill>
              </a:rPr>
              <a:t>. Možda bi me druga strana htjela zaposliti?</a:t>
            </a:r>
            <a:endParaRPr lang="en-AU" altLang="de-DE" sz="2000" dirty="0">
              <a:solidFill>
                <a:srgbClr val="333333"/>
              </a:solidFill>
            </a:endParaRPr>
          </a:p>
          <a:p>
            <a:pPr lvl="0" defTabSz="914400" fontAlgn="base">
              <a:lnSpc>
                <a:spcPct val="100000"/>
              </a:lnSpc>
              <a:spcBef>
                <a:spcPts val="1200"/>
              </a:spcBef>
            </a:pPr>
            <a:r>
              <a:rPr lang="hr-HR" altLang="de-DE" sz="2000" dirty="0">
                <a:solidFill>
                  <a:srgbClr val="004992"/>
                </a:solidFill>
              </a:rPr>
              <a:t>Ali</a:t>
            </a:r>
            <a:r>
              <a:rPr lang="en-AU" altLang="de-DE" sz="2000" dirty="0">
                <a:solidFill>
                  <a:srgbClr val="004992"/>
                </a:solidFill>
              </a:rPr>
              <a:t>:</a:t>
            </a:r>
            <a:r>
              <a:rPr lang="en-AU" altLang="de-DE" sz="2000" dirty="0">
                <a:solidFill>
                  <a:srgbClr val="333333"/>
                </a:solidFill>
              </a:rPr>
              <a:t> </a:t>
            </a:r>
            <a:r>
              <a:rPr lang="hr-HR" altLang="de-DE" sz="2000" dirty="0">
                <a:solidFill>
                  <a:srgbClr val="333333"/>
                </a:solidFill>
              </a:rPr>
              <a:t>To je samo slučajnost</a:t>
            </a:r>
            <a:r>
              <a:rPr lang="en-AU" altLang="de-DE" sz="2000" dirty="0">
                <a:solidFill>
                  <a:srgbClr val="333333"/>
                </a:solidFill>
              </a:rPr>
              <a:t>! </a:t>
            </a:r>
            <a:r>
              <a:rPr lang="hr-HR" altLang="de-DE" sz="2000" dirty="0">
                <a:solidFill>
                  <a:srgbClr val="333333"/>
                </a:solidFill>
              </a:rPr>
              <a:t>Vjerojatno se često događa da dva čovjeka ulaze u isti kupe vlaka jer istim putem idu na posao</a:t>
            </a:r>
            <a:r>
              <a:rPr lang="en-AU" altLang="de-DE" sz="2000" dirty="0">
                <a:solidFill>
                  <a:srgbClr val="333333"/>
                </a:solidFill>
              </a:rPr>
              <a:t>.</a:t>
            </a:r>
            <a:endParaRPr lang="en-US" sz="2000" dirty="0"/>
          </a:p>
        </p:txBody>
      </p:sp>
      <p:sp>
        <p:nvSpPr>
          <p:cNvPr id="8" name="Footer Placeholder 7"/>
          <p:cNvSpPr>
            <a:spLocks noGrp="1"/>
          </p:cNvSpPr>
          <p:nvPr>
            <p:ph type="ftr" sz="quarter" idx="11"/>
          </p:nvPr>
        </p:nvSpPr>
        <p:spPr/>
        <p:txBody>
          <a:bodyPr/>
          <a:lstStyle/>
          <a:p>
            <a:pPr>
              <a:defRPr/>
            </a:pPr>
            <a:r>
              <a:rPr lang="de-DE"/>
              <a:t>Metakognitivni Trening 8 – Samopoštovanje i raspoloženje</a:t>
            </a:r>
          </a:p>
        </p:txBody>
      </p:sp>
      <p:sp>
        <p:nvSpPr>
          <p:cNvPr id="9" name="Slide Number Placeholder 8"/>
          <p:cNvSpPr>
            <a:spLocks noGrp="1"/>
          </p:cNvSpPr>
          <p:nvPr>
            <p:ph type="sldNum" sz="quarter" idx="12"/>
          </p:nvPr>
        </p:nvSpPr>
        <p:spPr/>
        <p:txBody>
          <a:bodyPr/>
          <a:lstStyle/>
          <a:p>
            <a:fld id="{8BF58E7A-2F59-48E5-922D-79E6636B22E3}" type="slidenum">
              <a:rPr lang="de-DE" altLang="de-DE" smtClean="0"/>
              <a:pPr/>
              <a:t>52</a:t>
            </a:fld>
            <a:endParaRPr lang="de-DE" altLang="de-DE"/>
          </a:p>
        </p:txBody>
      </p:sp>
    </p:spTree>
    <p:extLst>
      <p:ext uri="{BB962C8B-B14F-4D97-AF65-F5344CB8AC3E}">
        <p14:creationId xmlns:p14="http://schemas.microsoft.com/office/powerpoint/2010/main" val="9548732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pozornosti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voditelje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15" name="Footer Placeholder 14"/>
          <p:cNvSpPr>
            <a:spLocks noGrp="1"/>
          </p:cNvSpPr>
          <p:nvPr>
            <p:ph type="ftr" sz="quarter" idx="11"/>
          </p:nvPr>
        </p:nvSpPr>
        <p:spPr/>
        <p:txBody>
          <a:bodyPr/>
          <a:lstStyle/>
          <a:p>
            <a:pPr>
              <a:defRPr/>
            </a:pPr>
            <a:r>
              <a:rPr lang="de-DE"/>
              <a:t>Metakognitivni Trening 8 – Samopoštovanje i raspoloženje</a:t>
            </a:r>
          </a:p>
        </p:txBody>
      </p:sp>
      <p:sp>
        <p:nvSpPr>
          <p:cNvPr id="16" name="Slide Number Placeholder 15"/>
          <p:cNvSpPr>
            <a:spLocks noGrp="1"/>
          </p:cNvSpPr>
          <p:nvPr>
            <p:ph type="sldNum" sz="quarter" idx="12"/>
          </p:nvPr>
        </p:nvSpPr>
        <p:spPr/>
        <p:txBody>
          <a:bodyPr/>
          <a:lstStyle/>
          <a:p>
            <a:fld id="{8BF58E7A-2F59-48E5-922D-79E6636B22E3}" type="slidenum">
              <a:rPr lang="de-DE" altLang="de-DE" smtClean="0"/>
              <a:pPr/>
              <a:t>53</a:t>
            </a:fld>
            <a:endParaRPr lang="de-DE" altLang="de-DE"/>
          </a:p>
        </p:txBody>
      </p:sp>
    </p:spTree>
    <p:extLst>
      <p:ext uri="{BB962C8B-B14F-4D97-AF65-F5344CB8AC3E}">
        <p14:creationId xmlns:p14="http://schemas.microsoft.com/office/powerpoint/2010/main" val="16107075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619565766"/>
              </p:ext>
            </p:extLst>
          </p:nvPr>
        </p:nvGraphicFramePr>
        <p:xfrm>
          <a:off x="408954" y="2011680"/>
          <a:ext cx="11375999" cy="429768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lonesome:cycler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It rained for weeks</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Littledan77</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Dispair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/Ich bin halt so geboren....</a:t>
                      </a:r>
                      <a:endParaRPr kumimoji="0" lang="de-DE" altLang="de-DE" sz="1000" b="0" i="0" u="none" strike="noStrike" cap="none" normalizeH="0" baseline="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bare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C♥rm3n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Brooding/Grübeln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Lady-bug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Kaleidoscope Mosaic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Bold&amp;Blond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Ride 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Tunnel/Tunnel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Felipe Morin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The Prison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Big thumbs Up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Footer Placeholder 7"/>
          <p:cNvSpPr>
            <a:spLocks noGrp="1"/>
          </p:cNvSpPr>
          <p:nvPr>
            <p:ph type="ftr" sz="quarter" idx="11"/>
          </p:nvPr>
        </p:nvSpPr>
        <p:spPr/>
        <p:txBody>
          <a:bodyPr/>
          <a:lstStyle/>
          <a:p>
            <a:pPr>
              <a:defRPr/>
            </a:pPr>
            <a:r>
              <a:rPr lang="de-DE"/>
              <a:t>Metakognitivni Trening 8 – Samopoštovanje i raspoloženje</a:t>
            </a:r>
          </a:p>
        </p:txBody>
      </p:sp>
      <p:sp>
        <p:nvSpPr>
          <p:cNvPr id="9" name="Slide Number Placeholder 8"/>
          <p:cNvSpPr>
            <a:spLocks noGrp="1"/>
          </p:cNvSpPr>
          <p:nvPr>
            <p:ph type="sldNum" sz="quarter" idx="12"/>
          </p:nvPr>
        </p:nvSpPr>
        <p:spPr/>
        <p:txBody>
          <a:bodyPr/>
          <a:lstStyle/>
          <a:p>
            <a:fld id="{011477CF-B5FB-42D0-A769-7590D02DBAD5}" type="slidenum">
              <a:rPr lang="de-DE" altLang="de-DE" smtClean="0"/>
              <a:pPr/>
              <a:t>54</a:t>
            </a:fld>
            <a:endParaRPr lang="de-DE" altLang="de-DE"/>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23907107"/>
              </p:ext>
            </p:extLst>
          </p:nvPr>
        </p:nvGraphicFramePr>
        <p:xfrm>
          <a:off x="408954" y="2011680"/>
          <a:ext cx="11375999" cy="350520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LunaDiRimmel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 room.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Panic/Panik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Tarnishedrose</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exfordy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Park</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Elephant/Elefant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furryscaly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Fierce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Oldmaison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Barbie@2</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Barbie/Barbie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8" name="Footer Placeholder 7"/>
          <p:cNvSpPr>
            <a:spLocks noGrp="1"/>
          </p:cNvSpPr>
          <p:nvPr>
            <p:ph type="ftr" sz="quarter" idx="11"/>
          </p:nvPr>
        </p:nvSpPr>
        <p:spPr/>
        <p:txBody>
          <a:bodyPr/>
          <a:lstStyle/>
          <a:p>
            <a:pPr>
              <a:defRPr/>
            </a:pPr>
            <a:r>
              <a:rPr lang="de-DE"/>
              <a:t>Metakognitivni Trening 8 – Samopoštovanje i raspoloženje</a:t>
            </a:r>
          </a:p>
        </p:txBody>
      </p:sp>
      <p:sp>
        <p:nvSpPr>
          <p:cNvPr id="9" name="Slide Number Placeholder 8"/>
          <p:cNvSpPr>
            <a:spLocks noGrp="1"/>
          </p:cNvSpPr>
          <p:nvPr>
            <p:ph type="sldNum" sz="quarter" idx="12"/>
          </p:nvPr>
        </p:nvSpPr>
        <p:spPr/>
        <p:txBody>
          <a:bodyPr/>
          <a:lstStyle/>
          <a:p>
            <a:fld id="{011477CF-B5FB-42D0-A769-7590D02DBAD5}" type="slidenum">
              <a:rPr lang="de-DE" altLang="de-DE" smtClean="0"/>
              <a:pPr/>
              <a:t>55</a:t>
            </a:fld>
            <a:endParaRPr lang="de-DE" altLang="de-DE"/>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4210</Words>
  <Application>Microsoft Office PowerPoint</Application>
  <PresentationFormat>Benutzerdefiniert</PresentationFormat>
  <Paragraphs>570</Paragraphs>
  <Slides>55</Slides>
  <Notes>55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55</vt:i4>
      </vt:variant>
    </vt:vector>
  </HeadingPairs>
  <TitlesOfParts>
    <vt:vector size="62" baseType="lpstr">
      <vt:lpstr>Arial</vt:lpstr>
      <vt:lpstr>Symbol</vt:lpstr>
      <vt:lpstr>Wingdings</vt:lpstr>
      <vt:lpstr>Calibri</vt:lpstr>
      <vt:lpstr>Wingdings</vt:lpstr>
      <vt:lpstr>Calibri Light</vt:lpstr>
      <vt:lpstr>UKE_PPT-Vorlage_16zu9</vt:lpstr>
      <vt:lpstr>MKT 8 A – Samopoštovanje i raspoloženje</vt:lpstr>
      <vt:lpstr>Kako prepoznati depresiju?</vt:lpstr>
      <vt:lpstr>Kako prepoznati depresiju?</vt:lpstr>
      <vt:lpstr>Takav sam rođen... ili sam takav postao?</vt:lpstr>
      <vt:lpstr>Takav sam rođen... ili sam takav postao?</vt:lpstr>
      <vt:lpstr>Takav sam rođen... ili sam takav postao?</vt:lpstr>
      <vt:lpstr>Takav sam rođen... ili sam takav postao?</vt:lpstr>
      <vt:lpstr>Zašto ovo radimo?</vt:lpstr>
      <vt:lpstr>Psihoza i depresija Utjecaj psihoze na samopoštovanje</vt:lpstr>
      <vt:lpstr>Psihoza i depresija Utjecaj psihoze na samopoštovanje</vt:lpstr>
      <vt:lpstr>Psihoza i depresija Utjecaj psihoze na samopoštovanje</vt:lpstr>
      <vt:lpstr>Psihoza i depresija Utjecaj psihoze na samopoštovanje</vt:lpstr>
      <vt:lpstr>PowerPoint-Präsentation</vt:lpstr>
      <vt:lpstr>1. Pretjerano generaliziranje (poopćavanje) Koji bi pristup bio korisniji i realniji?</vt:lpstr>
      <vt:lpstr>1. Pretjerano generaliziranje (poopćavanje) Koji bi pristup bio korisniji i realniji?</vt:lpstr>
      <vt:lpstr>1. Pretjerano generaliziranje (poopćavanje) Koji bi pristup bio korisniji i realniji?</vt:lpstr>
      <vt:lpstr>Zaista - ne zaključujte o cjelini na osnovi jednog nesavršenog djelića!</vt:lpstr>
      <vt:lpstr>2. Selektivno opažanje Koji bi pristup bio korisniji i realniji?</vt:lpstr>
      <vt:lpstr>2. Selektivno opažanje Koji bi pristup bio korisniji i realniji?</vt:lpstr>
      <vt:lpstr>2. Selektivno opažanje Koji bi pristup bio korisniji i realniji?</vt:lpstr>
      <vt:lpstr>3. Primjenjivanje vlastitih standarda kao isključivo mjerilo</vt:lpstr>
      <vt:lpstr>4. Odbijanje pozitivnih i nekritično prihvaćanje negativnih komentara! Koji bi pristup bio korisniji i realniji?</vt:lpstr>
      <vt:lpstr>4. Odbijanje pozitivnih i nekritično prihvaćanje negativnih komentara! Koji bi pristup bio korisniji i realniji?</vt:lpstr>
      <vt:lpstr>4. Odbijanje pozitivnih i nekritično prihvaćanje negativnih komentara! Koji bi pristup bio korisniji i realniji?</vt:lpstr>
      <vt:lpstr>5. Mišljenje “sve ili ništa”/ katastrofično mišljenje Koji bi pristup bio korisniji i realniji?</vt:lpstr>
      <vt:lpstr>5. Mišljenje “sve ili ništa”/ katastrofično mišljenje Koji bi pristup bio korisniji i realniji?</vt:lpstr>
      <vt:lpstr>6. Potiskivanje negativnih misli Koji bi pristup bio korisniji i realniji?</vt:lpstr>
      <vt:lpstr>6. Potiskivanje negativnih misli Koji bi pristup bio korisniji i realniji?</vt:lpstr>
      <vt:lpstr>6. Potiskivanje negativnih misli Vježba</vt:lpstr>
      <vt:lpstr>6. Potiskivanje negativnih misli Djeluje li? NE!</vt:lpstr>
      <vt:lpstr>Primjena u svakodnevnom životu</vt:lpstr>
      <vt:lpstr>7. Ostala odstupanja u mišljenju</vt:lpstr>
      <vt:lpstr>7. Ostala odstupanja u mišljenju</vt:lpstr>
      <vt:lpstr>izborni sadržaj: video - isječci</vt:lpstr>
      <vt:lpstr>Osvijestite svoje kvalitete!</vt:lpstr>
      <vt:lpstr>Osvijestite svoje kvalitete!</vt:lpstr>
      <vt:lpstr>Osvijestite svoje kvalitete!</vt:lpstr>
      <vt:lpstr>Osvijestite svoje kvalitete!</vt:lpstr>
      <vt:lpstr>Savjeti za ublažavanje depresivnog raspoloženja/niskog samopoštovanja</vt:lpstr>
      <vt:lpstr>Savjeti za ublažavanje depresivnog raspoloženja/niskog samopoštovanja</vt:lpstr>
      <vt:lpstr>Savjeti za ublažavanje depresivnog raspoloženja/niskog samopoštovanja</vt:lpstr>
      <vt:lpstr>Savjeti za ublažavanje depresivnog raspoloženja/niskog samopoštovanja</vt:lpstr>
      <vt:lpstr>Savjeti za ublažavanje depresivnog raspoloženja/niskog samopoštovanja</vt:lpstr>
      <vt:lpstr>Savjeti za ublažavanje depresivnog raspoloženja/niskog samopoštovanja</vt:lpstr>
      <vt:lpstr>Savjeti za ublažavanje depresivnog raspoloženja/niskog samopoštovanja</vt:lpstr>
      <vt:lpstr>Primjena u svakodnevnom život</vt:lpstr>
      <vt:lpstr>Primjena u svakodnevnom život</vt:lpstr>
      <vt:lpstr>Primjena u svakodnevnom život</vt:lpstr>
      <vt:lpstr>Primjena u svakodnevnom život</vt:lpstr>
      <vt:lpstr>U kakvoj je to vezi sa psihozom?</vt:lpstr>
      <vt:lpstr>U kakvoj je to vezi sa psihozom?</vt:lpstr>
      <vt:lpstr>U kakvoj je to vezi sa psihozom?</vt:lpstr>
      <vt:lpstr>Hvala na pozornosti!</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257</cp:revision>
  <dcterms:created xsi:type="dcterms:W3CDTF">2004-06-30T16:15:23Z</dcterms:created>
  <dcterms:modified xsi:type="dcterms:W3CDTF">2022-08-15T11:27:33Z</dcterms:modified>
</cp:coreProperties>
</file>