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0"/>
  </p:notesMasterIdLst>
  <p:handoutMasterIdLst>
    <p:handoutMasterId r:id="rId61"/>
  </p:handoutMasterIdLst>
  <p:sldIdLst>
    <p:sldId id="464" r:id="rId2"/>
    <p:sldId id="379" r:id="rId3"/>
    <p:sldId id="453" r:id="rId4"/>
    <p:sldId id="452" r:id="rId5"/>
    <p:sldId id="425" r:id="rId6"/>
    <p:sldId id="446" r:id="rId7"/>
    <p:sldId id="382" r:id="rId8"/>
    <p:sldId id="369" r:id="rId9"/>
    <p:sldId id="338" r:id="rId10"/>
    <p:sldId id="340" r:id="rId11"/>
    <p:sldId id="454" r:id="rId12"/>
    <p:sldId id="426" r:id="rId13"/>
    <p:sldId id="383" r:id="rId14"/>
    <p:sldId id="409" r:id="rId15"/>
    <p:sldId id="456" r:id="rId16"/>
    <p:sldId id="455" r:id="rId17"/>
    <p:sldId id="432" r:id="rId18"/>
    <p:sldId id="411" r:id="rId19"/>
    <p:sldId id="412" r:id="rId20"/>
    <p:sldId id="458" r:id="rId21"/>
    <p:sldId id="457" r:id="rId22"/>
    <p:sldId id="444" r:id="rId23"/>
    <p:sldId id="414" r:id="rId24"/>
    <p:sldId id="309" r:id="rId25"/>
    <p:sldId id="433" r:id="rId26"/>
    <p:sldId id="367" r:id="rId27"/>
    <p:sldId id="311" r:id="rId28"/>
    <p:sldId id="320" r:id="rId29"/>
    <p:sldId id="366" r:id="rId30"/>
    <p:sldId id="349" r:id="rId31"/>
    <p:sldId id="315" r:id="rId32"/>
    <p:sldId id="449" r:id="rId33"/>
    <p:sldId id="353" r:id="rId34"/>
    <p:sldId id="354" r:id="rId35"/>
    <p:sldId id="355" r:id="rId36"/>
    <p:sldId id="445" r:id="rId37"/>
    <p:sldId id="461" r:id="rId38"/>
    <p:sldId id="460" r:id="rId39"/>
    <p:sldId id="459" r:id="rId40"/>
    <p:sldId id="447" r:id="rId41"/>
    <p:sldId id="314" r:id="rId42"/>
    <p:sldId id="312" r:id="rId43"/>
    <p:sldId id="361" r:id="rId44"/>
    <p:sldId id="365" r:id="rId45"/>
    <p:sldId id="334" r:id="rId46"/>
    <p:sldId id="330" r:id="rId47"/>
    <p:sldId id="323" r:id="rId48"/>
    <p:sldId id="327" r:id="rId49"/>
    <p:sldId id="336" r:id="rId50"/>
    <p:sldId id="322" r:id="rId51"/>
    <p:sldId id="421" r:id="rId52"/>
    <p:sldId id="463" r:id="rId53"/>
    <p:sldId id="462" r:id="rId54"/>
    <p:sldId id="347" r:id="rId55"/>
    <p:sldId id="441" r:id="rId56"/>
    <p:sldId id="451" r:id="rId57"/>
    <p:sldId id="404" r:id="rId58"/>
    <p:sldId id="405" r:id="rId59"/>
  </p:sldIdLst>
  <p:sldSz cx="12195175" cy="6858000"/>
  <p:notesSz cx="7099300" cy="10234613"/>
  <p:embeddedFontLst>
    <p:embeddedFont>
      <p:font typeface="Calibri" panose="020F0502020204030204" pitchFamily="34" charset="0"/>
      <p:regular r:id="rId62"/>
      <p:bold r:id="rId63"/>
      <p:italic r:id="rId64"/>
      <p:boldItalic r:id="rId65"/>
    </p:embeddedFont>
    <p:embeddedFont>
      <p:font typeface="Calibri Light" panose="020F0302020204030204" pitchFamily="34" charset="0"/>
      <p:regular r:id="rId66"/>
      <p:italic r:id="rId67"/>
    </p:embeddedFont>
    <p:embeddedFont>
      <p:font typeface="Verdana" panose="020B0604030504040204" pitchFamily="34" charset="0"/>
      <p:regular r:id="rId68"/>
      <p:bold r:id="rId69"/>
      <p:italic r:id="rId70"/>
      <p:boldItalic r:id="rId71"/>
    </p:embeddedFont>
  </p:embeddedFontLst>
  <p:defaultTextStyle>
    <a:defPPr>
      <a:defRPr lang="en-US"/>
    </a:defPPr>
    <a:lvl1pPr algn="l" rtl="0" fontAlgn="base">
      <a:spcBef>
        <a:spcPct val="0"/>
      </a:spcBef>
      <a:spcAft>
        <a:spcPct val="0"/>
      </a:spcAft>
      <a:defRPr lang="en-US" sz="16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16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16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16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1600" kern="1200">
        <a:solidFill>
          <a:schemeClr val="tx1"/>
        </a:solidFill>
        <a:latin typeface="+mn-lt"/>
        <a:ea typeface="+mn-ea"/>
        <a:cs typeface="Times New Roman" panose="02020603050405020304" pitchFamily="18" charset="0"/>
      </a:defRPr>
    </a:lvl5pPr>
    <a:lvl6pPr marL="2286000" algn="l" defTabSz="914400" rtl="0" eaLnBrk="1" latinLnBrk="0" hangingPunct="1">
      <a:defRPr sz="16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16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16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16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249">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DDDDDD"/>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4660" autoAdjust="0"/>
  </p:normalViewPr>
  <p:slideViewPr>
    <p:cSldViewPr>
      <p:cViewPr varScale="1">
        <p:scale>
          <a:sx n="67" d="100"/>
          <a:sy n="67" d="100"/>
        </p:scale>
        <p:origin x="836" y="44"/>
      </p:cViewPr>
      <p:guideLst>
        <p:guide orient="horz" pos="3249"/>
        <p:guide pos="569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53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2.fntdata"/><Relationship Id="rId68"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5.fntdata"/><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4.fntdata"/><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FAE3485D-07C0-4646-AE93-BB6A708F51F7}" type="slidenum">
              <a:rPr lang="en-GB" altLang="de-DE"/>
              <a:pPr/>
              <a:t>‹Nr.›</a:t>
            </a:fld>
            <a:endParaRPr lang="en-GB" altLang="de-DE"/>
          </a:p>
        </p:txBody>
      </p:sp>
    </p:spTree>
    <p:extLst>
      <p:ext uri="{BB962C8B-B14F-4D97-AF65-F5344CB8AC3E}">
        <p14:creationId xmlns:p14="http://schemas.microsoft.com/office/powerpoint/2010/main" val="1939552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US"/>
          </a:p>
        </p:txBody>
      </p:sp>
      <p:sp>
        <p:nvSpPr>
          <p:cNvPr id="6144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AA34FBFC-C5DE-4F31-ABF4-336E3ABB73A7}" type="slidenum">
              <a:rPr lang="en-US" altLang="de-DE"/>
              <a:pPr/>
              <a:t>‹Nr.›</a:t>
            </a:fld>
            <a:endParaRPr lang="en-US" altLang="de-DE"/>
          </a:p>
        </p:txBody>
      </p:sp>
    </p:spTree>
    <p:extLst>
      <p:ext uri="{BB962C8B-B14F-4D97-AF65-F5344CB8AC3E}">
        <p14:creationId xmlns:p14="http://schemas.microsoft.com/office/powerpoint/2010/main" val="30652917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D818CDE-0A0C-4BF3-81BF-76AA4F853C65}" type="slidenum">
              <a:rPr lang="en-US" altLang="de-DE" sz="1300">
                <a:latin typeface="Verdana" panose="020B0604030504040204" pitchFamily="34" charset="0"/>
              </a:rPr>
              <a:pPr eaLnBrk="1" hangingPunct="1">
                <a:spcBef>
                  <a:spcPct val="0"/>
                </a:spcBef>
              </a:pPr>
              <a:t>2</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52450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D818CDE-0A0C-4BF3-81BF-76AA4F853C65}" type="slidenum">
              <a:rPr lang="en-US" altLang="de-DE" sz="1300">
                <a:latin typeface="Verdana" panose="020B0604030504040204" pitchFamily="34" charset="0"/>
              </a:rPr>
              <a:pPr eaLnBrk="1" hangingPunct="1">
                <a:spcBef>
                  <a:spcPct val="0"/>
                </a:spcBef>
              </a:pPr>
              <a:t>3</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52450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D818CDE-0A0C-4BF3-81BF-76AA4F853C65}" type="slidenum">
              <a:rPr lang="en-US" altLang="de-DE" sz="1300">
                <a:latin typeface="Verdana" panose="020B0604030504040204" pitchFamily="34" charset="0"/>
              </a:rPr>
              <a:pPr eaLnBrk="1" hangingPunct="1">
                <a:spcBef>
                  <a:spcPct val="0"/>
                </a:spcBef>
              </a:pPr>
              <a:t>4</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52450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A289B08D-279A-46C1-97A4-DE81B83C62E5}" type="slidenum">
              <a:rPr lang="en-US" altLang="de-DE" sz="1300">
                <a:latin typeface="Verdana" panose="020B0604030504040204" pitchFamily="34" charset="0"/>
              </a:rPr>
              <a:pPr algn="r" eaLnBrk="1" hangingPunct="1">
                <a:spcBef>
                  <a:spcPct val="0"/>
                </a:spcBef>
              </a:pPr>
              <a:t>5</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36508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C2703FC6-5761-4F01-A7FB-274AC417FF9E}" type="slidenum">
              <a:rPr lang="en-US" altLang="de-DE" sz="1300">
                <a:latin typeface="Verdana" panose="020B0604030504040204" pitchFamily="34" charset="0"/>
              </a:rPr>
              <a:pPr algn="r" eaLnBrk="1" hangingPunct="1">
                <a:spcBef>
                  <a:spcPct val="0"/>
                </a:spcBef>
              </a:pPr>
              <a:t>6</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39806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A471842-78E0-44C0-B4C2-0686F016081E}" type="slidenum">
              <a:rPr lang="en-US" altLang="de-DE" sz="1300">
                <a:latin typeface="Verdana" panose="020B0604030504040204" pitchFamily="34" charset="0"/>
              </a:rPr>
              <a:pPr eaLnBrk="1" hangingPunct="1">
                <a:spcBef>
                  <a:spcPct val="0"/>
                </a:spcBef>
              </a:pPr>
              <a:t>7</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124839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0329632-7842-4041-B374-C4105EDE3C3E}" type="slidenum">
              <a:rPr lang="en-US" altLang="de-DE" sz="1300">
                <a:latin typeface="Verdana" panose="020B0604030504040204" pitchFamily="34" charset="0"/>
              </a:rPr>
              <a:pPr eaLnBrk="1" hangingPunct="1">
                <a:spcBef>
                  <a:spcPct val="0"/>
                </a:spcBef>
              </a:pPr>
              <a:t>8</a:t>
            </a:fld>
            <a:endParaRPr lang="en-US" altLang="de-DE"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23933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EE8DF25-95BA-45E6-A7B9-80EB4B8316D9}" type="slidenum">
              <a:rPr lang="en-US" altLang="de-DE" sz="1300">
                <a:latin typeface="Verdana" panose="020B0604030504040204" pitchFamily="34" charset="0"/>
              </a:rPr>
              <a:pPr eaLnBrk="1" hangingPunct="1">
                <a:spcBef>
                  <a:spcPct val="0"/>
                </a:spcBef>
              </a:pPr>
              <a:t>9</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73047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955FA4D-2EBA-40E2-822B-438C7B92AAEB}" type="slidenum">
              <a:rPr lang="en-US" altLang="de-DE" sz="1300">
                <a:latin typeface="Verdana" panose="020B0604030504040204" pitchFamily="34" charset="0"/>
              </a:rPr>
              <a:pPr eaLnBrk="1" hangingPunct="1">
                <a:spcBef>
                  <a:spcPct val="0"/>
                </a:spcBef>
              </a:pPr>
              <a:t>10</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626464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955FA4D-2EBA-40E2-822B-438C7B92AAEB}" type="slidenum">
              <a:rPr lang="en-US" altLang="de-DE" sz="1300">
                <a:latin typeface="Verdana" panose="020B0604030504040204" pitchFamily="34" charset="0"/>
              </a:rPr>
              <a:pPr eaLnBrk="1" hangingPunct="1">
                <a:spcBef>
                  <a:spcPct val="0"/>
                </a:spcBef>
              </a:pPr>
              <a:t>11</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62646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E8FFFDFC-5703-4030-AC57-F4A7460E79D7}" type="slidenum">
              <a:rPr lang="en-US" altLang="de-DE" sz="1300">
                <a:latin typeface="Verdana" panose="020B0604030504040204" pitchFamily="34" charset="0"/>
              </a:rPr>
              <a:pPr algn="r" eaLnBrk="1" hangingPunct="1">
                <a:spcBef>
                  <a:spcPct val="0"/>
                </a:spcBef>
              </a:pPr>
              <a:t>12</a:t>
            </a:fld>
            <a:endParaRPr lang="en-US" altLang="de-DE"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52308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4098CE8-0B20-465C-9D01-6D020C548F55}" type="slidenum">
              <a:rPr lang="en-US" altLang="de-DE" sz="1300">
                <a:latin typeface="Verdana" panose="020B0604030504040204" pitchFamily="34" charset="0"/>
              </a:rPr>
              <a:pPr eaLnBrk="1" hangingPunct="1">
                <a:spcBef>
                  <a:spcPct val="0"/>
                </a:spcBef>
              </a:pPr>
              <a:t>13</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404768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0C5C68F7-DE04-4763-8CCF-84B2280FCAB2}" type="slidenum">
              <a:rPr lang="en-US" altLang="de-DE" sz="1300">
                <a:latin typeface="Verdana" panose="020B0604030504040204" pitchFamily="34" charset="0"/>
              </a:rPr>
              <a:pPr algn="r" eaLnBrk="1" hangingPunct="1">
                <a:spcBef>
                  <a:spcPct val="0"/>
                </a:spcBef>
              </a:pPr>
              <a:t>14</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9957218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0C5C68F7-DE04-4763-8CCF-84B2280FCAB2}" type="slidenum">
              <a:rPr lang="en-US" altLang="de-DE" sz="1300">
                <a:latin typeface="Verdana" panose="020B0604030504040204" pitchFamily="34" charset="0"/>
              </a:rPr>
              <a:pPr algn="r" eaLnBrk="1" hangingPunct="1">
                <a:spcBef>
                  <a:spcPct val="0"/>
                </a:spcBef>
              </a:pPr>
              <a:t>15</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9957218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0C5C68F7-DE04-4763-8CCF-84B2280FCAB2}" type="slidenum">
              <a:rPr lang="en-US" altLang="de-DE" sz="1300">
                <a:latin typeface="Verdana" panose="020B0604030504040204" pitchFamily="34" charset="0"/>
              </a:rPr>
              <a:pPr algn="r" eaLnBrk="1" hangingPunct="1">
                <a:spcBef>
                  <a:spcPct val="0"/>
                </a:spcBef>
              </a:pPr>
              <a:t>16</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995721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45A1D1CD-BA15-4A31-86A1-5AF9AD0A376F}" type="slidenum">
              <a:rPr lang="en-US" altLang="de-DE" sz="1300">
                <a:latin typeface="Verdana" panose="020B0604030504040204" pitchFamily="34" charset="0"/>
              </a:rPr>
              <a:pPr algn="r" eaLnBrk="1" hangingPunct="1">
                <a:spcBef>
                  <a:spcPct val="0"/>
                </a:spcBef>
              </a:pPr>
              <a:t>17</a:t>
            </a:fld>
            <a:endParaRPr lang="en-US" altLang="de-DE"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026619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F16A927E-BA93-44F8-942F-5136345E5738}" type="slidenum">
              <a:rPr lang="en-US" altLang="de-DE" sz="1300">
                <a:latin typeface="Verdana" panose="020B0604030504040204" pitchFamily="34" charset="0"/>
              </a:rPr>
              <a:pPr algn="r" eaLnBrk="1" hangingPunct="1">
                <a:spcBef>
                  <a:spcPct val="0"/>
                </a:spcBef>
              </a:pPr>
              <a:t>18</a:t>
            </a:fld>
            <a:endParaRPr lang="en-US" altLang="de-DE" sz="1300">
              <a:latin typeface="Verdana" panose="020B060403050404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4193686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CB4BF95B-D58B-41A8-9887-F4B7E9C602E2}" type="slidenum">
              <a:rPr lang="en-US" altLang="de-DE" sz="1300">
                <a:latin typeface="Verdana" panose="020B0604030504040204" pitchFamily="34" charset="0"/>
              </a:rPr>
              <a:pPr algn="r" eaLnBrk="1" hangingPunct="1">
                <a:spcBef>
                  <a:spcPct val="0"/>
                </a:spcBef>
              </a:pPr>
              <a:t>19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56033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CB4BF95B-D58B-41A8-9887-F4B7E9C602E2}" type="slidenum">
              <a:rPr lang="en-US" altLang="de-DE" sz="1300">
                <a:latin typeface="Verdana" panose="020B0604030504040204" pitchFamily="34" charset="0"/>
              </a:rPr>
              <a:pPr algn="r" eaLnBrk="1" hangingPunct="1">
                <a:spcBef>
                  <a:spcPct val="0"/>
                </a:spcBef>
              </a:pPr>
              <a:t>20</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56033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CB4BF95B-D58B-41A8-9887-F4B7E9C602E2}" type="slidenum">
              <a:rPr lang="en-US" altLang="de-DE" sz="1300">
                <a:latin typeface="Verdana" panose="020B0604030504040204" pitchFamily="34" charset="0"/>
              </a:rPr>
              <a:pPr algn="r" eaLnBrk="1" hangingPunct="1">
                <a:spcBef>
                  <a:spcPct val="0"/>
                </a:spcBef>
              </a:pPr>
              <a:t>21</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56033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2121344A-56C1-44B5-8946-3A045FA94E6C}" type="slidenum">
              <a:rPr lang="en-US" altLang="de-DE" sz="1300">
                <a:latin typeface="Verdana" panose="020B0604030504040204" pitchFamily="34" charset="0"/>
              </a:rPr>
              <a:pPr algn="r" eaLnBrk="1" hangingPunct="1">
                <a:spcBef>
                  <a:spcPct val="0"/>
                </a:spcBef>
              </a:pPr>
              <a:t>22</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4725826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A6EC79C7-C51D-4A07-B051-03FA30640917}" type="slidenum">
              <a:rPr lang="en-US" altLang="de-DE" sz="1300">
                <a:latin typeface="Verdana" panose="020B0604030504040204" pitchFamily="34" charset="0"/>
              </a:rPr>
              <a:pPr algn="r" eaLnBrk="1" hangingPunct="1">
                <a:spcBef>
                  <a:spcPct val="0"/>
                </a:spcBef>
              </a:pPr>
              <a:t>23</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7016082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D9BC0E0-7889-4E46-9001-3A80445C5D07}" type="slidenum">
              <a:rPr lang="en-US" altLang="de-DE" sz="1300">
                <a:latin typeface="Verdana" panose="020B0604030504040204" pitchFamily="34" charset="0"/>
              </a:rPr>
              <a:pPr eaLnBrk="1" hangingPunct="1">
                <a:spcBef>
                  <a:spcPct val="0"/>
                </a:spcBef>
              </a:pPr>
              <a:t>24</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788771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DC904066-3B0B-4521-82E5-CF3DAF9570D2}" type="slidenum">
              <a:rPr lang="en-US" altLang="de-DE" sz="1300">
                <a:latin typeface="Verdana" panose="020B0604030504040204" pitchFamily="34" charset="0"/>
              </a:rPr>
              <a:pPr algn="r" eaLnBrk="1" hangingPunct="1">
                <a:spcBef>
                  <a:spcPct val="0"/>
                </a:spcBef>
              </a:pPr>
              <a:t>25</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46729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A43C373-03E6-474D-87CD-EA2F9B47D671}" type="slidenum">
              <a:rPr lang="en-US" altLang="de-DE" sz="1300">
                <a:latin typeface="Verdana" panose="020B0604030504040204" pitchFamily="34" charset="0"/>
              </a:rPr>
              <a:pPr eaLnBrk="1" hangingPunct="1">
                <a:spcBef>
                  <a:spcPct val="0"/>
                </a:spcBef>
              </a:pPr>
              <a:t>26</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627416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63F385B-E9A5-472B-AAE7-CE64F6FFF7E5}" type="slidenum">
              <a:rPr lang="en-US" altLang="de-DE" sz="1300">
                <a:latin typeface="Verdana" panose="020B0604030504040204" pitchFamily="34" charset="0"/>
              </a:rPr>
              <a:pPr eaLnBrk="1" hangingPunct="1">
                <a:spcBef>
                  <a:spcPct val="0"/>
                </a:spcBef>
              </a:pPr>
              <a:t>27</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448628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70E3FD5-7CD0-4570-846E-127FAC395F7B}" type="slidenum">
              <a:rPr lang="en-US" altLang="de-DE" sz="1300">
                <a:latin typeface="Verdana" panose="020B0604030504040204" pitchFamily="34" charset="0"/>
              </a:rPr>
              <a:pPr eaLnBrk="1" hangingPunct="1">
                <a:spcBef>
                  <a:spcPct val="0"/>
                </a:spcBef>
              </a:pPr>
              <a:t>28</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339115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E918E44-C13F-4F84-BCD8-5AF71C34B210}" type="slidenum">
              <a:rPr lang="en-US" altLang="de-DE" sz="1300">
                <a:latin typeface="Verdana" panose="020B0604030504040204" pitchFamily="34" charset="0"/>
              </a:rPr>
              <a:pPr eaLnBrk="1" hangingPunct="1">
                <a:spcBef>
                  <a:spcPct val="0"/>
                </a:spcBef>
              </a:pPr>
              <a:t>29</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929210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04AD589-F6CB-4BAF-849F-FDF16D8ACC99}" type="slidenum">
              <a:rPr lang="en-US" altLang="de-DE" sz="1300">
                <a:latin typeface="Verdana" panose="020B0604030504040204" pitchFamily="34" charset="0"/>
              </a:rPr>
              <a:pPr eaLnBrk="1" hangingPunct="1">
                <a:spcBef>
                  <a:spcPct val="0"/>
                </a:spcBef>
              </a:pPr>
              <a:t>30</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592650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0BEA4E0-354D-405E-AA40-865063C62D25}" type="slidenum">
              <a:rPr lang="en-US" altLang="de-DE" sz="1300">
                <a:latin typeface="Verdana" panose="020B0604030504040204" pitchFamily="34" charset="0"/>
              </a:rPr>
              <a:pPr eaLnBrk="1" hangingPunct="1">
                <a:spcBef>
                  <a:spcPct val="0"/>
                </a:spcBef>
              </a:pPr>
              <a:t>31</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448438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BD9BEBF-9ED0-4AB6-82FD-1F063F0A581E}" type="slidenum">
              <a:rPr lang="en-US" altLang="de-DE" sz="1300">
                <a:latin typeface="Verdana" panose="020B0604030504040204" pitchFamily="34" charset="0"/>
              </a:rPr>
              <a:pPr eaLnBrk="1" hangingPunct="1">
                <a:spcBef>
                  <a:spcPct val="0"/>
                </a:spcBef>
              </a:pPr>
              <a:t>32</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678641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8AA72F4-B4A0-4F11-8974-A003D0402F91}" type="slidenum">
              <a:rPr lang="en-US" altLang="de-DE" sz="1300">
                <a:latin typeface="Verdana" panose="020B0604030504040204" pitchFamily="34" charset="0"/>
              </a:rPr>
              <a:pPr eaLnBrk="1" hangingPunct="1">
                <a:spcBef>
                  <a:spcPct val="0"/>
                </a:spcBef>
              </a:pPr>
              <a:t>33</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074152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419EFD9-BDA3-4DA9-8A91-13430F770233}" type="slidenum">
              <a:rPr lang="en-US" altLang="de-DE" sz="1300">
                <a:latin typeface="Verdana" panose="020B0604030504040204" pitchFamily="34" charset="0"/>
              </a:rPr>
              <a:pPr eaLnBrk="1" hangingPunct="1">
                <a:spcBef>
                  <a:spcPct val="0"/>
                </a:spcBef>
              </a:pPr>
              <a:t>34</a:t>
            </a:fld>
            <a:endParaRPr lang="en-US" altLang="de-DE" sz="1300">
              <a:latin typeface="Verdana" panose="020B0604030504040204" pitchFamily="34" charset="0"/>
            </a:endParaRPr>
          </a:p>
        </p:txBody>
      </p:sp>
      <p:sp>
        <p:nvSpPr>
          <p:cNvPr id="96259" name="Rectangle 1026"/>
          <p:cNvSpPr>
            <a:spLocks noGrp="1" noRot="1" noChangeAspect="1" noChangeArrowheads="1" noTextEdit="1"/>
          </p:cNvSpPr>
          <p:nvPr>
            <p:ph type="sldImg"/>
          </p:nvPr>
        </p:nvSpPr>
        <p:spPr>
          <a:xfrm>
            <a:off x="138113" y="768350"/>
            <a:ext cx="6823075" cy="3836988"/>
          </a:xfrm>
          <a:ln/>
        </p:spPr>
      </p:sp>
      <p:sp>
        <p:nvSpPr>
          <p:cNvPr id="96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612958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A057B40-C978-4CA5-9CEE-2293451DF4BA}" type="slidenum">
              <a:rPr lang="en-US" altLang="de-DE" sz="1300">
                <a:latin typeface="Verdana" panose="020B0604030504040204" pitchFamily="34" charset="0"/>
              </a:rPr>
              <a:pPr eaLnBrk="1" hangingPunct="1">
                <a:spcBef>
                  <a:spcPct val="0"/>
                </a:spcBef>
              </a:pPr>
              <a:t>35</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20222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49BDF15A-4391-4756-BF37-BBA9D69540E9}" type="slidenum">
              <a:rPr lang="en-US" altLang="de-DE" sz="1300">
                <a:latin typeface="Verdana" panose="020B0604030504040204" pitchFamily="34" charset="0"/>
              </a:rPr>
              <a:pPr algn="r" eaLnBrk="1" hangingPunct="1">
                <a:spcBef>
                  <a:spcPct val="0"/>
                </a:spcBef>
              </a:pPr>
              <a:t>36</a:t>
            </a:fld>
            <a:endParaRPr lang="en-US" altLang="de-DE" sz="1300">
              <a:latin typeface="Verdana" panose="020B0604030504040204" pitchFamily="34" charset="0"/>
            </a:endParaRPr>
          </a:p>
        </p:txBody>
      </p:sp>
      <p:sp>
        <p:nvSpPr>
          <p:cNvPr id="1013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955A2119-8E31-468B-A78C-ADE1A9E2EE2D}" type="slidenum">
              <a:rPr lang="en-US" altLang="de-DE" sz="1300">
                <a:latin typeface="Verdana" panose="020B0604030504040204" pitchFamily="34" charset="0"/>
              </a:rPr>
              <a:pPr algn="r" eaLnBrk="1" hangingPunct="1">
                <a:spcBef>
                  <a:spcPct val="0"/>
                </a:spcBef>
              </a:pPr>
              <a:t>36</a:t>
            </a:fld>
            <a:endParaRPr lang="en-US" altLang="de-DE" sz="1300">
              <a:latin typeface="Verdana" panose="020B0604030504040204" pitchFamily="34" charset="0"/>
            </a:endParaRPr>
          </a:p>
        </p:txBody>
      </p:sp>
      <p:sp>
        <p:nvSpPr>
          <p:cNvPr id="101380" name="Rectangle 2"/>
          <p:cNvSpPr>
            <a:spLocks noGrp="1" noRot="1" noChangeAspect="1" noChangeArrowheads="1" noTextEdit="1"/>
          </p:cNvSpPr>
          <p:nvPr>
            <p:ph type="sldImg"/>
          </p:nvPr>
        </p:nvSpPr>
        <p:spPr>
          <a:xfrm>
            <a:off x="138113" y="768350"/>
            <a:ext cx="6823075" cy="3836988"/>
          </a:xfrm>
          <a:ln/>
        </p:spPr>
      </p:sp>
      <p:sp>
        <p:nvSpPr>
          <p:cNvPr id="1013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608958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49BDF15A-4391-4756-BF37-BBA9D69540E9}" type="slidenum">
              <a:rPr lang="en-US" altLang="de-DE" sz="1300">
                <a:latin typeface="Verdana" panose="020B0604030504040204" pitchFamily="34" charset="0"/>
              </a:rPr>
              <a:pPr algn="r" eaLnBrk="1" hangingPunct="1">
                <a:spcBef>
                  <a:spcPct val="0"/>
                </a:spcBef>
              </a:pPr>
              <a:t>37</a:t>
            </a:fld>
            <a:endParaRPr lang="en-US" altLang="de-DE" sz="1300">
              <a:latin typeface="Verdana" panose="020B0604030504040204" pitchFamily="34" charset="0"/>
            </a:endParaRPr>
          </a:p>
        </p:txBody>
      </p:sp>
      <p:sp>
        <p:nvSpPr>
          <p:cNvPr id="1013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955A2119-8E31-468B-A78C-ADE1A9E2EE2D}" type="slidenum">
              <a:rPr lang="en-US" altLang="de-DE" sz="1300">
                <a:latin typeface="Verdana" panose="020B0604030504040204" pitchFamily="34" charset="0"/>
              </a:rPr>
              <a:pPr algn="r" eaLnBrk="1" hangingPunct="1">
                <a:spcBef>
                  <a:spcPct val="0"/>
                </a:spcBef>
              </a:pPr>
              <a:t>37</a:t>
            </a:fld>
            <a:endParaRPr lang="en-US" altLang="de-DE" sz="1300">
              <a:latin typeface="Verdana" panose="020B0604030504040204" pitchFamily="34" charset="0"/>
            </a:endParaRPr>
          </a:p>
        </p:txBody>
      </p:sp>
      <p:sp>
        <p:nvSpPr>
          <p:cNvPr id="101380" name="Rectangle 2"/>
          <p:cNvSpPr>
            <a:spLocks noGrp="1" noRot="1" noChangeAspect="1" noChangeArrowheads="1" noTextEdit="1"/>
          </p:cNvSpPr>
          <p:nvPr>
            <p:ph type="sldImg"/>
          </p:nvPr>
        </p:nvSpPr>
        <p:spPr>
          <a:xfrm>
            <a:off x="138113" y="768350"/>
            <a:ext cx="6823075" cy="3836988"/>
          </a:xfrm>
          <a:ln/>
        </p:spPr>
      </p:sp>
      <p:sp>
        <p:nvSpPr>
          <p:cNvPr id="1013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608958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49BDF15A-4391-4756-BF37-BBA9D69540E9}" type="slidenum">
              <a:rPr lang="en-US" altLang="de-DE" sz="1300">
                <a:latin typeface="Verdana" panose="020B0604030504040204" pitchFamily="34" charset="0"/>
              </a:rPr>
              <a:pPr algn="r" eaLnBrk="1" hangingPunct="1">
                <a:spcBef>
                  <a:spcPct val="0"/>
                </a:spcBef>
              </a:pPr>
              <a:t>38</a:t>
            </a:fld>
            <a:endParaRPr lang="en-US" altLang="de-DE" sz="1300">
              <a:latin typeface="Verdana" panose="020B0604030504040204" pitchFamily="34" charset="0"/>
            </a:endParaRPr>
          </a:p>
        </p:txBody>
      </p:sp>
      <p:sp>
        <p:nvSpPr>
          <p:cNvPr id="1013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955A2119-8E31-468B-A78C-ADE1A9E2EE2D}" type="slidenum">
              <a:rPr lang="en-US" altLang="de-DE" sz="1300">
                <a:latin typeface="Verdana" panose="020B0604030504040204" pitchFamily="34" charset="0"/>
              </a:rPr>
              <a:pPr algn="r" eaLnBrk="1" hangingPunct="1">
                <a:spcBef>
                  <a:spcPct val="0"/>
                </a:spcBef>
              </a:pPr>
              <a:t>38</a:t>
            </a:fld>
            <a:endParaRPr lang="en-US" altLang="de-DE" sz="1300">
              <a:latin typeface="Verdana" panose="020B0604030504040204" pitchFamily="34" charset="0"/>
            </a:endParaRPr>
          </a:p>
        </p:txBody>
      </p:sp>
      <p:sp>
        <p:nvSpPr>
          <p:cNvPr id="101380" name="Rectangle 2"/>
          <p:cNvSpPr>
            <a:spLocks noGrp="1" noRot="1" noChangeAspect="1" noChangeArrowheads="1" noTextEdit="1"/>
          </p:cNvSpPr>
          <p:nvPr>
            <p:ph type="sldImg"/>
          </p:nvPr>
        </p:nvSpPr>
        <p:spPr>
          <a:xfrm>
            <a:off x="138113" y="768350"/>
            <a:ext cx="6823075" cy="3836988"/>
          </a:xfrm>
          <a:ln/>
        </p:spPr>
      </p:sp>
      <p:sp>
        <p:nvSpPr>
          <p:cNvPr id="1013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608958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49BDF15A-4391-4756-BF37-BBA9D69540E9}" type="slidenum">
              <a:rPr lang="en-US" altLang="de-DE" sz="1300">
                <a:latin typeface="Verdana" panose="020B0604030504040204" pitchFamily="34" charset="0"/>
              </a:rPr>
              <a:pPr algn="r" eaLnBrk="1" hangingPunct="1">
                <a:spcBef>
                  <a:spcPct val="0"/>
                </a:spcBef>
              </a:pPr>
              <a:t>39</a:t>
            </a:fld>
            <a:endParaRPr lang="en-US" altLang="de-DE" sz="1300">
              <a:latin typeface="Verdana" panose="020B0604030504040204" pitchFamily="34" charset="0"/>
            </a:endParaRPr>
          </a:p>
        </p:txBody>
      </p:sp>
      <p:sp>
        <p:nvSpPr>
          <p:cNvPr id="1013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955A2119-8E31-468B-A78C-ADE1A9E2EE2D}" type="slidenum">
              <a:rPr lang="en-US" altLang="de-DE" sz="1300">
                <a:latin typeface="Verdana" panose="020B0604030504040204" pitchFamily="34" charset="0"/>
              </a:rPr>
              <a:pPr algn="r" eaLnBrk="1" hangingPunct="1">
                <a:spcBef>
                  <a:spcPct val="0"/>
                </a:spcBef>
              </a:pPr>
              <a:t>39</a:t>
            </a:fld>
            <a:endParaRPr lang="en-US" altLang="de-DE" sz="1300">
              <a:latin typeface="Verdana" panose="020B0604030504040204" pitchFamily="34" charset="0"/>
            </a:endParaRPr>
          </a:p>
        </p:txBody>
      </p:sp>
      <p:sp>
        <p:nvSpPr>
          <p:cNvPr id="101380" name="Rectangle 2"/>
          <p:cNvSpPr>
            <a:spLocks noGrp="1" noRot="1" noChangeAspect="1" noChangeArrowheads="1" noTextEdit="1"/>
          </p:cNvSpPr>
          <p:nvPr>
            <p:ph type="sldImg"/>
          </p:nvPr>
        </p:nvSpPr>
        <p:spPr>
          <a:xfrm>
            <a:off x="138113" y="768350"/>
            <a:ext cx="6823075" cy="3836988"/>
          </a:xfrm>
          <a:ln/>
        </p:spPr>
      </p:sp>
      <p:sp>
        <p:nvSpPr>
          <p:cNvPr id="1013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608958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454BE799-4FF4-4DB0-AC39-17819DB815C7}" type="slidenum">
              <a:rPr lang="en-US" altLang="de-DE" sz="1300">
                <a:latin typeface="Verdana" panose="020B0604030504040204" pitchFamily="34" charset="0"/>
              </a:rPr>
              <a:pPr algn="r" eaLnBrk="1" hangingPunct="1">
                <a:spcBef>
                  <a:spcPct val="0"/>
                </a:spcBef>
              </a:pPr>
              <a:t>40</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438242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4C829BA-6B14-4F34-939F-E7999729DD1B}" type="slidenum">
              <a:rPr lang="en-US" altLang="de-DE" sz="1300">
                <a:latin typeface="Verdana" panose="020B0604030504040204" pitchFamily="34" charset="0"/>
              </a:rPr>
              <a:pPr eaLnBrk="1" hangingPunct="1">
                <a:spcBef>
                  <a:spcPct val="0"/>
                </a:spcBef>
              </a:pPr>
              <a:t>41</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142780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A33C315-16D0-4E13-90E6-462B085A42D4}" type="slidenum">
              <a:rPr lang="en-US" altLang="de-DE" sz="1300">
                <a:latin typeface="Verdana" panose="020B0604030504040204" pitchFamily="34" charset="0"/>
              </a:rPr>
              <a:pPr eaLnBrk="1" hangingPunct="1">
                <a:spcBef>
                  <a:spcPct val="0"/>
                </a:spcBef>
              </a:pPr>
              <a:t>42</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453325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51422EE-810F-4C5D-B44E-DC592DD884A2}" type="slidenum">
              <a:rPr lang="en-US" altLang="de-DE" sz="1300">
                <a:latin typeface="Verdana" panose="020B0604030504040204" pitchFamily="34" charset="0"/>
              </a:rPr>
              <a:pPr eaLnBrk="1" hangingPunct="1">
                <a:spcBef>
                  <a:spcPct val="0"/>
                </a:spcBef>
              </a:pPr>
              <a:t>43</a:t>
            </a:fld>
            <a:endParaRPr lang="en-US" altLang="de-DE" sz="1300">
              <a:latin typeface="Verdana" panose="020B0604030504040204" pitchFamily="34" charset="0"/>
            </a:endParaRPr>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36255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5E5C5FE-E3AF-4765-9772-827092326D22}" type="slidenum">
              <a:rPr lang="en-US" altLang="de-DE" sz="1300">
                <a:latin typeface="Verdana" panose="020B0604030504040204" pitchFamily="34" charset="0"/>
              </a:rPr>
              <a:pPr eaLnBrk="1" hangingPunct="1">
                <a:spcBef>
                  <a:spcPct val="0"/>
                </a:spcBef>
              </a:pPr>
              <a:t>44</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081615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7028A82-B2F7-4C6C-82EC-E62E22663FCB}" type="slidenum">
              <a:rPr lang="en-US" altLang="de-DE" sz="1300">
                <a:latin typeface="Verdana" panose="020B0604030504040204" pitchFamily="34" charset="0"/>
              </a:rPr>
              <a:pPr eaLnBrk="1" hangingPunct="1">
                <a:spcBef>
                  <a:spcPct val="0"/>
                </a:spcBef>
              </a:pPr>
              <a:t>45</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173820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287D6A7-79B5-49BF-A480-D0E31D3A3AC0}" type="slidenum">
              <a:rPr lang="en-US" altLang="de-DE" sz="1300">
                <a:latin typeface="Verdana" panose="020B0604030504040204" pitchFamily="34" charset="0"/>
              </a:rPr>
              <a:pPr eaLnBrk="1" hangingPunct="1">
                <a:spcBef>
                  <a:spcPct val="0"/>
                </a:spcBef>
              </a:pPr>
              <a:t>46</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7701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2B14C17-72B8-454C-944C-2A0CC586FAEB}" type="slidenum">
              <a:rPr lang="en-US" altLang="de-DE" sz="1300">
                <a:latin typeface="Verdana" panose="020B0604030504040204" pitchFamily="34" charset="0"/>
              </a:rPr>
              <a:pPr eaLnBrk="1" hangingPunct="1">
                <a:spcBef>
                  <a:spcPct val="0"/>
                </a:spcBef>
              </a:pPr>
              <a:t>47</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159813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D9339A6-10C6-4D5A-8844-91F2264DE279}" type="slidenum">
              <a:rPr lang="en-US" altLang="de-DE" sz="1300">
                <a:latin typeface="Verdana" panose="020B0604030504040204" pitchFamily="34" charset="0"/>
              </a:rPr>
              <a:pPr eaLnBrk="1" hangingPunct="1">
                <a:spcBef>
                  <a:spcPct val="0"/>
                </a:spcBef>
              </a:pPr>
              <a:t>48</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869305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1E75A6D-F13C-4B62-9891-8C7727269860}" type="slidenum">
              <a:rPr lang="en-US" altLang="de-DE" sz="1300">
                <a:latin typeface="Verdana" panose="020B0604030504040204" pitchFamily="34" charset="0"/>
              </a:rPr>
              <a:pPr eaLnBrk="1" hangingPunct="1">
                <a:spcBef>
                  <a:spcPct val="0"/>
                </a:spcBef>
              </a:pPr>
              <a:t>49</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418115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55CDF77-4EDA-477D-BA87-360C80DB8891}" type="slidenum">
              <a:rPr lang="en-US" altLang="de-DE" sz="1300">
                <a:latin typeface="Verdana" panose="020B0604030504040204" pitchFamily="34" charset="0"/>
              </a:rPr>
              <a:pPr eaLnBrk="1" hangingPunct="1">
                <a:spcBef>
                  <a:spcPct val="0"/>
                </a:spcBef>
              </a:pPr>
              <a:t>50</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231075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387EFDC5-B8A7-4966-A5F3-8673FF1AD3DC}" type="slidenum">
              <a:rPr lang="en-US" altLang="de-DE" sz="1300">
                <a:latin typeface="Verdana" panose="020B0604030504040204" pitchFamily="34" charset="0"/>
              </a:rPr>
              <a:pPr algn="r" eaLnBrk="1" hangingPunct="1">
                <a:spcBef>
                  <a:spcPct val="0"/>
                </a:spcBef>
              </a:pPr>
              <a:t>51</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54756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387EFDC5-B8A7-4966-A5F3-8673FF1AD3DC}" type="slidenum">
              <a:rPr lang="en-US" altLang="de-DE" sz="1300">
                <a:latin typeface="Verdana" panose="020B0604030504040204" pitchFamily="34" charset="0"/>
              </a:rPr>
              <a:pPr algn="r" eaLnBrk="1" hangingPunct="1">
                <a:spcBef>
                  <a:spcPct val="0"/>
                </a:spcBef>
              </a:pPr>
              <a:t>52</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54756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387EFDC5-B8A7-4966-A5F3-8673FF1AD3DC}" type="slidenum">
              <a:rPr lang="en-US" altLang="de-DE" sz="1300">
                <a:latin typeface="Verdana" panose="020B0604030504040204" pitchFamily="34" charset="0"/>
              </a:rPr>
              <a:pPr algn="r" eaLnBrk="1" hangingPunct="1">
                <a:spcBef>
                  <a:spcPct val="0"/>
                </a:spcBef>
              </a:pPr>
              <a:t>53</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54756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5B6813B-3A49-45C2-AC2A-8F064327FE4A}" type="slidenum">
              <a:rPr lang="en-US" altLang="de-DE" sz="1300">
                <a:latin typeface="Verdana" panose="020B0604030504040204" pitchFamily="34" charset="0"/>
              </a:rPr>
              <a:pPr eaLnBrk="1" hangingPunct="1">
                <a:spcBef>
                  <a:spcPct val="0"/>
                </a:spcBef>
              </a:pPr>
              <a:t>54</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587163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979953C7-A19D-4FFB-9D58-D0F7EE19FDB4}" type="slidenum">
              <a:rPr lang="en-US" altLang="de-DE" sz="1300">
                <a:latin typeface="Verdana" panose="020B0604030504040204" pitchFamily="34" charset="0"/>
              </a:rPr>
              <a:pPr algn="r" eaLnBrk="1" hangingPunct="1">
                <a:spcBef>
                  <a:spcPct val="0"/>
                </a:spcBef>
              </a:pPr>
              <a:t>55</a:t>
            </a:fld>
            <a:endParaRPr lang="en-US" altLang="de-DE"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634034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xfrm>
            <a:off x="138113" y="768350"/>
            <a:ext cx="6823075" cy="3836988"/>
          </a:xfrm>
          <a:ln/>
        </p:spPr>
      </p:sp>
      <p:sp>
        <p:nvSpPr>
          <p:cNvPr id="1198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16090145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xfrm>
            <a:off x="138113" y="768350"/>
            <a:ext cx="6823075" cy="3836988"/>
          </a:xfrm>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35330141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Metakognitivni Trening 1 – Atribucija: Pripisivanje krivnje i zasluga</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Metakognitivni Trening 1 – Atribucija: Pripisivanje krivnje i zasluga</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Metakognitivni Trening 1 – Atribucija: Pripisivanje krivnje i zasluga</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Metakognitivni Trening 1 – Atribucija: Pripisivanje krivnje i zasluga</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Metakognitivni Trening 1 – Atribucija: Pripisivanje krivnje i zasluga</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Metakognitivni Trening 1 – Atribucija: Pripisivanje krivnje i zasluga</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1 A – </a:t>
            </a:r>
            <a:r>
              <a:rPr lang="en-US" altLang="ja-JP" dirty="0" err="1">
                <a:latin typeface="+mn-lt"/>
                <a:ea typeface="+mn-ea"/>
                <a:cs typeface="+mn-cs"/>
              </a:rPr>
              <a:t>Atribucija</a:t>
            </a:r>
            <a:r>
              <a:rPr lang="en-US" altLang="ja-JP" dirty="0">
                <a:latin typeface="+mn-lt"/>
                <a:ea typeface="+mn-ea"/>
                <a:cs typeface="+mn-cs"/>
              </a:rPr>
              <a:t>: </a:t>
            </a:r>
            <a:r>
              <a:rPr lang="en-US" altLang="ja-JP" dirty="0" err="1">
                <a:latin typeface="+mn-lt"/>
                <a:ea typeface="+mn-ea"/>
                <a:cs typeface="+mn-cs"/>
              </a:rPr>
              <a:t>Pripisivanje</a:t>
            </a:r>
            <a:r>
              <a:rPr lang="en-US" altLang="ja-JP" dirty="0">
                <a:latin typeface="+mn-lt"/>
                <a:ea typeface="+mn-ea"/>
                <a:cs typeface="+mn-cs"/>
              </a:rPr>
              <a:t> </a:t>
            </a:r>
            <a:r>
              <a:rPr lang="en-US" altLang="ja-JP" dirty="0" err="1">
                <a:latin typeface="+mn-lt"/>
                <a:ea typeface="+mn-ea"/>
                <a:cs typeface="+mn-cs"/>
              </a:rPr>
              <a:t>krivnje</a:t>
            </a:r>
            <a:r>
              <a:rPr lang="en-US" altLang="ja-JP" dirty="0">
                <a:latin typeface="+mn-lt"/>
                <a:ea typeface="+mn-ea"/>
                <a:cs typeface="+mn-cs"/>
              </a:rPr>
              <a:t> </a:t>
            </a:r>
            <a:r>
              <a:rPr lang="en-US" altLang="ja-JP" dirty="0" err="1">
                <a:latin typeface="+mn-lt"/>
                <a:ea typeface="+mn-ea"/>
                <a:cs typeface="+mn-cs"/>
              </a:rPr>
              <a:t>i</a:t>
            </a:r>
            <a:r>
              <a:rPr lang="en-US" altLang="ja-JP" dirty="0">
                <a:latin typeface="+mn-lt"/>
                <a:ea typeface="+mn-ea"/>
                <a:cs typeface="+mn-cs"/>
              </a:rPr>
              <a:t> </a:t>
            </a:r>
            <a:r>
              <a:rPr lang="en-US" altLang="ja-JP" dirty="0" err="1">
                <a:latin typeface="+mn-lt"/>
                <a:ea typeface="+mn-ea"/>
                <a:cs typeface="+mn-cs"/>
              </a:rPr>
              <a:t>zasluga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Čipčić-Schmidt &amp; Akrap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651508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Atribucija: Pripisivanje krivnje i zasluga</a:t>
            </a:r>
          </a:p>
        </p:txBody>
      </p:sp>
      <p:sp>
        <p:nvSpPr>
          <p:cNvPr id="4" name="Content Placeholder 3"/>
          <p:cNvSpPr>
            <a:spLocks noGrp="1"/>
          </p:cNvSpPr>
          <p:nvPr>
            <p:ph idx="1"/>
          </p:nvPr>
        </p:nvSpPr>
        <p:spPr/>
        <p:txBody>
          <a:bodyPr/>
          <a:lstStyle/>
          <a:p>
            <a:pPr lvl="0" defTabSz="914400" fontAlgn="base"/>
            <a:r>
              <a:rPr lang="hr-HR" altLang="de-DE" sz="2400" dirty="0">
                <a:solidFill>
                  <a:srgbClr val="333333"/>
                </a:solidFill>
              </a:rPr>
              <a:t>Atribucija</a:t>
            </a:r>
            <a:r>
              <a:rPr lang="en-US" altLang="de-DE" sz="2400" dirty="0">
                <a:solidFill>
                  <a:srgbClr val="333333"/>
                </a:solidFill>
              </a:rPr>
              <a:t> = </a:t>
            </a:r>
            <a:r>
              <a:rPr lang="hr-HR" altLang="de-DE" sz="2400" dirty="0">
                <a:solidFill>
                  <a:srgbClr val="333333"/>
                </a:solidFill>
              </a:rPr>
              <a:t>pripisivanje, objašnjavanje uzroka događaja (npr. okrivljavanje drugih i pripisivanje zasluga sebi)</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1 – Atribucija: Pripisivanje krivnje i zasluga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Atribucija: Pripisivanje krivnje i zasluga</a:t>
            </a:r>
          </a:p>
        </p:txBody>
      </p:sp>
      <p:sp>
        <p:nvSpPr>
          <p:cNvPr id="4" name="Content Placeholder 3"/>
          <p:cNvSpPr>
            <a:spLocks noGrp="1"/>
          </p:cNvSpPr>
          <p:nvPr>
            <p:ph idx="1"/>
          </p:nvPr>
        </p:nvSpPr>
        <p:spPr/>
        <p:txBody>
          <a:bodyPr/>
          <a:lstStyle/>
          <a:p>
            <a:pPr lvl="0" defTabSz="914400" fontAlgn="base"/>
            <a:r>
              <a:rPr lang="hr-HR" altLang="de-DE" sz="2400" dirty="0">
                <a:solidFill>
                  <a:srgbClr val="333333"/>
                </a:solidFill>
              </a:rPr>
              <a:t>Atribucija</a:t>
            </a:r>
            <a:r>
              <a:rPr lang="en-US" altLang="de-DE" sz="2400" dirty="0">
                <a:solidFill>
                  <a:srgbClr val="333333"/>
                </a:solidFill>
              </a:rPr>
              <a:t> = </a:t>
            </a:r>
            <a:r>
              <a:rPr lang="hr-HR" altLang="de-DE" sz="2400" dirty="0">
                <a:solidFill>
                  <a:srgbClr val="333333"/>
                </a:solidFill>
              </a:rPr>
              <a:t>pripisivanje, objašnjavanje uzroka događaja (npr. okrivljavanje drugih i pripisivanje zasluga sebi)</a:t>
            </a:r>
          </a:p>
          <a:p>
            <a:pPr lvl="0" defTabSz="914377"/>
            <a:r>
              <a:rPr lang="vi-VN" altLang="de-DE" sz="2400" dirty="0">
                <a:solidFill>
                  <a:srgbClr val="333333"/>
                </a:solidFill>
              </a:rPr>
              <a:t>Često previđamo da isti događaj može imati vrlo različite </a:t>
            </a:r>
            <a:r>
              <a:rPr lang="vi-VN" altLang="de-DE" sz="2400">
                <a:solidFill>
                  <a:srgbClr val="333333"/>
                </a:solidFill>
              </a:rPr>
              <a:t>uzroke.</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1 – Atribucija: Pripisivanje krivnje i zasluga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1282287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Atribucija: Pripisivanje krivnje i zasluga</a:t>
            </a:r>
          </a:p>
        </p:txBody>
      </p:sp>
      <p:sp>
        <p:nvSpPr>
          <p:cNvPr id="4" name="Content Placeholder 3"/>
          <p:cNvSpPr>
            <a:spLocks noGrp="1"/>
          </p:cNvSpPr>
          <p:nvPr>
            <p:ph idx="1"/>
          </p:nvPr>
        </p:nvSpPr>
        <p:spPr/>
        <p:txBody>
          <a:bodyPr/>
          <a:lstStyle/>
          <a:p>
            <a:pPr lvl="0" defTabSz="914400" fontAlgn="base"/>
            <a:r>
              <a:rPr lang="hr-HR" altLang="de-DE" sz="2400" dirty="0">
                <a:solidFill>
                  <a:srgbClr val="333333"/>
                </a:solidFill>
              </a:rPr>
              <a:t>Atribucija</a:t>
            </a:r>
            <a:r>
              <a:rPr lang="en-US" altLang="de-DE" sz="2400" dirty="0">
                <a:solidFill>
                  <a:srgbClr val="333333"/>
                </a:solidFill>
              </a:rPr>
              <a:t> = </a:t>
            </a:r>
            <a:r>
              <a:rPr lang="hr-HR" altLang="de-DE" sz="2400" dirty="0">
                <a:solidFill>
                  <a:srgbClr val="333333"/>
                </a:solidFill>
              </a:rPr>
              <a:t>pripisivanje, objašnjavanje uzroka događaja (npr. okrivljavanje drugih i pripisivanje zasluga sebi)</a:t>
            </a:r>
          </a:p>
          <a:p>
            <a:pPr lvl="0" defTabSz="914377"/>
            <a:r>
              <a:rPr lang="vi-VN" altLang="de-DE" sz="2400" dirty="0">
                <a:solidFill>
                  <a:srgbClr val="333333"/>
                </a:solidFill>
              </a:rPr>
              <a:t>Često previđamo da isti događaj može imati vrlo različite uzroke.</a:t>
            </a:r>
            <a:endParaRPr lang="en-US" altLang="de-DE" sz="2400" dirty="0">
              <a:solidFill>
                <a:srgbClr val="333333"/>
              </a:solidFill>
            </a:endParaRPr>
          </a:p>
          <a:p>
            <a:pPr lvl="0" defTabSz="914377"/>
            <a:endParaRPr lang="vi-VN" altLang="de-DE" sz="2400" dirty="0">
              <a:solidFill>
                <a:srgbClr val="333333"/>
              </a:solidFill>
            </a:endParaRPr>
          </a:p>
          <a:p>
            <a:pPr lvl="0" defTabSz="914400" fontAlgn="base"/>
            <a:r>
              <a:rPr lang="hr-HR" altLang="de-DE" sz="2400" b="1" dirty="0">
                <a:solidFill>
                  <a:srgbClr val="004992"/>
                </a:solidFill>
              </a:rPr>
              <a:t>Koji su uzroci mogli doprinijeti slijedećoj situaciji</a:t>
            </a:r>
            <a:r>
              <a:rPr lang="de-DE" altLang="de-DE" sz="2400" b="1" dirty="0">
                <a:solidFill>
                  <a:srgbClr val="004992"/>
                </a:solidFill>
              </a:rPr>
              <a:t>?</a:t>
            </a:r>
          </a:p>
          <a:p>
            <a:pPr lvl="0" defTabSz="914400" fontAlgn="base"/>
            <a:r>
              <a:rPr lang="hr-HR" altLang="de-DE" sz="2400" dirty="0">
                <a:solidFill>
                  <a:srgbClr val="333333"/>
                </a:solidFill>
              </a:rPr>
              <a:t>Vaš prijatelj se nije pojavio na dog</a:t>
            </a:r>
            <a:r>
              <a:rPr lang="de-DE" altLang="de-DE" sz="2400" dirty="0">
                <a:solidFill>
                  <a:srgbClr val="333333"/>
                </a:solidFill>
              </a:rPr>
              <a:t>o</a:t>
            </a:r>
            <a:r>
              <a:rPr lang="hr-HR" altLang="de-DE" sz="2400" dirty="0">
                <a:solidFill>
                  <a:srgbClr val="333333"/>
                </a:solidFill>
              </a:rPr>
              <a:t>vorenom sastanku</a:t>
            </a:r>
            <a:r>
              <a:rPr lang="de-DE"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1 – Atribucija: Pripisivanje krivnje i zasluga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2457947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title"/>
          </p:nvPr>
        </p:nvSpPr>
        <p:spPr>
          <a:noFill/>
        </p:spPr>
        <p:txBody>
          <a:bodyPr/>
          <a:lstStyle/>
          <a:p>
            <a:pPr eaLnBrk="1" hangingPunct="1"/>
            <a:r>
              <a:rPr lang="hr-HR" altLang="de-DE" sz="3600">
                <a:solidFill>
                  <a:srgbClr val="004992"/>
                </a:solidFill>
                <a:latin typeface="+mn-lt"/>
                <a:ea typeface="+mn-ea"/>
                <a:cs typeface="+mn-cs"/>
              </a:rPr>
              <a:t>Objašnjenja</a:t>
            </a:r>
            <a:endParaRPr lang="en-CA"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altLang="de-DE" sz="2400" dirty="0">
                <a:solidFill>
                  <a:srgbClr val="333333"/>
                </a:solidFill>
              </a:rPr>
              <a:t>Zašto </a:t>
            </a:r>
            <a:r>
              <a:rPr lang="de-DE" altLang="de-DE" sz="2400" dirty="0">
                <a:solidFill>
                  <a:srgbClr val="333333"/>
                </a:solidFill>
              </a:rPr>
              <a:t>Va</a:t>
            </a:r>
            <a:r>
              <a:rPr lang="hr-HR" altLang="de-DE" sz="2400" dirty="0">
                <a:solidFill>
                  <a:srgbClr val="333333"/>
                </a:solidFill>
              </a:rPr>
              <a:t>š prijatelj nije došao</a:t>
            </a:r>
            <a:r>
              <a:rPr lang="en-CA" altLang="de-DE" sz="2400" dirty="0">
                <a:solidFill>
                  <a:srgbClr val="333333"/>
                </a:solidFill>
              </a:rPr>
              <a:t>?</a:t>
            </a:r>
          </a:p>
          <a:p>
            <a:pPr lvl="0" defTabSz="914400" fontAlgn="base"/>
            <a:r>
              <a:rPr lang="hr-HR" altLang="de-DE" sz="2400" dirty="0">
                <a:solidFill>
                  <a:srgbClr val="004992"/>
                </a:solidFill>
              </a:rPr>
              <a:t>Moguća</a:t>
            </a:r>
            <a:r>
              <a:rPr lang="en-CA" altLang="de-DE" sz="2400" dirty="0">
                <a:solidFill>
                  <a:srgbClr val="004992"/>
                </a:solidFill>
              </a:rPr>
              <a:t> </a:t>
            </a:r>
            <a:r>
              <a:rPr lang="en-CA" altLang="de-DE" sz="2400" dirty="0" err="1">
                <a:solidFill>
                  <a:srgbClr val="004992"/>
                </a:solidFill>
              </a:rPr>
              <a:t>obja</a:t>
            </a:r>
            <a:r>
              <a:rPr lang="hr-HR" altLang="de-DE" sz="2400" dirty="0">
                <a:solidFill>
                  <a:srgbClr val="004992"/>
                </a:solidFill>
              </a:rPr>
              <a:t>šnjenja / pripisivanja</a:t>
            </a:r>
            <a:r>
              <a:rPr lang="en-CA" altLang="de-DE" sz="2400" dirty="0">
                <a:solidFill>
                  <a:srgbClr val="004992"/>
                </a:solidFill>
              </a:rPr>
              <a:t> </a:t>
            </a:r>
            <a:r>
              <a:rPr lang="hr-HR" altLang="de-DE" sz="2400" dirty="0">
                <a:solidFill>
                  <a:srgbClr val="004992"/>
                </a:solidFill>
              </a:rPr>
              <a:t>za ovo</a:t>
            </a:r>
            <a:r>
              <a:rPr lang="en-CA" altLang="de-DE" sz="2400" dirty="0">
                <a:solidFill>
                  <a:srgbClr val="004992"/>
                </a:solidFill>
              </a:rPr>
              <a:t> </a:t>
            </a:r>
            <a:r>
              <a:rPr lang="hr-HR" altLang="de-DE" sz="2400" dirty="0">
                <a:solidFill>
                  <a:srgbClr val="004992"/>
                </a:solidFill>
              </a:rPr>
              <a:t>ponašanje</a:t>
            </a:r>
            <a:r>
              <a:rPr lang="en-CA" altLang="de-DE" sz="2400" dirty="0">
                <a:solidFill>
                  <a:srgbClr val="004992"/>
                </a:solidFill>
              </a:rPr>
              <a:t>…</a:t>
            </a:r>
          </a:p>
          <a:p>
            <a:pPr lvl="0" defTabSz="914400" fontAlgn="base"/>
            <a:r>
              <a:rPr lang="hr-HR" altLang="de-DE" sz="2400" dirty="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Objašnjenja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dirty="0" err="1">
                <a:solidFill>
                  <a:srgbClr val="333333"/>
                </a:solidFill>
              </a:rPr>
              <a:t>Zašto</a:t>
            </a:r>
            <a:r>
              <a:rPr lang="en-US" sz="2400" dirty="0">
                <a:solidFill>
                  <a:srgbClr val="333333"/>
                </a:solidFill>
              </a:rPr>
              <a:t> </a:t>
            </a:r>
            <a:r>
              <a:rPr lang="en-US" sz="2400" dirty="0" err="1">
                <a:solidFill>
                  <a:srgbClr val="333333"/>
                </a:solidFill>
              </a:rPr>
              <a:t>Vaš</a:t>
            </a:r>
            <a:r>
              <a:rPr lang="en-US" sz="2400" dirty="0">
                <a:solidFill>
                  <a:srgbClr val="333333"/>
                </a:solidFill>
              </a:rPr>
              <a:t> </a:t>
            </a:r>
            <a:r>
              <a:rPr lang="en-US" sz="2400" dirty="0" err="1">
                <a:solidFill>
                  <a:srgbClr val="333333"/>
                </a:solidFill>
              </a:rPr>
              <a:t>prijatelj</a:t>
            </a:r>
            <a:r>
              <a:rPr lang="en-US" sz="2400" dirty="0">
                <a:solidFill>
                  <a:srgbClr val="333333"/>
                </a:solidFill>
              </a:rPr>
              <a:t> </a:t>
            </a:r>
            <a:r>
              <a:rPr lang="en-US" sz="2400" dirty="0" err="1">
                <a:solidFill>
                  <a:srgbClr val="333333"/>
                </a:solidFill>
              </a:rPr>
              <a:t>nije</a:t>
            </a:r>
            <a:r>
              <a:rPr lang="en-US" sz="2400" dirty="0">
                <a:solidFill>
                  <a:srgbClr val="333333"/>
                </a:solidFill>
              </a:rPr>
              <a:t> </a:t>
            </a:r>
            <a:r>
              <a:rPr lang="en-US" sz="2400" dirty="0" err="1">
                <a:solidFill>
                  <a:srgbClr val="333333"/>
                </a:solidFill>
              </a:rPr>
              <a:t>došao</a:t>
            </a:r>
            <a:r>
              <a:rPr lang="en-US" sz="2400" dirty="0">
                <a:solidFill>
                  <a:srgbClr val="333333"/>
                </a:solidFill>
              </a:rPr>
              <a:t>?</a:t>
            </a:r>
          </a:p>
          <a:p>
            <a:pPr lvl="0" defTabSz="914400" fontAlgn="base"/>
            <a:r>
              <a:rPr lang="hr-HR" altLang="de-DE" sz="2400" dirty="0">
                <a:solidFill>
                  <a:srgbClr val="004992"/>
                </a:solidFill>
              </a:rPr>
              <a:t>Moguća</a:t>
            </a:r>
            <a:r>
              <a:rPr lang="en-CA" altLang="de-DE" sz="2400" dirty="0">
                <a:solidFill>
                  <a:srgbClr val="004992"/>
                </a:solidFill>
              </a:rPr>
              <a:t> </a:t>
            </a:r>
            <a:r>
              <a:rPr lang="en-CA" altLang="de-DE" sz="2400" dirty="0" err="1">
                <a:solidFill>
                  <a:srgbClr val="004992"/>
                </a:solidFill>
              </a:rPr>
              <a:t>obja</a:t>
            </a:r>
            <a:r>
              <a:rPr lang="hr-HR" altLang="de-DE" sz="2400" dirty="0">
                <a:solidFill>
                  <a:srgbClr val="004992"/>
                </a:solidFill>
              </a:rPr>
              <a:t>šnjenja / pripisivanja</a:t>
            </a:r>
            <a:r>
              <a:rPr lang="en-CA" altLang="de-DE" sz="2400" dirty="0">
                <a:solidFill>
                  <a:srgbClr val="004992"/>
                </a:solidFill>
              </a:rPr>
              <a:t> </a:t>
            </a:r>
            <a:r>
              <a:rPr lang="hr-HR" altLang="de-DE" sz="2400" dirty="0">
                <a:solidFill>
                  <a:srgbClr val="004992"/>
                </a:solidFill>
              </a:rPr>
              <a:t>za ovo</a:t>
            </a:r>
            <a:r>
              <a:rPr lang="en-CA" altLang="de-DE" sz="2400" dirty="0">
                <a:solidFill>
                  <a:srgbClr val="004992"/>
                </a:solidFill>
              </a:rPr>
              <a:t> </a:t>
            </a:r>
            <a:r>
              <a:rPr lang="hr-HR" altLang="de-DE" sz="2400" dirty="0">
                <a:solidFill>
                  <a:srgbClr val="004992"/>
                </a:solidFill>
              </a:rPr>
              <a:t>ponašanje</a:t>
            </a:r>
            <a:r>
              <a:rPr lang="en-CA" altLang="de-DE" sz="2400" dirty="0">
                <a:solidFill>
                  <a:srgbClr val="004992"/>
                </a:solidFill>
              </a:rPr>
              <a:t>…</a:t>
            </a:r>
          </a:p>
          <a:p>
            <a:pPr marL="342900" lvl="0" indent="-342900" defTabSz="914400" fontAlgn="base">
              <a:buClr>
                <a:srgbClr val="333333"/>
              </a:buClr>
              <a:buFont typeface="WingDings"/>
              <a:buChar char=""/>
            </a:pPr>
            <a:r>
              <a:rPr lang="hr-HR" altLang="de-DE" sz="2400" dirty="0">
                <a:solidFill>
                  <a:srgbClr val="333333"/>
                </a:solidFill>
              </a:rPr>
              <a:t>Nisam mu </a:t>
            </a:r>
            <a:r>
              <a:rPr lang="de-DE" altLang="de-DE" sz="2400" dirty="0">
                <a:solidFill>
                  <a:srgbClr val="333333"/>
                </a:solidFill>
              </a:rPr>
              <a:t>va</a:t>
            </a:r>
            <a:r>
              <a:rPr lang="hr-HR" altLang="de-DE" sz="2400" dirty="0">
                <a:solidFill>
                  <a:srgbClr val="333333"/>
                </a:solidFill>
              </a:rPr>
              <a:t>žan. Ne bi se to usudio učiniti nekom drugom.</a:t>
            </a:r>
          </a:p>
          <a:p>
            <a:pPr marL="342900" lvl="0" indent="-342900" defTabSz="914400" fontAlgn="base">
              <a:buClr>
                <a:srgbClr val="333333"/>
              </a:buClr>
              <a:buFont typeface="WingDings"/>
              <a:buChar char=""/>
            </a:pPr>
            <a:r>
              <a:rPr lang="hr-HR" altLang="de-DE" sz="2400" dirty="0">
                <a:solidFill>
                  <a:srgbClr val="333333"/>
                </a:solidFill>
              </a:rPr>
              <a:t>Zaboravljiv je</a:t>
            </a:r>
            <a:r>
              <a:rPr lang="en-CA" altLang="de-DE" sz="2400" dirty="0">
                <a:solidFill>
                  <a:srgbClr val="333333"/>
                </a:solidFill>
              </a:rPr>
              <a:t> – </a:t>
            </a:r>
            <a:r>
              <a:rPr lang="hr-HR" altLang="de-DE" sz="2400" dirty="0">
                <a:solidFill>
                  <a:srgbClr val="333333"/>
                </a:solidFill>
              </a:rPr>
              <a:t>zaboravio je na vrijeme</a:t>
            </a:r>
            <a:r>
              <a:rPr lang="en-CA"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Pokvario mu se auto</a:t>
            </a:r>
            <a:r>
              <a:rPr lang="en-CA" altLang="de-DE" sz="2400" dirty="0">
                <a:solidFill>
                  <a:srgbClr val="333333"/>
                </a:solidFill>
              </a:rPr>
              <a:t>.</a:t>
            </a:r>
            <a:endParaRPr lang="en-US" sz="2400" dirty="0"/>
          </a:p>
        </p:txBody>
      </p:sp>
      <p:sp>
        <p:nvSpPr>
          <p:cNvPr id="7" name="Footer Placeholder 6"/>
          <p:cNvSpPr>
            <a:spLocks noGrp="1"/>
          </p:cNvSpPr>
          <p:nvPr>
            <p:ph type="ftr" sz="quarter" idx="11"/>
          </p:nvPr>
        </p:nvSpPr>
        <p:spPr/>
        <p:txBody>
          <a:bodyPr/>
          <a:lstStyle/>
          <a:p>
            <a:r>
              <a:rPr lang="de-DE"/>
              <a:t>Metakognitivni Trening 1 – Atribucija: Pripisivanje krivnje i zasluga</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6</a:t>
            </a:fld>
            <a:endParaRPr lang="de-DE"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Objašnjenja</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altLang="de-DE" sz="2400" dirty="0">
                <a:solidFill>
                  <a:srgbClr val="333333"/>
                </a:solidFill>
              </a:rPr>
              <a:t>Zašto </a:t>
            </a:r>
            <a:r>
              <a:rPr lang="de-DE" altLang="de-DE" sz="2400" dirty="0">
                <a:solidFill>
                  <a:srgbClr val="333333"/>
                </a:solidFill>
              </a:rPr>
              <a:t>Va</a:t>
            </a:r>
            <a:r>
              <a:rPr lang="hr-HR" altLang="de-DE" sz="2400" dirty="0">
                <a:solidFill>
                  <a:srgbClr val="333333"/>
                </a:solidFill>
              </a:rPr>
              <a:t>š prijatelj nije došao</a:t>
            </a:r>
            <a:r>
              <a:rPr lang="en-CA" altLang="de-DE" sz="2400" dirty="0">
                <a:solidFill>
                  <a:srgbClr val="333333"/>
                </a:solidFill>
              </a:rPr>
              <a:t>?</a:t>
            </a:r>
          </a:p>
          <a:p>
            <a:pPr lvl="0" defTabSz="914377"/>
            <a:r>
              <a:rPr lang="hr-HR" altLang="de-DE" sz="2400" dirty="0">
                <a:solidFill>
                  <a:srgbClr val="004992"/>
                </a:solidFill>
              </a:rPr>
              <a:t>Moguća objašnjenja / pripisivanja za ovo ponašanje…</a:t>
            </a:r>
            <a:endParaRPr lang="en-US" sz="2400" dirty="0"/>
          </a:p>
        </p:txBody>
      </p:sp>
      <p:graphicFrame>
        <p:nvGraphicFramePr>
          <p:cNvPr id="8" name="Group 68"/>
          <p:cNvGraphicFramePr>
            <a:graphicFrameLocks/>
          </p:cNvGraphicFramePr>
          <p:nvPr>
            <p:extLst>
              <p:ext uri="{D42A27DB-BD31-4B8C-83A1-F6EECF244321}">
                <p14:modId xmlns:p14="http://schemas.microsoft.com/office/powerpoint/2010/main" val="2170782449"/>
              </p:ext>
            </p:extLst>
          </p:nvPr>
        </p:nvGraphicFramePr>
        <p:xfrm>
          <a:off x="408955" y="3429000"/>
          <a:ext cx="11376000" cy="2194560"/>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sebi</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j-lt"/>
                          <a:cs typeface="Times New Roman" pitchFamily="18" charset="0"/>
                        </a:rPr>
                        <a:t>Nisam</a:t>
                      </a:r>
                      <a:r>
                        <a:rPr kumimoji="0" lang="en-US" sz="2400" b="0" i="0" u="none" strike="noStrike" cap="none" normalizeH="0" baseline="0" dirty="0">
                          <a:ln>
                            <a:noFill/>
                          </a:ln>
                          <a:solidFill>
                            <a:srgbClr val="333333"/>
                          </a:solidFill>
                          <a:effectLst/>
                          <a:latin typeface="+mj-lt"/>
                          <a:cs typeface="Times New Roman" pitchFamily="18" charset="0"/>
                        </a:rPr>
                        <a:t> mu </a:t>
                      </a:r>
                      <a:r>
                        <a:rPr kumimoji="0" lang="en-US" sz="2400" b="0" i="0" u="none" strike="noStrike" cap="none" normalizeH="0" baseline="0" dirty="0" err="1">
                          <a:ln>
                            <a:noFill/>
                          </a:ln>
                          <a:solidFill>
                            <a:srgbClr val="333333"/>
                          </a:solidFill>
                          <a:effectLst/>
                          <a:latin typeface="+mj-lt"/>
                          <a:cs typeface="Times New Roman" pitchFamily="18" charset="0"/>
                        </a:rPr>
                        <a:t>važan</a:t>
                      </a:r>
                      <a:r>
                        <a:rPr kumimoji="0" lang="en-US" sz="2400" b="0" i="0" u="none" strike="noStrike" cap="none" normalizeH="0" baseline="0" dirty="0">
                          <a:ln>
                            <a:noFill/>
                          </a:ln>
                          <a:solidFill>
                            <a:srgbClr val="333333"/>
                          </a:solidFill>
                          <a:effectLst/>
                          <a:latin typeface="+mj-lt"/>
                          <a:cs typeface="Times New Roman" pitchFamily="18" charset="0"/>
                        </a:rPr>
                        <a:t>. Ne bi se to </a:t>
                      </a:r>
                      <a:r>
                        <a:rPr kumimoji="0" lang="en-US" sz="2400" b="0" i="0" u="none" strike="noStrike" cap="none" normalizeH="0" baseline="0" dirty="0" err="1">
                          <a:ln>
                            <a:noFill/>
                          </a:ln>
                          <a:solidFill>
                            <a:srgbClr val="333333"/>
                          </a:solidFill>
                          <a:effectLst/>
                          <a:latin typeface="+mj-lt"/>
                          <a:cs typeface="Times New Roman" pitchFamily="18" charset="0"/>
                        </a:rPr>
                        <a:t>usudio</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učiniti</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nekom</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drugom</a:t>
                      </a:r>
                      <a:r>
                        <a:rPr kumimoji="0" lang="en-US" sz="2400" b="0" i="0" u="none" strike="noStrike" cap="none" normalizeH="0" baseline="0" dirty="0">
                          <a:ln>
                            <a:noFill/>
                          </a:ln>
                          <a:solidFill>
                            <a:srgbClr val="333333"/>
                          </a:solidFill>
                          <a:effectLst/>
                          <a:latin typeface="+mj-lt"/>
                          <a:cs typeface="Times New Roman" pitchFamily="18" charset="0"/>
                        </a:rPr>
                        <a:t>.</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…drugima</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mj-lt"/>
                          <a:cs typeface="Times New Roman" pitchFamily="18" charset="0"/>
                        </a:rPr>
                        <a:t>Zaboravljiv je – zaboravio je na vrijeme.</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731520">
                <a:tc>
                  <a:txBody>
                    <a:bodyPr/>
                    <a:lstStyle/>
                    <a:p>
                      <a:pPr marL="274320"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pt-BR" sz="2400" b="0" i="0" u="none" strike="noStrike" cap="none" normalizeH="0" baseline="0" dirty="0">
                          <a:ln>
                            <a:noFill/>
                          </a:ln>
                          <a:solidFill>
                            <a:srgbClr val="004992"/>
                          </a:solidFill>
                          <a:effectLst/>
                          <a:latin typeface="+mj-lt"/>
                          <a:cs typeface="Times New Roman" pitchFamily="18" charset="0"/>
                        </a:rPr>
                        <a:t>…situaciji ili slučaju</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j-lt"/>
                          <a:cs typeface="Times New Roman" pitchFamily="18" charset="0"/>
                        </a:rPr>
                        <a:t>Pokvario mu se auto.</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6" name="Footer Placeholder 5"/>
          <p:cNvSpPr>
            <a:spLocks noGrp="1"/>
          </p:cNvSpPr>
          <p:nvPr>
            <p:ph type="ftr" sz="quarter" idx="11"/>
          </p:nvPr>
        </p:nvSpPr>
        <p:spPr/>
        <p:txBody>
          <a:bodyPr/>
          <a:lstStyle/>
          <a:p>
            <a:r>
              <a:rPr lang="de-DE"/>
              <a:t>Metakognitivni Trening 1 – Atribucija: Pripisivanje krivnje i zasluga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a:t>
            </a:fld>
            <a:endParaRPr lang="de-D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Prebacivanje krivnje i preuzimanje zasluga</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vi-VN" altLang="de-DE" sz="2400">
                <a:solidFill>
                  <a:srgbClr val="333333"/>
                </a:solidFill>
              </a:rPr>
              <a:t>Kao što vidite, događaji mogu imati vrlo različite uzroke. </a:t>
            </a:r>
            <a:r>
              <a:rPr lang="vi-VN" altLang="de-DE" sz="2400" dirty="0">
                <a:solidFill>
                  <a:srgbClr val="333333"/>
                </a:solidFill>
              </a:rPr>
              <a:t>Štoviše, u većini slučajeva do određene situacije dovodi kombinacija nekoliko uzroka. Usprkos tome, mnogi ljudi uzimaju u obzir samo jedno objašnjenje (npr. okrivljuju druge umjesto sebe ili obrnuto).</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1 – Atribucija: Pripisivanje krivnje i zasluga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10"/>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Otpuštaju Vas iz bolnice, a nije Vam nimalo bolje.</a:t>
            </a:r>
            <a:endParaRPr lang="en-US" altLang="de-DE" sz="3600" dirty="0">
              <a:latin typeface="+mn-lt"/>
              <a:ea typeface="+mn-ea"/>
              <a:cs typeface="+mn-cs"/>
            </a:endParaRPr>
          </a:p>
        </p:txBody>
      </p:sp>
      <p:sp>
        <p:nvSpPr>
          <p:cNvPr id="10242" name="Rectangle 3"/>
          <p:cNvSpPr>
            <a:spLocks noGrp="1" noChangeArrowheads="1"/>
          </p:cNvSpPr>
          <p:nvPr>
            <p:ph idx="1"/>
          </p:nvPr>
        </p:nvSpPr>
        <p:spPr/>
        <p:txBody>
          <a:bodyPr>
            <a:noAutofit/>
          </a:bodyPr>
          <a:lstStyle/>
          <a:p>
            <a:pPr eaLnBrk="1" hangingPunct="1"/>
            <a:r>
              <a:rPr lang="hr-HR" altLang="de-DE" sz="2400" dirty="0">
                <a:solidFill>
                  <a:srgbClr val="004992"/>
                </a:solidFill>
              </a:rPr>
              <a:t>Objašnjenja</a:t>
            </a:r>
            <a:r>
              <a:rPr lang="de-DE" altLang="de-DE" sz="2400" dirty="0">
                <a:solidFill>
                  <a:srgbClr val="004992"/>
                </a:solidFill>
              </a:rPr>
              <a:t>...</a:t>
            </a:r>
          </a:p>
          <a:p>
            <a:pPr eaLnBrk="1" hangingPunct="1"/>
            <a:r>
              <a:rPr lang="de-DE" altLang="de-DE" sz="2400" dirty="0">
                <a:solidFill>
                  <a:srgbClr val="333333"/>
                </a:solidFill>
              </a:rPr>
              <a:t>...</a:t>
            </a:r>
            <a:r>
              <a:rPr lang="hr-HR" altLang="de-DE" sz="2400" dirty="0">
                <a:solidFill>
                  <a:srgbClr val="333333"/>
                </a:solidFill>
              </a:rPr>
              <a:t>ja osobno</a:t>
            </a:r>
          </a:p>
          <a:p>
            <a:pPr eaLnBrk="1" hangingPunct="1"/>
            <a:r>
              <a:rPr lang="de-DE" altLang="de-DE" sz="2400" dirty="0">
                <a:solidFill>
                  <a:srgbClr val="333333"/>
                </a:solidFill>
              </a:rPr>
              <a:t>...</a:t>
            </a:r>
            <a:r>
              <a:rPr lang="hr-HR" altLang="de-DE" sz="2400" dirty="0">
                <a:solidFill>
                  <a:srgbClr val="333333"/>
                </a:solidFill>
              </a:rPr>
              <a:t>druge osobe</a:t>
            </a:r>
            <a:r>
              <a:rPr lang="de-DE" altLang="de-DE" sz="2400" dirty="0">
                <a:solidFill>
                  <a:srgbClr val="333333"/>
                </a:solidFill>
              </a:rPr>
              <a:t>	</a:t>
            </a:r>
          </a:p>
          <a:p>
            <a:pPr eaLnBrk="1" hangingPunct="1"/>
            <a:r>
              <a:rPr lang="de-DE" altLang="de-DE" sz="2400" dirty="0">
                <a:solidFill>
                  <a:srgbClr val="333333"/>
                </a:solidFill>
              </a:rPr>
              <a:t>...</a:t>
            </a:r>
            <a:r>
              <a:rPr lang="hr-HR" altLang="de-DE" sz="2400" dirty="0">
                <a:solidFill>
                  <a:srgbClr val="333333"/>
                </a:solidFill>
              </a:rPr>
              <a:t>okolnost ili slučajnost</a:t>
            </a:r>
            <a:endParaRPr lang="de-DE" altLang="de-DE" sz="2400" dirty="0">
              <a:solidFill>
                <a:srgbClr val="333333"/>
              </a:solidFill>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Prestani me slijediti!</a:t>
            </a:r>
            <a:endParaRPr lang="de-DE" altLang="de-DE" sz="1200" dirty="0">
              <a:latin typeface="Calibri Light"/>
            </a:endParaRPr>
          </a:p>
        </p:txBody>
      </p:sp>
      <p:sp>
        <p:nvSpPr>
          <p:cNvPr id="4" name="Footer Placeholder 3"/>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9</a:t>
            </a:fld>
            <a:endParaRPr lang="de-D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7"/>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Otpuštaju Vas iz bolnice, a nije Vam nimalo bolje.</a:t>
            </a:r>
            <a:endParaRPr lang="en-US"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hr-HR" altLang="de-DE" sz="1600" b="1" dirty="0">
                <a:solidFill>
                  <a:srgbClr val="004992"/>
                </a:solidFill>
              </a:rPr>
              <a:t>Objašnjenja</a:t>
            </a:r>
            <a:r>
              <a:rPr lang="de-DE" altLang="de-DE" sz="1600" b="1" dirty="0">
                <a:solidFill>
                  <a:srgbClr val="004992"/>
                </a:solidFill>
              </a:rPr>
              <a:t>...</a:t>
            </a:r>
          </a:p>
          <a:p>
            <a:pPr lvl="0" defTabSz="914400" fontAlgn="base">
              <a:lnSpc>
                <a:spcPct val="100000"/>
              </a:lnSpc>
              <a:spcBef>
                <a:spcPts val="1200"/>
              </a:spcBef>
            </a:pPr>
            <a:r>
              <a:rPr lang="de-DE" altLang="de-DE" sz="1600" b="1" dirty="0">
                <a:solidFill>
                  <a:srgbClr val="004992"/>
                </a:solidFill>
              </a:rPr>
              <a:t>... </a:t>
            </a:r>
            <a:r>
              <a:rPr lang="hr-HR" altLang="de-DE" sz="1600" b="1" dirty="0">
                <a:solidFill>
                  <a:srgbClr val="004992"/>
                </a:solidFill>
              </a:rPr>
              <a:t>ja osobno</a:t>
            </a:r>
            <a:r>
              <a:rPr lang="de-DE" altLang="de-DE" sz="1600" b="1" dirty="0">
                <a:solidFill>
                  <a:srgbClr val="004992"/>
                </a:solidFill>
              </a:rPr>
              <a:t>:</a:t>
            </a:r>
          </a:p>
          <a:p>
            <a:pPr lvl="0" defTabSz="914400" fontAlgn="base">
              <a:lnSpc>
                <a:spcPct val="100000"/>
              </a:lnSpc>
              <a:spcBef>
                <a:spcPts val="0"/>
              </a:spcBef>
            </a:pPr>
            <a:r>
              <a:rPr lang="de-DE" altLang="de-DE" sz="1600" i="1" dirty="0">
                <a:solidFill>
                  <a:srgbClr val="333333"/>
                </a:solidFill>
              </a:rPr>
              <a:t>(</a:t>
            </a:r>
            <a:r>
              <a:rPr lang="hr-HR" altLang="de-DE" sz="1600" i="1" dirty="0">
                <a:solidFill>
                  <a:srgbClr val="333333"/>
                </a:solidFill>
              </a:rPr>
              <a:t>promjenljivi uzroci</a:t>
            </a:r>
            <a:r>
              <a:rPr lang="de-DE" altLang="de-DE" sz="1600" i="1" dirty="0">
                <a:solidFill>
                  <a:srgbClr val="333333"/>
                </a:solidFill>
              </a:rPr>
              <a:t>)</a:t>
            </a:r>
            <a:endParaRPr lang="de-DE"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hr-HR" altLang="de-DE" sz="1600" dirty="0">
                <a:solidFill>
                  <a:srgbClr val="333333"/>
                </a:solidFill>
              </a:rPr>
              <a:t>Nisam bio dovoljno motiviran za promjenu</a:t>
            </a:r>
            <a:endParaRPr lang="de-DE"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hr-HR" altLang="de-DE" sz="1600" dirty="0">
                <a:solidFill>
                  <a:srgbClr val="333333"/>
                </a:solidFill>
              </a:rPr>
              <a:t>Nisam vjerovao u svoj oporavak</a:t>
            </a:r>
            <a:endParaRPr lang="de-DE" altLang="de-DE" sz="1600" dirty="0">
              <a:solidFill>
                <a:srgbClr val="333333"/>
              </a:solidFill>
            </a:endParaRPr>
          </a:p>
          <a:p>
            <a:pPr lvl="0" defTabSz="914400" fontAlgn="base">
              <a:lnSpc>
                <a:spcPct val="100000"/>
              </a:lnSpc>
              <a:spcBef>
                <a:spcPts val="1200"/>
              </a:spcBef>
              <a:buClr>
                <a:srgbClr val="333333"/>
              </a:buClr>
            </a:pPr>
            <a:r>
              <a:rPr lang="de-DE" altLang="de-DE" sz="1600" i="1" dirty="0">
                <a:solidFill>
                  <a:srgbClr val="333333"/>
                </a:solidFill>
              </a:rPr>
              <a:t>(</a:t>
            </a:r>
            <a:r>
              <a:rPr lang="hr-HR" altLang="de-DE" sz="1600" i="1" dirty="0">
                <a:solidFill>
                  <a:srgbClr val="333333"/>
                </a:solidFill>
              </a:rPr>
              <a:t>manje promjenljivi uzroci</a:t>
            </a:r>
            <a:r>
              <a:rPr lang="de-DE" altLang="de-DE" sz="1600" i="1" dirty="0">
                <a:solidFill>
                  <a:srgbClr val="333333"/>
                </a:solidFill>
              </a:rPr>
              <a:t>)</a:t>
            </a:r>
          </a:p>
          <a:p>
            <a:pPr marL="285750" lvl="0" indent="-285750" defTabSz="914400" fontAlgn="base">
              <a:lnSpc>
                <a:spcPct val="100000"/>
              </a:lnSpc>
              <a:spcBef>
                <a:spcPts val="0"/>
              </a:spcBef>
              <a:buClr>
                <a:srgbClr val="333333"/>
              </a:buClr>
              <a:buFont typeface="WingDings"/>
              <a:buChar char=""/>
            </a:pPr>
            <a:r>
              <a:rPr lang="hr-HR" altLang="de-DE" sz="1600" dirty="0">
                <a:solidFill>
                  <a:srgbClr val="333333"/>
                </a:solidFill>
              </a:rPr>
              <a:t>Neizlječivo sam bolestan</a:t>
            </a:r>
            <a:endParaRPr lang="de-DE"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hr-HR" altLang="de-DE" sz="1600" dirty="0">
                <a:solidFill>
                  <a:srgbClr val="333333"/>
                </a:solidFill>
              </a:rPr>
              <a:t>Imam </a:t>
            </a:r>
            <a:r>
              <a:rPr lang="hr-HR" altLang="de-DE" sz="1600" i="1" dirty="0">
                <a:solidFill>
                  <a:srgbClr val="333333"/>
                </a:solidFill>
              </a:rPr>
              <a:t>loše gene</a:t>
            </a:r>
            <a:endParaRPr lang="de-DE" altLang="de-DE" sz="1600" i="1" dirty="0">
              <a:solidFill>
                <a:srgbClr val="333333"/>
              </a:solidFill>
            </a:endParaRPr>
          </a:p>
          <a:p>
            <a:pPr lvl="0" defTabSz="914400" fontAlgn="base">
              <a:lnSpc>
                <a:spcPct val="100000"/>
              </a:lnSpc>
              <a:spcBef>
                <a:spcPts val="1200"/>
              </a:spcBef>
              <a:buClr>
                <a:srgbClr val="333333"/>
              </a:buClr>
            </a:pPr>
            <a:r>
              <a:rPr lang="de-DE" altLang="de-DE" sz="1600" b="1" dirty="0">
                <a:solidFill>
                  <a:srgbClr val="004992"/>
                </a:solidFill>
              </a:rPr>
              <a:t>... </a:t>
            </a:r>
            <a:r>
              <a:rPr lang="hr-HR" altLang="de-DE" sz="1600" b="1" dirty="0">
                <a:solidFill>
                  <a:srgbClr val="004992"/>
                </a:solidFill>
              </a:rPr>
              <a:t>drugi</a:t>
            </a:r>
            <a:r>
              <a:rPr lang="de-DE" altLang="de-DE" sz="1600" b="1" dirty="0">
                <a:solidFill>
                  <a:srgbClr val="004992"/>
                </a:solidFill>
              </a:rPr>
              <a:t>:</a:t>
            </a:r>
          </a:p>
          <a:p>
            <a:pPr marL="285750" lvl="0" indent="-285750" defTabSz="914400" fontAlgn="base">
              <a:lnSpc>
                <a:spcPct val="100000"/>
              </a:lnSpc>
              <a:spcBef>
                <a:spcPts val="0"/>
              </a:spcBef>
              <a:buClr>
                <a:srgbClr val="333333"/>
              </a:buClr>
              <a:buFont typeface="WingDings"/>
              <a:buChar char=""/>
            </a:pPr>
            <a:r>
              <a:rPr lang="hr-HR" altLang="de-DE" sz="1600" dirty="0">
                <a:solidFill>
                  <a:srgbClr val="333333"/>
                </a:solidFill>
              </a:rPr>
              <a:t>Liječnici ove bolnice su na lošem glasu</a:t>
            </a:r>
            <a:endParaRPr lang="de-DE"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hr-HR" altLang="de-DE" sz="1600" dirty="0">
                <a:solidFill>
                  <a:srgbClr val="333333"/>
                </a:solidFill>
              </a:rPr>
              <a:t>Medicinsko osoblje se trebalo više potruditi oko mog liječenja</a:t>
            </a:r>
            <a:endParaRPr lang="de-DE" altLang="de-DE" sz="1600" dirty="0">
              <a:solidFill>
                <a:srgbClr val="333333"/>
              </a:solidFill>
            </a:endParaRPr>
          </a:p>
          <a:p>
            <a:pPr lvl="0" defTabSz="914400" fontAlgn="base">
              <a:lnSpc>
                <a:spcPct val="100000"/>
              </a:lnSpc>
              <a:spcBef>
                <a:spcPts val="1200"/>
              </a:spcBef>
              <a:buClr>
                <a:srgbClr val="333333"/>
              </a:buClr>
            </a:pPr>
            <a:r>
              <a:rPr lang="de-DE" altLang="de-DE" sz="1600" b="1" dirty="0">
                <a:solidFill>
                  <a:srgbClr val="004992"/>
                </a:solidFill>
              </a:rPr>
              <a:t>... </a:t>
            </a:r>
            <a:r>
              <a:rPr lang="hr-HR" altLang="de-DE" sz="1600" b="1" dirty="0">
                <a:solidFill>
                  <a:srgbClr val="004992"/>
                </a:solidFill>
              </a:rPr>
              <a:t>okolnosti i slučajnosti</a:t>
            </a:r>
            <a:r>
              <a:rPr lang="de-DE" altLang="de-DE" sz="1600" b="1" dirty="0">
                <a:solidFill>
                  <a:srgbClr val="004992"/>
                </a:solidFill>
              </a:rPr>
              <a:t>:</a:t>
            </a:r>
          </a:p>
          <a:p>
            <a:pPr marL="285750" lvl="0" indent="-285750" defTabSz="914400" fontAlgn="base">
              <a:lnSpc>
                <a:spcPct val="100000"/>
              </a:lnSpc>
              <a:spcBef>
                <a:spcPts val="0"/>
              </a:spcBef>
              <a:buClr>
                <a:srgbClr val="333333"/>
              </a:buClr>
              <a:buFont typeface="WingDings"/>
              <a:buChar char=""/>
            </a:pPr>
            <a:r>
              <a:rPr lang="hr-HR" altLang="de-DE" sz="1600" dirty="0">
                <a:solidFill>
                  <a:srgbClr val="333333"/>
                </a:solidFill>
              </a:rPr>
              <a:t>Da nisam dijelio sobu s još šest osoba</a:t>
            </a:r>
            <a:r>
              <a:rPr lang="de-DE" altLang="de-DE" sz="1600" dirty="0">
                <a:solidFill>
                  <a:srgbClr val="333333"/>
                </a:solidFill>
              </a:rPr>
              <a:t>, </a:t>
            </a:r>
            <a:r>
              <a:rPr lang="hr-HR" altLang="de-DE" sz="1600" dirty="0">
                <a:solidFill>
                  <a:srgbClr val="333333"/>
                </a:solidFill>
              </a:rPr>
              <a:t>sigurno bi se bio oporavio</a:t>
            </a:r>
            <a:endParaRPr lang="de-DE"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hr-HR" altLang="de-DE" sz="1600" dirty="0">
                <a:solidFill>
                  <a:srgbClr val="333333"/>
                </a:solidFill>
              </a:rPr>
              <a:t>Da je bolnica bila bolje opremljena</a:t>
            </a:r>
            <a:r>
              <a:rPr lang="de-DE" altLang="de-DE" sz="1600" dirty="0">
                <a:solidFill>
                  <a:srgbClr val="333333"/>
                </a:solidFill>
              </a:rPr>
              <a:t>, </a:t>
            </a:r>
            <a:r>
              <a:rPr lang="hr-HR" altLang="de-DE" sz="1600" dirty="0">
                <a:solidFill>
                  <a:srgbClr val="333333"/>
                </a:solidFill>
              </a:rPr>
              <a:t>bio bi se oporavio</a:t>
            </a:r>
            <a:endParaRPr lang="de-DE"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hr-HR" altLang="de-DE" sz="1600" dirty="0">
                <a:solidFill>
                  <a:srgbClr val="333333"/>
                </a:solidFill>
              </a:rPr>
              <a:t>Ponekad za oporavak treba više vremena</a:t>
            </a:r>
            <a:endParaRPr lang="en-US" sz="1600" dirty="0"/>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Prestani me slijediti!</a:t>
            </a:r>
            <a:endParaRPr lang="de-DE" altLang="de-DE" sz="1200" dirty="0">
              <a:latin typeface="Calibri Light"/>
            </a:endParaRPr>
          </a:p>
        </p:txBody>
      </p:sp>
      <p:sp>
        <p:nvSpPr>
          <p:cNvPr id="5" name="Footer Placeholder 4"/>
          <p:cNvSpPr>
            <a:spLocks noGrp="1"/>
          </p:cNvSpPr>
          <p:nvPr>
            <p:ph type="ftr" sz="quarter" idx="11"/>
          </p:nvPr>
        </p:nvSpPr>
        <p:spPr/>
        <p:txBody>
          <a:body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10</a:t>
            </a:fld>
            <a:endParaRPr lang="de-DE"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7"/>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Otpuštaju Vas iz bolnice, a nije Vam nimalo bolje.</a:t>
            </a:r>
            <a:endParaRPr lang="en-US"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hr-HR" altLang="de-DE" sz="1600" b="1" dirty="0">
                <a:solidFill>
                  <a:srgbClr val="004992"/>
                </a:solidFill>
              </a:rPr>
              <a:t>Objašnjenja</a:t>
            </a:r>
            <a:r>
              <a:rPr lang="de-DE" altLang="de-DE" sz="1600" b="1" dirty="0">
                <a:solidFill>
                  <a:srgbClr val="004992"/>
                </a:solidFill>
              </a:rPr>
              <a:t>...</a:t>
            </a:r>
          </a:p>
          <a:p>
            <a:pPr lvl="0" defTabSz="914400" fontAlgn="base">
              <a:lnSpc>
                <a:spcPct val="100000"/>
              </a:lnSpc>
              <a:spcBef>
                <a:spcPts val="1200"/>
              </a:spcBef>
            </a:pPr>
            <a:r>
              <a:rPr lang="de-DE" altLang="de-DE" sz="1600" b="1" dirty="0">
                <a:solidFill>
                  <a:srgbClr val="004992"/>
                </a:solidFill>
              </a:rPr>
              <a:t>... </a:t>
            </a:r>
            <a:r>
              <a:rPr lang="hr-HR" altLang="de-DE" sz="1600" b="1" dirty="0">
                <a:solidFill>
                  <a:srgbClr val="004992"/>
                </a:solidFill>
              </a:rPr>
              <a:t>ja osobno</a:t>
            </a:r>
            <a:r>
              <a:rPr lang="de-DE" altLang="de-DE" sz="1600" b="1" dirty="0">
                <a:solidFill>
                  <a:srgbClr val="004992"/>
                </a:solidFill>
              </a:rPr>
              <a:t>:</a:t>
            </a:r>
          </a:p>
          <a:p>
            <a:pPr lvl="0" defTabSz="914400" fontAlgn="base">
              <a:lnSpc>
                <a:spcPct val="100000"/>
              </a:lnSpc>
              <a:spcBef>
                <a:spcPts val="0"/>
              </a:spcBef>
            </a:pPr>
            <a:r>
              <a:rPr lang="de-DE" altLang="de-DE" sz="1600" i="1" dirty="0">
                <a:solidFill>
                  <a:srgbClr val="333333"/>
                </a:solidFill>
              </a:rPr>
              <a:t>(</a:t>
            </a:r>
            <a:r>
              <a:rPr lang="hr-HR" altLang="de-DE" sz="1600" i="1" dirty="0">
                <a:solidFill>
                  <a:srgbClr val="333333"/>
                </a:solidFill>
              </a:rPr>
              <a:t>promjenljivi uzroci</a:t>
            </a:r>
            <a:r>
              <a:rPr lang="de-DE" altLang="de-DE" sz="1600" i="1" dirty="0">
                <a:solidFill>
                  <a:srgbClr val="333333"/>
                </a:solidFill>
              </a:rPr>
              <a:t>)</a:t>
            </a:r>
            <a:endParaRPr lang="de-DE"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hr-HR" altLang="de-DE" sz="1600" dirty="0">
                <a:solidFill>
                  <a:srgbClr val="333333"/>
                </a:solidFill>
              </a:rPr>
              <a:t>Nisam bio dovoljno motiviran za promjenu</a:t>
            </a:r>
            <a:endParaRPr lang="de-DE"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hr-HR" altLang="de-DE" sz="1600" dirty="0">
                <a:solidFill>
                  <a:srgbClr val="333333"/>
                </a:solidFill>
              </a:rPr>
              <a:t>Nisam vjerovao u svoj oporavak</a:t>
            </a:r>
            <a:endParaRPr lang="de-DE" altLang="de-DE" sz="1600" dirty="0">
              <a:solidFill>
                <a:srgbClr val="333333"/>
              </a:solidFill>
            </a:endParaRPr>
          </a:p>
          <a:p>
            <a:pPr lvl="0" defTabSz="914400" fontAlgn="base">
              <a:lnSpc>
                <a:spcPct val="100000"/>
              </a:lnSpc>
              <a:spcBef>
                <a:spcPts val="1200"/>
              </a:spcBef>
              <a:buClr>
                <a:srgbClr val="333333"/>
              </a:buClr>
            </a:pPr>
            <a:r>
              <a:rPr lang="de-DE" altLang="de-DE" sz="1600" i="1" dirty="0">
                <a:solidFill>
                  <a:srgbClr val="333333"/>
                </a:solidFill>
              </a:rPr>
              <a:t>(</a:t>
            </a:r>
            <a:r>
              <a:rPr lang="hr-HR" altLang="de-DE" sz="1600" i="1" dirty="0">
                <a:solidFill>
                  <a:srgbClr val="333333"/>
                </a:solidFill>
              </a:rPr>
              <a:t>manje promjenljivi uzroci</a:t>
            </a:r>
            <a:r>
              <a:rPr lang="de-DE" altLang="de-DE" sz="1600" i="1" dirty="0">
                <a:solidFill>
                  <a:srgbClr val="333333"/>
                </a:solidFill>
              </a:rPr>
              <a:t>)</a:t>
            </a:r>
          </a:p>
          <a:p>
            <a:pPr marL="285750" lvl="0" indent="-285750" defTabSz="914400" fontAlgn="base">
              <a:lnSpc>
                <a:spcPct val="100000"/>
              </a:lnSpc>
              <a:spcBef>
                <a:spcPts val="0"/>
              </a:spcBef>
              <a:buClr>
                <a:srgbClr val="333333"/>
              </a:buClr>
              <a:buFont typeface="WingDings"/>
              <a:buChar char=""/>
            </a:pPr>
            <a:r>
              <a:rPr lang="hr-HR" altLang="de-DE" sz="1600" dirty="0">
                <a:solidFill>
                  <a:srgbClr val="333333"/>
                </a:solidFill>
              </a:rPr>
              <a:t>Neizlječivo sam bolestan</a:t>
            </a:r>
            <a:endParaRPr lang="de-DE"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hr-HR" altLang="de-DE" sz="1600" dirty="0">
                <a:solidFill>
                  <a:srgbClr val="333333"/>
                </a:solidFill>
              </a:rPr>
              <a:t>Imam </a:t>
            </a:r>
            <a:r>
              <a:rPr lang="hr-HR" altLang="de-DE" sz="1600" i="1" dirty="0">
                <a:solidFill>
                  <a:srgbClr val="333333"/>
                </a:solidFill>
              </a:rPr>
              <a:t>loše gene</a:t>
            </a:r>
            <a:endParaRPr lang="de-DE" altLang="de-DE" sz="1600" i="1" dirty="0">
              <a:solidFill>
                <a:srgbClr val="333333"/>
              </a:solidFill>
            </a:endParaRPr>
          </a:p>
          <a:p>
            <a:pPr lvl="0" defTabSz="914400" fontAlgn="base">
              <a:lnSpc>
                <a:spcPct val="100000"/>
              </a:lnSpc>
              <a:spcBef>
                <a:spcPts val="1200"/>
              </a:spcBef>
              <a:buClr>
                <a:srgbClr val="333333"/>
              </a:buClr>
            </a:pPr>
            <a:r>
              <a:rPr lang="de-DE" altLang="de-DE" sz="1600" b="1" dirty="0">
                <a:solidFill>
                  <a:srgbClr val="004992"/>
                </a:solidFill>
              </a:rPr>
              <a:t>... </a:t>
            </a:r>
            <a:r>
              <a:rPr lang="hr-HR" altLang="de-DE" sz="1600" b="1" dirty="0">
                <a:solidFill>
                  <a:srgbClr val="004992"/>
                </a:solidFill>
              </a:rPr>
              <a:t>drugi</a:t>
            </a:r>
            <a:r>
              <a:rPr lang="de-DE" altLang="de-DE" sz="1600" b="1" dirty="0">
                <a:solidFill>
                  <a:srgbClr val="004992"/>
                </a:solidFill>
              </a:rPr>
              <a:t>:</a:t>
            </a:r>
          </a:p>
          <a:p>
            <a:pPr marL="285750" lvl="0" indent="-285750" defTabSz="914400" fontAlgn="base">
              <a:lnSpc>
                <a:spcPct val="100000"/>
              </a:lnSpc>
              <a:spcBef>
                <a:spcPts val="0"/>
              </a:spcBef>
              <a:buClr>
                <a:srgbClr val="333333"/>
              </a:buClr>
              <a:buFont typeface="WingDings"/>
              <a:buChar char=""/>
            </a:pPr>
            <a:r>
              <a:rPr lang="hr-HR" altLang="de-DE" sz="1600" dirty="0">
                <a:solidFill>
                  <a:srgbClr val="333333"/>
                </a:solidFill>
              </a:rPr>
              <a:t>Liječnici ove bolnice su na lošem glasu</a:t>
            </a:r>
            <a:endParaRPr lang="de-DE"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hr-HR" altLang="de-DE" sz="1600" dirty="0">
                <a:solidFill>
                  <a:srgbClr val="333333"/>
                </a:solidFill>
              </a:rPr>
              <a:t>Medicinsko osoblje se trebalo više potruditi oko mog liječenja</a:t>
            </a:r>
            <a:endParaRPr lang="de-DE" altLang="de-DE" sz="1600" dirty="0">
              <a:solidFill>
                <a:srgbClr val="333333"/>
              </a:solidFill>
            </a:endParaRPr>
          </a:p>
          <a:p>
            <a:pPr lvl="0" defTabSz="914400" fontAlgn="base">
              <a:lnSpc>
                <a:spcPct val="100000"/>
              </a:lnSpc>
              <a:spcBef>
                <a:spcPts val="1200"/>
              </a:spcBef>
              <a:buClr>
                <a:srgbClr val="333333"/>
              </a:buClr>
            </a:pPr>
            <a:r>
              <a:rPr lang="de-DE" altLang="de-DE" sz="1600" b="1" dirty="0">
                <a:solidFill>
                  <a:srgbClr val="004992"/>
                </a:solidFill>
              </a:rPr>
              <a:t>... </a:t>
            </a:r>
            <a:r>
              <a:rPr lang="hr-HR" altLang="de-DE" sz="1600" b="1" dirty="0">
                <a:solidFill>
                  <a:srgbClr val="004992"/>
                </a:solidFill>
              </a:rPr>
              <a:t>okolnosti i slučajnosti</a:t>
            </a:r>
            <a:r>
              <a:rPr lang="de-DE" altLang="de-DE" sz="1600" b="1" dirty="0">
                <a:solidFill>
                  <a:srgbClr val="004992"/>
                </a:solidFill>
              </a:rPr>
              <a:t>:</a:t>
            </a:r>
          </a:p>
          <a:p>
            <a:pPr marL="285750" lvl="0" indent="-285750" defTabSz="914400" fontAlgn="base">
              <a:lnSpc>
                <a:spcPct val="100000"/>
              </a:lnSpc>
              <a:spcBef>
                <a:spcPts val="0"/>
              </a:spcBef>
              <a:buClr>
                <a:srgbClr val="333333"/>
              </a:buClr>
              <a:buFont typeface="WingDings"/>
              <a:buChar char=""/>
            </a:pPr>
            <a:r>
              <a:rPr lang="hr-HR" altLang="de-DE" sz="1600" dirty="0">
                <a:solidFill>
                  <a:srgbClr val="333333"/>
                </a:solidFill>
              </a:rPr>
              <a:t>Da nisam dijelio sobu s još šest osoba</a:t>
            </a:r>
            <a:r>
              <a:rPr lang="de-DE" altLang="de-DE" sz="1600" dirty="0">
                <a:solidFill>
                  <a:srgbClr val="333333"/>
                </a:solidFill>
              </a:rPr>
              <a:t>, </a:t>
            </a:r>
            <a:r>
              <a:rPr lang="hr-HR" altLang="de-DE" sz="1600" dirty="0">
                <a:solidFill>
                  <a:srgbClr val="333333"/>
                </a:solidFill>
              </a:rPr>
              <a:t>sigurno bi se bio oporavio</a:t>
            </a:r>
            <a:endParaRPr lang="de-DE"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hr-HR" altLang="de-DE" sz="1600" dirty="0">
                <a:solidFill>
                  <a:srgbClr val="333333"/>
                </a:solidFill>
              </a:rPr>
              <a:t>Da je bolnica bila bolje opremljena</a:t>
            </a:r>
            <a:r>
              <a:rPr lang="de-DE" altLang="de-DE" sz="1600" dirty="0">
                <a:solidFill>
                  <a:srgbClr val="333333"/>
                </a:solidFill>
              </a:rPr>
              <a:t>, </a:t>
            </a:r>
            <a:r>
              <a:rPr lang="hr-HR" altLang="de-DE" sz="1600" dirty="0">
                <a:solidFill>
                  <a:srgbClr val="333333"/>
                </a:solidFill>
              </a:rPr>
              <a:t>bio bi se oporavio</a:t>
            </a:r>
            <a:endParaRPr lang="de-DE"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hr-HR" altLang="de-DE" sz="1600" dirty="0">
                <a:solidFill>
                  <a:srgbClr val="333333"/>
                </a:solidFill>
              </a:rPr>
              <a:t>Ponekad za oporavak treba više vremena</a:t>
            </a:r>
            <a:endParaRPr lang="en-US" sz="1600" dirty="0"/>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Prestani me slijediti!</a:t>
            </a:r>
            <a:endParaRPr lang="de-DE" altLang="de-DE" sz="1200" dirty="0">
              <a:latin typeface="Calibri Light"/>
            </a:endParaRPr>
          </a:p>
        </p:txBody>
      </p:sp>
      <p:sp>
        <p:nvSpPr>
          <p:cNvPr id="8"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dirty="0">
                <a:solidFill>
                  <a:srgbClr val="FF0000"/>
                </a:solidFill>
                <a:latin typeface="Calibri Light"/>
              </a:rPr>
              <a:t>Oprez: jednostrana objašnjenja!</a:t>
            </a:r>
            <a:endParaRPr lang="en-US" altLang="de-DE" sz="2800" b="1" dirty="0">
              <a:solidFill>
                <a:srgbClr val="FF0000"/>
              </a:solidFill>
              <a:latin typeface="Calibri Light"/>
            </a:endParaRPr>
          </a:p>
        </p:txBody>
      </p:sp>
      <p:sp>
        <p:nvSpPr>
          <p:cNvPr id="5" name="Footer Placeholder 4"/>
          <p:cNvSpPr>
            <a:spLocks noGrp="1"/>
          </p:cNvSpPr>
          <p:nvPr>
            <p:ph type="ftr" sz="quarter" idx="11"/>
          </p:nvPr>
        </p:nvSpPr>
        <p:spPr/>
        <p:txBody>
          <a:body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998709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9" name="Rectangle 15"/>
          <p:cNvSpPr>
            <a:spLocks noGrp="1" noChangeArrowheads="1"/>
          </p:cNvSpPr>
          <p:nvPr>
            <p:ph type="title"/>
          </p:nvPr>
        </p:nvSpPr>
        <p:spPr>
          <a:noFill/>
        </p:spPr>
        <p:txBody>
          <a:bodyPr/>
          <a:lstStyle/>
          <a:p>
            <a:pPr eaLnBrk="1" hangingPunct="1"/>
            <a:r>
              <a:rPr lang="hr-HR" altLang="de-DE" sz="3600">
                <a:solidFill>
                  <a:srgbClr val="004992"/>
                </a:solidFill>
                <a:latin typeface="+mn-lt"/>
                <a:ea typeface="+mn-ea"/>
                <a:cs typeface="+mn-cs"/>
              </a:rPr>
              <a:t>Otpuštaju Vas iz bolnice, a nije Vam nimalo bolje.</a:t>
            </a:r>
            <a:endParaRPr lang="en-US" altLang="de-DE" sz="3600" dirty="0">
              <a:solidFill>
                <a:srgbClr val="004992"/>
              </a:solidFill>
              <a:latin typeface="+mn-lt"/>
              <a:ea typeface="+mn-ea"/>
              <a:cs typeface="+mn-cs"/>
            </a:endParaRPr>
          </a:p>
        </p:txBody>
      </p:sp>
      <p:sp>
        <p:nvSpPr>
          <p:cNvPr id="4" name="Content Placeholder 3"/>
          <p:cNvSpPr>
            <a:spLocks noGrp="1"/>
          </p:cNvSpPr>
          <p:nvPr>
            <p:ph idx="1"/>
          </p:nvPr>
        </p:nvSpPr>
        <p:spPr>
          <a:xfrm>
            <a:off x="408955" y="2204864"/>
            <a:ext cx="7315200" cy="4248000"/>
          </a:xfrm>
        </p:spPr>
        <p:txBody>
          <a:bodyPr/>
          <a:lstStyle/>
          <a:p>
            <a:pPr lvl="0" defTabSz="914400" fontAlgn="base"/>
            <a:r>
              <a:rPr lang="hr-HR" altLang="de-DE" sz="2400">
                <a:solidFill>
                  <a:srgbClr val="333333"/>
                </a:solidFill>
              </a:rPr>
              <a:t>Sad</a:t>
            </a:r>
            <a:r>
              <a:rPr lang="en-US" altLang="de-DE" sz="2400" dirty="0">
                <a:solidFill>
                  <a:srgbClr val="333333"/>
                </a:solidFill>
              </a:rPr>
              <a:t>, </a:t>
            </a:r>
            <a:r>
              <a:rPr lang="hr-HR" altLang="de-DE" sz="2400" dirty="0">
                <a:solidFill>
                  <a:srgbClr val="333333"/>
                </a:solidFill>
              </a:rPr>
              <a:t>molimo ponudite odmjerenije odgovore koji uključuju više</a:t>
            </a:r>
            <a:r>
              <a:rPr lang="en-US" altLang="de-DE" sz="2400" dirty="0">
                <a:solidFill>
                  <a:srgbClr val="333333"/>
                </a:solidFill>
              </a:rPr>
              <a:t> </a:t>
            </a:r>
            <a:r>
              <a:rPr lang="hr-HR" altLang="de-DE" sz="2400" dirty="0">
                <a:solidFill>
                  <a:srgbClr val="333333"/>
                </a:solidFill>
              </a:rPr>
              <a:t>uzroka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druge osobe</a:t>
            </a:r>
            <a:r>
              <a:rPr lang="en-US" altLang="de-DE" sz="2400" dirty="0">
                <a:solidFill>
                  <a:srgbClr val="333333"/>
                </a:solidFill>
              </a:rPr>
              <a:t>, </a:t>
            </a:r>
            <a:r>
              <a:rPr lang="hr-HR" altLang="de-DE" sz="2400" dirty="0">
                <a:solidFill>
                  <a:srgbClr val="333333"/>
                </a:solidFill>
              </a:rPr>
              <a:t>situaciju</a:t>
            </a:r>
            <a:r>
              <a:rPr lang="en-US" altLang="de-DE" sz="2400" dirty="0">
                <a:solidFill>
                  <a:srgbClr val="333333"/>
                </a:solidFill>
              </a:rPr>
              <a:t> &amp; </a:t>
            </a:r>
            <a:r>
              <a:rPr lang="hr-HR" altLang="de-DE" sz="2400" dirty="0">
                <a:solidFill>
                  <a:srgbClr val="333333"/>
                </a:solidFill>
              </a:rPr>
              <a:t>sebe</a:t>
            </a:r>
            <a:r>
              <a:rPr lang="en-US" altLang="de-DE" sz="2400" dirty="0">
                <a:solidFill>
                  <a:srgbClr val="333333"/>
                </a:solidFill>
              </a:rPr>
              <a:t>)</a:t>
            </a:r>
          </a:p>
          <a:p>
            <a:pPr lvl="0" defTabSz="914400" fontAlgn="base"/>
            <a:r>
              <a:rPr lang="hr-HR" altLang="de-DE" sz="2400" dirty="0">
                <a:solidFill>
                  <a:srgbClr val="333333"/>
                </a:solidFill>
              </a:rPr>
              <a:t>???</a:t>
            </a:r>
            <a:endParaRPr lang="de-DE" altLang="de-DE" sz="2400" dirty="0">
              <a:solidFill>
                <a:srgbClr val="333333"/>
              </a:solidFill>
            </a:endParaRPr>
          </a:p>
          <a:p>
            <a:pPr lvl="0" defTabSz="914400" fontAlgn="base"/>
            <a:r>
              <a:rPr lang="hr-HR" altLang="de-DE" sz="2400" dirty="0">
                <a:solidFill>
                  <a:srgbClr val="333333"/>
                </a:solidFill>
              </a:rPr>
              <a:t>???</a:t>
            </a:r>
            <a:endParaRPr lang="de-DE" altLang="de-DE" sz="2400" dirty="0">
              <a:solidFill>
                <a:srgbClr val="333333"/>
              </a:solidFill>
            </a:endParaRPr>
          </a:p>
          <a:p>
            <a:pPr lvl="0" defTabSz="914400" fontAlgn="base"/>
            <a:r>
              <a:rPr lang="hr-HR" altLang="de-DE" sz="2400" dirty="0">
                <a:solidFill>
                  <a:srgbClr val="333333"/>
                </a:solidFill>
              </a:rPr>
              <a:t>???</a:t>
            </a:r>
            <a:endParaRPr lang="en-US" sz="2400" dirty="0">
              <a:solidFill>
                <a:srgbClr val="333333"/>
              </a:solidFill>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Prestani me slijediti!</a:t>
            </a:r>
            <a:endParaRPr lang="de-DE" altLang="de-DE" sz="1200" dirty="0">
              <a:latin typeface="Calibri Light"/>
            </a:endParaRPr>
          </a:p>
        </p:txBody>
      </p:sp>
      <p:sp>
        <p:nvSpPr>
          <p:cNvPr id="5" name="Footer Placeholder 4"/>
          <p:cNvSpPr>
            <a:spLocks noGrp="1"/>
          </p:cNvSpPr>
          <p:nvPr>
            <p:ph type="ftr" sz="quarter" idx="11"/>
          </p:nvPr>
        </p:nvSpPr>
        <p:spPr/>
        <p:txBody>
          <a:body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12</a:t>
            </a:fld>
            <a:endParaRPr lang="de-DE"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4" name="Rectangle 15"/>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Otpuštaju Vas iz bolnice, a nije Vam nimalo bolje.</a:t>
            </a:r>
            <a:endParaRPr lang="en-US" altLang="de-DE" sz="3600" dirty="0">
              <a:latin typeface="+mn-lt"/>
              <a:ea typeface="+mn-ea"/>
              <a:cs typeface="+mn-cs"/>
            </a:endParaRPr>
          </a:p>
        </p:txBody>
      </p:sp>
      <p:sp>
        <p:nvSpPr>
          <p:cNvPr id="4" name="Content Placeholder 3"/>
          <p:cNvSpPr>
            <a:spLocks noGrp="1"/>
          </p:cNvSpPr>
          <p:nvPr>
            <p:ph idx="1"/>
          </p:nvPr>
        </p:nvSpPr>
        <p:spPr>
          <a:xfrm>
            <a:off x="408955" y="2204864"/>
            <a:ext cx="7315200" cy="4248000"/>
          </a:xfrm>
        </p:spPr>
        <p:txBody>
          <a:bodyPr/>
          <a:lstStyle/>
          <a:p>
            <a:pPr lvl="0" defTabSz="914400" fontAlgn="base"/>
            <a:r>
              <a:rPr lang="hr-HR" altLang="de-DE" sz="2400" dirty="0">
                <a:solidFill>
                  <a:srgbClr val="333333"/>
                </a:solidFill>
              </a:rPr>
              <a:t>Sad</a:t>
            </a:r>
            <a:r>
              <a:rPr lang="en-US" altLang="de-DE" sz="2400" dirty="0">
                <a:solidFill>
                  <a:srgbClr val="333333"/>
                </a:solidFill>
              </a:rPr>
              <a:t>, </a:t>
            </a:r>
            <a:r>
              <a:rPr lang="hr-HR" altLang="de-DE" sz="2400" dirty="0">
                <a:solidFill>
                  <a:srgbClr val="333333"/>
                </a:solidFill>
              </a:rPr>
              <a:t>molimo ponudite odmjerenije odgovore koji uključuju više</a:t>
            </a:r>
            <a:r>
              <a:rPr lang="en-US" altLang="de-DE" sz="2400" dirty="0">
                <a:solidFill>
                  <a:srgbClr val="333333"/>
                </a:solidFill>
              </a:rPr>
              <a:t> </a:t>
            </a:r>
            <a:r>
              <a:rPr lang="hr-HR" altLang="de-DE" sz="2400" dirty="0">
                <a:solidFill>
                  <a:srgbClr val="333333"/>
                </a:solidFill>
              </a:rPr>
              <a:t>uzroka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druge osobe</a:t>
            </a:r>
            <a:r>
              <a:rPr lang="en-US" altLang="de-DE" sz="2400" dirty="0">
                <a:solidFill>
                  <a:srgbClr val="333333"/>
                </a:solidFill>
              </a:rPr>
              <a:t>, </a:t>
            </a:r>
            <a:r>
              <a:rPr lang="hr-HR" altLang="de-DE" sz="2400" dirty="0">
                <a:solidFill>
                  <a:srgbClr val="333333"/>
                </a:solidFill>
              </a:rPr>
              <a:t>situaciju</a:t>
            </a:r>
            <a:r>
              <a:rPr lang="en-US" altLang="de-DE" sz="2400" dirty="0">
                <a:solidFill>
                  <a:srgbClr val="333333"/>
                </a:solidFill>
              </a:rPr>
              <a:t> &amp; </a:t>
            </a:r>
            <a:r>
              <a:rPr lang="hr-HR" altLang="de-DE" sz="2400" dirty="0">
                <a:solidFill>
                  <a:srgbClr val="333333"/>
                </a:solidFill>
              </a:rPr>
              <a:t>sebe</a:t>
            </a:r>
            <a:r>
              <a:rPr lang="en-US" altLang="de-DE" sz="2400" dirty="0">
                <a:solidFill>
                  <a:srgbClr val="333333"/>
                </a:solidFill>
              </a:rPr>
              <a:t>)</a:t>
            </a:r>
          </a:p>
          <a:p>
            <a:pPr marL="342900" lvl="0" indent="-342900">
              <a:buClr>
                <a:srgbClr val="333333"/>
              </a:buClr>
              <a:buFont typeface="WingDings"/>
              <a:buChar char=""/>
            </a:pPr>
            <a:r>
              <a:rPr lang="en-CA" altLang="de-DE" sz="2400">
                <a:solidFill>
                  <a:srgbClr val="333333"/>
                </a:solidFill>
              </a:rPr>
              <a:t>“</a:t>
            </a:r>
            <a:r>
              <a:rPr lang="hr-HR" altLang="de-DE" sz="2400">
                <a:solidFill>
                  <a:srgbClr val="333333"/>
                </a:solidFill>
              </a:rPr>
              <a:t>Medicinsko </a:t>
            </a:r>
            <a:r>
              <a:rPr lang="hr-HR" altLang="de-DE" sz="2400" dirty="0">
                <a:solidFill>
                  <a:srgbClr val="333333"/>
                </a:solidFill>
              </a:rPr>
              <a:t>osoblje nije imalo puno vremena,</a:t>
            </a:r>
            <a:r>
              <a:rPr lang="en-GB" altLang="de-DE" sz="2400" dirty="0">
                <a:solidFill>
                  <a:srgbClr val="333333"/>
                </a:solidFill>
              </a:rPr>
              <a:t> </a:t>
            </a:r>
            <a:r>
              <a:rPr lang="hr-HR" altLang="de-DE" sz="2400" dirty="0">
                <a:solidFill>
                  <a:srgbClr val="333333"/>
                </a:solidFill>
              </a:rPr>
              <a:t>ali i ja sam mogao tražiti više podrške i češće ići na grupne sastanke</a:t>
            </a:r>
            <a:r>
              <a:rPr lang="en-GB" altLang="de-DE" sz="2400" dirty="0">
                <a:solidFill>
                  <a:srgbClr val="333333"/>
                </a:solidFill>
              </a:rPr>
              <a:t>. </a:t>
            </a:r>
            <a:r>
              <a:rPr lang="hr-HR" altLang="de-DE" sz="2400" dirty="0">
                <a:solidFill>
                  <a:srgbClr val="333333"/>
                </a:solidFill>
              </a:rPr>
              <a:t>Možda zato moj oporavak nije bio dovoljno </a:t>
            </a:r>
            <a:r>
              <a:rPr lang="hr-HR" altLang="de-DE" sz="2400">
                <a:solidFill>
                  <a:srgbClr val="333333"/>
                </a:solidFill>
              </a:rPr>
              <a:t>uspješan</a:t>
            </a:r>
            <a:r>
              <a:rPr lang="en-GB" altLang="de-DE" sz="2400">
                <a:solidFill>
                  <a:srgbClr val="333333"/>
                </a:solidFill>
              </a:rPr>
              <a:t>.</a:t>
            </a:r>
            <a:r>
              <a:rPr lang="en-US" altLang="de-DE" sz="2400">
                <a:solidFill>
                  <a:srgbClr val="333333"/>
                </a:solidFill>
              </a:rPr>
              <a:t>”</a:t>
            </a:r>
            <a:endParaRPr lang="en-US" altLang="de-DE" sz="2400" dirty="0">
              <a:solidFill>
                <a:srgbClr val="333333"/>
              </a:solidFill>
            </a:endParaRPr>
          </a:p>
          <a:p>
            <a:pPr marL="342900" lvl="0" indent="-342900">
              <a:buClr>
                <a:srgbClr val="333333"/>
              </a:buClr>
              <a:buFont typeface="WingDings"/>
              <a:buChar char=""/>
            </a:pPr>
            <a:r>
              <a:rPr lang="en-CA" altLang="de-DE" sz="2400">
                <a:solidFill>
                  <a:srgbClr val="333333"/>
                </a:solidFill>
              </a:rPr>
              <a:t>“</a:t>
            </a:r>
            <a:r>
              <a:rPr lang="en-GB" altLang="de-DE" sz="2400">
                <a:solidFill>
                  <a:srgbClr val="333333"/>
                </a:solidFill>
              </a:rPr>
              <a:t>M</a:t>
            </a:r>
            <a:r>
              <a:rPr lang="hr-HR" altLang="de-DE" sz="2400" dirty="0">
                <a:solidFill>
                  <a:srgbClr val="333333"/>
                </a:solidFill>
              </a:rPr>
              <a:t>ožda sam trebao biti strpljiviji oko svog oporavka</a:t>
            </a:r>
            <a:r>
              <a:rPr lang="en-GB" altLang="de-DE" sz="2400" dirty="0">
                <a:solidFill>
                  <a:srgbClr val="333333"/>
                </a:solidFill>
              </a:rPr>
              <a:t>. </a:t>
            </a:r>
            <a:r>
              <a:rPr lang="hr-HR" altLang="de-DE" sz="2400" dirty="0">
                <a:solidFill>
                  <a:srgbClr val="333333"/>
                </a:solidFill>
              </a:rPr>
              <a:t>Siguran sam da mi ubuduće</a:t>
            </a:r>
            <a:r>
              <a:rPr lang="en-GB" altLang="de-DE" sz="2400" dirty="0">
                <a:solidFill>
                  <a:srgbClr val="333333"/>
                </a:solidFill>
              </a:rPr>
              <a:t> </a:t>
            </a:r>
            <a:r>
              <a:rPr lang="hr-HR" altLang="de-DE" sz="2400" dirty="0">
                <a:solidFill>
                  <a:srgbClr val="333333"/>
                </a:solidFill>
              </a:rPr>
              <a:t>mogu pomoći sposobni </a:t>
            </a:r>
            <a:r>
              <a:rPr lang="hr-HR" altLang="de-DE" sz="2400">
                <a:solidFill>
                  <a:srgbClr val="333333"/>
                </a:solidFill>
              </a:rPr>
              <a:t>terapeuti</a:t>
            </a:r>
            <a:r>
              <a:rPr lang="en-GB" altLang="de-DE" sz="2400">
                <a:solidFill>
                  <a:srgbClr val="333333"/>
                </a:solidFill>
              </a:rPr>
              <a:t>.</a:t>
            </a:r>
            <a:r>
              <a:rPr lang="en-US" altLang="de-DE" sz="2400">
                <a:solidFill>
                  <a:srgbClr val="333333"/>
                </a:solidFill>
              </a:rPr>
              <a:t>”</a:t>
            </a:r>
            <a:endParaRPr lang="en-US" sz="2400" dirty="0">
              <a:solidFill>
                <a:srgbClr val="333333"/>
              </a:solidFill>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Prestani me slijediti!</a:t>
            </a:r>
            <a:endParaRPr lang="de-DE" altLang="de-DE" sz="1200" dirty="0">
              <a:latin typeface="Calibri Light"/>
            </a:endParaRPr>
          </a:p>
        </p:txBody>
      </p:sp>
      <p:sp>
        <p:nvSpPr>
          <p:cNvPr id="5" name="Footer Placeholder 4"/>
          <p:cNvSpPr>
            <a:spLocks noGrp="1"/>
          </p:cNvSpPr>
          <p:nvPr>
            <p:ph type="ftr" sz="quarter" idx="11"/>
          </p:nvPr>
        </p:nvSpPr>
        <p:spPr/>
        <p:txBody>
          <a:body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13</a:t>
            </a:fld>
            <a:endParaRPr lang="de-D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Posljedice različitih stilova pripisivanja uzroka kod negativnih događaja</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699226170"/>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Pripisivanje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“To </a:t>
                      </a:r>
                      <a:r>
                        <a:rPr kumimoji="0" lang="en-US" sz="2000" b="0" i="0" u="none" strike="noStrike" cap="none" normalizeH="0" baseline="0" dirty="0">
                          <a:ln>
                            <a:noFill/>
                          </a:ln>
                          <a:solidFill>
                            <a:srgbClr val="333333"/>
                          </a:solidFill>
                          <a:effectLst/>
                          <a:latin typeface="Calibri Light"/>
                          <a:cs typeface="Times New Roman" pitchFamily="18" charset="0"/>
                        </a:rPr>
                        <a:t>je </a:t>
                      </a:r>
                      <a:r>
                        <a:rPr kumimoji="0" lang="en-US" sz="2000" b="0" i="0" u="none" strike="noStrike" cap="none" normalizeH="0" baseline="0" dirty="0" err="1">
                          <a:ln>
                            <a:noFill/>
                          </a:ln>
                          <a:solidFill>
                            <a:srgbClr val="333333"/>
                          </a:solidFill>
                          <a:effectLst/>
                          <a:latin typeface="Calibri Light"/>
                          <a:cs typeface="Times New Roman" pitchFamily="18" charset="0"/>
                        </a:rPr>
                        <a:t>stvarno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bila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greška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Dugujem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ispriku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navijačima</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err="1">
                          <a:ln>
                            <a:noFill/>
                          </a:ln>
                          <a:solidFill>
                            <a:srgbClr val="333333"/>
                          </a:solidFill>
                          <a:effectLst/>
                          <a:latin typeface="Calibri Light"/>
                          <a:cs typeface="Times New Roman" pitchFamily="18" charset="0"/>
                        </a:rPr>
                        <a:t>Nedostatak</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smanjeno</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samopouzdanje</a:t>
                      </a:r>
                      <a:endParaRPr kumimoji="0" lang="en-US" sz="2000" b="0" i="0" u="none" strike="noStrike" cap="none" normalizeH="0" baseline="0" dirty="0">
                        <a:ln>
                          <a:noFill/>
                        </a:ln>
                        <a:solidFill>
                          <a:srgbClr val="FFFFFF"/>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err="1">
                          <a:ln>
                            <a:noFill/>
                          </a:ln>
                          <a:solidFill>
                            <a:srgbClr val="333333"/>
                          </a:solidFill>
                          <a:effectLst/>
                          <a:latin typeface="Calibri Light"/>
                          <a:cs typeface="Times New Roman" pitchFamily="18" charset="0"/>
                        </a:rPr>
                        <a:t>Prednost</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izgledaš</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plemenit</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i</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hrabar</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jer</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preuzimaš</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odgovornost</a:t>
                      </a:r>
                      <a:endParaRPr kumimoji="0" lang="en-GB" sz="18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Drugim</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ljudima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okolnostima</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“Ali </a:t>
                      </a:r>
                      <a:r>
                        <a:rPr kumimoji="0" lang="en-US" sz="2000" b="0" i="0" u="none" strike="noStrike" cap="none" normalizeH="0" baseline="0" dirty="0" err="1">
                          <a:ln>
                            <a:noFill/>
                          </a:ln>
                          <a:solidFill>
                            <a:srgbClr val="333333"/>
                          </a:solidFill>
                          <a:effectLst/>
                          <a:latin typeface="Calibri Light"/>
                          <a:cs typeface="Times New Roman" pitchFamily="18" charset="0"/>
                        </a:rPr>
                        <a:t>gdje</a:t>
                      </a:r>
                      <a:r>
                        <a:rPr kumimoji="0" lang="en-US" sz="2000" b="0" i="0" u="none" strike="noStrike" cap="none" normalizeH="0" baseline="0" dirty="0">
                          <a:ln>
                            <a:noFill/>
                          </a:ln>
                          <a:solidFill>
                            <a:srgbClr val="333333"/>
                          </a:solidFill>
                          <a:effectLst/>
                          <a:latin typeface="Calibri Light"/>
                          <a:cs typeface="Times New Roman" pitchFamily="18" charset="0"/>
                        </a:rPr>
                        <a:t> je bio </a:t>
                      </a:r>
                      <a:r>
                        <a:rPr kumimoji="0" lang="en-US" sz="2000" b="0" i="0" u="none" strike="noStrike" cap="none" normalizeH="0" baseline="0" err="1">
                          <a:ln>
                            <a:noFill/>
                          </a:ln>
                          <a:solidFill>
                            <a:srgbClr val="333333"/>
                          </a:solidFill>
                          <a:effectLst/>
                          <a:latin typeface="Calibri Light"/>
                          <a:cs typeface="Times New Roman" pitchFamily="18" charset="0"/>
                        </a:rPr>
                        <a:t>golman</a:t>
                      </a:r>
                      <a:r>
                        <a:rPr kumimoji="0" lang="en-US" sz="2000" b="0" i="0" u="none" strike="noStrike" cap="none" normalizeH="0" baseline="0">
                          <a:ln>
                            <a:noFill/>
                          </a:ln>
                          <a:solidFill>
                            <a:srgbClr val="333333"/>
                          </a:solidFill>
                          <a:effectLst/>
                          <a:latin typeface="Calibri Light"/>
                          <a:cs typeface="Times New Roman" pitchFamily="18" charset="0"/>
                        </a:rPr>
                        <a:t>?”; “U </a:t>
                      </a:r>
                      <a:r>
                        <a:rPr kumimoji="0" lang="en-US" sz="2000" b="0" i="0" u="none" strike="noStrike" cap="none" normalizeH="0" baseline="0" dirty="0" err="1">
                          <a:ln>
                            <a:noFill/>
                          </a:ln>
                          <a:solidFill>
                            <a:srgbClr val="333333"/>
                          </a:solidFill>
                          <a:effectLst/>
                          <a:latin typeface="Calibri Light"/>
                          <a:cs typeface="Times New Roman" pitchFamily="18" charset="0"/>
                        </a:rPr>
                        <a:t>nogometu</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sve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moguće</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Nedostatak:</a:t>
                      </a:r>
                      <a:r>
                        <a:rPr kumimoji="0" lang="vi-VN" sz="2000" b="0" i="0" u="none" strike="noStrike" cap="none" normalizeH="0" baseline="0" dirty="0">
                          <a:ln>
                            <a:noFill/>
                          </a:ln>
                          <a:solidFill>
                            <a:srgbClr val="333333"/>
                          </a:solidFill>
                          <a:effectLst/>
                          <a:latin typeface="Calibri Light"/>
                          <a:cs typeface="Times New Roman" pitchFamily="18" charset="0"/>
                        </a:rPr>
                        <a:t> </a:t>
                      </a:r>
                      <a:r>
                        <a:rPr kumimoji="0" lang="vi-VN" sz="2000" b="0" i="0" u="none" strike="noStrike" cap="none" normalizeH="0" baseline="0" dirty="0">
                          <a:ln>
                            <a:noFill/>
                          </a:ln>
                          <a:solidFill>
                            <a:srgbClr val="004992"/>
                          </a:solidFill>
                          <a:effectLst/>
                          <a:latin typeface="Calibri Light"/>
                          <a:cs typeface="Times New Roman" pitchFamily="18" charset="0"/>
                        </a:rPr>
                        <a:t>???</a:t>
                      </a:r>
                      <a:r>
                        <a:rPr kumimoji="0" lang="vi-VN" sz="2000" b="0" i="0" u="none" strike="noStrike" cap="none" normalizeH="0" baseline="0" dirty="0">
                          <a:ln>
                            <a:noFill/>
                          </a:ln>
                          <a:solidFill>
                            <a:srgbClr val="E3EFF8"/>
                          </a:solidFill>
                          <a:effectLst/>
                          <a:latin typeface="Calibri Light"/>
                          <a:cs typeface="Times New Roman" pitchFamily="18" charset="0"/>
                        </a:rPr>
                        <a:t> odbijanje odgovornosti smatra se nepristojnim ( samougađanje</a:t>
                      </a:r>
                      <a:r>
                        <a:rPr kumimoji="0" lang="vi-VN" sz="2000" b="0" i="0" u="none" strike="noStrike" cap="none" normalizeH="0" baseline="0">
                          <a:ln>
                            <a:noFill/>
                          </a:ln>
                          <a:solidFill>
                            <a:srgbClr val="E3EFF8"/>
                          </a:solidFill>
                          <a:effectLst/>
                          <a:latin typeface="Calibri Light"/>
                          <a:cs typeface="Times New Roman" pitchFamily="18" charset="0"/>
                        </a:rPr>
                        <a:t>, “linija manjeg otpora”)</a:t>
                      </a:r>
                      <a:endParaRPr kumimoji="0" lang="vi-VN" sz="20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Prednost:</a:t>
                      </a:r>
                      <a:r>
                        <a:rPr kumimoji="0" lang="vi-VN" sz="2000" b="0" i="0" u="none" strike="noStrike" cap="none" normalizeH="0" baseline="0" dirty="0">
                          <a:ln>
                            <a:noFill/>
                          </a:ln>
                          <a:solidFill>
                            <a:srgbClr val="333333"/>
                          </a:solidFill>
                          <a:effectLst/>
                          <a:latin typeface="Calibri Light"/>
                          <a:cs typeface="Times New Roman" pitchFamily="18" charset="0"/>
                        </a:rPr>
                        <a:t> </a:t>
                      </a:r>
                      <a:r>
                        <a:rPr kumimoji="0" lang="vi-VN" sz="2000" b="0" i="0" u="none" strike="noStrike" cap="none" normalizeH="0" baseline="0" dirty="0">
                          <a:ln>
                            <a:noFill/>
                          </a:ln>
                          <a:solidFill>
                            <a:srgbClr val="004992"/>
                          </a:solidFill>
                          <a:effectLst/>
                          <a:latin typeface="Calibri Light"/>
                          <a:cs typeface="Times New Roman" pitchFamily="18" charset="0"/>
                        </a:rPr>
                        <a:t>???</a:t>
                      </a:r>
                      <a:r>
                        <a:rPr kumimoji="0" lang="vi-VN" sz="2000" b="0" i="0" u="none" strike="noStrike" cap="none" normalizeH="0" baseline="0" dirty="0">
                          <a:ln>
                            <a:noFill/>
                          </a:ln>
                          <a:solidFill>
                            <a:srgbClr val="E3EFF8"/>
                          </a:solidFill>
                          <a:effectLst/>
                          <a:latin typeface="Calibri Light"/>
                          <a:cs typeface="Times New Roman" pitchFamily="18" charset="0"/>
                        </a:rPr>
                        <a:t> samopouzdanje nije ugroženo</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it-IT" altLang="de-DE" sz="1600">
                <a:latin typeface="Calibri Light"/>
              </a:rPr>
              <a:t>Da si bolje igrao, druga ekipa ne bi  dala gol.</a:t>
            </a:r>
            <a:endParaRPr lang="en-CA" altLang="de-DE" sz="1600">
              <a:latin typeface="Calibri Light"/>
            </a:endParaRPr>
          </a:p>
        </p:txBody>
      </p:sp>
      <p:sp>
        <p:nvSpPr>
          <p:cNvPr id="5" name="Footer Placeholder 4"/>
          <p:cNvSpPr>
            <a:spLocks noGrp="1"/>
          </p:cNvSpPr>
          <p:nvPr>
            <p:ph type="ftr" sz="quarter" idx="11"/>
          </p:nvPr>
        </p:nvSpPr>
        <p:spPr/>
        <p:txBody>
          <a:body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14</a:t>
            </a:fld>
            <a:endParaRPr lang="de-D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Posljedice različitih stilova pripisivanja uzroka kod negativnih događaja</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21519400"/>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Pripisivanje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“To </a:t>
                      </a:r>
                      <a:r>
                        <a:rPr kumimoji="0" lang="en-US" sz="2000" b="0" i="0" u="none" strike="noStrike" cap="none" normalizeH="0" baseline="0" dirty="0">
                          <a:ln>
                            <a:noFill/>
                          </a:ln>
                          <a:solidFill>
                            <a:srgbClr val="333333"/>
                          </a:solidFill>
                          <a:effectLst/>
                          <a:latin typeface="Calibri Light"/>
                          <a:cs typeface="Times New Roman" pitchFamily="18" charset="0"/>
                        </a:rPr>
                        <a:t>je </a:t>
                      </a:r>
                      <a:r>
                        <a:rPr kumimoji="0" lang="en-US" sz="2000" b="0" i="0" u="none" strike="noStrike" cap="none" normalizeH="0" baseline="0" dirty="0" err="1">
                          <a:ln>
                            <a:noFill/>
                          </a:ln>
                          <a:solidFill>
                            <a:srgbClr val="333333"/>
                          </a:solidFill>
                          <a:effectLst/>
                          <a:latin typeface="Calibri Light"/>
                          <a:cs typeface="Times New Roman" pitchFamily="18" charset="0"/>
                        </a:rPr>
                        <a:t>stvarno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bila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greška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Dugujem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ispriku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navijačima</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Nedostatak</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smanjeno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samopouzdanje</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izgledaš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plemenit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hrabar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jer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preuzimaš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odgovornost</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Drugim</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ljudima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okolnostima</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“Ali </a:t>
                      </a:r>
                      <a:r>
                        <a:rPr kumimoji="0" lang="en-US" sz="2000" b="0" i="0" u="none" strike="noStrike" cap="none" normalizeH="0" baseline="0" dirty="0" err="1">
                          <a:ln>
                            <a:noFill/>
                          </a:ln>
                          <a:solidFill>
                            <a:srgbClr val="333333"/>
                          </a:solidFill>
                          <a:effectLst/>
                          <a:latin typeface="Calibri Light"/>
                          <a:cs typeface="Times New Roman" pitchFamily="18" charset="0"/>
                        </a:rPr>
                        <a:t>gdje</a:t>
                      </a:r>
                      <a:r>
                        <a:rPr kumimoji="0" lang="en-US" sz="2000" b="0" i="0" u="none" strike="noStrike" cap="none" normalizeH="0" baseline="0" dirty="0">
                          <a:ln>
                            <a:noFill/>
                          </a:ln>
                          <a:solidFill>
                            <a:srgbClr val="333333"/>
                          </a:solidFill>
                          <a:effectLst/>
                          <a:latin typeface="Calibri Light"/>
                          <a:cs typeface="Times New Roman" pitchFamily="18" charset="0"/>
                        </a:rPr>
                        <a:t> je bio </a:t>
                      </a:r>
                      <a:r>
                        <a:rPr kumimoji="0" lang="en-US" sz="2000" b="0" i="0" u="none" strike="noStrike" cap="none" normalizeH="0" baseline="0" err="1">
                          <a:ln>
                            <a:noFill/>
                          </a:ln>
                          <a:solidFill>
                            <a:srgbClr val="333333"/>
                          </a:solidFill>
                          <a:effectLst/>
                          <a:latin typeface="Calibri Light"/>
                          <a:cs typeface="Times New Roman" pitchFamily="18" charset="0"/>
                        </a:rPr>
                        <a:t>golman</a:t>
                      </a:r>
                      <a:r>
                        <a:rPr kumimoji="0" lang="en-US" sz="2000" b="0" i="0" u="none" strike="noStrike" cap="none" normalizeH="0" baseline="0">
                          <a:ln>
                            <a:noFill/>
                          </a:ln>
                          <a:solidFill>
                            <a:srgbClr val="333333"/>
                          </a:solidFill>
                          <a:effectLst/>
                          <a:latin typeface="Calibri Light"/>
                          <a:cs typeface="Times New Roman" pitchFamily="18" charset="0"/>
                        </a:rPr>
                        <a:t>?”; “U </a:t>
                      </a:r>
                      <a:r>
                        <a:rPr kumimoji="0" lang="en-US" sz="2000" b="0" i="0" u="none" strike="noStrike" cap="none" normalizeH="0" baseline="0" dirty="0" err="1">
                          <a:ln>
                            <a:noFill/>
                          </a:ln>
                          <a:solidFill>
                            <a:srgbClr val="333333"/>
                          </a:solidFill>
                          <a:effectLst/>
                          <a:latin typeface="Calibri Light"/>
                          <a:cs typeface="Times New Roman" pitchFamily="18" charset="0"/>
                        </a:rPr>
                        <a:t>nogometu</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sve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moguće</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mn-lt"/>
                          <a:cs typeface="Times New Roman" pitchFamily="18" charset="0"/>
                        </a:rPr>
                        <a:t>Nedostatak:</a:t>
                      </a:r>
                      <a:r>
                        <a:rPr kumimoji="0" lang="vi-VN" sz="2000" b="0" i="0" u="none" strike="noStrike" cap="none" normalizeH="0" baseline="0" dirty="0">
                          <a:ln>
                            <a:noFill/>
                          </a:ln>
                          <a:solidFill>
                            <a:srgbClr val="333333"/>
                          </a:solidFill>
                          <a:effectLst/>
                          <a:latin typeface="+mn-lt"/>
                          <a:cs typeface="Times New Roman" pitchFamily="18" charset="0"/>
                        </a:rPr>
                        <a:t> </a:t>
                      </a:r>
                      <a:r>
                        <a:rPr kumimoji="0" lang="vi-VN" sz="2000" b="0" i="0" u="none" strike="noStrike" cap="none" normalizeH="0" baseline="0" dirty="0">
                          <a:ln>
                            <a:noFill/>
                          </a:ln>
                          <a:solidFill>
                            <a:srgbClr val="004992"/>
                          </a:solidFill>
                          <a:effectLst/>
                          <a:latin typeface="+mn-lt"/>
                          <a:cs typeface="Times New Roman" pitchFamily="18" charset="0"/>
                        </a:rPr>
                        <a:t>???</a:t>
                      </a:r>
                      <a:r>
                        <a:rPr kumimoji="0" lang="vi-VN" sz="2000" b="0" i="0" u="none" strike="noStrike" cap="none" normalizeH="0" baseline="0" dirty="0">
                          <a:ln>
                            <a:noFill/>
                          </a:ln>
                          <a:solidFill>
                            <a:srgbClr val="E3EFF8"/>
                          </a:solidFill>
                          <a:effectLst/>
                          <a:latin typeface="+mn-lt"/>
                          <a:cs typeface="Times New Roman" pitchFamily="18" charset="0"/>
                        </a:rPr>
                        <a:t> odbijanje odgovornosti smatra se nepristojnim ( samougađanje</a:t>
                      </a:r>
                      <a:r>
                        <a:rPr kumimoji="0" lang="vi-VN" sz="2000" b="0" i="0" u="none" strike="noStrike" cap="none" normalizeH="0" baseline="0">
                          <a:ln>
                            <a:noFill/>
                          </a:ln>
                          <a:solidFill>
                            <a:srgbClr val="E3EFF8"/>
                          </a:solidFill>
                          <a:effectLst/>
                          <a:latin typeface="+mn-lt"/>
                          <a:cs typeface="Times New Roman" pitchFamily="18" charset="0"/>
                        </a:rPr>
                        <a:t>, “linija manjeg otpora”)</a:t>
                      </a:r>
                      <a:endParaRPr kumimoji="0" lang="vi-VN" sz="2000" b="0" i="0" u="none" strike="noStrike" cap="none" normalizeH="0" baseline="0" dirty="0">
                        <a:ln>
                          <a:noFill/>
                        </a:ln>
                        <a:solidFill>
                          <a:srgbClr val="E3EFF8"/>
                        </a:solidFill>
                        <a:effectLst/>
                        <a:latin typeface="+mn-l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mn-lt"/>
                          <a:cs typeface="Times New Roman" pitchFamily="18" charset="0"/>
                        </a:rPr>
                        <a:t>Prednost:</a:t>
                      </a:r>
                      <a:r>
                        <a:rPr kumimoji="0" lang="vi-VN" sz="2000" b="0" i="0" u="none" strike="noStrike" cap="none" normalizeH="0" baseline="0" dirty="0">
                          <a:ln>
                            <a:noFill/>
                          </a:ln>
                          <a:solidFill>
                            <a:srgbClr val="333333"/>
                          </a:solidFill>
                          <a:effectLst/>
                          <a:latin typeface="+mn-lt"/>
                          <a:cs typeface="Times New Roman" pitchFamily="18" charset="0"/>
                        </a:rPr>
                        <a:t> </a:t>
                      </a:r>
                      <a:r>
                        <a:rPr kumimoji="0" lang="vi-VN" sz="2000" b="0" i="0" u="none" strike="noStrike" cap="none" normalizeH="0" baseline="0" dirty="0">
                          <a:ln>
                            <a:noFill/>
                          </a:ln>
                          <a:solidFill>
                            <a:srgbClr val="004992"/>
                          </a:solidFill>
                          <a:effectLst/>
                          <a:latin typeface="+mn-lt"/>
                          <a:cs typeface="Times New Roman" pitchFamily="18" charset="0"/>
                        </a:rPr>
                        <a:t>???</a:t>
                      </a:r>
                      <a:r>
                        <a:rPr kumimoji="0" lang="vi-VN" sz="2000" b="0" i="0" u="none" strike="noStrike" cap="none" normalizeH="0" baseline="0" dirty="0">
                          <a:ln>
                            <a:noFill/>
                          </a:ln>
                          <a:solidFill>
                            <a:srgbClr val="E3EFF8"/>
                          </a:solidFill>
                          <a:effectLst/>
                          <a:latin typeface="+mn-lt"/>
                          <a:cs typeface="Times New Roman" pitchFamily="18" charset="0"/>
                        </a:rPr>
                        <a:t> samopouzdanje nije ugroženo</a:t>
                      </a:r>
                      <a:endParaRPr kumimoji="0" lang="en-GB" sz="2000" b="0" i="0" u="none" strike="noStrike" cap="none" normalizeH="0" baseline="0" dirty="0">
                        <a:ln>
                          <a:noFill/>
                        </a:ln>
                        <a:solidFill>
                          <a:srgbClr val="E3EFF8"/>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it-IT" altLang="de-DE" sz="1600">
                <a:latin typeface="Calibri Light"/>
              </a:rPr>
              <a:t>Da si bolje igrao, druga ekipa ne bi  dala gol.</a:t>
            </a:r>
            <a:endParaRPr lang="en-CA" altLang="de-DE" sz="1600">
              <a:latin typeface="Calibri Light"/>
            </a:endParaRPr>
          </a:p>
        </p:txBody>
      </p:sp>
      <p:sp>
        <p:nvSpPr>
          <p:cNvPr id="5" name="Footer Placeholder 4"/>
          <p:cNvSpPr>
            <a:spLocks noGrp="1"/>
          </p:cNvSpPr>
          <p:nvPr>
            <p:ph type="ftr" sz="quarter" idx="11"/>
          </p:nvPr>
        </p:nvSpPr>
        <p:spPr/>
        <p:txBody>
          <a:body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15</a:t>
            </a:fld>
            <a:endParaRPr lang="de-DE" dirty="0"/>
          </a:p>
        </p:txBody>
      </p:sp>
    </p:spTree>
    <p:extLst>
      <p:ext uri="{BB962C8B-B14F-4D97-AF65-F5344CB8AC3E}">
        <p14:creationId xmlns:p14="http://schemas.microsoft.com/office/powerpoint/2010/main" val="3604476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Posljedice različitih stilova pripisivanja uzroka kod negativnih događaja</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4199092366"/>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Pripisivanje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“To </a:t>
                      </a:r>
                      <a:r>
                        <a:rPr kumimoji="0" lang="en-US" sz="2000" b="0" i="0" u="none" strike="noStrike" cap="none" normalizeH="0" baseline="0" dirty="0">
                          <a:ln>
                            <a:noFill/>
                          </a:ln>
                          <a:solidFill>
                            <a:srgbClr val="333333"/>
                          </a:solidFill>
                          <a:effectLst/>
                          <a:latin typeface="Calibri Light"/>
                          <a:cs typeface="Times New Roman" pitchFamily="18" charset="0"/>
                        </a:rPr>
                        <a:t>je </a:t>
                      </a:r>
                      <a:r>
                        <a:rPr kumimoji="0" lang="en-US" sz="2000" b="0" i="0" u="none" strike="noStrike" cap="none" normalizeH="0" baseline="0" dirty="0" err="1">
                          <a:ln>
                            <a:noFill/>
                          </a:ln>
                          <a:solidFill>
                            <a:srgbClr val="333333"/>
                          </a:solidFill>
                          <a:effectLst/>
                          <a:latin typeface="Calibri Light"/>
                          <a:cs typeface="Times New Roman" pitchFamily="18" charset="0"/>
                        </a:rPr>
                        <a:t>stvarno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bila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greška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Dugujem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ispriku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navijačima</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Nedostatak</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smanjeno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samopouzdanje</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izgledaš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plemenit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hrabar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jer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preuzimaš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odgovornost</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Drugim</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ljudima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okolnostima</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“Ali </a:t>
                      </a:r>
                      <a:r>
                        <a:rPr kumimoji="0" lang="en-US" sz="2000" b="0" i="0" u="none" strike="noStrike" cap="none" normalizeH="0" baseline="0" dirty="0" err="1">
                          <a:ln>
                            <a:noFill/>
                          </a:ln>
                          <a:solidFill>
                            <a:srgbClr val="333333"/>
                          </a:solidFill>
                          <a:effectLst/>
                          <a:latin typeface="Calibri Light"/>
                          <a:cs typeface="Times New Roman" pitchFamily="18" charset="0"/>
                        </a:rPr>
                        <a:t>gdje</a:t>
                      </a:r>
                      <a:r>
                        <a:rPr kumimoji="0" lang="en-US" sz="2000" b="0" i="0" u="none" strike="noStrike" cap="none" normalizeH="0" baseline="0" dirty="0">
                          <a:ln>
                            <a:noFill/>
                          </a:ln>
                          <a:solidFill>
                            <a:srgbClr val="333333"/>
                          </a:solidFill>
                          <a:effectLst/>
                          <a:latin typeface="Calibri Light"/>
                          <a:cs typeface="Times New Roman" pitchFamily="18" charset="0"/>
                        </a:rPr>
                        <a:t> je bio </a:t>
                      </a:r>
                      <a:r>
                        <a:rPr kumimoji="0" lang="en-US" sz="2000" b="0" i="0" u="none" strike="noStrike" cap="none" normalizeH="0" baseline="0" err="1">
                          <a:ln>
                            <a:noFill/>
                          </a:ln>
                          <a:solidFill>
                            <a:srgbClr val="333333"/>
                          </a:solidFill>
                          <a:effectLst/>
                          <a:latin typeface="Calibri Light"/>
                          <a:cs typeface="Times New Roman" pitchFamily="18" charset="0"/>
                        </a:rPr>
                        <a:t>golman</a:t>
                      </a:r>
                      <a:r>
                        <a:rPr kumimoji="0" lang="en-US" sz="2000" b="0" i="0" u="none" strike="noStrike" cap="none" normalizeH="0" baseline="0">
                          <a:ln>
                            <a:noFill/>
                          </a:ln>
                          <a:solidFill>
                            <a:srgbClr val="333333"/>
                          </a:solidFill>
                          <a:effectLst/>
                          <a:latin typeface="Calibri Light"/>
                          <a:cs typeface="Times New Roman" pitchFamily="18" charset="0"/>
                        </a:rPr>
                        <a:t>?”; “U </a:t>
                      </a:r>
                      <a:r>
                        <a:rPr kumimoji="0" lang="en-US" sz="2000" b="0" i="0" u="none" strike="noStrike" cap="none" normalizeH="0" baseline="0" dirty="0" err="1">
                          <a:ln>
                            <a:noFill/>
                          </a:ln>
                          <a:solidFill>
                            <a:srgbClr val="333333"/>
                          </a:solidFill>
                          <a:effectLst/>
                          <a:latin typeface="Calibri Light"/>
                          <a:cs typeface="Times New Roman" pitchFamily="18" charset="0"/>
                        </a:rPr>
                        <a:t>nogometu</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sve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moguće</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Nedostatak:</a:t>
                      </a:r>
                      <a:r>
                        <a:rPr kumimoji="0" lang="vi-VN" sz="2000" b="0" i="0" u="none" strike="noStrike" cap="none" normalizeH="0" baseline="0" dirty="0">
                          <a:ln>
                            <a:noFill/>
                          </a:ln>
                          <a:solidFill>
                            <a:srgbClr val="333333"/>
                          </a:solidFill>
                          <a:effectLst/>
                          <a:latin typeface="Calibri Light"/>
                          <a:cs typeface="Times New Roman" pitchFamily="18" charset="0"/>
                        </a:rPr>
                        <a:t> odbijanje odgovornosti smatra se nepristojnim ( samougađanje</a:t>
                      </a:r>
                      <a:r>
                        <a:rPr kumimoji="0" lang="vi-VN" sz="2000" b="0" i="0" u="none" strike="noStrike" cap="none" normalizeH="0" baseline="0">
                          <a:ln>
                            <a:noFill/>
                          </a:ln>
                          <a:solidFill>
                            <a:srgbClr val="333333"/>
                          </a:solidFill>
                          <a:effectLst/>
                          <a:latin typeface="Calibri Light"/>
                          <a:cs typeface="Times New Roman" pitchFamily="18" charset="0"/>
                        </a:rPr>
                        <a:t>, “linija manjeg otpora”)</a:t>
                      </a:r>
                      <a:endParaRPr kumimoji="0" lang="vi-VN"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Prednost:</a:t>
                      </a:r>
                      <a:r>
                        <a:rPr kumimoji="0" lang="vi-VN" sz="2000" b="0" i="0" u="none" strike="noStrike" cap="none" normalizeH="0" baseline="0" dirty="0">
                          <a:ln>
                            <a:noFill/>
                          </a:ln>
                          <a:solidFill>
                            <a:srgbClr val="333333"/>
                          </a:solidFill>
                          <a:effectLst/>
                          <a:latin typeface="Calibri Light"/>
                          <a:cs typeface="Times New Roman" pitchFamily="18" charset="0"/>
                        </a:rPr>
                        <a:t> samopouzdanje nije ugroženo</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it-IT" altLang="de-DE" sz="1600">
                <a:latin typeface="Calibri Light"/>
              </a:rPr>
              <a:t>Da si bolje igrao, druga ekipa ne bi  dala gol.</a:t>
            </a:r>
            <a:endParaRPr lang="en-CA" altLang="de-DE" sz="1600">
              <a:latin typeface="Calibri Light"/>
            </a:endParaRPr>
          </a:p>
        </p:txBody>
      </p:sp>
      <p:sp>
        <p:nvSpPr>
          <p:cNvPr id="5" name="Footer Placeholder 4"/>
          <p:cNvSpPr>
            <a:spLocks noGrp="1"/>
          </p:cNvSpPr>
          <p:nvPr>
            <p:ph type="ftr" sz="quarter" idx="11"/>
          </p:nvPr>
        </p:nvSpPr>
        <p:spPr/>
        <p:txBody>
          <a:body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620087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Posljedice različitih stilova pripisivanja uzroka kod negativnih događaja</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4157685810"/>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Odmjereniji odgovori (npr. kombinacija utjecaja same osobe, drugih ljudi, situacije) nude višestruka objašnjenja:</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endParaRPr kumimoji="0" lang="de-DE" sz="2000" b="0"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it-IT" altLang="de-DE" sz="1600">
                <a:latin typeface="Calibri Light"/>
              </a:rPr>
              <a:t>Da si bolje igrao, druga ekipa ne bi  dala gol.</a:t>
            </a:r>
            <a:endParaRPr lang="en-CA" altLang="de-DE" sz="1600">
              <a:latin typeface="Calibri Light"/>
            </a:endParaRPr>
          </a:p>
        </p:txBody>
      </p:sp>
      <p:sp>
        <p:nvSpPr>
          <p:cNvPr id="5" name="Footer Placeholder 4"/>
          <p:cNvSpPr>
            <a:spLocks noGrp="1"/>
          </p:cNvSpPr>
          <p:nvPr>
            <p:ph type="ftr" sz="quarter" idx="11"/>
          </p:nvPr>
        </p:nvSpPr>
        <p:spPr/>
        <p:txBody>
          <a:body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Posljedice različitih stilova pripisivanja uzroka kod negativnih događaja</a:t>
            </a:r>
            <a:endParaRPr lang="en-US" sz="3600">
              <a:latin typeface="+mn-lt"/>
              <a:ea typeface="+mn-ea"/>
              <a:cs typeface="+mn-cs"/>
            </a:endParaRPr>
          </a:p>
        </p:txBody>
      </p:sp>
      <p:graphicFrame>
        <p:nvGraphicFramePr>
          <p:cNvPr id="11" name="Group 38"/>
          <p:cNvGraphicFramePr>
            <a:graphicFrameLocks noGrp="1"/>
          </p:cNvGraphicFramePr>
          <p:nvPr>
            <p:extLst>
              <p:ext uri="{D42A27DB-BD31-4B8C-83A1-F6EECF244321}">
                <p14:modId xmlns:p14="http://schemas.microsoft.com/office/powerpoint/2010/main" val="4015087292"/>
              </p:ext>
            </p:extLst>
          </p:nvPr>
        </p:nvGraphicFramePr>
        <p:xfrm>
          <a:off x="408955" y="4297680"/>
          <a:ext cx="11376000" cy="23469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Odmjereniji odgovori (npr. kombinacija utjecaja same osobe, drugih ljudi, situacije) nude višestruka objašnjenja: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“Moja </a:t>
                      </a:r>
                      <a:r>
                        <a:rPr kumimoji="0" lang="vi-VN" sz="2000" b="0" i="0" u="none" strike="noStrike" cap="none" normalizeH="0" baseline="0" dirty="0">
                          <a:ln>
                            <a:noFill/>
                          </a:ln>
                          <a:solidFill>
                            <a:srgbClr val="333333"/>
                          </a:solidFill>
                          <a:effectLst/>
                          <a:latin typeface="Calibri Light"/>
                          <a:cs typeface="Times New Roman" pitchFamily="18" charset="0"/>
                        </a:rPr>
                        <a:t>igra je bila loša, ali ću je sigurno poboljšati. Želio bih dodati da sam spriječio neke od njihovih najvećih prilika za </a:t>
                      </a:r>
                      <a:r>
                        <a:rPr kumimoji="0" lang="vi-VN" sz="2000" b="0" i="0" u="none" strike="noStrike" cap="none" normalizeH="0" baseline="0">
                          <a:ln>
                            <a:noFill/>
                          </a:ln>
                          <a:solidFill>
                            <a:srgbClr val="333333"/>
                          </a:solidFill>
                          <a:effectLst/>
                          <a:latin typeface="Calibri Light"/>
                          <a:cs typeface="Times New Roman" pitchFamily="18" charset="0"/>
                        </a:rPr>
                        <a:t>gol.”</a:t>
                      </a:r>
                      <a:endParaRPr kumimoji="0" lang="vi-VN"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“Slijedeći </a:t>
                      </a:r>
                      <a:r>
                        <a:rPr kumimoji="0" lang="vi-VN" sz="2000" b="0" i="0" u="none" strike="noStrike" cap="none" normalizeH="0" baseline="0" dirty="0">
                          <a:ln>
                            <a:noFill/>
                          </a:ln>
                          <a:solidFill>
                            <a:srgbClr val="333333"/>
                          </a:solidFill>
                          <a:effectLst/>
                          <a:latin typeface="Calibri Light"/>
                          <a:cs typeface="Times New Roman" pitchFamily="18" charset="0"/>
                        </a:rPr>
                        <a:t>put ću igrati bolje, i moji suigrači također. Nadam se da ćemo tako doći do </a:t>
                      </a:r>
                      <a:r>
                        <a:rPr kumimoji="0" lang="vi-VN" sz="2000" b="0" i="0" u="none" strike="noStrike" cap="none" normalizeH="0" baseline="0">
                          <a:ln>
                            <a:noFill/>
                          </a:ln>
                          <a:solidFill>
                            <a:srgbClr val="333333"/>
                          </a:solidFill>
                          <a:effectLst/>
                          <a:latin typeface="Calibri Light"/>
                          <a:cs typeface="Times New Roman" pitchFamily="18" charset="0"/>
                        </a:rPr>
                        <a:t>pobjede.”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it-IT" altLang="de-DE" sz="1600">
                <a:latin typeface="Calibri Light"/>
              </a:rPr>
              <a:t>Da si bolje igrao, druga ekipa ne bi  dala gol.</a:t>
            </a:r>
            <a:endParaRPr lang="en-CA" altLang="de-DE" sz="1600">
              <a:latin typeface="Calibri Light"/>
            </a:endParaRPr>
          </a:p>
        </p:txBody>
      </p:sp>
      <p:sp>
        <p:nvSpPr>
          <p:cNvPr id="5" name="Footer Placeholder 4"/>
          <p:cNvSpPr>
            <a:spLocks noGrp="1"/>
          </p:cNvSpPr>
          <p:nvPr>
            <p:ph type="ftr" sz="quarter" idx="11"/>
          </p:nvPr>
        </p:nvSpPr>
        <p:spPr/>
        <p:txBody>
          <a:body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18</a:t>
            </a:fld>
            <a:endParaRPr lang="de-DE"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Posljedice različitih stilova pripisivanja uzroka kod pozitivnih događaja</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482615903"/>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Pripisivanje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“Kao </a:t>
                      </a:r>
                      <a:r>
                        <a:rPr kumimoji="0" lang="en-US" sz="2000" b="0" i="0" u="none" strike="noStrike" cap="none" normalizeH="0" baseline="0" dirty="0" err="1">
                          <a:ln>
                            <a:noFill/>
                          </a:ln>
                          <a:solidFill>
                            <a:srgbClr val="333333"/>
                          </a:solidFill>
                          <a:effectLst/>
                          <a:latin typeface="Calibri Light"/>
                          <a:cs typeface="Times New Roman" pitchFamily="18" charset="0"/>
                        </a:rPr>
                        <a:t>što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prije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rekli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iznimno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talentiran</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err="1">
                          <a:ln>
                            <a:noFill/>
                          </a:ln>
                          <a:solidFill>
                            <a:srgbClr val="333333"/>
                          </a:solidFill>
                          <a:effectLst/>
                          <a:latin typeface="Calibri Light"/>
                          <a:cs typeface="Times New Roman" pitchFamily="18" charset="0"/>
                        </a:rPr>
                        <a:t>Nedostatak</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samohvala</a:t>
                      </a:r>
                      <a:r>
                        <a:rPr kumimoji="0" lang="en-US" sz="2000" b="0" i="0" u="none" strike="noStrike" cap="none" normalizeH="0" baseline="0" dirty="0">
                          <a:ln>
                            <a:noFill/>
                          </a:ln>
                          <a:solidFill>
                            <a:srgbClr val="FFFFFF"/>
                          </a:solidFill>
                          <a:effectLst/>
                          <a:latin typeface="Calibri Light"/>
                          <a:cs typeface="Times New Roman" pitchFamily="18" charset="0"/>
                        </a:rPr>
                        <a:t> se </a:t>
                      </a:r>
                      <a:r>
                        <a:rPr kumimoji="0" lang="en-US" sz="2000" b="0" i="0" u="none" strike="noStrike" cap="none" normalizeH="0" baseline="0" dirty="0" err="1">
                          <a:ln>
                            <a:noFill/>
                          </a:ln>
                          <a:solidFill>
                            <a:srgbClr val="FFFFFF"/>
                          </a:solidFill>
                          <a:effectLst/>
                          <a:latin typeface="Calibri Light"/>
                          <a:cs typeface="Times New Roman" pitchFamily="18" charset="0"/>
                        </a:rPr>
                        <a:t>smatra</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arogantnom</a:t>
                      </a:r>
                      <a:r>
                        <a:rPr kumimoji="0" lang="en-US" sz="2000" b="0" i="0" u="none" strike="noStrike" cap="none" normalizeH="0" baseline="0" dirty="0">
                          <a:ln>
                            <a:noFill/>
                          </a:ln>
                          <a:solidFill>
                            <a:srgbClr val="FFFFFF"/>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err="1">
                          <a:ln>
                            <a:noFill/>
                          </a:ln>
                          <a:solidFill>
                            <a:srgbClr val="333333"/>
                          </a:solidFill>
                          <a:effectLst/>
                          <a:latin typeface="Calibri Light"/>
                          <a:cs typeface="Times New Roman" pitchFamily="18" charset="0"/>
                        </a:rPr>
                        <a:t>Prednost</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povećanje</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samopouzdanja</a:t>
                      </a:r>
                      <a:endParaRPr kumimoji="0" lang="en-US" sz="18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Drugim</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osobama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okolnostima</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“Sve </a:t>
                      </a:r>
                      <a:r>
                        <a:rPr kumimoji="0" lang="en-US" sz="2000" b="0" i="0" u="none" strike="noStrike" cap="none" normalizeH="0" baseline="0" dirty="0" err="1">
                          <a:ln>
                            <a:noFill/>
                          </a:ln>
                          <a:solidFill>
                            <a:srgbClr val="333333"/>
                          </a:solidFill>
                          <a:effectLst/>
                          <a:latin typeface="Calibri Light"/>
                          <a:cs typeface="Times New Roman" pitchFamily="18" charset="0"/>
                        </a:rPr>
                        <a:t>dugujem</a:t>
                      </a:r>
                      <a:r>
                        <a:rPr kumimoji="0" lang="en-US" sz="2000" b="0" i="0" u="none" strike="noStrike" cap="none" normalizeH="0" baseline="0" dirty="0">
                          <a:ln>
                            <a:noFill/>
                          </a:ln>
                          <a:solidFill>
                            <a:srgbClr val="333333"/>
                          </a:solidFill>
                          <a:effectLst/>
                          <a:latin typeface="Calibri Light"/>
                          <a:cs typeface="Times New Roman" pitchFamily="18" charset="0"/>
                        </a:rPr>
                        <a:t> mom </a:t>
                      </a:r>
                      <a:r>
                        <a:rPr kumimoji="0" lang="en-US" sz="2000" b="0" i="0" u="none" strike="noStrike" cap="none" normalizeH="0" baseline="0" dirty="0" err="1">
                          <a:ln>
                            <a:noFill/>
                          </a:ln>
                          <a:solidFill>
                            <a:srgbClr val="333333"/>
                          </a:solidFill>
                          <a:effectLst/>
                          <a:latin typeface="Calibri Light"/>
                          <a:cs typeface="Times New Roman" pitchFamily="18" charset="0"/>
                        </a:rPr>
                        <a:t>mentoru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roditeljima</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Nedostatak</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samopouzdanje</a:t>
                      </a:r>
                      <a:r>
                        <a:rPr kumimoji="0" lang="en-US" sz="2000" b="0" i="0" u="none" strike="noStrike" cap="none" normalizeH="0" baseline="0" dirty="0">
                          <a:ln>
                            <a:noFill/>
                          </a:ln>
                          <a:solidFill>
                            <a:srgbClr val="E3EFF8"/>
                          </a:solidFill>
                          <a:effectLst/>
                          <a:latin typeface="Calibri Light"/>
                          <a:cs typeface="Times New Roman" pitchFamily="18" charset="0"/>
                        </a:rPr>
                        <a:t> se </a:t>
                      </a:r>
                      <a:r>
                        <a:rPr kumimoji="0" lang="en-US" sz="2000" b="0" i="0" u="none" strike="noStrike" cap="none" normalizeH="0" baseline="0" dirty="0" err="1">
                          <a:ln>
                            <a:noFill/>
                          </a:ln>
                          <a:solidFill>
                            <a:srgbClr val="E3EFF8"/>
                          </a:solidFill>
                          <a:effectLst/>
                          <a:latin typeface="Calibri Light"/>
                          <a:cs typeface="Times New Roman" pitchFamily="18" charset="0"/>
                        </a:rPr>
                        <a:t>nije</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povećalo</a:t>
                      </a:r>
                      <a:endParaRPr kumimoji="0" lang="en-US" sz="20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smatraju</a:t>
                      </a:r>
                      <a:r>
                        <a:rPr kumimoji="0" lang="en-US" sz="2000" b="0" i="0" u="none" strike="noStrike" cap="none" normalizeH="0" baseline="0" dirty="0">
                          <a:ln>
                            <a:noFill/>
                          </a:ln>
                          <a:solidFill>
                            <a:srgbClr val="E3EFF8"/>
                          </a:solidFill>
                          <a:effectLst/>
                          <a:latin typeface="Calibri Light"/>
                          <a:cs typeface="Times New Roman" pitchFamily="18" charset="0"/>
                        </a:rPr>
                        <a:t> Vas </a:t>
                      </a:r>
                      <a:r>
                        <a:rPr kumimoji="0" lang="en-US" sz="2000" b="0" i="0" u="none" strike="noStrike" cap="none" normalizeH="0" baseline="0" dirty="0" err="1">
                          <a:ln>
                            <a:noFill/>
                          </a:ln>
                          <a:solidFill>
                            <a:srgbClr val="E3EFF8"/>
                          </a:solidFill>
                          <a:effectLst/>
                          <a:latin typeface="Calibri Light"/>
                          <a:cs typeface="Times New Roman" pitchFamily="18" charset="0"/>
                        </a:rPr>
                        <a:t>skromnim</a:t>
                      </a:r>
                      <a:r>
                        <a:rPr kumimoji="0" lang="en-US" sz="2000" b="0" i="0" u="none" strike="noStrike" cap="none" normalizeH="0" baseline="0">
                          <a:ln>
                            <a:noFill/>
                          </a:ln>
                          <a:solidFill>
                            <a:srgbClr val="E3EFF8"/>
                          </a:solidFill>
                          <a:effectLst/>
                          <a:latin typeface="Calibri Light"/>
                          <a:cs typeface="Times New Roman" pitchFamily="18" charset="0"/>
                        </a:rPr>
                        <a:t>, pravim “timskim igračem” </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a:off x="7033691" y="1813842"/>
            <a:ext cx="2286000" cy="679054"/>
          </a:xfrm>
          <a:prstGeom prst="wedgeRoundRectCallout">
            <a:avLst>
              <a:gd name="adj1" fmla="val -62279"/>
              <a:gd name="adj2" fmla="val 32857"/>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400">
                <a:latin typeface="Calibri Light"/>
              </a:rPr>
              <a:t>Čestitam na pobjedi. Kako ste samo uspjeli?</a:t>
            </a:r>
            <a:endParaRPr lang="en-CA" altLang="de-DE" sz="1400" dirty="0">
              <a:latin typeface="Calibri Light"/>
            </a:endParaRPr>
          </a:p>
        </p:txBody>
      </p:sp>
      <p:sp>
        <p:nvSpPr>
          <p:cNvPr id="5" name="Footer Placeholder 4"/>
          <p:cNvSpPr>
            <a:spLocks noGrp="1"/>
          </p:cNvSpPr>
          <p:nvPr>
            <p:ph type="ftr" sz="quarter" idx="11"/>
          </p:nvPr>
        </p:nvSpPr>
        <p:spPr/>
        <p:txBody>
          <a:body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19</a:t>
            </a:fld>
            <a:endParaRPr lang="de-D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Posljedice različitih stilova pripisivanja uzroka kod pozitivnih događaja</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065550422"/>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Pripisivanje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“Kao </a:t>
                      </a:r>
                      <a:r>
                        <a:rPr kumimoji="0" lang="en-US" sz="2000" b="0" i="0" u="none" strike="noStrike" cap="none" normalizeH="0" baseline="0" dirty="0" err="1">
                          <a:ln>
                            <a:noFill/>
                          </a:ln>
                          <a:solidFill>
                            <a:srgbClr val="333333"/>
                          </a:solidFill>
                          <a:effectLst/>
                          <a:latin typeface="Calibri Light"/>
                          <a:cs typeface="Times New Roman" pitchFamily="18" charset="0"/>
                        </a:rPr>
                        <a:t>što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prije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rekli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iznimno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talentiran</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Nedostatak</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samohvala</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smatra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arogantnom</a:t>
                      </a:r>
                      <a:r>
                        <a:rPr kumimoji="0" lang="en-US" sz="20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povećanje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samopouzdanja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Drugim</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osobama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okolnostima</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“Sve </a:t>
                      </a:r>
                      <a:r>
                        <a:rPr kumimoji="0" lang="en-US" sz="2000" b="0" i="0" u="none" strike="noStrike" cap="none" normalizeH="0" baseline="0" dirty="0" err="1">
                          <a:ln>
                            <a:noFill/>
                          </a:ln>
                          <a:solidFill>
                            <a:srgbClr val="333333"/>
                          </a:solidFill>
                          <a:effectLst/>
                          <a:latin typeface="Calibri Light"/>
                          <a:cs typeface="Times New Roman" pitchFamily="18" charset="0"/>
                        </a:rPr>
                        <a:t>dugujem</a:t>
                      </a:r>
                      <a:r>
                        <a:rPr kumimoji="0" lang="en-US" sz="2000" b="0" i="0" u="none" strike="noStrike" cap="none" normalizeH="0" baseline="0" dirty="0">
                          <a:ln>
                            <a:noFill/>
                          </a:ln>
                          <a:solidFill>
                            <a:srgbClr val="333333"/>
                          </a:solidFill>
                          <a:effectLst/>
                          <a:latin typeface="Calibri Light"/>
                          <a:cs typeface="Times New Roman" pitchFamily="18" charset="0"/>
                        </a:rPr>
                        <a:t> mom </a:t>
                      </a:r>
                      <a:r>
                        <a:rPr kumimoji="0" lang="en-US" sz="2000" b="0" i="0" u="none" strike="noStrike" cap="none" normalizeH="0" baseline="0" dirty="0" err="1">
                          <a:ln>
                            <a:noFill/>
                          </a:ln>
                          <a:solidFill>
                            <a:srgbClr val="333333"/>
                          </a:solidFill>
                          <a:effectLst/>
                          <a:latin typeface="Calibri Light"/>
                          <a:cs typeface="Times New Roman" pitchFamily="18" charset="0"/>
                        </a:rPr>
                        <a:t>mentoru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roditeljima</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Nedostatak</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samopouzdanje</a:t>
                      </a:r>
                      <a:r>
                        <a:rPr kumimoji="0" lang="en-US" sz="2000" b="0" i="0" u="none" strike="noStrike" cap="none" normalizeH="0" baseline="0" dirty="0">
                          <a:ln>
                            <a:noFill/>
                          </a:ln>
                          <a:solidFill>
                            <a:srgbClr val="E3EFF8"/>
                          </a:solidFill>
                          <a:effectLst/>
                          <a:latin typeface="+mn-lt"/>
                          <a:cs typeface="Times New Roman" pitchFamily="18" charset="0"/>
                        </a:rPr>
                        <a:t> se </a:t>
                      </a:r>
                      <a:r>
                        <a:rPr kumimoji="0" lang="en-US" sz="2000" b="0" i="0" u="none" strike="noStrike" cap="none" normalizeH="0" baseline="0" dirty="0" err="1">
                          <a:ln>
                            <a:noFill/>
                          </a:ln>
                          <a:solidFill>
                            <a:srgbClr val="E3EFF8"/>
                          </a:solidFill>
                          <a:effectLst/>
                          <a:latin typeface="+mn-lt"/>
                          <a:cs typeface="Times New Roman" pitchFamily="18" charset="0"/>
                        </a:rPr>
                        <a:t>nije</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povećalo</a:t>
                      </a:r>
                      <a:endParaRPr kumimoji="0" lang="en-US" sz="2000" b="0" i="0" u="none" strike="noStrike" cap="none" normalizeH="0" baseline="0" dirty="0">
                        <a:ln>
                          <a:noFill/>
                        </a:ln>
                        <a:solidFill>
                          <a:srgbClr val="E3EFF8"/>
                        </a:solidFill>
                        <a:effectLst/>
                        <a:latin typeface="+mn-l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Prednost</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smatraju</a:t>
                      </a:r>
                      <a:r>
                        <a:rPr kumimoji="0" lang="en-US" sz="2000" b="0" i="0" u="none" strike="noStrike" cap="none" normalizeH="0" baseline="0" dirty="0">
                          <a:ln>
                            <a:noFill/>
                          </a:ln>
                          <a:solidFill>
                            <a:srgbClr val="E3EFF8"/>
                          </a:solidFill>
                          <a:effectLst/>
                          <a:latin typeface="+mn-lt"/>
                          <a:cs typeface="Times New Roman" pitchFamily="18" charset="0"/>
                        </a:rPr>
                        <a:t> Vas </a:t>
                      </a:r>
                      <a:r>
                        <a:rPr kumimoji="0" lang="en-US" sz="2000" b="0" i="0" u="none" strike="noStrike" cap="none" normalizeH="0" baseline="0" dirty="0" err="1">
                          <a:ln>
                            <a:noFill/>
                          </a:ln>
                          <a:solidFill>
                            <a:srgbClr val="E3EFF8"/>
                          </a:solidFill>
                          <a:effectLst/>
                          <a:latin typeface="+mn-lt"/>
                          <a:cs typeface="Times New Roman" pitchFamily="18" charset="0"/>
                        </a:rPr>
                        <a:t>skromnim</a:t>
                      </a:r>
                      <a:r>
                        <a:rPr kumimoji="0" lang="en-US" sz="2000" b="0" i="0" u="none" strike="noStrike" cap="none" normalizeH="0" baseline="0">
                          <a:ln>
                            <a:noFill/>
                          </a:ln>
                          <a:solidFill>
                            <a:srgbClr val="E3EFF8"/>
                          </a:solidFill>
                          <a:effectLst/>
                          <a:latin typeface="+mn-lt"/>
                          <a:cs typeface="Times New Roman" pitchFamily="18" charset="0"/>
                        </a:rPr>
                        <a:t>, pravim “timskim igračem” </a:t>
                      </a:r>
                      <a:endParaRPr kumimoji="0" lang="en-US" sz="1800" b="0" i="0" u="none" strike="noStrike" cap="none" normalizeH="0" baseline="0" dirty="0">
                        <a:ln>
                          <a:noFill/>
                        </a:ln>
                        <a:solidFill>
                          <a:srgbClr val="E3EFF8"/>
                        </a:solidFill>
                        <a:effectLst/>
                        <a:latin typeface="+mn-l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a:off x="7033691" y="1813842"/>
            <a:ext cx="2286000" cy="679054"/>
          </a:xfrm>
          <a:prstGeom prst="wedgeRoundRectCallout">
            <a:avLst>
              <a:gd name="adj1" fmla="val -62279"/>
              <a:gd name="adj2" fmla="val 32857"/>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400">
                <a:latin typeface="Calibri Light"/>
              </a:rPr>
              <a:t>Čestitam na pobjedi. Kako ste samo uspjeli?</a:t>
            </a:r>
            <a:endParaRPr lang="en-CA" altLang="de-DE" sz="1400" dirty="0">
              <a:latin typeface="Calibri Light"/>
            </a:endParaRPr>
          </a:p>
        </p:txBody>
      </p:sp>
      <p:sp>
        <p:nvSpPr>
          <p:cNvPr id="5" name="Footer Placeholder 4"/>
          <p:cNvSpPr>
            <a:spLocks noGrp="1"/>
          </p:cNvSpPr>
          <p:nvPr>
            <p:ph type="ftr" sz="quarter" idx="11"/>
          </p:nvPr>
        </p:nvSpPr>
        <p:spPr/>
        <p:txBody>
          <a:body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2863644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Posljedice različitih stilova pripisivanja uzroka kod pozitivnih događaja</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4289499349"/>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Pripisivanje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“Kao </a:t>
                      </a:r>
                      <a:r>
                        <a:rPr kumimoji="0" lang="en-US" sz="2000" b="0" i="0" u="none" strike="noStrike" cap="none" normalizeH="0" baseline="0" dirty="0" err="1">
                          <a:ln>
                            <a:noFill/>
                          </a:ln>
                          <a:solidFill>
                            <a:srgbClr val="333333"/>
                          </a:solidFill>
                          <a:effectLst/>
                          <a:latin typeface="Calibri Light"/>
                          <a:cs typeface="Times New Roman" pitchFamily="18" charset="0"/>
                        </a:rPr>
                        <a:t>što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prije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rekli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iznimno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talentiran</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Nedostatak</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samohvala</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smatra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arogantnom</a:t>
                      </a:r>
                      <a:r>
                        <a:rPr kumimoji="0" lang="en-US" sz="20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povećanje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samopouzdanja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Drugim</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osobama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okolnostima</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“Sve </a:t>
                      </a:r>
                      <a:r>
                        <a:rPr kumimoji="0" lang="en-US" sz="2000" b="0" i="0" u="none" strike="noStrike" cap="none" normalizeH="0" baseline="0" dirty="0" err="1">
                          <a:ln>
                            <a:noFill/>
                          </a:ln>
                          <a:solidFill>
                            <a:srgbClr val="333333"/>
                          </a:solidFill>
                          <a:effectLst/>
                          <a:latin typeface="Calibri Light"/>
                          <a:cs typeface="Times New Roman" pitchFamily="18" charset="0"/>
                        </a:rPr>
                        <a:t>dugujem</a:t>
                      </a:r>
                      <a:r>
                        <a:rPr kumimoji="0" lang="en-US" sz="2000" b="0" i="0" u="none" strike="noStrike" cap="none" normalizeH="0" baseline="0" dirty="0">
                          <a:ln>
                            <a:noFill/>
                          </a:ln>
                          <a:solidFill>
                            <a:srgbClr val="333333"/>
                          </a:solidFill>
                          <a:effectLst/>
                          <a:latin typeface="Calibri Light"/>
                          <a:cs typeface="Times New Roman" pitchFamily="18" charset="0"/>
                        </a:rPr>
                        <a:t> mom </a:t>
                      </a:r>
                      <a:r>
                        <a:rPr kumimoji="0" lang="en-US" sz="2000" b="0" i="0" u="none" strike="noStrike" cap="none" normalizeH="0" baseline="0" dirty="0" err="1">
                          <a:ln>
                            <a:noFill/>
                          </a:ln>
                          <a:solidFill>
                            <a:srgbClr val="333333"/>
                          </a:solidFill>
                          <a:effectLst/>
                          <a:latin typeface="Calibri Light"/>
                          <a:cs typeface="Times New Roman" pitchFamily="18" charset="0"/>
                        </a:rPr>
                        <a:t>mentoru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roditeljima</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Nedostatak</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samopouzdanje</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nije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povećalo</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smatraju</a:t>
                      </a:r>
                      <a:r>
                        <a:rPr kumimoji="0" lang="en-US" sz="2000" b="0" i="0" u="none" strike="noStrike" cap="none" normalizeH="0" baseline="0" dirty="0">
                          <a:ln>
                            <a:noFill/>
                          </a:ln>
                          <a:solidFill>
                            <a:srgbClr val="333333"/>
                          </a:solidFill>
                          <a:effectLst/>
                          <a:latin typeface="Calibri Light"/>
                          <a:cs typeface="Times New Roman" pitchFamily="18" charset="0"/>
                        </a:rPr>
                        <a:t> Vas </a:t>
                      </a:r>
                      <a:r>
                        <a:rPr kumimoji="0" lang="en-US" sz="2000" b="0" i="0" u="none" strike="noStrike" cap="none" normalizeH="0" baseline="0" dirty="0" err="1">
                          <a:ln>
                            <a:noFill/>
                          </a:ln>
                          <a:solidFill>
                            <a:srgbClr val="333333"/>
                          </a:solidFill>
                          <a:effectLst/>
                          <a:latin typeface="Calibri Light"/>
                          <a:cs typeface="Times New Roman" pitchFamily="18" charset="0"/>
                        </a:rPr>
                        <a:t>skromnim</a:t>
                      </a:r>
                      <a:r>
                        <a:rPr kumimoji="0" lang="en-US" sz="2000" b="0" i="0" u="none" strike="noStrike" cap="none" normalizeH="0" baseline="0">
                          <a:ln>
                            <a:noFill/>
                          </a:ln>
                          <a:solidFill>
                            <a:srgbClr val="333333"/>
                          </a:solidFill>
                          <a:effectLst/>
                          <a:latin typeface="Calibri Light"/>
                          <a:cs typeface="Times New Roman" pitchFamily="18" charset="0"/>
                        </a:rPr>
                        <a:t>, pravim “timskim igračem”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a:off x="7033691" y="1813842"/>
            <a:ext cx="2286000" cy="679054"/>
          </a:xfrm>
          <a:prstGeom prst="wedgeRoundRectCallout">
            <a:avLst>
              <a:gd name="adj1" fmla="val -62279"/>
              <a:gd name="adj2" fmla="val 32857"/>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400">
                <a:latin typeface="Calibri Light"/>
              </a:rPr>
              <a:t>Čestitam na pobjedi. Kako ste samo uspjeli?</a:t>
            </a:r>
            <a:endParaRPr lang="en-CA" altLang="de-DE" sz="1400" dirty="0">
              <a:latin typeface="Calibri Light"/>
            </a:endParaRPr>
          </a:p>
        </p:txBody>
      </p:sp>
      <p:sp>
        <p:nvSpPr>
          <p:cNvPr id="5" name="Footer Placeholder 4"/>
          <p:cNvSpPr>
            <a:spLocks noGrp="1"/>
          </p:cNvSpPr>
          <p:nvPr>
            <p:ph type="ftr" sz="quarter" idx="11"/>
          </p:nvPr>
        </p:nvSpPr>
        <p:spPr/>
        <p:txBody>
          <a:body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1790477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Posljedice različitih stilova pripisivanja uzroka kod pozitivnih događaja</a:t>
            </a:r>
            <a:endParaRPr lang="en-US" sz="3600">
              <a:latin typeface="+mn-lt"/>
              <a:ea typeface="+mn-ea"/>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3806926944"/>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Odmjereniji odgovori (npr. kombinacija utjecaja same osobe, drugih ljudi, situacije) nude višestruka objašnjenja:</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endParaRPr kumimoji="0" lang="de-DE" sz="2000" b="1"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a:off x="7033691" y="1813842"/>
            <a:ext cx="2286000" cy="679054"/>
          </a:xfrm>
          <a:prstGeom prst="wedgeRoundRectCallout">
            <a:avLst>
              <a:gd name="adj1" fmla="val -62279"/>
              <a:gd name="adj2" fmla="val 32857"/>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400">
                <a:latin typeface="Calibri Light"/>
              </a:rPr>
              <a:t>Čestitam na pobjedi. Kako ste samo uspjeli?</a:t>
            </a:r>
            <a:endParaRPr lang="en-CA" altLang="de-DE" sz="1400" dirty="0">
              <a:latin typeface="Calibri Light"/>
            </a:endParaRPr>
          </a:p>
        </p:txBody>
      </p:sp>
      <p:sp>
        <p:nvSpPr>
          <p:cNvPr id="5" name="Footer Placeholder 4"/>
          <p:cNvSpPr>
            <a:spLocks noGrp="1"/>
          </p:cNvSpPr>
          <p:nvPr>
            <p:ph type="ftr" sz="quarter" idx="11"/>
          </p:nvPr>
        </p:nvSpPr>
        <p:spPr/>
        <p:txBody>
          <a:body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22</a:t>
            </a:fld>
            <a:endParaRPr lang="de-DE"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Posljedice različitih stilova pripisivanja uzroka kod pozitivnih događaja</a:t>
            </a:r>
            <a:endParaRPr lang="en-US" sz="3600">
              <a:latin typeface="+mn-lt"/>
              <a:ea typeface="+mn-ea"/>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149475988"/>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Odmjereniji odgovori (npr. kombinacija utjecaja same osobe, drugih ljudi, situacije) nude višestruka objašnjenja:</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“Vrlo </a:t>
                      </a:r>
                      <a:r>
                        <a:rPr kumimoji="0" lang="vi-VN" sz="2000" b="0" i="0" u="none" strike="noStrike" cap="none" normalizeH="0" baseline="0" dirty="0">
                          <a:ln>
                            <a:noFill/>
                          </a:ln>
                          <a:solidFill>
                            <a:srgbClr val="333333"/>
                          </a:solidFill>
                          <a:effectLst/>
                          <a:latin typeface="Calibri Light"/>
                          <a:cs typeface="Times New Roman" pitchFamily="18" charset="0"/>
                        </a:rPr>
                        <a:t>sam ponosan, ali također se želim zahvaliti mojim roditeljima i </a:t>
                      </a:r>
                      <a:r>
                        <a:rPr kumimoji="0" lang="vi-VN" sz="2000" b="0" i="0" u="none" strike="noStrike" cap="none" normalizeH="0" baseline="0">
                          <a:ln>
                            <a:noFill/>
                          </a:ln>
                          <a:solidFill>
                            <a:srgbClr val="333333"/>
                          </a:solidFill>
                          <a:effectLst/>
                          <a:latin typeface="Calibri Light"/>
                          <a:cs typeface="Times New Roman" pitchFamily="18" charset="0"/>
                        </a:rPr>
                        <a:t>suradnicima.”</a:t>
                      </a:r>
                      <a:endParaRPr kumimoji="0" lang="vi-VN"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“Thomas </a:t>
                      </a:r>
                      <a:r>
                        <a:rPr kumimoji="0" lang="vi-VN" sz="2000" b="0" i="0" u="none" strike="noStrike" cap="none" normalizeH="0" baseline="0" dirty="0">
                          <a:ln>
                            <a:noFill/>
                          </a:ln>
                          <a:solidFill>
                            <a:srgbClr val="333333"/>
                          </a:solidFill>
                          <a:effectLst/>
                          <a:latin typeface="Calibri Light"/>
                          <a:cs typeface="Times New Roman" pitchFamily="18" charset="0"/>
                        </a:rPr>
                        <a:t>Alpha Edison je jednom rekao: Genija čini 1% inspiracije i 99% znojenja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vi-VN" sz="2000" b="0" i="0" u="none" strike="noStrike" cap="none" normalizeH="0" baseline="0" dirty="0">
                          <a:ln>
                            <a:noFill/>
                          </a:ln>
                          <a:solidFill>
                            <a:srgbClr val="333333"/>
                          </a:solidFill>
                          <a:effectLst/>
                          <a:latin typeface="Calibri Light"/>
                          <a:cs typeface="Times New Roman" pitchFamily="18" charset="0"/>
                        </a:rPr>
                        <a:t>(transpiracije)! Ja vjerujem u sreću onih koji se se </a:t>
                      </a:r>
                      <a:r>
                        <a:rPr kumimoji="0" lang="vi-VN" sz="2000" b="0" i="0" u="none" strike="noStrike" cap="none" normalizeH="0" baseline="0">
                          <a:ln>
                            <a:noFill/>
                          </a:ln>
                          <a:solidFill>
                            <a:srgbClr val="333333"/>
                          </a:solidFill>
                          <a:effectLst/>
                          <a:latin typeface="Calibri Light"/>
                          <a:cs typeface="Times New Roman" pitchFamily="18" charset="0"/>
                        </a:rPr>
                        <a:t>trude.”</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a:off x="7033691" y="1813842"/>
            <a:ext cx="2286000" cy="679054"/>
          </a:xfrm>
          <a:prstGeom prst="wedgeRoundRectCallout">
            <a:avLst>
              <a:gd name="adj1" fmla="val -62279"/>
              <a:gd name="adj2" fmla="val 32857"/>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400">
                <a:latin typeface="Calibri Light"/>
              </a:rPr>
              <a:t>Čestitam na pobjedi. Kako ste samo uspjeli?</a:t>
            </a:r>
            <a:endParaRPr lang="en-CA" altLang="de-DE" sz="1400" dirty="0">
              <a:latin typeface="Calibri Light"/>
            </a:endParaRPr>
          </a:p>
        </p:txBody>
      </p:sp>
      <p:sp>
        <p:nvSpPr>
          <p:cNvPr id="5" name="Footer Placeholder 4"/>
          <p:cNvSpPr>
            <a:spLocks noGrp="1"/>
          </p:cNvSpPr>
          <p:nvPr>
            <p:ph type="ftr" sz="quarter" idx="11"/>
          </p:nvPr>
        </p:nvSpPr>
        <p:spPr/>
        <p:txBody>
          <a:body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23</a:t>
            </a:fld>
            <a:endParaRPr lang="de-DE"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Zašto mi ovo radimo?</a:t>
            </a:r>
          </a:p>
        </p:txBody>
      </p:sp>
      <p:sp>
        <p:nvSpPr>
          <p:cNvPr id="4" name="Content Placeholder 3"/>
          <p:cNvSpPr>
            <a:spLocks noGrp="1"/>
          </p:cNvSpPr>
          <p:nvPr>
            <p:ph idx="1"/>
          </p:nvPr>
        </p:nvSpPr>
        <p:spPr/>
        <p:txBody>
          <a:bodyPr/>
          <a:lstStyle/>
          <a:p>
            <a:pPr lvl="0" defTabSz="914377"/>
            <a:r>
              <a:rPr lang="hr-HR" altLang="de-DE" sz="2400" dirty="0">
                <a:solidFill>
                  <a:srgbClr val="333333"/>
                </a:solidFill>
              </a:rPr>
              <a:t>Istraživanja pokazuju da su mnogi ljudi s depresijom (ali ne svi!):</a:t>
            </a:r>
          </a:p>
          <a:p>
            <a:pPr marL="342900" lvl="0" indent="-342900" defTabSz="914377">
              <a:buClr>
                <a:srgbClr val="333333"/>
              </a:buClr>
              <a:buFont typeface="WingDings"/>
              <a:buChar char=""/>
            </a:pPr>
            <a:r>
              <a:rPr lang="hr-HR" altLang="de-DE" sz="2400" dirty="0">
                <a:solidFill>
                  <a:srgbClr val="333333"/>
                </a:solidFill>
              </a:rPr>
              <a:t>Skloni okrivljavati sebe za neuspijeh</a:t>
            </a:r>
          </a:p>
          <a:p>
            <a:pPr marL="342900" lvl="0" indent="-342900" defTabSz="914377">
              <a:buClr>
                <a:srgbClr val="333333"/>
              </a:buClr>
              <a:buFont typeface="WingDings"/>
              <a:buChar char=""/>
            </a:pPr>
            <a:r>
              <a:rPr lang="hr-HR" altLang="de-DE" sz="2400" dirty="0">
                <a:solidFill>
                  <a:srgbClr val="333333"/>
                </a:solidFill>
              </a:rPr>
              <a:t>Skloniji zasluge za uspjeh pripisivati sretnim okolnostima nego svome trudu</a:t>
            </a:r>
          </a:p>
          <a:p>
            <a:pPr lvl="0" algn="ctr" defTabSz="914377"/>
            <a:r>
              <a:rPr lang="hr-HR" altLang="de-DE" sz="2400" dirty="0">
                <a:solidFill>
                  <a:srgbClr val="004992"/>
                </a:solidFill>
              </a:rPr>
              <a:t>Ovo može dovesti do niskog samopoštovanja!</a:t>
            </a:r>
            <a:endParaRPr lang="en-US" sz="2400" dirty="0"/>
          </a:p>
        </p:txBody>
      </p:sp>
      <p:sp>
        <p:nvSpPr>
          <p:cNvPr id="6" name="Footer Placeholder 5"/>
          <p:cNvSpPr>
            <a:spLocks noGrp="1"/>
          </p:cNvSpPr>
          <p:nvPr>
            <p:ph type="ftr" sz="quarter" idx="11"/>
          </p:nvPr>
        </p:nvSpPr>
        <p:spPr/>
        <p:txBody>
          <a:bodyPr/>
          <a:lstStyle/>
          <a:p>
            <a:r>
              <a:rPr lang="de-DE"/>
              <a:t>Metakognitivni Trening 1 – Atribucija: Pripisivanje krivnje i zasluga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hr-HR" altLang="de-DE" sz="3600">
                <a:solidFill>
                  <a:srgbClr val="004992"/>
                </a:solidFill>
                <a:latin typeface="+mn-lt"/>
                <a:ea typeface="+mn-ea"/>
                <a:cs typeface="+mn-cs"/>
              </a:rPr>
              <a:t>Zašto mi ovo radimo?</a:t>
            </a:r>
            <a:endParaRPr lang="de-DE"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altLang="de-DE" sz="2400" dirty="0">
                <a:solidFill>
                  <a:srgbClr val="333333"/>
                </a:solidFill>
              </a:rPr>
              <a:t>Istraživanja pokazuju da su mnogi </a:t>
            </a:r>
            <a:r>
              <a:rPr lang="en-US" altLang="de-DE" sz="2400" dirty="0">
                <a:solidFill>
                  <a:srgbClr val="333333"/>
                </a:solidFill>
              </a:rPr>
              <a:t>(</a:t>
            </a:r>
            <a:r>
              <a:rPr lang="hr-HR" altLang="de-DE" sz="2400" dirty="0">
                <a:solidFill>
                  <a:srgbClr val="333333"/>
                </a:solidFill>
              </a:rPr>
              <a:t>ali ne svi</a:t>
            </a:r>
            <a:r>
              <a:rPr lang="en-US" altLang="de-DE" sz="2400" dirty="0">
                <a:solidFill>
                  <a:srgbClr val="333333"/>
                </a:solidFill>
              </a:rPr>
              <a:t>!)</a:t>
            </a:r>
            <a:r>
              <a:rPr lang="hr-HR" altLang="de-DE" sz="2400" dirty="0">
                <a:solidFill>
                  <a:srgbClr val="333333"/>
                </a:solidFill>
              </a:rPr>
              <a:t> ljudi sa sumanutim i</a:t>
            </a:r>
            <a:r>
              <a:rPr lang="de-DE" altLang="de-DE" sz="2400" dirty="0">
                <a:solidFill>
                  <a:srgbClr val="333333"/>
                </a:solidFill>
              </a:rPr>
              <a:t> </a:t>
            </a:r>
            <a:r>
              <a:rPr lang="hr-HR" altLang="de-DE" sz="2400" dirty="0">
                <a:solidFill>
                  <a:srgbClr val="333333"/>
                </a:solidFill>
              </a:rPr>
              <a:t>nerealnim uvjerenjima, npr. da ih netko progoni ili im prijeti</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Skloni za negativne događaje i neuspjeh kriviti druge</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Skloni vjerovati da su svi događaji izvan njihove kontrole</a:t>
            </a:r>
            <a:endParaRPr lang="de-DE" altLang="de-DE" sz="2400" dirty="0">
              <a:solidFill>
                <a:srgbClr val="333333"/>
              </a:solidFill>
            </a:endParaRPr>
          </a:p>
          <a:p>
            <a:pPr lvl="0" algn="ctr" defTabSz="914400" fontAlgn="base"/>
            <a:r>
              <a:rPr lang="hr-HR" altLang="de-DE" sz="2400" dirty="0">
                <a:solidFill>
                  <a:srgbClr val="004992"/>
                </a:solidFill>
              </a:rPr>
              <a:t>Posebno </a:t>
            </a:r>
            <a:r>
              <a:rPr lang="hr-HR" altLang="de-DE" sz="2400">
                <a:solidFill>
                  <a:srgbClr val="004992"/>
                </a:solidFill>
              </a:rPr>
              <a:t>stil “okrivi druge” </a:t>
            </a:r>
            <a:r>
              <a:rPr lang="hr-HR" altLang="de-DE" sz="2400" dirty="0">
                <a:solidFill>
                  <a:srgbClr val="004992"/>
                </a:solidFill>
              </a:rPr>
              <a:t>može dovesti do</a:t>
            </a:r>
            <a:r>
              <a:rPr lang="de-DE" altLang="de-DE" sz="2400" dirty="0">
                <a:solidFill>
                  <a:srgbClr val="004992"/>
                </a:solidFill>
              </a:rPr>
              <a:t> </a:t>
            </a:r>
            <a:r>
              <a:rPr lang="hr-HR" altLang="de-DE" sz="2400" dirty="0">
                <a:solidFill>
                  <a:srgbClr val="004992"/>
                </a:solidFill>
              </a:rPr>
              <a:t>problema u međuljudskim odnosima</a:t>
            </a:r>
            <a:r>
              <a:rPr lang="en-US" altLang="de-DE" sz="2400" dirty="0">
                <a:solidFill>
                  <a:srgbClr val="004992"/>
                </a:solidFill>
              </a:rPr>
              <a:t>!</a:t>
            </a:r>
            <a:endParaRPr lang="en-US" sz="2400" dirty="0">
              <a:solidFill>
                <a:srgbClr val="004992"/>
              </a:solidFill>
            </a:endParaRPr>
          </a:p>
        </p:txBody>
      </p:sp>
      <p:sp>
        <p:nvSpPr>
          <p:cNvPr id="5" name="Footer Placeholder 4"/>
          <p:cNvSpPr>
            <a:spLocks noGrp="1"/>
          </p:cNvSpPr>
          <p:nvPr>
            <p:ph type="ftr" sz="quarter" idx="11"/>
          </p:nvPr>
        </p:nvSpPr>
        <p:spPr/>
        <p:txBody>
          <a:body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r-HR" altLang="de-DE" sz="3600" dirty="0">
                <a:latin typeface="+mn-lt"/>
                <a:ea typeface="+mn-ea"/>
                <a:cs typeface="+mn-cs"/>
              </a:rPr>
              <a:t>Kako jednostrana objašnjenja potiču netočna tumačenja tijekom psihoze – primjeri</a:t>
            </a:r>
            <a:endParaRPr lang="en-US" altLang="de-DE" sz="3600" dirty="0">
              <a:latin typeface="+mn-lt"/>
              <a:ea typeface="+mn-ea"/>
              <a:cs typeface="+mn-cs"/>
            </a:endParaRPr>
          </a:p>
        </p:txBody>
      </p:sp>
      <p:sp>
        <p:nvSpPr>
          <p:cNvPr id="27673" name="Rechteck 1"/>
          <p:cNvSpPr>
            <a:spLocks noChangeArrowheads="1"/>
          </p:cNvSpPr>
          <p:nvPr/>
        </p:nvSpPr>
        <p:spPr bwMode="auto">
          <a:xfrm>
            <a:off x="408955" y="5559325"/>
            <a:ext cx="11376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hr-HR" altLang="de-DE" sz="2000" dirty="0">
                <a:solidFill>
                  <a:srgbClr val="004992"/>
                </a:solidFill>
                <a:latin typeface="+mn-lt"/>
                <a:cs typeface="+mn-cs"/>
              </a:rPr>
              <a:t>Može li netko iznijeti kratko osobno iskustv</a:t>
            </a:r>
            <a:r>
              <a:rPr lang="de-DE" altLang="de-DE" sz="2000" dirty="0">
                <a:solidFill>
                  <a:srgbClr val="004992"/>
                </a:solidFill>
                <a:latin typeface="+mn-lt"/>
                <a:cs typeface="+mn-cs"/>
              </a:rPr>
              <a:t>o</a:t>
            </a:r>
            <a:r>
              <a:rPr lang="hr-HR" altLang="de-DE" sz="2000" dirty="0">
                <a:solidFill>
                  <a:srgbClr val="004992"/>
                </a:solidFill>
                <a:latin typeface="+mn-lt"/>
                <a:cs typeface="+mn-cs"/>
              </a:rPr>
              <a:t>? </a:t>
            </a:r>
            <a:r>
              <a:rPr lang="en-US" altLang="de-DE" sz="2000" dirty="0">
                <a:solidFill>
                  <a:srgbClr val="004992"/>
                </a:solidFill>
                <a:latin typeface="+mn-lt"/>
                <a:cs typeface="+mn-cs"/>
              </a:rPr>
              <a:t> </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525778149"/>
              </p:ext>
            </p:extLst>
          </p:nvPr>
        </p:nvGraphicFramePr>
        <p:xfrm>
          <a:off x="408955" y="2391576"/>
          <a:ext cx="11376000" cy="2926080"/>
        </p:xfrm>
        <a:graphic>
          <a:graphicData uri="http://schemas.openxmlformats.org/drawingml/2006/table">
            <a:tbl>
              <a:tblPr firstRow="1" bandRow="1">
                <a:tableStyleId>{21E4AEA4-8DFA-4A89-87EB-49C32662AFE0}</a:tableStyleId>
              </a:tblPr>
              <a:tblGrid>
                <a:gridCol w="2808312">
                  <a:extLst>
                    <a:ext uri="{9D8B030D-6E8A-4147-A177-3AD203B41FA5}">
                      <a16:colId xmlns:a16="http://schemas.microsoft.com/office/drawing/2014/main" val="20000"/>
                    </a:ext>
                  </a:extLst>
                </a:gridCol>
                <a:gridCol w="3456384">
                  <a:extLst>
                    <a:ext uri="{9D8B030D-6E8A-4147-A177-3AD203B41FA5}">
                      <a16:colId xmlns:a16="http://schemas.microsoft.com/office/drawing/2014/main" val="20001"/>
                    </a:ext>
                  </a:extLst>
                </a:gridCol>
                <a:gridCol w="511130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Događaj</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Objašnjenje tijekom psihoze</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Druga objašnjenja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Ljudi se smiju dok govorite.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Ismijavaju</a:t>
                      </a:r>
                      <a:r>
                        <a:rPr kumimoji="0" lang="en-US" sz="2000" b="0" i="0" u="none" strike="noStrike" cap="none" normalizeH="0" baseline="0" dirty="0">
                          <a:ln>
                            <a:noFill/>
                          </a:ln>
                          <a:solidFill>
                            <a:srgbClr val="333333"/>
                          </a:solidFill>
                          <a:effectLst/>
                          <a:latin typeface="Calibri Light"/>
                          <a:cs typeface="Times New Roman" pitchFamily="18" charset="0"/>
                        </a:rPr>
                        <a:t> Vas.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Čista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slučajnost</a:t>
                      </a:r>
                      <a:r>
                        <a:rPr kumimoji="0" lang="en-US" sz="2000" b="0" i="0" u="none" strike="noStrike" cap="none" normalizeH="0" baseline="0" dirty="0">
                          <a:ln>
                            <a:noFill/>
                          </a:ln>
                          <a:solidFill>
                            <a:srgbClr val="333333"/>
                          </a:solidFill>
                          <a:effectLst/>
                          <a:latin typeface="Calibri Light"/>
                          <a:cs typeface="Times New Roman" pitchFamily="18" charset="0"/>
                        </a:rPr>
                        <a:t> - </a:t>
                      </a:r>
                      <a:r>
                        <a:rPr kumimoji="0" lang="en-US" sz="2000" b="0" i="0" u="none" strike="noStrike" cap="none" normalizeH="0" baseline="0" dirty="0" err="1">
                          <a:ln>
                            <a:noFill/>
                          </a:ln>
                          <a:solidFill>
                            <a:srgbClr val="333333"/>
                          </a:solidFill>
                          <a:effectLst/>
                          <a:latin typeface="Calibri Light"/>
                          <a:cs typeface="Times New Roman" pitchFamily="18" charset="0"/>
                        </a:rPr>
                        <a:t>netko</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istovremeno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ispričao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vic</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ljude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zabavlja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Vaš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crni</a:t>
                      </a:r>
                      <a:r>
                        <a:rPr kumimoji="0" lang="en-US" sz="2000" b="0" i="0" u="none" strike="noStrike" cap="none" normalizeH="0" baseline="0" dirty="0">
                          <a:ln>
                            <a:noFill/>
                          </a:ln>
                          <a:solidFill>
                            <a:srgbClr val="333333"/>
                          </a:solidFill>
                          <a:effectLst/>
                          <a:latin typeface="Calibri Light"/>
                          <a:cs typeface="Times New Roman" pitchFamily="18" charset="0"/>
                        </a:rPr>
                        <a:t> humor.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Udebljali ste se.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Štedljivi doktor Vam je prepisao jeftini lijek.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Sporedni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efekti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lijeka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mogući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uzrok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fizička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neaktivnost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kriva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ishrana</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Guma na Vašem biciklu se ispuhala.</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Vandali: upozorenje, drugi put će i Vas ozlijediti.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Zaboravili ste napumpati gume; čavao u gumi.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mn-lt"/>
                <a:ea typeface="+mn-ea"/>
                <a:cs typeface="+mn-cs"/>
              </a:rPr>
              <a:t>Stil pripisivanja</a:t>
            </a:r>
            <a:br>
              <a:rPr lang="pt-BR" altLang="de-DE" sz="3600">
                <a:solidFill>
                  <a:srgbClr val="004992"/>
                </a:solidFill>
                <a:latin typeface="+mn-lt"/>
                <a:ea typeface="+mn-ea"/>
                <a:cs typeface="+mn-cs"/>
              </a:rPr>
            </a:br>
            <a:r>
              <a:rPr lang="pt-BR" altLang="de-DE">
                <a:solidFill>
                  <a:srgbClr val="004992"/>
                </a:solidFill>
                <a:latin typeface="+mn-lt"/>
                <a:ea typeface="+mn-ea"/>
                <a:cs typeface="+mn-cs"/>
              </a:rPr>
              <a:t>Što ćemo danas naučiti:</a:t>
            </a:r>
            <a:endParaRPr lang="en-US" altLang="de-DE" dirty="0">
              <a:solidFill>
                <a:srgbClr val="004992"/>
              </a:solidFill>
              <a:latin typeface="+mn-lt"/>
              <a:ea typeface="+mn-ea"/>
              <a:cs typeface="+mn-cs"/>
            </a:endParaRPr>
          </a:p>
        </p:txBody>
      </p:sp>
      <p:sp>
        <p:nvSpPr>
          <p:cNvPr id="28675"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hr-HR" altLang="de-DE" sz="2400" dirty="0">
                <a:solidFill>
                  <a:srgbClr val="333333"/>
                </a:solidFill>
              </a:rPr>
              <a:t>Razmatrati različite moguće uzroke nekog događaja</a:t>
            </a:r>
            <a:endParaRPr lang="en-US" altLang="de-DE" sz="2400" dirty="0">
              <a:solidFill>
                <a:srgbClr val="333333"/>
              </a:solidFill>
            </a:endParaRPr>
          </a:p>
          <a:p>
            <a:pPr marL="342900" indent="-342900" eaLnBrk="1" hangingPunct="1">
              <a:buClr>
                <a:srgbClr val="333333"/>
              </a:buClr>
              <a:buFont typeface="WingDings"/>
              <a:buChar char=""/>
            </a:pPr>
            <a:r>
              <a:rPr lang="hr-HR" altLang="de-DE" sz="2400" dirty="0">
                <a:solidFill>
                  <a:srgbClr val="333333"/>
                </a:solidFill>
              </a:rPr>
              <a:t>Ne žuriti s prihvaćanjem samo jednog objašnjenja</a:t>
            </a:r>
            <a:endParaRPr lang="en-US" altLang="de-DE" sz="2400" dirty="0">
              <a:solidFill>
                <a:srgbClr val="333333"/>
              </a:solidFill>
            </a:endParaRPr>
          </a:p>
          <a:p>
            <a:pPr marL="342900" indent="-342900" eaLnBrk="1" hangingPunct="1">
              <a:buClr>
                <a:srgbClr val="333333"/>
              </a:buClr>
              <a:buFont typeface="WingDings"/>
              <a:buChar char=""/>
            </a:pPr>
            <a:r>
              <a:rPr lang="hr-HR" altLang="de-DE" sz="2400" dirty="0">
                <a:solidFill>
                  <a:srgbClr val="333333"/>
                </a:solidFill>
              </a:rPr>
              <a:t>Raspravljati o posljedicama</a:t>
            </a:r>
            <a:r>
              <a:rPr lang="en-US" altLang="de-DE" sz="2400" dirty="0">
                <a:solidFill>
                  <a:srgbClr val="333333"/>
                </a:solidFill>
              </a:rPr>
              <a:t> </a:t>
            </a:r>
            <a:r>
              <a:rPr lang="hr-HR" altLang="de-DE" sz="2400" dirty="0">
                <a:solidFill>
                  <a:srgbClr val="333333"/>
                </a:solidFill>
              </a:rPr>
              <a:t>određenih</a:t>
            </a:r>
            <a:r>
              <a:rPr lang="en-US" altLang="de-DE" sz="2400" dirty="0">
                <a:solidFill>
                  <a:srgbClr val="333333"/>
                </a:solidFill>
              </a:rPr>
              <a:t> </a:t>
            </a:r>
            <a:r>
              <a:rPr lang="hr-HR" altLang="de-DE" sz="2400" dirty="0">
                <a:solidFill>
                  <a:srgbClr val="333333"/>
                </a:solidFill>
              </a:rPr>
              <a:t>pripisivanja</a:t>
            </a:r>
            <a:endParaRPr lang="de-DE" altLang="de-DE" sz="2400" dirty="0">
              <a:solidFill>
                <a:srgbClr val="333333"/>
              </a:solidFill>
            </a:endParaRPr>
          </a:p>
          <a:p>
            <a:pPr eaLnBrk="1" hangingPunct="1"/>
            <a:r>
              <a:rPr lang="hr-HR" altLang="de-DE" sz="2400" dirty="0">
                <a:solidFill>
                  <a:srgbClr val="004992"/>
                </a:solidFill>
              </a:rPr>
              <a:t>U svakodnevnom životu trebali bismo biti što je moguće realniji:</a:t>
            </a:r>
            <a:endParaRPr lang="en-US" altLang="de-DE" sz="2400" dirty="0">
              <a:solidFill>
                <a:srgbClr val="004992"/>
              </a:solidFill>
            </a:endParaRPr>
          </a:p>
          <a:p>
            <a:pPr eaLnBrk="1" hangingPunct="1"/>
            <a:r>
              <a:rPr lang="hr-HR" altLang="de-DE" sz="2400" dirty="0">
                <a:solidFill>
                  <a:srgbClr val="004992"/>
                </a:solidFill>
              </a:rPr>
              <a:t>Ne bismo trebali uvijek kriviti druge zbog našeg neuspjeha</a:t>
            </a:r>
            <a:r>
              <a:rPr lang="de-DE" altLang="de-DE" sz="2400" dirty="0">
                <a:solidFill>
                  <a:srgbClr val="004992"/>
                </a:solidFill>
              </a:rPr>
              <a:t>. </a:t>
            </a:r>
            <a:r>
              <a:rPr lang="hr-HR" altLang="de-DE" sz="2400" dirty="0">
                <a:solidFill>
                  <a:srgbClr val="004992"/>
                </a:solidFill>
              </a:rPr>
              <a:t>Također</a:t>
            </a:r>
            <a:r>
              <a:rPr lang="en-US" altLang="de-DE" sz="2400" dirty="0">
                <a:solidFill>
                  <a:srgbClr val="004992"/>
                </a:solidFill>
              </a:rPr>
              <a:t> </a:t>
            </a:r>
            <a:r>
              <a:rPr lang="hr-HR" altLang="de-DE" sz="2400" dirty="0">
                <a:solidFill>
                  <a:srgbClr val="004992"/>
                </a:solidFill>
              </a:rPr>
              <a:t>kad stvari krenu loše, nije uvijek krivica u nama!</a:t>
            </a:r>
            <a:endParaRPr lang="en-US" altLang="de-DE" sz="2400" dirty="0">
              <a:solidFill>
                <a:srgbClr val="004992"/>
              </a:solidFill>
            </a:endParaRPr>
          </a:p>
        </p:txBody>
      </p:sp>
      <p:sp>
        <p:nvSpPr>
          <p:cNvPr id="4" name="Footer Placeholder 3"/>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Prodavač Vam je vratio punu cijenu za oštećenu robu.</a:t>
            </a:r>
            <a:endParaRPr lang="de-DE" altLang="de-DE" sz="3600">
              <a:latin typeface="+mn-lt"/>
              <a:ea typeface="+mn-ea"/>
              <a:cs typeface="+mn-cs"/>
            </a:endParaRPr>
          </a:p>
        </p:txBody>
      </p:sp>
      <p:sp>
        <p:nvSpPr>
          <p:cNvPr id="29699" name="Rectangle 3"/>
          <p:cNvSpPr>
            <a:spLocks noGrp="1" noChangeArrowheads="1"/>
          </p:cNvSpPr>
          <p:nvPr>
            <p:ph idx="1"/>
          </p:nvPr>
        </p:nvSpPr>
        <p:spPr/>
        <p:txBody>
          <a:bodyPr>
            <a:noAutofit/>
          </a:bodyPr>
          <a:lstStyle/>
          <a:p>
            <a:pPr eaLnBrk="1" hangingPunct="1"/>
            <a:r>
              <a:rPr lang="hr-HR" altLang="de-DE" sz="2400">
                <a:solidFill>
                  <a:srgbClr val="333333"/>
                </a:solidFill>
              </a:rPr>
              <a:t>Zašto je prodavač vratio puni iznos</a:t>
            </a:r>
            <a:r>
              <a:rPr lang="de-DE" altLang="de-DE" sz="2400" dirty="0">
                <a:solidFill>
                  <a:srgbClr val="333333"/>
                </a:solidFill>
              </a:rPr>
              <a:t>?</a:t>
            </a:r>
          </a:p>
          <a:p>
            <a:pPr lvl="0" defTabSz="914400" fontAlgn="base"/>
            <a:r>
              <a:rPr lang="hr-HR" altLang="de-DE" sz="2400" dirty="0">
                <a:solidFill>
                  <a:srgbClr val="333333"/>
                </a:solidFill>
              </a:rPr>
              <a:t>Što je glavni uzrok ovog događaja</a:t>
            </a:r>
            <a:r>
              <a:rPr lang="de-DE" altLang="de-DE" sz="2400" dirty="0">
                <a:solidFill>
                  <a:srgbClr val="333333"/>
                </a:solidFill>
              </a:rPr>
              <a:t>?</a:t>
            </a:r>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Vi osobno? </a:t>
            </a:r>
          </a:p>
          <a:p>
            <a:pPr eaLnBrk="1" hangingPunct="1">
              <a:lnSpc>
                <a:spcPct val="105000"/>
              </a:lnSpc>
              <a:spcBef>
                <a:spcPts val="1999"/>
              </a:spcBef>
              <a:spcAft>
                <a:spcPts val="0"/>
              </a:spcAft>
              <a:buClrTx/>
              <a:buNone/>
            </a:pPr>
            <a:r>
              <a:rPr lang="pl-PL"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pl-PL"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28</a:t>
            </a:fld>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1026"/>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Kad ste ušli u prostoriju, svi su zašutjeli.</a:t>
            </a:r>
            <a:endParaRPr lang="de-DE" altLang="de-DE" sz="3600">
              <a:latin typeface="+mn-lt"/>
              <a:ea typeface="+mn-ea"/>
              <a:cs typeface="+mn-cs"/>
            </a:endParaRPr>
          </a:p>
        </p:txBody>
      </p:sp>
      <p:sp>
        <p:nvSpPr>
          <p:cNvPr id="30723" name="Rectangle 1027"/>
          <p:cNvSpPr>
            <a:spLocks noGrp="1" noChangeArrowheads="1"/>
          </p:cNvSpPr>
          <p:nvPr>
            <p:ph idx="1"/>
          </p:nvPr>
        </p:nvSpPr>
        <p:spPr/>
        <p:txBody>
          <a:bodyPr>
            <a:noAutofit/>
          </a:bodyPr>
          <a:lstStyle/>
          <a:p>
            <a:pPr eaLnBrk="1" hangingPunct="1"/>
            <a:r>
              <a:rPr lang="hr-HR" altLang="de-DE" sz="2400" dirty="0">
                <a:solidFill>
                  <a:srgbClr val="333333"/>
                </a:solidFill>
              </a:rPr>
              <a:t>Šta je moglo navesti ljude da prestanu pričati baš kad ste Vi ušli u </a:t>
            </a:r>
            <a:r>
              <a:rPr lang="hr-HR" altLang="de-DE" sz="2400">
                <a:solidFill>
                  <a:srgbClr val="333333"/>
                </a:solidFill>
              </a:rPr>
              <a:t>prostoriju</a:t>
            </a:r>
            <a:r>
              <a:rPr lang="de-DE" altLang="de-DE" sz="2400" dirty="0">
                <a:solidFill>
                  <a:srgbClr val="333333"/>
                </a:solidFill>
              </a:rPr>
              <a:t>?</a:t>
            </a:r>
          </a:p>
          <a:p>
            <a:pPr lvl="0" defTabSz="914400" fontAlgn="base"/>
            <a:r>
              <a:rPr lang="hr-HR" altLang="de-DE" sz="2400" dirty="0">
                <a:solidFill>
                  <a:srgbClr val="333333"/>
                </a:solidFill>
              </a:rPr>
              <a:t>Što je glavni uzrok ovog događaja</a:t>
            </a:r>
            <a:r>
              <a:rPr lang="de-DE" altLang="de-DE" sz="2400" dirty="0">
                <a:solidFill>
                  <a:srgbClr val="333333"/>
                </a:solidFill>
              </a:rPr>
              <a:t>?</a:t>
            </a: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Vi osobno? </a:t>
            </a:r>
          </a:p>
          <a:p>
            <a:pPr eaLnBrk="1" hangingPunct="1">
              <a:lnSpc>
                <a:spcPct val="105000"/>
              </a:lnSpc>
              <a:spcBef>
                <a:spcPts val="1999"/>
              </a:spcBef>
              <a:spcAft>
                <a:spcPts val="0"/>
              </a:spcAft>
              <a:buClrTx/>
              <a:buNone/>
            </a:pPr>
            <a:r>
              <a:rPr lang="pl-PL"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pl-PL"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29</a:t>
            </a:fld>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Netko je rekao da ne izgledate dobro.</a:t>
            </a:r>
            <a:endParaRPr lang="de-DE" altLang="de-DE" sz="3600">
              <a:latin typeface="+mn-lt"/>
              <a:ea typeface="+mn-ea"/>
              <a:cs typeface="+mn-cs"/>
            </a:endParaRPr>
          </a:p>
        </p:txBody>
      </p:sp>
      <p:sp>
        <p:nvSpPr>
          <p:cNvPr id="31747" name="Rectangle 1027"/>
          <p:cNvSpPr>
            <a:spLocks noGrp="1" noChangeArrowheads="1"/>
          </p:cNvSpPr>
          <p:nvPr>
            <p:ph idx="1"/>
          </p:nvPr>
        </p:nvSpPr>
        <p:spPr>
          <a:noFill/>
        </p:spPr>
        <p:txBody>
          <a:bodyPr>
            <a:noAutofit/>
          </a:bodyPr>
          <a:lstStyle/>
          <a:p>
            <a:pPr eaLnBrk="1" hangingPunct="1"/>
            <a:r>
              <a:rPr lang="hr-HR" altLang="de-DE" sz="2400" dirty="0">
                <a:solidFill>
                  <a:srgbClr val="333333"/>
                </a:solidFill>
              </a:rPr>
              <a:t>Šta je navelo tu osobu da ovo </a:t>
            </a:r>
            <a:r>
              <a:rPr lang="hr-HR" altLang="de-DE" sz="2400">
                <a:solidFill>
                  <a:srgbClr val="333333"/>
                </a:solidFill>
              </a:rPr>
              <a:t>kaže</a:t>
            </a:r>
            <a:r>
              <a:rPr lang="de-DE" altLang="de-DE" sz="2400" dirty="0">
                <a:solidFill>
                  <a:srgbClr val="333333"/>
                </a:solidFill>
              </a:rPr>
              <a:t>?</a:t>
            </a:r>
          </a:p>
          <a:p>
            <a:pPr lvl="0" defTabSz="914400" fontAlgn="base"/>
            <a:r>
              <a:rPr lang="hr-HR" altLang="de-DE" sz="2400" dirty="0">
                <a:solidFill>
                  <a:srgbClr val="333333"/>
                </a:solidFill>
              </a:rPr>
              <a:t>Što je glavni uzrok ovog događaja</a:t>
            </a:r>
            <a:r>
              <a:rPr lang="de-DE" altLang="de-DE" sz="2400" dirty="0">
                <a:solidFill>
                  <a:srgbClr val="333333"/>
                </a:solidFill>
              </a:rPr>
              <a:t>?</a:t>
            </a:r>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Vi osobno? </a:t>
            </a:r>
          </a:p>
          <a:p>
            <a:pPr eaLnBrk="1" hangingPunct="1">
              <a:lnSpc>
                <a:spcPct val="105000"/>
              </a:lnSpc>
              <a:spcBef>
                <a:spcPts val="1999"/>
              </a:spcBef>
              <a:spcAft>
                <a:spcPts val="0"/>
              </a:spcAft>
              <a:buClrTx/>
              <a:buNone/>
            </a:pPr>
            <a:r>
              <a:rPr lang="pl-PL"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pl-PL"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30</a:t>
            </a:fld>
            <a:endParaRPr lang="de-DE"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Pali ste na ispitu.</a:t>
            </a:r>
            <a:endParaRPr lang="de-DE" altLang="de-DE" sz="3600">
              <a:latin typeface="+mn-lt"/>
              <a:ea typeface="+mn-ea"/>
              <a:cs typeface="+mn-cs"/>
            </a:endParaRPr>
          </a:p>
        </p:txBody>
      </p:sp>
      <p:sp>
        <p:nvSpPr>
          <p:cNvPr id="32771"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Zašto ste pali na </a:t>
            </a:r>
            <a:r>
              <a:rPr lang="hr-HR" altLang="de-DE" sz="2400">
                <a:solidFill>
                  <a:srgbClr val="333333"/>
                </a:solidFill>
              </a:rPr>
              <a:t>ispitu</a:t>
            </a:r>
            <a:r>
              <a:rPr lang="de-DE" altLang="de-DE" sz="2400" dirty="0">
                <a:solidFill>
                  <a:srgbClr val="333333"/>
                </a:solidFill>
              </a:rPr>
              <a:t>?</a:t>
            </a:r>
          </a:p>
          <a:p>
            <a:pPr lvl="0" defTabSz="914400" fontAlgn="base"/>
            <a:r>
              <a:rPr lang="hr-HR" altLang="de-DE" sz="2400" dirty="0">
                <a:solidFill>
                  <a:srgbClr val="333333"/>
                </a:solidFill>
              </a:rPr>
              <a:t>Što je glavni uzrok ovog događaja</a:t>
            </a:r>
            <a:r>
              <a:rPr lang="de-DE" altLang="de-DE" sz="2400" dirty="0">
                <a:solidFill>
                  <a:srgbClr val="333333"/>
                </a:solidFill>
              </a:rPr>
              <a:t>?</a:t>
            </a:r>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Vi osobno? </a:t>
            </a:r>
          </a:p>
          <a:p>
            <a:pPr eaLnBrk="1" hangingPunct="1">
              <a:lnSpc>
                <a:spcPct val="105000"/>
              </a:lnSpc>
              <a:spcBef>
                <a:spcPts val="1999"/>
              </a:spcBef>
              <a:spcAft>
                <a:spcPts val="0"/>
              </a:spcAft>
              <a:buClrTx/>
              <a:buNone/>
            </a:pPr>
            <a:r>
              <a:rPr lang="pl-PL"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pl-PL"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err="1">
                <a:solidFill>
                  <a:srgbClr val="004992"/>
                </a:solidFill>
                <a:latin typeface="+mn-lt"/>
                <a:ea typeface="+mn-ea"/>
                <a:cs typeface="+mn-cs"/>
              </a:rPr>
              <a:t>Iznesite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svoje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vlastite</a:t>
            </a:r>
            <a:r>
              <a:rPr lang="en-US" sz="3600" dirty="0">
                <a:solidFill>
                  <a:srgbClr val="004992"/>
                </a:solidFill>
                <a:latin typeface="+mn-lt"/>
                <a:ea typeface="+mn-ea"/>
                <a:cs typeface="+mn-cs"/>
              </a:rPr>
              <a:t> </a:t>
            </a:r>
            <a:r>
              <a:rPr lang="en-US" sz="3600">
                <a:solidFill>
                  <a:srgbClr val="004992"/>
                </a:solidFill>
                <a:latin typeface="+mn-lt"/>
                <a:ea typeface="+mn-ea"/>
                <a:cs typeface="+mn-cs"/>
              </a:rPr>
              <a:t>primjere!</a:t>
            </a:r>
          </a:p>
        </p:txBody>
      </p:sp>
      <p:sp>
        <p:nvSpPr>
          <p:cNvPr id="6" name="Content Placeholder 5"/>
          <p:cNvSpPr>
            <a:spLocks noGrp="1"/>
          </p:cNvSpPr>
          <p:nvPr>
            <p:ph idx="1"/>
          </p:nvPr>
        </p:nvSpPr>
        <p:spPr/>
        <p:txBody>
          <a:bodyPr/>
          <a:lstStyle/>
          <a:p>
            <a:pPr lvl="0" defTabSz="914377"/>
            <a:r>
              <a:rPr lang="pl-PL" sz="2400">
                <a:solidFill>
                  <a:srgbClr val="333333"/>
                </a:solidFill>
              </a:rPr>
              <a:t>Što je moglo dovesti do te situacije?</a:t>
            </a:r>
            <a:endParaRPr lang="en-US" sz="2400" dirty="0">
              <a:solidFill>
                <a:srgbClr val="333333"/>
              </a:solidFill>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Vi osobno? </a:t>
            </a:r>
          </a:p>
          <a:p>
            <a:pPr eaLnBrk="1" hangingPunct="1">
              <a:lnSpc>
                <a:spcPct val="105000"/>
              </a:lnSpc>
              <a:spcBef>
                <a:spcPts val="1999"/>
              </a:spcBef>
              <a:spcAft>
                <a:spcPts val="0"/>
              </a:spcAft>
              <a:buClrTx/>
              <a:buNone/>
            </a:pPr>
            <a:r>
              <a:rPr lang="pl-PL"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pl-PL"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8" name="Footer Placeholder 7"/>
          <p:cNvSpPr>
            <a:spLocks noGrp="1"/>
          </p:cNvSpPr>
          <p:nvPr>
            <p:ph type="ftr" sz="quarter" idx="11"/>
          </p:nvPr>
        </p:nvSpPr>
        <p:spPr/>
        <p:txBody>
          <a:bodyPr/>
          <a:lstStyle/>
          <a:p>
            <a:r>
              <a:rPr lang="de-DE"/>
              <a:t>Metakognitivni Trening 1 – Atribucija: Pripisivanje krivnje i zasluga</a:t>
            </a:r>
            <a:endParaRPr lang="de-DE" dirty="0"/>
          </a:p>
        </p:txBody>
      </p:sp>
      <p:sp>
        <p:nvSpPr>
          <p:cNvPr id="11" name="Slide Number Placeholder 10"/>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9"/>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Unutrašnji glas Vam kaže da niste dobra osoba.</a:t>
            </a:r>
            <a:endParaRPr lang="en-US" altLang="de-DE" sz="3600">
              <a:latin typeface="+mn-lt"/>
              <a:ea typeface="+mn-ea"/>
              <a:cs typeface="+mn-cs"/>
            </a:endParaRPr>
          </a:p>
        </p:txBody>
      </p:sp>
      <p:sp>
        <p:nvSpPr>
          <p:cNvPr id="34818" name="Rectangle 2"/>
          <p:cNvSpPr>
            <a:spLocks noGrp="1" noChangeArrowheads="1"/>
          </p:cNvSpPr>
          <p:nvPr>
            <p:ph idx="1"/>
          </p:nvPr>
        </p:nvSpPr>
        <p:spPr/>
        <p:txBody>
          <a:bodyPr>
            <a:noAutofit/>
          </a:bodyPr>
          <a:lstStyle/>
          <a:p>
            <a:pPr eaLnBrk="1" hangingPunct="1"/>
            <a:r>
              <a:rPr lang="de-DE" altLang="de-DE" sz="2400" b="1">
                <a:solidFill>
                  <a:srgbClr val="004992"/>
                </a:solidFill>
              </a:rPr>
              <a:t>R</a:t>
            </a:r>
            <a:r>
              <a:rPr lang="hr-HR" altLang="de-DE" sz="2400" b="1">
                <a:solidFill>
                  <a:srgbClr val="004992"/>
                </a:solidFill>
              </a:rPr>
              <a:t>azlozi</a:t>
            </a:r>
            <a:r>
              <a:rPr lang="de-DE" altLang="de-DE" sz="2400" b="1">
                <a:solidFill>
                  <a:srgbClr val="004992"/>
                </a:solidFill>
              </a:rPr>
              <a:t>...</a:t>
            </a:r>
          </a:p>
          <a:p>
            <a:pPr eaLnBrk="1" hangingPunct="1"/>
            <a:r>
              <a:rPr lang="de-DE" altLang="de-DE" sz="2400">
                <a:solidFill>
                  <a:srgbClr val="333333"/>
                </a:solidFill>
              </a:rPr>
              <a:t>...</a:t>
            </a:r>
            <a:r>
              <a:rPr lang="hr-HR" altLang="de-DE" sz="2400">
                <a:solidFill>
                  <a:srgbClr val="333333"/>
                </a:solidFill>
              </a:rPr>
              <a:t>Vi osobno</a:t>
            </a:r>
            <a:endParaRPr lang="de-DE" altLang="de-DE" sz="2400">
              <a:solidFill>
                <a:srgbClr val="333333"/>
              </a:solidFill>
            </a:endParaRPr>
          </a:p>
          <a:p>
            <a:pPr eaLnBrk="1" hangingPunct="1"/>
            <a:r>
              <a:rPr lang="de-DE" altLang="de-DE" sz="2400">
                <a:solidFill>
                  <a:srgbClr val="333333"/>
                </a:solidFill>
              </a:rPr>
              <a:t>...</a:t>
            </a:r>
            <a:r>
              <a:rPr lang="hr-HR" altLang="de-DE" sz="2400">
                <a:solidFill>
                  <a:srgbClr val="333333"/>
                </a:solidFill>
              </a:rPr>
              <a:t>drugi</a:t>
            </a:r>
            <a:r>
              <a:rPr lang="de-DE" altLang="de-DE" sz="2400">
                <a:solidFill>
                  <a:srgbClr val="333333"/>
                </a:solidFill>
              </a:rPr>
              <a:t> 	</a:t>
            </a:r>
          </a:p>
          <a:p>
            <a:pPr eaLnBrk="1" hangingPunct="1"/>
            <a:r>
              <a:rPr lang="de-DE" altLang="de-DE" sz="2400">
                <a:solidFill>
                  <a:srgbClr val="333333"/>
                </a:solidFill>
              </a:rPr>
              <a:t>...</a:t>
            </a:r>
            <a:r>
              <a:rPr lang="hr-HR" altLang="de-DE" sz="2400">
                <a:solidFill>
                  <a:srgbClr val="333333"/>
                </a:solidFill>
              </a:rPr>
              <a:t>okolnosti </a:t>
            </a:r>
            <a:r>
              <a:rPr lang="de-DE" altLang="de-DE" sz="2400">
                <a:solidFill>
                  <a:srgbClr val="333333"/>
                </a:solidFill>
              </a:rPr>
              <a:t>/</a:t>
            </a:r>
            <a:r>
              <a:rPr lang="hr-HR" altLang="de-DE" sz="2400">
                <a:solidFill>
                  <a:srgbClr val="333333"/>
                </a:solidFill>
              </a:rPr>
              <a:t> slučajnost -</a:t>
            </a:r>
            <a:r>
              <a:rPr lang="de-DE" altLang="de-DE" sz="2400">
                <a:solidFill>
                  <a:srgbClr val="004992"/>
                </a:solidFill>
              </a:rPr>
              <a:t>	</a:t>
            </a: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9"/>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Unutrašnji glas Vam kaže da niste dobra osoba.</a:t>
            </a:r>
            <a:endParaRPr lang="en-US" altLang="de-DE" sz="3600">
              <a:latin typeface="+mn-lt"/>
              <a:ea typeface="+mn-ea"/>
              <a:cs typeface="+mn-cs"/>
            </a:endParaRPr>
          </a:p>
        </p:txBody>
      </p:sp>
      <p:sp>
        <p:nvSpPr>
          <p:cNvPr id="2" name="Content Placeholder 1"/>
          <p:cNvSpPr>
            <a:spLocks noGrp="1"/>
          </p:cNvSpPr>
          <p:nvPr>
            <p:ph idx="1"/>
          </p:nvPr>
        </p:nvSpPr>
        <p:spPr/>
        <p:txBody>
          <a:bodyPr/>
          <a:lstStyle/>
          <a:p>
            <a:pPr lvl="0" defTabSz="914400">
              <a:lnSpc>
                <a:spcPct val="100000"/>
              </a:lnSpc>
              <a:spcBef>
                <a:spcPts val="1200"/>
              </a:spcBef>
            </a:pPr>
            <a:r>
              <a:rPr lang="hr-HR" altLang="de-DE" sz="2000" b="1" dirty="0">
                <a:solidFill>
                  <a:srgbClr val="004992"/>
                </a:solidFill>
              </a:rPr>
              <a:t>Moguća objašnjenja</a:t>
            </a:r>
            <a:r>
              <a:rPr lang="en-US" altLang="de-DE" sz="2000" b="1" dirty="0">
                <a:solidFill>
                  <a:srgbClr val="004992"/>
                </a:solidFill>
              </a:rPr>
              <a:t>...</a:t>
            </a:r>
          </a:p>
          <a:p>
            <a:pPr lvl="0" defTabSz="914400"/>
            <a:r>
              <a:rPr lang="en-US" altLang="de-DE" sz="2000" b="1" dirty="0">
                <a:solidFill>
                  <a:srgbClr val="004992"/>
                </a:solidFill>
              </a:rPr>
              <a:t>... </a:t>
            </a:r>
            <a:r>
              <a:rPr lang="hr-HR" altLang="de-DE" sz="2000" b="1" dirty="0">
                <a:solidFill>
                  <a:srgbClr val="004992"/>
                </a:solidFill>
              </a:rPr>
              <a:t>ja osobno</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hr-HR" altLang="de-DE" sz="2000">
                <a:solidFill>
                  <a:srgbClr val="333333"/>
                </a:solidFill>
              </a:rPr>
              <a:t>Nažalost</a:t>
            </a:r>
            <a:r>
              <a:rPr lang="de-DE" altLang="de-DE" sz="2000" dirty="0">
                <a:solidFill>
                  <a:srgbClr val="333333"/>
                </a:solidFill>
              </a:rPr>
              <a:t>, </a:t>
            </a:r>
            <a:r>
              <a:rPr lang="hr-HR" altLang="de-DE" sz="2000" dirty="0">
                <a:solidFill>
                  <a:srgbClr val="333333"/>
                </a:solidFill>
              </a:rPr>
              <a:t>stalno krivim sebe</a:t>
            </a:r>
            <a:r>
              <a:rPr lang="en-US" altLang="de-DE" sz="2000" dirty="0">
                <a:solidFill>
                  <a:srgbClr val="333333"/>
                </a:solidFill>
              </a:rPr>
              <a:t>. </a:t>
            </a:r>
            <a:r>
              <a:rPr lang="hr-HR" altLang="de-DE" sz="2000" dirty="0">
                <a:solidFill>
                  <a:srgbClr val="333333"/>
                </a:solidFill>
              </a:rPr>
              <a:t>Kao da podsvjesno mrzim samog </a:t>
            </a:r>
            <a:r>
              <a:rPr lang="hr-HR" altLang="de-DE" sz="2000">
                <a:solidFill>
                  <a:srgbClr val="333333"/>
                </a:solidFill>
              </a:rPr>
              <a:t>sebe</a:t>
            </a:r>
            <a:r>
              <a:rPr lang="en-US" altLang="de-DE" sz="2000">
                <a:solidFill>
                  <a:srgbClr val="333333"/>
                </a:solidFill>
              </a:rPr>
              <a:t>.”</a:t>
            </a:r>
            <a:endParaRPr lang="en-US" altLang="de-DE"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hr-HR" altLang="de-DE" sz="2000">
                <a:solidFill>
                  <a:srgbClr val="333333"/>
                </a:solidFill>
              </a:rPr>
              <a:t>Gubim </a:t>
            </a:r>
            <a:r>
              <a:rPr lang="hr-HR" altLang="de-DE" sz="2000" dirty="0">
                <a:solidFill>
                  <a:srgbClr val="333333"/>
                </a:solidFill>
              </a:rPr>
              <a:t>razum. Poludjet </a:t>
            </a:r>
            <a:r>
              <a:rPr lang="hr-HR" altLang="de-DE" sz="2000">
                <a:solidFill>
                  <a:srgbClr val="333333"/>
                </a:solidFill>
              </a:rPr>
              <a:t>ću</a:t>
            </a:r>
            <a:r>
              <a:rPr lang="en-US" altLang="de-DE" sz="2000">
                <a:solidFill>
                  <a:srgbClr val="333333"/>
                </a:solidFill>
              </a:rPr>
              <a:t>.”</a:t>
            </a:r>
            <a:endParaRPr lang="en-US" altLang="de-DE"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de-DE" sz="2000">
                <a:solidFill>
                  <a:srgbClr val="333333"/>
                </a:solidFill>
              </a:rPr>
              <a:t>“I</a:t>
            </a:r>
            <a:r>
              <a:rPr lang="hr-HR" altLang="de-DE" sz="2000" dirty="0">
                <a:solidFill>
                  <a:srgbClr val="333333"/>
                </a:solidFill>
              </a:rPr>
              <a:t>zgleda</a:t>
            </a:r>
            <a:r>
              <a:rPr lang="en-US" altLang="de-DE" sz="2000" dirty="0">
                <a:solidFill>
                  <a:srgbClr val="333333"/>
                </a:solidFill>
              </a:rPr>
              <a:t> </a:t>
            </a:r>
            <a:r>
              <a:rPr lang="hr-HR" altLang="de-DE" sz="2000" i="1" dirty="0">
                <a:solidFill>
                  <a:srgbClr val="333333"/>
                </a:solidFill>
              </a:rPr>
              <a:t>kao da netko drugi</a:t>
            </a:r>
            <a:r>
              <a:rPr lang="en-US" altLang="de-DE" sz="2000" dirty="0">
                <a:solidFill>
                  <a:srgbClr val="333333"/>
                </a:solidFill>
              </a:rPr>
              <a:t> </a:t>
            </a:r>
            <a:r>
              <a:rPr lang="hr-HR" altLang="de-DE" sz="2000" dirty="0">
                <a:solidFill>
                  <a:srgbClr val="333333"/>
                </a:solidFill>
              </a:rPr>
              <a:t>misli</a:t>
            </a:r>
            <a:r>
              <a:rPr lang="en-US" altLang="de-DE" sz="2000" dirty="0">
                <a:solidFill>
                  <a:srgbClr val="333333"/>
                </a:solidFill>
              </a:rPr>
              <a:t>. </a:t>
            </a:r>
            <a:r>
              <a:rPr lang="hr-HR" altLang="de-DE" sz="2000" dirty="0">
                <a:solidFill>
                  <a:srgbClr val="333333"/>
                </a:solidFill>
              </a:rPr>
              <a:t>Ali znam da su to moje vlastite </a:t>
            </a:r>
            <a:r>
              <a:rPr lang="hr-HR" altLang="de-DE" sz="2000">
                <a:solidFill>
                  <a:srgbClr val="333333"/>
                </a:solidFill>
              </a:rPr>
              <a:t>misli</a:t>
            </a:r>
            <a:r>
              <a:rPr lang="en-US" altLang="de-DE" sz="2000">
                <a:solidFill>
                  <a:srgbClr val="333333"/>
                </a:solidFill>
              </a:rPr>
              <a:t>.”</a:t>
            </a:r>
            <a:endParaRPr lang="en-US" altLang="de-DE" sz="2000" dirty="0">
              <a:solidFill>
                <a:srgbClr val="333333"/>
              </a:solidFill>
            </a:endParaRPr>
          </a:p>
          <a:p>
            <a:pPr lvl="0" defTabSz="914400">
              <a:buClr>
                <a:srgbClr val="333333"/>
              </a:buClr>
            </a:pPr>
            <a:r>
              <a:rPr lang="en-US" altLang="de-DE" sz="2000" b="1" dirty="0">
                <a:solidFill>
                  <a:srgbClr val="004992"/>
                </a:solidFill>
              </a:rPr>
              <a:t>... </a:t>
            </a:r>
            <a:r>
              <a:rPr lang="hr-HR" altLang="de-DE" sz="2000" b="1" dirty="0">
                <a:solidFill>
                  <a:srgbClr val="004992"/>
                </a:solidFill>
              </a:rPr>
              <a:t>drugi ljudi</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hr-HR" altLang="de-DE" sz="2000">
                <a:solidFill>
                  <a:srgbClr val="333333"/>
                </a:solidFill>
              </a:rPr>
              <a:t>Nešto </a:t>
            </a:r>
            <a:r>
              <a:rPr lang="hr-HR" altLang="de-DE" sz="2000" dirty="0">
                <a:solidFill>
                  <a:srgbClr val="333333"/>
                </a:solidFill>
              </a:rPr>
              <a:t>je usađeno u moj </a:t>
            </a:r>
            <a:r>
              <a:rPr lang="hr-HR" altLang="de-DE" sz="2000">
                <a:solidFill>
                  <a:srgbClr val="333333"/>
                </a:solidFill>
              </a:rPr>
              <a:t>mozak</a:t>
            </a:r>
            <a:r>
              <a:rPr lang="en-US" altLang="de-DE" sz="2000">
                <a:solidFill>
                  <a:srgbClr val="333333"/>
                </a:solidFill>
              </a:rPr>
              <a:t>.”</a:t>
            </a:r>
            <a:endParaRPr lang="en-US" altLang="de-DE"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hr-HR" altLang="de-DE" sz="2000">
                <a:solidFill>
                  <a:srgbClr val="333333"/>
                </a:solidFill>
              </a:rPr>
              <a:t>Ne </a:t>
            </a:r>
            <a:r>
              <a:rPr lang="hr-HR" altLang="de-DE" sz="2000" dirty="0">
                <a:solidFill>
                  <a:srgbClr val="333333"/>
                </a:solidFill>
              </a:rPr>
              <a:t>znam kako je to moguće</a:t>
            </a:r>
            <a:r>
              <a:rPr lang="en-US" altLang="de-DE" sz="2000" dirty="0">
                <a:solidFill>
                  <a:srgbClr val="333333"/>
                </a:solidFill>
              </a:rPr>
              <a:t>, </a:t>
            </a:r>
            <a:r>
              <a:rPr lang="hr-HR" altLang="de-DE" sz="2000" dirty="0">
                <a:solidFill>
                  <a:srgbClr val="333333"/>
                </a:solidFill>
              </a:rPr>
              <a:t>ali netko drugi je preuzeo kontrolu nad mojim </a:t>
            </a:r>
            <a:r>
              <a:rPr lang="hr-HR" altLang="de-DE" sz="2000">
                <a:solidFill>
                  <a:srgbClr val="333333"/>
                </a:solidFill>
              </a:rPr>
              <a:t>mislima</a:t>
            </a:r>
            <a:r>
              <a:rPr lang="en-US" altLang="de-DE" sz="2000">
                <a:solidFill>
                  <a:srgbClr val="333333"/>
                </a:solidFill>
              </a:rPr>
              <a:t> .”</a:t>
            </a:r>
            <a:endParaRPr lang="en-US" altLang="de-DE" sz="2000" dirty="0">
              <a:solidFill>
                <a:srgbClr val="333333"/>
              </a:solidFill>
            </a:endParaRPr>
          </a:p>
          <a:p>
            <a:pPr lvl="0" defTabSz="914400">
              <a:buClr>
                <a:srgbClr val="333333"/>
              </a:buClr>
            </a:pPr>
            <a:r>
              <a:rPr lang="en-US" altLang="de-DE" sz="2000" b="1" dirty="0">
                <a:solidFill>
                  <a:srgbClr val="004992"/>
                </a:solidFill>
              </a:rPr>
              <a:t>... </a:t>
            </a:r>
            <a:r>
              <a:rPr lang="hr-HR" altLang="de-DE" sz="2000" b="1" dirty="0">
                <a:solidFill>
                  <a:srgbClr val="004992"/>
                </a:solidFill>
              </a:rPr>
              <a:t>okolnosti</a:t>
            </a:r>
            <a:r>
              <a:rPr lang="en-US" altLang="de-DE" sz="2000" b="1" dirty="0">
                <a:solidFill>
                  <a:srgbClr val="004992"/>
                </a:solidFill>
              </a:rPr>
              <a:t>/</a:t>
            </a:r>
            <a:r>
              <a:rPr lang="hr-HR" altLang="de-DE" sz="2000" b="1" dirty="0">
                <a:solidFill>
                  <a:srgbClr val="004992"/>
                </a:solidFill>
              </a:rPr>
              <a:t>slučajnost</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hr-HR" altLang="de-DE" sz="2000">
                <a:solidFill>
                  <a:srgbClr val="333333"/>
                </a:solidFill>
              </a:rPr>
              <a:t>Pod </a:t>
            </a:r>
            <a:r>
              <a:rPr lang="hr-HR" altLang="de-DE" sz="2000" dirty="0">
                <a:solidFill>
                  <a:srgbClr val="333333"/>
                </a:solidFill>
              </a:rPr>
              <a:t>stresom sam ovih dana</a:t>
            </a:r>
            <a:r>
              <a:rPr lang="en-US" altLang="de-DE" sz="2000" dirty="0">
                <a:solidFill>
                  <a:srgbClr val="333333"/>
                </a:solidFill>
              </a:rPr>
              <a:t>. </a:t>
            </a:r>
            <a:r>
              <a:rPr lang="hr-HR" altLang="de-DE" sz="2000" dirty="0">
                <a:solidFill>
                  <a:srgbClr val="333333"/>
                </a:solidFill>
              </a:rPr>
              <a:t>Zato sve doživljavam intenzivnije, uključujući i moje </a:t>
            </a:r>
            <a:r>
              <a:rPr lang="hr-HR" altLang="de-DE" sz="2000">
                <a:solidFill>
                  <a:srgbClr val="333333"/>
                </a:solidFill>
              </a:rPr>
              <a:t>misli</a:t>
            </a:r>
            <a:r>
              <a:rPr lang="en-US" altLang="de-DE" sz="2000">
                <a:solidFill>
                  <a:srgbClr val="333333"/>
                </a:solidFill>
              </a:rPr>
              <a:t>.”</a:t>
            </a:r>
            <a:endParaRPr lang="en-US" altLang="de-DE"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hr-HR" altLang="de-DE" sz="2000">
                <a:solidFill>
                  <a:srgbClr val="333333"/>
                </a:solidFill>
              </a:rPr>
              <a:t>Zvoni </a:t>
            </a:r>
            <a:r>
              <a:rPr lang="hr-HR" altLang="de-DE" sz="2000" dirty="0">
                <a:solidFill>
                  <a:srgbClr val="333333"/>
                </a:solidFill>
              </a:rPr>
              <a:t>mi u ušima jer sam slušao</a:t>
            </a:r>
            <a:r>
              <a:rPr lang="en-US" altLang="de-DE" sz="2000" dirty="0">
                <a:solidFill>
                  <a:srgbClr val="333333"/>
                </a:solidFill>
              </a:rPr>
              <a:t> </a:t>
            </a:r>
            <a:r>
              <a:rPr lang="hr-HR" altLang="de-DE" sz="2000" dirty="0">
                <a:solidFill>
                  <a:srgbClr val="333333"/>
                </a:solidFill>
              </a:rPr>
              <a:t>glasnu hard-rock </a:t>
            </a:r>
            <a:r>
              <a:rPr lang="hr-HR" altLang="de-DE" sz="2000">
                <a:solidFill>
                  <a:srgbClr val="333333"/>
                </a:solidFill>
              </a:rPr>
              <a:t>glazbu</a:t>
            </a:r>
            <a:r>
              <a:rPr lang="en-US" altLang="de-DE" sz="2000">
                <a:solidFill>
                  <a:srgbClr val="333333"/>
                </a:solidFill>
              </a:rPr>
              <a:t>.”</a:t>
            </a:r>
            <a:endParaRPr lang="en-US" sz="2000"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Metakognitivni Trening 1 – Atribucija: Pripisivanje krivnje i zasluga</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9"/>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Unutrašnji glas Vam kaže da niste dobra osoba.</a:t>
            </a:r>
            <a:endParaRPr lang="en-US" altLang="de-DE" sz="3600">
              <a:latin typeface="+mn-lt"/>
              <a:ea typeface="+mn-ea"/>
              <a:cs typeface="+mn-cs"/>
            </a:endParaRPr>
          </a:p>
        </p:txBody>
      </p:sp>
      <p:sp>
        <p:nvSpPr>
          <p:cNvPr id="36866" name="Rectangle 2"/>
          <p:cNvSpPr>
            <a:spLocks noGrp="1" noChangeArrowheads="1"/>
          </p:cNvSpPr>
          <p:nvPr>
            <p:ph idx="1"/>
          </p:nvPr>
        </p:nvSpPr>
        <p:spPr>
          <a:xfrm>
            <a:off x="408955" y="2204864"/>
            <a:ext cx="8229600" cy="4248000"/>
          </a:xfrm>
        </p:spPr>
        <p:txBody>
          <a:bodyPr>
            <a:noAutofit/>
          </a:bodyPr>
          <a:lstStyle/>
          <a:p>
            <a:pPr eaLnBrk="1" hangingPunct="1"/>
            <a:r>
              <a:rPr lang="de-DE" altLang="de-DE" sz="2400" b="1" dirty="0" err="1">
                <a:solidFill>
                  <a:srgbClr val="004992"/>
                </a:solidFill>
              </a:rPr>
              <a:t>Ps</a:t>
            </a:r>
            <a:r>
              <a:rPr lang="hr-HR" altLang="de-DE" sz="2400" b="1" dirty="0">
                <a:solidFill>
                  <a:srgbClr val="004992"/>
                </a:solidFill>
              </a:rPr>
              <a:t>ihoza: unutrašnji glas je povezan s</a:t>
            </a:r>
            <a:r>
              <a:rPr lang="de-DE" altLang="de-DE" sz="2400" b="1" dirty="0">
                <a:solidFill>
                  <a:srgbClr val="004992"/>
                </a:solidFill>
              </a:rPr>
              <a:t> </a:t>
            </a:r>
            <a:r>
              <a:rPr lang="hr-HR" altLang="de-DE" sz="2400" b="1" dirty="0">
                <a:solidFill>
                  <a:srgbClr val="004992"/>
                </a:solidFill>
              </a:rPr>
              <a:t>drugim</a:t>
            </a:r>
            <a:r>
              <a:rPr lang="en-US" altLang="de-DE" sz="2400" b="1" dirty="0">
                <a:solidFill>
                  <a:srgbClr val="004992"/>
                </a:solidFill>
              </a:rPr>
              <a:t> </a:t>
            </a:r>
            <a:r>
              <a:rPr lang="hr-HR" altLang="de-DE" sz="2400" b="1" dirty="0">
                <a:solidFill>
                  <a:srgbClr val="004992"/>
                </a:solidFill>
              </a:rPr>
              <a:t>osobama </a:t>
            </a:r>
            <a:r>
              <a:rPr lang="de-DE" altLang="de-DE" sz="2400" b="1" dirty="0">
                <a:solidFill>
                  <a:srgbClr val="004992"/>
                </a:solidFill>
              </a:rPr>
              <a:t>/</a:t>
            </a:r>
            <a:r>
              <a:rPr lang="hr-HR" altLang="de-DE" sz="2400" b="1" dirty="0">
                <a:solidFill>
                  <a:srgbClr val="004992"/>
                </a:solidFill>
              </a:rPr>
              <a:t> silama</a:t>
            </a:r>
            <a:r>
              <a:rPr lang="de-DE" altLang="de-DE" sz="2400" b="1" dirty="0">
                <a:solidFill>
                  <a:srgbClr val="004992"/>
                </a:solidFill>
              </a:rPr>
              <a:t>:</a:t>
            </a:r>
          </a:p>
          <a:p>
            <a:pPr marL="342900" indent="-342900" eaLnBrk="1" hangingPunct="1">
              <a:buClr>
                <a:srgbClr val="333333"/>
              </a:buClr>
              <a:buFont typeface="WingDings"/>
              <a:buChar char=""/>
            </a:pPr>
            <a:r>
              <a:rPr lang="en-US" altLang="de-DE" sz="2400">
                <a:solidFill>
                  <a:srgbClr val="333333"/>
                </a:solidFill>
              </a:rPr>
              <a:t>“</a:t>
            </a:r>
            <a:r>
              <a:rPr lang="hr-HR" altLang="de-DE" sz="2400">
                <a:solidFill>
                  <a:srgbClr val="333333"/>
                </a:solidFill>
              </a:rPr>
              <a:t>Nešto </a:t>
            </a:r>
            <a:r>
              <a:rPr lang="hr-HR" altLang="de-DE" sz="2400" dirty="0">
                <a:solidFill>
                  <a:srgbClr val="333333"/>
                </a:solidFill>
              </a:rPr>
              <a:t>mi je usađeno u </a:t>
            </a:r>
            <a:r>
              <a:rPr lang="hr-HR" altLang="de-DE" sz="2400">
                <a:solidFill>
                  <a:srgbClr val="333333"/>
                </a:solidFill>
              </a:rPr>
              <a:t>mozak</a:t>
            </a:r>
            <a:r>
              <a:rPr lang="de-DE" altLang="de-DE" sz="2400">
                <a:solidFill>
                  <a:srgbClr val="333333"/>
                </a:solidFill>
              </a:rPr>
              <a:t>.</a:t>
            </a:r>
            <a:r>
              <a:rPr lang="en-US" altLang="de-DE" sz="2400">
                <a:solidFill>
                  <a:srgbClr val="333333"/>
                </a:solidFill>
              </a:rPr>
              <a:t>”</a:t>
            </a:r>
            <a:endParaRPr lang="de-DE" altLang="de-DE" sz="2400" dirty="0">
              <a:solidFill>
                <a:srgbClr val="333333"/>
              </a:solidFill>
            </a:endParaRPr>
          </a:p>
          <a:p>
            <a:pPr marL="342900" indent="-342900" eaLnBrk="1" hangingPunct="1">
              <a:buClr>
                <a:srgbClr val="333333"/>
              </a:buClr>
              <a:buFont typeface="WingDings"/>
              <a:buChar char=""/>
            </a:pPr>
            <a:r>
              <a:rPr lang="en-US" altLang="de-DE" sz="2400">
                <a:solidFill>
                  <a:srgbClr val="333333"/>
                </a:solidFill>
              </a:rPr>
              <a:t>“</a:t>
            </a:r>
            <a:r>
              <a:rPr lang="hr-HR" altLang="de-DE" sz="2400">
                <a:solidFill>
                  <a:srgbClr val="333333"/>
                </a:solidFill>
              </a:rPr>
              <a:t>Ne </a:t>
            </a:r>
            <a:r>
              <a:rPr lang="hr-HR" altLang="de-DE" sz="2400" dirty="0">
                <a:solidFill>
                  <a:srgbClr val="333333"/>
                </a:solidFill>
              </a:rPr>
              <a:t>znam kako se to moglo dogoditi</a:t>
            </a:r>
            <a:r>
              <a:rPr lang="de-DE" altLang="de-DE" sz="2400" dirty="0">
                <a:solidFill>
                  <a:srgbClr val="333333"/>
                </a:solidFill>
              </a:rPr>
              <a:t>, </a:t>
            </a:r>
            <a:r>
              <a:rPr lang="hr-HR" altLang="de-DE" sz="2400" dirty="0">
                <a:solidFill>
                  <a:srgbClr val="333333"/>
                </a:solidFill>
              </a:rPr>
              <a:t>ali netko drugi je preuzeo kontrolu nad mojim </a:t>
            </a:r>
            <a:r>
              <a:rPr lang="hr-HR" altLang="de-DE" sz="2400">
                <a:solidFill>
                  <a:srgbClr val="333333"/>
                </a:solidFill>
              </a:rPr>
              <a:t>mislima</a:t>
            </a:r>
            <a:r>
              <a:rPr lang="de-DE" altLang="de-DE" sz="2400">
                <a:solidFill>
                  <a:srgbClr val="333333"/>
                </a:solidFill>
              </a:rPr>
              <a:t>.</a:t>
            </a:r>
            <a:r>
              <a:rPr lang="en-US" altLang="de-DE" sz="2400">
                <a:solidFill>
                  <a:srgbClr val="333333"/>
                </a:solidFill>
              </a:rPr>
              <a:t>”</a:t>
            </a:r>
            <a:endParaRPr lang="de-DE" altLang="de-DE" sz="2400" dirty="0">
              <a:solidFill>
                <a:srgbClr val="333333"/>
              </a:solidFill>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Čujem glasove</a:t>
            </a:r>
            <a:br>
              <a:rPr lang="en-US" sz="3600">
                <a:solidFill>
                  <a:srgbClr val="004992"/>
                </a:solidFill>
                <a:latin typeface="+mn-lt"/>
                <a:ea typeface="+mn-ea"/>
                <a:cs typeface="+mn-cs"/>
              </a:rPr>
            </a:br>
            <a:r>
              <a:rPr lang="en-US">
                <a:solidFill>
                  <a:srgbClr val="004992"/>
                </a:solidFill>
                <a:latin typeface="+mn-lt"/>
                <a:ea typeface="+mn-ea"/>
                <a:cs typeface="+mn-cs"/>
              </a:rPr>
              <a:t>Vlastite misli ili daljinska kontrola?</a:t>
            </a:r>
            <a:br>
              <a:rPr lang="en-US" sz="3600">
                <a:solidFill>
                  <a:srgbClr val="004992"/>
                </a:solidFill>
                <a:latin typeface="+mn-lt"/>
                <a:ea typeface="+mn-ea"/>
                <a:cs typeface="+mn-cs"/>
              </a:rPr>
            </a:br>
            <a:r>
              <a:rPr lang="en-US">
                <a:solidFill>
                  <a:srgbClr val="004992"/>
                </a:solidFill>
                <a:latin typeface="+mn-lt"/>
                <a:ea typeface="+mn-ea"/>
                <a:cs typeface="+mn-cs"/>
              </a:rPr>
              <a:t>Za i Protiv</a:t>
            </a:r>
          </a:p>
        </p:txBody>
      </p:sp>
      <p:graphicFrame>
        <p:nvGraphicFramePr>
          <p:cNvPr id="8" name="Table 7"/>
          <p:cNvGraphicFramePr>
            <a:graphicFrameLocks noGrp="1"/>
          </p:cNvGraphicFramePr>
          <p:nvPr>
            <p:extLst>
              <p:ext uri="{D42A27DB-BD31-4B8C-83A1-F6EECF244321}">
                <p14:modId xmlns:p14="http://schemas.microsoft.com/office/powerpoint/2010/main" val="2923665888"/>
              </p:ext>
            </p:extLst>
          </p:nvPr>
        </p:nvGraphicFramePr>
        <p:xfrm>
          <a:off x="408955" y="2560320"/>
          <a:ext cx="11376000" cy="39067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dirty="0">
                          <a:ln>
                            <a:noFill/>
                          </a:ln>
                          <a:solidFill>
                            <a:srgbClr val="333333"/>
                          </a:solidFill>
                          <a:effectLst/>
                          <a:latin typeface="Calibri Light"/>
                          <a:cs typeface="Times New Roman" pitchFamily="18" charset="0"/>
                        </a:rPr>
                        <a:t>Glasovi su umetnuti iz vana?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cs typeface="Times New Roman" pitchFamily="18" charset="0"/>
                        </a:rPr>
                        <a:t>Postoje li možda druga objašnjenja za ove pretpostavke?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“Mogu ih jasno čuti. Nasuprot tome, moje su misli potpuno tihe!”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“Ove misli nisu pod mojom kontrolom. Kad im se pokušam suprostaviti, postaje još gore. To mi dokazuje da mi netko stvarno želi zlo.”</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“Nikad ne bi mogao imati tako zle misli. Nikad ne bi nekoga povrijedio. Ali ipak stalno imam te misli.”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36</a:t>
            </a:fld>
            <a:endParaRPr lang="de-DE"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Čujem glasove</a:t>
            </a:r>
            <a:br>
              <a:rPr lang="en-US" sz="3600">
                <a:solidFill>
                  <a:srgbClr val="004992"/>
                </a:solidFill>
                <a:latin typeface="+mn-lt"/>
                <a:ea typeface="+mn-ea"/>
                <a:cs typeface="+mn-cs"/>
              </a:rPr>
            </a:br>
            <a:r>
              <a:rPr lang="en-US">
                <a:solidFill>
                  <a:srgbClr val="004992"/>
                </a:solidFill>
                <a:latin typeface="+mn-lt"/>
                <a:ea typeface="+mn-ea"/>
                <a:cs typeface="+mn-cs"/>
              </a:rPr>
              <a:t>Vlastite misli ili daljinska kontrola?</a:t>
            </a:r>
            <a:br>
              <a:rPr lang="en-US" sz="3600">
                <a:solidFill>
                  <a:srgbClr val="004992"/>
                </a:solidFill>
                <a:latin typeface="+mn-lt"/>
                <a:ea typeface="+mn-ea"/>
                <a:cs typeface="+mn-cs"/>
              </a:rPr>
            </a:br>
            <a:r>
              <a:rPr lang="en-US">
                <a:solidFill>
                  <a:srgbClr val="004992"/>
                </a:solidFill>
                <a:latin typeface="+mn-lt"/>
                <a:ea typeface="+mn-ea"/>
                <a:cs typeface="+mn-cs"/>
              </a:rPr>
              <a:t>Za i Protiv</a:t>
            </a:r>
          </a:p>
        </p:txBody>
      </p:sp>
      <p:graphicFrame>
        <p:nvGraphicFramePr>
          <p:cNvPr id="8" name="Table 7"/>
          <p:cNvGraphicFramePr>
            <a:graphicFrameLocks noGrp="1"/>
          </p:cNvGraphicFramePr>
          <p:nvPr>
            <p:extLst>
              <p:ext uri="{D42A27DB-BD31-4B8C-83A1-F6EECF244321}">
                <p14:modId xmlns:p14="http://schemas.microsoft.com/office/powerpoint/2010/main" val="2635863092"/>
              </p:ext>
            </p:extLst>
          </p:nvPr>
        </p:nvGraphicFramePr>
        <p:xfrm>
          <a:off x="408955" y="2560320"/>
          <a:ext cx="11376000" cy="39067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dirty="0">
                          <a:ln>
                            <a:noFill/>
                          </a:ln>
                          <a:solidFill>
                            <a:srgbClr val="333333"/>
                          </a:solidFill>
                          <a:effectLst/>
                          <a:latin typeface="Calibri Light"/>
                          <a:cs typeface="Times New Roman" pitchFamily="18" charset="0"/>
                        </a:rPr>
                        <a:t>Glasovi su umetnuti iz vana?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cs typeface="Times New Roman" pitchFamily="18" charset="0"/>
                        </a:rPr>
                        <a:t>Postoje li možda druga objašnjenja za ove pretpostavke?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“Mogu ih jasno čuti. Nasuprot tome, moje su misli potpuno tihe!”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Oko</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zdravih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ljudi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povremeno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takve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glasove</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Intenzivne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ponekad</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gotovo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privlačne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melodije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brige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pričinja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nam</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glas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prijatelja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dok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čitamo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njegovu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poruku</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“Ove misli nisu pod mojom kontrolom. Kad im se pokušam suprostaviti, postaje još gore. To mi dokazuje da mi netko stvarno želi zlo.”</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en-US"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“Nikad ne bi mogao imati tako zle misli. Nikad ne bi nekoga povrijedio. Ali ipak stalno imam te misli.”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2335347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Čujem glasove</a:t>
            </a:r>
            <a:br>
              <a:rPr lang="en-US" sz="3600">
                <a:solidFill>
                  <a:srgbClr val="004992"/>
                </a:solidFill>
                <a:latin typeface="+mn-lt"/>
                <a:ea typeface="+mn-ea"/>
                <a:cs typeface="+mn-cs"/>
              </a:rPr>
            </a:br>
            <a:r>
              <a:rPr lang="en-US">
                <a:solidFill>
                  <a:srgbClr val="004992"/>
                </a:solidFill>
                <a:latin typeface="+mn-lt"/>
                <a:ea typeface="+mn-ea"/>
                <a:cs typeface="+mn-cs"/>
              </a:rPr>
              <a:t>Vlastite misli ili daljinska kontrola?</a:t>
            </a:r>
            <a:br>
              <a:rPr lang="en-US" sz="3600">
                <a:solidFill>
                  <a:srgbClr val="004992"/>
                </a:solidFill>
                <a:latin typeface="+mn-lt"/>
                <a:ea typeface="+mn-ea"/>
                <a:cs typeface="+mn-cs"/>
              </a:rPr>
            </a:br>
            <a:r>
              <a:rPr lang="en-US">
                <a:solidFill>
                  <a:srgbClr val="004992"/>
                </a:solidFill>
                <a:latin typeface="+mn-lt"/>
                <a:ea typeface="+mn-ea"/>
                <a:cs typeface="+mn-cs"/>
              </a:rPr>
              <a:t>Za i Protiv</a:t>
            </a:r>
          </a:p>
        </p:txBody>
      </p:sp>
      <p:graphicFrame>
        <p:nvGraphicFramePr>
          <p:cNvPr id="8" name="Table 7"/>
          <p:cNvGraphicFramePr>
            <a:graphicFrameLocks noGrp="1"/>
          </p:cNvGraphicFramePr>
          <p:nvPr>
            <p:extLst>
              <p:ext uri="{D42A27DB-BD31-4B8C-83A1-F6EECF244321}">
                <p14:modId xmlns:p14="http://schemas.microsoft.com/office/powerpoint/2010/main" val="560889332"/>
              </p:ext>
            </p:extLst>
          </p:nvPr>
        </p:nvGraphicFramePr>
        <p:xfrm>
          <a:off x="408955" y="2560320"/>
          <a:ext cx="11376000" cy="39067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dirty="0">
                          <a:ln>
                            <a:noFill/>
                          </a:ln>
                          <a:solidFill>
                            <a:srgbClr val="333333"/>
                          </a:solidFill>
                          <a:effectLst/>
                          <a:latin typeface="Calibri Light"/>
                          <a:cs typeface="Times New Roman" pitchFamily="18" charset="0"/>
                        </a:rPr>
                        <a:t>Glasovi su umetnuti iz vana?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cs typeface="Times New Roman" pitchFamily="18" charset="0"/>
                        </a:rPr>
                        <a:t>Postoje li možda druga objašnjenja za ove pretpostavke?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“Mogu ih jasno čuti. Nasuprot tome, moje su misli potpuno tihe!”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Oko</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zdravih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ljudi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povremeno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takve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glasove</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Intenzivne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ponekad</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gotovo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privlačne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melodije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brige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pričinja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nam</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glas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prijatelja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dok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čitamo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njegovu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poruku</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“Ove misli nisu pod mojom kontrolom. Kad im se pokušam suprostaviti, postaje još gore. To mi dokazuje da mi netko stvarno želi zlo.”</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Ne </a:t>
                      </a:r>
                      <a:r>
                        <a:rPr kumimoji="0" lang="en-US" sz="1600" b="0" i="0" u="none" strike="noStrike" cap="none" normalizeH="0" baseline="0" dirty="0" err="1">
                          <a:ln>
                            <a:noFill/>
                          </a:ln>
                          <a:solidFill>
                            <a:srgbClr val="333333"/>
                          </a:solidFill>
                          <a:effectLst/>
                          <a:latin typeface="Calibri Light"/>
                          <a:cs typeface="Times New Roman" pitchFamily="18" charset="0"/>
                        </a:rPr>
                        <a:t>možemo</a:t>
                      </a:r>
                      <a:r>
                        <a:rPr kumimoji="0" lang="en-US" sz="1600" b="0" i="0" u="none" strike="noStrike" cap="none" normalizeH="0" baseline="0" dirty="0">
                          <a:ln>
                            <a:noFill/>
                          </a:ln>
                          <a:solidFill>
                            <a:srgbClr val="333333"/>
                          </a:solidFill>
                          <a:effectLst/>
                          <a:latin typeface="Calibri Light"/>
                          <a:cs typeface="Times New Roman" pitchFamily="18" charset="0"/>
                        </a:rPr>
                        <a:t> u </a:t>
                      </a:r>
                      <a:r>
                        <a:rPr kumimoji="0" lang="en-US" sz="1600" b="0" i="0" u="none" strike="noStrike" cap="none" normalizeH="0" baseline="0" dirty="0" err="1">
                          <a:ln>
                            <a:noFill/>
                          </a:ln>
                          <a:solidFill>
                            <a:srgbClr val="333333"/>
                          </a:solidFill>
                          <a:effectLst/>
                          <a:latin typeface="Calibri Light"/>
                          <a:cs typeface="Times New Roman" pitchFamily="18" charset="0"/>
                        </a:rPr>
                        <a:t>potpunosti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kontrolirati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naše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Inače</a:t>
                      </a:r>
                      <a:r>
                        <a:rPr kumimoji="0" lang="en-US" sz="1600" b="0" i="0" u="none" strike="noStrike" cap="none" normalizeH="0" baseline="0" dirty="0">
                          <a:ln>
                            <a:noFill/>
                          </a:ln>
                          <a:solidFill>
                            <a:srgbClr val="333333"/>
                          </a:solidFill>
                          <a:effectLst/>
                          <a:latin typeface="Calibri Light"/>
                          <a:cs typeface="Times New Roman" pitchFamily="18" charset="0"/>
                        </a:rPr>
                        <a:t> ne bi </a:t>
                      </a:r>
                      <a:r>
                        <a:rPr kumimoji="0" lang="en-US" sz="1600" b="0" i="0" u="none" strike="noStrike" cap="none" normalizeH="0" baseline="0" dirty="0" err="1">
                          <a:ln>
                            <a:noFill/>
                          </a:ln>
                          <a:solidFill>
                            <a:srgbClr val="333333"/>
                          </a:solidFill>
                          <a:effectLst/>
                          <a:latin typeface="Calibri Light"/>
                          <a:cs typeface="Times New Roman" pitchFamily="18" charset="0"/>
                        </a:rPr>
                        <a:t>bilo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iznenadnih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inspiracija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kreativnih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ideja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iznenadnih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briga</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Ako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im</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pokušamo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suprostaviti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automatski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postaju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jače</a:t>
                      </a:r>
                      <a:r>
                        <a:rPr kumimoji="0" lang="en-US" sz="1600" b="0" i="0" u="none" strike="noStrike" cap="none" normalizeH="0" baseline="0" dirty="0">
                          <a:ln>
                            <a:noFill/>
                          </a:ln>
                          <a:solidFill>
                            <a:srgbClr val="333333"/>
                          </a:solidFill>
                          <a:effectLst/>
                          <a:latin typeface="Calibri Light"/>
                          <a:cs typeface="Times New Roman" pitchFamily="18" charset="0"/>
                        </a:rPr>
                        <a:t>.</a:t>
                      </a:r>
                      <a:br>
                        <a:rPr kumimoji="0" lang="en-US" sz="1600" b="0" i="0" u="none" strike="noStrike" cap="none" normalizeH="0" baseline="0" dirty="0">
                          <a:ln>
                            <a:noFill/>
                          </a:ln>
                          <a:solidFill>
                            <a:srgbClr val="333333"/>
                          </a:solidFill>
                          <a:effectLst/>
                          <a:latin typeface="Calibri Light"/>
                          <a:cs typeface="Times New Roman" pitchFamily="18" charset="0"/>
                        </a:rPr>
                      </a:br>
                      <a:r>
                        <a:rPr kumimoji="0" lang="en-US" sz="1600" b="0" i="0" u="none" strike="noStrike" cap="none" normalizeH="0" baseline="0" dirty="0" err="1">
                          <a:ln>
                            <a:noFill/>
                          </a:ln>
                          <a:solidFill>
                            <a:srgbClr val="333333"/>
                          </a:solidFill>
                          <a:effectLst/>
                          <a:latin typeface="Calibri Light"/>
                          <a:cs typeface="Times New Roman" pitchFamily="18" charset="0"/>
                        </a:rPr>
                        <a:t>Eksperiment</a:t>
                      </a:r>
                      <a:r>
                        <a:rPr kumimoji="0" lang="en-US" sz="1600" b="0" i="0" u="none" strike="noStrike" cap="none" normalizeH="0" baseline="0" dirty="0">
                          <a:ln>
                            <a:noFill/>
                          </a:ln>
                          <a:solidFill>
                            <a:srgbClr val="333333"/>
                          </a:solidFill>
                          <a:effectLst/>
                          <a:latin typeface="Calibri Light"/>
                          <a:cs typeface="Times New Roman" pitchFamily="18" charset="0"/>
                        </a:rPr>
                        <a:t> – ne </a:t>
                      </a:r>
                      <a:r>
                        <a:rPr kumimoji="0" lang="en-US" sz="1600" b="0" i="0" u="none" strike="noStrike" cap="none" normalizeH="0" baseline="0" dirty="0" err="1">
                          <a:ln>
                            <a:noFill/>
                          </a:ln>
                          <a:solidFill>
                            <a:srgbClr val="333333"/>
                          </a:solidFill>
                          <a:effectLst/>
                          <a:latin typeface="Calibri Light"/>
                          <a:cs typeface="Times New Roman" pitchFamily="18" charset="0"/>
                        </a:rPr>
                        <a:t>mislite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broj</a:t>
                      </a:r>
                      <a:r>
                        <a:rPr kumimoji="0" lang="en-US" sz="1600" b="0" i="0" u="none" strike="noStrike" cap="none" normalizeH="0" baseline="0" dirty="0">
                          <a:ln>
                            <a:noFill/>
                          </a:ln>
                          <a:solidFill>
                            <a:srgbClr val="333333"/>
                          </a:solidFill>
                          <a:effectLst/>
                          <a:latin typeface="Calibri Light"/>
                          <a:cs typeface="Times New Roman" pitchFamily="18" charset="0"/>
                        </a:rPr>
                        <a:t> 8 – </a:t>
                      </a:r>
                      <a:r>
                        <a:rPr kumimoji="0" lang="en-US" sz="1600" b="0" i="0" u="none" strike="noStrike" cap="none" normalizeH="0" baseline="0" dirty="0" err="1">
                          <a:ln>
                            <a:noFill/>
                          </a:ln>
                          <a:solidFill>
                            <a:srgbClr val="333333"/>
                          </a:solidFill>
                          <a:effectLst/>
                          <a:latin typeface="Calibri Light"/>
                          <a:cs typeface="Times New Roman" pitchFamily="18" charset="0"/>
                        </a:rPr>
                        <a:t>nećete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uspjeti</a:t>
                      </a:r>
                      <a:r>
                        <a:rPr kumimoji="0" lang="en-US" sz="1600" b="0" i="0" u="none" strike="noStrike" cap="none" normalizeH="0" baseline="0" dirty="0">
                          <a:ln>
                            <a:noFill/>
                          </a:ln>
                          <a:solidFill>
                            <a:srgbClr val="333333"/>
                          </a:solidFill>
                          <a:effectLst/>
                          <a:latin typeface="Calibri Light"/>
                          <a:cs typeface="Times New Roman" pitchFamily="18" charset="0"/>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“Nikad ne bi mogao imati tako zle misli. Nikad ne bi nekoga povrijedio. Ali ipak stalno imam te misli.”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33785993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Čujem glasove</a:t>
            </a:r>
            <a:br>
              <a:rPr lang="en-US" sz="3600">
                <a:solidFill>
                  <a:srgbClr val="004992"/>
                </a:solidFill>
                <a:latin typeface="+mn-lt"/>
                <a:ea typeface="+mn-ea"/>
                <a:cs typeface="+mn-cs"/>
              </a:rPr>
            </a:br>
            <a:r>
              <a:rPr lang="en-US">
                <a:solidFill>
                  <a:srgbClr val="004992"/>
                </a:solidFill>
                <a:latin typeface="+mn-lt"/>
                <a:ea typeface="+mn-ea"/>
                <a:cs typeface="+mn-cs"/>
              </a:rPr>
              <a:t>Vlastite misli ili daljinska kontrola?</a:t>
            </a:r>
            <a:br>
              <a:rPr lang="en-US" sz="3600">
                <a:solidFill>
                  <a:srgbClr val="004992"/>
                </a:solidFill>
                <a:latin typeface="+mn-lt"/>
                <a:ea typeface="+mn-ea"/>
                <a:cs typeface="+mn-cs"/>
              </a:rPr>
            </a:br>
            <a:r>
              <a:rPr lang="en-US">
                <a:solidFill>
                  <a:srgbClr val="004992"/>
                </a:solidFill>
                <a:latin typeface="+mn-lt"/>
                <a:ea typeface="+mn-ea"/>
                <a:cs typeface="+mn-cs"/>
              </a:rPr>
              <a:t>Za i Protiv</a:t>
            </a:r>
          </a:p>
        </p:txBody>
      </p:sp>
      <p:graphicFrame>
        <p:nvGraphicFramePr>
          <p:cNvPr id="8" name="Table 7"/>
          <p:cNvGraphicFramePr>
            <a:graphicFrameLocks noGrp="1"/>
          </p:cNvGraphicFramePr>
          <p:nvPr>
            <p:extLst>
              <p:ext uri="{D42A27DB-BD31-4B8C-83A1-F6EECF244321}">
                <p14:modId xmlns:p14="http://schemas.microsoft.com/office/powerpoint/2010/main" val="490460002"/>
              </p:ext>
            </p:extLst>
          </p:nvPr>
        </p:nvGraphicFramePr>
        <p:xfrm>
          <a:off x="408955" y="2560320"/>
          <a:ext cx="11376000" cy="39067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dirty="0">
                          <a:ln>
                            <a:noFill/>
                          </a:ln>
                          <a:solidFill>
                            <a:srgbClr val="333333"/>
                          </a:solidFill>
                          <a:effectLst/>
                          <a:latin typeface="Calibri Light"/>
                          <a:cs typeface="Times New Roman" pitchFamily="18" charset="0"/>
                        </a:rPr>
                        <a:t>Glasovi su umetnuti iz vana?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cs typeface="Times New Roman" pitchFamily="18" charset="0"/>
                        </a:rPr>
                        <a:t>Postoje li možda druga objašnjenja za ove pretpostavke?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“Mogu ih jasno čuti. Nasuprot tome, moje su misli potpuno tihe!”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Oko</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zdravih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ljudi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povremeno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takve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glasove</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Intenzivne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ponekad</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gotovo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privlačne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melodije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brige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pričinja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nam</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glas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prijatelja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dok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čitamo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njegovu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poruku</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“Ove misli nisu pod mojom kontrolom. Kad im se pokušam suprostaviti, postaje još gore. To mi dokazuje da mi netko stvarno želi zlo.”</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Ne </a:t>
                      </a:r>
                      <a:r>
                        <a:rPr kumimoji="0" lang="en-US" sz="1600" b="0" i="0" u="none" strike="noStrike" cap="none" normalizeH="0" baseline="0" dirty="0" err="1">
                          <a:ln>
                            <a:noFill/>
                          </a:ln>
                          <a:solidFill>
                            <a:srgbClr val="333333"/>
                          </a:solidFill>
                          <a:effectLst/>
                          <a:latin typeface="Calibri Light"/>
                          <a:cs typeface="Times New Roman" pitchFamily="18" charset="0"/>
                        </a:rPr>
                        <a:t>možemo</a:t>
                      </a:r>
                      <a:r>
                        <a:rPr kumimoji="0" lang="en-US" sz="1600" b="0" i="0" u="none" strike="noStrike" cap="none" normalizeH="0" baseline="0" dirty="0">
                          <a:ln>
                            <a:noFill/>
                          </a:ln>
                          <a:solidFill>
                            <a:srgbClr val="333333"/>
                          </a:solidFill>
                          <a:effectLst/>
                          <a:latin typeface="Calibri Light"/>
                          <a:cs typeface="Times New Roman" pitchFamily="18" charset="0"/>
                        </a:rPr>
                        <a:t> u </a:t>
                      </a:r>
                      <a:r>
                        <a:rPr kumimoji="0" lang="en-US" sz="1600" b="0" i="0" u="none" strike="noStrike" cap="none" normalizeH="0" baseline="0" dirty="0" err="1">
                          <a:ln>
                            <a:noFill/>
                          </a:ln>
                          <a:solidFill>
                            <a:srgbClr val="333333"/>
                          </a:solidFill>
                          <a:effectLst/>
                          <a:latin typeface="Calibri Light"/>
                          <a:cs typeface="Times New Roman" pitchFamily="18" charset="0"/>
                        </a:rPr>
                        <a:t>potpunosti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kontrolirati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naše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Inače</a:t>
                      </a:r>
                      <a:r>
                        <a:rPr kumimoji="0" lang="en-US" sz="1600" b="0" i="0" u="none" strike="noStrike" cap="none" normalizeH="0" baseline="0" dirty="0">
                          <a:ln>
                            <a:noFill/>
                          </a:ln>
                          <a:solidFill>
                            <a:srgbClr val="333333"/>
                          </a:solidFill>
                          <a:effectLst/>
                          <a:latin typeface="Calibri Light"/>
                          <a:cs typeface="Times New Roman" pitchFamily="18" charset="0"/>
                        </a:rPr>
                        <a:t> ne bi </a:t>
                      </a:r>
                      <a:r>
                        <a:rPr kumimoji="0" lang="en-US" sz="1600" b="0" i="0" u="none" strike="noStrike" cap="none" normalizeH="0" baseline="0" dirty="0" err="1">
                          <a:ln>
                            <a:noFill/>
                          </a:ln>
                          <a:solidFill>
                            <a:srgbClr val="333333"/>
                          </a:solidFill>
                          <a:effectLst/>
                          <a:latin typeface="Calibri Light"/>
                          <a:cs typeface="Times New Roman" pitchFamily="18" charset="0"/>
                        </a:rPr>
                        <a:t>bilo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iznenadnih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inspiracija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kreativnih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ideja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iznenadnih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briga</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Ako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im</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pokušamo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suprostaviti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automatski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postaju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jače</a:t>
                      </a:r>
                      <a:r>
                        <a:rPr kumimoji="0" lang="en-US" sz="1600" b="0" i="0" u="none" strike="noStrike" cap="none" normalizeH="0" baseline="0" dirty="0">
                          <a:ln>
                            <a:noFill/>
                          </a:ln>
                          <a:solidFill>
                            <a:srgbClr val="333333"/>
                          </a:solidFill>
                          <a:effectLst/>
                          <a:latin typeface="Calibri Light"/>
                          <a:cs typeface="Times New Roman" pitchFamily="18" charset="0"/>
                        </a:rPr>
                        <a:t>.</a:t>
                      </a:r>
                      <a:br>
                        <a:rPr kumimoji="0" lang="en-US" sz="1600" b="0" i="0" u="none" strike="noStrike" cap="none" normalizeH="0" baseline="0" dirty="0">
                          <a:ln>
                            <a:noFill/>
                          </a:ln>
                          <a:solidFill>
                            <a:srgbClr val="333333"/>
                          </a:solidFill>
                          <a:effectLst/>
                          <a:latin typeface="Calibri Light"/>
                          <a:cs typeface="Times New Roman" pitchFamily="18" charset="0"/>
                        </a:rPr>
                      </a:br>
                      <a:r>
                        <a:rPr kumimoji="0" lang="en-US" sz="1600" b="0" i="0" u="none" strike="noStrike" cap="none" normalizeH="0" baseline="0" dirty="0" err="1">
                          <a:ln>
                            <a:noFill/>
                          </a:ln>
                          <a:solidFill>
                            <a:srgbClr val="333333"/>
                          </a:solidFill>
                          <a:effectLst/>
                          <a:latin typeface="Calibri Light"/>
                          <a:cs typeface="Times New Roman" pitchFamily="18" charset="0"/>
                        </a:rPr>
                        <a:t>Eksperiment</a:t>
                      </a:r>
                      <a:r>
                        <a:rPr kumimoji="0" lang="en-US" sz="1600" b="0" i="0" u="none" strike="noStrike" cap="none" normalizeH="0" baseline="0" dirty="0">
                          <a:ln>
                            <a:noFill/>
                          </a:ln>
                          <a:solidFill>
                            <a:srgbClr val="333333"/>
                          </a:solidFill>
                          <a:effectLst/>
                          <a:latin typeface="Calibri Light"/>
                          <a:cs typeface="Times New Roman" pitchFamily="18" charset="0"/>
                        </a:rPr>
                        <a:t> – ne </a:t>
                      </a:r>
                      <a:r>
                        <a:rPr kumimoji="0" lang="en-US" sz="1600" b="0" i="0" u="none" strike="noStrike" cap="none" normalizeH="0" baseline="0" dirty="0" err="1">
                          <a:ln>
                            <a:noFill/>
                          </a:ln>
                          <a:solidFill>
                            <a:srgbClr val="333333"/>
                          </a:solidFill>
                          <a:effectLst/>
                          <a:latin typeface="Calibri Light"/>
                          <a:cs typeface="Times New Roman" pitchFamily="18" charset="0"/>
                        </a:rPr>
                        <a:t>mislite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broj</a:t>
                      </a:r>
                      <a:r>
                        <a:rPr kumimoji="0" lang="en-US" sz="1600" b="0" i="0" u="none" strike="noStrike" cap="none" normalizeH="0" baseline="0" dirty="0">
                          <a:ln>
                            <a:noFill/>
                          </a:ln>
                          <a:solidFill>
                            <a:srgbClr val="333333"/>
                          </a:solidFill>
                          <a:effectLst/>
                          <a:latin typeface="Calibri Light"/>
                          <a:cs typeface="Times New Roman" pitchFamily="18" charset="0"/>
                        </a:rPr>
                        <a:t> 8 – </a:t>
                      </a:r>
                      <a:r>
                        <a:rPr kumimoji="0" lang="en-US" sz="1600" b="0" i="0" u="none" strike="noStrike" cap="none" normalizeH="0" baseline="0" dirty="0" err="1">
                          <a:ln>
                            <a:noFill/>
                          </a:ln>
                          <a:solidFill>
                            <a:srgbClr val="333333"/>
                          </a:solidFill>
                          <a:effectLst/>
                          <a:latin typeface="Calibri Light"/>
                          <a:cs typeface="Times New Roman" pitchFamily="18" charset="0"/>
                        </a:rPr>
                        <a:t>nećete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uspjeti</a:t>
                      </a:r>
                      <a:r>
                        <a:rPr kumimoji="0" lang="en-US" sz="1600" b="0" i="0" u="none" strike="noStrike" cap="none" normalizeH="0" baseline="0" dirty="0">
                          <a:ln>
                            <a:noFill/>
                          </a:ln>
                          <a:solidFill>
                            <a:srgbClr val="333333"/>
                          </a:solidFill>
                          <a:effectLst/>
                          <a:latin typeface="Calibri Light"/>
                          <a:cs typeface="Times New Roman" pitchFamily="18" charset="0"/>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“Nikad ne bi mogao imati tako zle misli. Nikad ne bi nekoga povrijedio. Ali ipak stalno imam te misli.”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nisu</a:t>
                      </a:r>
                      <a:r>
                        <a:rPr kumimoji="0" lang="en-US" sz="1600" b="0" i="0" u="none" strike="noStrike" cap="none" normalizeH="0" baseline="0" dirty="0">
                          <a:ln>
                            <a:noFill/>
                          </a:ln>
                          <a:solidFill>
                            <a:srgbClr val="333333"/>
                          </a:solidFill>
                          <a:effectLst/>
                          <a:latin typeface="Calibri Light"/>
                          <a:cs typeface="Times New Roman" pitchFamily="18" charset="0"/>
                        </a:rPr>
                        <a:t> u </a:t>
                      </a:r>
                      <a:r>
                        <a:rPr kumimoji="0" lang="en-US" sz="1600" b="0" i="0" u="none" strike="noStrike" cap="none" normalizeH="0" baseline="0" dirty="0" err="1">
                          <a:ln>
                            <a:noFill/>
                          </a:ln>
                          <a:solidFill>
                            <a:srgbClr val="333333"/>
                          </a:solidFill>
                          <a:effectLst/>
                          <a:latin typeface="Calibri Light"/>
                          <a:cs typeface="Times New Roman" pitchFamily="18" charset="0"/>
                        </a:rPr>
                        <a:t>skladu</a:t>
                      </a:r>
                      <a:r>
                        <a:rPr kumimoji="0" lang="en-US" sz="1600" b="0" i="0" u="none" strike="noStrike" cap="none" normalizeH="0" baseline="0" dirty="0">
                          <a:ln>
                            <a:noFill/>
                          </a:ln>
                          <a:solidFill>
                            <a:srgbClr val="333333"/>
                          </a:solidFill>
                          <a:effectLst/>
                          <a:latin typeface="Calibri Light"/>
                          <a:cs typeface="Times New Roman" pitchFamily="18" charset="0"/>
                        </a:rPr>
                        <a:t> s </a:t>
                      </a:r>
                      <a:r>
                        <a:rPr kumimoji="0" lang="en-US" sz="1600" b="0" i="0" u="none" strike="noStrike" cap="none" normalizeH="0" baseline="0" dirty="0" err="1">
                          <a:ln>
                            <a:noFill/>
                          </a:ln>
                          <a:solidFill>
                            <a:srgbClr val="333333"/>
                          </a:solidFill>
                          <a:effectLst/>
                          <a:latin typeface="Calibri Light"/>
                          <a:cs typeface="Times New Roman" pitchFamily="18" charset="0"/>
                        </a:rPr>
                        <a:t>našim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uobičajenim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načinom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mišljenja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česte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Misao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nije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isto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što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akcija</a:t>
                      </a:r>
                      <a:r>
                        <a:rPr kumimoji="0" lang="en-US" sz="1600" b="0" i="0" u="none" strike="noStrike" cap="none" normalizeH="0" baseline="0" dirty="0">
                          <a:ln>
                            <a:noFill/>
                          </a:ln>
                          <a:solidFill>
                            <a:srgbClr val="333333"/>
                          </a:solidFill>
                          <a:effectLst/>
                          <a:latin typeface="Calibri Light"/>
                          <a:cs typeface="Times New Roman" pitchFamily="18" charset="0"/>
                        </a:rPr>
                        <a:t>! 20% </a:t>
                      </a:r>
                      <a:r>
                        <a:rPr kumimoji="0" lang="en-US" sz="1600" b="0" i="0" u="none" strike="noStrike" cap="none" normalizeH="0" baseline="0" dirty="0" err="1">
                          <a:ln>
                            <a:noFill/>
                          </a:ln>
                          <a:solidFill>
                            <a:srgbClr val="333333"/>
                          </a:solidFill>
                          <a:effectLst/>
                          <a:latin typeface="Calibri Light"/>
                          <a:cs typeface="Times New Roman" pitchFamily="18" charset="0"/>
                        </a:rPr>
                        <a:t>zdravih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ljudi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ima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ponekad</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o </a:t>
                      </a:r>
                      <a:r>
                        <a:rPr kumimoji="0" lang="en-US" sz="1600" b="0" i="0" u="none" strike="noStrike" cap="none" normalizeH="0" baseline="0" dirty="0" err="1">
                          <a:ln>
                            <a:noFill/>
                          </a:ln>
                          <a:solidFill>
                            <a:srgbClr val="333333"/>
                          </a:solidFill>
                          <a:effectLst/>
                          <a:latin typeface="Calibri Light"/>
                          <a:cs typeface="Times New Roman" pitchFamily="18" charset="0"/>
                        </a:rPr>
                        <a:t>suicidu</a:t>
                      </a:r>
                      <a:r>
                        <a:rPr kumimoji="0" lang="en-US" sz="1600" b="0" i="0" u="none" strike="noStrike" cap="none" normalizeH="0" baseline="0" dirty="0">
                          <a:ln>
                            <a:noFill/>
                          </a:ln>
                          <a:solidFill>
                            <a:srgbClr val="333333"/>
                          </a:solidFill>
                          <a:effectLst/>
                          <a:latin typeface="Calibri Light"/>
                          <a:cs typeface="Times New Roman" pitchFamily="18" charset="0"/>
                        </a:rPr>
                        <a:t>, a </a:t>
                      </a:r>
                      <a:r>
                        <a:rPr kumimoji="0" lang="en-US" sz="1600" b="0" i="0" u="none" strike="noStrike" cap="none" normalizeH="0" baseline="0" dirty="0" err="1">
                          <a:ln>
                            <a:noFill/>
                          </a:ln>
                          <a:solidFill>
                            <a:srgbClr val="333333"/>
                          </a:solidFill>
                          <a:effectLst/>
                          <a:latin typeface="Calibri Light"/>
                          <a:cs typeface="Times New Roman" pitchFamily="18" charset="0"/>
                        </a:rPr>
                        <a:t>ipak</a:t>
                      </a:r>
                      <a:r>
                        <a:rPr kumimoji="0" lang="en-US" sz="1600" b="0" i="0" u="none" strike="noStrike" cap="none" normalizeH="0" baseline="0" dirty="0">
                          <a:ln>
                            <a:noFill/>
                          </a:ln>
                          <a:solidFill>
                            <a:srgbClr val="333333"/>
                          </a:solidFill>
                          <a:effectLst/>
                          <a:latin typeface="Calibri Light"/>
                          <a:cs typeface="Times New Roman" pitchFamily="18" charset="0"/>
                        </a:rPr>
                        <a:t> to </a:t>
                      </a:r>
                      <a:r>
                        <a:rPr kumimoji="0" lang="en-US" sz="1600" b="0" i="0" u="none" strike="noStrike" cap="none" normalizeH="0" baseline="0" dirty="0" err="1">
                          <a:ln>
                            <a:noFill/>
                          </a:ln>
                          <a:solidFill>
                            <a:srgbClr val="333333"/>
                          </a:solidFill>
                          <a:effectLst/>
                          <a:latin typeface="Calibri Light"/>
                          <a:cs typeface="Times New Roman" pitchFamily="18" charset="0"/>
                        </a:rPr>
                        <a:t>nikad</a:t>
                      </a:r>
                      <a:r>
                        <a:rPr kumimoji="0" lang="en-US" sz="1600" b="0" i="0" u="none" strike="noStrike" cap="none" normalizeH="0" baseline="0" dirty="0">
                          <a:ln>
                            <a:noFill/>
                          </a:ln>
                          <a:solidFill>
                            <a:srgbClr val="333333"/>
                          </a:solidFill>
                          <a:effectLst/>
                          <a:latin typeface="Calibri Light"/>
                          <a:cs typeface="Times New Roman" pitchFamily="18" charset="0"/>
                        </a:rPr>
                        <a:t> ne </a:t>
                      </a:r>
                      <a:r>
                        <a:rPr kumimoji="0" lang="en-US" sz="1600" b="0" i="0" u="none" strike="noStrike" cap="none" normalizeH="0" baseline="0" dirty="0" err="1">
                          <a:ln>
                            <a:noFill/>
                          </a:ln>
                          <a:solidFill>
                            <a:srgbClr val="333333"/>
                          </a:solidFill>
                          <a:effectLst/>
                          <a:latin typeface="Calibri Light"/>
                          <a:cs typeface="Times New Roman" pitchFamily="18" charset="0"/>
                        </a:rPr>
                        <a:t>učine</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Čak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prema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ljudima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volimo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nekad</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osjetimo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ljutnju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agresivnost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npr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majka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prema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djetetu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plače</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Metakognitivni Trening 1 – Atribucija: Pripisivanje krivnje i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28372479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Čujem glasove</a:t>
            </a:r>
            <a:br>
              <a:rPr lang="en-US" sz="3600">
                <a:solidFill>
                  <a:srgbClr val="004992"/>
                </a:solidFill>
                <a:latin typeface="+mn-lt"/>
                <a:ea typeface="+mn-ea"/>
                <a:cs typeface="+mn-cs"/>
              </a:rPr>
            </a:br>
            <a:r>
              <a:rPr lang="en-US">
                <a:solidFill>
                  <a:srgbClr val="004992"/>
                </a:solidFill>
                <a:latin typeface="+mn-lt"/>
                <a:ea typeface="+mn-ea"/>
                <a:cs typeface="+mn-cs"/>
              </a:rPr>
              <a:t>Vlastite misli ili daljinska kontrola?</a:t>
            </a:r>
            <a:br>
              <a:rPr lang="en-US" sz="3600">
                <a:solidFill>
                  <a:srgbClr val="004992"/>
                </a:solidFill>
                <a:latin typeface="+mn-lt"/>
                <a:ea typeface="+mn-ea"/>
                <a:cs typeface="+mn-cs"/>
              </a:rPr>
            </a:br>
            <a:r>
              <a:rPr lang="en-US">
                <a:solidFill>
                  <a:srgbClr val="004992"/>
                </a:solidFill>
                <a:latin typeface="+mn-lt"/>
                <a:ea typeface="+mn-ea"/>
                <a:cs typeface="+mn-cs"/>
              </a:rPr>
              <a:t>Za i Protiv</a:t>
            </a:r>
          </a:p>
        </p:txBody>
      </p:sp>
      <p:sp>
        <p:nvSpPr>
          <p:cNvPr id="5" name="Content Placeholder 4"/>
          <p:cNvSpPr>
            <a:spLocks noGrp="1"/>
          </p:cNvSpPr>
          <p:nvPr>
            <p:ph idx="1"/>
          </p:nvPr>
        </p:nvSpPr>
        <p:spPr>
          <a:xfrm>
            <a:off x="408955" y="2708920"/>
            <a:ext cx="11340000" cy="3743944"/>
          </a:xfrm>
        </p:spPr>
        <p:txBody>
          <a:bodyPr/>
          <a:lstStyle/>
          <a:p>
            <a:pPr lvl="0" defTabSz="914400" fontAlgn="base">
              <a:defRPr/>
            </a:pPr>
            <a:r>
              <a:rPr lang="hr-HR" sz="2400" dirty="0">
                <a:solidFill>
                  <a:srgbClr val="004992"/>
                </a:solidFill>
              </a:rPr>
              <a:t>Objašnjenje da se čudnim mislima</a:t>
            </a:r>
            <a:r>
              <a:rPr lang="de-DE" sz="2400" dirty="0">
                <a:solidFill>
                  <a:srgbClr val="004992"/>
                </a:solidFill>
              </a:rPr>
              <a:t> </a:t>
            </a:r>
            <a:r>
              <a:rPr lang="hr-HR" sz="2400" dirty="0">
                <a:solidFill>
                  <a:srgbClr val="004992"/>
                </a:solidFill>
              </a:rPr>
              <a:t>upravlja daljinskim putem</a:t>
            </a:r>
            <a:r>
              <a:rPr lang="de-DE" sz="2400" dirty="0">
                <a:solidFill>
                  <a:srgbClr val="004992"/>
                </a:solidFill>
              </a:rPr>
              <a:t> </a:t>
            </a:r>
            <a:r>
              <a:rPr lang="hr-HR" sz="2400" dirty="0">
                <a:solidFill>
                  <a:srgbClr val="004992"/>
                </a:solidFill>
              </a:rPr>
              <a:t>donosi</a:t>
            </a:r>
            <a:r>
              <a:rPr lang="de-DE" sz="2400" dirty="0">
                <a:solidFill>
                  <a:srgbClr val="004992"/>
                </a:solidFill>
              </a:rPr>
              <a:t> </a:t>
            </a:r>
            <a:r>
              <a:rPr lang="hr-HR" sz="2400" dirty="0">
                <a:solidFill>
                  <a:srgbClr val="004992"/>
                </a:solidFill>
              </a:rPr>
              <a:t>puno više pitanja nego odgovora</a:t>
            </a:r>
            <a:r>
              <a:rPr lang="de-DE" sz="2400" dirty="0">
                <a:solidFill>
                  <a:srgbClr val="004992"/>
                </a:solidFill>
              </a:rPr>
              <a:t>, </a:t>
            </a:r>
            <a:r>
              <a:rPr lang="hr-HR" sz="2400" dirty="0">
                <a:solidFill>
                  <a:srgbClr val="004992"/>
                </a:solidFill>
              </a:rPr>
              <a:t>npr</a:t>
            </a:r>
            <a:r>
              <a:rPr lang="de-DE" sz="2400" dirty="0">
                <a:solidFill>
                  <a:srgbClr val="004992"/>
                </a:solidFill>
              </a:rPr>
              <a:t>.:</a:t>
            </a:r>
          </a:p>
          <a:p>
            <a:pPr marL="342900" lvl="0" indent="-342900" defTabSz="914400" fontAlgn="base">
              <a:buClr>
                <a:srgbClr val="333333"/>
              </a:buClr>
              <a:buFont typeface="WingDings"/>
              <a:buChar char=""/>
              <a:defRPr/>
            </a:pPr>
            <a:r>
              <a:rPr lang="de-DE" sz="2400" dirty="0">
                <a:solidFill>
                  <a:srgbClr val="333333"/>
                </a:solidFill>
              </a:rPr>
              <a:t>Te</a:t>
            </a:r>
            <a:r>
              <a:rPr lang="hr-HR" sz="2400" dirty="0">
                <a:solidFill>
                  <a:srgbClr val="333333"/>
                </a:solidFill>
              </a:rPr>
              <a:t>hnički izvodljivo</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Kako i kad je izvršeno umetanje misli</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Tko bi Vam želio nauditi</a:t>
            </a:r>
            <a:r>
              <a:rPr lang="de-DE" sz="2400" dirty="0">
                <a:solidFill>
                  <a:srgbClr val="333333"/>
                </a:solidFill>
              </a:rPr>
              <a:t>? </a:t>
            </a:r>
            <a:r>
              <a:rPr lang="hr-HR" sz="2400" dirty="0">
                <a:solidFill>
                  <a:srgbClr val="333333"/>
                </a:solidFill>
              </a:rPr>
              <a:t>Tko bi za to imao vremena i novaca</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Postoje lakši načini da se nekome naškodi</a:t>
            </a:r>
            <a:r>
              <a:rPr lang="de-DE" sz="2400" dirty="0">
                <a:solidFill>
                  <a:srgbClr val="333333"/>
                </a:solidFill>
              </a:rPr>
              <a:t>. </a:t>
            </a:r>
            <a:r>
              <a:rPr lang="hr-HR" sz="2400" dirty="0">
                <a:solidFill>
                  <a:srgbClr val="333333"/>
                </a:solidFill>
              </a:rPr>
              <a:t>Zašto bi itko odabrao tako složen (možda i nemoguć) način?</a:t>
            </a:r>
            <a:endParaRPr lang="en-US" sz="2400"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Metakognitivni Trening 1 – Atribucija: Pripisivanje krivnje i zasluga</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40</a:t>
            </a:fld>
            <a:endParaRPr lang="de-DE"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Prijatelj Vas je pozvao na večeru.</a:t>
            </a:r>
            <a:endParaRPr lang="de-DE" altLang="de-DE" sz="3600">
              <a:latin typeface="+mn-lt"/>
              <a:ea typeface="+mn-ea"/>
              <a:cs typeface="+mn-cs"/>
            </a:endParaRPr>
          </a:p>
        </p:txBody>
      </p:sp>
      <p:sp>
        <p:nvSpPr>
          <p:cNvPr id="43011" name="Rectangle 3"/>
          <p:cNvSpPr>
            <a:spLocks noGrp="1" noChangeArrowheads="1"/>
          </p:cNvSpPr>
          <p:nvPr>
            <p:ph idx="1"/>
          </p:nvPr>
        </p:nvSpPr>
        <p:spPr>
          <a:noFill/>
        </p:spPr>
        <p:txBody>
          <a:bodyPr>
            <a:noAutofit/>
          </a:bodyPr>
          <a:lstStyle/>
          <a:p>
            <a:pPr eaLnBrk="1" hangingPunct="1"/>
            <a:r>
              <a:rPr lang="hr-HR" altLang="de-DE" sz="2400">
                <a:solidFill>
                  <a:srgbClr val="333333"/>
                </a:solidFill>
              </a:rPr>
              <a:t>Zašto Vas je pozvao</a:t>
            </a:r>
            <a:r>
              <a:rPr lang="de-DE" altLang="de-DE" sz="2400" dirty="0">
                <a:solidFill>
                  <a:srgbClr val="333333"/>
                </a:solidFill>
              </a:rPr>
              <a:t>?</a:t>
            </a:r>
          </a:p>
          <a:p>
            <a:pPr lvl="0" defTabSz="914400" fontAlgn="base"/>
            <a:r>
              <a:rPr lang="hr-HR" altLang="de-DE" sz="2400" dirty="0">
                <a:solidFill>
                  <a:srgbClr val="333333"/>
                </a:solidFill>
              </a:rPr>
              <a:t>Što je glavni uzrok ovog događaja</a:t>
            </a:r>
            <a:r>
              <a:rPr lang="de-DE" altLang="de-DE" sz="2400" dirty="0">
                <a:solidFill>
                  <a:srgbClr val="333333"/>
                </a:solidFill>
              </a:rPr>
              <a:t>?</a:t>
            </a: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Vi osobno? </a:t>
            </a:r>
          </a:p>
          <a:p>
            <a:pPr eaLnBrk="1" hangingPunct="1">
              <a:lnSpc>
                <a:spcPct val="105000"/>
              </a:lnSpc>
              <a:spcBef>
                <a:spcPts val="1999"/>
              </a:spcBef>
              <a:spcAft>
                <a:spcPts val="0"/>
              </a:spcAft>
              <a:buClrTx/>
              <a:buNone/>
            </a:pPr>
            <a:r>
              <a:rPr lang="pl-PL"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pl-PL"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41</a:t>
            </a:fld>
            <a:endParaRPr lang="de-DE"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Policajac zaustavlja Vaš auto.</a:t>
            </a:r>
            <a:endParaRPr lang="de-DE" altLang="de-DE" sz="3600">
              <a:latin typeface="+mn-lt"/>
              <a:ea typeface="+mn-ea"/>
              <a:cs typeface="+mn-cs"/>
            </a:endParaRPr>
          </a:p>
        </p:txBody>
      </p:sp>
      <p:sp>
        <p:nvSpPr>
          <p:cNvPr id="44035"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Što je dovelo do toga da policajac zaustavi Vaš </a:t>
            </a:r>
            <a:r>
              <a:rPr lang="hr-HR" altLang="de-DE" sz="2400">
                <a:solidFill>
                  <a:srgbClr val="333333"/>
                </a:solidFill>
              </a:rPr>
              <a:t>auto</a:t>
            </a:r>
            <a:r>
              <a:rPr lang="de-DE" altLang="de-DE" sz="2400" dirty="0">
                <a:solidFill>
                  <a:srgbClr val="333333"/>
                </a:solidFill>
              </a:rPr>
              <a:t>?</a:t>
            </a:r>
          </a:p>
          <a:p>
            <a:pPr lvl="0" defTabSz="914400" fontAlgn="base"/>
            <a:r>
              <a:rPr lang="hr-HR" altLang="de-DE" sz="2400" dirty="0">
                <a:solidFill>
                  <a:srgbClr val="333333"/>
                </a:solidFill>
              </a:rPr>
              <a:t>Što je glavni uzrok ovog događaja</a:t>
            </a:r>
            <a:r>
              <a:rPr lang="de-DE" altLang="de-DE" sz="2400" dirty="0">
                <a:solidFill>
                  <a:srgbClr val="333333"/>
                </a:solidFill>
              </a:rPr>
              <a:t>?</a:t>
            </a: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Vi osobno? </a:t>
            </a:r>
          </a:p>
          <a:p>
            <a:pPr eaLnBrk="1" hangingPunct="1">
              <a:lnSpc>
                <a:spcPct val="105000"/>
              </a:lnSpc>
              <a:spcBef>
                <a:spcPts val="1999"/>
              </a:spcBef>
              <a:spcAft>
                <a:spcPts val="0"/>
              </a:spcAft>
              <a:buClrTx/>
              <a:buNone/>
            </a:pPr>
            <a:r>
              <a:rPr lang="pl-PL"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pl-PL"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Pobijedili ste na kocki.</a:t>
            </a:r>
            <a:endParaRPr lang="de-DE" altLang="de-DE" sz="3600">
              <a:latin typeface="+mn-lt"/>
              <a:ea typeface="+mn-ea"/>
              <a:cs typeface="+mn-cs"/>
            </a:endParaRPr>
          </a:p>
        </p:txBody>
      </p:sp>
      <p:sp>
        <p:nvSpPr>
          <p:cNvPr id="45059"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Zašto ste </a:t>
            </a:r>
            <a:r>
              <a:rPr lang="hr-HR" altLang="de-DE" sz="2400">
                <a:solidFill>
                  <a:srgbClr val="333333"/>
                </a:solidFill>
              </a:rPr>
              <a:t>pobijedili</a:t>
            </a:r>
            <a:r>
              <a:rPr lang="de-DE" altLang="de-DE" sz="2400" dirty="0">
                <a:solidFill>
                  <a:srgbClr val="333333"/>
                </a:solidFill>
              </a:rPr>
              <a:t>?</a:t>
            </a:r>
          </a:p>
          <a:p>
            <a:pPr lvl="0" defTabSz="914400" fontAlgn="base"/>
            <a:r>
              <a:rPr lang="hr-HR" altLang="de-DE" sz="2400" dirty="0">
                <a:solidFill>
                  <a:srgbClr val="333333"/>
                </a:solidFill>
              </a:rPr>
              <a:t>Što je glavni uzrok ovog događaja</a:t>
            </a:r>
            <a:r>
              <a:rPr lang="de-DE" altLang="de-DE" sz="2400" dirty="0">
                <a:solidFill>
                  <a:srgbClr val="333333"/>
                </a:solidFill>
              </a:rPr>
              <a:t>?</a:t>
            </a:r>
          </a:p>
        </p:txBody>
      </p:sp>
      <p:pic>
        <p:nvPicPr>
          <p:cNvPr id="10" name="Picture 9" descr="Jochen Schmidt-Oehm fotocommunity Zocker"/>
          <p:cNvPicPr>
            <a:picLocks noChangeAspect="1" noChangeArrowheads="1"/>
          </p:cNvPicPr>
          <p:nvPr/>
        </p:nvPicPr>
        <p:blipFill rotWithShape="1">
          <a:blip r:embed="rId3">
            <a:extLst>
              <a:ext uri="{28A0092B-C50C-407E-A947-70E740481C1C}">
                <a14:useLocalDpi xmlns:a14="http://schemas.microsoft.com/office/drawing/2010/main" val="0"/>
              </a:ext>
            </a:extLst>
          </a:blip>
          <a:srcRect r="376" b="488"/>
          <a:stretch/>
        </p:blipFill>
        <p:spPr bwMode="auto">
          <a:xfrm>
            <a:off x="8655827" y="4205109"/>
            <a:ext cx="3539348" cy="2652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Vi osobno? </a:t>
            </a:r>
          </a:p>
          <a:p>
            <a:pPr eaLnBrk="1" hangingPunct="1">
              <a:lnSpc>
                <a:spcPct val="105000"/>
              </a:lnSpc>
              <a:spcBef>
                <a:spcPts val="1999"/>
              </a:spcBef>
              <a:spcAft>
                <a:spcPts val="0"/>
              </a:spcAft>
              <a:buClrTx/>
              <a:buNone/>
            </a:pPr>
            <a:r>
              <a:rPr lang="pl-PL"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pl-PL"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43</a:t>
            </a:fld>
            <a:endParaRPr lang="de-DE"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Kad ste se približili svom autu, primijetili ste ogrebotinu na laku.</a:t>
            </a:r>
            <a:endParaRPr lang="de-DE" altLang="de-DE" sz="3600">
              <a:latin typeface="+mn-lt"/>
              <a:ea typeface="+mn-ea"/>
              <a:cs typeface="+mn-cs"/>
            </a:endParaRPr>
          </a:p>
        </p:txBody>
      </p:sp>
      <p:sp>
        <p:nvSpPr>
          <p:cNvPr id="46083"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Što je moglo uzrokovati takvu </a:t>
            </a:r>
            <a:r>
              <a:rPr lang="hr-HR" altLang="de-DE" sz="2400">
                <a:solidFill>
                  <a:srgbClr val="333333"/>
                </a:solidFill>
              </a:rPr>
              <a:t>ogrebotinu</a:t>
            </a:r>
            <a:r>
              <a:rPr lang="de-DE" altLang="de-DE" sz="2400" dirty="0">
                <a:solidFill>
                  <a:srgbClr val="333333"/>
                </a:solidFill>
              </a:rPr>
              <a:t>?</a:t>
            </a:r>
          </a:p>
          <a:p>
            <a:pPr lvl="0" defTabSz="914400" fontAlgn="base"/>
            <a:r>
              <a:rPr lang="hr-HR" altLang="de-DE" sz="2400" dirty="0">
                <a:solidFill>
                  <a:srgbClr val="333333"/>
                </a:solidFill>
              </a:rPr>
              <a:t>Što je glavni uzrok ovog događaja</a:t>
            </a:r>
            <a:r>
              <a:rPr lang="de-DE" altLang="de-DE" sz="2400" dirty="0">
                <a:solidFill>
                  <a:srgbClr val="333333"/>
                </a:solidFill>
              </a:rPr>
              <a:t>?</a:t>
            </a: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Vi osobno? </a:t>
            </a:r>
          </a:p>
          <a:p>
            <a:pPr eaLnBrk="1" hangingPunct="1">
              <a:lnSpc>
                <a:spcPct val="105000"/>
              </a:lnSpc>
              <a:spcBef>
                <a:spcPts val="1999"/>
              </a:spcBef>
              <a:spcAft>
                <a:spcPts val="0"/>
              </a:spcAft>
              <a:buClrTx/>
              <a:buNone/>
            </a:pPr>
            <a:r>
              <a:rPr lang="pl-PL"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pl-PL"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44</a:t>
            </a:fld>
            <a:endParaRPr lang="de-DE"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Liječnik je otkrio da imate visok krvni tlak.</a:t>
            </a:r>
            <a:endParaRPr lang="de-DE" altLang="de-DE" sz="3600">
              <a:latin typeface="+mn-lt"/>
              <a:ea typeface="+mn-ea"/>
              <a:cs typeface="+mn-cs"/>
            </a:endParaRPr>
          </a:p>
        </p:txBody>
      </p:sp>
      <p:sp>
        <p:nvSpPr>
          <p:cNvPr id="47108"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Zašto imate visok krvni </a:t>
            </a:r>
            <a:r>
              <a:rPr lang="hr-HR" altLang="de-DE" sz="2400">
                <a:solidFill>
                  <a:srgbClr val="333333"/>
                </a:solidFill>
              </a:rPr>
              <a:t>tlak</a:t>
            </a:r>
            <a:r>
              <a:rPr lang="de-DE" altLang="de-DE" sz="2400" dirty="0">
                <a:solidFill>
                  <a:srgbClr val="333333"/>
                </a:solidFill>
              </a:rPr>
              <a:t>?</a:t>
            </a:r>
          </a:p>
          <a:p>
            <a:pPr lvl="0" defTabSz="914400" fontAlgn="base"/>
            <a:r>
              <a:rPr lang="hr-HR" altLang="de-DE" sz="2400" dirty="0">
                <a:solidFill>
                  <a:srgbClr val="333333"/>
                </a:solidFill>
              </a:rPr>
              <a:t>Što je glavni uzrok ovog događaja</a:t>
            </a:r>
            <a:r>
              <a:rPr lang="de-DE" altLang="de-DE" sz="2400" dirty="0">
                <a:solidFill>
                  <a:srgbClr val="333333"/>
                </a:solidFill>
              </a:rPr>
              <a:t>?</a:t>
            </a: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Vi osobno? </a:t>
            </a:r>
          </a:p>
          <a:p>
            <a:pPr eaLnBrk="1" hangingPunct="1">
              <a:lnSpc>
                <a:spcPct val="105000"/>
              </a:lnSpc>
              <a:spcBef>
                <a:spcPts val="1999"/>
              </a:spcBef>
              <a:spcAft>
                <a:spcPts val="0"/>
              </a:spcAft>
              <a:buClrTx/>
              <a:buNone/>
            </a:pPr>
            <a:r>
              <a:rPr lang="pl-PL"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pl-PL"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45</a:t>
            </a:fld>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Prijatelj Vam je odbio pomoći u poslu.</a:t>
            </a:r>
            <a:endParaRPr lang="de-DE" altLang="de-DE" sz="3600">
              <a:latin typeface="+mn-lt"/>
              <a:ea typeface="+mn-ea"/>
              <a:cs typeface="+mn-cs"/>
            </a:endParaRPr>
          </a:p>
        </p:txBody>
      </p:sp>
      <p:sp>
        <p:nvSpPr>
          <p:cNvPr id="48131"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Što ga je navelo tome da Vam ne želi </a:t>
            </a:r>
            <a:r>
              <a:rPr lang="hr-HR" altLang="de-DE" sz="2400">
                <a:solidFill>
                  <a:srgbClr val="333333"/>
                </a:solidFill>
              </a:rPr>
              <a:t>pomoći</a:t>
            </a:r>
            <a:r>
              <a:rPr lang="de-DE" altLang="de-DE" sz="2400" dirty="0">
                <a:solidFill>
                  <a:srgbClr val="333333"/>
                </a:solidFill>
              </a:rPr>
              <a:t>?</a:t>
            </a:r>
          </a:p>
          <a:p>
            <a:pPr lvl="0" defTabSz="914400" fontAlgn="base"/>
            <a:r>
              <a:rPr lang="hr-HR" altLang="de-DE" sz="2400" dirty="0">
                <a:solidFill>
                  <a:srgbClr val="333333"/>
                </a:solidFill>
              </a:rPr>
              <a:t>Što je glavni uzrok ovog događaja</a:t>
            </a:r>
            <a:r>
              <a:rPr lang="de-DE" altLang="de-DE" sz="2400" dirty="0">
                <a:solidFill>
                  <a:srgbClr val="333333"/>
                </a:solidFill>
              </a:rPr>
              <a:t>?</a:t>
            </a:r>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Vi osobno? </a:t>
            </a:r>
          </a:p>
          <a:p>
            <a:pPr eaLnBrk="1" hangingPunct="1">
              <a:lnSpc>
                <a:spcPct val="105000"/>
              </a:lnSpc>
              <a:spcBef>
                <a:spcPts val="1999"/>
              </a:spcBef>
              <a:spcAft>
                <a:spcPts val="0"/>
              </a:spcAft>
              <a:buClrTx/>
              <a:buNone/>
            </a:pPr>
            <a:r>
              <a:rPr lang="pl-PL"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pl-PL"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46</a:t>
            </a:fld>
            <a:endParaRPr lang="de-DE"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Prijatelj Vas je iznenadio poklonom.</a:t>
            </a:r>
            <a:endParaRPr lang="de-DE" altLang="de-DE" sz="3600">
              <a:latin typeface="+mn-lt"/>
              <a:ea typeface="+mn-ea"/>
              <a:cs typeface="+mn-cs"/>
            </a:endParaRPr>
          </a:p>
        </p:txBody>
      </p:sp>
      <p:sp>
        <p:nvSpPr>
          <p:cNvPr id="49155"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Što je dovelo do toga da Vam prijatelj nešto </a:t>
            </a:r>
            <a:r>
              <a:rPr lang="hr-HR" altLang="de-DE" sz="2400">
                <a:solidFill>
                  <a:srgbClr val="333333"/>
                </a:solidFill>
              </a:rPr>
              <a:t>pokloni</a:t>
            </a:r>
            <a:r>
              <a:rPr lang="de-DE" altLang="de-DE" sz="2400" dirty="0">
                <a:solidFill>
                  <a:srgbClr val="333333"/>
                </a:solidFill>
              </a:rPr>
              <a:t>?</a:t>
            </a:r>
          </a:p>
          <a:p>
            <a:pPr lvl="0" defTabSz="914400" fontAlgn="base"/>
            <a:r>
              <a:rPr lang="hr-HR" altLang="de-DE" sz="2400" dirty="0">
                <a:solidFill>
                  <a:srgbClr val="333333"/>
                </a:solidFill>
              </a:rPr>
              <a:t>Što je glavni uzrok ovog događaja</a:t>
            </a:r>
            <a:r>
              <a:rPr lang="de-DE" altLang="de-DE" sz="2400" dirty="0">
                <a:solidFill>
                  <a:srgbClr val="333333"/>
                </a:solidFill>
              </a:rPr>
              <a:t>?</a:t>
            </a: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Vi osobno? </a:t>
            </a:r>
          </a:p>
          <a:p>
            <a:pPr eaLnBrk="1" hangingPunct="1">
              <a:lnSpc>
                <a:spcPct val="105000"/>
              </a:lnSpc>
              <a:spcBef>
                <a:spcPts val="1999"/>
              </a:spcBef>
              <a:spcAft>
                <a:spcPts val="0"/>
              </a:spcAft>
              <a:buClrTx/>
              <a:buNone/>
            </a:pPr>
            <a:r>
              <a:rPr lang="pl-PL"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pl-PL"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47</a:t>
            </a:fld>
            <a:endParaRPr lang="de-DE"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Prijatelj Vam kaže da ste glupi.</a:t>
            </a:r>
            <a:endParaRPr lang="de-DE" altLang="de-DE" sz="3600">
              <a:latin typeface="+mn-lt"/>
              <a:ea typeface="+mn-ea"/>
              <a:cs typeface="+mn-cs"/>
            </a:endParaRPr>
          </a:p>
        </p:txBody>
      </p:sp>
      <p:sp>
        <p:nvSpPr>
          <p:cNvPr id="50179"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Što je uzrok tome da</a:t>
            </a:r>
            <a:r>
              <a:rPr lang="de-DE" altLang="de-DE" sz="2400" dirty="0">
                <a:solidFill>
                  <a:srgbClr val="333333"/>
                </a:solidFill>
              </a:rPr>
              <a:t> </a:t>
            </a:r>
            <a:r>
              <a:rPr lang="hr-HR" altLang="de-DE" sz="2400" dirty="0">
                <a:solidFill>
                  <a:srgbClr val="333333"/>
                </a:solidFill>
              </a:rPr>
              <a:t>Vam prijatelj kaže da ste glupi</a:t>
            </a:r>
            <a:r>
              <a:rPr lang="de-DE" altLang="de-DE" sz="2400" dirty="0">
                <a:solidFill>
                  <a:srgbClr val="333333"/>
                </a:solidFill>
              </a:rPr>
              <a:t>?</a:t>
            </a:r>
          </a:p>
          <a:p>
            <a:pPr lvl="0" defTabSz="914400" fontAlgn="base"/>
            <a:r>
              <a:rPr lang="hr-HR" altLang="de-DE" sz="2400" dirty="0">
                <a:solidFill>
                  <a:srgbClr val="333333"/>
                </a:solidFill>
              </a:rPr>
              <a:t>Što je glavni uzrok ovog događaja</a:t>
            </a:r>
            <a:r>
              <a:rPr lang="de-DE" altLang="de-DE" sz="2400" dirty="0">
                <a:solidFill>
                  <a:srgbClr val="333333"/>
                </a:solidFill>
              </a:rPr>
              <a:t>?</a:t>
            </a:r>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Vi osobno? </a:t>
            </a:r>
          </a:p>
          <a:p>
            <a:pPr eaLnBrk="1" hangingPunct="1">
              <a:lnSpc>
                <a:spcPct val="105000"/>
              </a:lnSpc>
              <a:spcBef>
                <a:spcPts val="1999"/>
              </a:spcBef>
              <a:spcAft>
                <a:spcPts val="0"/>
              </a:spcAft>
              <a:buClrTx/>
              <a:buNone/>
            </a:pPr>
            <a:r>
              <a:rPr lang="pl-PL"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pl-PL"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48</a:t>
            </a:fld>
            <a:endParaRPr lang="de-DE"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Beba Vaših susjeda zaplače kad je uzmete u ruke.</a:t>
            </a:r>
            <a:endParaRPr lang="de-DE" altLang="de-DE" sz="3600">
              <a:latin typeface="+mn-lt"/>
              <a:ea typeface="+mn-ea"/>
              <a:cs typeface="+mn-cs"/>
            </a:endParaRPr>
          </a:p>
        </p:txBody>
      </p:sp>
      <p:sp>
        <p:nvSpPr>
          <p:cNvPr id="51203"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Zašto beba </a:t>
            </a:r>
            <a:r>
              <a:rPr lang="hr-HR" altLang="de-DE" sz="2400">
                <a:solidFill>
                  <a:srgbClr val="333333"/>
                </a:solidFill>
              </a:rPr>
              <a:t>zaplače</a:t>
            </a:r>
            <a:r>
              <a:rPr lang="de-DE" altLang="de-DE" sz="2400" dirty="0">
                <a:solidFill>
                  <a:srgbClr val="333333"/>
                </a:solidFill>
              </a:rPr>
              <a:t>?</a:t>
            </a:r>
          </a:p>
          <a:p>
            <a:pPr lvl="0" defTabSz="914400" fontAlgn="base"/>
            <a:r>
              <a:rPr lang="hr-HR" altLang="de-DE" sz="2400" dirty="0">
                <a:solidFill>
                  <a:srgbClr val="333333"/>
                </a:solidFill>
              </a:rPr>
              <a:t>Što je glavni uzrok ovog događaja</a:t>
            </a:r>
            <a:r>
              <a:rPr lang="de-DE" altLang="de-DE" sz="2400" dirty="0">
                <a:solidFill>
                  <a:srgbClr val="333333"/>
                </a:solidFill>
              </a:rPr>
              <a:t>?</a:t>
            </a:r>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Vi osobno? </a:t>
            </a:r>
          </a:p>
          <a:p>
            <a:pPr eaLnBrk="1" hangingPunct="1">
              <a:lnSpc>
                <a:spcPct val="105000"/>
              </a:lnSpc>
              <a:spcBef>
                <a:spcPts val="1999"/>
              </a:spcBef>
              <a:spcAft>
                <a:spcPts val="0"/>
              </a:spcAft>
              <a:buClrTx/>
              <a:buNone/>
            </a:pPr>
            <a:r>
              <a:rPr lang="pl-PL"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pl-PL"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49</a:t>
            </a:fld>
            <a:endParaRPr lang="de-DE"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Prijatelj kaže da Vas ne poštuje.</a:t>
            </a:r>
            <a:endParaRPr lang="de-DE" altLang="de-DE" sz="3600">
              <a:latin typeface="+mn-lt"/>
              <a:ea typeface="+mn-ea"/>
              <a:cs typeface="+mn-cs"/>
            </a:endParaRPr>
          </a:p>
        </p:txBody>
      </p:sp>
      <p:sp>
        <p:nvSpPr>
          <p:cNvPr id="52227"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Što ga je navelo da to </a:t>
            </a:r>
            <a:r>
              <a:rPr lang="hr-HR" altLang="de-DE" sz="2400">
                <a:solidFill>
                  <a:srgbClr val="333333"/>
                </a:solidFill>
              </a:rPr>
              <a:t>kaže</a:t>
            </a:r>
            <a:r>
              <a:rPr lang="de-DE" altLang="de-DE" sz="2400" dirty="0">
                <a:solidFill>
                  <a:srgbClr val="333333"/>
                </a:solidFill>
              </a:rPr>
              <a:t>?</a:t>
            </a:r>
          </a:p>
          <a:p>
            <a:pPr lvl="0" defTabSz="914400" fontAlgn="base"/>
            <a:r>
              <a:rPr lang="hr-HR" altLang="de-DE" sz="2400" dirty="0">
                <a:solidFill>
                  <a:srgbClr val="333333"/>
                </a:solidFill>
              </a:rPr>
              <a:t>Što je glavni uzrok ovog događaja</a:t>
            </a:r>
            <a:r>
              <a:rPr lang="de-DE" altLang="de-DE" sz="2400" dirty="0">
                <a:solidFill>
                  <a:srgbClr val="333333"/>
                </a:solidFill>
              </a:rPr>
              <a:t>?</a:t>
            </a:r>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Vi osobno? </a:t>
            </a:r>
          </a:p>
          <a:p>
            <a:pPr eaLnBrk="1" hangingPunct="1">
              <a:lnSpc>
                <a:spcPct val="105000"/>
              </a:lnSpc>
              <a:spcBef>
                <a:spcPts val="1999"/>
              </a:spcBef>
              <a:spcAft>
                <a:spcPts val="0"/>
              </a:spcAft>
              <a:buClrTx/>
              <a:buNone/>
            </a:pPr>
            <a:r>
              <a:rPr lang="pl-PL"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pl-PL"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50</a:t>
            </a:fld>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Što smo naučili</a:t>
            </a:r>
            <a:r>
              <a:rPr lang="de-DE" altLang="de-DE" sz="2400" b="1"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Uvijek uzmite u obzir</a:t>
            </a:r>
            <a:r>
              <a:rPr lang="en-US" sz="2400" dirty="0">
                <a:solidFill>
                  <a:srgbClr val="333333"/>
                </a:solidFill>
              </a:rPr>
              <a:t> </a:t>
            </a:r>
            <a:r>
              <a:rPr lang="hr-HR" sz="2400" dirty="0">
                <a:solidFill>
                  <a:srgbClr val="333333"/>
                </a:solidFill>
              </a:rPr>
              <a:t>što više mogućih faktora koji su mogli do</a:t>
            </a:r>
            <a:r>
              <a:rPr lang="de-DE" sz="2400" dirty="0">
                <a:solidFill>
                  <a:srgbClr val="333333"/>
                </a:solidFill>
              </a:rPr>
              <a:t>pri</a:t>
            </a:r>
            <a:r>
              <a:rPr lang="hr-HR" sz="2400" dirty="0">
                <a:solidFill>
                  <a:srgbClr val="333333"/>
                </a:solidFill>
              </a:rPr>
              <a:t>nijeti</a:t>
            </a:r>
            <a:r>
              <a:rPr lang="en-US" sz="2400" dirty="0">
                <a:solidFill>
                  <a:srgbClr val="333333"/>
                </a:solidFill>
              </a:rPr>
              <a:t> </a:t>
            </a:r>
            <a:r>
              <a:rPr lang="hr-HR" sz="2400" dirty="0">
                <a:solidFill>
                  <a:srgbClr val="333333"/>
                </a:solidFill>
              </a:rPr>
              <a:t>ishodu nekog događaja</a:t>
            </a:r>
            <a:r>
              <a:rPr lang="en-US" sz="2400" dirty="0">
                <a:solidFill>
                  <a:srgbClr val="333333"/>
                </a:solidFill>
              </a:rPr>
              <a:t> (</a:t>
            </a:r>
            <a:r>
              <a:rPr lang="hr-HR" sz="2400" dirty="0">
                <a:solidFill>
                  <a:srgbClr val="333333"/>
                </a:solidFill>
              </a:rPr>
              <a:t>npr</a:t>
            </a:r>
            <a:r>
              <a:rPr lang="en-US" sz="2400" dirty="0">
                <a:solidFill>
                  <a:srgbClr val="333333"/>
                </a:solidFill>
              </a:rPr>
              <a:t>.</a:t>
            </a:r>
            <a:r>
              <a:rPr lang="hr-HR" sz="2400" dirty="0">
                <a:solidFill>
                  <a:srgbClr val="333333"/>
                </a:solidFill>
              </a:rPr>
              <a:t> Vi osobno</a:t>
            </a:r>
            <a:r>
              <a:rPr lang="en-US" sz="2400" dirty="0">
                <a:solidFill>
                  <a:srgbClr val="333333"/>
                </a:solidFill>
              </a:rPr>
              <a:t>/</a:t>
            </a:r>
            <a:r>
              <a:rPr lang="hr-HR" sz="2400" dirty="0">
                <a:solidFill>
                  <a:srgbClr val="333333"/>
                </a:solidFill>
              </a:rPr>
              <a:t>drugi ljudi</a:t>
            </a:r>
            <a:r>
              <a:rPr lang="en-US" sz="2400" dirty="0">
                <a:solidFill>
                  <a:srgbClr val="333333"/>
                </a:solidFill>
              </a:rPr>
              <a:t>/</a:t>
            </a:r>
            <a:r>
              <a:rPr lang="hr-HR" sz="2400" dirty="0">
                <a:solidFill>
                  <a:srgbClr val="333333"/>
                </a:solidFill>
              </a:rPr>
              <a:t>događaji</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1 – Atribucija: Pripisivanje krivnje i zasluga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51</a:t>
            </a:fld>
            <a:endParaRPr lang="de-DE"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Što smo naučili</a:t>
            </a:r>
            <a:r>
              <a:rPr lang="de-DE" altLang="de-DE" sz="2400" b="1"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Uvijek uzmite u obzir</a:t>
            </a:r>
            <a:r>
              <a:rPr lang="en-US" sz="2400" dirty="0">
                <a:solidFill>
                  <a:srgbClr val="333333"/>
                </a:solidFill>
              </a:rPr>
              <a:t> </a:t>
            </a:r>
            <a:r>
              <a:rPr lang="hr-HR" sz="2400" dirty="0">
                <a:solidFill>
                  <a:srgbClr val="333333"/>
                </a:solidFill>
              </a:rPr>
              <a:t>što više mogućih faktora koji su mogli do</a:t>
            </a:r>
            <a:r>
              <a:rPr lang="de-DE" sz="2400" dirty="0">
                <a:solidFill>
                  <a:srgbClr val="333333"/>
                </a:solidFill>
              </a:rPr>
              <a:t>pri</a:t>
            </a:r>
            <a:r>
              <a:rPr lang="hr-HR" sz="2400" dirty="0">
                <a:solidFill>
                  <a:srgbClr val="333333"/>
                </a:solidFill>
              </a:rPr>
              <a:t>nijeti</a:t>
            </a:r>
            <a:r>
              <a:rPr lang="en-US" sz="2400" dirty="0">
                <a:solidFill>
                  <a:srgbClr val="333333"/>
                </a:solidFill>
              </a:rPr>
              <a:t> </a:t>
            </a:r>
            <a:r>
              <a:rPr lang="hr-HR" sz="2400" dirty="0">
                <a:solidFill>
                  <a:srgbClr val="333333"/>
                </a:solidFill>
              </a:rPr>
              <a:t>ishodu nekog događaja</a:t>
            </a:r>
            <a:r>
              <a:rPr lang="en-US" sz="2400" dirty="0">
                <a:solidFill>
                  <a:srgbClr val="333333"/>
                </a:solidFill>
              </a:rPr>
              <a:t> (</a:t>
            </a:r>
            <a:r>
              <a:rPr lang="hr-HR" sz="2400" dirty="0">
                <a:solidFill>
                  <a:srgbClr val="333333"/>
                </a:solidFill>
              </a:rPr>
              <a:t>npr</a:t>
            </a:r>
            <a:r>
              <a:rPr lang="en-US" sz="2400" dirty="0">
                <a:solidFill>
                  <a:srgbClr val="333333"/>
                </a:solidFill>
              </a:rPr>
              <a:t>.</a:t>
            </a:r>
            <a:r>
              <a:rPr lang="hr-HR" sz="2400" dirty="0">
                <a:solidFill>
                  <a:srgbClr val="333333"/>
                </a:solidFill>
              </a:rPr>
              <a:t> Vi osobno</a:t>
            </a:r>
            <a:r>
              <a:rPr lang="en-US" sz="2400" dirty="0">
                <a:solidFill>
                  <a:srgbClr val="333333"/>
                </a:solidFill>
              </a:rPr>
              <a:t>/</a:t>
            </a:r>
            <a:r>
              <a:rPr lang="hr-HR" sz="2400" dirty="0">
                <a:solidFill>
                  <a:srgbClr val="333333"/>
                </a:solidFill>
              </a:rPr>
              <a:t>drugi ljudi</a:t>
            </a:r>
            <a:r>
              <a:rPr lang="en-US" sz="2400" dirty="0">
                <a:solidFill>
                  <a:srgbClr val="333333"/>
                </a:solidFill>
              </a:rPr>
              <a:t>/</a:t>
            </a:r>
            <a:r>
              <a:rPr lang="hr-HR" sz="2400" dirty="0">
                <a:solidFill>
                  <a:srgbClr val="333333"/>
                </a:solidFill>
              </a:rPr>
              <a:t>događaji</a:t>
            </a:r>
            <a:r>
              <a:rPr lang="en-US" sz="2400" dirty="0">
                <a:solidFill>
                  <a:srgbClr val="333333"/>
                </a:solidFill>
              </a:rPr>
              <a:t>).</a:t>
            </a:r>
            <a:endParaRPr lang="hr-HR" sz="2400" dirty="0">
              <a:solidFill>
                <a:srgbClr val="333333"/>
              </a:solidFill>
            </a:endParaRPr>
          </a:p>
          <a:p>
            <a:pPr marL="342900" lvl="0" indent="-342900" defTabSz="914400" fontAlgn="base">
              <a:buClr>
                <a:srgbClr val="333333"/>
              </a:buClr>
              <a:buFont typeface="WingDings"/>
              <a:buChar char=""/>
              <a:defRPr/>
            </a:pPr>
            <a:r>
              <a:rPr lang="hr-HR" sz="2400" dirty="0">
                <a:solidFill>
                  <a:srgbClr val="333333"/>
                </a:solidFill>
              </a:rPr>
              <a:t>Nastojmo biti što realniji:</a:t>
            </a:r>
            <a:br>
              <a:rPr lang="en-US" sz="2400" dirty="0">
                <a:solidFill>
                  <a:srgbClr val="333333"/>
                </a:solidFill>
              </a:rPr>
            </a:br>
            <a:r>
              <a:rPr lang="hr-HR" sz="2400" dirty="0">
                <a:solidFill>
                  <a:srgbClr val="333333"/>
                </a:solidFill>
              </a:rPr>
              <a:t>Nije opravdano </a:t>
            </a:r>
            <a:r>
              <a:rPr lang="hr-HR" sz="2400" i="1" dirty="0">
                <a:solidFill>
                  <a:srgbClr val="333333"/>
                </a:solidFill>
              </a:rPr>
              <a:t>uvijek</a:t>
            </a:r>
            <a:r>
              <a:rPr lang="en-US" sz="2400" dirty="0">
                <a:solidFill>
                  <a:srgbClr val="333333"/>
                </a:solidFill>
              </a:rPr>
              <a:t> </a:t>
            </a:r>
            <a:r>
              <a:rPr lang="hr-HR" sz="2400" dirty="0">
                <a:solidFill>
                  <a:srgbClr val="333333"/>
                </a:solidFill>
              </a:rPr>
              <a:t>kriviti druge</a:t>
            </a:r>
            <a:r>
              <a:rPr lang="en-US" sz="2400" dirty="0">
                <a:solidFill>
                  <a:srgbClr val="333333"/>
                </a:solidFill>
              </a:rPr>
              <a:t>, </a:t>
            </a:r>
            <a:r>
              <a:rPr lang="hr-HR" sz="2400" dirty="0">
                <a:solidFill>
                  <a:srgbClr val="333333"/>
                </a:solidFill>
              </a:rPr>
              <a:t>kao što nije</a:t>
            </a:r>
            <a:r>
              <a:rPr lang="en-US" sz="2400" dirty="0">
                <a:solidFill>
                  <a:srgbClr val="333333"/>
                </a:solidFill>
              </a:rPr>
              <a:t> </a:t>
            </a:r>
            <a:r>
              <a:rPr lang="hr-HR" sz="2400" i="1" dirty="0">
                <a:solidFill>
                  <a:srgbClr val="333333"/>
                </a:solidFill>
              </a:rPr>
              <a:t>uvijek</a:t>
            </a:r>
            <a:r>
              <a:rPr lang="en-US" sz="2400" dirty="0">
                <a:solidFill>
                  <a:srgbClr val="333333"/>
                </a:solidFill>
              </a:rPr>
              <a:t> </a:t>
            </a:r>
            <a:r>
              <a:rPr lang="hr-HR" sz="2400" dirty="0">
                <a:solidFill>
                  <a:srgbClr val="333333"/>
                </a:solidFill>
              </a:rPr>
              <a:t>naša greška</a:t>
            </a:r>
            <a:r>
              <a:rPr lang="en-US" sz="2400" dirty="0">
                <a:solidFill>
                  <a:srgbClr val="333333"/>
                </a:solidFill>
              </a:rPr>
              <a:t> </a:t>
            </a:r>
            <a:r>
              <a:rPr lang="hr-HR" sz="2400" dirty="0">
                <a:solidFill>
                  <a:srgbClr val="333333"/>
                </a:solidFill>
              </a:rPr>
              <a:t>kada se dogodi nešto loše</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1 – Atribucija: Pripisivanje krivnje i zasluga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22850413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Što smo naučili</a:t>
            </a:r>
            <a:r>
              <a:rPr lang="de-DE" altLang="de-DE" sz="2400" b="1"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Uvijek uzmite u obzir</a:t>
            </a:r>
            <a:r>
              <a:rPr lang="en-US" sz="2400" dirty="0">
                <a:solidFill>
                  <a:srgbClr val="333333"/>
                </a:solidFill>
              </a:rPr>
              <a:t> </a:t>
            </a:r>
            <a:r>
              <a:rPr lang="hr-HR" sz="2400" dirty="0">
                <a:solidFill>
                  <a:srgbClr val="333333"/>
                </a:solidFill>
              </a:rPr>
              <a:t>što više mogućih faktora koji su mogli do</a:t>
            </a:r>
            <a:r>
              <a:rPr lang="de-DE" sz="2400" dirty="0">
                <a:solidFill>
                  <a:srgbClr val="333333"/>
                </a:solidFill>
              </a:rPr>
              <a:t>pri</a:t>
            </a:r>
            <a:r>
              <a:rPr lang="hr-HR" sz="2400" dirty="0">
                <a:solidFill>
                  <a:srgbClr val="333333"/>
                </a:solidFill>
              </a:rPr>
              <a:t>nijeti</a:t>
            </a:r>
            <a:r>
              <a:rPr lang="en-US" sz="2400" dirty="0">
                <a:solidFill>
                  <a:srgbClr val="333333"/>
                </a:solidFill>
              </a:rPr>
              <a:t> </a:t>
            </a:r>
            <a:r>
              <a:rPr lang="hr-HR" sz="2400" dirty="0">
                <a:solidFill>
                  <a:srgbClr val="333333"/>
                </a:solidFill>
              </a:rPr>
              <a:t>ishodu nekog događaja</a:t>
            </a:r>
            <a:r>
              <a:rPr lang="en-US" sz="2400" dirty="0">
                <a:solidFill>
                  <a:srgbClr val="333333"/>
                </a:solidFill>
              </a:rPr>
              <a:t> (</a:t>
            </a:r>
            <a:r>
              <a:rPr lang="hr-HR" sz="2400" dirty="0">
                <a:solidFill>
                  <a:srgbClr val="333333"/>
                </a:solidFill>
              </a:rPr>
              <a:t>npr</a:t>
            </a:r>
            <a:r>
              <a:rPr lang="en-US" sz="2400" dirty="0">
                <a:solidFill>
                  <a:srgbClr val="333333"/>
                </a:solidFill>
              </a:rPr>
              <a:t>.</a:t>
            </a:r>
            <a:r>
              <a:rPr lang="hr-HR" sz="2400" dirty="0">
                <a:solidFill>
                  <a:srgbClr val="333333"/>
                </a:solidFill>
              </a:rPr>
              <a:t> Vi osobno</a:t>
            </a:r>
            <a:r>
              <a:rPr lang="en-US" sz="2400" dirty="0">
                <a:solidFill>
                  <a:srgbClr val="333333"/>
                </a:solidFill>
              </a:rPr>
              <a:t>/</a:t>
            </a:r>
            <a:r>
              <a:rPr lang="hr-HR" sz="2400" dirty="0">
                <a:solidFill>
                  <a:srgbClr val="333333"/>
                </a:solidFill>
              </a:rPr>
              <a:t>drugi ljudi</a:t>
            </a:r>
            <a:r>
              <a:rPr lang="en-US" sz="2400" dirty="0">
                <a:solidFill>
                  <a:srgbClr val="333333"/>
                </a:solidFill>
              </a:rPr>
              <a:t>/</a:t>
            </a:r>
            <a:r>
              <a:rPr lang="hr-HR" sz="2400" dirty="0">
                <a:solidFill>
                  <a:srgbClr val="333333"/>
                </a:solidFill>
              </a:rPr>
              <a:t>događaji</a:t>
            </a:r>
            <a:r>
              <a:rPr lang="en-US" sz="2400" dirty="0">
                <a:solidFill>
                  <a:srgbClr val="333333"/>
                </a:solidFill>
              </a:rPr>
              <a:t>).</a:t>
            </a:r>
            <a:endParaRPr lang="hr-HR" sz="2400" dirty="0">
              <a:solidFill>
                <a:srgbClr val="333333"/>
              </a:solidFill>
            </a:endParaRPr>
          </a:p>
          <a:p>
            <a:pPr marL="342900" lvl="0" indent="-342900" defTabSz="914400" fontAlgn="base">
              <a:buClr>
                <a:srgbClr val="333333"/>
              </a:buClr>
              <a:buFont typeface="WingDings"/>
              <a:buChar char=""/>
              <a:defRPr/>
            </a:pPr>
            <a:r>
              <a:rPr lang="hr-HR" sz="2400" dirty="0">
                <a:solidFill>
                  <a:srgbClr val="333333"/>
                </a:solidFill>
              </a:rPr>
              <a:t>Nastojmo biti što realniji:</a:t>
            </a:r>
            <a:br>
              <a:rPr lang="en-US" sz="2400" dirty="0">
                <a:solidFill>
                  <a:srgbClr val="333333"/>
                </a:solidFill>
              </a:rPr>
            </a:br>
            <a:r>
              <a:rPr lang="hr-HR" sz="2400" dirty="0">
                <a:solidFill>
                  <a:srgbClr val="333333"/>
                </a:solidFill>
              </a:rPr>
              <a:t>Nije opravdano </a:t>
            </a:r>
            <a:r>
              <a:rPr lang="hr-HR" sz="2400" i="1" dirty="0">
                <a:solidFill>
                  <a:srgbClr val="333333"/>
                </a:solidFill>
              </a:rPr>
              <a:t>uvijek</a:t>
            </a:r>
            <a:r>
              <a:rPr lang="en-US" sz="2400" dirty="0">
                <a:solidFill>
                  <a:srgbClr val="333333"/>
                </a:solidFill>
              </a:rPr>
              <a:t> </a:t>
            </a:r>
            <a:r>
              <a:rPr lang="hr-HR" sz="2400" dirty="0">
                <a:solidFill>
                  <a:srgbClr val="333333"/>
                </a:solidFill>
              </a:rPr>
              <a:t>kriviti druge</a:t>
            </a:r>
            <a:r>
              <a:rPr lang="en-US" sz="2400" dirty="0">
                <a:solidFill>
                  <a:srgbClr val="333333"/>
                </a:solidFill>
              </a:rPr>
              <a:t>, </a:t>
            </a:r>
            <a:r>
              <a:rPr lang="hr-HR" sz="2400" dirty="0">
                <a:solidFill>
                  <a:srgbClr val="333333"/>
                </a:solidFill>
              </a:rPr>
              <a:t>kao što nije</a:t>
            </a:r>
            <a:r>
              <a:rPr lang="en-US" sz="2400" dirty="0">
                <a:solidFill>
                  <a:srgbClr val="333333"/>
                </a:solidFill>
              </a:rPr>
              <a:t> </a:t>
            </a:r>
            <a:r>
              <a:rPr lang="hr-HR" sz="2400" i="1" dirty="0">
                <a:solidFill>
                  <a:srgbClr val="333333"/>
                </a:solidFill>
              </a:rPr>
              <a:t>uvijek</a:t>
            </a:r>
            <a:r>
              <a:rPr lang="en-US" sz="2400" dirty="0">
                <a:solidFill>
                  <a:srgbClr val="333333"/>
                </a:solidFill>
              </a:rPr>
              <a:t> </a:t>
            </a:r>
            <a:r>
              <a:rPr lang="hr-HR" sz="2400" dirty="0">
                <a:solidFill>
                  <a:srgbClr val="333333"/>
                </a:solidFill>
              </a:rPr>
              <a:t>naša greška</a:t>
            </a:r>
            <a:r>
              <a:rPr lang="en-US" sz="2400" dirty="0">
                <a:solidFill>
                  <a:srgbClr val="333333"/>
                </a:solidFill>
              </a:rPr>
              <a:t> </a:t>
            </a:r>
            <a:r>
              <a:rPr lang="hr-HR" sz="2400" dirty="0">
                <a:solidFill>
                  <a:srgbClr val="333333"/>
                </a:solidFill>
              </a:rPr>
              <a:t>kada se dogodi nešto loše</a:t>
            </a:r>
            <a:r>
              <a:rPr lang="en-US" sz="2400" dirty="0">
                <a:solidFill>
                  <a:srgbClr val="333333"/>
                </a:solidFill>
              </a:rPr>
              <a:t>.</a:t>
            </a:r>
            <a:endParaRPr lang="hr-HR" sz="2400" dirty="0">
              <a:solidFill>
                <a:srgbClr val="333333"/>
              </a:solidFill>
            </a:endParaRPr>
          </a:p>
          <a:p>
            <a:pPr marL="342900" lvl="0" indent="-342900" defTabSz="914400" fontAlgn="base">
              <a:buClr>
                <a:srgbClr val="333333"/>
              </a:buClr>
              <a:buFont typeface="WingDings"/>
              <a:buChar char=""/>
              <a:defRPr/>
            </a:pPr>
            <a:r>
              <a:rPr lang="hr-HR" sz="2400" dirty="0">
                <a:solidFill>
                  <a:srgbClr val="333333"/>
                </a:solidFill>
              </a:rPr>
              <a:t>Najčešće nekoliko različitih faktora pridonosi nastanku jednog događaja</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1 – Atribucija: Pripisivanje krivnje i zasluga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7645823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ovo povezano s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400">
                <a:solidFill>
                  <a:srgbClr val="333333"/>
                </a:solidFill>
              </a:rPr>
              <a:t>M</a:t>
            </a:r>
            <a:r>
              <a:rPr lang="hr-HR" altLang="de-DE" sz="2400" dirty="0">
                <a:solidFill>
                  <a:srgbClr val="333333"/>
                </a:solidFill>
              </a:rPr>
              <a:t>nogi ljudi s psihozom skloni su objašnjavati </a:t>
            </a:r>
            <a:r>
              <a:rPr lang="hr-HR" altLang="de-DE" sz="2400" i="1" dirty="0">
                <a:solidFill>
                  <a:srgbClr val="333333"/>
                </a:solidFill>
              </a:rPr>
              <a:t>složene</a:t>
            </a:r>
            <a:r>
              <a:rPr lang="en-AU" altLang="de-DE" sz="2400" dirty="0">
                <a:solidFill>
                  <a:srgbClr val="333333"/>
                </a:solidFill>
              </a:rPr>
              <a:t> </a:t>
            </a:r>
            <a:r>
              <a:rPr lang="hr-HR" altLang="de-DE" sz="2400" dirty="0">
                <a:solidFill>
                  <a:srgbClr val="333333"/>
                </a:solidFill>
              </a:rPr>
              <a:t>događaje</a:t>
            </a:r>
            <a:r>
              <a:rPr lang="en-AU" altLang="de-DE" sz="2400" dirty="0">
                <a:solidFill>
                  <a:srgbClr val="333333"/>
                </a:solidFill>
              </a:rPr>
              <a:t> </a:t>
            </a:r>
            <a:r>
              <a:rPr lang="hr-HR" altLang="de-DE" sz="2400" dirty="0">
                <a:solidFill>
                  <a:srgbClr val="333333"/>
                </a:solidFill>
              </a:rPr>
              <a:t>samo s jednim uzrokom</a:t>
            </a:r>
            <a:r>
              <a:rPr lang="en-AU" altLang="de-DE" sz="2400" dirty="0">
                <a:solidFill>
                  <a:srgbClr val="333333"/>
                </a:solidFill>
              </a:rPr>
              <a:t>.</a:t>
            </a:r>
          </a:p>
          <a:p>
            <a:pPr lvl="0" defTabSz="914400" fontAlgn="base"/>
            <a:r>
              <a:rPr lang="hr-HR" altLang="de-DE" sz="2400" dirty="0">
                <a:solidFill>
                  <a:srgbClr val="333333"/>
                </a:solidFill>
              </a:rPr>
              <a:t>Ponekad</a:t>
            </a:r>
            <a:r>
              <a:rPr lang="en-AU" altLang="de-DE" sz="2400" dirty="0">
                <a:solidFill>
                  <a:srgbClr val="333333"/>
                </a:solidFill>
              </a:rPr>
              <a:t> </a:t>
            </a:r>
            <a:r>
              <a:rPr lang="hr-HR" altLang="de-DE" sz="2400" dirty="0">
                <a:solidFill>
                  <a:srgbClr val="333333"/>
                </a:solidFill>
              </a:rPr>
              <a:t>se za vlastite neuspjehe krive isključivo drugi ljudi.</a:t>
            </a:r>
            <a:endParaRPr lang="en-AU" altLang="de-DE" sz="2400" dirty="0">
              <a:solidFill>
                <a:srgbClr val="333333"/>
              </a:solidFill>
            </a:endParaRPr>
          </a:p>
          <a:p>
            <a:pPr lvl="0" defTabSz="914400" fontAlgn="base"/>
            <a:r>
              <a:rPr lang="hr-HR" altLang="de-DE" sz="2400" dirty="0">
                <a:solidFill>
                  <a:srgbClr val="004992"/>
                </a:solidFill>
              </a:rPr>
              <a:t>Primjer</a:t>
            </a:r>
            <a:r>
              <a:rPr lang="en-AU" altLang="de-DE" sz="2400" dirty="0">
                <a:solidFill>
                  <a:srgbClr val="004992"/>
                </a:solidFill>
              </a:rPr>
              <a:t> I: </a:t>
            </a:r>
            <a:r>
              <a:rPr lang="en-AU" altLang="de-DE" sz="2400" dirty="0">
                <a:solidFill>
                  <a:srgbClr val="333333"/>
                </a:solidFill>
              </a:rPr>
              <a:t>An</a:t>
            </a:r>
            <a:r>
              <a:rPr lang="hr-HR" altLang="de-DE" sz="2400" dirty="0">
                <a:solidFill>
                  <a:srgbClr val="333333"/>
                </a:solidFill>
              </a:rPr>
              <a:t>i često pada</a:t>
            </a:r>
            <a:r>
              <a:rPr lang="en-AU" altLang="de-DE" sz="2400" dirty="0">
                <a:solidFill>
                  <a:srgbClr val="333333"/>
                </a:solidFill>
              </a:rPr>
              <a:t>.</a:t>
            </a:r>
          </a:p>
          <a:p>
            <a:pPr lvl="0" defTabSz="914400" fontAlgn="base"/>
            <a:r>
              <a:rPr lang="hr-HR" altLang="de-DE" sz="2400" dirty="0">
                <a:solidFill>
                  <a:srgbClr val="004992"/>
                </a:solidFill>
              </a:rPr>
              <a:t>Vlastito vjerovanje</a:t>
            </a:r>
            <a:r>
              <a:rPr lang="en-AU" altLang="de-DE" sz="2400" dirty="0">
                <a:solidFill>
                  <a:srgbClr val="004992"/>
                </a:solidFill>
              </a:rPr>
              <a:t>:</a:t>
            </a:r>
            <a:r>
              <a:rPr lang="hr-HR" altLang="de-DE" sz="2400" dirty="0">
                <a:solidFill>
                  <a:srgbClr val="333333"/>
                </a:solidFill>
              </a:rPr>
              <a:t> To je uzrokovao njen ujak šaljući signale kroz elektrode u njenoj glavi</a:t>
            </a:r>
            <a:r>
              <a:rPr lang="en-AU" altLang="de-DE" sz="2400" dirty="0">
                <a:solidFill>
                  <a:srgbClr val="333333"/>
                </a:solidFill>
              </a:rPr>
              <a:t>.</a:t>
            </a:r>
            <a:endParaRPr lang="en-AU" altLang="de-DE" sz="2400" dirty="0">
              <a:solidFill>
                <a:srgbClr val="004992"/>
              </a:solidFill>
            </a:endParaRPr>
          </a:p>
          <a:p>
            <a:pPr lvl="0" defTabSz="914400" fontAlgn="base"/>
            <a:r>
              <a:rPr lang="hr-HR" altLang="de-DE" sz="2400" dirty="0">
                <a:solidFill>
                  <a:srgbClr val="004992"/>
                </a:solidFill>
              </a:rPr>
              <a:t>Dodatno</a:t>
            </a:r>
            <a:r>
              <a:rPr lang="en-AU" altLang="de-DE" sz="2400" dirty="0">
                <a:solidFill>
                  <a:srgbClr val="004992"/>
                </a:solidFill>
              </a:rPr>
              <a:t> </a:t>
            </a:r>
            <a:r>
              <a:rPr lang="hr-HR" altLang="de-DE" sz="2400" dirty="0">
                <a:solidFill>
                  <a:srgbClr val="004992"/>
                </a:solidFill>
              </a:rPr>
              <a:t>objašnjenje</a:t>
            </a:r>
            <a:r>
              <a:rPr lang="en-AU" altLang="de-DE" sz="2400" dirty="0">
                <a:solidFill>
                  <a:srgbClr val="004992"/>
                </a:solidFill>
              </a:rPr>
              <a:t>:</a:t>
            </a:r>
            <a:r>
              <a:rPr lang="hr-HR" altLang="de-DE" sz="2400" dirty="0">
                <a:solidFill>
                  <a:srgbClr val="004992"/>
                </a:solidFill>
              </a:rPr>
              <a:t> </a:t>
            </a:r>
            <a:r>
              <a:rPr lang="hr-HR" altLang="de-DE" sz="2400" dirty="0">
                <a:solidFill>
                  <a:srgbClr val="333333"/>
                </a:solidFill>
              </a:rPr>
              <a:t>Ana ima infekciju uha koja utječe na njen centar za ravnotežu</a:t>
            </a:r>
            <a:r>
              <a:rPr lang="en-GB" altLang="de-DE" sz="2400" dirty="0">
                <a:solidFill>
                  <a:srgbClr val="333333"/>
                </a:solidFill>
              </a:rPr>
              <a:t>.</a:t>
            </a:r>
            <a:r>
              <a:rPr lang="hr-HR" altLang="de-DE" sz="2400" dirty="0">
                <a:solidFill>
                  <a:srgbClr val="333333"/>
                </a:solidFill>
              </a:rPr>
              <a:t> Osim toga</a:t>
            </a:r>
            <a:r>
              <a:rPr lang="en-GB" altLang="de-DE" sz="2400" dirty="0">
                <a:solidFill>
                  <a:srgbClr val="333333"/>
                </a:solidFill>
              </a:rPr>
              <a:t>, </a:t>
            </a:r>
            <a:r>
              <a:rPr lang="hr-HR" altLang="de-DE" sz="2400" dirty="0">
                <a:solidFill>
                  <a:srgbClr val="333333"/>
                </a:solidFill>
              </a:rPr>
              <a:t>već tjednima pada kiša i ulice su jako skliske</a:t>
            </a:r>
            <a:r>
              <a:rPr lang="en-GB"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1 – Atribucija: Pripisivanje krivnje i zasluga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ovo povezano s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dirty="0">
                <a:solidFill>
                  <a:srgbClr val="333333"/>
                </a:solidFill>
              </a:rPr>
              <a:t>Ponekad su</a:t>
            </a:r>
            <a:r>
              <a:rPr lang="en-AU" altLang="de-DE" sz="2400" dirty="0">
                <a:solidFill>
                  <a:srgbClr val="333333"/>
                </a:solidFill>
              </a:rPr>
              <a:t> </a:t>
            </a:r>
            <a:r>
              <a:rPr lang="hr-HR" altLang="de-DE" sz="2400" dirty="0">
                <a:solidFill>
                  <a:srgbClr val="333333"/>
                </a:solidFill>
              </a:rPr>
              <a:t>drugi ljudi </a:t>
            </a:r>
            <a:r>
              <a:rPr lang="hr-HR" altLang="de-DE" sz="2400" i="1" dirty="0">
                <a:solidFill>
                  <a:srgbClr val="333333"/>
                </a:solidFill>
              </a:rPr>
              <a:t>djelomično </a:t>
            </a:r>
            <a:r>
              <a:rPr lang="hr-HR" altLang="de-DE" sz="2400" dirty="0">
                <a:solidFill>
                  <a:srgbClr val="333333"/>
                </a:solidFill>
              </a:rPr>
              <a:t>odgovorni za naš neuspjeh</a:t>
            </a:r>
            <a:r>
              <a:rPr lang="en-AU" altLang="de-DE" sz="2400" dirty="0">
                <a:solidFill>
                  <a:srgbClr val="333333"/>
                </a:solidFill>
              </a:rPr>
              <a:t>, </a:t>
            </a:r>
            <a:r>
              <a:rPr lang="hr-HR" altLang="de-DE" sz="2400" dirty="0">
                <a:solidFill>
                  <a:srgbClr val="333333"/>
                </a:solidFill>
              </a:rPr>
              <a:t>međutim trebamo uzeti u obzir i druge važne faktore.</a:t>
            </a:r>
          </a:p>
          <a:p>
            <a:pPr lvl="0" defTabSz="914400" fontAlgn="base"/>
            <a:r>
              <a:rPr lang="hr-HR" altLang="de-DE" sz="2400" dirty="0">
                <a:solidFill>
                  <a:srgbClr val="333333"/>
                </a:solidFill>
              </a:rPr>
              <a:t>Ponekad</a:t>
            </a:r>
            <a:r>
              <a:rPr lang="en-AU" altLang="de-DE" sz="2400" dirty="0">
                <a:solidFill>
                  <a:srgbClr val="333333"/>
                </a:solidFill>
              </a:rPr>
              <a:t> </a:t>
            </a:r>
            <a:r>
              <a:rPr lang="hr-HR" altLang="de-DE" sz="2400" dirty="0">
                <a:solidFill>
                  <a:srgbClr val="333333"/>
                </a:solidFill>
              </a:rPr>
              <a:t>se za vlastite neuspjehe krive isključivo drugi ljudi.</a:t>
            </a:r>
            <a:endParaRPr lang="en-AU" altLang="de-DE" sz="2400" dirty="0">
              <a:solidFill>
                <a:srgbClr val="333333"/>
              </a:solidFill>
            </a:endParaRPr>
          </a:p>
          <a:p>
            <a:pPr lvl="0" defTabSz="914400" fontAlgn="base"/>
            <a:r>
              <a:rPr lang="hr-HR" altLang="de-DE" sz="2400" dirty="0">
                <a:solidFill>
                  <a:srgbClr val="004992"/>
                </a:solidFill>
              </a:rPr>
              <a:t>Primjer</a:t>
            </a:r>
            <a:r>
              <a:rPr lang="en-AU" altLang="de-DE" sz="2400" dirty="0">
                <a:solidFill>
                  <a:srgbClr val="004992"/>
                </a:solidFill>
              </a:rPr>
              <a:t> II: </a:t>
            </a:r>
            <a:r>
              <a:rPr lang="en-AU" altLang="de-DE" sz="2400" dirty="0" err="1">
                <a:solidFill>
                  <a:srgbClr val="333333"/>
                </a:solidFill>
              </a:rPr>
              <a:t>Petar</a:t>
            </a:r>
            <a:r>
              <a:rPr lang="en-AU" altLang="de-DE" sz="2400" dirty="0">
                <a:solidFill>
                  <a:srgbClr val="333333"/>
                </a:solidFill>
              </a:rPr>
              <a:t> </a:t>
            </a:r>
            <a:r>
              <a:rPr lang="hr-HR" altLang="de-DE" sz="2400" dirty="0">
                <a:solidFill>
                  <a:srgbClr val="333333"/>
                </a:solidFill>
              </a:rPr>
              <a:t>je doživio novu epizodu psihoze</a:t>
            </a:r>
            <a:r>
              <a:rPr lang="en-AU" altLang="de-DE" sz="2400" dirty="0">
                <a:solidFill>
                  <a:srgbClr val="333333"/>
                </a:solidFill>
              </a:rPr>
              <a:t>!</a:t>
            </a:r>
          </a:p>
          <a:p>
            <a:pPr lvl="0" defTabSz="914400" fontAlgn="base"/>
            <a:r>
              <a:rPr lang="hr-HR" altLang="de-DE" sz="2400" dirty="0">
                <a:solidFill>
                  <a:srgbClr val="004992"/>
                </a:solidFill>
              </a:rPr>
              <a:t>Vlastito vjerovanje</a:t>
            </a:r>
            <a:r>
              <a:rPr lang="en-AU" altLang="de-DE" sz="2400" dirty="0">
                <a:solidFill>
                  <a:srgbClr val="004992"/>
                </a:solidFill>
              </a:rPr>
              <a:t>:</a:t>
            </a:r>
            <a:r>
              <a:rPr lang="hr-HR" altLang="de-DE" sz="2400" dirty="0">
                <a:solidFill>
                  <a:srgbClr val="333333"/>
                </a:solidFill>
              </a:rPr>
              <a:t> Nova epizoda je izazvana sjećanjem na batine koje je dobivao u djetinjstvu.</a:t>
            </a:r>
            <a:endParaRPr lang="en-AU" altLang="de-DE" sz="2400" dirty="0">
              <a:solidFill>
                <a:srgbClr val="333333"/>
              </a:solidFill>
            </a:endParaRPr>
          </a:p>
          <a:p>
            <a:pPr lvl="0" defTabSz="914400" fontAlgn="base"/>
            <a:r>
              <a:rPr lang="hr-HR" altLang="de-DE" sz="2400" dirty="0">
                <a:solidFill>
                  <a:srgbClr val="004992"/>
                </a:solidFill>
              </a:rPr>
              <a:t>Dodatno</a:t>
            </a:r>
            <a:r>
              <a:rPr lang="en-AU" altLang="de-DE" sz="2400" dirty="0">
                <a:solidFill>
                  <a:srgbClr val="004992"/>
                </a:solidFill>
              </a:rPr>
              <a:t> </a:t>
            </a:r>
            <a:r>
              <a:rPr lang="hr-HR" altLang="de-DE" sz="2400" dirty="0">
                <a:solidFill>
                  <a:srgbClr val="004992"/>
                </a:solidFill>
              </a:rPr>
              <a:t>objašnjenje</a:t>
            </a:r>
            <a:r>
              <a:rPr lang="en-AU" altLang="de-DE" sz="2400" dirty="0">
                <a:solidFill>
                  <a:srgbClr val="004992"/>
                </a:solidFill>
              </a:rPr>
              <a:t>: </a:t>
            </a:r>
            <a:r>
              <a:rPr lang="hr-HR" altLang="de-DE" sz="2400" dirty="0">
                <a:solidFill>
                  <a:srgbClr val="333333"/>
                </a:solidFill>
              </a:rPr>
              <a:t>Ovo je jedno od mogućih uzroka</a:t>
            </a:r>
            <a:r>
              <a:rPr lang="en-AU" altLang="de-DE" sz="2400" dirty="0">
                <a:solidFill>
                  <a:srgbClr val="333333"/>
                </a:solidFill>
              </a:rPr>
              <a:t>, </a:t>
            </a:r>
            <a:r>
              <a:rPr lang="hr-HR" altLang="de-DE" sz="2400" dirty="0">
                <a:solidFill>
                  <a:srgbClr val="333333"/>
                </a:solidFill>
              </a:rPr>
              <a:t>ali postoje i drugi</a:t>
            </a:r>
            <a:r>
              <a:rPr lang="en-AU" altLang="de-DE" sz="2400" dirty="0">
                <a:solidFill>
                  <a:srgbClr val="333333"/>
                </a:solidFill>
              </a:rPr>
              <a:t>: </a:t>
            </a:r>
            <a:r>
              <a:rPr lang="en-AU" altLang="de-DE" sz="2400" dirty="0" err="1">
                <a:solidFill>
                  <a:srgbClr val="333333"/>
                </a:solidFill>
              </a:rPr>
              <a:t>Petar</a:t>
            </a:r>
            <a:r>
              <a:rPr lang="en-AU" altLang="de-DE" sz="2400" dirty="0">
                <a:solidFill>
                  <a:srgbClr val="333333"/>
                </a:solidFill>
              </a:rPr>
              <a:t> </a:t>
            </a:r>
            <a:r>
              <a:rPr lang="hr-HR" altLang="de-DE" sz="2400" dirty="0">
                <a:solidFill>
                  <a:srgbClr val="333333"/>
                </a:solidFill>
              </a:rPr>
              <a:t>je prestao uzimati lijekove / posvađao se na poslu što je dovelo do straha od gubitka posla</a:t>
            </a:r>
            <a:r>
              <a:rPr lang="en-A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1 – Atribucija: Pripisivanje krivnje i zasluga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55</a:t>
            </a:fld>
            <a:endParaRPr lang="de-DE"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pozornosti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voditelje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r>
              <a:rPr lang="de-DE"/>
              <a:t>Metakognitivni Trening 1 – Atribucija: Pripisivanje krivnje i zasluga</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56</a:t>
            </a:fld>
            <a:endParaRPr lang="de-DE" dirty="0"/>
          </a:p>
        </p:txBody>
      </p:sp>
    </p:spTree>
    <p:extLst>
      <p:ext uri="{BB962C8B-B14F-4D97-AF65-F5344CB8AC3E}">
        <p14:creationId xmlns:p14="http://schemas.microsoft.com/office/powerpoint/2010/main" val="24066840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363962097"/>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57</a:t>
            </a:fld>
            <a:endParaRPr lang="de-DE"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276121927"/>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Crying baby/Schreiendes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r>
              <a:rPr lang="de-DE"/>
              <a:t>Metakognitivni Trening 1 – Atribucija: Pripisivanje krivnje i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58</a:t>
            </a:fld>
            <a:endParaRPr lang="de-DE" dirty="0"/>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4915</Words>
  <Application>Microsoft Office PowerPoint</Application>
  <PresentationFormat>Benutzerdefiniert</PresentationFormat>
  <Paragraphs>667</Paragraphs>
  <Slides>58</Slides>
  <Notes>58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58</vt:i4>
      </vt:variant>
    </vt:vector>
  </HeadingPairs>
  <TitlesOfParts>
    <vt:vector size="67" baseType="lpstr">
      <vt:lpstr>Calibri Light</vt:lpstr>
      <vt:lpstr>Times New Roman</vt:lpstr>
      <vt:lpstr>Verdana</vt:lpstr>
      <vt:lpstr>Arial</vt:lpstr>
      <vt:lpstr>Symbol</vt:lpstr>
      <vt:lpstr>Wingdings</vt:lpstr>
      <vt:lpstr>Wingdings</vt:lpstr>
      <vt:lpstr>Calibri</vt:lpstr>
      <vt:lpstr>UKE_PPT-Vorlage_16zu9</vt:lpstr>
      <vt:lpstr>MKT 1 A – Atribucija: Pripisivanje krivnje i zasluga</vt:lpstr>
      <vt:lpstr>Atribucija: Pripisivanje krivnje i zasluga</vt:lpstr>
      <vt:lpstr>Atribucija: Pripisivanje krivnje i zasluga</vt:lpstr>
      <vt:lpstr>Atribucija: Pripisivanje krivnje i zasluga</vt:lpstr>
      <vt:lpstr>Objašnjenja</vt:lpstr>
      <vt:lpstr>Objašnjenja</vt:lpstr>
      <vt:lpstr>Objašnjenja</vt:lpstr>
      <vt:lpstr>Prebacivanje krivnje i preuzimanje zasluga</vt:lpstr>
      <vt:lpstr>Otpuštaju Vas iz bolnice, a nije Vam nimalo bolje.</vt:lpstr>
      <vt:lpstr>Otpuštaju Vas iz bolnice, a nije Vam nimalo bolje.</vt:lpstr>
      <vt:lpstr>Otpuštaju Vas iz bolnice, a nije Vam nimalo bolje.</vt:lpstr>
      <vt:lpstr>Otpuštaju Vas iz bolnice, a nije Vam nimalo bolje.</vt:lpstr>
      <vt:lpstr>Otpuštaju Vas iz bolnice, a nije Vam nimalo bolje.</vt:lpstr>
      <vt:lpstr>Posljedice različitih stilova pripisivanja uzroka kod negativnih događaja</vt:lpstr>
      <vt:lpstr>Posljedice različitih stilova pripisivanja uzroka kod negativnih događaja</vt:lpstr>
      <vt:lpstr>Posljedice različitih stilova pripisivanja uzroka kod negativnih događaja</vt:lpstr>
      <vt:lpstr>Posljedice različitih stilova pripisivanja uzroka kod negativnih događaja</vt:lpstr>
      <vt:lpstr>Posljedice različitih stilova pripisivanja uzroka kod negativnih događaja</vt:lpstr>
      <vt:lpstr>Posljedice različitih stilova pripisivanja uzroka kod pozitivnih događaja</vt:lpstr>
      <vt:lpstr>Posljedice različitih stilova pripisivanja uzroka kod pozitivnih događaja</vt:lpstr>
      <vt:lpstr>Posljedice različitih stilova pripisivanja uzroka kod pozitivnih događaja</vt:lpstr>
      <vt:lpstr>Posljedice različitih stilova pripisivanja uzroka kod pozitivnih događaja</vt:lpstr>
      <vt:lpstr>Posljedice različitih stilova pripisivanja uzroka kod pozitivnih događaja</vt:lpstr>
      <vt:lpstr>Zašto mi ovo radimo?</vt:lpstr>
      <vt:lpstr>Zašto mi ovo radimo?</vt:lpstr>
      <vt:lpstr>Kako jednostrana objašnjenja potiču netočna tumačenja tijekom psihoze – primjeri</vt:lpstr>
      <vt:lpstr>Stil pripisivanja Što ćemo danas naučiti:</vt:lpstr>
      <vt:lpstr>Prodavač Vam je vratio punu cijenu za oštećenu robu.</vt:lpstr>
      <vt:lpstr>Kad ste ušli u prostoriju, svi su zašutjeli.</vt:lpstr>
      <vt:lpstr>Netko je rekao da ne izgledate dobro.</vt:lpstr>
      <vt:lpstr>Pali ste na ispitu.</vt:lpstr>
      <vt:lpstr>Iznesite svoje vlastite primjere!</vt:lpstr>
      <vt:lpstr>Unutrašnji glas Vam kaže da niste dobra osoba.</vt:lpstr>
      <vt:lpstr>Unutrašnji glas Vam kaže da niste dobra osoba.</vt:lpstr>
      <vt:lpstr>Unutrašnji glas Vam kaže da niste dobra osoba.</vt:lpstr>
      <vt:lpstr>Čujem glasove Vlastite misli ili daljinska kontrola? Za i Protiv</vt:lpstr>
      <vt:lpstr>Čujem glasove Vlastite misli ili daljinska kontrola? Za i Protiv</vt:lpstr>
      <vt:lpstr>Čujem glasove Vlastite misli ili daljinska kontrola? Za i Protiv</vt:lpstr>
      <vt:lpstr>Čujem glasove Vlastite misli ili daljinska kontrola? Za i Protiv</vt:lpstr>
      <vt:lpstr>Čujem glasove Vlastite misli ili daljinska kontrola? Za i Protiv</vt:lpstr>
      <vt:lpstr>Prijatelj Vas je pozvao na večeru.</vt:lpstr>
      <vt:lpstr>Policajac zaustavlja Vaš auto.</vt:lpstr>
      <vt:lpstr>Pobijedili ste na kocki.</vt:lpstr>
      <vt:lpstr>Kad ste se približili svom autu, primijetili ste ogrebotinu na laku.</vt:lpstr>
      <vt:lpstr>Liječnik je otkrio da imate visok krvni tlak.</vt:lpstr>
      <vt:lpstr>Prijatelj Vam je odbio pomoći u poslu.</vt:lpstr>
      <vt:lpstr>Prijatelj Vas je iznenadio poklonom.</vt:lpstr>
      <vt:lpstr>Prijatelj Vam kaže da ste glupi.</vt:lpstr>
      <vt:lpstr>Beba Vaših susjeda zaplače kad je uzmete u ruke.</vt:lpstr>
      <vt:lpstr>Prijatelj kaže da Vas ne poštuje.</vt:lpstr>
      <vt:lpstr>Primjena u svakodnevnom životu</vt:lpstr>
      <vt:lpstr>Primjena u svakodnevnom životu</vt:lpstr>
      <vt:lpstr>Primjena u svakodnevnom životu</vt:lpstr>
      <vt:lpstr>Kako je ovo povezano s psihozom?</vt:lpstr>
      <vt:lpstr>Kako je ovo povezano s psihozom?</vt:lpstr>
      <vt:lpstr>Hvala na pozornosti!</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421</cp:revision>
  <dcterms:created xsi:type="dcterms:W3CDTF">2004-10-11T13:21:01Z</dcterms:created>
  <dcterms:modified xsi:type="dcterms:W3CDTF">2022-08-15T11:18:40Z</dcterms:modified>
</cp:coreProperties>
</file>