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1" r:id="rId1"/>
  </p:sldMasterIdLst>
  <p:notesMasterIdLst>
    <p:notesMasterId r:id="rId46"/>
  </p:notesMasterIdLst>
  <p:handoutMasterIdLst>
    <p:handoutMasterId r:id="rId47"/>
  </p:handoutMasterIdLst>
  <p:sldIdLst>
    <p:sldId id="519" r:id="rId2"/>
    <p:sldId id="390" r:id="rId3"/>
    <p:sldId id="391" r:id="rId4"/>
    <p:sldId id="392" r:id="rId5"/>
    <p:sldId id="393" r:id="rId6"/>
    <p:sldId id="388" r:id="rId7"/>
    <p:sldId id="488" r:id="rId8"/>
    <p:sldId id="494" r:id="rId9"/>
    <p:sldId id="495" r:id="rId10"/>
    <p:sldId id="490" r:id="rId11"/>
    <p:sldId id="497" r:id="rId12"/>
    <p:sldId id="496" r:id="rId13"/>
    <p:sldId id="363" r:id="rId14"/>
    <p:sldId id="492" r:id="rId15"/>
    <p:sldId id="499" r:id="rId16"/>
    <p:sldId id="498" r:id="rId17"/>
    <p:sldId id="332" r:id="rId18"/>
    <p:sldId id="444" r:id="rId19"/>
    <p:sldId id="501" r:id="rId20"/>
    <p:sldId id="500" r:id="rId21"/>
    <p:sldId id="386" r:id="rId22"/>
    <p:sldId id="336" r:id="rId23"/>
    <p:sldId id="504" r:id="rId24"/>
    <p:sldId id="502" r:id="rId25"/>
    <p:sldId id="505" r:id="rId26"/>
    <p:sldId id="506" r:id="rId27"/>
    <p:sldId id="462" r:id="rId28"/>
    <p:sldId id="463" r:id="rId29"/>
    <p:sldId id="507" r:id="rId30"/>
    <p:sldId id="509" r:id="rId31"/>
    <p:sldId id="512" r:id="rId32"/>
    <p:sldId id="513" r:id="rId33"/>
    <p:sldId id="514" r:id="rId34"/>
    <p:sldId id="468" r:id="rId35"/>
    <p:sldId id="469" r:id="rId36"/>
    <p:sldId id="470" r:id="rId37"/>
    <p:sldId id="432" r:id="rId38"/>
    <p:sldId id="516" r:id="rId39"/>
    <p:sldId id="515" r:id="rId40"/>
    <p:sldId id="369" r:id="rId41"/>
    <p:sldId id="518" r:id="rId42"/>
    <p:sldId id="517" r:id="rId43"/>
    <p:sldId id="487" r:id="rId44"/>
    <p:sldId id="471" r:id="rId45"/>
  </p:sldIdLst>
  <p:sldSz cx="12195175" cy="6858000"/>
  <p:notesSz cx="7099300" cy="10234613"/>
  <p:embeddedFontLs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88" autoAdjust="0"/>
    <p:restoredTop sz="94713" autoAdjust="0"/>
  </p:normalViewPr>
  <p:slideViewPr>
    <p:cSldViewPr>
      <p:cViewPr varScale="1">
        <p:scale>
          <a:sx n="67" d="100"/>
          <a:sy n="67" d="100"/>
        </p:scale>
        <p:origin x="828"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font" Target="fonts/font3.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BEC8B0E-3DF6-4E2B-B819-7D2FA52B7987}" type="slidenum">
              <a:rPr lang="en-US"/>
              <a:pPr>
                <a:defRPr/>
              </a:pPr>
              <a:t>‹Nr.›</a:t>
            </a:fld>
            <a:endParaRPr lang="en-US"/>
          </a:p>
        </p:txBody>
      </p:sp>
    </p:spTree>
    <p:extLst>
      <p:ext uri="{BB962C8B-B14F-4D97-AF65-F5344CB8AC3E}">
        <p14:creationId xmlns:p14="http://schemas.microsoft.com/office/powerpoint/2010/main" val="3458896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D6B5C2E-B29B-43C9-9FCB-09A941055465}" type="slidenum">
              <a:rPr lang="en-US"/>
              <a:pPr>
                <a:defRPr/>
              </a:pPr>
              <a:t>‹Nr.›</a:t>
            </a:fld>
            <a:endParaRPr lang="en-US"/>
          </a:p>
        </p:txBody>
      </p:sp>
    </p:spTree>
    <p:extLst>
      <p:ext uri="{BB962C8B-B14F-4D97-AF65-F5344CB8AC3E}">
        <p14:creationId xmlns:p14="http://schemas.microsoft.com/office/powerpoint/2010/main" val="41675285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27B2B0-B8FF-4228-9023-6D4795F4DB0B}"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5268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1EE8F0-E063-4CDD-9536-D4CA418BE57D}"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653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6AC7DF-5F5B-485A-9441-C94EC22C46D0}"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1916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91A595-C5D7-47FB-BEA3-D076A12F4E28}"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9222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E9CDD1-D480-4AF8-8F1E-8D8CF17F65CE}"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1392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D57B39-0701-45B5-BD40-EF261086F31D}"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828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D57B39-0701-45B5-BD40-EF261086F31D}"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828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D57B39-0701-45B5-BD40-EF261086F31D}"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828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05DFAF-F85A-4484-92E9-FB73CB036708}" type="slidenum">
              <a:rPr lang="en-US" altLang="de-DE" sz="1300" smtClean="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79792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05DFAF-F85A-4484-92E9-FB73CB036708}" type="slidenum">
              <a:rPr lang="en-US" altLang="de-DE" sz="1300" smtClean="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79792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05DFAF-F85A-4484-92E9-FB73CB036708}"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79792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AF7F0F-D2AB-454D-BF8A-079D6E7EF332}"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637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051F8E-C24E-4FE8-A67B-D9B9F13A60B1}" type="slidenum">
              <a:rPr lang="en-US" altLang="de-DE" sz="1300" smtClean="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48141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051F8E-C24E-4FE8-A67B-D9B9F13A60B1}" type="slidenum">
              <a:rPr lang="en-US" altLang="de-DE" sz="1300" smtClean="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48141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051F8E-C24E-4FE8-A67B-D9B9F13A60B1}"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48141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7C7E61-814C-4DEB-ABE9-C181DAC00563}"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6704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65C0B5-8C8E-4D40-9645-C74BD9E9D2B4}" type="slidenum">
              <a:rPr lang="en-US" altLang="de-DE" sz="1300" smtClean="0"/>
              <a:pPr>
                <a:spcBef>
                  <a:spcPct val="0"/>
                </a:spcBef>
              </a:pPr>
              <a:t>18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440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65C0B5-8C8E-4D40-9645-C74BD9E9D2B4}" type="slidenum">
              <a:rPr lang="en-US" altLang="de-DE" sz="1300" smtClean="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440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65C0B5-8C8E-4D40-9645-C74BD9E9D2B4}"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440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CC46E2-64EC-4E3B-915C-BA91AF6242D4}"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9700" y="768350"/>
            <a:ext cx="6821488"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8333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E9B6D6-35D7-4377-A701-6B2DE41BB0AB}" type="slidenum">
              <a:rPr lang="en-US" altLang="de-DE" sz="1300" smtClean="0"/>
              <a:pPr>
                <a:spcBef>
                  <a:spcPct val="0"/>
                </a:spcBef>
              </a:pPr>
              <a:t>22</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553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E9B6D6-35D7-4377-A701-6B2DE41BB0AB}" type="slidenum">
              <a:rPr lang="en-US" altLang="de-DE" sz="1300" smtClean="0"/>
              <a:pPr>
                <a:spcBef>
                  <a:spcPct val="0"/>
                </a:spcBef>
              </a:pPr>
              <a:t>23</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553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E9B6D6-35D7-4377-A701-6B2DE41BB0AB}" type="slidenum">
              <a:rPr lang="en-US" altLang="de-DE" sz="1300" smtClean="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553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E9B6D6-35D7-4377-A701-6B2DE41BB0AB}"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553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240160-A886-4C23-8F81-57E08D33A7D9}" type="slidenum">
              <a:rPr lang="en-US" altLang="de-DE" sz="1300" smtClean="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6393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F3084E-33DD-46FB-9ED0-72455B004060}" type="slidenum">
              <a:rPr lang="en-US" altLang="de-DE" sz="1300" smtClean="0"/>
              <a:pPr>
                <a:spcBef>
                  <a:spcPct val="0"/>
                </a:spcBef>
              </a:pPr>
              <a:t>27</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1247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721E27-58B4-4120-B7B1-FBA0EBCAA3E4}" type="slidenum">
              <a:rPr lang="en-US" altLang="de-DE" sz="1300" smtClean="0"/>
              <a:pPr>
                <a:spcBef>
                  <a:spcPct val="0"/>
                </a:spcBef>
              </a:pPr>
              <a:t>28</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3039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4E7C0A-3C7E-4BA3-848B-E892ED21234A}" type="slidenum">
              <a:rPr lang="en-US" altLang="de-DE" sz="1300" smtClean="0"/>
              <a:pPr>
                <a:spcBef>
                  <a:spcPct val="0"/>
                </a:spcBef>
              </a:pPr>
              <a:t>29</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0484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2FE380-B01F-4187-9177-097E74653EE6}"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5323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0A94DC-DBEE-4FDF-853D-5FB71EE5D8B2}"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9843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E2FD39-6B1F-43AC-861A-04D7C5CDE1B3}"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22844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A39C4C-95F7-47F1-9CC9-DCAF2C2231CF}" type="slidenum">
              <a:rPr lang="en-US" altLang="de-DE" sz="1300" smtClean="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02302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FCBE24-D960-4D6B-9CAB-94052E1A6D3D}" type="slidenum">
              <a:rPr lang="en-US" altLang="de-DE" sz="1300" smtClean="0"/>
              <a:pPr>
                <a:spcBef>
                  <a:spcPct val="0"/>
                </a:spcBef>
              </a:pPr>
              <a:t>35</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17653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3E7BD4-621E-434A-8DD8-1CDFE2FE08E1}" type="slidenum">
              <a:rPr lang="en-US" altLang="de-DE" sz="1300" smtClean="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82639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F48AE2-C346-4B0C-9EB3-CF7FAA84AA45}" type="slidenum">
              <a:rPr lang="en-US" altLang="de-DE" sz="1300" smtClean="0"/>
              <a:pPr>
                <a:spcBef>
                  <a:spcPct val="0"/>
                </a:spcBef>
              </a:pPr>
              <a:t>37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368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F48AE2-C346-4B0C-9EB3-CF7FAA84AA45}" type="slidenum">
              <a:rPr lang="en-US" altLang="de-DE" sz="1300" smtClean="0"/>
              <a:pPr>
                <a:spcBef>
                  <a:spcPct val="0"/>
                </a:spcBef>
              </a:pPr>
              <a:t>38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3683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F48AE2-C346-4B0C-9EB3-CF7FAA84AA45}" type="slidenum">
              <a:rPr lang="en-US" altLang="de-DE" sz="1300" smtClean="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3683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8B4B6F-D10E-4B94-A6D5-72DF3EA898A6}" type="slidenum">
              <a:rPr lang="en-US" altLang="de-DE" sz="1300" smtClean="0"/>
              <a:pPr>
                <a:spcBef>
                  <a:spcPct val="0"/>
                </a:spcBef>
              </a:pPr>
              <a:t>40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4633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8B4B6F-D10E-4B94-A6D5-72DF3EA898A6}" type="slidenum">
              <a:rPr lang="en-US" altLang="de-DE" sz="1300" smtClean="0"/>
              <a:pPr>
                <a:spcBef>
                  <a:spcPct val="0"/>
                </a:spcBef>
              </a:pPr>
              <a:t>41</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4633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8B4B6F-D10E-4B94-A6D5-72DF3EA898A6}" type="slidenum">
              <a:rPr lang="en-US" altLang="de-DE" sz="1300" smtClean="0"/>
              <a:pPr>
                <a:spcBef>
                  <a:spcPct val="0"/>
                </a:spcBef>
              </a:pPr>
              <a:t>42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4633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EC59FE-80D8-4A70-A57D-26F4A3DCE3E2}" type="slidenum">
              <a:rPr lang="en-US" altLang="de-DE" sz="1300" smtClean="0"/>
              <a:pPr>
                <a:spcBef>
                  <a:spcPct val="0"/>
                </a:spcBef>
              </a:pPr>
              <a:t>44</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2977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4" name="Slide Number Placeholder 3"/>
          <p:cNvSpPr>
            <a:spLocks noGrp="1"/>
          </p:cNvSpPr>
          <p:nvPr>
            <p:ph type="sldNum" sz="quarter" idx="12"/>
          </p:nvPr>
        </p:nvSpPr>
        <p:spPr bwMode="gray"/>
        <p:txBody>
          <a:bodyPr/>
          <a:lstStyle>
            <a:lvl1pPr>
              <a:defRPr b="0"/>
            </a:lvl1pPr>
          </a:lstStyle>
          <a:p>
            <a:pPr>
              <a:defRPr/>
            </a:pPr>
            <a:fld id="{B7B3EC52-B202-47CE-A83B-EBBD180D35B1}"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6 – Jak Se Vcítit Do Druhého…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4CF5ECA-0BF7-45A2-A9FA-5CC5D394B5C7}"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EC98E1CB-7CAB-455E-A678-A9536A58057C}"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B7B3EC52-B202-47CE-A83B-EBBD180D35B1}"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B7B3EC52-B202-47CE-A83B-EBBD180D35B1}"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5" name="Slide Number Placeholder 4"/>
          <p:cNvSpPr>
            <a:spLocks noGrp="1"/>
          </p:cNvSpPr>
          <p:nvPr>
            <p:ph type="sldNum" sz="quarter" idx="12"/>
          </p:nvPr>
        </p:nvSpPr>
        <p:spPr bwMode="gray"/>
        <p:txBody>
          <a:bodyPr/>
          <a:lstStyle>
            <a:lvl1pPr>
              <a:defRPr b="0"/>
            </a:lvl1pPr>
          </a:lstStyle>
          <a:p>
            <a:pPr>
              <a:defRPr/>
            </a:pPr>
            <a:fld id="{5DC75CC0-31A6-42C1-82D4-E322B0283E95}"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4" name="Slide Number Placeholder 3"/>
          <p:cNvSpPr>
            <a:spLocks noGrp="1"/>
          </p:cNvSpPr>
          <p:nvPr>
            <p:ph type="sldNum" sz="quarter" idx="12"/>
          </p:nvPr>
        </p:nvSpPr>
        <p:spPr bwMode="gray"/>
        <p:txBody>
          <a:bodyPr/>
          <a:lstStyle>
            <a:lvl1pPr>
              <a:defRPr b="0"/>
            </a:lvl1pPr>
          </a:lstStyle>
          <a:p>
            <a:pPr>
              <a:defRPr/>
            </a:pPr>
            <a:fld id="{3E9A9D5B-36A8-402A-881F-1FD58C2C5366}"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6 – Jak Se Vcítit Do Druhého…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7B3EC52-B202-47CE-A83B-EBBD180D35B1}"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6 A – </a:t>
            </a:r>
            <a:r>
              <a:rPr lang="pl-PL" altLang="ko-KR" dirty="0">
                <a:latin typeface="+mn-lt"/>
                <a:ea typeface="+mn-ea"/>
                <a:cs typeface="+mn-cs"/>
              </a:rPr>
              <a:t>Jak Se Vcítit Do Druhého…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21732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se s někým seznamujete, kam se nejdříve díváte?</a:t>
            </a:r>
            <a:br>
              <a:rPr lang="en-US" sz="3600">
                <a:solidFill>
                  <a:srgbClr val="004992"/>
                </a:solidFill>
                <a:latin typeface="+mn-lt"/>
                <a:ea typeface="+mn-ea"/>
                <a:cs typeface="+mn-cs"/>
              </a:rPr>
            </a:br>
            <a:r>
              <a:rPr lang="en-US">
                <a:solidFill>
                  <a:srgbClr val="004992"/>
                </a:solidFill>
                <a:latin typeface="+mn-lt"/>
                <a:ea typeface="+mn-ea"/>
                <a:cs typeface="+mn-cs"/>
              </a:rPr>
              <a:t>Jak spolehlivá jsou tato vodítka, abychom dokázali druhého člověka správně odhadnout?</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Když</a:t>
            </a:r>
            <a:r>
              <a:rPr lang="en-US" sz="3600" dirty="0">
                <a:solidFill>
                  <a:srgbClr val="004992"/>
                </a:solidFill>
                <a:latin typeface="+mn-lt"/>
                <a:ea typeface="+mn-ea"/>
                <a:cs typeface="+mn-cs"/>
              </a:rPr>
              <a:t> se s </a:t>
            </a:r>
            <a:r>
              <a:rPr lang="en-US" sz="3600" dirty="0" err="1">
                <a:solidFill>
                  <a:srgbClr val="004992"/>
                </a:solidFill>
                <a:latin typeface="+mn-lt"/>
                <a:ea typeface="+mn-ea"/>
                <a:cs typeface="+mn-cs"/>
              </a:rPr>
              <a:t>někým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seznamujete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kam</a:t>
            </a:r>
            <a:r>
              <a:rPr lang="en-US" sz="3600" dirty="0">
                <a:solidFill>
                  <a:srgbClr val="004992"/>
                </a:solidFill>
                <a:latin typeface="+mn-lt"/>
                <a:ea typeface="+mn-ea"/>
                <a:cs typeface="+mn-cs"/>
              </a:rPr>
              <a:t> se </a:t>
            </a:r>
            <a:r>
              <a:rPr lang="en-US" sz="3600" dirty="0" err="1">
                <a:solidFill>
                  <a:srgbClr val="004992"/>
                </a:solidFill>
                <a:latin typeface="+mn-lt"/>
                <a:ea typeface="+mn-ea"/>
                <a:cs typeface="+mn-cs"/>
              </a:rPr>
              <a:t>nejdříve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díváte</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Jak</a:t>
            </a:r>
            <a:r>
              <a:rPr lang="en-US" dirty="0">
                <a:solidFill>
                  <a:srgbClr val="004992"/>
                </a:solidFill>
                <a:latin typeface="+mn-lt"/>
                <a:ea typeface="+mn-ea"/>
                <a:cs typeface="+mn-cs"/>
              </a:rPr>
              <a:t> </a:t>
            </a:r>
            <a:r>
              <a:rPr lang="en-US" dirty="0" err="1">
                <a:solidFill>
                  <a:srgbClr val="004992"/>
                </a:solidFill>
                <a:latin typeface="+mn-lt"/>
                <a:ea typeface="+mn-ea"/>
                <a:cs typeface="+mn-cs"/>
              </a:rPr>
              <a:t>spolehlivá</a:t>
            </a:r>
            <a:r>
              <a:rPr lang="en-US" dirty="0">
                <a:solidFill>
                  <a:srgbClr val="004992"/>
                </a:solidFill>
                <a:latin typeface="+mn-lt"/>
                <a:ea typeface="+mn-ea"/>
                <a:cs typeface="+mn-cs"/>
              </a:rPr>
              <a:t> </a:t>
            </a:r>
            <a:r>
              <a:rPr lang="en-US" dirty="0" err="1">
                <a:solidFill>
                  <a:srgbClr val="004992"/>
                </a:solidFill>
                <a:latin typeface="+mn-lt"/>
                <a:ea typeface="+mn-ea"/>
                <a:cs typeface="+mn-cs"/>
              </a:rPr>
              <a:t>jsou</a:t>
            </a:r>
            <a:r>
              <a:rPr lang="en-US" dirty="0">
                <a:solidFill>
                  <a:srgbClr val="004992"/>
                </a:solidFill>
                <a:latin typeface="+mn-lt"/>
                <a:ea typeface="+mn-ea"/>
                <a:cs typeface="+mn-cs"/>
              </a:rPr>
              <a:t> </a:t>
            </a:r>
            <a:r>
              <a:rPr lang="en-US" dirty="0" err="1">
                <a:solidFill>
                  <a:srgbClr val="004992"/>
                </a:solidFill>
                <a:latin typeface="+mn-lt"/>
                <a:ea typeface="+mn-ea"/>
                <a:cs typeface="+mn-cs"/>
              </a:rPr>
              <a:t>tato</a:t>
            </a:r>
            <a:r>
              <a:rPr lang="en-US" dirty="0">
                <a:solidFill>
                  <a:srgbClr val="004992"/>
                </a:solidFill>
                <a:latin typeface="+mn-lt"/>
                <a:ea typeface="+mn-ea"/>
                <a:cs typeface="+mn-cs"/>
              </a:rPr>
              <a:t> </a:t>
            </a:r>
            <a:r>
              <a:rPr lang="en-US" dirty="0" err="1">
                <a:solidFill>
                  <a:srgbClr val="004992"/>
                </a:solidFill>
                <a:latin typeface="+mn-lt"/>
                <a:ea typeface="+mn-ea"/>
                <a:cs typeface="+mn-cs"/>
              </a:rPr>
              <a:t>vodítka</a:t>
            </a:r>
            <a:r>
              <a:rPr lang="en-US" dirty="0">
                <a:solidFill>
                  <a:srgbClr val="004992"/>
                </a:solidFill>
                <a:latin typeface="+mn-lt"/>
                <a:ea typeface="+mn-ea"/>
                <a:cs typeface="+mn-cs"/>
              </a:rPr>
              <a:t>, </a:t>
            </a:r>
            <a:r>
              <a:rPr lang="en-US" dirty="0" err="1">
                <a:solidFill>
                  <a:srgbClr val="004992"/>
                </a:solidFill>
                <a:latin typeface="+mn-lt"/>
                <a:ea typeface="+mn-ea"/>
                <a:cs typeface="+mn-cs"/>
              </a:rPr>
              <a:t>abychom</a:t>
            </a:r>
            <a:r>
              <a:rPr lang="en-US" dirty="0">
                <a:solidFill>
                  <a:srgbClr val="004992"/>
                </a:solidFill>
                <a:latin typeface="+mn-lt"/>
                <a:ea typeface="+mn-ea"/>
                <a:cs typeface="+mn-cs"/>
              </a:rPr>
              <a:t> </a:t>
            </a:r>
            <a:r>
              <a:rPr lang="en-US" dirty="0" err="1">
                <a:solidFill>
                  <a:srgbClr val="004992"/>
                </a:solidFill>
                <a:latin typeface="+mn-lt"/>
                <a:ea typeface="+mn-ea"/>
                <a:cs typeface="+mn-cs"/>
              </a:rPr>
              <a:t>dokázali</a:t>
            </a:r>
            <a:r>
              <a:rPr lang="en-US" dirty="0">
                <a:solidFill>
                  <a:srgbClr val="004992"/>
                </a:solidFill>
                <a:latin typeface="+mn-lt"/>
                <a:ea typeface="+mn-ea"/>
                <a:cs typeface="+mn-cs"/>
              </a:rPr>
              <a:t> </a:t>
            </a:r>
            <a:r>
              <a:rPr lang="en-US" dirty="0" err="1">
                <a:solidFill>
                  <a:srgbClr val="004992"/>
                </a:solidFill>
                <a:latin typeface="+mn-lt"/>
                <a:ea typeface="+mn-ea"/>
                <a:cs typeface="+mn-cs"/>
              </a:rPr>
              <a:t>druhého</a:t>
            </a:r>
            <a:r>
              <a:rPr lang="en-US" dirty="0">
                <a:solidFill>
                  <a:srgbClr val="004992"/>
                </a:solidFill>
                <a:latin typeface="+mn-lt"/>
                <a:ea typeface="+mn-ea"/>
                <a:cs typeface="+mn-cs"/>
              </a:rPr>
              <a:t> </a:t>
            </a:r>
            <a:r>
              <a:rPr lang="en-US" dirty="0" err="1">
                <a:solidFill>
                  <a:srgbClr val="004992"/>
                </a:solidFill>
                <a:latin typeface="+mn-lt"/>
                <a:ea typeface="+mn-ea"/>
                <a:cs typeface="+mn-cs"/>
              </a:rPr>
              <a:t>člověka</a:t>
            </a:r>
            <a:r>
              <a:rPr lang="en-US" dirty="0">
                <a:solidFill>
                  <a:srgbClr val="004992"/>
                </a:solidFill>
                <a:latin typeface="+mn-lt"/>
                <a:ea typeface="+mn-ea"/>
                <a:cs typeface="+mn-cs"/>
              </a:rPr>
              <a:t> </a:t>
            </a:r>
            <a:r>
              <a:rPr lang="en-US" dirty="0" err="1">
                <a:solidFill>
                  <a:srgbClr val="004992"/>
                </a:solidFill>
                <a:latin typeface="+mn-lt"/>
                <a:ea typeface="+mn-ea"/>
                <a:cs typeface="+mn-cs"/>
              </a:rPr>
              <a:t>správně</a:t>
            </a:r>
            <a:r>
              <a:rPr lang="en-US" dirty="0">
                <a:solidFill>
                  <a:srgbClr val="004992"/>
                </a:solidFill>
                <a:latin typeface="+mn-lt"/>
                <a:ea typeface="+mn-ea"/>
                <a:cs typeface="+mn-cs"/>
              </a:rPr>
              <a:t> </a:t>
            </a:r>
            <a:r>
              <a:rPr lang="en-US" dirty="0" err="1">
                <a:solidFill>
                  <a:srgbClr val="004992"/>
                </a:solidFill>
                <a:latin typeface="+mn-lt"/>
                <a:ea typeface="+mn-ea"/>
                <a:cs typeface="+mn-cs"/>
              </a:rPr>
              <a:t>odhadnout</a:t>
            </a:r>
            <a:r>
              <a:rPr lang="en-US" dirty="0">
                <a:solidFill>
                  <a:srgbClr val="004992"/>
                </a:solidFill>
                <a:latin typeface="+mn-lt"/>
                <a:ea typeface="+mn-ea"/>
                <a:cs typeface="+mn-cs"/>
              </a:rPr>
              <a:t>?</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ruce?</a:t>
            </a: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něco jiného?...</a:t>
            </a:r>
            <a:endParaRPr dirty="0">
              <a:latin typeface="Calibri Light"/>
              <a:cs typeface="Verdana"/>
            </a:endParaRPr>
          </a:p>
        </p:txBody>
      </p:sp>
      <p:sp>
        <p:nvSpPr>
          <p:cNvPr id="23" name="Caption_17"/>
          <p:cNvSpPr txBox="1">
            <a:spLocks noChangeArrowheads="1"/>
          </p:cNvSpPr>
          <p:nvPr/>
        </p:nvSpPr>
        <p:spPr bwMode="auto">
          <a:xfrm>
            <a:off x="1964531" y="2492896"/>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řeč těla/ postoj?</a:t>
            </a: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oči?</a:t>
            </a: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co říká?</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oblečení?</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Jaké další zdroje informací bychom mohli vzít v úvahu?</a:t>
            </a:r>
            <a:br>
              <a:rPr lang="en-US" sz="3600">
                <a:solidFill>
                  <a:srgbClr val="004992"/>
                </a:solidFill>
                <a:latin typeface="+mn-lt"/>
                <a:ea typeface="+mn-ea"/>
                <a:cs typeface="+mn-cs"/>
              </a:rPr>
            </a:br>
            <a:r>
              <a:rPr lang="en-US">
                <a:solidFill>
                  <a:srgbClr val="004992"/>
                </a:solidFill>
                <a:latin typeface="+mn-lt"/>
                <a:ea typeface="+mn-ea"/>
                <a:cs typeface="+mn-cs"/>
              </a:rPr>
              <a:t>A jak spolehlivé jsou tyto zdroje?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Jaké další zdroje informací bychom mohli vzít v úvahu?</a:t>
            </a:r>
            <a:br>
              <a:rPr lang="en-US" sz="3600">
                <a:solidFill>
                  <a:srgbClr val="004992"/>
                </a:solidFill>
                <a:latin typeface="+mn-lt"/>
                <a:ea typeface="+mn-ea"/>
                <a:cs typeface="+mn-cs"/>
              </a:rPr>
            </a:br>
            <a:r>
              <a:rPr lang="en-US">
                <a:solidFill>
                  <a:srgbClr val="004992"/>
                </a:solidFill>
                <a:latin typeface="+mn-lt"/>
                <a:ea typeface="+mn-ea"/>
                <a:cs typeface="+mn-cs"/>
              </a:rPr>
              <a:t>A jak spolehlivé jsou tyto zdroje?</a:t>
            </a:r>
          </a:p>
        </p:txBody>
      </p:sp>
      <p:sp>
        <p:nvSpPr>
          <p:cNvPr id="5" name="Content Placeholder 4"/>
          <p:cNvSpPr>
            <a:spLocks noGrp="1"/>
          </p:cNvSpPr>
          <p:nvPr>
            <p:ph idx="1"/>
          </p:nvPr>
        </p:nvSpPr>
        <p:spPr>
          <a:xfrm>
            <a:off x="408955" y="2204864"/>
            <a:ext cx="603504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předchozí informace </a:t>
            </a:r>
            <a:r>
              <a:rPr lang="en-US" altLang="de-DE" sz="2400" dirty="0">
                <a:solidFill>
                  <a:srgbClr val="333333"/>
                </a:solidFill>
              </a:rPr>
              <a:t>(</a:t>
            </a:r>
            <a:r>
              <a:rPr lang="cs-CZ" altLang="de-DE" sz="2400" dirty="0">
                <a:solidFill>
                  <a:srgbClr val="333333"/>
                </a:solidFill>
              </a:rPr>
              <a:t>z doslechu</a:t>
            </a:r>
            <a:r>
              <a:rPr lang="en-US" altLang="de-DE" sz="2400" dirty="0">
                <a:solidFill>
                  <a:srgbClr val="333333"/>
                </a:solidFill>
              </a:rPr>
              <a:t>): </a:t>
            </a:r>
            <a:r>
              <a:rPr lang="cs-CZ" altLang="de-DE" sz="2400" dirty="0">
                <a:solidFill>
                  <a:srgbClr val="333333"/>
                </a:solidFill>
              </a:rPr>
              <a:t>například to, co říkal známý</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předchozí informace o podobné skupině osob</a:t>
            </a:r>
            <a:r>
              <a:rPr lang="en-US" altLang="de-DE" sz="2400" dirty="0">
                <a:solidFill>
                  <a:srgbClr val="333333"/>
                </a:solidFill>
              </a:rPr>
              <a:t>:</a:t>
            </a:r>
            <a:r>
              <a:rPr lang="cs-CZ" altLang="de-DE" sz="2400" dirty="0">
                <a:solidFill>
                  <a:srgbClr val="333333"/>
                </a:solidFill>
              </a:rPr>
              <a:t> např.</a:t>
            </a:r>
            <a:r>
              <a:rPr lang="en-US" altLang="de-DE" sz="2400" dirty="0">
                <a:solidFill>
                  <a:srgbClr val="333333"/>
                </a:solidFill>
              </a:rPr>
              <a:t> </a:t>
            </a:r>
            <a:r>
              <a:rPr lang="en-US" altLang="de-DE" sz="2400" i="1" dirty="0">
                <a:solidFill>
                  <a:srgbClr val="333333"/>
                </a:solidFill>
              </a:rPr>
              <a:t>rapper</a:t>
            </a:r>
          </a:p>
          <a:p>
            <a:pPr marL="342900" lvl="0" indent="-342900" defTabSz="914400" fontAlgn="base">
              <a:buClr>
                <a:srgbClr val="333333"/>
              </a:buClr>
              <a:buFont typeface="WingDings"/>
              <a:buChar char=""/>
            </a:pPr>
            <a:r>
              <a:rPr lang="cs-CZ" altLang="de-DE" sz="2400">
                <a:solidFill>
                  <a:srgbClr val="333333"/>
                </a:solidFill>
              </a:rPr>
              <a:t>“vnitřní pocit</a:t>
            </a:r>
            <a:r>
              <a:rPr lang="en-US" altLang="de-DE" sz="2400">
                <a:solidFill>
                  <a:srgbClr val="333333"/>
                </a:solidFill>
              </a:rPr>
              <a:t>”/</a:t>
            </a:r>
            <a:r>
              <a:rPr lang="cs-CZ" altLang="de-DE" sz="2400" dirty="0">
                <a:solidFill>
                  <a:srgbClr val="333333"/>
                </a:solidFill>
              </a:rPr>
              <a:t>intuice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písemné informace</a:t>
            </a:r>
            <a:r>
              <a:rPr lang="en-GB" altLang="de-DE" sz="2400" dirty="0">
                <a:solidFill>
                  <a:srgbClr val="333333"/>
                </a:solidFill>
              </a:rPr>
              <a:t>: </a:t>
            </a:r>
            <a:r>
              <a:rPr lang="cs-CZ" altLang="de-DE" sz="2400" dirty="0">
                <a:solidFill>
                  <a:srgbClr val="333333"/>
                </a:solidFill>
              </a:rPr>
              <a:t>například z dopisů, z </a:t>
            </a:r>
            <a:r>
              <a:rPr lang="en-GB" altLang="de-DE" sz="2400" dirty="0">
                <a:solidFill>
                  <a:srgbClr val="333333"/>
                </a:solidFill>
              </a:rPr>
              <a:t>internet</a:t>
            </a:r>
            <a:r>
              <a:rPr lang="cs-CZ" altLang="de-DE" sz="2400" dirty="0">
                <a:solidFill>
                  <a:srgbClr val="333333"/>
                </a:solidFill>
              </a:rPr>
              <a:t>u, z novin, televize</a:t>
            </a:r>
            <a:endParaRPr lang="en-US" sz="2400" dirty="0">
              <a:solidFill>
                <a:srgbClr val="333333"/>
              </a:solidFill>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377"/>
            <a:r>
              <a:rPr lang="en-US" sz="2400" dirty="0" err="1">
                <a:solidFill>
                  <a:srgbClr val="333333"/>
                </a:solidFill>
              </a:rPr>
              <a:t>Když</a:t>
            </a:r>
            <a:r>
              <a:rPr lang="en-US" sz="2400" dirty="0">
                <a:solidFill>
                  <a:srgbClr val="333333"/>
                </a:solidFill>
              </a:rPr>
              <a:t> </a:t>
            </a:r>
            <a:r>
              <a:rPr lang="en-US" sz="2400" dirty="0" err="1">
                <a:solidFill>
                  <a:srgbClr val="333333"/>
                </a:solidFill>
              </a:rPr>
              <a:t>jsme</a:t>
            </a:r>
            <a:r>
              <a:rPr lang="en-US" sz="2400" dirty="0">
                <a:solidFill>
                  <a:srgbClr val="333333"/>
                </a:solidFill>
              </a:rPr>
              <a:t> </a:t>
            </a:r>
            <a:r>
              <a:rPr lang="en-US" sz="2400" dirty="0" err="1">
                <a:solidFill>
                  <a:srgbClr val="333333"/>
                </a:solidFill>
              </a:rPr>
              <a:t>teď</a:t>
            </a:r>
            <a:r>
              <a:rPr lang="en-US" sz="2400" dirty="0">
                <a:solidFill>
                  <a:srgbClr val="333333"/>
                </a:solidFill>
              </a:rPr>
              <a:t> </a:t>
            </a:r>
            <a:r>
              <a:rPr lang="en-US" sz="2400" dirty="0" err="1">
                <a:solidFill>
                  <a:srgbClr val="333333"/>
                </a:solidFill>
              </a:rPr>
              <a:t>probrali</a:t>
            </a:r>
            <a:r>
              <a:rPr lang="en-US" sz="2400" dirty="0">
                <a:solidFill>
                  <a:srgbClr val="333333"/>
                </a:solidFill>
              </a:rPr>
              <a:t> </a:t>
            </a:r>
            <a:r>
              <a:rPr lang="en-US" sz="2400" dirty="0" err="1">
                <a:solidFill>
                  <a:srgbClr val="333333"/>
                </a:solidFill>
              </a:rPr>
              <a:t>několik</a:t>
            </a:r>
            <a:r>
              <a:rPr lang="en-US" sz="2400" dirty="0">
                <a:solidFill>
                  <a:srgbClr val="333333"/>
                </a:solidFill>
              </a:rPr>
              <a:t> </a:t>
            </a:r>
            <a:r>
              <a:rPr lang="en-US" sz="2400" dirty="0" err="1">
                <a:solidFill>
                  <a:srgbClr val="333333"/>
                </a:solidFill>
              </a:rPr>
              <a:t>aspektů</a:t>
            </a:r>
            <a:r>
              <a:rPr lang="en-US" sz="2400" dirty="0">
                <a:solidFill>
                  <a:srgbClr val="333333"/>
                </a:solidFill>
              </a:rPr>
              <a:t>, </a:t>
            </a:r>
            <a:r>
              <a:rPr lang="en-US" sz="2400" dirty="0" err="1">
                <a:solidFill>
                  <a:srgbClr val="333333"/>
                </a:solidFill>
              </a:rPr>
              <a:t>které</a:t>
            </a:r>
            <a:r>
              <a:rPr lang="en-US" sz="2400" dirty="0">
                <a:solidFill>
                  <a:srgbClr val="333333"/>
                </a:solidFill>
              </a:rPr>
              <a:t> </a:t>
            </a:r>
            <a:r>
              <a:rPr lang="en-US" sz="2400" dirty="0" err="1">
                <a:solidFill>
                  <a:srgbClr val="333333"/>
                </a:solidFill>
              </a:rPr>
              <a:t>přispívají</a:t>
            </a:r>
            <a:r>
              <a:rPr lang="en-US" sz="2400" dirty="0">
                <a:solidFill>
                  <a:srgbClr val="333333"/>
                </a:solidFill>
              </a:rPr>
              <a:t> k </a:t>
            </a:r>
            <a:r>
              <a:rPr lang="en-US" sz="2400" dirty="0" err="1">
                <a:solidFill>
                  <a:srgbClr val="333333"/>
                </a:solidFill>
              </a:rPr>
              <a:t>posouzení</a:t>
            </a:r>
            <a:r>
              <a:rPr lang="en-US" sz="2400" dirty="0">
                <a:solidFill>
                  <a:srgbClr val="333333"/>
                </a:solidFill>
              </a:rPr>
              <a:t> </a:t>
            </a:r>
            <a:r>
              <a:rPr lang="en-US" sz="2400" dirty="0" err="1">
                <a:solidFill>
                  <a:srgbClr val="333333"/>
                </a:solidFill>
              </a:rPr>
              <a:t>druhého</a:t>
            </a:r>
            <a:r>
              <a:rPr lang="en-US" sz="2400" dirty="0">
                <a:solidFill>
                  <a:srgbClr val="333333"/>
                </a:solidFill>
              </a:rPr>
              <a:t> </a:t>
            </a:r>
            <a:r>
              <a:rPr lang="en-US" sz="2400" dirty="0" err="1">
                <a:solidFill>
                  <a:srgbClr val="333333"/>
                </a:solidFill>
              </a:rPr>
              <a:t>člověka</a:t>
            </a:r>
            <a:r>
              <a:rPr lang="en-US" sz="2400" dirty="0">
                <a:solidFill>
                  <a:srgbClr val="333333"/>
                </a:solidFill>
              </a:rPr>
              <a:t>, </a:t>
            </a:r>
            <a:r>
              <a:rPr lang="en-US" sz="2400" dirty="0" err="1">
                <a:solidFill>
                  <a:srgbClr val="333333"/>
                </a:solidFill>
              </a:rPr>
              <a:t>zaměříme</a:t>
            </a:r>
            <a:r>
              <a:rPr lang="en-US" sz="2400" dirty="0">
                <a:solidFill>
                  <a:srgbClr val="333333"/>
                </a:solidFill>
              </a:rPr>
              <a:t> se </a:t>
            </a:r>
            <a:r>
              <a:rPr lang="en-US" sz="2400" dirty="0" err="1">
                <a:solidFill>
                  <a:srgbClr val="333333"/>
                </a:solidFill>
              </a:rPr>
              <a:t>na</a:t>
            </a:r>
            <a:r>
              <a:rPr lang="en-US" sz="2400" dirty="0">
                <a:solidFill>
                  <a:srgbClr val="333333"/>
                </a:solidFill>
              </a:rPr>
              <a:t> </a:t>
            </a:r>
            <a:r>
              <a:rPr lang="en-US" sz="2400" dirty="0" err="1">
                <a:solidFill>
                  <a:srgbClr val="333333"/>
                </a:solidFill>
              </a:rPr>
              <a:t>přednosti</a:t>
            </a:r>
            <a:r>
              <a:rPr lang="en-US" sz="2400" dirty="0">
                <a:solidFill>
                  <a:srgbClr val="333333"/>
                </a:solidFill>
              </a:rPr>
              <a:t> a </a:t>
            </a:r>
            <a:r>
              <a:rPr lang="en-US" sz="2400" dirty="0" err="1">
                <a:solidFill>
                  <a:srgbClr val="333333"/>
                </a:solidFill>
              </a:rPr>
              <a:t>nedostatky</a:t>
            </a:r>
            <a:r>
              <a:rPr lang="en-US" sz="2400" dirty="0">
                <a:solidFill>
                  <a:srgbClr val="333333"/>
                </a:solidFill>
              </a:rPr>
              <a:t> </a:t>
            </a:r>
            <a:r>
              <a:rPr lang="en-US" sz="2400" dirty="0" err="1">
                <a:solidFill>
                  <a:srgbClr val="333333"/>
                </a:solidFill>
              </a:rPr>
              <a:t>jednotlivých</a:t>
            </a:r>
            <a:r>
              <a:rPr lang="en-US" sz="2400" dirty="0">
                <a:solidFill>
                  <a:srgbClr val="333333"/>
                </a:solidFill>
              </a:rPr>
              <a:t> </a:t>
            </a:r>
            <a:r>
              <a:rPr lang="en-US" sz="2400" dirty="0" err="1">
                <a:solidFill>
                  <a:srgbClr val="333333"/>
                </a:solidFill>
              </a:rPr>
              <a:t>vodítek</a:t>
            </a:r>
            <a:r>
              <a:rPr lang="en-US" sz="2400" dirty="0">
                <a:solidFill>
                  <a:srgbClr val="333333"/>
                </a:solidFill>
              </a:rPr>
              <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Výhody a nevýhody určitých vodítek při posuzování druhých lidí</a:t>
            </a:r>
            <a:endParaRPr lang="en-US" sz="3600" dirty="0">
              <a:solidFill>
                <a:srgbClr val="004992"/>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E4CF5ECA-0BF7-45A2-A9FA-5CC5D394B5C7}"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2" name="Group 2"/>
          <p:cNvGraphicFramePr>
            <a:graphicFrameLocks noGrp="1"/>
          </p:cNvGraphicFramePr>
          <p:nvPr>
            <p:extLst>
              <p:ext uri="{D42A27DB-BD31-4B8C-83A1-F6EECF244321}">
                <p14:modId xmlns:p14="http://schemas.microsoft.com/office/powerpoint/2010/main" val="377937509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Řeč: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ta osoba říká a jak to říká.</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Příklad:</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Připisuje</a:t>
            </a:r>
            <a:r>
              <a:rPr lang="en-US" altLang="de-DE" sz="1600" dirty="0">
                <a:solidFill>
                  <a:srgbClr val="333333"/>
                </a:solidFill>
                <a:latin typeface="+mj-lt"/>
                <a:ea typeface="+mn-ea"/>
              </a:rPr>
              <a:t> se </a:t>
            </a:r>
            <a:r>
              <a:rPr lang="en-US" altLang="de-DE" sz="1600" dirty="0" err="1">
                <a:solidFill>
                  <a:srgbClr val="333333"/>
                </a:solidFill>
                <a:latin typeface="+mj-lt"/>
                <a:ea typeface="+mn-ea"/>
              </a:rPr>
              <a:t>královně</a:t>
            </a:r>
            <a:r>
              <a:rPr lang="en-US" altLang="de-DE" sz="1600" dirty="0">
                <a:solidFill>
                  <a:srgbClr val="333333"/>
                </a:solidFill>
                <a:latin typeface="+mj-lt"/>
                <a:ea typeface="+mn-ea"/>
              </a:rPr>
              <a:t> </a:t>
            </a:r>
            <a:r>
              <a:rPr lang="en-US" altLang="de-DE" sz="1600" dirty="0" err="1">
                <a:solidFill>
                  <a:srgbClr val="333333"/>
                </a:solidFill>
                <a:latin typeface="+mj-lt"/>
                <a:ea typeface="+mn-ea"/>
              </a:rPr>
              <a:t>Marii</a:t>
            </a:r>
            <a:r>
              <a:rPr lang="en-US" altLang="de-DE" sz="1600" dirty="0">
                <a:solidFill>
                  <a:srgbClr val="333333"/>
                </a:solidFill>
                <a:latin typeface="+mj-lt"/>
                <a:ea typeface="+mn-ea"/>
              </a:rPr>
              <a:t> Antoinette (1755-1793); </a:t>
            </a:r>
            <a:r>
              <a:rPr lang="en-US" altLang="de-DE" sz="1600" dirty="0" err="1">
                <a:solidFill>
                  <a:srgbClr val="333333"/>
                </a:solidFill>
                <a:latin typeface="+mj-lt"/>
                <a:ea typeface="+mn-ea"/>
              </a:rPr>
              <a:t>sarkasmus</a:t>
            </a:r>
            <a:r>
              <a:rPr lang="en-US" altLang="de-DE" sz="1600" dirty="0">
                <a:solidFill>
                  <a:srgbClr val="333333"/>
                </a:solidFill>
                <a:latin typeface="+mj-lt"/>
                <a:ea typeface="+mn-ea"/>
              </a:rPr>
              <a:t>, </a:t>
            </a:r>
            <a:r>
              <a:rPr lang="en-US" altLang="de-DE" sz="1600" dirty="0" err="1">
                <a:solidFill>
                  <a:srgbClr val="333333"/>
                </a:solidFill>
                <a:latin typeface="+mj-lt"/>
                <a:ea typeface="+mn-ea"/>
              </a:rPr>
              <a:t>naivita</a:t>
            </a:r>
            <a:r>
              <a:rPr lang="en-US" altLang="de-DE" sz="1600" dirty="0">
                <a:solidFill>
                  <a:srgbClr val="333333"/>
                </a:solidFill>
                <a:latin typeface="+mj-lt"/>
                <a:ea typeface="+mn-ea"/>
              </a:rPr>
              <a:t>, </a:t>
            </a:r>
            <a:r>
              <a:rPr lang="en-US" altLang="de-DE" sz="1600" dirty="0" err="1">
                <a:solidFill>
                  <a:srgbClr val="333333"/>
                </a:solidFill>
                <a:latin typeface="+mj-lt"/>
                <a:ea typeface="+mn-ea"/>
              </a:rPr>
              <a:t>neznalost</a:t>
            </a:r>
            <a:r>
              <a:rPr lang="en-US" altLang="de-DE" sz="1600" dirty="0">
                <a:solidFill>
                  <a:srgbClr val="333333"/>
                </a:solidFill>
                <a:latin typeface="+mj-lt"/>
                <a:ea typeface="+mn-ea"/>
              </a:rPr>
              <a:t> </a:t>
            </a:r>
            <a:r>
              <a:rPr lang="en-US" altLang="de-DE" sz="1600" dirty="0" err="1">
                <a:solidFill>
                  <a:srgbClr val="333333"/>
                </a:solidFill>
                <a:latin typeface="+mj-lt"/>
                <a:ea typeface="+mn-ea"/>
              </a:rPr>
              <a:t>životních</a:t>
            </a:r>
            <a:r>
              <a:rPr lang="en-US" altLang="de-DE" sz="1600" dirty="0">
                <a:solidFill>
                  <a:srgbClr val="333333"/>
                </a:solidFill>
                <a:latin typeface="+mj-lt"/>
                <a:ea typeface="+mn-ea"/>
              </a:rPr>
              <a:t> </a:t>
            </a:r>
            <a:r>
              <a:rPr lang="en-US" altLang="de-DE" sz="1600" dirty="0" err="1">
                <a:solidFill>
                  <a:srgbClr val="333333"/>
                </a:solidFill>
                <a:latin typeface="+mj-lt"/>
                <a:ea typeface="+mn-ea"/>
              </a:rPr>
              <a:t>podmínek</a:t>
            </a:r>
            <a:r>
              <a:rPr lang="en-US" altLang="de-DE" sz="1600" dirty="0">
                <a:solidFill>
                  <a:srgbClr val="333333"/>
                </a:solidFill>
                <a:latin typeface="+mj-lt"/>
                <a:ea typeface="+mn-ea"/>
              </a:rPr>
              <a:t> </a:t>
            </a:r>
            <a:r>
              <a:rPr lang="en-US" altLang="de-DE" sz="1600" dirty="0" err="1">
                <a:solidFill>
                  <a:srgbClr val="333333"/>
                </a:solidFill>
                <a:latin typeface="+mj-lt"/>
                <a:ea typeface="+mn-ea"/>
              </a:rPr>
              <a:t>chudých</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Když ti lidé nemají</a:t>
            </a:r>
          </a:p>
          <a:p>
            <a:pPr algn="ctr">
              <a:spcBef>
                <a:spcPts val="0"/>
              </a:spcBef>
              <a:spcAft>
                <a:spcPts val="0"/>
              </a:spcAft>
              <a:buNone/>
            </a:pPr>
            <a:r>
              <a:rPr lang="en-US" altLang="de-DE" sz="1600" b="1">
                <a:solidFill>
                  <a:srgbClr val="333333"/>
                </a:solidFill>
                <a:latin typeface="Calibri Light"/>
              </a:rPr>
              <a:t>chleba…tak proč místo </a:t>
            </a:r>
          </a:p>
          <a:p>
            <a:pPr algn="ctr">
              <a:spcBef>
                <a:spcPts val="0"/>
              </a:spcBef>
              <a:spcAft>
                <a:spcPts val="0"/>
              </a:spcAft>
              <a:buNone/>
            </a:pPr>
            <a:r>
              <a:rPr lang="en-US" altLang="de-DE" sz="1600" b="1">
                <a:solidFill>
                  <a:srgbClr val="333333"/>
                </a:solidFill>
                <a:latin typeface="Calibri Light"/>
              </a:rPr>
              <a:t>toho nejí koláče?</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7</a:t>
            </a:fld>
            <a:endParaRPr lang="de-DE"/>
          </a:p>
        </p:txBody>
      </p:sp>
    </p:spTree>
    <p:extLst>
      <p:ext uri="{BB962C8B-B14F-4D97-AF65-F5344CB8AC3E}">
        <p14:creationId xmlns:p14="http://schemas.microsoft.com/office/powerpoint/2010/main" val="954746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2" name="Group 2"/>
          <p:cNvGraphicFramePr>
            <a:graphicFrameLocks noGrp="1"/>
          </p:cNvGraphicFramePr>
          <p:nvPr>
            <p:extLst>
              <p:ext uri="{D42A27DB-BD31-4B8C-83A1-F6EECF244321}">
                <p14:modId xmlns:p14="http://schemas.microsoft.com/office/powerpoint/2010/main" val="85061028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Řeč: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ta osoba říká a jak to říká.</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Mluvený projev velmi důležitý pro přímou komunikaci.</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Intonace (sarkastická, namyšlená), volba slov(arogantní, faktická atd.) vám mohou říci hodně o druhém člověku.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Příklad:</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Připisuje</a:t>
            </a:r>
            <a:r>
              <a:rPr lang="en-US" altLang="de-DE" sz="1600" dirty="0">
                <a:solidFill>
                  <a:srgbClr val="333333"/>
                </a:solidFill>
                <a:latin typeface="+mj-lt"/>
                <a:ea typeface="+mn-ea"/>
              </a:rPr>
              <a:t> se </a:t>
            </a:r>
            <a:r>
              <a:rPr lang="en-US" altLang="de-DE" sz="1600" dirty="0" err="1">
                <a:solidFill>
                  <a:srgbClr val="333333"/>
                </a:solidFill>
                <a:latin typeface="+mj-lt"/>
                <a:ea typeface="+mn-ea"/>
              </a:rPr>
              <a:t>královně</a:t>
            </a:r>
            <a:r>
              <a:rPr lang="en-US" altLang="de-DE" sz="1600" dirty="0">
                <a:solidFill>
                  <a:srgbClr val="333333"/>
                </a:solidFill>
                <a:latin typeface="+mj-lt"/>
                <a:ea typeface="+mn-ea"/>
              </a:rPr>
              <a:t> </a:t>
            </a:r>
            <a:r>
              <a:rPr lang="en-US" altLang="de-DE" sz="1600" dirty="0" err="1">
                <a:solidFill>
                  <a:srgbClr val="333333"/>
                </a:solidFill>
                <a:latin typeface="+mj-lt"/>
                <a:ea typeface="+mn-ea"/>
              </a:rPr>
              <a:t>Marii</a:t>
            </a:r>
            <a:r>
              <a:rPr lang="en-US" altLang="de-DE" sz="1600" dirty="0">
                <a:solidFill>
                  <a:srgbClr val="333333"/>
                </a:solidFill>
                <a:latin typeface="+mj-lt"/>
                <a:ea typeface="+mn-ea"/>
              </a:rPr>
              <a:t> Antoinette (1755-1793); </a:t>
            </a:r>
            <a:r>
              <a:rPr lang="en-US" altLang="de-DE" sz="1600" dirty="0" err="1">
                <a:solidFill>
                  <a:srgbClr val="333333"/>
                </a:solidFill>
                <a:latin typeface="+mj-lt"/>
                <a:ea typeface="+mn-ea"/>
              </a:rPr>
              <a:t>sarkasmus</a:t>
            </a:r>
            <a:r>
              <a:rPr lang="en-US" altLang="de-DE" sz="1600" dirty="0">
                <a:solidFill>
                  <a:srgbClr val="333333"/>
                </a:solidFill>
                <a:latin typeface="+mj-lt"/>
                <a:ea typeface="+mn-ea"/>
              </a:rPr>
              <a:t>, </a:t>
            </a:r>
            <a:r>
              <a:rPr lang="en-US" altLang="de-DE" sz="1600" dirty="0" err="1">
                <a:solidFill>
                  <a:srgbClr val="333333"/>
                </a:solidFill>
                <a:latin typeface="+mj-lt"/>
                <a:ea typeface="+mn-ea"/>
              </a:rPr>
              <a:t>naivita</a:t>
            </a:r>
            <a:r>
              <a:rPr lang="en-US" altLang="de-DE" sz="1600" dirty="0">
                <a:solidFill>
                  <a:srgbClr val="333333"/>
                </a:solidFill>
                <a:latin typeface="+mj-lt"/>
                <a:ea typeface="+mn-ea"/>
              </a:rPr>
              <a:t>, </a:t>
            </a:r>
            <a:r>
              <a:rPr lang="en-US" altLang="de-DE" sz="1600" dirty="0" err="1">
                <a:solidFill>
                  <a:srgbClr val="333333"/>
                </a:solidFill>
                <a:latin typeface="+mj-lt"/>
                <a:ea typeface="+mn-ea"/>
              </a:rPr>
              <a:t>neznalost</a:t>
            </a:r>
            <a:r>
              <a:rPr lang="en-US" altLang="de-DE" sz="1600" dirty="0">
                <a:solidFill>
                  <a:srgbClr val="333333"/>
                </a:solidFill>
                <a:latin typeface="+mj-lt"/>
                <a:ea typeface="+mn-ea"/>
              </a:rPr>
              <a:t> </a:t>
            </a:r>
            <a:r>
              <a:rPr lang="en-US" altLang="de-DE" sz="1600" dirty="0" err="1">
                <a:solidFill>
                  <a:srgbClr val="333333"/>
                </a:solidFill>
                <a:latin typeface="+mj-lt"/>
                <a:ea typeface="+mn-ea"/>
              </a:rPr>
              <a:t>životních</a:t>
            </a:r>
            <a:r>
              <a:rPr lang="en-US" altLang="de-DE" sz="1600" dirty="0">
                <a:solidFill>
                  <a:srgbClr val="333333"/>
                </a:solidFill>
                <a:latin typeface="+mj-lt"/>
                <a:ea typeface="+mn-ea"/>
              </a:rPr>
              <a:t> </a:t>
            </a:r>
            <a:r>
              <a:rPr lang="en-US" altLang="de-DE" sz="1600" dirty="0" err="1">
                <a:solidFill>
                  <a:srgbClr val="333333"/>
                </a:solidFill>
                <a:latin typeface="+mj-lt"/>
                <a:ea typeface="+mn-ea"/>
              </a:rPr>
              <a:t>podmínek</a:t>
            </a:r>
            <a:r>
              <a:rPr lang="en-US" altLang="de-DE" sz="1600" dirty="0">
                <a:solidFill>
                  <a:srgbClr val="333333"/>
                </a:solidFill>
                <a:latin typeface="+mj-lt"/>
                <a:ea typeface="+mn-ea"/>
              </a:rPr>
              <a:t> </a:t>
            </a:r>
            <a:r>
              <a:rPr lang="en-US" altLang="de-DE" sz="1600" dirty="0" err="1">
                <a:solidFill>
                  <a:srgbClr val="333333"/>
                </a:solidFill>
                <a:latin typeface="+mj-lt"/>
                <a:ea typeface="+mn-ea"/>
              </a:rPr>
              <a:t>chudých</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Když ti lidé nemají</a:t>
            </a:r>
          </a:p>
          <a:p>
            <a:pPr algn="ctr">
              <a:spcBef>
                <a:spcPts val="0"/>
              </a:spcBef>
              <a:spcAft>
                <a:spcPts val="0"/>
              </a:spcAft>
              <a:buNone/>
            </a:pPr>
            <a:r>
              <a:rPr lang="en-US" altLang="de-DE" sz="1600" b="1">
                <a:solidFill>
                  <a:srgbClr val="333333"/>
                </a:solidFill>
                <a:latin typeface="Calibri Light"/>
              </a:rPr>
              <a:t>chleba…tak proč místo </a:t>
            </a:r>
          </a:p>
          <a:p>
            <a:pPr algn="ctr">
              <a:spcBef>
                <a:spcPts val="0"/>
              </a:spcBef>
              <a:spcAft>
                <a:spcPts val="0"/>
              </a:spcAft>
              <a:buNone/>
            </a:pPr>
            <a:r>
              <a:rPr lang="en-US" altLang="de-DE" sz="1600" b="1">
                <a:solidFill>
                  <a:srgbClr val="333333"/>
                </a:solidFill>
                <a:latin typeface="Calibri Light"/>
              </a:rPr>
              <a:t>toho nejí koláče?</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8</a:t>
            </a:fld>
            <a:endParaRPr lang="de-DE"/>
          </a:p>
        </p:txBody>
      </p:sp>
    </p:spTree>
    <p:extLst>
      <p:ext uri="{BB962C8B-B14F-4D97-AF65-F5344CB8AC3E}">
        <p14:creationId xmlns:p14="http://schemas.microsoft.com/office/powerpoint/2010/main" val="255788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2" name="Group 2"/>
          <p:cNvGraphicFramePr>
            <a:graphicFrameLocks noGrp="1"/>
          </p:cNvGraphicFramePr>
          <p:nvPr>
            <p:extLst>
              <p:ext uri="{D42A27DB-BD31-4B8C-83A1-F6EECF244321}">
                <p14:modId xmlns:p14="http://schemas.microsoft.com/office/powerpoint/2010/main" val="277359850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Řeč: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ta osoba říká a jak to říká.</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Mluvený projev velmi důležitý pro přímou komunikaci.</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Intonace (sarkastická, namyšlená), volba slov(arogantní, faktická atd.) vám mohou říci hodně o druhém člověku.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Z důvodu slušnosti a nepřesnosti je někdy rozdíl mezi tím, co si lidé myslí a co skutečně říkají.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Někteří lidé vyjadřují jen málo emocí, když mluví – a přitom mohou být ve skutečnosti hodně emočně rozrušeni (např. tzv. “humor s kamennou tváří”; ale i ztuhlost tváře při Parkinsonově nemoci).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Příklad:</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Připisuje</a:t>
            </a:r>
            <a:r>
              <a:rPr lang="en-US" altLang="de-DE" sz="1600" dirty="0">
                <a:solidFill>
                  <a:srgbClr val="333333"/>
                </a:solidFill>
                <a:latin typeface="+mj-lt"/>
                <a:ea typeface="+mn-ea"/>
              </a:rPr>
              <a:t> se </a:t>
            </a:r>
            <a:r>
              <a:rPr lang="en-US" altLang="de-DE" sz="1600" dirty="0" err="1">
                <a:solidFill>
                  <a:srgbClr val="333333"/>
                </a:solidFill>
                <a:latin typeface="+mj-lt"/>
                <a:ea typeface="+mn-ea"/>
              </a:rPr>
              <a:t>královně</a:t>
            </a:r>
            <a:r>
              <a:rPr lang="en-US" altLang="de-DE" sz="1600" dirty="0">
                <a:solidFill>
                  <a:srgbClr val="333333"/>
                </a:solidFill>
                <a:latin typeface="+mj-lt"/>
                <a:ea typeface="+mn-ea"/>
              </a:rPr>
              <a:t> </a:t>
            </a:r>
            <a:r>
              <a:rPr lang="en-US" altLang="de-DE" sz="1600" dirty="0" err="1">
                <a:solidFill>
                  <a:srgbClr val="333333"/>
                </a:solidFill>
                <a:latin typeface="+mj-lt"/>
                <a:ea typeface="+mn-ea"/>
              </a:rPr>
              <a:t>Marii</a:t>
            </a:r>
            <a:r>
              <a:rPr lang="en-US" altLang="de-DE" sz="1600" dirty="0">
                <a:solidFill>
                  <a:srgbClr val="333333"/>
                </a:solidFill>
                <a:latin typeface="+mj-lt"/>
                <a:ea typeface="+mn-ea"/>
              </a:rPr>
              <a:t> Antoinette (1755-1793); </a:t>
            </a:r>
            <a:r>
              <a:rPr lang="en-US" altLang="de-DE" sz="1600" dirty="0" err="1">
                <a:solidFill>
                  <a:srgbClr val="333333"/>
                </a:solidFill>
                <a:latin typeface="+mj-lt"/>
                <a:ea typeface="+mn-ea"/>
              </a:rPr>
              <a:t>sarkasmus</a:t>
            </a:r>
            <a:r>
              <a:rPr lang="en-US" altLang="de-DE" sz="1600" dirty="0">
                <a:solidFill>
                  <a:srgbClr val="333333"/>
                </a:solidFill>
                <a:latin typeface="+mj-lt"/>
                <a:ea typeface="+mn-ea"/>
              </a:rPr>
              <a:t>, </a:t>
            </a:r>
            <a:r>
              <a:rPr lang="en-US" altLang="de-DE" sz="1600" dirty="0" err="1">
                <a:solidFill>
                  <a:srgbClr val="333333"/>
                </a:solidFill>
                <a:latin typeface="+mj-lt"/>
                <a:ea typeface="+mn-ea"/>
              </a:rPr>
              <a:t>naivita</a:t>
            </a:r>
            <a:r>
              <a:rPr lang="en-US" altLang="de-DE" sz="1600" dirty="0">
                <a:solidFill>
                  <a:srgbClr val="333333"/>
                </a:solidFill>
                <a:latin typeface="+mj-lt"/>
                <a:ea typeface="+mn-ea"/>
              </a:rPr>
              <a:t>, </a:t>
            </a:r>
            <a:r>
              <a:rPr lang="en-US" altLang="de-DE" sz="1600" dirty="0" err="1">
                <a:solidFill>
                  <a:srgbClr val="333333"/>
                </a:solidFill>
                <a:latin typeface="+mj-lt"/>
                <a:ea typeface="+mn-ea"/>
              </a:rPr>
              <a:t>neznalost</a:t>
            </a:r>
            <a:r>
              <a:rPr lang="en-US" altLang="de-DE" sz="1600" dirty="0">
                <a:solidFill>
                  <a:srgbClr val="333333"/>
                </a:solidFill>
                <a:latin typeface="+mj-lt"/>
                <a:ea typeface="+mn-ea"/>
              </a:rPr>
              <a:t> </a:t>
            </a:r>
            <a:r>
              <a:rPr lang="en-US" altLang="de-DE" sz="1600" dirty="0" err="1">
                <a:solidFill>
                  <a:srgbClr val="333333"/>
                </a:solidFill>
                <a:latin typeface="+mj-lt"/>
                <a:ea typeface="+mn-ea"/>
              </a:rPr>
              <a:t>životních</a:t>
            </a:r>
            <a:r>
              <a:rPr lang="en-US" altLang="de-DE" sz="1600" dirty="0">
                <a:solidFill>
                  <a:srgbClr val="333333"/>
                </a:solidFill>
                <a:latin typeface="+mj-lt"/>
                <a:ea typeface="+mn-ea"/>
              </a:rPr>
              <a:t> </a:t>
            </a:r>
            <a:r>
              <a:rPr lang="en-US" altLang="de-DE" sz="1600" dirty="0" err="1">
                <a:solidFill>
                  <a:srgbClr val="333333"/>
                </a:solidFill>
                <a:latin typeface="+mj-lt"/>
                <a:ea typeface="+mn-ea"/>
              </a:rPr>
              <a:t>podmínek</a:t>
            </a:r>
            <a:r>
              <a:rPr lang="en-US" altLang="de-DE" sz="1600" dirty="0">
                <a:solidFill>
                  <a:srgbClr val="333333"/>
                </a:solidFill>
                <a:latin typeface="+mj-lt"/>
                <a:ea typeface="+mn-ea"/>
              </a:rPr>
              <a:t> </a:t>
            </a:r>
            <a:r>
              <a:rPr lang="en-US" altLang="de-DE" sz="1600" dirty="0" err="1">
                <a:solidFill>
                  <a:srgbClr val="333333"/>
                </a:solidFill>
                <a:latin typeface="+mj-lt"/>
                <a:ea typeface="+mn-ea"/>
              </a:rPr>
              <a:t>chudých</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Když ti lidé nemají</a:t>
            </a:r>
          </a:p>
          <a:p>
            <a:pPr algn="ctr">
              <a:spcBef>
                <a:spcPts val="0"/>
              </a:spcBef>
              <a:spcAft>
                <a:spcPts val="0"/>
              </a:spcAft>
              <a:buNone/>
            </a:pPr>
            <a:r>
              <a:rPr lang="en-US" altLang="de-DE" sz="1600" b="1">
                <a:solidFill>
                  <a:srgbClr val="333333"/>
                </a:solidFill>
                <a:latin typeface="Calibri Light"/>
              </a:rPr>
              <a:t>chleba…tak proč místo </a:t>
            </a:r>
          </a:p>
          <a:p>
            <a:pPr algn="ctr">
              <a:spcBef>
                <a:spcPts val="0"/>
              </a:spcBef>
              <a:spcAft>
                <a:spcPts val="0"/>
              </a:spcAft>
              <a:buNone/>
            </a:pPr>
            <a:r>
              <a:rPr lang="en-US" altLang="de-DE" sz="1600" b="1">
                <a:solidFill>
                  <a:srgbClr val="333333"/>
                </a:solidFill>
                <a:latin typeface="Calibri Light"/>
              </a:rPr>
              <a:t>toho nejí koláče?</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9</a:t>
            </a:fld>
            <a:endParaRPr lang="de-DE"/>
          </a:p>
        </p:txBody>
      </p:sp>
    </p:spTree>
    <p:extLst>
      <p:ext uri="{BB962C8B-B14F-4D97-AF65-F5344CB8AC3E}">
        <p14:creationId xmlns:p14="http://schemas.microsoft.com/office/powerpoint/2010/main" val="1465158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8" name="Group 2"/>
          <p:cNvGraphicFramePr>
            <a:graphicFrameLocks noGrp="1"/>
          </p:cNvGraphicFramePr>
          <p:nvPr>
            <p:extLst>
              <p:ext uri="{D42A27DB-BD31-4B8C-83A1-F6EECF244321}">
                <p14:modId xmlns:p14="http://schemas.microsoft.com/office/powerpoint/2010/main" val="98722665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Předchozí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informace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osobě</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10</a:t>
            </a:fld>
            <a:endParaRPr lang="de-DE"/>
          </a:p>
        </p:txBody>
      </p:sp>
    </p:spTree>
    <p:extLst>
      <p:ext uri="{BB962C8B-B14F-4D97-AF65-F5344CB8AC3E}">
        <p14:creationId xmlns:p14="http://schemas.microsoft.com/office/powerpoint/2010/main" val="3812099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8" name="Group 2"/>
          <p:cNvGraphicFramePr>
            <a:graphicFrameLocks noGrp="1"/>
          </p:cNvGraphicFramePr>
          <p:nvPr>
            <p:extLst>
              <p:ext uri="{D42A27DB-BD31-4B8C-83A1-F6EECF244321}">
                <p14:modId xmlns:p14="http://schemas.microsoft.com/office/powerpoint/2010/main" val="392937137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Předchozí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informace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osobě</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Předchozí informace vám může pomoci zhodnotit určitého člověka, zvláště pokud jste se s tímto člověkem už setkali v podobné situaci.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11</a:t>
            </a:fld>
            <a:endParaRPr lang="de-DE"/>
          </a:p>
        </p:txBody>
      </p:sp>
    </p:spTree>
    <p:extLst>
      <p:ext uri="{BB962C8B-B14F-4D97-AF65-F5344CB8AC3E}">
        <p14:creationId xmlns:p14="http://schemas.microsoft.com/office/powerpoint/2010/main" val="3164004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8" name="Group 2"/>
          <p:cNvGraphicFramePr>
            <a:graphicFrameLocks noGrp="1"/>
          </p:cNvGraphicFramePr>
          <p:nvPr>
            <p:extLst>
              <p:ext uri="{D42A27DB-BD31-4B8C-83A1-F6EECF244321}">
                <p14:modId xmlns:p14="http://schemas.microsoft.com/office/powerpoint/2010/main" val="51805975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Předchozí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informace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osobě</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Předchozí informace vám může pomoci zhodnotit určitého člověka, zvláště pokud jste se s tímto člověkem už setkali v podobné situaci.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Lidé se mohou chovat různě v závislosti na situaci, na jejich současné náladě nebo na náhodě. Nikdo není v každé situaci jenom šťastný nebo smutný, zlý nebo hodný. Někdo může být velmi hovorný, když je ve své rodině, a přitom velmi mlčenlivý, když je s přáteli – nebo naopak. Někdy můžete překvapit sami sebe tím, jak odlišně se chováte za různých okolností.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12</a:t>
            </a:fld>
            <a:endParaRPr lang="de-DE"/>
          </a:p>
        </p:txBody>
      </p:sp>
    </p:spTree>
    <p:extLst>
      <p:ext uri="{BB962C8B-B14F-4D97-AF65-F5344CB8AC3E}">
        <p14:creationId xmlns:p14="http://schemas.microsoft.com/office/powerpoint/2010/main" val="1261123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1414177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a:solidFill>
                  <a:srgbClr val="333333"/>
                </a:solidFill>
                <a:latin typeface="+mj-lt"/>
                <a:ea typeface="+mn-ea"/>
              </a:rPr>
              <a:t>O psech se říká, že dokáží vycítit, jestli se jich člověk bojí nebo ne.</a:t>
            </a:r>
            <a:endParaRPr lang="en-US" altLang="de-DE" sz="2000" dirty="0">
              <a:solidFill>
                <a:srgbClr val="333333"/>
              </a:solidFill>
              <a:latin typeface="+mj-lt"/>
              <a:ea typeface="+mn-ea"/>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9" name="Group 2"/>
          <p:cNvGraphicFramePr>
            <a:graphicFrameLocks noGrp="1"/>
          </p:cNvGraphicFramePr>
          <p:nvPr>
            <p:extLst>
              <p:ext uri="{D42A27DB-BD31-4B8C-83A1-F6EECF244321}">
                <p14:modId xmlns:p14="http://schemas.microsoft.com/office/powerpoint/2010/main" val="314435782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 můžeme chápat jako vědomost, která vychází ze zkušenosti. Naše instinkty jsou někdy lepší než náš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Potěšení</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např. hororový film (“To”)</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Vzpomínka na návštěvu v cirkuse</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Legrační</a:t>
            </a:r>
            <a:r>
              <a:rPr lang="en-US" altLang="de-DE" sz="1400" b="1" dirty="0">
                <a:latin typeface="Calibri Light"/>
              </a:rPr>
              <a:t>, </a:t>
            </a:r>
            <a:r>
              <a:rPr lang="en-US" altLang="de-DE" sz="1400" b="1" dirty="0" err="1">
                <a:latin typeface="Calibri Light"/>
              </a:rPr>
              <a:t>děsivý</a:t>
            </a:r>
            <a:r>
              <a:rPr lang="en-US" altLang="de-DE" sz="1400" b="1" dirty="0">
                <a:latin typeface="Calibri Light"/>
              </a:rPr>
              <a:t>?</a:t>
            </a:r>
          </a:p>
          <a:p>
            <a:pPr lvl="0" algn="ctr" eaLnBrk="1" hangingPunct="1">
              <a:spcBef>
                <a:spcPts val="0"/>
              </a:spcBef>
              <a:spcAft>
                <a:spcPts val="0"/>
              </a:spcAft>
              <a:buNone/>
            </a:pPr>
            <a:r>
              <a:rPr lang="en-US" altLang="de-DE" sz="1400" dirty="0">
                <a:latin typeface="Calibri Light"/>
              </a:rPr>
              <a:t>To </a:t>
            </a:r>
            <a:r>
              <a:rPr lang="en-US" altLang="de-DE" sz="1400" dirty="0" err="1">
                <a:latin typeface="Calibri Light"/>
              </a:rPr>
              <a:t>záleží</a:t>
            </a:r>
            <a:r>
              <a:rPr lang="en-US" altLang="de-DE" sz="1400" dirty="0">
                <a:latin typeface="Calibri Light"/>
              </a:rPr>
              <a:t> </a:t>
            </a:r>
            <a:r>
              <a:rPr lang="en-US" altLang="de-DE" sz="1400" dirty="0" err="1">
                <a:latin typeface="Calibri Light"/>
              </a:rPr>
              <a:t>na</a:t>
            </a:r>
            <a:r>
              <a:rPr lang="en-US" altLang="de-DE" sz="1400" dirty="0">
                <a:latin typeface="Calibri Light"/>
              </a:rPr>
              <a:t> </a:t>
            </a:r>
            <a:r>
              <a:rPr lang="en-US" altLang="de-DE" sz="1400" dirty="0" err="1">
                <a:latin typeface="Calibri Light"/>
              </a:rPr>
              <a:t>vaší</a:t>
            </a:r>
            <a:r>
              <a:rPr lang="en-US" altLang="de-DE" sz="1400" dirty="0">
                <a:latin typeface="Calibri Light"/>
              </a:rPr>
              <a:t> </a:t>
            </a:r>
            <a:r>
              <a:rPr lang="en-US" altLang="de-DE" sz="1400" dirty="0" err="1">
                <a:latin typeface="Calibri Light"/>
              </a:rPr>
              <a:t>náladě</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14</a:t>
            </a:fld>
            <a:endParaRPr lang="de-DE"/>
          </a:p>
        </p:txBody>
      </p:sp>
    </p:spTree>
    <p:extLst>
      <p:ext uri="{BB962C8B-B14F-4D97-AF65-F5344CB8AC3E}">
        <p14:creationId xmlns:p14="http://schemas.microsoft.com/office/powerpoint/2010/main" val="390813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9" name="Group 2"/>
          <p:cNvGraphicFramePr>
            <a:graphicFrameLocks noGrp="1"/>
          </p:cNvGraphicFramePr>
          <p:nvPr>
            <p:extLst>
              <p:ext uri="{D42A27DB-BD31-4B8C-83A1-F6EECF244321}">
                <p14:modId xmlns:p14="http://schemas.microsoft.com/office/powerpoint/2010/main" val="287403283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 můžeme chápat jako vědomost, která vychází ze zkušenosti. Naše instinkty jsou někdy lepší než náš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současná nálada může ovlivnit naše vnímání/myšlení. Příklady:</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Zlost: </a:t>
                      </a:r>
                      <a:r>
                        <a:rPr kumimoji="0" lang="pt-BR" sz="2000" b="0" i="0" u="none" strike="noStrike" cap="none" normalizeH="0" baseline="0" dirty="0">
                          <a:ln>
                            <a:noFill/>
                          </a:ln>
                          <a:solidFill>
                            <a:srgbClr val="333333"/>
                          </a:solidFill>
                          <a:effectLst/>
                          <a:latin typeface="Calibri Light"/>
                        </a:rPr>
                        <a:t>sklon cítit se nepochopen nebo podveden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Deprese: </a:t>
                      </a:r>
                      <a:r>
                        <a:rPr kumimoji="0" lang="pt-BR" sz="2000" b="0" i="0" u="none" strike="noStrike" cap="none" normalizeH="0" baseline="0" dirty="0">
                          <a:ln>
                            <a:noFill/>
                          </a:ln>
                          <a:solidFill>
                            <a:srgbClr val="333333"/>
                          </a:solidFill>
                          <a:effectLst/>
                          <a:latin typeface="Calibri Light"/>
                        </a:rPr>
                        <a:t>všechno se </a:t>
                      </a:r>
                      <a:r>
                        <a:rPr kumimoji="0" lang="pt-BR" sz="2000" b="0" i="0" u="none" strike="noStrike" cap="none" normalizeH="0" baseline="0">
                          <a:ln>
                            <a:noFill/>
                          </a:ln>
                          <a:solidFill>
                            <a:srgbClr val="333333"/>
                          </a:solidFill>
                          <a:effectLst/>
                          <a:latin typeface="Calibri Light"/>
                        </a:rPr>
                        <a:t>zdá “černější” </a:t>
                      </a:r>
                      <a:r>
                        <a:rPr kumimoji="0" lang="pt-BR" sz="2000" b="0" i="0" u="none" strike="noStrike" cap="none" normalizeH="0" baseline="0" dirty="0">
                          <a:ln>
                            <a:noFill/>
                          </a:ln>
                          <a:solidFill>
                            <a:srgbClr val="333333"/>
                          </a:solidFill>
                          <a:effectLst/>
                          <a:latin typeface="Calibri Light"/>
                        </a:rPr>
                        <a:t>než to ve skutečnosti 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Potěšení</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např. hororový film (“To”)</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Vzpomínka na návštěvu v cirkuse</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Legrační</a:t>
            </a:r>
            <a:r>
              <a:rPr lang="en-US" altLang="de-DE" sz="1400" b="1" dirty="0">
                <a:latin typeface="Calibri Light"/>
              </a:rPr>
              <a:t>, </a:t>
            </a:r>
            <a:r>
              <a:rPr lang="en-US" altLang="de-DE" sz="1400" b="1" dirty="0" err="1">
                <a:latin typeface="Calibri Light"/>
              </a:rPr>
              <a:t>děsivý</a:t>
            </a:r>
            <a:r>
              <a:rPr lang="en-US" altLang="de-DE" sz="1400" b="1" dirty="0">
                <a:latin typeface="Calibri Light"/>
              </a:rPr>
              <a:t>?</a:t>
            </a:r>
          </a:p>
          <a:p>
            <a:pPr lvl="0" algn="ctr" eaLnBrk="1" hangingPunct="1">
              <a:spcBef>
                <a:spcPts val="0"/>
              </a:spcBef>
              <a:spcAft>
                <a:spcPts val="0"/>
              </a:spcAft>
              <a:buNone/>
            </a:pPr>
            <a:r>
              <a:rPr lang="en-US" altLang="de-DE" sz="1400" dirty="0">
                <a:latin typeface="Calibri Light"/>
              </a:rPr>
              <a:t>To </a:t>
            </a:r>
            <a:r>
              <a:rPr lang="en-US" altLang="de-DE" sz="1400" dirty="0" err="1">
                <a:latin typeface="Calibri Light"/>
              </a:rPr>
              <a:t>záleží</a:t>
            </a:r>
            <a:r>
              <a:rPr lang="en-US" altLang="de-DE" sz="1400" dirty="0">
                <a:latin typeface="Calibri Light"/>
              </a:rPr>
              <a:t> </a:t>
            </a:r>
            <a:r>
              <a:rPr lang="en-US" altLang="de-DE" sz="1400" dirty="0" err="1">
                <a:latin typeface="Calibri Light"/>
              </a:rPr>
              <a:t>na</a:t>
            </a:r>
            <a:r>
              <a:rPr lang="en-US" altLang="de-DE" sz="1400" dirty="0">
                <a:latin typeface="Calibri Light"/>
              </a:rPr>
              <a:t> </a:t>
            </a:r>
            <a:r>
              <a:rPr lang="en-US" altLang="de-DE" sz="1400" dirty="0" err="1">
                <a:latin typeface="Calibri Light"/>
              </a:rPr>
              <a:t>vaší</a:t>
            </a:r>
            <a:r>
              <a:rPr lang="en-US" altLang="de-DE" sz="1400" dirty="0">
                <a:latin typeface="Calibri Light"/>
              </a:rPr>
              <a:t> </a:t>
            </a:r>
            <a:r>
              <a:rPr lang="en-US" altLang="de-DE" sz="1400" dirty="0" err="1">
                <a:latin typeface="Calibri Light"/>
              </a:rPr>
              <a:t>náladě</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15</a:t>
            </a:fld>
            <a:endParaRPr lang="de-DE"/>
          </a:p>
        </p:txBody>
      </p:sp>
    </p:spTree>
    <p:extLst>
      <p:ext uri="{BB962C8B-B14F-4D97-AF65-F5344CB8AC3E}">
        <p14:creationId xmlns:p14="http://schemas.microsoft.com/office/powerpoint/2010/main" val="1571421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9" name="Group 2"/>
          <p:cNvGraphicFramePr>
            <a:graphicFrameLocks noGrp="1"/>
          </p:cNvGraphicFramePr>
          <p:nvPr>
            <p:extLst>
              <p:ext uri="{D42A27DB-BD31-4B8C-83A1-F6EECF244321}">
                <p14:modId xmlns:p14="http://schemas.microsoft.com/office/powerpoint/2010/main" val="933558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 můžeme chápat jako vědomost, která vychází ze zkušenosti. Naše instinkty jsou někdy lepší než náš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současná nálada může ovlivnit naše vnímání/myšlení. Příklady:</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Zlost: </a:t>
                      </a:r>
                      <a:r>
                        <a:rPr kumimoji="0" lang="pt-BR" sz="2000" b="0" i="0" u="none" strike="noStrike" cap="none" normalizeH="0" baseline="0" dirty="0">
                          <a:ln>
                            <a:noFill/>
                          </a:ln>
                          <a:solidFill>
                            <a:srgbClr val="333333"/>
                          </a:solidFill>
                          <a:effectLst/>
                          <a:latin typeface="Calibri Light"/>
                        </a:rPr>
                        <a:t>sklon cítit se nepochopen nebo podveden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Deprese: </a:t>
                      </a:r>
                      <a:r>
                        <a:rPr kumimoji="0" lang="pt-BR" sz="2000" b="0" i="0" u="none" strike="noStrike" cap="none" normalizeH="0" baseline="0" dirty="0">
                          <a:ln>
                            <a:noFill/>
                          </a:ln>
                          <a:solidFill>
                            <a:srgbClr val="333333"/>
                          </a:solidFill>
                          <a:effectLst/>
                          <a:latin typeface="Calibri Light"/>
                        </a:rPr>
                        <a:t>všechno se </a:t>
                      </a:r>
                      <a:r>
                        <a:rPr kumimoji="0" lang="pt-BR" sz="2000" b="0" i="0" u="none" strike="noStrike" cap="none" normalizeH="0" baseline="0">
                          <a:ln>
                            <a:noFill/>
                          </a:ln>
                          <a:solidFill>
                            <a:srgbClr val="333333"/>
                          </a:solidFill>
                          <a:effectLst/>
                          <a:latin typeface="Calibri Light"/>
                        </a:rPr>
                        <a:t>zdá “černější” </a:t>
                      </a:r>
                      <a:r>
                        <a:rPr kumimoji="0" lang="pt-BR" sz="2000" b="0" i="0" u="none" strike="noStrike" cap="none" normalizeH="0" baseline="0" dirty="0">
                          <a:ln>
                            <a:noFill/>
                          </a:ln>
                          <a:solidFill>
                            <a:srgbClr val="333333"/>
                          </a:solidFill>
                          <a:effectLst/>
                          <a:latin typeface="Calibri Light"/>
                        </a:rPr>
                        <a:t>než to ve skutečnosti 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Měli bychom svým instinktům naslouchat, ale neměli bychom jim slepě věřit.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Potěšení</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např. hororový film (“To”)</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Vzpomínka na návštěvu v cirkuse</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Legrační</a:t>
            </a:r>
            <a:r>
              <a:rPr lang="en-US" altLang="de-DE" sz="1400" b="1" dirty="0">
                <a:latin typeface="Calibri Light"/>
              </a:rPr>
              <a:t>, </a:t>
            </a:r>
            <a:r>
              <a:rPr lang="en-US" altLang="de-DE" sz="1400" b="1" dirty="0" err="1">
                <a:latin typeface="Calibri Light"/>
              </a:rPr>
              <a:t>děsivý</a:t>
            </a:r>
            <a:r>
              <a:rPr lang="en-US" altLang="de-DE" sz="1400" b="1" dirty="0">
                <a:latin typeface="Calibri Light"/>
              </a:rPr>
              <a:t>?</a:t>
            </a:r>
          </a:p>
          <a:p>
            <a:pPr lvl="0" algn="ctr" eaLnBrk="1" hangingPunct="1">
              <a:spcBef>
                <a:spcPts val="0"/>
              </a:spcBef>
              <a:spcAft>
                <a:spcPts val="0"/>
              </a:spcAft>
              <a:buNone/>
            </a:pPr>
            <a:r>
              <a:rPr lang="en-US" altLang="de-DE" sz="1400" dirty="0">
                <a:latin typeface="Calibri Light"/>
              </a:rPr>
              <a:t>To </a:t>
            </a:r>
            <a:r>
              <a:rPr lang="en-US" altLang="de-DE" sz="1400" dirty="0" err="1">
                <a:latin typeface="Calibri Light"/>
              </a:rPr>
              <a:t>záleží</a:t>
            </a:r>
            <a:r>
              <a:rPr lang="en-US" altLang="de-DE" sz="1400" dirty="0">
                <a:latin typeface="Calibri Light"/>
              </a:rPr>
              <a:t> </a:t>
            </a:r>
            <a:r>
              <a:rPr lang="en-US" altLang="de-DE" sz="1400" dirty="0" err="1">
                <a:latin typeface="Calibri Light"/>
              </a:rPr>
              <a:t>na</a:t>
            </a:r>
            <a:r>
              <a:rPr lang="en-US" altLang="de-DE" sz="1400" dirty="0">
                <a:latin typeface="Calibri Light"/>
              </a:rPr>
              <a:t> </a:t>
            </a:r>
            <a:r>
              <a:rPr lang="en-US" altLang="de-DE" sz="1400" dirty="0" err="1">
                <a:latin typeface="Calibri Light"/>
              </a:rPr>
              <a:t>vaší</a:t>
            </a:r>
            <a:r>
              <a:rPr lang="en-US" altLang="de-DE" sz="1400" dirty="0">
                <a:latin typeface="Calibri Light"/>
              </a:rPr>
              <a:t> </a:t>
            </a:r>
            <a:r>
              <a:rPr lang="en-US" altLang="de-DE" sz="1400" dirty="0" err="1">
                <a:latin typeface="Calibri Light"/>
              </a:rPr>
              <a:t>náladě</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16</a:t>
            </a:fld>
            <a:endParaRPr lang="de-DE"/>
          </a:p>
        </p:txBody>
      </p:sp>
    </p:spTree>
    <p:extLst>
      <p:ext uri="{BB962C8B-B14F-4D97-AF65-F5344CB8AC3E}">
        <p14:creationId xmlns:p14="http://schemas.microsoft.com/office/powerpoint/2010/main" val="3279708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Zdání a skutečnost!</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cs-CZ" sz="2400" dirty="0">
                <a:solidFill>
                  <a:srgbClr val="004992"/>
                </a:solidFill>
              </a:rPr>
              <a:t>žádnému z dříve probíraných aspektů </a:t>
            </a:r>
            <a:r>
              <a:rPr lang="en-US" sz="2400" dirty="0">
                <a:solidFill>
                  <a:srgbClr val="004992"/>
                </a:solidFill>
              </a:rPr>
              <a:t>(</a:t>
            </a:r>
            <a:r>
              <a:rPr lang="cs-CZ" sz="2400" dirty="0">
                <a:solidFill>
                  <a:srgbClr val="004992"/>
                </a:solidFill>
              </a:rPr>
              <a:t>např. tomu, co člověk říká</a:t>
            </a:r>
            <a:r>
              <a:rPr lang="en-US" sz="2400" dirty="0">
                <a:solidFill>
                  <a:srgbClr val="004992"/>
                </a:solidFill>
              </a:rPr>
              <a:t>) </a:t>
            </a:r>
            <a:r>
              <a:rPr lang="cs-CZ" sz="2400" dirty="0">
                <a:solidFill>
                  <a:srgbClr val="004992"/>
                </a:solidFill>
              </a:rPr>
              <a:t>nemůžeme bezmezně věřit</a:t>
            </a:r>
            <a:r>
              <a:rPr lang="en-US" sz="2400" dirty="0">
                <a:solidFill>
                  <a:srgbClr val="004992"/>
                </a:solidFill>
              </a:rPr>
              <a:t>!</a:t>
            </a:r>
            <a:endParaRPr lang="de-DE" sz="2400" dirty="0">
              <a:solidFill>
                <a:srgbClr val="004992"/>
              </a:solidFill>
            </a:endParaRPr>
          </a:p>
          <a:p>
            <a:pPr lvl="0" defTabSz="914400" fontAlgn="base"/>
            <a:r>
              <a:rPr lang="cs-CZ" sz="2400" i="1" dirty="0">
                <a:solidFill>
                  <a:srgbClr val="333333"/>
                </a:solidFill>
              </a:rPr>
              <a:t>Člověk musí vzít v úvahu všechny aspekty</a:t>
            </a:r>
            <a:r>
              <a:rPr lang="en-US" sz="2400" i="1" dirty="0">
                <a:solidFill>
                  <a:srgbClr val="333333"/>
                </a:solidFill>
              </a:rPr>
              <a:t>!</a:t>
            </a:r>
            <a:br>
              <a:rPr lang="en-US" sz="2400" i="1" dirty="0">
                <a:solidFill>
                  <a:srgbClr val="333333"/>
                </a:solidFill>
              </a:rPr>
            </a:br>
            <a:r>
              <a:rPr lang="cs-CZ" sz="2400" dirty="0">
                <a:solidFill>
                  <a:srgbClr val="333333"/>
                </a:solidFill>
              </a:rPr>
              <a:t>Jenom všechny společně nám pomohou zhodnotit složitou situaci</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9"/>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E4CF5ECA-0BF7-45A2-A9FA-5CC5D394B5C7}"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9"/>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Hůře si všímají a hodnotí výraz ve tváři druhých lidí </a:t>
            </a:r>
            <a:r>
              <a:rPr lang="de-DE" altLang="de-DE" sz="2400" dirty="0">
                <a:solidFill>
                  <a:srgbClr val="004992"/>
                </a:solidFill>
              </a:rPr>
              <a:t>(</a:t>
            </a:r>
            <a:r>
              <a:rPr lang="cs-CZ" altLang="de-DE" sz="2400" dirty="0">
                <a:solidFill>
                  <a:srgbClr val="004992"/>
                </a:solidFill>
              </a:rPr>
              <a:t>například radost</a:t>
            </a:r>
            <a:r>
              <a:rPr lang="de-DE" altLang="de-DE" sz="2400" dirty="0">
                <a:solidFill>
                  <a:srgbClr val="004992"/>
                </a:solidFill>
              </a:rPr>
              <a:t>,</a:t>
            </a:r>
            <a:r>
              <a:rPr lang="cs-CZ" altLang="de-DE" sz="2400" dirty="0">
                <a:solidFill>
                  <a:srgbClr val="004992"/>
                </a:solidFill>
              </a:rPr>
              <a:t> smutek</a:t>
            </a:r>
            <a:r>
              <a:rPr lang="de-DE" altLang="de-DE" sz="2400">
                <a:solidFill>
                  <a:srgbClr val="004992"/>
                </a:solidFill>
              </a:rPr>
              <a:t>)</a:t>
            </a:r>
            <a:r>
              <a:rPr lang="en-US" altLang="de-DE" sz="240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E4CF5ECA-0BF7-45A2-A9FA-5CC5D394B5C7}" type="slidenum">
              <a:rPr lang="de-DE" smtClean="0"/>
              <a:pPr>
                <a:defRPr/>
              </a:pPr>
              <a:t>19</a:t>
            </a:fld>
            <a:endParaRPr lang="de-DE"/>
          </a:p>
        </p:txBody>
      </p:sp>
    </p:spTree>
    <p:extLst>
      <p:ext uri="{BB962C8B-B14F-4D97-AF65-F5344CB8AC3E}">
        <p14:creationId xmlns:p14="http://schemas.microsoft.com/office/powerpoint/2010/main" val="1284293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9"/>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Hůře si všímají a hodnotí výraz ve tváři druhých lidí </a:t>
            </a:r>
            <a:r>
              <a:rPr lang="de-DE" altLang="de-DE" sz="2400" dirty="0">
                <a:solidFill>
                  <a:srgbClr val="004992"/>
                </a:solidFill>
              </a:rPr>
              <a:t>(</a:t>
            </a:r>
            <a:r>
              <a:rPr lang="cs-CZ" altLang="de-DE" sz="2400" dirty="0">
                <a:solidFill>
                  <a:srgbClr val="004992"/>
                </a:solidFill>
              </a:rPr>
              <a:t>například radost</a:t>
            </a:r>
            <a:r>
              <a:rPr lang="de-DE" altLang="de-DE" sz="2400" dirty="0">
                <a:solidFill>
                  <a:srgbClr val="004992"/>
                </a:solidFill>
              </a:rPr>
              <a:t>,</a:t>
            </a:r>
            <a:r>
              <a:rPr lang="cs-CZ" altLang="de-DE" sz="2400" dirty="0">
                <a:solidFill>
                  <a:srgbClr val="004992"/>
                </a:solidFill>
              </a:rPr>
              <a:t> smutek</a:t>
            </a:r>
            <a:r>
              <a:rPr lang="de-DE" altLang="de-DE" sz="2400" dirty="0">
                <a:solidFill>
                  <a:srgbClr val="004992"/>
                </a:solidFill>
              </a:rPr>
              <a:t>)</a:t>
            </a:r>
            <a:r>
              <a:rPr lang="en-US" altLang="de-DE" sz="2400" dirty="0">
                <a:solidFill>
                  <a:srgbClr val="004992"/>
                </a:solidFill>
              </a:rPr>
              <a:t>.</a:t>
            </a:r>
            <a:endParaRPr lang="cs-CZ"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004992"/>
                </a:solidFill>
              </a:rPr>
              <a:t>Obtížně odhadují u druhých lidí jejich úmysly a budoucí chování na základě jejich současného chování.</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E4CF5ECA-0BF7-45A2-A9FA-5CC5D394B5C7}" type="slidenum">
              <a:rPr lang="de-DE" smtClean="0"/>
              <a:pPr>
                <a:defRPr/>
              </a:pPr>
              <a:t>20</a:t>
            </a:fld>
            <a:endParaRPr lang="de-DE"/>
          </a:p>
        </p:txBody>
      </p:sp>
    </p:spTree>
    <p:extLst>
      <p:ext uri="{BB962C8B-B14F-4D97-AF65-F5344CB8AC3E}">
        <p14:creationId xmlns:p14="http://schemas.microsoft.com/office/powerpoint/2010/main" val="3528681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nedostatečné vcítění vede při psychóze k nesprávnému chápání situace</a:t>
            </a:r>
          </a:p>
        </p:txBody>
      </p:sp>
      <p:sp>
        <p:nvSpPr>
          <p:cNvPr id="46105" name="Rechteck 1"/>
          <p:cNvSpPr>
            <a:spLocks noChangeArrowheads="1"/>
          </p:cNvSpPr>
          <p:nvPr/>
        </p:nvSpPr>
        <p:spPr bwMode="auto">
          <a:xfrm>
            <a:off x="408955" y="605328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cs-CZ" altLang="de-DE" sz="2000" dirty="0">
                <a:solidFill>
                  <a:srgbClr val="004992"/>
                </a:solidFill>
                <a:latin typeface="+mn-lt"/>
              </a:rPr>
              <a:t>Může někdo z vás krátce uvést nějakou vlastní podobnou zkušenost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441782300"/>
              </p:ext>
            </p:extLst>
          </p:nvPr>
        </p:nvGraphicFramePr>
        <p:xfrm>
          <a:off x="408954" y="2203705"/>
          <a:ext cx="11376000" cy="3611880"/>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53523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Vysvětlení při psychóze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Jiné možné vysvětlení</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 autobuse si vás neznámý muž dlouze prohlíží.</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Konečně jsem odhalil toho, kdo mě sleduje.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Vzbudili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pozornost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nějak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nápadní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např</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účesem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oblečením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chováním</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Nadřízený vám vytkne nějakou chybu.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Jste si jistí, že budete vyhození z práce.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Nadřízený</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sice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zlobil</a:t>
                      </a:r>
                      <a:r>
                        <a:rPr kumimoji="0" lang="en-US" sz="2000" b="0" i="0" u="none" strike="noStrike" cap="none" normalizeH="0" baseline="0" dirty="0">
                          <a:ln>
                            <a:noFill/>
                          </a:ln>
                          <a:solidFill>
                            <a:srgbClr val="333333"/>
                          </a:solidFill>
                          <a:effectLst/>
                          <a:latin typeface="Calibri Light"/>
                        </a:rPr>
                        <a:t>, ale </a:t>
                      </a:r>
                      <a:r>
                        <a:rPr kumimoji="0" lang="en-US" sz="2000" b="0" i="0" u="none" strike="noStrike" cap="none" normalizeH="0" baseline="0" dirty="0" err="1">
                          <a:ln>
                            <a:noFill/>
                          </a:ln>
                          <a:solidFill>
                            <a:srgbClr val="333333"/>
                          </a:solidFill>
                          <a:effectLst/>
                          <a:latin typeface="Calibri Light"/>
                        </a:rPr>
                        <a:t>nemá</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úmyslu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vás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vyhodit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Byl</a:t>
                      </a:r>
                      <a:r>
                        <a:rPr kumimoji="0" lang="en-US" sz="2000" b="0" i="0" u="none" strike="noStrike" cap="none" normalizeH="0" baseline="0" dirty="0">
                          <a:ln>
                            <a:noFill/>
                          </a:ln>
                          <a:solidFill>
                            <a:srgbClr val="333333"/>
                          </a:solidFill>
                          <a:effectLst/>
                          <a:latin typeface="Calibri Light"/>
                        </a:rPr>
                        <a:t> ten den </a:t>
                      </a:r>
                      <a:r>
                        <a:rPr kumimoji="0" lang="en-US" sz="2000" b="0" i="0" u="none" strike="noStrike" cap="none" normalizeH="0" baseline="0" dirty="0" err="1">
                          <a:ln>
                            <a:noFill/>
                          </a:ln>
                          <a:solidFill>
                            <a:srgbClr val="333333"/>
                          </a:solidFill>
                          <a:effectLst/>
                          <a:latin typeface="Calibri Light"/>
                        </a:rPr>
                        <a:t>trochu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podrážděný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všechny</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Známy si čte v novinách článek o dětech, které mají ve škole špatný prospěch.</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Naznačuje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tím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škole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špatné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známky</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Je to </a:t>
                      </a:r>
                      <a:r>
                        <a:rPr kumimoji="0" lang="en-US" sz="2000" b="0" i="0" u="none" strike="noStrike" cap="none" normalizeH="0" baseline="0" dirty="0" err="1">
                          <a:ln>
                            <a:noFill/>
                          </a:ln>
                          <a:solidFill>
                            <a:srgbClr val="333333"/>
                          </a:solidFill>
                          <a:effectLst/>
                          <a:latin typeface="Calibri Light"/>
                        </a:rPr>
                        <a:t>jen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shoda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okolností</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známý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noviny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vůbec</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neví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jaké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známky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škole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22</a:t>
            </a:fld>
            <a:endParaRPr 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a:t>
            </a:r>
            <a:r>
              <a:rPr lang="cs-CZ" altLang="de-DE" sz="2400">
                <a:solidFill>
                  <a:srgbClr val="333333"/>
                </a:solidFill>
              </a:rPr>
              <a:t>druhé</a:t>
            </a: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23</a:t>
            </a:fld>
            <a:endParaRPr lang="de-DE"/>
          </a:p>
        </p:txBody>
      </p:sp>
    </p:spTree>
    <p:extLst>
      <p:ext uri="{BB962C8B-B14F-4D97-AF65-F5344CB8AC3E}">
        <p14:creationId xmlns:p14="http://schemas.microsoft.com/office/powerpoint/2010/main" val="1857276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dirty="0">
                <a:solidFill>
                  <a:srgbClr val="333333"/>
                </a:solidFill>
              </a:rPr>
              <a:t>.</a:t>
            </a:r>
          </a:p>
          <a:p>
            <a:pPr lvl="0" defTabSz="914400" fontAlgn="base">
              <a:buClr>
                <a:srgbClr val="333333"/>
              </a:buClr>
            </a:pPr>
            <a:endParaRPr lang="de-DE" altLang="de-DE" sz="2400" dirty="0">
              <a:solidFill>
                <a:srgbClr val="333333"/>
              </a:solidFill>
            </a:endParaRPr>
          </a:p>
          <a:p>
            <a:pPr lvl="0" defTabSz="914400" fontAlgn="base">
              <a:buClr>
                <a:srgbClr val="000000"/>
              </a:buClr>
            </a:pPr>
            <a:r>
              <a:rPr lang="cs-CZ" altLang="de-DE" sz="2400" b="1" dirty="0">
                <a:solidFill>
                  <a:srgbClr val="004992"/>
                </a:solidFill>
              </a:rPr>
              <a:t>Pozor, důležité</a:t>
            </a:r>
            <a:endParaRPr lang="en-US" altLang="de-DE" sz="2400" b="1" dirty="0">
              <a:solidFill>
                <a:srgbClr val="004992"/>
              </a:solidFill>
            </a:endParaRPr>
          </a:p>
          <a:p>
            <a:pPr marL="342900" lvl="0" indent="-342900" defTabSz="914400" fontAlgn="base">
              <a:buClr>
                <a:srgbClr val="000000"/>
              </a:buClr>
              <a:buFont typeface="WingDings"/>
              <a:buChar char=""/>
            </a:pPr>
            <a:r>
              <a:rPr lang="cs-CZ" altLang="de-DE" sz="2400" dirty="0">
                <a:solidFill>
                  <a:srgbClr val="333333"/>
                </a:solidFill>
              </a:rPr>
              <a:t>Musíte rozlišit informace, které máte o postavách příběhu vy sami a informace, které mají jednotlivé postavy o sobě navzájem!</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24</a:t>
            </a:fld>
            <a:endParaRPr lang="de-DE"/>
          </a:p>
        </p:txBody>
      </p:sp>
    </p:spTree>
    <p:extLst>
      <p:ext uri="{BB962C8B-B14F-4D97-AF65-F5344CB8AC3E}">
        <p14:creationId xmlns:p14="http://schemas.microsoft.com/office/powerpoint/2010/main" val="3728181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dirty="0">
                <a:solidFill>
                  <a:srgbClr val="333333"/>
                </a:solidFill>
              </a:rPr>
              <a:t>.</a:t>
            </a:r>
          </a:p>
          <a:p>
            <a:pPr lvl="0" defTabSz="914400" fontAlgn="base">
              <a:buClr>
                <a:srgbClr val="333333"/>
              </a:buClr>
            </a:pPr>
            <a:endParaRPr lang="de-DE" altLang="de-DE" sz="2400" dirty="0">
              <a:solidFill>
                <a:srgbClr val="333333"/>
              </a:solidFill>
            </a:endParaRPr>
          </a:p>
          <a:p>
            <a:pPr lvl="0" defTabSz="914400" fontAlgn="base">
              <a:buClr>
                <a:srgbClr val="000000"/>
              </a:buClr>
            </a:pPr>
            <a:r>
              <a:rPr lang="cs-CZ" altLang="de-DE" sz="2400" b="1" dirty="0">
                <a:solidFill>
                  <a:srgbClr val="004992"/>
                </a:solidFill>
              </a:rPr>
              <a:t>Pozor, důležité</a:t>
            </a:r>
            <a:endParaRPr lang="en-US" altLang="de-DE" sz="2400" b="1" dirty="0">
              <a:solidFill>
                <a:srgbClr val="004992"/>
              </a:solidFill>
            </a:endParaRPr>
          </a:p>
          <a:p>
            <a:pPr marL="342900" lvl="0" indent="-342900" defTabSz="914400" fontAlgn="base">
              <a:buClr>
                <a:srgbClr val="000000"/>
              </a:buClr>
              <a:buFont typeface="WingDings"/>
              <a:buChar char=""/>
            </a:pPr>
            <a:r>
              <a:rPr lang="cs-CZ" altLang="de-DE" sz="2400" dirty="0">
                <a:solidFill>
                  <a:srgbClr val="333333"/>
                </a:solidFill>
              </a:rPr>
              <a:t>Musíte rozlišit informace, které máte o postavách příběhu vy sami a informace, které mají jednotlivé postavy o sobě navzájem!</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Jaké další informace potřebujete, abyste dokázali s jistotou odpovědět</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25</a:t>
            </a:fld>
            <a:endParaRPr lang="de-DE"/>
          </a:p>
        </p:txBody>
      </p:sp>
    </p:spTree>
    <p:extLst>
      <p:ext uri="{BB962C8B-B14F-4D97-AF65-F5344CB8AC3E}">
        <p14:creationId xmlns:p14="http://schemas.microsoft.com/office/powerpoint/2010/main" val="3632026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Co </a:t>
            </a:r>
            <a:r>
              <a:rPr lang="en-US" altLang="de-DE" sz="2400" dirty="0" err="1">
                <a:solidFill>
                  <a:srgbClr val="004992"/>
                </a:solidFill>
                <a:latin typeface="Calibri Light"/>
              </a:rPr>
              <a:t>myslíte</a:t>
            </a:r>
            <a:r>
              <a:rPr lang="en-US" altLang="de-DE" sz="2400" dirty="0">
                <a:solidFill>
                  <a:srgbClr val="004992"/>
                </a:solidFill>
                <a:latin typeface="Calibri Light"/>
              </a:rPr>
              <a:t>, </a:t>
            </a:r>
            <a:r>
              <a:rPr lang="en-US" altLang="de-DE" sz="2400" dirty="0" err="1">
                <a:solidFill>
                  <a:srgbClr val="004992"/>
                </a:solidFill>
                <a:latin typeface="Calibri Light"/>
              </a:rPr>
              <a:t>že</a:t>
            </a:r>
            <a:r>
              <a:rPr lang="en-US" altLang="de-DE" sz="2400" dirty="0">
                <a:solidFill>
                  <a:srgbClr val="004992"/>
                </a:solidFill>
                <a:latin typeface="Calibri Light"/>
              </a:rPr>
              <a:t> </a:t>
            </a:r>
            <a:r>
              <a:rPr lang="en-US" altLang="de-DE" sz="2400" dirty="0" err="1">
                <a:solidFill>
                  <a:srgbClr val="004992"/>
                </a:solidFill>
                <a:latin typeface="Calibri Light"/>
              </a:rPr>
              <a:t>přinese</a:t>
            </a:r>
            <a:r>
              <a:rPr lang="en-US" altLang="de-DE" sz="2400" dirty="0">
                <a:solidFill>
                  <a:srgbClr val="004992"/>
                </a:solidFill>
                <a:latin typeface="Calibri Light"/>
              </a:rPr>
              <a:t> </a:t>
            </a:r>
            <a:r>
              <a:rPr lang="en-US" altLang="de-DE" sz="2400" dirty="0" err="1">
                <a:solidFill>
                  <a:srgbClr val="004992"/>
                </a:solidFill>
                <a:latin typeface="Calibri Light"/>
              </a:rPr>
              <a:t>holčička</a:t>
            </a:r>
            <a:r>
              <a:rPr lang="en-US" altLang="de-DE" sz="2400" dirty="0">
                <a:solidFill>
                  <a:srgbClr val="004992"/>
                </a:solidFill>
                <a:latin typeface="Calibri Light"/>
              </a:rPr>
              <a:t> </a:t>
            </a:r>
            <a:r>
              <a:rPr lang="en-US" altLang="de-DE" sz="2400" dirty="0" err="1">
                <a:solidFill>
                  <a:srgbClr val="004992"/>
                </a:solidFill>
                <a:latin typeface="Calibri Light"/>
              </a:rPr>
              <a:t>své</a:t>
            </a:r>
            <a:r>
              <a:rPr lang="en-US" altLang="de-DE" sz="2400" dirty="0">
                <a:solidFill>
                  <a:srgbClr val="004992"/>
                </a:solidFill>
                <a:latin typeface="Calibri Light"/>
              </a:rPr>
              <a:t> </a:t>
            </a:r>
            <a:r>
              <a:rPr lang="en-US" altLang="de-DE" sz="2400" dirty="0" err="1">
                <a:solidFill>
                  <a:srgbClr val="004992"/>
                </a:solidFill>
                <a:latin typeface="Calibri Light"/>
              </a:rPr>
              <a:t>babičce</a:t>
            </a:r>
            <a:r>
              <a:rPr lang="en-US" altLang="de-DE" sz="2400" dirty="0">
                <a:solidFill>
                  <a:srgbClr val="004992"/>
                </a:solidFill>
                <a:latin typeface="Calibri Light"/>
              </a:rPr>
              <a:t> </a:t>
            </a:r>
            <a:r>
              <a:rPr lang="en-US" altLang="de-DE" sz="2400" dirty="0" err="1">
                <a:solidFill>
                  <a:srgbClr val="004992"/>
                </a:solidFill>
                <a:latin typeface="Calibri Light"/>
              </a:rPr>
              <a:t>jako</a:t>
            </a:r>
            <a:r>
              <a:rPr lang="en-US" altLang="de-DE" sz="2400" dirty="0">
                <a:solidFill>
                  <a:srgbClr val="004992"/>
                </a:solidFill>
                <a:latin typeface="Calibri Light"/>
              </a:rPr>
              <a:t> </a:t>
            </a:r>
            <a:r>
              <a:rPr lang="en-US" altLang="de-DE" sz="2400" dirty="0" err="1">
                <a:solidFill>
                  <a:srgbClr val="004992"/>
                </a:solidFill>
                <a:latin typeface="Calibri Light"/>
              </a:rPr>
              <a:t>dárek</a:t>
            </a:r>
            <a:r>
              <a:rPr lang="en-US" altLang="de-DE" sz="2400" dirty="0">
                <a:solidFill>
                  <a:srgbClr val="004992"/>
                </a:solidFill>
                <a:latin typeface="Calibri Light"/>
              </a:rPr>
              <a:t> </a:t>
            </a:r>
            <a:r>
              <a:rPr lang="en-US" altLang="de-DE" sz="2400" dirty="0" err="1">
                <a:solidFill>
                  <a:srgbClr val="004992"/>
                </a:solidFill>
                <a:latin typeface="Calibri Light"/>
              </a:rPr>
              <a:t>na</a:t>
            </a:r>
            <a:r>
              <a:rPr lang="en-US" altLang="de-DE" sz="2400" dirty="0">
                <a:solidFill>
                  <a:srgbClr val="004992"/>
                </a:solidFill>
                <a:latin typeface="Calibri Light"/>
              </a:rPr>
              <a:t> </a:t>
            </a:r>
            <a:r>
              <a:rPr lang="en-US" altLang="de-DE" sz="2400" dirty="0" err="1">
                <a:solidFill>
                  <a:srgbClr val="004992"/>
                </a:solidFill>
                <a:latin typeface="Calibri Light"/>
              </a:rPr>
              <a:t>příští</a:t>
            </a:r>
            <a:r>
              <a:rPr lang="en-US" altLang="de-DE" sz="2400" dirty="0">
                <a:solidFill>
                  <a:srgbClr val="004992"/>
                </a:solidFill>
                <a:latin typeface="Calibri Light"/>
              </a:rPr>
              <a:t> </a:t>
            </a:r>
            <a:r>
              <a:rPr lang="en-US" altLang="de-DE" sz="2400" dirty="0" err="1">
                <a:solidFill>
                  <a:srgbClr val="004992"/>
                </a:solidFill>
                <a:latin typeface="Calibri Light"/>
              </a:rPr>
              <a:t>narozeniny</a:t>
            </a:r>
            <a:r>
              <a:rPr lang="en-US" altLang="de-DE" sz="2400" dirty="0">
                <a:solidFill>
                  <a:srgbClr val="004992"/>
                </a:solidFill>
                <a:latin typeface="Calibri Light"/>
              </a:rPr>
              <a:t>? A </a:t>
            </a:r>
            <a:r>
              <a:rPr lang="en-US" altLang="de-DE" sz="2400" dirty="0" err="1">
                <a:solidFill>
                  <a:srgbClr val="004992"/>
                </a:solidFill>
                <a:latin typeface="Calibri Light"/>
              </a:rPr>
              <a:t>bude</a:t>
            </a:r>
            <a:r>
              <a:rPr lang="en-US" altLang="de-DE" sz="2400" dirty="0">
                <a:solidFill>
                  <a:srgbClr val="004992"/>
                </a:solidFill>
                <a:latin typeface="Calibri Light"/>
              </a:rPr>
              <a:t> </a:t>
            </a:r>
            <a:r>
              <a:rPr lang="en-US" altLang="de-DE" sz="2400" dirty="0" err="1">
                <a:solidFill>
                  <a:srgbClr val="004992"/>
                </a:solidFill>
                <a:latin typeface="Calibri Light"/>
              </a:rPr>
              <a:t>mít</a:t>
            </a:r>
            <a:r>
              <a:rPr lang="en-US" altLang="de-DE" sz="2400" dirty="0">
                <a:solidFill>
                  <a:srgbClr val="004992"/>
                </a:solidFill>
                <a:latin typeface="Calibri Light"/>
              </a:rPr>
              <a:t> </a:t>
            </a:r>
            <a:r>
              <a:rPr lang="en-US" altLang="de-DE" sz="2400" dirty="0" err="1">
                <a:solidFill>
                  <a:srgbClr val="004992"/>
                </a:solidFill>
                <a:latin typeface="Calibri Light"/>
              </a:rPr>
              <a:t>babička</a:t>
            </a:r>
            <a:r>
              <a:rPr lang="en-US" altLang="de-DE" sz="2400" dirty="0">
                <a:solidFill>
                  <a:srgbClr val="004992"/>
                </a:solidFill>
                <a:latin typeface="Calibri Light"/>
              </a:rPr>
              <a:t> </a:t>
            </a:r>
            <a:r>
              <a:rPr lang="en-US" altLang="de-DE" sz="2400" dirty="0" err="1">
                <a:solidFill>
                  <a:srgbClr val="004992"/>
                </a:solidFill>
                <a:latin typeface="Calibri Light"/>
              </a:rPr>
              <a:t>radost</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23"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Čokoládové bonbóny! </a:t>
            </a:r>
          </a:p>
          <a:p>
            <a:pPr algn="ctr" eaLnBrk="1" hangingPunct="1">
              <a:spcBef>
                <a:spcPct val="0"/>
              </a:spcBef>
              <a:buFontTx/>
              <a:buNone/>
            </a:pPr>
            <a:r>
              <a:rPr lang="de-DE" altLang="de-DE" sz="1400" b="1">
                <a:solidFill>
                  <a:srgbClr val="000000"/>
                </a:solidFill>
                <a:latin typeface="Calibri Light"/>
              </a:rPr>
              <a:t>Mockrát děkuji.</a:t>
            </a:r>
            <a:endParaRPr lang="de-DE" altLang="de-DE" sz="1400" b="1" dirty="0">
              <a:solidFill>
                <a:srgbClr val="000000"/>
              </a:solidFill>
              <a:latin typeface="Calibri Light"/>
            </a:endParaRPr>
          </a:p>
        </p:txBody>
      </p:sp>
      <p:pic>
        <p:nvPicPr>
          <p:cNvPr id="2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Nesnáším </a:t>
            </a:r>
          </a:p>
          <a:p>
            <a:pPr algn="ctr" eaLnBrk="1" hangingPunct="1">
              <a:spcBef>
                <a:spcPct val="0"/>
              </a:spcBef>
              <a:buFontTx/>
              <a:buNone/>
            </a:pPr>
            <a:r>
              <a:rPr lang="de-DE" altLang="de-DE" sz="1400" b="1">
                <a:solidFill>
                  <a:srgbClr val="000000"/>
                </a:solidFill>
                <a:latin typeface="Calibri Light"/>
              </a:rPr>
              <a:t>čokoládové</a:t>
            </a:r>
          </a:p>
          <a:p>
            <a:pPr algn="ctr" eaLnBrk="1" hangingPunct="1">
              <a:spcBef>
                <a:spcPct val="0"/>
              </a:spcBef>
              <a:buFontTx/>
              <a:buNone/>
            </a:pPr>
            <a:r>
              <a:rPr lang="de-DE" altLang="de-DE" sz="1400" b="1">
                <a:solidFill>
                  <a:srgbClr val="000000"/>
                </a:solidFill>
                <a:latin typeface="Calibri Light"/>
              </a:rPr>
              <a:t>bonbóny</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26</a:t>
            </a:fld>
            <a:endParaRPr lang="de-DE"/>
          </a:p>
        </p:txBody>
      </p:sp>
    </p:spTree>
    <p:extLst>
      <p:ext uri="{BB962C8B-B14F-4D97-AF65-F5344CB8AC3E}">
        <p14:creationId xmlns:p14="http://schemas.microsoft.com/office/powerpoint/2010/main" val="1676991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Babiččiny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narozeniny</a:t>
            </a:r>
            <a:br>
              <a:rPr lang="en-US" sz="3600" dirty="0">
                <a:solidFill>
                  <a:srgbClr val="004992"/>
                </a:solidFill>
                <a:latin typeface="+mn-lt"/>
                <a:ea typeface="+mn-ea"/>
                <a:cs typeface="+mn-cs"/>
              </a:rPr>
            </a:br>
            <a:r>
              <a:rPr lang="en-US" dirty="0">
                <a:solidFill>
                  <a:srgbClr val="004992"/>
                </a:solidFill>
                <a:latin typeface="+mn-lt"/>
                <a:ea typeface="+mn-ea"/>
                <a:cs typeface="+mn-cs"/>
              </a:rPr>
              <a:t>Co </a:t>
            </a:r>
            <a:r>
              <a:rPr lang="en-US" dirty="0" err="1">
                <a:solidFill>
                  <a:srgbClr val="004992"/>
                </a:solidFill>
                <a:latin typeface="+mn-lt"/>
                <a:ea typeface="+mn-ea"/>
                <a:cs typeface="+mn-cs"/>
              </a:rPr>
              <a:t>přinese</a:t>
            </a:r>
            <a:r>
              <a:rPr lang="en-US" dirty="0">
                <a:solidFill>
                  <a:srgbClr val="004992"/>
                </a:solidFill>
                <a:latin typeface="+mn-lt"/>
                <a:ea typeface="+mn-ea"/>
                <a:cs typeface="+mn-cs"/>
              </a:rPr>
              <a:t> </a:t>
            </a:r>
            <a:r>
              <a:rPr lang="en-US" dirty="0" err="1">
                <a:solidFill>
                  <a:srgbClr val="004992"/>
                </a:solidFill>
                <a:latin typeface="+mn-lt"/>
                <a:ea typeface="+mn-ea"/>
                <a:cs typeface="+mn-cs"/>
              </a:rPr>
              <a:t>holčička</a:t>
            </a:r>
            <a:r>
              <a:rPr lang="en-US" dirty="0">
                <a:solidFill>
                  <a:srgbClr val="004992"/>
                </a:solidFill>
                <a:latin typeface="+mn-lt"/>
                <a:ea typeface="+mn-ea"/>
                <a:cs typeface="+mn-cs"/>
              </a:rPr>
              <a:t> </a:t>
            </a:r>
            <a:r>
              <a:rPr lang="en-US" dirty="0" err="1">
                <a:solidFill>
                  <a:srgbClr val="004992"/>
                </a:solidFill>
                <a:latin typeface="+mn-lt"/>
                <a:ea typeface="+mn-ea"/>
                <a:cs typeface="+mn-cs"/>
              </a:rPr>
              <a:t>své</a:t>
            </a:r>
            <a:r>
              <a:rPr lang="en-US" dirty="0">
                <a:solidFill>
                  <a:srgbClr val="004992"/>
                </a:solidFill>
                <a:latin typeface="+mn-lt"/>
                <a:ea typeface="+mn-ea"/>
                <a:cs typeface="+mn-cs"/>
              </a:rPr>
              <a:t> </a:t>
            </a:r>
            <a:r>
              <a:rPr lang="en-US" dirty="0" err="1">
                <a:solidFill>
                  <a:srgbClr val="004992"/>
                </a:solidFill>
                <a:latin typeface="+mn-lt"/>
                <a:ea typeface="+mn-ea"/>
                <a:cs typeface="+mn-cs"/>
              </a:rPr>
              <a:t>babičce</a:t>
            </a:r>
            <a:r>
              <a:rPr lang="en-US" dirty="0">
                <a:solidFill>
                  <a:srgbClr val="004992"/>
                </a:solidFill>
                <a:latin typeface="+mn-lt"/>
                <a:ea typeface="+mn-ea"/>
                <a:cs typeface="+mn-cs"/>
              </a:rPr>
              <a:t> </a:t>
            </a:r>
            <a:r>
              <a:rPr lang="en-US" dirty="0" err="1">
                <a:solidFill>
                  <a:srgbClr val="004992"/>
                </a:solidFill>
                <a:latin typeface="+mn-lt"/>
                <a:ea typeface="+mn-ea"/>
                <a:cs typeface="+mn-cs"/>
              </a:rPr>
              <a:t>příští</a:t>
            </a:r>
            <a:r>
              <a:rPr lang="en-US" dirty="0">
                <a:solidFill>
                  <a:srgbClr val="004992"/>
                </a:solidFill>
                <a:latin typeface="+mn-lt"/>
                <a:ea typeface="+mn-ea"/>
                <a:cs typeface="+mn-cs"/>
              </a:rPr>
              <a:t> </a:t>
            </a:r>
            <a:r>
              <a:rPr lang="en-US" dirty="0" err="1">
                <a:solidFill>
                  <a:srgbClr val="004992"/>
                </a:solidFill>
                <a:latin typeface="+mn-lt"/>
                <a:ea typeface="+mn-ea"/>
                <a:cs typeface="+mn-cs"/>
              </a:rPr>
              <a:t>rok</a:t>
            </a:r>
            <a:r>
              <a:rPr lang="en-US" dirty="0">
                <a:solidFill>
                  <a:srgbClr val="004992"/>
                </a:solidFill>
                <a:latin typeface="+mn-lt"/>
                <a:ea typeface="+mn-ea"/>
                <a:cs typeface="+mn-cs"/>
              </a:rPr>
              <a:t>?</a:t>
            </a:r>
          </a:p>
        </p:txBody>
      </p:sp>
      <p:pic>
        <p:nvPicPr>
          <p:cNvPr id="15"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7"/>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Calibri Light"/>
              </a:rPr>
              <a:t>Pravděpodobně</a:t>
            </a:r>
            <a:r>
              <a:rPr lang="en-US" altLang="de-DE" sz="2000" b="1" dirty="0">
                <a:solidFill>
                  <a:srgbClr val="004992"/>
                </a:solidFill>
                <a:latin typeface="Calibri Light"/>
              </a:rPr>
              <a:t>: </a:t>
            </a:r>
            <a:r>
              <a:rPr lang="en-US" altLang="de-DE" sz="2000" dirty="0" err="1">
                <a:solidFill>
                  <a:srgbClr val="333333"/>
                </a:solidFill>
                <a:latin typeface="Calibri Light"/>
              </a:rPr>
              <a:t>Zase</a:t>
            </a:r>
            <a:r>
              <a:rPr lang="en-US" altLang="de-DE" sz="2000" dirty="0">
                <a:solidFill>
                  <a:srgbClr val="333333"/>
                </a:solidFill>
                <a:latin typeface="Calibri Light"/>
              </a:rPr>
              <a:t> </a:t>
            </a:r>
            <a:r>
              <a:rPr lang="en-US" altLang="de-DE" sz="2000" dirty="0" err="1">
                <a:solidFill>
                  <a:srgbClr val="333333"/>
                </a:solidFill>
                <a:latin typeface="Calibri Light"/>
              </a:rPr>
              <a:t>bonboniéru</a:t>
            </a:r>
            <a:r>
              <a:rPr lang="en-US" altLang="de-DE" sz="2000" dirty="0">
                <a:solidFill>
                  <a:srgbClr val="333333"/>
                </a:solidFill>
                <a:latin typeface="Calibri Light"/>
              </a:rPr>
              <a:t>, </a:t>
            </a:r>
            <a:r>
              <a:rPr lang="en-US" altLang="de-DE" sz="2000" dirty="0" err="1">
                <a:solidFill>
                  <a:srgbClr val="333333"/>
                </a:solidFill>
                <a:latin typeface="Calibri Light"/>
              </a:rPr>
              <a:t>protože</a:t>
            </a:r>
            <a:r>
              <a:rPr lang="en-US" altLang="de-DE" sz="2000" dirty="0">
                <a:solidFill>
                  <a:srgbClr val="333333"/>
                </a:solidFill>
                <a:latin typeface="Calibri Light"/>
              </a:rPr>
              <a:t> </a:t>
            </a:r>
            <a:r>
              <a:rPr lang="en-US" altLang="de-DE" sz="2000" dirty="0" err="1">
                <a:solidFill>
                  <a:srgbClr val="333333"/>
                </a:solidFill>
                <a:latin typeface="Calibri Light"/>
              </a:rPr>
              <a:t>babička</a:t>
            </a:r>
            <a:r>
              <a:rPr lang="en-US" altLang="de-DE" sz="2000" dirty="0">
                <a:solidFill>
                  <a:srgbClr val="333333"/>
                </a:solidFill>
                <a:latin typeface="Calibri Light"/>
              </a:rPr>
              <a:t> </a:t>
            </a:r>
            <a:r>
              <a:rPr lang="en-US" altLang="de-DE" sz="2000" dirty="0" err="1">
                <a:solidFill>
                  <a:srgbClr val="333333"/>
                </a:solidFill>
                <a:latin typeface="Calibri Light"/>
              </a:rPr>
              <a:t>minule</a:t>
            </a:r>
            <a:r>
              <a:rPr lang="en-US" altLang="de-DE" sz="2000" dirty="0">
                <a:solidFill>
                  <a:srgbClr val="333333"/>
                </a:solidFill>
                <a:latin typeface="Calibri Light"/>
              </a:rPr>
              <a:t> </a:t>
            </a:r>
            <a:r>
              <a:rPr lang="en-US" altLang="de-DE" sz="2000" dirty="0" err="1">
                <a:solidFill>
                  <a:srgbClr val="333333"/>
                </a:solidFill>
                <a:latin typeface="Calibri Light"/>
              </a:rPr>
              <a:t>dávala</a:t>
            </a:r>
            <a:r>
              <a:rPr lang="en-US" altLang="de-DE" sz="2000" dirty="0">
                <a:solidFill>
                  <a:srgbClr val="333333"/>
                </a:solidFill>
                <a:latin typeface="Calibri Light"/>
              </a:rPr>
              <a:t> </a:t>
            </a:r>
            <a:r>
              <a:rPr lang="en-US" altLang="de-DE" sz="2000" dirty="0" err="1">
                <a:solidFill>
                  <a:srgbClr val="333333"/>
                </a:solidFill>
                <a:latin typeface="Calibri Light"/>
              </a:rPr>
              <a:t>najevo</a:t>
            </a:r>
            <a:r>
              <a:rPr lang="en-US" altLang="de-DE" sz="2000" dirty="0">
                <a:solidFill>
                  <a:srgbClr val="333333"/>
                </a:solidFill>
                <a:latin typeface="Calibri Light"/>
              </a:rPr>
              <a:t>, </a:t>
            </a:r>
            <a:r>
              <a:rPr lang="en-US" altLang="de-DE" sz="2000" dirty="0" err="1">
                <a:solidFill>
                  <a:srgbClr val="333333"/>
                </a:solidFill>
                <a:latin typeface="Calibri Light"/>
              </a:rPr>
              <a:t>že</a:t>
            </a:r>
            <a:r>
              <a:rPr lang="en-US" altLang="de-DE" sz="2000" dirty="0">
                <a:solidFill>
                  <a:srgbClr val="333333"/>
                </a:solidFill>
                <a:latin typeface="Calibri Light"/>
              </a:rPr>
              <a:t> </a:t>
            </a:r>
            <a:r>
              <a:rPr lang="en-US" altLang="de-DE" sz="2000" dirty="0" err="1">
                <a:solidFill>
                  <a:srgbClr val="333333"/>
                </a:solidFill>
                <a:latin typeface="Calibri Light"/>
              </a:rPr>
              <a:t>má</a:t>
            </a:r>
            <a:r>
              <a:rPr lang="en-US" altLang="de-DE" sz="2000" dirty="0">
                <a:solidFill>
                  <a:srgbClr val="333333"/>
                </a:solidFill>
                <a:latin typeface="Calibri Light"/>
              </a:rPr>
              <a:t> </a:t>
            </a:r>
            <a:r>
              <a:rPr lang="en-US" altLang="de-DE" sz="2000" dirty="0" err="1">
                <a:solidFill>
                  <a:srgbClr val="333333"/>
                </a:solidFill>
                <a:latin typeface="Calibri Light"/>
              </a:rPr>
              <a:t>velkou</a:t>
            </a:r>
            <a:r>
              <a:rPr lang="en-US" altLang="de-DE" sz="2000" dirty="0">
                <a:solidFill>
                  <a:srgbClr val="333333"/>
                </a:solidFill>
                <a:latin typeface="Calibri Light"/>
              </a:rPr>
              <a:t> </a:t>
            </a:r>
            <a:r>
              <a:rPr lang="en-US" altLang="de-DE" sz="2000" dirty="0" err="1">
                <a:solidFill>
                  <a:srgbClr val="333333"/>
                </a:solidFill>
                <a:latin typeface="Calibri Light"/>
              </a:rPr>
              <a:t>radost</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err="1">
                <a:solidFill>
                  <a:srgbClr val="004992"/>
                </a:solidFill>
                <a:latin typeface="Calibri Light"/>
              </a:rPr>
              <a:t>Nepravděpodobné</a:t>
            </a:r>
            <a:r>
              <a:rPr lang="en-US" altLang="de-DE" sz="2000" b="1" dirty="0">
                <a:solidFill>
                  <a:srgbClr val="004992"/>
                </a:solidFill>
                <a:latin typeface="Calibri Light"/>
              </a:rPr>
              <a:t>: </a:t>
            </a:r>
            <a:r>
              <a:rPr lang="en-US" altLang="de-DE" sz="2000" dirty="0" err="1">
                <a:solidFill>
                  <a:srgbClr val="333333"/>
                </a:solidFill>
                <a:latin typeface="Calibri Light"/>
              </a:rPr>
              <a:t>Holčička</a:t>
            </a:r>
            <a:r>
              <a:rPr lang="en-US" altLang="de-DE" sz="2000" dirty="0">
                <a:solidFill>
                  <a:srgbClr val="333333"/>
                </a:solidFill>
                <a:latin typeface="Calibri Light"/>
              </a:rPr>
              <a:t> </a:t>
            </a:r>
            <a:r>
              <a:rPr lang="en-US" altLang="de-DE" sz="2000" dirty="0" err="1">
                <a:solidFill>
                  <a:srgbClr val="333333"/>
                </a:solidFill>
                <a:latin typeface="Calibri Light"/>
              </a:rPr>
              <a:t>si</a:t>
            </a:r>
            <a:r>
              <a:rPr lang="en-US" altLang="de-DE" sz="2000" dirty="0">
                <a:solidFill>
                  <a:srgbClr val="333333"/>
                </a:solidFill>
                <a:latin typeface="Calibri Light"/>
              </a:rPr>
              <a:t> </a:t>
            </a:r>
            <a:r>
              <a:rPr lang="en-US" altLang="de-DE" sz="2000" dirty="0" err="1">
                <a:solidFill>
                  <a:srgbClr val="333333"/>
                </a:solidFill>
                <a:latin typeface="Calibri Light"/>
              </a:rPr>
              <a:t>všimla</a:t>
            </a:r>
            <a:r>
              <a:rPr lang="en-US" altLang="de-DE" sz="2000" dirty="0">
                <a:solidFill>
                  <a:srgbClr val="333333"/>
                </a:solidFill>
                <a:latin typeface="Calibri Light"/>
              </a:rPr>
              <a:t>, </a:t>
            </a:r>
            <a:r>
              <a:rPr lang="en-US" altLang="de-DE" sz="2000" dirty="0" err="1">
                <a:solidFill>
                  <a:srgbClr val="333333"/>
                </a:solidFill>
                <a:latin typeface="Calibri Light"/>
              </a:rPr>
              <a:t>že</a:t>
            </a:r>
            <a:r>
              <a:rPr lang="en-US" altLang="de-DE" sz="2000" dirty="0">
                <a:solidFill>
                  <a:srgbClr val="333333"/>
                </a:solidFill>
                <a:latin typeface="Calibri Light"/>
              </a:rPr>
              <a:t> </a:t>
            </a:r>
            <a:r>
              <a:rPr lang="en-US" altLang="de-DE" sz="2000" dirty="0" err="1">
                <a:solidFill>
                  <a:srgbClr val="333333"/>
                </a:solidFill>
                <a:latin typeface="Calibri Light"/>
              </a:rPr>
              <a:t>babička</a:t>
            </a:r>
            <a:r>
              <a:rPr lang="en-US" altLang="de-DE" sz="2000" dirty="0">
                <a:solidFill>
                  <a:srgbClr val="333333"/>
                </a:solidFill>
                <a:latin typeface="Calibri Light"/>
              </a:rPr>
              <a:t> </a:t>
            </a:r>
            <a:r>
              <a:rPr lang="en-US" altLang="de-DE" sz="2000" dirty="0" err="1">
                <a:solidFill>
                  <a:srgbClr val="333333"/>
                </a:solidFill>
                <a:latin typeface="Calibri Light"/>
              </a:rPr>
              <a:t>nemá</a:t>
            </a:r>
            <a:r>
              <a:rPr lang="en-US" altLang="de-DE" sz="2000" dirty="0">
                <a:solidFill>
                  <a:srgbClr val="333333"/>
                </a:solidFill>
                <a:latin typeface="Calibri Light"/>
              </a:rPr>
              <a:t> </a:t>
            </a:r>
            <a:r>
              <a:rPr lang="en-US" altLang="de-DE" sz="2000" dirty="0" err="1">
                <a:solidFill>
                  <a:srgbClr val="333333"/>
                </a:solidFill>
                <a:latin typeface="Calibri Light"/>
              </a:rPr>
              <a:t>čokoládové</a:t>
            </a:r>
            <a:r>
              <a:rPr lang="en-US" altLang="de-DE" sz="2000" dirty="0">
                <a:solidFill>
                  <a:srgbClr val="333333"/>
                </a:solidFill>
                <a:latin typeface="Calibri Light"/>
              </a:rPr>
              <a:t> </a:t>
            </a:r>
            <a:r>
              <a:rPr lang="en-US" altLang="de-DE" sz="2000" dirty="0" err="1">
                <a:solidFill>
                  <a:srgbClr val="333333"/>
                </a:solidFill>
                <a:latin typeface="Calibri Light"/>
              </a:rPr>
              <a:t>bonbóny</a:t>
            </a:r>
            <a:r>
              <a:rPr lang="en-US" altLang="de-DE" sz="2000" dirty="0">
                <a:solidFill>
                  <a:srgbClr val="333333"/>
                </a:solidFill>
                <a:latin typeface="Calibri Light"/>
              </a:rPr>
              <a:t> </a:t>
            </a:r>
            <a:r>
              <a:rPr lang="en-US" altLang="de-DE" sz="2000" dirty="0" err="1">
                <a:solidFill>
                  <a:srgbClr val="333333"/>
                </a:solidFill>
                <a:latin typeface="Calibri Light"/>
              </a:rPr>
              <a:t>ráda</a:t>
            </a:r>
            <a:r>
              <a:rPr lang="en-US" altLang="de-DE" sz="2000" dirty="0">
                <a:solidFill>
                  <a:srgbClr val="333333"/>
                </a:solidFill>
                <a:latin typeface="Calibri Light"/>
              </a:rPr>
              <a:t> a proto </a:t>
            </a:r>
            <a:r>
              <a:rPr lang="en-US" altLang="de-DE" sz="2000" dirty="0" err="1">
                <a:solidFill>
                  <a:srgbClr val="333333"/>
                </a:solidFill>
                <a:latin typeface="Calibri Light"/>
              </a:rPr>
              <a:t>jí</a:t>
            </a:r>
            <a:r>
              <a:rPr lang="en-US" altLang="de-DE" sz="2000" dirty="0">
                <a:solidFill>
                  <a:srgbClr val="333333"/>
                </a:solidFill>
                <a:latin typeface="Calibri Light"/>
              </a:rPr>
              <a:t> </a:t>
            </a:r>
            <a:r>
              <a:rPr lang="en-US" altLang="de-DE" sz="2000" dirty="0" err="1">
                <a:solidFill>
                  <a:srgbClr val="333333"/>
                </a:solidFill>
                <a:latin typeface="Calibri Light"/>
              </a:rPr>
              <a:t>na</a:t>
            </a:r>
            <a:r>
              <a:rPr lang="en-US" altLang="de-DE" sz="2000" dirty="0">
                <a:solidFill>
                  <a:srgbClr val="333333"/>
                </a:solidFill>
                <a:latin typeface="Calibri Light"/>
              </a:rPr>
              <a:t> </a:t>
            </a:r>
            <a:r>
              <a:rPr lang="en-US" altLang="de-DE" sz="2000" dirty="0" err="1">
                <a:solidFill>
                  <a:srgbClr val="333333"/>
                </a:solidFill>
                <a:latin typeface="Calibri Light"/>
              </a:rPr>
              <a:t>příští</a:t>
            </a:r>
            <a:r>
              <a:rPr lang="en-US" altLang="de-DE" sz="2000" dirty="0">
                <a:solidFill>
                  <a:srgbClr val="333333"/>
                </a:solidFill>
                <a:latin typeface="Calibri Light"/>
              </a:rPr>
              <a:t> </a:t>
            </a:r>
            <a:r>
              <a:rPr lang="en-US" altLang="de-DE" sz="2000" dirty="0" err="1">
                <a:solidFill>
                  <a:srgbClr val="333333"/>
                </a:solidFill>
                <a:latin typeface="Calibri Light"/>
              </a:rPr>
              <a:t>narozeniny</a:t>
            </a:r>
            <a:r>
              <a:rPr lang="en-US" altLang="de-DE" sz="2000" dirty="0">
                <a:solidFill>
                  <a:srgbClr val="333333"/>
                </a:solidFill>
                <a:latin typeface="Calibri Light"/>
              </a:rPr>
              <a:t> </a:t>
            </a:r>
            <a:r>
              <a:rPr lang="en-US" altLang="de-DE" sz="2000" dirty="0" err="1">
                <a:solidFill>
                  <a:srgbClr val="333333"/>
                </a:solidFill>
                <a:latin typeface="Calibri Light"/>
              </a:rPr>
              <a:t>přinese</a:t>
            </a:r>
            <a:r>
              <a:rPr lang="en-US" altLang="de-DE" sz="2000" dirty="0">
                <a:solidFill>
                  <a:srgbClr val="333333"/>
                </a:solidFill>
                <a:latin typeface="Calibri Light"/>
              </a:rPr>
              <a:t> </a:t>
            </a:r>
            <a:r>
              <a:rPr lang="en-US" altLang="de-DE" sz="2000" dirty="0" err="1">
                <a:solidFill>
                  <a:srgbClr val="333333"/>
                </a:solidFill>
                <a:latin typeface="Calibri Light"/>
              </a:rPr>
              <a:t>něco</a:t>
            </a:r>
            <a:r>
              <a:rPr lang="en-US" altLang="de-DE" sz="2000" dirty="0">
                <a:solidFill>
                  <a:srgbClr val="333333"/>
                </a:solidFill>
                <a:latin typeface="Calibri Light"/>
              </a:rPr>
              <a:t> </a:t>
            </a:r>
            <a:r>
              <a:rPr lang="en-US" altLang="de-DE" sz="2000" dirty="0" err="1">
                <a:solidFill>
                  <a:srgbClr val="333333"/>
                </a:solidFill>
                <a:latin typeface="Calibri Light"/>
              </a:rPr>
              <a:t>jiného</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19"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Čokoládové bonbóny! </a:t>
            </a:r>
          </a:p>
          <a:p>
            <a:pPr algn="ctr" eaLnBrk="1" hangingPunct="1">
              <a:spcBef>
                <a:spcPct val="0"/>
              </a:spcBef>
              <a:buFontTx/>
              <a:buNone/>
            </a:pPr>
            <a:r>
              <a:rPr lang="de-DE" altLang="de-DE" sz="1400" b="1">
                <a:solidFill>
                  <a:srgbClr val="000000"/>
                </a:solidFill>
                <a:latin typeface="Calibri Light"/>
              </a:rPr>
              <a:t>Mockrát děkuji.</a:t>
            </a:r>
            <a:endParaRPr lang="de-DE" altLang="de-DE" sz="1400" b="1" dirty="0">
              <a:solidFill>
                <a:srgbClr val="000000"/>
              </a:solidFill>
              <a:latin typeface="Calibri Light"/>
            </a:endParaRPr>
          </a:p>
        </p:txBody>
      </p:sp>
      <p:pic>
        <p:nvPicPr>
          <p:cNvPr id="21"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Nesnáším </a:t>
            </a:r>
          </a:p>
          <a:p>
            <a:pPr algn="ctr" eaLnBrk="1" hangingPunct="1">
              <a:spcBef>
                <a:spcPct val="0"/>
              </a:spcBef>
              <a:buFontTx/>
              <a:buNone/>
            </a:pPr>
            <a:r>
              <a:rPr lang="de-DE" altLang="de-DE" sz="1400" b="1">
                <a:solidFill>
                  <a:srgbClr val="000000"/>
                </a:solidFill>
                <a:latin typeface="Calibri Light"/>
              </a:rPr>
              <a:t>čokoládové</a:t>
            </a:r>
          </a:p>
          <a:p>
            <a:pPr algn="ctr" eaLnBrk="1" hangingPunct="1">
              <a:spcBef>
                <a:spcPct val="0"/>
              </a:spcBef>
              <a:buFontTx/>
              <a:buNone/>
            </a:pPr>
            <a:r>
              <a:rPr lang="de-DE" altLang="de-DE" sz="1400" b="1">
                <a:solidFill>
                  <a:srgbClr val="000000"/>
                </a:solidFill>
                <a:latin typeface="Calibri Light"/>
              </a:rPr>
              <a:t>bonbóny</a:t>
            </a:r>
            <a:endParaRPr lang="de-DE" altLang="de-DE" sz="1400" b="1" dirty="0">
              <a:solidFill>
                <a:srgbClr val="000000"/>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5DC75CC0-31A6-42C1-82D4-E322B0283E95}" type="slidenum">
              <a:rPr lang="de-DE" smtClean="0"/>
              <a:pPr>
                <a:defRPr/>
              </a:pPr>
              <a:t>27</a:t>
            </a:fld>
            <a:endParaRPr 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Jdeme na to!</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28</a:t>
            </a:fld>
            <a:endParaRPr 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nadřízený bezcitný? Potřebujeme ještě další informace, abychom to zjistili?</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pl-PL" sz="1200" dirty="0">
                <a:latin typeface="Calibri Light"/>
                <a:cs typeface="Verdana"/>
              </a:rPr>
              <a:t>Je mi to</a:t>
            </a:r>
            <a:r>
              <a:rPr lang="en-US" sz="1200" dirty="0">
                <a:latin typeface="Calibri Light"/>
                <a:cs typeface="Verdana"/>
              </a:rPr>
              <a:t> </a:t>
            </a:r>
            <a:r>
              <a:rPr lang="pl-PL" sz="1200" dirty="0">
                <a:latin typeface="Calibri Light"/>
                <a:cs typeface="Verdana"/>
              </a:rPr>
              <a:t>opravdu</a:t>
            </a:r>
            <a:r>
              <a:rPr lang="en-US" sz="1200" dirty="0">
                <a:latin typeface="Calibri Light"/>
                <a:cs typeface="Verdana"/>
              </a:rPr>
              <a:t> </a:t>
            </a:r>
            <a:r>
              <a:rPr lang="pl-PL" sz="1200" dirty="0">
                <a:latin typeface="Calibri Light"/>
                <a:cs typeface="Verdana"/>
              </a:rPr>
              <a:t>líto!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Jak to teď zvládnu v práci?</a:t>
            </a:r>
            <a:endParaRPr lang="de-DE" altLang="de-DE" sz="1200" dirty="0">
              <a:latin typeface="Calibri Light"/>
              <a:ea typeface="Verdana" panose="020B0604030504040204" pitchFamily="34" charset="0"/>
              <a:cs typeface="Verdana" panose="020B0604030504040204" pitchFamily="34" charset="0"/>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50">
                <a:latin typeface="Calibri Light"/>
                <a:ea typeface="Verdana" panose="020B0604030504040204" pitchFamily="34" charset="0"/>
                <a:cs typeface="Verdana" panose="020B0604030504040204" pitchFamily="34" charset="0"/>
              </a:rPr>
              <a:t>To je neomluvitelné!</a:t>
            </a:r>
            <a:endParaRPr lang="de-DE" altLang="de-DE" sz="105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29</a:t>
            </a:fld>
            <a:endParaRPr lang="de-DE"/>
          </a:p>
        </p:txBody>
      </p:sp>
    </p:spTree>
    <p:extLst>
      <p:ext uri="{BB962C8B-B14F-4D97-AF65-F5344CB8AC3E}">
        <p14:creationId xmlns:p14="http://schemas.microsoft.com/office/powerpoint/2010/main" val="2259593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Co si asi bude policista myslet? ...a bude mít úplnou pravdu nebo částečnou pravdu?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30</a:t>
            </a:fld>
            <a:endParaRPr lang="de-DE"/>
          </a:p>
        </p:txBody>
      </p:sp>
    </p:spTree>
    <p:extLst>
      <p:ext uri="{BB962C8B-B14F-4D97-AF65-F5344CB8AC3E}">
        <p14:creationId xmlns:p14="http://schemas.microsoft.com/office/powerpoint/2010/main" val="3669093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Bav se dobře,</a:t>
            </a:r>
          </a:p>
          <a:p>
            <a:pPr algn="ctr"/>
            <a:r>
              <a:rPr lang="de-DE" altLang="de-DE" sz="1100" b="1">
                <a:solidFill>
                  <a:sysClr val="windowText" lastClr="000000"/>
                </a:solidFill>
                <a:latin typeface="Calibri Light"/>
              </a:rPr>
              <a:t>chlapče.</a:t>
            </a:r>
            <a:endParaRPr lang="en-GB" altLang="de-DE" sz="1100" b="1" dirty="0">
              <a:solidFill>
                <a:sysClr val="windowText" lastClr="000000"/>
              </a:solidFill>
              <a:latin typeface="Calibri Light"/>
            </a:endParaRPr>
          </a:p>
        </p:txBody>
      </p:sp>
      <p:sp>
        <p:nvSpPr>
          <p:cNvPr id="23" name="Caption_22"/>
          <p:cNvSpPr txBox="1">
            <a:spLocks noChangeArrowheads="1"/>
          </p:cNvSpPr>
          <p:nvPr/>
        </p:nvSpPr>
        <p:spPr bwMode="auto">
          <a:xfrm>
            <a:off x="5621275" y="3624262"/>
            <a:ext cx="201168"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900" b="1" dirty="0">
                <a:latin typeface="Calibri Light"/>
              </a:rPr>
              <a:t>B</a:t>
            </a:r>
            <a:br>
              <a:rPr lang="en-US" altLang="de-DE" sz="900" b="1" dirty="0">
                <a:latin typeface="Calibri Light"/>
              </a:rPr>
            </a:br>
            <a:r>
              <a:rPr lang="en-US" altLang="de-DE" sz="900" b="1" dirty="0">
                <a:latin typeface="Calibri Light"/>
              </a:rPr>
              <a:t>A</a:t>
            </a:r>
            <a:br>
              <a:rPr lang="en-US" altLang="de-DE" sz="900" b="1" dirty="0">
                <a:latin typeface="Calibri Light"/>
              </a:rPr>
            </a:br>
            <a:r>
              <a:rPr lang="en-US" altLang="de-DE" sz="900" b="1" dirty="0">
                <a:latin typeface="Calibri Light"/>
              </a:rPr>
              <a:t>N</a:t>
            </a:r>
            <a:br>
              <a:rPr lang="en-US" altLang="de-DE" sz="900" b="1" dirty="0">
                <a:latin typeface="Calibri Light"/>
              </a:rPr>
            </a:br>
            <a:r>
              <a:rPr lang="en-US" altLang="de-DE" sz="900" b="1" dirty="0">
                <a:latin typeface="Calibri Light"/>
              </a:rPr>
              <a:t>K</a:t>
            </a:r>
            <a:br>
              <a:rPr lang="en-US" altLang="de-DE" sz="900" b="1" dirty="0">
                <a:latin typeface="Calibri Light"/>
              </a:rPr>
            </a:br>
            <a:r>
              <a:rPr lang="en-US" altLang="de-DE" sz="900" b="1" dirty="0">
                <a:latin typeface="Calibri Light"/>
              </a:rPr>
              <a:t>A</a:t>
            </a:r>
            <a:endParaRPr lang="en-US" altLang="de-DE" b="1" dirty="0">
              <a:latin typeface="Calibri Light"/>
            </a:endParaRPr>
          </a:p>
        </p:txBody>
      </p:sp>
      <p:pic>
        <p:nvPicPr>
          <p:cNvPr id="2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Dejte mi peníze nebo vás zastřelím!</a:t>
            </a:r>
            <a:endParaRPr lang="de-DE" altLang="de-DE" sz="1100" dirty="0">
              <a:latin typeface="Calibri Light"/>
              <a:cs typeface="Arial" panose="020B0604020202020204" pitchFamily="34" charset="0"/>
            </a:endParaRPr>
          </a:p>
        </p:txBody>
      </p:sp>
      <p:sp>
        <p:nvSpPr>
          <p:cNvPr id="26"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7"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Bude bankovní úřednice vystrašená?</a:t>
            </a:r>
            <a:endParaRPr sz="2400" dirty="0">
              <a:solidFill>
                <a:srgbClr val="004992"/>
              </a:solidFill>
              <a:latin typeface="Calibri Light"/>
              <a:cs typeface="Verdana"/>
            </a:endParaRPr>
          </a:p>
        </p:txBody>
      </p:sp>
      <p:sp>
        <p:nvSpPr>
          <p:cNvPr id="28"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Hele!</a:t>
            </a:r>
            <a:endParaRPr lang="en-US" sz="1000" b="1" dirty="0"/>
          </a:p>
        </p:txBody>
      </p:sp>
      <p:sp>
        <p:nvSpPr>
          <p:cNvPr id="20"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Hračky</a:t>
            </a:r>
            <a:endParaRPr lang="en-US" sz="1600" b="1" spc="600" dirty="0">
              <a:ln w="19050">
                <a:solidFill>
                  <a:srgbClr val="000000"/>
                </a:solidFill>
              </a:ln>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31</a:t>
            </a:fld>
            <a:endParaRPr lang="de-DE"/>
          </a:p>
        </p:txBody>
      </p:sp>
      <p:sp>
        <p:nvSpPr>
          <p:cNvPr id="32" name="Textfeld 31">
            <a:extLst>
              <a:ext uri="{FF2B5EF4-FFF2-40B4-BE49-F238E27FC236}">
                <a16:creationId xmlns:a16="http://schemas.microsoft.com/office/drawing/2014/main" id="{563696C3-CE4B-4D9D-93FC-17F3EEEE4DF0}"/>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120,-</a:t>
            </a:r>
          </a:p>
        </p:txBody>
      </p:sp>
    </p:spTree>
    <p:extLst>
      <p:ext uri="{BB962C8B-B14F-4D97-AF65-F5344CB8AC3E}">
        <p14:creationId xmlns:p14="http://schemas.microsoft.com/office/powerpoint/2010/main" val="2914440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Text Box 5"/>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t-BR" sz="2400" spc="-5">
                <a:solidFill>
                  <a:srgbClr val="004992"/>
                </a:solidFill>
                <a:latin typeface="Calibri Light"/>
                <a:cs typeface="Verdana"/>
              </a:rPr>
              <a:t>Vyjedou si otec se synem na loďce?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s-ES" sz="1100" b="1" spc="-5">
                <a:solidFill>
                  <a:srgbClr val="333333"/>
                </a:solidFill>
                <a:latin typeface="Calibri Light"/>
                <a:cs typeface="Arial"/>
              </a:rPr>
              <a:t>Pozor! Blíží se silná bouře! Opusťte pláž!</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32</a:t>
            </a:fld>
            <a:endParaRPr lang="de-DE"/>
          </a:p>
        </p:txBody>
      </p:sp>
    </p:spTree>
    <p:extLst>
      <p:ext uri="{BB962C8B-B14F-4D97-AF65-F5344CB8AC3E}">
        <p14:creationId xmlns:p14="http://schemas.microsoft.com/office/powerpoint/2010/main" val="2483684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pro </a:t>
            </a:r>
            <a:r>
              <a:rPr lang="en-US" altLang="ko-KR" i="1" spc="-5" dirty="0" err="1">
                <a:solidFill>
                  <a:srgbClr val="333333"/>
                </a:solidFill>
              </a:rPr>
              <a:t>terapeuty</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a:solidFill>
                  <a:srgbClr val="333333"/>
                </a:solidFill>
              </a:rPr>
              <a:t>V </a:t>
            </a:r>
            <a:r>
              <a:rPr lang="en-US" altLang="ko-KR" dirty="0" err="1">
                <a:solidFill>
                  <a:srgbClr val="333333"/>
                </a:solidFill>
              </a:rPr>
              <a:t>některých</a:t>
            </a:r>
            <a:r>
              <a:rPr lang="en-US" altLang="ko-KR" dirty="0">
                <a:solidFill>
                  <a:srgbClr val="333333"/>
                </a:solidFill>
              </a:rPr>
              <a:t> </a:t>
            </a:r>
            <a:r>
              <a:rPr lang="en-US" altLang="ko-KR" dirty="0" err="1">
                <a:solidFill>
                  <a:srgbClr val="333333"/>
                </a:solidFill>
              </a:rPr>
              <a:t>videoklipech</a:t>
            </a:r>
            <a:r>
              <a:rPr lang="en-US" altLang="ko-KR" dirty="0">
                <a:solidFill>
                  <a:srgbClr val="333333"/>
                </a:solidFill>
              </a:rPr>
              <a:t> se </a:t>
            </a:r>
            <a:r>
              <a:rPr lang="en-US" altLang="ko-KR" dirty="0" err="1">
                <a:solidFill>
                  <a:srgbClr val="333333"/>
                </a:solidFill>
              </a:rPr>
              <a:t>mohou</a:t>
            </a:r>
            <a:r>
              <a:rPr lang="en-US" altLang="ko-KR" dirty="0">
                <a:solidFill>
                  <a:srgbClr val="333333"/>
                </a:solidFill>
              </a:rPr>
              <a:t> </a:t>
            </a:r>
            <a:r>
              <a:rPr lang="en-US" altLang="ko-KR" dirty="0" err="1">
                <a:solidFill>
                  <a:srgbClr val="333333"/>
                </a:solidFill>
              </a:rPr>
              <a:t>objevit</a:t>
            </a:r>
            <a:r>
              <a:rPr lang="en-US" altLang="ko-KR" dirty="0">
                <a:solidFill>
                  <a:srgbClr val="333333"/>
                </a:solidFill>
              </a:rPr>
              <a:t> </a:t>
            </a:r>
            <a:r>
              <a:rPr lang="en-US" altLang="ko-KR" dirty="0" err="1">
                <a:solidFill>
                  <a:srgbClr val="333333"/>
                </a:solidFill>
              </a:rPr>
              <a:t>výrazy</a:t>
            </a:r>
            <a:r>
              <a:rPr lang="en-US" altLang="ko-KR" dirty="0">
                <a:solidFill>
                  <a:srgbClr val="333333"/>
                </a:solidFill>
              </a:rPr>
              <a:t>, </a:t>
            </a:r>
            <a:r>
              <a:rPr lang="en-US" altLang="ko-KR" dirty="0" err="1">
                <a:solidFill>
                  <a:srgbClr val="333333"/>
                </a:solidFill>
              </a:rPr>
              <a:t>které</a:t>
            </a:r>
            <a:r>
              <a:rPr lang="en-US" altLang="ko-KR" dirty="0">
                <a:solidFill>
                  <a:srgbClr val="333333"/>
                </a:solidFill>
              </a:rPr>
              <a:t> </a:t>
            </a:r>
            <a:r>
              <a:rPr lang="en-US" altLang="ko-KR" dirty="0" err="1">
                <a:solidFill>
                  <a:srgbClr val="333333"/>
                </a:solidFill>
              </a:rPr>
              <a:t>nejsou</a:t>
            </a:r>
            <a:r>
              <a:rPr lang="en-US" altLang="ko-KR" dirty="0">
                <a:solidFill>
                  <a:srgbClr val="333333"/>
                </a:solidFill>
              </a:rPr>
              <a:t> </a:t>
            </a:r>
            <a:r>
              <a:rPr lang="en-US" altLang="ko-KR" dirty="0" err="1">
                <a:solidFill>
                  <a:srgbClr val="333333"/>
                </a:solidFill>
              </a:rPr>
              <a:t>vhodné</a:t>
            </a:r>
            <a:r>
              <a:rPr lang="en-US" altLang="ko-KR" dirty="0">
                <a:solidFill>
                  <a:srgbClr val="333333"/>
                </a:solidFill>
              </a:rPr>
              <a:t>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diváky</a:t>
            </a:r>
            <a:r>
              <a:rPr lang="en-US" altLang="ko-KR" dirty="0">
                <a:solidFill>
                  <a:srgbClr val="333333"/>
                </a:solidFill>
              </a:rPr>
              <a:t> a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kulturní</a:t>
            </a:r>
            <a:r>
              <a:rPr lang="en-US" altLang="ko-KR" dirty="0">
                <a:solidFill>
                  <a:srgbClr val="333333"/>
                </a:solidFill>
              </a:rPr>
              <a:t> </a:t>
            </a:r>
            <a:r>
              <a:rPr lang="en-US" altLang="ko-KR" dirty="0" err="1">
                <a:solidFill>
                  <a:srgbClr val="333333"/>
                </a:solidFill>
              </a:rPr>
              <a:t>skupiny</a:t>
            </a:r>
            <a:r>
              <a:rPr lang="en-US" altLang="ko-KR" dirty="0">
                <a:solidFill>
                  <a:srgbClr val="333333"/>
                </a:solidFill>
              </a:rPr>
              <a:t>. Proto </a:t>
            </a:r>
            <a:r>
              <a:rPr lang="en-US" altLang="ko-KR" dirty="0" err="1">
                <a:solidFill>
                  <a:srgbClr val="333333"/>
                </a:solidFill>
              </a:rPr>
              <a:t>prosím</a:t>
            </a:r>
            <a:r>
              <a:rPr lang="en-US" altLang="ko-KR" dirty="0">
                <a:solidFill>
                  <a:srgbClr val="333333"/>
                </a:solidFill>
              </a:rPr>
              <a:t> </a:t>
            </a:r>
            <a:r>
              <a:rPr lang="en-US" altLang="ko-KR" dirty="0" err="1">
                <a:solidFill>
                  <a:srgbClr val="333333"/>
                </a:solidFill>
              </a:rPr>
              <a:t>nejdříve</a:t>
            </a:r>
            <a:r>
              <a:rPr lang="en-US" altLang="ko-KR" dirty="0">
                <a:solidFill>
                  <a:srgbClr val="333333"/>
                </a:solidFill>
              </a:rPr>
              <a:t> </a:t>
            </a:r>
            <a:r>
              <a:rPr lang="en-US" altLang="ko-KR" dirty="0" err="1">
                <a:solidFill>
                  <a:srgbClr val="333333"/>
                </a:solidFill>
              </a:rPr>
              <a:t>pozorně</a:t>
            </a:r>
            <a:r>
              <a:rPr lang="en-US" altLang="ko-KR" dirty="0">
                <a:solidFill>
                  <a:srgbClr val="333333"/>
                </a:solidFill>
              </a:rPr>
              <a:t> </a:t>
            </a:r>
            <a:r>
              <a:rPr lang="en-US" altLang="ko-KR" dirty="0" err="1">
                <a:solidFill>
                  <a:srgbClr val="333333"/>
                </a:solidFill>
              </a:rPr>
              <a:t>shlédněte</a:t>
            </a:r>
            <a:r>
              <a:rPr lang="en-US" altLang="ko-KR" dirty="0">
                <a:solidFill>
                  <a:srgbClr val="333333"/>
                </a:solidFill>
              </a:rPr>
              <a:t> </a:t>
            </a:r>
            <a:r>
              <a:rPr lang="en-US" altLang="ko-KR" dirty="0" err="1">
                <a:solidFill>
                  <a:srgbClr val="333333"/>
                </a:solidFill>
              </a:rPr>
              <a:t>videa</a:t>
            </a:r>
            <a:r>
              <a:rPr lang="en-US" altLang="ko-KR" dirty="0">
                <a:solidFill>
                  <a:srgbClr val="333333"/>
                </a:solidFill>
              </a:rPr>
              <a:t>, </a:t>
            </a:r>
            <a:r>
              <a:rPr lang="en-US" altLang="ko-KR" dirty="0" err="1">
                <a:solidFill>
                  <a:srgbClr val="333333"/>
                </a:solidFill>
              </a:rPr>
              <a:t>než</a:t>
            </a:r>
            <a:r>
              <a:rPr lang="en-US" altLang="ko-KR" dirty="0">
                <a:solidFill>
                  <a:srgbClr val="333333"/>
                </a:solidFill>
              </a:rPr>
              <a:t> je </a:t>
            </a:r>
            <a:r>
              <a:rPr lang="en-US" altLang="ko-KR" dirty="0" err="1">
                <a:solidFill>
                  <a:srgbClr val="333333"/>
                </a:solidFill>
              </a:rPr>
              <a:t>pustíte</a:t>
            </a:r>
            <a:r>
              <a:rPr lang="en-US" altLang="ko-KR" dirty="0">
                <a:solidFill>
                  <a:srgbClr val="333333"/>
                </a:solidFill>
              </a:rPr>
              <a:t> </a:t>
            </a:r>
            <a:r>
              <a:rPr lang="en-US" altLang="ko-KR" dirty="0" err="1">
                <a:solidFill>
                  <a:srgbClr val="333333"/>
                </a:solidFill>
              </a:rPr>
              <a:t>na</a:t>
            </a:r>
            <a:r>
              <a:rPr lang="en-US" altLang="ko-KR" dirty="0">
                <a:solidFill>
                  <a:srgbClr val="333333"/>
                </a:solidFill>
              </a:rPr>
              <a:t> </a:t>
            </a:r>
            <a:r>
              <a:rPr lang="en-US" altLang="ko-KR" dirty="0" err="1">
                <a:solidFill>
                  <a:srgbClr val="333333"/>
                </a:solidFill>
              </a:rPr>
              <a:t>skupině</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E4CF5ECA-0BF7-45A2-A9FA-5CC5D394B5C7}" type="slidenum">
              <a:rPr lang="de-DE" smtClean="0"/>
              <a:pPr>
                <a:defRPr/>
              </a:pPr>
              <a:t>33</a:t>
            </a:fld>
            <a:endParaRPr lang="de-DE"/>
          </a:p>
        </p:txBody>
      </p:sp>
    </p:spTree>
    <p:extLst>
      <p:ext uri="{BB962C8B-B14F-4D97-AF65-F5344CB8AC3E}">
        <p14:creationId xmlns:p14="http://schemas.microsoft.com/office/powerpoint/2010/main" val="2948812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dirty="0" err="1">
                <a:solidFill>
                  <a:srgbClr val="004992"/>
                </a:solidFill>
                <a:latin typeface="Calibri Light"/>
                <a:cs typeface="Verdana"/>
              </a:rPr>
              <a:t>Kde</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podle</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Johna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viděla</a:t>
            </a:r>
            <a:r>
              <a:rPr lang="en-US" sz="2400" spc="-5" dirty="0">
                <a:solidFill>
                  <a:srgbClr val="004992"/>
                </a:solidFill>
                <a:latin typeface="Calibri Light"/>
                <a:cs typeface="Verdana"/>
              </a:rPr>
              <a:t> Mary </a:t>
            </a:r>
            <a:r>
              <a:rPr lang="en-US" sz="2400" spc="-5" dirty="0" err="1">
                <a:solidFill>
                  <a:srgbClr val="004992"/>
                </a:solidFill>
                <a:latin typeface="Calibri Light"/>
                <a:cs typeface="Verdana"/>
              </a:rPr>
              <a:t>naposledy</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zmrzlinářský</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vůz</a:t>
            </a:r>
            <a:r>
              <a:rPr lang="en-US" sz="2400" spc="-5" dirty="0">
                <a:solidFill>
                  <a:srgbClr val="004992"/>
                </a:solidFill>
                <a:latin typeface="Calibri Light"/>
                <a:cs typeface="Verdana"/>
              </a:rPr>
              <a:t>? U </a:t>
            </a:r>
            <a:r>
              <a:rPr lang="en-US" sz="2400" spc="-5" dirty="0" err="1">
                <a:solidFill>
                  <a:srgbClr val="004992"/>
                </a:solidFill>
                <a:latin typeface="Calibri Light"/>
                <a:cs typeface="Verdana"/>
              </a:rPr>
              <a:t>houpačky</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nebo</a:t>
            </a:r>
            <a:r>
              <a:rPr lang="en-US" sz="2400" spc="-5" dirty="0">
                <a:solidFill>
                  <a:srgbClr val="004992"/>
                </a:solidFill>
                <a:latin typeface="Calibri Light"/>
                <a:cs typeface="Verdana"/>
              </a:rPr>
              <a:t> u </a:t>
            </a:r>
            <a:r>
              <a:rPr lang="en-US" sz="2400" spc="-5" dirty="0" err="1">
                <a:solidFill>
                  <a:srgbClr val="004992"/>
                </a:solidFill>
                <a:latin typeface="Calibri Light"/>
                <a:cs typeface="Verdana"/>
              </a:rPr>
              <a:t>kostela</a:t>
            </a:r>
            <a:r>
              <a:rPr lang="en-US" sz="2400" spc="-5" dirty="0">
                <a:solidFill>
                  <a:srgbClr val="004992"/>
                </a:solidFill>
                <a:latin typeface="Calibri Light"/>
                <a:cs typeface="Verdana"/>
              </a:rPr>
              <a:t>?</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34</a:t>
            </a:fld>
            <a:endParaRPr 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Co si matka myslí? ...a má pravdu?</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a:latin typeface="Calibri Light"/>
                <a:cs typeface="Arial" panose="020B0604020202020204" pitchFamily="34" charset="0"/>
              </a:rPr>
              <a:t>Mami, můžeme se najíst? Mám hrozný hlad!</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2"/>
          <p:cNvSpPr txBox="1"/>
          <p:nvPr/>
        </p:nvSpPr>
        <p:spPr>
          <a:xfrm rot="-60000">
            <a:off x="6080933" y="3522036"/>
            <a:ext cx="301752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5"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Proč byla baterie vybitá v prvním případě?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A ve druhém případě? A jak si mohl majitel auta situaci vykládat?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6"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Baterie</a:t>
            </a:r>
            <a:endParaRPr sz="1000" dirty="0">
              <a:latin typeface="Calibri Light"/>
              <a:cs typeface="Arial"/>
            </a:endParaRPr>
          </a:p>
        </p:txBody>
      </p:sp>
      <p:sp>
        <p:nvSpPr>
          <p:cNvPr id="27"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Baterie</a:t>
            </a:r>
            <a:endParaRPr sz="1000" dirty="0">
              <a:latin typeface="Calibri Light"/>
              <a:cs typeface="Arial"/>
            </a:endParaRPr>
          </a:p>
        </p:txBody>
      </p:sp>
      <p:sp>
        <p:nvSpPr>
          <p:cNvPr id="29"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Stížnost</a:t>
            </a:r>
          </a:p>
          <a:p>
            <a:r>
              <a:rPr lang="pt-BR" altLang="de-DE" sz="1000" b="1">
                <a:solidFill>
                  <a:srgbClr val="333333"/>
                </a:solidFill>
                <a:latin typeface="Calibri Light"/>
                <a:ea typeface="Verdana" panose="020B0604030504040204" pitchFamily="34" charset="0"/>
                <a:cs typeface="Verdana" panose="020B0604030504040204" pitchFamily="34" charset="0"/>
              </a:rPr>
              <a:t>Můj soused o patro výš...</a:t>
            </a:r>
            <a:endParaRPr lang="en-US" sz="1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36</a:t>
            </a:fld>
            <a:endParaRPr lang="de-DE"/>
          </a:p>
        </p:txBody>
      </p:sp>
      <p:sp>
        <p:nvSpPr>
          <p:cNvPr id="22"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Majiteli </a:t>
            </a:r>
          </a:p>
          <a:p>
            <a:r>
              <a:rPr lang="pt-BR" altLang="de-DE" sz="1100" b="1" spc="-30">
                <a:solidFill>
                  <a:srgbClr val="333333"/>
                </a:solidFill>
                <a:latin typeface="Calibri Light"/>
                <a:ea typeface="Verdana" panose="020B0604030504040204" pitchFamily="34" charset="0"/>
                <a:cs typeface="Verdana" panose="020B0604030504040204" pitchFamily="34" charset="0"/>
              </a:rPr>
              <a:t>domu</a:t>
            </a:r>
            <a:endParaRPr lang="en-US" sz="1100" b="1" spc="-30" dirty="0">
              <a:solidFill>
                <a:srgbClr val="333333"/>
              </a:solidFill>
            </a:endParaRPr>
          </a:p>
        </p:txBody>
      </p:sp>
      <p:sp>
        <p:nvSpPr>
          <p:cNvPr id="23" name="Caption_23"/>
          <p:cNvSpPr txBox="1"/>
          <p:nvPr/>
        </p:nvSpPr>
        <p:spPr>
          <a:xfrm rot="-60000">
            <a:off x="6097608" y="3503402"/>
            <a:ext cx="301752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O dva týdny později, po přestěhování do jiného bytu</a:t>
            </a:r>
            <a:endParaRPr sz="900" b="1" dirty="0">
              <a:latin typeface="Calibri Light"/>
              <a:cs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Snažte se posuzovat složité situace z různých úhlů pohledu a berte v úvahu všechny dostupné informace</a:t>
            </a:r>
            <a:r>
              <a:rPr lang="de-DE" altLang="de-DE" sz="2400" dirty="0">
                <a:solidFill>
                  <a:srgbClr val="333333"/>
                </a:solidFill>
              </a:rPr>
              <a:t>. </a:t>
            </a:r>
            <a:r>
              <a:rPr lang="cs-CZ" altLang="de-DE" sz="2400" dirty="0">
                <a:solidFill>
                  <a:srgbClr val="333333"/>
                </a:solidFill>
              </a:rPr>
              <a:t>Čím více informací vezmete v úvahu, tím více je pravděpodobné, že dojdete ke správnému </a:t>
            </a:r>
            <a:r>
              <a:rPr lang="cs-CZ" altLang="de-DE" sz="2400">
                <a:solidFill>
                  <a:srgbClr val="333333"/>
                </a:solidFill>
              </a:rPr>
              <a:t>závěru</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38</a:t>
            </a:fld>
            <a:endParaRPr lang="de-DE"/>
          </a:p>
        </p:txBody>
      </p:sp>
    </p:spTree>
    <p:extLst>
      <p:ext uri="{BB962C8B-B14F-4D97-AF65-F5344CB8AC3E}">
        <p14:creationId xmlns:p14="http://schemas.microsoft.com/office/powerpoint/2010/main" val="34022954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Snažte se posuzovat složité situace z různých úhlů pohledu a berte v úvahu všechny dostupné informace</a:t>
            </a:r>
            <a:r>
              <a:rPr lang="de-DE" altLang="de-DE" sz="2400" dirty="0">
                <a:solidFill>
                  <a:srgbClr val="333333"/>
                </a:solidFill>
              </a:rPr>
              <a:t>. </a:t>
            </a:r>
            <a:r>
              <a:rPr lang="cs-CZ" altLang="de-DE" sz="2400" dirty="0">
                <a:solidFill>
                  <a:srgbClr val="333333"/>
                </a:solidFill>
              </a:rPr>
              <a:t>Čím více informací vezmete v úvahu, tím více je pravděpodobné, že dojdete ke správnému závěru</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Ale pozor:</a:t>
            </a:r>
            <a:r>
              <a:rPr lang="de-DE" altLang="de-DE" sz="2400" dirty="0">
                <a:solidFill>
                  <a:srgbClr val="333333"/>
                </a:solidFill>
              </a:rPr>
              <a:t> </a:t>
            </a:r>
            <a:r>
              <a:rPr lang="cs-CZ" altLang="de-DE" sz="2400" dirty="0">
                <a:solidFill>
                  <a:srgbClr val="333333"/>
                </a:solidFill>
              </a:rPr>
              <a:t>Naše momentální nálada ovlivňuje jak vnímáme své okolí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jak zhodnotíme někoho jiného</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39</a:t>
            </a:fld>
            <a:endParaRPr lang="de-DE"/>
          </a:p>
        </p:txBody>
      </p:sp>
    </p:spTree>
    <p:extLst>
      <p:ext uri="{BB962C8B-B14F-4D97-AF65-F5344CB8AC3E}">
        <p14:creationId xmlns:p14="http://schemas.microsoft.com/office/powerpoint/2010/main" val="2209110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Během psychózy lidé</a:t>
            </a:r>
            <a:r>
              <a:rPr lang="de-DE" altLang="de-DE" sz="2400" dirty="0">
                <a:solidFill>
                  <a:srgbClr val="333333"/>
                </a:solidFill>
              </a:rPr>
              <a:t>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40</a:t>
            </a:fld>
            <a:endParaRPr 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Během psychózy lidé</a:t>
            </a:r>
            <a:r>
              <a:rPr lang="de-DE" altLang="de-DE" sz="2400" dirty="0">
                <a:solidFill>
                  <a:srgbClr val="333333"/>
                </a:solidFill>
              </a:rPr>
              <a:t>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Martin měl pocit, že si z něj lidé dělají legraci</a:t>
            </a:r>
            <a:r>
              <a:rPr lang="en-AU"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Martin při návratu z dovolené vešel do příletové haly na letišti, kde stáli lidé a dívali se jeho směrem. Dva z nich se začali nahlas smát.</a:t>
            </a:r>
          </a:p>
          <a:p>
            <a:pPr lvl="0" defTabSz="914400" fontAlgn="base">
              <a:lnSpc>
                <a:spcPct val="100000"/>
              </a:lnSpc>
              <a:spcBef>
                <a:spcPts val="1200"/>
              </a:spcBef>
            </a:pPr>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Je pochopitelné, že lidé v příletové hale sledují příchozí, protože čekají na své známé nebo přátele</a:t>
            </a:r>
            <a:r>
              <a:rPr lang="en-AU" altLang="de-DE" sz="2400" dirty="0">
                <a:solidFill>
                  <a:srgbClr val="333333"/>
                </a:solidFill>
              </a:rPr>
              <a:t>. </a:t>
            </a:r>
            <a:r>
              <a:rPr lang="cs-CZ" altLang="de-DE" sz="2400" dirty="0">
                <a:solidFill>
                  <a:srgbClr val="333333"/>
                </a:solidFill>
              </a:rPr>
              <a:t>Dva smějící se lidé se možná dlouho neviděli a povídali si o tom, co zažili na prázdninách</a:t>
            </a:r>
            <a:r>
              <a:rPr lang="en-AU" altLang="de-DE" sz="2400" dirty="0">
                <a:solidFill>
                  <a:srgbClr val="333333"/>
                </a:solidFill>
              </a:rPr>
              <a:t>. </a:t>
            </a:r>
            <a:r>
              <a:rPr lang="cs-CZ" altLang="de-DE" sz="2400" dirty="0">
                <a:solidFill>
                  <a:srgbClr val="333333"/>
                </a:solidFill>
              </a:rPr>
              <a:t>Nebo si možná Martin nesundal to bláznivé sombrero, které si koupil v Mexiku</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41</a:t>
            </a:fld>
            <a:endParaRPr lang="de-DE"/>
          </a:p>
        </p:txBody>
      </p:sp>
    </p:spTree>
    <p:extLst>
      <p:ext uri="{BB962C8B-B14F-4D97-AF65-F5344CB8AC3E}">
        <p14:creationId xmlns:p14="http://schemas.microsoft.com/office/powerpoint/2010/main" val="15744231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Během psychózy lidé</a:t>
            </a:r>
            <a:r>
              <a:rPr lang="de-DE" altLang="de-DE" sz="2400" dirty="0">
                <a:solidFill>
                  <a:srgbClr val="333333"/>
                </a:solidFill>
              </a:rPr>
              <a:t>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Martin měl pocit, že si z něj lidé dělají legraci</a:t>
            </a:r>
            <a:r>
              <a:rPr lang="en-AU"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Martin při návratu z dovolené vešel do příletové haly na letišti, kde stáli lidé a dívali se jeho směrem. Dva z nich se začali nahlas smát.</a:t>
            </a:r>
          </a:p>
          <a:p>
            <a:pPr lvl="0" defTabSz="914400" fontAlgn="base">
              <a:lnSpc>
                <a:spcPct val="100000"/>
              </a:lnSpc>
              <a:spcBef>
                <a:spcPts val="1200"/>
              </a:spcBef>
            </a:pPr>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Je pochopitelné, že lidé v příletové hale sledují příchozí, protože čekají na své známé nebo přátele</a:t>
            </a:r>
            <a:r>
              <a:rPr lang="en-AU" altLang="de-DE" sz="2400" dirty="0">
                <a:solidFill>
                  <a:srgbClr val="333333"/>
                </a:solidFill>
              </a:rPr>
              <a:t>. </a:t>
            </a:r>
            <a:r>
              <a:rPr lang="cs-CZ" altLang="de-DE" sz="2400" dirty="0">
                <a:solidFill>
                  <a:srgbClr val="333333"/>
                </a:solidFill>
              </a:rPr>
              <a:t>Dva smějící se lidé se možná dlouho neviděli a povídali si o tom, co zažili na prázdninách</a:t>
            </a:r>
            <a:r>
              <a:rPr lang="en-AU" altLang="de-DE" sz="2400" dirty="0">
                <a:solidFill>
                  <a:srgbClr val="333333"/>
                </a:solidFill>
              </a:rPr>
              <a:t>. </a:t>
            </a:r>
            <a:r>
              <a:rPr lang="cs-CZ" altLang="de-DE" sz="2400" dirty="0">
                <a:solidFill>
                  <a:srgbClr val="333333"/>
                </a:solidFill>
              </a:rPr>
              <a:t>Nebo si možná Martin nesundal to bláznivé sombrero, které si koupil v Mexiku</a:t>
            </a:r>
            <a:r>
              <a:rPr lang="en-AU" altLang="de-DE" sz="2400" dirty="0">
                <a:solidFill>
                  <a:srgbClr val="333333"/>
                </a:solidFill>
              </a:rPr>
              <a:t>.</a:t>
            </a:r>
          </a:p>
          <a:p>
            <a:pPr lvl="0" defTabSz="914400" fontAlgn="base"/>
            <a:r>
              <a:rPr lang="cs-CZ" altLang="de-DE" sz="2400" dirty="0">
                <a:solidFill>
                  <a:srgbClr val="333333"/>
                </a:solidFill>
              </a:rPr>
              <a:t>Všichni se můžeme dopustit chyby</a:t>
            </a:r>
            <a:r>
              <a:rPr lang="en-AU" altLang="de-DE" sz="2400" dirty="0">
                <a:solidFill>
                  <a:srgbClr val="333333"/>
                </a:solidFill>
              </a:rPr>
              <a:t>! – </a:t>
            </a:r>
            <a:r>
              <a:rPr lang="cs-CZ" altLang="de-DE" sz="2400" dirty="0">
                <a:solidFill>
                  <a:srgbClr val="333333"/>
                </a:solidFill>
              </a:rPr>
              <a:t>Vždycky berte v úvahu více možných úhlů pohledu.</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42</a:t>
            </a:fld>
            <a:endParaRPr lang="de-DE"/>
          </a:p>
        </p:txBody>
      </p:sp>
    </p:spTree>
    <p:extLst>
      <p:ext uri="{BB962C8B-B14F-4D97-AF65-F5344CB8AC3E}">
        <p14:creationId xmlns:p14="http://schemas.microsoft.com/office/powerpoint/2010/main" val="1808806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E4CF5ECA-0BF7-45A2-A9FA-5CC5D394B5C7}" type="slidenum">
              <a:rPr lang="de-DE" smtClean="0"/>
              <a:pPr>
                <a:defRPr/>
              </a:pPr>
              <a:t>43</a:t>
            </a:fld>
            <a:endParaRPr lang="de-DE"/>
          </a:p>
        </p:txBody>
      </p:sp>
    </p:spTree>
    <p:extLst>
      <p:ext uri="{BB962C8B-B14F-4D97-AF65-F5344CB8AC3E}">
        <p14:creationId xmlns:p14="http://schemas.microsoft.com/office/powerpoint/2010/main" val="2277084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726197902"/>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44</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3465</Words>
  <Application>Microsoft Office PowerPoint</Application>
  <PresentationFormat>Benutzerdefiniert</PresentationFormat>
  <Paragraphs>438</Paragraphs>
  <Slides>44</Slides>
  <Notes>44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44</vt:i4>
      </vt:variant>
    </vt:vector>
  </HeadingPairs>
  <TitlesOfParts>
    <vt:vector size="51" baseType="lpstr">
      <vt:lpstr>WingDings</vt:lpstr>
      <vt:lpstr>Calibri</vt:lpstr>
      <vt:lpstr>Calibri Light</vt:lpstr>
      <vt:lpstr>Times New Roman</vt:lpstr>
      <vt:lpstr>Arial</vt:lpstr>
      <vt:lpstr>Symbol</vt:lpstr>
      <vt:lpstr>UKE_PPT-Vorlage_16zu9</vt:lpstr>
      <vt:lpstr>MKT 6 A – Jak Se Vcítit Do Druhého… II</vt:lpstr>
      <vt:lpstr>Když se s někým seznamujete, kam se nejdříve díváte? Jak spolehlivá jsou tato vodítka, abychom dokázali druhého člověka správně odhadnout?</vt:lpstr>
      <vt:lpstr>Když se s někým seznamujete, kam se nejdříve díváte? Jak spolehlivá jsou tato vodítka, abychom dokázali druhého člověka správně odhadnout?</vt:lpstr>
      <vt:lpstr>Jaké další zdroje informací bychom mohli vzít v úvahu? A jak spolehlivé jsou tyto zdroje?</vt:lpstr>
      <vt:lpstr>Jaké další zdroje informací bychom mohli vzít v úvahu? A jak spolehlivé jsou tyto zdroje?</vt:lpstr>
      <vt:lpstr>Výhody a nevýhody určitých vodítek při posuzování druhých lidí</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Zdání a skutečnost!</vt:lpstr>
      <vt:lpstr>A proč se tím zabýváme?</vt:lpstr>
      <vt:lpstr>A proč se tím zabýváme?</vt:lpstr>
      <vt:lpstr>A proč se tím zabýváme?</vt:lpstr>
      <vt:lpstr>Příklady toho, jak nedostatečné vcítění vede při psychóze k nesprávnému chápání situace</vt:lpstr>
      <vt:lpstr>Cvičení</vt:lpstr>
      <vt:lpstr>Cvičení</vt:lpstr>
      <vt:lpstr>Cvičení</vt:lpstr>
      <vt:lpstr>Cvičení</vt:lpstr>
      <vt:lpstr>PowerPoint-Präsentation</vt:lpstr>
      <vt:lpstr>Babiččiny narozeniny Co přinese holčička své babičce příští rok?</vt:lpstr>
      <vt:lpstr>Jdeme na to!</vt:lpstr>
      <vt:lpstr>PowerPoint-Präsentation</vt:lpstr>
      <vt:lpstr>PowerPoint-Präsentation</vt:lpstr>
      <vt:lpstr>PowerPoint-Präsentation</vt:lpstr>
      <vt:lpstr>PowerPoint-Präsentation</vt:lpstr>
      <vt:lpstr>Volitelné: Video klipy</vt:lpstr>
      <vt:lpstr>PowerPoint-Präsentation</vt:lpstr>
      <vt:lpstr>PowerPoint-Präsentation</vt:lpstr>
      <vt:lpstr>PowerPoint-Präsentation</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274</cp:revision>
  <dcterms:created xsi:type="dcterms:W3CDTF">2004-06-30T16:15:23Z</dcterms:created>
  <dcterms:modified xsi:type="dcterms:W3CDTF">2022-08-17T09:32:21Z</dcterms:modified>
</cp:coreProperties>
</file>