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38" r:id="rId1"/>
  </p:sldMasterIdLst>
  <p:notesMasterIdLst>
    <p:notesMasterId r:id="rId79"/>
  </p:notesMasterIdLst>
  <p:handoutMasterIdLst>
    <p:handoutMasterId r:id="rId80"/>
  </p:handoutMasterIdLst>
  <p:sldIdLst>
    <p:sldId id="735" r:id="rId2"/>
    <p:sldId id="661" r:id="rId3"/>
    <p:sldId id="709" r:id="rId4"/>
    <p:sldId id="708" r:id="rId5"/>
    <p:sldId id="619" r:id="rId6"/>
    <p:sldId id="712" r:id="rId7"/>
    <p:sldId id="711" r:id="rId8"/>
    <p:sldId id="710" r:id="rId9"/>
    <p:sldId id="477" r:id="rId10"/>
    <p:sldId id="577" r:id="rId11"/>
    <p:sldId id="714" r:id="rId12"/>
    <p:sldId id="713" r:id="rId13"/>
    <p:sldId id="578" r:id="rId14"/>
    <p:sldId id="624" r:id="rId15"/>
    <p:sldId id="622" r:id="rId16"/>
    <p:sldId id="623" r:id="rId17"/>
    <p:sldId id="626" r:id="rId18"/>
    <p:sldId id="715" r:id="rId19"/>
    <p:sldId id="627" r:id="rId20"/>
    <p:sldId id="691" r:id="rId21"/>
    <p:sldId id="718" r:id="rId22"/>
    <p:sldId id="717" r:id="rId23"/>
    <p:sldId id="716" r:id="rId24"/>
    <p:sldId id="485" r:id="rId25"/>
    <p:sldId id="486" r:id="rId26"/>
    <p:sldId id="631" r:id="rId27"/>
    <p:sldId id="589" r:id="rId28"/>
    <p:sldId id="632" r:id="rId29"/>
    <p:sldId id="591" r:id="rId30"/>
    <p:sldId id="633" r:id="rId31"/>
    <p:sldId id="492" r:id="rId32"/>
    <p:sldId id="634" r:id="rId33"/>
    <p:sldId id="593" r:id="rId34"/>
    <p:sldId id="719" r:id="rId35"/>
    <p:sldId id="635" r:id="rId36"/>
    <p:sldId id="595" r:id="rId37"/>
    <p:sldId id="636" r:id="rId38"/>
    <p:sldId id="525" r:id="rId39"/>
    <p:sldId id="637" r:id="rId40"/>
    <p:sldId id="599" r:id="rId41"/>
    <p:sldId id="638" r:id="rId42"/>
    <p:sldId id="553" r:id="rId43"/>
    <p:sldId id="639" r:id="rId44"/>
    <p:sldId id="527" r:id="rId45"/>
    <p:sldId id="686" r:id="rId46"/>
    <p:sldId id="498" r:id="rId47"/>
    <p:sldId id="641" r:id="rId48"/>
    <p:sldId id="504" r:id="rId49"/>
    <p:sldId id="540" r:id="rId50"/>
    <p:sldId id="541" r:id="rId51"/>
    <p:sldId id="642" r:id="rId52"/>
    <p:sldId id="543" r:id="rId53"/>
    <p:sldId id="652" r:id="rId54"/>
    <p:sldId id="597" r:id="rId55"/>
    <p:sldId id="687" r:id="rId56"/>
    <p:sldId id="549" r:id="rId57"/>
    <p:sldId id="654" r:id="rId58"/>
    <p:sldId id="523" r:id="rId59"/>
    <p:sldId id="702" r:id="rId60"/>
    <p:sldId id="723" r:id="rId61"/>
    <p:sldId id="722" r:id="rId62"/>
    <p:sldId id="721" r:id="rId63"/>
    <p:sldId id="720" r:id="rId64"/>
    <p:sldId id="656" r:id="rId65"/>
    <p:sldId id="725" r:id="rId66"/>
    <p:sldId id="724" r:id="rId67"/>
    <p:sldId id="707" r:id="rId68"/>
    <p:sldId id="674" r:id="rId69"/>
    <p:sldId id="726" r:id="rId70"/>
    <p:sldId id="727" r:id="rId71"/>
    <p:sldId id="728" r:id="rId72"/>
    <p:sldId id="729" r:id="rId73"/>
    <p:sldId id="730" r:id="rId74"/>
    <p:sldId id="731" r:id="rId75"/>
    <p:sldId id="732" r:id="rId76"/>
    <p:sldId id="733" r:id="rId77"/>
    <p:sldId id="734" r:id="rId78"/>
  </p:sldIdLst>
  <p:sldSz cx="12195175" cy="6858000"/>
  <p:notesSz cx="7099300" cy="10234613"/>
  <p:embeddedFontLs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5" autoAdjust="0"/>
  </p:normalViewPr>
  <p:slideViewPr>
    <p:cSldViewPr>
      <p:cViewPr varScale="1">
        <p:scale>
          <a:sx n="74" d="100"/>
          <a:sy n="74" d="100"/>
        </p:scale>
        <p:origin x="642" y="66"/>
      </p:cViewPr>
      <p:guideLst>
        <p:guide orient="horz" pos="4201"/>
        <p:guide pos="2880"/>
        <p:guide pos="3841"/>
      </p:guideLst>
    </p:cSldViewPr>
  </p:slideViewPr>
  <p:outlineViewPr>
    <p:cViewPr>
      <p:scale>
        <a:sx n="33" d="100"/>
        <a:sy n="33" d="100"/>
      </p:scale>
      <p:origin x="0" y="6420"/>
    </p:cViewPr>
    <p:sldLst>
      <p:sld r:id="rId1" collapse="1"/>
    </p:sldLst>
  </p:outlineViewPr>
  <p:notesTextViewPr>
    <p:cViewPr>
      <p:scale>
        <a:sx n="100" d="100"/>
        <a:sy n="100" d="100"/>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4.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2.fntdata"/><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8130309C-4393-4034-9895-2B49C61FA8AC}" type="slidenum">
              <a:rPr lang="en-GB" altLang="de-DE"/>
              <a:pPr>
                <a:defRPr/>
              </a:pPr>
              <a:t>‹Nr.›</a:t>
            </a:fld>
            <a:endParaRPr lang="en-GB" altLang="de-DE"/>
          </a:p>
        </p:txBody>
      </p:sp>
    </p:spTree>
    <p:extLst>
      <p:ext uri="{BB962C8B-B14F-4D97-AF65-F5344CB8AC3E}">
        <p14:creationId xmlns:p14="http://schemas.microsoft.com/office/powerpoint/2010/main" val="392883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cs typeface="+mn-cs"/>
              </a:defRPr>
            </a:lvl1pPr>
          </a:lstStyle>
          <a:p>
            <a:pPr>
              <a:defRPr/>
            </a:pPr>
            <a:endParaRPr lang="de-DE"/>
          </a:p>
        </p:txBody>
      </p:sp>
      <p:sp>
        <p:nvSpPr>
          <p:cNvPr id="3379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1A931723-6FD1-4700-BDCC-9CE7AAE4B4F2}" type="slidenum">
              <a:rPr lang="de-DE" altLang="de-DE"/>
              <a:pPr>
                <a:defRPr/>
              </a:pPr>
              <a:t>‹Nr.›</a:t>
            </a:fld>
            <a:endParaRPr lang="de-DE" altLang="de-DE"/>
          </a:p>
        </p:txBody>
      </p:sp>
    </p:spTree>
    <p:extLst>
      <p:ext uri="{BB962C8B-B14F-4D97-AF65-F5344CB8AC3E}">
        <p14:creationId xmlns:p14="http://schemas.microsoft.com/office/powerpoint/2010/main" val="40695643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6AE9B5-FB61-4BA1-8C18-58B222A42FC2}" type="slidenum">
              <a:rPr lang="de-DE" altLang="de-DE" sz="1400"/>
              <a:pPr>
                <a:spcBef>
                  <a:spcPct val="0"/>
                </a:spcBef>
              </a:pPr>
              <a:t>2</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6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6AE9B5-FB61-4BA1-8C18-58B222A42FC2}" type="slidenum">
              <a:rPr lang="de-DE" altLang="de-DE" sz="1400"/>
              <a:pPr>
                <a:spcBef>
                  <a:spcPct val="0"/>
                </a:spcBef>
              </a:pPr>
              <a:t>3</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65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6AE9B5-FB61-4BA1-8C18-58B222A42FC2}" type="slidenum">
              <a:rPr lang="de-DE" altLang="de-DE" sz="1400"/>
              <a:pPr>
                <a:spcBef>
                  <a:spcPct val="0"/>
                </a:spcBef>
              </a:pPr>
              <a:t>4</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65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BDD28C-24B5-4C5F-A6B4-D2E6858B3808}" type="slidenum">
              <a:rPr lang="de-DE" altLang="de-DE" sz="1400"/>
              <a:pPr>
                <a:spcBef>
                  <a:spcPct val="0"/>
                </a:spcBef>
              </a:pPr>
              <a:t>5</a:t>
            </a:fld>
            <a:endParaRPr lang="de-DE" altLang="de-DE" sz="14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127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BDD28C-24B5-4C5F-A6B4-D2E6858B3808}" type="slidenum">
              <a:rPr lang="de-DE" altLang="de-DE" sz="1400"/>
              <a:pPr>
                <a:spcBef>
                  <a:spcPct val="0"/>
                </a:spcBef>
              </a:pPr>
              <a:t>6</a:t>
            </a:fld>
            <a:endParaRPr lang="de-DE" altLang="de-DE" sz="14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12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BDD28C-24B5-4C5F-A6B4-D2E6858B3808}" type="slidenum">
              <a:rPr lang="de-DE" altLang="de-DE" sz="1400"/>
              <a:pPr>
                <a:spcBef>
                  <a:spcPct val="0"/>
                </a:spcBef>
              </a:pPr>
              <a:t>7</a:t>
            </a:fld>
            <a:endParaRPr lang="de-DE" altLang="de-DE" sz="14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127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BDD28C-24B5-4C5F-A6B4-D2E6858B3808}" type="slidenum">
              <a:rPr lang="de-DE" altLang="de-DE" sz="1400"/>
              <a:pPr>
                <a:spcBef>
                  <a:spcPct val="0"/>
                </a:spcBef>
              </a:pPr>
              <a:t>8</a:t>
            </a:fld>
            <a:endParaRPr lang="de-DE" altLang="de-DE" sz="14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9127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FF3C4C-F993-4E92-A660-5748665A1E1D}" type="slidenum">
              <a:rPr lang="de-DE" altLang="de-DE" sz="1400"/>
              <a:pPr>
                <a:spcBef>
                  <a:spcPct val="0"/>
                </a:spcBef>
              </a:pPr>
              <a:t>9</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798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3D7E24-362E-4405-858A-1B9580E723E2}" type="slidenum">
              <a:rPr lang="de-DE" altLang="de-DE" sz="1400"/>
              <a:pPr>
                <a:spcBef>
                  <a:spcPct val="0"/>
                </a:spcBef>
              </a:pPr>
              <a:t>10</a:t>
            </a:fld>
            <a:endParaRPr lang="de-DE" altLang="de-DE" sz="1400"/>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832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3D7E24-362E-4405-858A-1B9580E723E2}" type="slidenum">
              <a:rPr lang="de-DE" altLang="de-DE" sz="1400"/>
              <a:pPr>
                <a:spcBef>
                  <a:spcPct val="0"/>
                </a:spcBef>
              </a:pPr>
              <a:t>11</a:t>
            </a:fld>
            <a:endParaRPr lang="de-DE" altLang="de-DE" sz="1400"/>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832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3D7E24-362E-4405-858A-1B9580E723E2}" type="slidenum">
              <a:rPr lang="de-DE" altLang="de-DE" sz="1400"/>
              <a:pPr>
                <a:spcBef>
                  <a:spcPct val="0"/>
                </a:spcBef>
              </a:pPr>
              <a:t>12</a:t>
            </a:fld>
            <a:endParaRPr lang="de-DE" altLang="de-DE" sz="1400"/>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83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8D6E07-46E8-4BF9-88F3-5A6F2A350BE6}" type="slidenum">
              <a:rPr lang="de-DE" altLang="de-DE" sz="1400"/>
              <a:pPr>
                <a:spcBef>
                  <a:spcPct val="0"/>
                </a:spcBef>
              </a:pPr>
              <a:t>13</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9114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46028A-777C-44DE-AF37-74DABFD3C0D9}" type="slidenum">
              <a:rPr lang="de-DE" altLang="de-DE" sz="1400"/>
              <a:pPr>
                <a:spcBef>
                  <a:spcPct val="0"/>
                </a:spcBef>
              </a:pPr>
              <a:t>14</a:t>
            </a:fld>
            <a:endParaRPr lang="de-DE" altLang="de-DE" sz="1400"/>
          </a:p>
        </p:txBody>
      </p:sp>
      <p:sp>
        <p:nvSpPr>
          <p:cNvPr id="634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2FADF3C-40B2-4C28-9C81-400B75744E8F}" type="slidenum">
              <a:rPr lang="de-DE" altLang="de-DE" sz="1300" b="0"/>
              <a:pPr algn="r" eaLnBrk="1" hangingPunct="1">
                <a:spcBef>
                  <a:spcPct val="0"/>
                </a:spcBef>
              </a:pPr>
              <a:t>14</a:t>
            </a:fld>
            <a:endParaRPr lang="de-DE" altLang="de-DE" sz="1300" b="0"/>
          </a:p>
        </p:txBody>
      </p:sp>
      <p:sp>
        <p:nvSpPr>
          <p:cNvPr id="63492" name="Rectangle 2"/>
          <p:cNvSpPr>
            <a:spLocks noGrp="1" noRot="1" noChangeAspect="1" noChangeArrowheads="1" noTextEdit="1"/>
          </p:cNvSpPr>
          <p:nvPr>
            <p:ph type="sldImg"/>
          </p:nvPr>
        </p:nvSpPr>
        <p:spPr>
          <a:xfrm>
            <a:off x="141288" y="768350"/>
            <a:ext cx="6821487" cy="3836988"/>
          </a:xfrm>
          <a:ln/>
        </p:spPr>
      </p:sp>
      <p:sp>
        <p:nvSpPr>
          <p:cNvPr id="63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511922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04A440-1682-48E3-9C87-A9A1B872BE72}" type="slidenum">
              <a:rPr lang="de-DE" altLang="de-DE" sz="1400"/>
              <a:pPr>
                <a:spcBef>
                  <a:spcPct val="0"/>
                </a:spcBef>
              </a:pPr>
              <a:t>15</a:t>
            </a:fld>
            <a:endParaRPr lang="de-DE" altLang="de-DE" sz="1400"/>
          </a:p>
        </p:txBody>
      </p:sp>
      <p:sp>
        <p:nvSpPr>
          <p:cNvPr id="655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DCB7351-36FD-459D-8842-DB7AA174DD58}" type="slidenum">
              <a:rPr lang="de-DE" altLang="de-DE" sz="1300" b="0"/>
              <a:pPr algn="r" eaLnBrk="1" hangingPunct="1">
                <a:spcBef>
                  <a:spcPct val="0"/>
                </a:spcBef>
              </a:pPr>
              <a:t>15</a:t>
            </a:fld>
            <a:endParaRPr lang="de-DE" altLang="de-DE" sz="1300" b="0"/>
          </a:p>
        </p:txBody>
      </p:sp>
      <p:sp>
        <p:nvSpPr>
          <p:cNvPr id="65540" name="Rectangle 2"/>
          <p:cNvSpPr>
            <a:spLocks noGrp="1" noRot="1" noChangeAspect="1" noChangeArrowheads="1" noTextEdit="1"/>
          </p:cNvSpPr>
          <p:nvPr>
            <p:ph type="sldImg"/>
          </p:nvPr>
        </p:nvSpPr>
        <p:spPr>
          <a:xfrm>
            <a:off x="141288" y="768350"/>
            <a:ext cx="6821487" cy="3836988"/>
          </a:xfrm>
          <a:ln/>
        </p:spPr>
      </p:sp>
      <p:sp>
        <p:nvSpPr>
          <p:cNvPr id="655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018431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D9FEA1-2614-48F6-8F46-A02B540C937C}" type="slidenum">
              <a:rPr lang="de-DE" altLang="de-DE" sz="1400"/>
              <a:pPr>
                <a:spcBef>
                  <a:spcPct val="0"/>
                </a:spcBef>
              </a:pPr>
              <a:t>16</a:t>
            </a:fld>
            <a:endParaRPr lang="de-DE" altLang="de-DE" sz="14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D2946D2-F4B1-4804-A6FC-A05B0F3FEF2E}" type="slidenum">
              <a:rPr lang="de-DE" altLang="de-DE" sz="1300" b="0"/>
              <a:pPr algn="r" eaLnBrk="1" hangingPunct="1">
                <a:spcBef>
                  <a:spcPct val="0"/>
                </a:spcBef>
              </a:pPr>
              <a:t>16</a:t>
            </a:fld>
            <a:endParaRPr lang="de-DE" altLang="de-DE" sz="1300" b="0"/>
          </a:p>
        </p:txBody>
      </p:sp>
      <p:sp>
        <p:nvSpPr>
          <p:cNvPr id="67588" name="Rectangle 2"/>
          <p:cNvSpPr>
            <a:spLocks noGrp="1" noRot="1" noChangeAspect="1" noChangeArrowheads="1" noTextEdit="1"/>
          </p:cNvSpPr>
          <p:nvPr>
            <p:ph type="sldImg"/>
          </p:nvPr>
        </p:nvSpPr>
        <p:spPr>
          <a:xfrm>
            <a:off x="141288" y="768350"/>
            <a:ext cx="6821487"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1455535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2FEF8A-0138-46B1-BD82-C90B2B470C55}" type="slidenum">
              <a:rPr lang="de-DE" altLang="de-DE" sz="1400"/>
              <a:pPr>
                <a:spcBef>
                  <a:spcPct val="0"/>
                </a:spcBef>
              </a:pPr>
              <a:t>17</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4684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2FEF8A-0138-46B1-BD82-C90B2B470C55}" type="slidenum">
              <a:rPr lang="de-DE" altLang="de-DE" sz="1400"/>
              <a:pPr>
                <a:spcBef>
                  <a:spcPct val="0"/>
                </a:spcBef>
              </a:pPr>
              <a:t>18</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468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73CA13-340C-43FB-94BE-BEAB421056C4}" type="slidenum">
              <a:rPr lang="de-DE" altLang="de-DE" sz="1400"/>
              <a:pPr>
                <a:spcBef>
                  <a:spcPct val="0"/>
                </a:spcBef>
              </a:pPr>
              <a:t>19</a:t>
            </a:fld>
            <a:endParaRPr lang="de-DE" altLang="de-DE" sz="14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0393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621E7F-0CE7-45CF-BE50-0EC8AE993E71}" type="slidenum">
              <a:rPr lang="de-DE" altLang="de-DE" sz="1400"/>
              <a:pPr>
                <a:spcBef>
                  <a:spcPct val="0"/>
                </a:spcBef>
              </a:pPr>
              <a:t>20</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0857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621E7F-0CE7-45CF-BE50-0EC8AE993E71}" type="slidenum">
              <a:rPr lang="de-DE" altLang="de-DE" sz="1400"/>
              <a:pPr>
                <a:spcBef>
                  <a:spcPct val="0"/>
                </a:spcBef>
              </a:pPr>
              <a:t>21</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0857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621E7F-0CE7-45CF-BE50-0EC8AE993E71}" type="slidenum">
              <a:rPr lang="de-DE" altLang="de-DE" sz="1400"/>
              <a:pPr>
                <a:spcBef>
                  <a:spcPct val="0"/>
                </a:spcBef>
              </a:pPr>
              <a:t>22</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0857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621E7F-0CE7-45CF-BE50-0EC8AE993E71}" type="slidenum">
              <a:rPr lang="de-DE" altLang="de-DE" sz="1400"/>
              <a:pPr>
                <a:spcBef>
                  <a:spcPct val="0"/>
                </a:spcBef>
              </a:pPr>
              <a:t>23</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0857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C83B3A-B530-4CCB-91A4-3247250EE665}" type="slidenum">
              <a:rPr lang="de-DE" altLang="de-DE" sz="1400"/>
              <a:pPr>
                <a:spcBef>
                  <a:spcPct val="0"/>
                </a:spcBef>
              </a:pPr>
              <a:t>24</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2252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D38824-CED7-4F3B-81F3-67E0DEC8CBC2}" type="slidenum">
              <a:rPr lang="de-DE" altLang="de-DE" sz="1400"/>
              <a:pPr>
                <a:spcBef>
                  <a:spcPct val="0"/>
                </a:spcBef>
              </a:pPr>
              <a:t>25</a:t>
            </a:fld>
            <a:endParaRPr lang="de-DE" altLang="de-DE" sz="1400"/>
          </a:p>
        </p:txBody>
      </p:sp>
      <p:sp>
        <p:nvSpPr>
          <p:cNvPr id="86019" name="Rectangle 2"/>
          <p:cNvSpPr>
            <a:spLocks noGrp="1" noRot="1" noChangeAspect="1" noChangeArrowheads="1" noTextEdit="1"/>
          </p:cNvSpPr>
          <p:nvPr>
            <p:ph type="sldImg"/>
          </p:nvPr>
        </p:nvSpPr>
        <p:spPr>
          <a:xfrm>
            <a:off x="141288" y="768350"/>
            <a:ext cx="6821487"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4559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AE436E-0AAA-4D48-B6D7-4ACE82E96FAE}" type="slidenum">
              <a:rPr lang="de-DE" altLang="de-DE" sz="1400"/>
              <a:pPr>
                <a:spcBef>
                  <a:spcPct val="0"/>
                </a:spcBef>
              </a:pPr>
              <a:t>26</a:t>
            </a:fld>
            <a:endParaRPr lang="de-DE" altLang="de-DE" sz="1400"/>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2739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9F30CB-B99E-4E68-A10D-E8620503B02F}" type="slidenum">
              <a:rPr lang="de-DE" altLang="de-DE" sz="1400"/>
              <a:pPr>
                <a:spcBef>
                  <a:spcPct val="0"/>
                </a:spcBef>
              </a:pPr>
              <a:t>27</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967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7E2FCA-51CA-44E3-AB9F-3CBC1CB9A665}" type="slidenum">
              <a:rPr lang="de-DE" altLang="de-DE" sz="1400"/>
              <a:pPr>
                <a:spcBef>
                  <a:spcPct val="0"/>
                </a:spcBef>
              </a:pPr>
              <a:t>28</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6231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2994FF-0F3C-4C4E-AEF3-CEB9B4A285C2}" type="slidenum">
              <a:rPr lang="de-DE" altLang="de-DE" sz="1400"/>
              <a:pPr>
                <a:spcBef>
                  <a:spcPct val="0"/>
                </a:spcBef>
              </a:pPr>
              <a:t>29</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68145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1102F6-370F-45FA-8F60-52D135D5B9AB}" type="slidenum">
              <a:rPr lang="de-DE" altLang="de-DE" sz="1400"/>
              <a:pPr>
                <a:spcBef>
                  <a:spcPct val="0"/>
                </a:spcBef>
              </a:pPr>
              <a:t>30</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695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5D569B-56F4-410D-A1C1-F878EF18433D}" type="slidenum">
              <a:rPr lang="de-DE" altLang="de-DE" sz="1400"/>
              <a:pPr>
                <a:spcBef>
                  <a:spcPct val="0"/>
                </a:spcBef>
              </a:pPr>
              <a:t>31</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372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F6A112-C788-4D03-B3AD-CF0338AB5448}" type="slidenum">
              <a:rPr lang="de-DE" altLang="de-DE" sz="1400"/>
              <a:pPr>
                <a:spcBef>
                  <a:spcPct val="0"/>
                </a:spcBef>
              </a:pPr>
              <a:t>32</a:t>
            </a:fld>
            <a:endParaRPr lang="de-DE" altLang="de-DE" sz="1400"/>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15866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DEF9BAF-8623-451E-859C-8B7781A9D70B}" type="slidenum">
              <a:rPr lang="de-DE" altLang="de-DE" sz="1400"/>
              <a:pPr>
                <a:spcBef>
                  <a:spcPct val="0"/>
                </a:spcBef>
              </a:pPr>
              <a:t>33</a:t>
            </a:fld>
            <a:endParaRPr lang="de-DE" altLang="de-DE" sz="1400"/>
          </a:p>
        </p:txBody>
      </p:sp>
      <p:sp>
        <p:nvSpPr>
          <p:cNvPr id="1024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22658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8905D9-5E47-4EFD-AD4D-D35C0C15A1ED}" type="slidenum">
              <a:rPr lang="de-DE" altLang="de-DE" sz="1400"/>
              <a:pPr>
                <a:spcBef>
                  <a:spcPct val="0"/>
                </a:spcBef>
              </a:pPr>
              <a:t>35</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36825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2F54B2-08DE-4121-B225-B22D16358C18}" type="slidenum">
              <a:rPr lang="de-DE" altLang="de-DE" sz="1400"/>
              <a:pPr>
                <a:spcBef>
                  <a:spcPct val="0"/>
                </a:spcBef>
              </a:pPr>
              <a:t>36</a:t>
            </a:fld>
            <a:endParaRPr lang="de-DE" altLang="de-DE" sz="1400"/>
          </a:p>
        </p:txBody>
      </p:sp>
      <p:sp>
        <p:nvSpPr>
          <p:cNvPr id="107523"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07524"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5282935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028F0-6BAF-41A6-A795-23A9C0BC8209}" type="slidenum">
              <a:rPr lang="de-DE" altLang="de-DE" sz="1400"/>
              <a:pPr>
                <a:spcBef>
                  <a:spcPct val="0"/>
                </a:spcBef>
              </a:pPr>
              <a:t>37</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0999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FA1662-568F-481A-AC3A-5A4F39AD7149}" type="slidenum">
              <a:rPr lang="de-DE" altLang="de-DE" sz="1400"/>
              <a:pPr>
                <a:spcBef>
                  <a:spcPct val="0"/>
                </a:spcBef>
              </a:pPr>
              <a:t>38</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2253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88A8E5-596E-42C4-A866-ECAFBEC81B41}" type="slidenum">
              <a:rPr lang="de-DE" altLang="de-DE" sz="1400"/>
              <a:pPr>
                <a:spcBef>
                  <a:spcPct val="0"/>
                </a:spcBef>
              </a:pPr>
              <a:t>39</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2721841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E10618-87B8-4699-AD88-242567CA8611}" type="slidenum">
              <a:rPr lang="de-DE" altLang="de-DE" sz="1400"/>
              <a:pPr>
                <a:spcBef>
                  <a:spcPct val="0"/>
                </a:spcBef>
              </a:pPr>
              <a:t>40</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39141717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6383DA-CDDE-496B-A36E-E8D22CE5E3C9}" type="slidenum">
              <a:rPr lang="de-DE" altLang="de-DE" sz="1400"/>
              <a:pPr>
                <a:spcBef>
                  <a:spcPct val="0"/>
                </a:spcBef>
              </a:pPr>
              <a:t>41</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324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133D74-A1A8-4CEC-932F-EFF50F95CD01}" type="slidenum">
              <a:rPr lang="de-DE" altLang="de-DE" sz="1400"/>
              <a:pPr>
                <a:spcBef>
                  <a:spcPct val="0"/>
                </a:spcBef>
              </a:pPr>
              <a:t>42</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45788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59B3E6-6874-4D42-915B-FDD3C2C37E96}" type="slidenum">
              <a:rPr lang="de-DE" altLang="de-DE" sz="1400"/>
              <a:pPr>
                <a:spcBef>
                  <a:spcPct val="0"/>
                </a:spcBef>
              </a:pPr>
              <a:t>43</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9225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3E9042-3B22-4BA6-BCA5-38D9698BF788}" type="slidenum">
              <a:rPr lang="de-DE" altLang="de-DE" sz="1400"/>
              <a:pPr>
                <a:spcBef>
                  <a:spcPct val="0"/>
                </a:spcBef>
              </a:pPr>
              <a:t>44</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4782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89FA2AE-A42E-44A3-9806-BCCA102EB632}" type="slidenum">
              <a:rPr lang="de-DE" altLang="de-DE" sz="1400"/>
              <a:pPr>
                <a:spcBef>
                  <a:spcPct val="0"/>
                </a:spcBef>
              </a:pPr>
              <a:t>45</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727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2E512C-2F9B-485C-9638-1EA182E3246A}" type="slidenum">
              <a:rPr lang="de-DE" altLang="de-DE" sz="1400"/>
              <a:pPr>
                <a:spcBef>
                  <a:spcPct val="0"/>
                </a:spcBef>
              </a:pPr>
              <a:t>46</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3062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CB92BC-672F-4E7B-918D-22A76DB387E1}" type="slidenum">
              <a:rPr lang="de-DE" altLang="de-DE" sz="1400"/>
              <a:pPr>
                <a:spcBef>
                  <a:spcPct val="0"/>
                </a:spcBef>
              </a:pPr>
              <a:t>47</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02782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089D10-EBA2-4144-8DB8-2B17049B9002}" type="slidenum">
              <a:rPr lang="de-DE" altLang="de-DE" sz="1400"/>
              <a:pPr>
                <a:spcBef>
                  <a:spcPct val="0"/>
                </a:spcBef>
              </a:pPr>
              <a:t>48</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7084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01360A-CB15-4D63-93C3-3CB620CD8479}" type="slidenum">
              <a:rPr lang="de-DE" altLang="de-DE" sz="1400"/>
              <a:pPr>
                <a:spcBef>
                  <a:spcPct val="0"/>
                </a:spcBef>
              </a:pPr>
              <a:t>49</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6696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971176-CEB0-403B-B56D-7022A9207CDF}" type="slidenum">
              <a:rPr lang="de-DE" altLang="de-DE" sz="1400"/>
              <a:pPr>
                <a:spcBef>
                  <a:spcPct val="0"/>
                </a:spcBef>
              </a:pPr>
              <a:t>50</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9074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91BA03-C7E0-43D0-9445-F973E9E188D2}" type="slidenum">
              <a:rPr lang="de-DE" altLang="de-DE" sz="1400"/>
              <a:pPr>
                <a:spcBef>
                  <a:spcPct val="0"/>
                </a:spcBef>
              </a:pPr>
              <a:t>51</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77123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CC6FD8-A07B-48EC-BDF1-B1D7A66E22D6}" type="slidenum">
              <a:rPr lang="de-DE" altLang="de-DE" sz="1400"/>
              <a:pPr>
                <a:spcBef>
                  <a:spcPct val="0"/>
                </a:spcBef>
              </a:pPr>
              <a:t>52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7689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5236D1-2E9F-498C-A259-721E2D76DA61}" type="slidenum">
              <a:rPr lang="de-DE" altLang="de-DE" sz="1400"/>
              <a:pPr>
                <a:spcBef>
                  <a:spcPct val="0"/>
                </a:spcBef>
              </a:pPr>
              <a:t>53</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7415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411F94-1C9E-4DF1-8B9A-D09FC15298F1}" type="slidenum">
              <a:rPr lang="de-DE" altLang="de-DE" sz="1400"/>
              <a:pPr>
                <a:spcBef>
                  <a:spcPct val="0"/>
                </a:spcBef>
              </a:pPr>
              <a:t>54</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692356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1A33A7-AEF2-4FC6-9E1E-ABA0EA996DD5}" type="slidenum">
              <a:rPr lang="de-DE" altLang="de-DE" sz="1400"/>
              <a:pPr>
                <a:spcBef>
                  <a:spcPct val="0"/>
                </a:spcBef>
              </a:pPr>
              <a:t>55</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6809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CB9F2C-886D-48AB-88B5-C1ABFBEF9AD1}" type="slidenum">
              <a:rPr lang="de-DE" altLang="de-DE" sz="1400"/>
              <a:pPr>
                <a:spcBef>
                  <a:spcPct val="0"/>
                </a:spcBef>
              </a:pPr>
              <a:t>56</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32084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5B40F6-8389-49AE-8174-E310B7A72B6B}" type="slidenum">
              <a:rPr lang="de-DE" altLang="de-DE" sz="1400"/>
              <a:pPr>
                <a:spcBef>
                  <a:spcPct val="0"/>
                </a:spcBef>
              </a:pPr>
              <a:t>57</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711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8704D7-C08C-410B-B15F-5357C5C604B3}" type="slidenum">
              <a:rPr lang="de-DE" altLang="de-DE" sz="1400"/>
              <a:pPr>
                <a:spcBef>
                  <a:spcPct val="0"/>
                </a:spcBef>
              </a:pPr>
              <a:t>58</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6727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5CE0C4-9BF2-4C44-AEBE-56B6A1F6E028}" type="slidenum">
              <a:rPr lang="de-DE" altLang="de-DE" sz="1400"/>
              <a:pPr>
                <a:spcBef>
                  <a:spcPct val="0"/>
                </a:spcBef>
              </a:pPr>
              <a:t>59</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38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5CE0C4-9BF2-4C44-AEBE-56B6A1F6E028}" type="slidenum">
              <a:rPr lang="de-DE" altLang="de-DE" sz="1400"/>
              <a:pPr>
                <a:spcBef>
                  <a:spcPct val="0"/>
                </a:spcBef>
              </a:pPr>
              <a:t>60</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38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5CE0C4-9BF2-4C44-AEBE-56B6A1F6E028}" type="slidenum">
              <a:rPr lang="de-DE" altLang="de-DE" sz="1400"/>
              <a:pPr>
                <a:spcBef>
                  <a:spcPct val="0"/>
                </a:spcBef>
              </a:pPr>
              <a:t>61</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38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5CE0C4-9BF2-4C44-AEBE-56B6A1F6E028}" type="slidenum">
              <a:rPr lang="de-DE" altLang="de-DE" sz="1400"/>
              <a:pPr>
                <a:spcBef>
                  <a:spcPct val="0"/>
                </a:spcBef>
              </a:pPr>
              <a:t>62</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3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5CE0C4-9BF2-4C44-AEBE-56B6A1F6E028}" type="slidenum">
              <a:rPr lang="de-DE" altLang="de-DE" sz="1400"/>
              <a:pPr>
                <a:spcBef>
                  <a:spcPct val="0"/>
                </a:spcBef>
              </a:pPr>
              <a:t>63</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38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352A43-65D2-46F0-A9B4-FCAB8825D6F1}" type="slidenum">
              <a:rPr lang="de-DE" altLang="de-DE" sz="1400"/>
              <a:pPr>
                <a:spcBef>
                  <a:spcPct val="0"/>
                </a:spcBef>
              </a:pPr>
              <a:t>64</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5768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352A43-65D2-46F0-A9B4-FCAB8825D6F1}" type="slidenum">
              <a:rPr lang="de-DE" altLang="de-DE" sz="1400"/>
              <a:pPr>
                <a:spcBef>
                  <a:spcPct val="0"/>
                </a:spcBef>
              </a:pPr>
              <a:t>65</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5768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352A43-65D2-46F0-A9B4-FCAB8825D6F1}" type="slidenum">
              <a:rPr lang="de-DE" altLang="de-DE" sz="1400"/>
              <a:pPr>
                <a:spcBef>
                  <a:spcPct val="0"/>
                </a:spcBef>
              </a:pPr>
              <a:t>66</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5768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726DF4-4B0F-4392-99DD-E22D677B82B1}" type="slidenum">
              <a:rPr lang="de-DE" altLang="de-DE" sz="1400"/>
              <a:pPr>
                <a:spcBef>
                  <a:spcPct val="0"/>
                </a:spcBef>
              </a:pPr>
              <a:t>68</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4048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69</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70</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71</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72</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73</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74</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75</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76</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77</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Použití</a:t>
            </a:r>
            <a:r>
              <a:rPr lang="en-US" altLang="ko-KR" sz="1000" b="0" dirty="0">
                <a:latin typeface="+mj-lt"/>
              </a:rPr>
              <a:t> </a:t>
            </a:r>
            <a:r>
              <a:rPr lang="en-US" altLang="ko-KR" sz="1000" b="0" dirty="0" err="1">
                <a:latin typeface="+mj-lt"/>
              </a:rPr>
              <a:t>obrázků</a:t>
            </a:r>
            <a:r>
              <a:rPr lang="en-US" altLang="ko-KR" sz="1000" b="0" dirty="0">
                <a:latin typeface="+mj-lt"/>
              </a:rPr>
              <a:t> v </a:t>
            </a:r>
            <a:r>
              <a:rPr lang="en-US" altLang="ko-KR" sz="1000" b="0" dirty="0" err="1">
                <a:latin typeface="+mj-lt"/>
              </a:rPr>
              <a:t>tomto</a:t>
            </a:r>
            <a:r>
              <a:rPr lang="en-US" altLang="ko-KR" sz="1000" b="0" dirty="0">
                <a:latin typeface="+mj-lt"/>
              </a:rPr>
              <a:t> </a:t>
            </a:r>
            <a:r>
              <a:rPr lang="en-US" altLang="ko-KR" sz="1000" b="0" dirty="0" err="1">
                <a:latin typeface="+mj-lt"/>
              </a:rPr>
              <a:t>modulu</a:t>
            </a:r>
            <a:r>
              <a:rPr lang="en-US" altLang="ko-KR" sz="1000" b="0" dirty="0">
                <a:latin typeface="+mj-lt"/>
              </a:rPr>
              <a:t> </a:t>
            </a:r>
            <a:r>
              <a:rPr lang="en-US" altLang="ko-KR" sz="1000" b="0" dirty="0" err="1">
                <a:latin typeface="+mj-lt"/>
              </a:rPr>
              <a:t>bylo</a:t>
            </a:r>
            <a:r>
              <a:rPr lang="en-US" altLang="ko-KR" sz="1000" b="0" dirty="0">
                <a:latin typeface="+mj-lt"/>
              </a:rPr>
              <a:t> </a:t>
            </a:r>
            <a:r>
              <a:rPr lang="en-US" altLang="ko-KR" sz="1000" b="0" dirty="0" err="1">
                <a:latin typeface="+mj-lt"/>
              </a:rPr>
              <a:t>laskavě</a:t>
            </a:r>
            <a:r>
              <a:rPr lang="en-US" altLang="ko-KR" sz="1000" b="0" dirty="0">
                <a:latin typeface="+mj-lt"/>
              </a:rPr>
              <a:t> </a:t>
            </a:r>
            <a:r>
              <a:rPr lang="en-US" altLang="ko-KR" sz="1000" b="0" dirty="0" err="1">
                <a:latin typeface="+mj-lt"/>
              </a:rPr>
              <a:t>umožněno</a:t>
            </a:r>
            <a:r>
              <a:rPr lang="en-US" altLang="ko-KR" sz="1000" b="0" dirty="0">
                <a:latin typeface="+mj-lt"/>
              </a:rPr>
              <a:t> </a:t>
            </a:r>
            <a:r>
              <a:rPr lang="en-US" altLang="ko-KR" sz="1000" b="0" dirty="0" err="1">
                <a:latin typeface="+mj-lt"/>
              </a:rPr>
              <a:t>různými</a:t>
            </a:r>
            <a:r>
              <a:rPr lang="en-US" altLang="ko-KR" sz="1000" b="0" dirty="0">
                <a:latin typeface="+mj-lt"/>
              </a:rPr>
              <a:t> </a:t>
            </a:r>
            <a:r>
              <a:rPr lang="en-US" altLang="ko-KR" sz="1000" b="0" dirty="0" err="1">
                <a:latin typeface="+mj-lt"/>
              </a:rPr>
              <a:t>umělci</a:t>
            </a:r>
            <a:r>
              <a:rPr lang="en-US" altLang="ko-KR" sz="1000" b="0" dirty="0">
                <a:latin typeface="+mj-lt"/>
              </a:rPr>
              <a:t> a </a:t>
            </a:r>
            <a:r>
              <a:rPr lang="en-US" altLang="ko-KR" sz="1000" b="0" dirty="0" err="1">
                <a:latin typeface="+mj-lt"/>
              </a:rPr>
              <a:t>držiteli</a:t>
            </a:r>
            <a:r>
              <a:rPr lang="en-US" altLang="ko-KR" sz="1000" b="0" dirty="0">
                <a:latin typeface="+mj-lt"/>
              </a:rPr>
              <a:t> </a:t>
            </a:r>
            <a:r>
              <a:rPr lang="en-US" altLang="ko-KR" sz="1000" b="0" dirty="0" err="1">
                <a:latin typeface="+mj-lt"/>
              </a:rPr>
              <a:t>copyrightů</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umělec</a:t>
            </a:r>
            <a:r>
              <a:rPr lang="en-US" altLang="ko-KR" sz="1000" b="0" dirty="0">
                <a:latin typeface="+mj-lt"/>
              </a:rPr>
              <a:t>, </a:t>
            </a:r>
            <a:r>
              <a:rPr lang="en-US" altLang="ko-KR" sz="1000" b="0" dirty="0" err="1">
                <a:latin typeface="+mj-lt"/>
              </a:rPr>
              <a:t>dílo</a:t>
            </a:r>
            <a:r>
              <a:rPr lang="en-US" altLang="ko-KR" sz="1000" b="0" dirty="0">
                <a:latin typeface="+mj-lt"/>
              </a:rPr>
              <a:t>) </a:t>
            </a:r>
            <a:r>
              <a:rPr lang="en-US" altLang="ko-KR" sz="1000" b="0" dirty="0" err="1">
                <a:latin typeface="+mj-lt"/>
              </a:rPr>
              <a:t>jsou</a:t>
            </a:r>
            <a:r>
              <a:rPr lang="en-US" altLang="ko-KR" sz="1000" b="0" dirty="0">
                <a:latin typeface="+mj-lt"/>
              </a:rPr>
              <a:t> </a:t>
            </a:r>
            <a:r>
              <a:rPr lang="en-US" altLang="ko-KR" sz="1000" b="0" dirty="0" err="1">
                <a:latin typeface="+mj-lt"/>
              </a:rPr>
              <a:t>uvedeny</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konci</a:t>
            </a:r>
            <a:r>
              <a:rPr lang="en-US" altLang="ko-KR" sz="1000" b="0" dirty="0">
                <a:latin typeface="+mj-lt"/>
              </a:rPr>
              <a:t> </a:t>
            </a:r>
            <a:r>
              <a:rPr lang="en-US" altLang="ko-KR" sz="1000" b="0" dirty="0" err="1">
                <a:latin typeface="+mj-lt"/>
              </a:rPr>
              <a:t>této</a:t>
            </a:r>
            <a:r>
              <a:rPr lang="en-US" altLang="ko-KR" sz="1000" b="0" dirty="0">
                <a:latin typeface="+mj-lt"/>
              </a:rPr>
              <a:t> </a:t>
            </a:r>
            <a:r>
              <a:rPr lang="en-US" altLang="ko-KR" sz="1000" b="0" dirty="0" err="1">
                <a:latin typeface="+mj-lt"/>
              </a:rPr>
              <a:t>prezentace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4" name="Slide Number Placeholder 3"/>
          <p:cNvSpPr>
            <a:spLocks noGrp="1"/>
          </p:cNvSpPr>
          <p:nvPr>
            <p:ph type="sldNum" sz="quarter" idx="12"/>
          </p:nvPr>
        </p:nvSpPr>
        <p:spPr bwMode="gray"/>
        <p:txBody>
          <a:bodyPr/>
          <a:lstStyle>
            <a:lvl1pPr>
              <a:defRPr b="0"/>
            </a:lvl1pPr>
          </a:lstStyle>
          <a:p>
            <a:pPr>
              <a:defRPr/>
            </a:pPr>
            <a:fld id="{9731C49D-159C-4D37-9DAE-AB3AF185F4F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7 – Unáhlené Závěry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C2C8CB6-B2A0-4270-970F-69229C49332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pPr>
              <a:defRPr/>
            </a:pPr>
            <a:fld id="{CA839871-144D-4896-A68B-D043C967C22A}"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pPr>
              <a:defRPr/>
            </a:pPr>
            <a:fld id="{9731C49D-159C-4D37-9DAE-AB3AF185F4F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pPr>
              <a:defRPr/>
            </a:pPr>
            <a:fld id="{9731C49D-159C-4D37-9DAE-AB3AF185F4F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5" name="Slide Number Placeholder 4"/>
          <p:cNvSpPr>
            <a:spLocks noGrp="1"/>
          </p:cNvSpPr>
          <p:nvPr>
            <p:ph type="sldNum" sz="quarter" idx="12"/>
          </p:nvPr>
        </p:nvSpPr>
        <p:spPr bwMode="gray"/>
        <p:txBody>
          <a:bodyPr/>
          <a:lstStyle>
            <a:lvl1pPr>
              <a:defRPr b="0"/>
            </a:lvl1pPr>
          </a:lstStyle>
          <a:p>
            <a:pPr>
              <a:defRPr/>
            </a:pPr>
            <a:fld id="{3CB56FF3-00A8-4549-91BE-7013202506B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4" name="Slide Number Placeholder 3"/>
          <p:cNvSpPr>
            <a:spLocks noGrp="1"/>
          </p:cNvSpPr>
          <p:nvPr>
            <p:ph type="sldNum" sz="quarter" idx="12"/>
          </p:nvPr>
        </p:nvSpPr>
        <p:spPr bwMode="gray"/>
        <p:txBody>
          <a:bodyPr/>
          <a:lstStyle>
            <a:lvl1pPr>
              <a:defRPr b="0"/>
            </a:lvl1pPr>
          </a:lstStyle>
          <a:p>
            <a:pPr>
              <a:defRPr/>
            </a:pPr>
            <a:fld id="{5AAACE19-EE99-44E6-8C90-D6D59384E2A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7 – Unáhlené Závěry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731C49D-159C-4D37-9DAE-AB3AF185F4F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7 B </a:t>
            </a:r>
            <a:r>
              <a:rPr lang="en-US" altLang="ja-JP" dirty="0">
                <a:latin typeface="+mn-lt"/>
                <a:ea typeface="+mn-ea"/>
                <a:cs typeface="+mn-cs"/>
              </a:rPr>
              <a:t>– </a:t>
            </a:r>
            <a:r>
              <a:rPr lang="pl-PL" altLang="ko-KR" dirty="0">
                <a:latin typeface="+mn-lt"/>
                <a:ea typeface="+mn-ea"/>
                <a:cs typeface="+mn-cs"/>
              </a:rPr>
              <a:t>Unáhlené Závěry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69325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333333"/>
              </a:buClr>
              <a:buFont typeface="WingDings"/>
              <a:buChar char=""/>
            </a:pPr>
            <a:r>
              <a:rPr lang="cs-CZ" altLang="de-DE" sz="2400" dirty="0">
                <a:solidFill>
                  <a:srgbClr val="333333"/>
                </a:solidFill>
              </a:rPr>
              <a:t>Důvody/výhody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Šetří to čas</a:t>
            </a:r>
            <a:r>
              <a:rPr lang="en-US" altLang="de-DE" sz="2400" dirty="0">
                <a:solidFill>
                  <a:srgbClr val="FFFFFF"/>
                </a:solidFill>
              </a:rPr>
              <a:t>, </a:t>
            </a:r>
            <a:r>
              <a:rPr lang="cs-CZ" altLang="de-DE" sz="2400" dirty="0">
                <a:solidFill>
                  <a:srgbClr val="FFFFFF"/>
                </a:solidFill>
              </a:rPr>
              <a:t>poskytuje to pocit bezpečí</a:t>
            </a:r>
            <a:r>
              <a:rPr lang="en-US" altLang="de-DE" sz="2400" dirty="0">
                <a:solidFill>
                  <a:srgbClr val="FFFFFF"/>
                </a:solidFill>
              </a:rPr>
              <a:t>, </a:t>
            </a:r>
            <a:r>
              <a:rPr lang="cs-CZ" altLang="de-DE" sz="2400" dirty="0">
                <a:solidFill>
                  <a:srgbClr val="FFFFFF"/>
                </a:solidFill>
              </a:rPr>
              <a:t>člověk vypadá před ostatními jako schopný a </a:t>
            </a:r>
            <a:r>
              <a:rPr lang="cs-CZ" altLang="de-DE" sz="2400">
                <a:solidFill>
                  <a:srgbClr val="FFFFFF"/>
                </a:solidFill>
              </a:rPr>
              <a:t>rozhodný</a:t>
            </a:r>
            <a:r>
              <a:rPr lang="en-US" altLang="de-DE" sz="2400">
                <a:solidFill>
                  <a:srgbClr val="FFFFFF"/>
                </a:solidFill>
              </a:rPr>
              <a:t> (</a:t>
            </a:r>
            <a:r>
              <a:rPr lang="cs-CZ" altLang="de-DE" sz="2400">
                <a:solidFill>
                  <a:srgbClr val="FFFFFF"/>
                </a:solidFill>
              </a:rPr>
              <a:t>“I </a:t>
            </a:r>
            <a:r>
              <a:rPr lang="cs-CZ" altLang="de-DE" sz="2400" dirty="0">
                <a:solidFill>
                  <a:srgbClr val="FFFFFF"/>
                </a:solidFill>
              </a:rPr>
              <a:t>špatné rozhodnutí je lepší než žádné </a:t>
            </a:r>
            <a:r>
              <a:rPr lang="cs-CZ" altLang="de-DE" sz="2400">
                <a:solidFill>
                  <a:srgbClr val="FFFFFF"/>
                </a:solidFill>
              </a:rPr>
              <a:t>rozhodnutí</a:t>
            </a:r>
            <a:r>
              <a:rPr lang="en-US" altLang="de-DE" sz="2400">
                <a:solidFill>
                  <a:srgbClr val="FFFFFF"/>
                </a:solidFill>
              </a:rPr>
              <a:t>.”).</a:t>
            </a:r>
            <a:endParaRPr lang="en-US" altLang="de-DE" sz="2400" dirty="0">
              <a:solidFill>
                <a:srgbClr val="FFFFFF"/>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Riziko, že se člověk rozhodne špatně a dostane se do potíží</a:t>
            </a:r>
            <a:r>
              <a:rPr lang="en-US" altLang="de-DE" sz="2400" dirty="0">
                <a:solidFill>
                  <a:srgbClr val="FFFFFF"/>
                </a:solidFill>
              </a:rPr>
              <a:t>...</a:t>
            </a:r>
            <a:endParaRPr lang="en-US" sz="2400" dirty="0">
              <a:solidFill>
                <a:srgbClr val="FFFFFF"/>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333333"/>
              </a:buClr>
              <a:buFont typeface="WingDings"/>
              <a:buChar char=""/>
            </a:pPr>
            <a:r>
              <a:rPr lang="cs-CZ" altLang="de-DE" sz="2400" dirty="0">
                <a:solidFill>
                  <a:srgbClr val="333333"/>
                </a:solidFill>
              </a:rPr>
              <a:t>Důvody/výhody</a:t>
            </a:r>
            <a:r>
              <a:rPr lang="en-US" altLang="de-DE" sz="2400" dirty="0">
                <a:solidFill>
                  <a:srgbClr val="333333"/>
                </a:solidFill>
              </a:rPr>
              <a:t>:</a:t>
            </a:r>
            <a:r>
              <a:rPr lang="en-US" altLang="de-DE" sz="2400" dirty="0">
                <a:solidFill>
                  <a:srgbClr val="004992"/>
                </a:solidFill>
              </a:rPr>
              <a:t> </a:t>
            </a:r>
            <a:r>
              <a:rPr lang="cs-CZ" altLang="de-DE" sz="2400" dirty="0">
                <a:solidFill>
                  <a:srgbClr val="004992"/>
                </a:solidFill>
              </a:rPr>
              <a:t>Šetří to čas</a:t>
            </a:r>
            <a:r>
              <a:rPr lang="en-US" altLang="de-DE" sz="2400" dirty="0">
                <a:solidFill>
                  <a:srgbClr val="004992"/>
                </a:solidFill>
              </a:rPr>
              <a:t>, </a:t>
            </a:r>
            <a:r>
              <a:rPr lang="cs-CZ" altLang="de-DE" sz="2400" dirty="0">
                <a:solidFill>
                  <a:srgbClr val="004992"/>
                </a:solidFill>
              </a:rPr>
              <a:t>poskytuje to pocit bezpečí</a:t>
            </a:r>
            <a:r>
              <a:rPr lang="en-US" altLang="de-DE" sz="2400" dirty="0">
                <a:solidFill>
                  <a:srgbClr val="004992"/>
                </a:solidFill>
              </a:rPr>
              <a:t>, </a:t>
            </a:r>
            <a:r>
              <a:rPr lang="cs-CZ" altLang="de-DE" sz="2400" dirty="0">
                <a:solidFill>
                  <a:srgbClr val="004992"/>
                </a:solidFill>
              </a:rPr>
              <a:t>člověk vypadá před ostatními jako schopný a </a:t>
            </a:r>
            <a:r>
              <a:rPr lang="cs-CZ" altLang="de-DE" sz="2400">
                <a:solidFill>
                  <a:srgbClr val="004992"/>
                </a:solidFill>
              </a:rPr>
              <a:t>rozhodný</a:t>
            </a:r>
            <a:r>
              <a:rPr lang="en-US" altLang="de-DE" sz="2400">
                <a:solidFill>
                  <a:srgbClr val="004992"/>
                </a:solidFill>
              </a:rPr>
              <a:t> (</a:t>
            </a:r>
            <a:r>
              <a:rPr lang="cs-CZ" altLang="de-DE" sz="2400">
                <a:solidFill>
                  <a:srgbClr val="004992"/>
                </a:solidFill>
              </a:rPr>
              <a:t>“I </a:t>
            </a:r>
            <a:r>
              <a:rPr lang="cs-CZ" altLang="de-DE" sz="2400" dirty="0">
                <a:solidFill>
                  <a:srgbClr val="004992"/>
                </a:solidFill>
              </a:rPr>
              <a:t>špatné rozhodnutí je lepší než žádné </a:t>
            </a:r>
            <a:r>
              <a:rPr lang="cs-CZ" altLang="de-DE" sz="2400">
                <a:solidFill>
                  <a:srgbClr val="004992"/>
                </a:solidFill>
              </a:rPr>
              <a:t>rozhodnutí</a:t>
            </a:r>
            <a:r>
              <a:rPr lang="en-US" altLang="de-DE" sz="240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Riziko, že se člověk rozhodne špatně a dostane se do potíží</a:t>
            </a:r>
            <a:r>
              <a:rPr lang="en-US" altLang="de-DE" sz="2400" dirty="0">
                <a:solidFill>
                  <a:srgbClr val="FFFFFF"/>
                </a:solidFill>
              </a:rPr>
              <a:t>...</a:t>
            </a:r>
            <a:endParaRPr lang="en-US" sz="2400" dirty="0">
              <a:solidFill>
                <a:srgbClr val="FFFFFF"/>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3</a:t>
            </a:fld>
            <a:endParaRPr lang="de-DE" altLang="de-DE"/>
          </a:p>
        </p:txBody>
      </p:sp>
    </p:spTree>
    <p:extLst>
      <p:ext uri="{BB962C8B-B14F-4D97-AF65-F5344CB8AC3E}">
        <p14:creationId xmlns:p14="http://schemas.microsoft.com/office/powerpoint/2010/main" val="237908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333333"/>
              </a:buClr>
              <a:buFont typeface="WingDings"/>
              <a:buChar char=""/>
            </a:pPr>
            <a:r>
              <a:rPr lang="cs-CZ" altLang="de-DE" sz="2400" dirty="0">
                <a:solidFill>
                  <a:srgbClr val="333333"/>
                </a:solidFill>
              </a:rPr>
              <a:t>Důvody/výhody</a:t>
            </a:r>
            <a:r>
              <a:rPr lang="en-US" altLang="de-DE" sz="2400" dirty="0">
                <a:solidFill>
                  <a:srgbClr val="333333"/>
                </a:solidFill>
              </a:rPr>
              <a:t>:</a:t>
            </a:r>
            <a:r>
              <a:rPr lang="en-US" altLang="de-DE" sz="2400" dirty="0">
                <a:solidFill>
                  <a:srgbClr val="004992"/>
                </a:solidFill>
              </a:rPr>
              <a:t> </a:t>
            </a:r>
            <a:r>
              <a:rPr lang="cs-CZ" altLang="de-DE" sz="2400" dirty="0">
                <a:solidFill>
                  <a:srgbClr val="004992"/>
                </a:solidFill>
              </a:rPr>
              <a:t>Šetří to čas</a:t>
            </a:r>
            <a:r>
              <a:rPr lang="en-US" altLang="de-DE" sz="2400" dirty="0">
                <a:solidFill>
                  <a:srgbClr val="004992"/>
                </a:solidFill>
              </a:rPr>
              <a:t>, </a:t>
            </a:r>
            <a:r>
              <a:rPr lang="cs-CZ" altLang="de-DE" sz="2400" dirty="0">
                <a:solidFill>
                  <a:srgbClr val="004992"/>
                </a:solidFill>
              </a:rPr>
              <a:t>poskytuje to pocit bezpečí</a:t>
            </a:r>
            <a:r>
              <a:rPr lang="en-US" altLang="de-DE" sz="2400" dirty="0">
                <a:solidFill>
                  <a:srgbClr val="004992"/>
                </a:solidFill>
              </a:rPr>
              <a:t>, </a:t>
            </a:r>
            <a:r>
              <a:rPr lang="cs-CZ" altLang="de-DE" sz="2400" dirty="0">
                <a:solidFill>
                  <a:srgbClr val="004992"/>
                </a:solidFill>
              </a:rPr>
              <a:t>člověk vypadá před ostatními jako schopný a </a:t>
            </a:r>
            <a:r>
              <a:rPr lang="cs-CZ" altLang="de-DE" sz="2400">
                <a:solidFill>
                  <a:srgbClr val="004992"/>
                </a:solidFill>
              </a:rPr>
              <a:t>rozhodný</a:t>
            </a:r>
            <a:r>
              <a:rPr lang="en-US" altLang="de-DE" sz="2400">
                <a:solidFill>
                  <a:srgbClr val="004992"/>
                </a:solidFill>
              </a:rPr>
              <a:t> (</a:t>
            </a:r>
            <a:r>
              <a:rPr lang="cs-CZ" altLang="de-DE" sz="2400">
                <a:solidFill>
                  <a:srgbClr val="004992"/>
                </a:solidFill>
              </a:rPr>
              <a:t>“I </a:t>
            </a:r>
            <a:r>
              <a:rPr lang="cs-CZ" altLang="de-DE" sz="2400" dirty="0">
                <a:solidFill>
                  <a:srgbClr val="004992"/>
                </a:solidFill>
              </a:rPr>
              <a:t>špatné rozhodnutí je lepší než žádné </a:t>
            </a:r>
            <a:r>
              <a:rPr lang="cs-CZ" altLang="de-DE" sz="2400">
                <a:solidFill>
                  <a:srgbClr val="004992"/>
                </a:solidFill>
              </a:rPr>
              <a:t>rozhodnutí</a:t>
            </a:r>
            <a:r>
              <a:rPr lang="en-US" altLang="de-DE" sz="240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a:t>
            </a:r>
            <a:r>
              <a:rPr lang="en-US" altLang="de-DE" sz="2400" dirty="0">
                <a:solidFill>
                  <a:srgbClr val="004992"/>
                </a:solidFill>
              </a:rPr>
              <a:t> </a:t>
            </a:r>
            <a:r>
              <a:rPr lang="cs-CZ" altLang="de-DE" sz="2400" dirty="0">
                <a:solidFill>
                  <a:srgbClr val="004992"/>
                </a:solidFill>
              </a:rPr>
              <a:t>Riziko, že se člověk rozhodne špatně a dostane se do potíží</a:t>
            </a:r>
            <a:r>
              <a:rPr lang="en-US" altLang="de-DE" sz="2400" dirty="0">
                <a:solidFill>
                  <a:srgbClr val="004992"/>
                </a:solidFill>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4</a:t>
            </a:fld>
            <a:endParaRPr lang="de-DE" altLang="de-DE"/>
          </a:p>
        </p:txBody>
      </p:sp>
    </p:spTree>
    <p:extLst>
      <p:ext uri="{BB962C8B-B14F-4D97-AF65-F5344CB8AC3E}">
        <p14:creationId xmlns:p14="http://schemas.microsoft.com/office/powerpoint/2010/main" val="418617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925378253"/>
              </p:ext>
            </p:extLst>
          </p:nvPr>
        </p:nvGraphicFramePr>
        <p:xfrm>
          <a:off x="408955" y="2488272"/>
          <a:ext cx="11376000" cy="384048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je problém příliš složitý</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3925237949"/>
              </p:ext>
            </p:extLst>
          </p:nvPr>
        </p:nvGraphicFramePr>
        <p:xfrm>
          <a:off x="408955" y="2488272"/>
          <a:ext cx="11376000" cy="384048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je problém příliš složitý</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Když</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kupujeme</a:t>
                      </a:r>
                      <a:r>
                        <a:rPr kumimoji="0" lang="en-US" sz="2000" b="0" i="0" u="none" strike="noStrike" cap="none" normalizeH="0" baseline="0" dirty="0">
                          <a:ln>
                            <a:noFill/>
                          </a:ln>
                          <a:solidFill>
                            <a:srgbClr val="333333"/>
                          </a:solidFill>
                          <a:effectLst/>
                          <a:latin typeface="Calibri Light"/>
                          <a:cs typeface="Times New Roman" pitchFamily="18" charset="0"/>
                        </a:rPr>
                        <a:t> auto, </a:t>
                      </a:r>
                      <a:r>
                        <a:rPr kumimoji="0" lang="en-US" sz="2000" b="0" i="0" u="none" strike="noStrike" cap="none" normalizeH="0" baseline="0" dirty="0" err="1">
                          <a:ln>
                            <a:noFill/>
                          </a:ln>
                          <a:solidFill>
                            <a:srgbClr val="333333"/>
                          </a:solidFill>
                          <a:effectLst/>
                          <a:latin typeface="Calibri Light"/>
                          <a:cs typeface="Times New Roman" pitchFamily="18" charset="0"/>
                        </a:rPr>
                        <a:t>není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porovnat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modely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trhu</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vzít</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úvahu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jejich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spotřebu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výbavu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apod</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Přesto</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musíme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rozhodnout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6</a:t>
            </a:fld>
            <a:endParaRPr lang="de-DE" altLang="de-DE"/>
          </a:p>
        </p:txBody>
      </p:sp>
    </p:spTree>
    <p:extLst>
      <p:ext uri="{BB962C8B-B14F-4D97-AF65-F5344CB8AC3E}">
        <p14:creationId xmlns:p14="http://schemas.microsoft.com/office/powerpoint/2010/main" val="57452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98510475"/>
              </p:ext>
            </p:extLst>
          </p:nvPr>
        </p:nvGraphicFramePr>
        <p:xfrm>
          <a:off x="408955" y="2488272"/>
          <a:ext cx="11376000" cy="384048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je problém příliš složitý</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Když</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kupujeme</a:t>
                      </a:r>
                      <a:r>
                        <a:rPr kumimoji="0" lang="en-US" sz="2000" b="0" i="0" u="none" strike="noStrike" cap="none" normalizeH="0" baseline="0" dirty="0">
                          <a:ln>
                            <a:noFill/>
                          </a:ln>
                          <a:solidFill>
                            <a:srgbClr val="333333"/>
                          </a:solidFill>
                          <a:effectLst/>
                          <a:latin typeface="Calibri Light"/>
                          <a:cs typeface="Times New Roman" pitchFamily="18" charset="0"/>
                        </a:rPr>
                        <a:t> auto, </a:t>
                      </a:r>
                      <a:r>
                        <a:rPr kumimoji="0" lang="en-US" sz="2000" b="0" i="0" u="none" strike="noStrike" cap="none" normalizeH="0" baseline="0" dirty="0" err="1">
                          <a:ln>
                            <a:noFill/>
                          </a:ln>
                          <a:solidFill>
                            <a:srgbClr val="333333"/>
                          </a:solidFill>
                          <a:effectLst/>
                          <a:latin typeface="Calibri Light"/>
                          <a:cs typeface="Times New Roman" pitchFamily="18" charset="0"/>
                        </a:rPr>
                        <a:t>není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porovnat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modely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trhu</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vzít</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úvahu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jejich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spotřebu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výbavu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apod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Přesto</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musíme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rozhodnout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Ale </a:t>
                      </a:r>
                      <a:r>
                        <a:rPr kumimoji="0" lang="en-US" sz="2000" b="0" i="0" u="none" strike="noStrike" cap="none" normalizeH="0" baseline="0" dirty="0" err="1">
                          <a:ln>
                            <a:noFill/>
                          </a:ln>
                          <a:solidFill>
                            <a:srgbClr val="333333"/>
                          </a:solidFill>
                          <a:effectLst/>
                          <a:latin typeface="Calibri Light"/>
                          <a:cs typeface="Times New Roman" pitchFamily="18" charset="0"/>
                        </a:rPr>
                        <a:t>nadměrné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zobecnění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vést</a:t>
                      </a:r>
                      <a:r>
                        <a:rPr kumimoji="0" lang="en-US" sz="2000" b="0" i="0" u="none" strike="noStrike" cap="none" normalizeH="0" baseline="0" dirty="0">
                          <a:ln>
                            <a:noFill/>
                          </a:ln>
                          <a:solidFill>
                            <a:srgbClr val="333333"/>
                          </a:solidFill>
                          <a:effectLst/>
                          <a:latin typeface="Calibri Light"/>
                          <a:cs typeface="Times New Roman" pitchFamily="18" charset="0"/>
                        </a:rPr>
                        <a:t> k </a:t>
                      </a:r>
                      <a:r>
                        <a:rPr kumimoji="0" lang="en-US" sz="2000" b="0" i="0" u="none" strike="noStrike" cap="none" normalizeH="0" baseline="0" err="1">
                          <a:ln>
                            <a:noFill/>
                          </a:ln>
                          <a:solidFill>
                            <a:srgbClr val="333333"/>
                          </a:solidFill>
                          <a:effectLst/>
                          <a:latin typeface="Calibri Light"/>
                          <a:cs typeface="Times New Roman" pitchFamily="18" charset="0"/>
                        </a:rPr>
                        <a:t>předsudkům</a:t>
                      </a:r>
                      <a:r>
                        <a:rPr kumimoji="0" lang="en-US" sz="2000" b="0" i="0" u="none" strike="noStrike" cap="none" normalizeH="0" baseline="0">
                          <a:ln>
                            <a:noFill/>
                          </a:ln>
                          <a:solidFill>
                            <a:srgbClr val="333333"/>
                          </a:solidFill>
                          <a:effectLst/>
                          <a:latin typeface="Calibri Light"/>
                          <a:cs typeface="Times New Roman" pitchFamily="18" charset="0"/>
                        </a:rPr>
                        <a:t> (“Když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viděl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jednoho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bych</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err="1">
                          <a:ln>
                            <a:noFill/>
                          </a:ln>
                          <a:solidFill>
                            <a:srgbClr val="333333"/>
                          </a:solidFill>
                          <a:effectLst/>
                          <a:latin typeface="Calibri Light"/>
                          <a:cs typeface="Times New Roman" pitchFamily="18" charset="0"/>
                        </a:rPr>
                        <a:t>viděl</a:t>
                      </a:r>
                      <a:r>
                        <a:rPr kumimoji="0" lang="en-US" sz="2000" b="0" i="0" u="none" strike="noStrike" cap="none" normalizeH="0" baseline="0">
                          <a:ln>
                            <a:noFill/>
                          </a:ln>
                          <a:solidFill>
                            <a:srgbClr val="333333"/>
                          </a:solidFill>
                          <a:effectLst/>
                          <a:latin typeface="Calibri Light"/>
                          <a:cs typeface="Times New Roman" pitchFamily="18" charset="0"/>
                        </a:rPr>
                        <a:t> všechny”).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7</a:t>
            </a:fld>
            <a:endParaRPr lang="de-DE" altLang="de-DE"/>
          </a:p>
        </p:txBody>
      </p:sp>
    </p:spTree>
    <p:extLst>
      <p:ext uri="{BB962C8B-B14F-4D97-AF65-F5344CB8AC3E}">
        <p14:creationId xmlns:p14="http://schemas.microsoft.com/office/powerpoint/2010/main" val="14830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3102309308"/>
              </p:ext>
            </p:extLst>
          </p:nvPr>
        </p:nvGraphicFramePr>
        <p:xfrm>
          <a:off x="408955" y="2488272"/>
          <a:ext cx="11376000" cy="384048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je problém příliš složitý</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Když</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kupujeme</a:t>
                      </a:r>
                      <a:r>
                        <a:rPr kumimoji="0" lang="en-US" sz="2000" b="0" i="0" u="none" strike="noStrike" cap="none" normalizeH="0" baseline="0" dirty="0">
                          <a:ln>
                            <a:noFill/>
                          </a:ln>
                          <a:solidFill>
                            <a:srgbClr val="333333"/>
                          </a:solidFill>
                          <a:effectLst/>
                          <a:latin typeface="Calibri Light"/>
                          <a:cs typeface="Times New Roman" pitchFamily="18" charset="0"/>
                        </a:rPr>
                        <a:t> auto, </a:t>
                      </a:r>
                      <a:r>
                        <a:rPr kumimoji="0" lang="en-US" sz="2000" b="0" i="0" u="none" strike="noStrike" cap="none" normalizeH="0" baseline="0" dirty="0" err="1">
                          <a:ln>
                            <a:noFill/>
                          </a:ln>
                          <a:solidFill>
                            <a:srgbClr val="333333"/>
                          </a:solidFill>
                          <a:effectLst/>
                          <a:latin typeface="Calibri Light"/>
                          <a:cs typeface="Times New Roman" pitchFamily="18" charset="0"/>
                        </a:rPr>
                        <a:t>není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porovnat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modely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trhu</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vzít</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úvahu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úplně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všechny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jejich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např</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spotřebu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výbavu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apod</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Přesto</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musíme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rozhodnout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Ale </a:t>
                      </a:r>
                      <a:r>
                        <a:rPr kumimoji="0" lang="en-US" sz="2000" b="0" i="0" u="none" strike="noStrike" cap="none" normalizeH="0" baseline="0" dirty="0" err="1">
                          <a:ln>
                            <a:noFill/>
                          </a:ln>
                          <a:solidFill>
                            <a:srgbClr val="333333"/>
                          </a:solidFill>
                          <a:effectLst/>
                          <a:latin typeface="Calibri Light"/>
                          <a:cs typeface="Times New Roman" pitchFamily="18" charset="0"/>
                        </a:rPr>
                        <a:t>nadměrné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zobecnění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může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vést</a:t>
                      </a:r>
                      <a:r>
                        <a:rPr kumimoji="0" lang="en-US" sz="2000" b="0" i="0" u="none" strike="noStrike" cap="none" normalizeH="0" baseline="0" dirty="0">
                          <a:ln>
                            <a:noFill/>
                          </a:ln>
                          <a:solidFill>
                            <a:srgbClr val="333333"/>
                          </a:solidFill>
                          <a:effectLst/>
                          <a:latin typeface="Calibri Light"/>
                          <a:cs typeface="Times New Roman" pitchFamily="18" charset="0"/>
                        </a:rPr>
                        <a:t> k </a:t>
                      </a:r>
                      <a:r>
                        <a:rPr kumimoji="0" lang="en-US" sz="2000" b="0" i="0" u="none" strike="noStrike" cap="none" normalizeH="0" baseline="0" err="1">
                          <a:ln>
                            <a:noFill/>
                          </a:ln>
                          <a:solidFill>
                            <a:srgbClr val="333333"/>
                          </a:solidFill>
                          <a:effectLst/>
                          <a:latin typeface="Calibri Light"/>
                          <a:cs typeface="Times New Roman" pitchFamily="18" charset="0"/>
                        </a:rPr>
                        <a:t>předsudkům</a:t>
                      </a:r>
                      <a:r>
                        <a:rPr kumimoji="0" lang="en-US" sz="2000" b="0" i="0" u="none" strike="noStrike" cap="none" normalizeH="0" baseline="0">
                          <a:ln>
                            <a:noFill/>
                          </a:ln>
                          <a:solidFill>
                            <a:srgbClr val="333333"/>
                          </a:solidFill>
                          <a:effectLst/>
                          <a:latin typeface="Calibri Light"/>
                          <a:cs typeface="Times New Roman" pitchFamily="18" charset="0"/>
                        </a:rPr>
                        <a:t> (“Když </a:t>
                      </a:r>
                      <a:r>
                        <a:rPr kumimoji="0" lang="en-US" sz="2000" b="0" i="0" u="none" strike="noStrike" cap="none" normalizeH="0" baseline="0" dirty="0" err="1">
                          <a:ln>
                            <a:noFill/>
                          </a:ln>
                          <a:solidFill>
                            <a:srgbClr val="333333"/>
                          </a:solidFill>
                          <a:effectLst/>
                          <a:latin typeface="Calibri Light"/>
                          <a:cs typeface="Times New Roman" pitchFamily="18" charset="0"/>
                        </a:rPr>
                        <a:t>jsem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viděl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jednoho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bych</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err="1">
                          <a:ln>
                            <a:noFill/>
                          </a:ln>
                          <a:solidFill>
                            <a:srgbClr val="333333"/>
                          </a:solidFill>
                          <a:effectLst/>
                          <a:latin typeface="Calibri Light"/>
                          <a:cs typeface="Times New Roman" pitchFamily="18" charset="0"/>
                        </a:rPr>
                        <a:t>viděl</a:t>
                      </a:r>
                      <a:r>
                        <a:rPr kumimoji="0" lang="en-US" sz="2000" b="0" i="0" u="none" strike="noStrike" cap="none" normalizeH="0" baseline="0">
                          <a:ln>
                            <a:noFill/>
                          </a:ln>
                          <a:solidFill>
                            <a:srgbClr val="333333"/>
                          </a:solidFill>
                          <a:effectLst/>
                          <a:latin typeface="Calibri Light"/>
                          <a:cs typeface="Times New Roman" pitchFamily="18" charset="0"/>
                        </a:rPr>
                        <a:t> všechny”).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Když</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vybíráme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sýra</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obchodě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barvu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ponožek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jídlo</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restauraci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apod</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8</a:t>
            </a:fld>
            <a:endParaRPr lang="de-DE" altLang="de-DE"/>
          </a:p>
        </p:txBody>
      </p:sp>
    </p:spTree>
    <p:extLst>
      <p:ext uri="{BB962C8B-B14F-4D97-AF65-F5344CB8AC3E}">
        <p14:creationId xmlns:p14="http://schemas.microsoft.com/office/powerpoint/2010/main" val="403064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6" name="Group 152"/>
          <p:cNvGraphicFramePr>
            <a:graphicFrameLocks noGrp="1"/>
          </p:cNvGraphicFramePr>
          <p:nvPr>
            <p:extLst>
              <p:ext uri="{D42A27DB-BD31-4B8C-83A1-F6EECF244321}">
                <p14:modId xmlns:p14="http://schemas.microsoft.com/office/powerpoint/2010/main" val="4241289618"/>
              </p:ext>
            </p:extLst>
          </p:nvPr>
        </p:nvGraphicFramePr>
        <p:xfrm>
          <a:off x="405234" y="1772816"/>
          <a:ext cx="11376000" cy="495528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Příklad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709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Přehnané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starosti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kvůli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vlastnímu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zdraví</a:t>
                      </a: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cs typeface="Arial" charset="0"/>
                        </a:rPr>
                        <a:t>Lidé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kteří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trpí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přehnanými</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obavami</a:t>
                      </a:r>
                      <a:r>
                        <a:rPr kumimoji="0" lang="en-US" sz="2000" b="0" i="0" u="none" strike="noStrike" cap="none" normalizeH="0" baseline="0" dirty="0">
                          <a:ln>
                            <a:noFill/>
                          </a:ln>
                          <a:solidFill>
                            <a:srgbClr val="333333"/>
                          </a:solidFill>
                          <a:effectLst/>
                          <a:latin typeface="Calibri Light"/>
                          <a:cs typeface="Arial" charset="0"/>
                        </a:rPr>
                        <a:t> o </a:t>
                      </a:r>
                      <a:r>
                        <a:rPr kumimoji="0" lang="en-US" sz="2000" b="0" i="0" u="none" strike="noStrike" cap="none" normalizeH="0" baseline="0" dirty="0" err="1">
                          <a:ln>
                            <a:noFill/>
                          </a:ln>
                          <a:solidFill>
                            <a:srgbClr val="333333"/>
                          </a:solidFill>
                          <a:effectLst/>
                          <a:latin typeface="Calibri Light"/>
                          <a:cs typeface="Arial" charset="0"/>
                        </a:rPr>
                        <a:t>své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zdraví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často</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předčasně</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dospívají</a:t>
                      </a:r>
                      <a:r>
                        <a:rPr kumimoji="0" lang="en-US" sz="2000" b="0" i="0" u="none" strike="noStrike" cap="none" normalizeH="0" baseline="0" dirty="0">
                          <a:ln>
                            <a:noFill/>
                          </a:ln>
                          <a:solidFill>
                            <a:srgbClr val="333333"/>
                          </a:solidFill>
                          <a:effectLst/>
                          <a:latin typeface="Calibri Light"/>
                          <a:cs typeface="Arial" charset="0"/>
                        </a:rPr>
                        <a:t> k </a:t>
                      </a:r>
                      <a:r>
                        <a:rPr kumimoji="0" lang="en-US" sz="2000" b="0" i="0" u="none" strike="noStrike" cap="none" normalizeH="0" baseline="0" dirty="0" err="1">
                          <a:ln>
                            <a:noFill/>
                          </a:ln>
                          <a:solidFill>
                            <a:srgbClr val="333333"/>
                          </a:solidFill>
                          <a:effectLst/>
                          <a:latin typeface="Calibri Light"/>
                          <a:cs typeface="Arial" charset="0"/>
                        </a:rPr>
                        <a:t>přesvědčení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že</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určité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drobné</a:t>
                      </a:r>
                      <a:r>
                        <a:rPr kumimoji="0" lang="en-US" sz="2000" b="0" i="0" u="none" strike="noStrike" cap="none" normalizeH="0" baseline="0" dirty="0">
                          <a:ln>
                            <a:noFill/>
                          </a:ln>
                          <a:solidFill>
                            <a:srgbClr val="333333"/>
                          </a:solidFill>
                          <a:effectLst/>
                          <a:latin typeface="Calibri Light"/>
                          <a:cs typeface="Arial" charset="0"/>
                        </a:rPr>
                        <a:t> a </a:t>
                      </a:r>
                      <a:r>
                        <a:rPr kumimoji="0" lang="en-US" sz="2000" b="0" i="0" u="none" strike="noStrike" cap="none" normalizeH="0" baseline="0" dirty="0" err="1">
                          <a:ln>
                            <a:noFill/>
                          </a:ln>
                          <a:solidFill>
                            <a:srgbClr val="333333"/>
                          </a:solidFill>
                          <a:effectLst/>
                          <a:latin typeface="Calibri Light"/>
                          <a:cs typeface="Arial" charset="0"/>
                        </a:rPr>
                        <a:t>běžné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tělesné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příznaky</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např</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mateřské</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znaménko</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jsou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známkou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toho</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že</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trpí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nějakou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vážnou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tělesnou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nemocí</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např</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rakovinou</a:t>
                      </a:r>
                      <a:r>
                        <a:rPr kumimoji="0" lang="en-US" sz="2000" b="0" i="0" u="none" strike="noStrike" cap="none" normalizeH="0" baseline="0" dirty="0">
                          <a:ln>
                            <a:noFill/>
                          </a:ln>
                          <a:solidFill>
                            <a:srgbClr val="333333"/>
                          </a:solidFill>
                          <a:effectLst/>
                          <a:latin typeface="Calibri Light"/>
                          <a:cs typeface="Arial" charset="0"/>
                        </a:rPr>
                        <a:t> </a:t>
                      </a:r>
                      <a:r>
                        <a:rPr kumimoji="0" lang="en-US" sz="2000" b="0" i="0" u="none" strike="noStrike" cap="none" normalizeH="0" baseline="0" dirty="0" err="1">
                          <a:ln>
                            <a:noFill/>
                          </a:ln>
                          <a:solidFill>
                            <a:srgbClr val="333333"/>
                          </a:solidFill>
                          <a:effectLst/>
                          <a:latin typeface="Calibri Light"/>
                          <a:cs typeface="Arial" charset="0"/>
                        </a:rPr>
                        <a:t>kůže</a:t>
                      </a:r>
                      <a:r>
                        <a:rPr kumimoji="0" lang="en-US" sz="2000" b="0" i="0" u="none" strike="noStrike" cap="none" normalizeH="0" baseline="0" dirty="0">
                          <a:ln>
                            <a:noFill/>
                          </a:ln>
                          <a:solidFill>
                            <a:srgbClr val="333333"/>
                          </a:solidFill>
                          <a:effectLst/>
                          <a:latin typeface="Calibri Light"/>
                          <a:cs typeface="Arial"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9274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cs-CZ" sz="2000" b="0" kern="1200" dirty="0">
                          <a:solidFill>
                            <a:schemeClr val="dk1"/>
                          </a:solidFill>
                          <a:effectLst/>
                          <a:latin typeface="+mn-lt"/>
                          <a:ea typeface="+mn-ea"/>
                          <a:cs typeface="+mn-cs"/>
                        </a:rPr>
                        <a:t>Podvodnice</a:t>
                      </a:r>
                      <a:endParaRPr lang="de-DE" sz="2000" b="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indent="-285750">
                        <a:buFont typeface="Arial" panose="020B0604020202020204" pitchFamily="34" charset="0"/>
                        <a:buChar char="•"/>
                      </a:pPr>
                      <a:r>
                        <a:rPr lang="cs-CZ" sz="2000" kern="1200" dirty="0">
                          <a:solidFill>
                            <a:schemeClr val="dk1"/>
                          </a:solidFill>
                          <a:effectLst/>
                          <a:latin typeface="+mn-lt"/>
                          <a:ea typeface="+mn-ea"/>
                          <a:cs typeface="+mn-cs"/>
                        </a:rPr>
                        <a:t>V roce 2012 předstírala Anna Sorokinová, německo-ruského původu, pod falešným jménem  Anna Delvey,  že je dcerou milionáře z Manhattanu. Kromě jiných zločinů podvedla banky a přátele o celkem asi 275 tisíc dolarů. Svou neschopnost splácet půjčky zdůvodňovala například tím, že má se svým otcem spory a on jí znemožňuje přístup k jejím financím. Její sebevědomé vystupování vedlo k tomu, že jí její přátelé a obchodní přátelé slepě důvěřovali. Až když se její nezaplacené účty začaly kupit, byla Sorokinová obviněna a odsouzena za krádež a podvod.</a:t>
                      </a:r>
                      <a:br>
                        <a:rPr lang="de-DE" sz="2000" kern="1200" dirty="0">
                          <a:solidFill>
                            <a:schemeClr val="dk1"/>
                          </a:solidFill>
                          <a:effectLst/>
                          <a:latin typeface="+mn-lt"/>
                          <a:ea typeface="+mn-ea"/>
                          <a:cs typeface="+mn-cs"/>
                        </a:rPr>
                      </a:br>
                      <a:r>
                        <a:rPr lang="cs-CZ" sz="2000" kern="1200" dirty="0">
                          <a:solidFill>
                            <a:schemeClr val="dk1"/>
                          </a:solidFill>
                          <a:effectLst/>
                          <a:latin typeface="+mn-lt"/>
                          <a:ea typeface="+mn-ea"/>
                          <a:cs typeface="+mn-cs"/>
                        </a:rPr>
                        <a:t>Zdravá míra skepticismu ohledně její identity, tvrzení a schopnosti splácet půjčky by vedla k dřívějšímu odhalení její skutečné finanční situace.</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652325298"/>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4" name="Group 3"/>
          <p:cNvGraphicFramePr>
            <a:graphicFrameLocks noGrp="1"/>
          </p:cNvGraphicFramePr>
          <p:nvPr>
            <p:extLst>
              <p:ext uri="{D42A27DB-BD31-4B8C-83A1-F6EECF244321}">
                <p14:modId xmlns:p14="http://schemas.microsoft.com/office/powerpoint/2010/main" val="3967409849"/>
              </p:ext>
            </p:extLst>
          </p:nvPr>
        </p:nvGraphicFramePr>
        <p:xfrm>
          <a:off x="408955" y="2763728"/>
          <a:ext cx="11376000" cy="397764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04444">
                  <a:extLst>
                    <a:ext uri="{9D8B030D-6E8A-4147-A177-3AD203B41FA5}">
                      <a16:colId xmlns:a16="http://schemas.microsoft.com/office/drawing/2014/main" val="20001"/>
                    </a:ext>
                  </a:extLst>
                </a:gridCol>
                <a:gridCol w="2807048">
                  <a:extLst>
                    <a:ext uri="{9D8B030D-6E8A-4147-A177-3AD203B41FA5}">
                      <a16:colId xmlns:a16="http://schemas.microsoft.com/office/drawing/2014/main" val="20002"/>
                    </a:ext>
                  </a:extLst>
                </a:gridCol>
              </a:tblGrid>
              <a:tr h="411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Historka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 proti</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“Důkazy”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Vzhled cigaretové krabičky vedl ke zvěstem, že značka “Lucky Strike” (Šťastná trefa) má něco společného se shozením atomových bomb na Japonsko.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Podobně</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jako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japonské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vlajce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je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krabičce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cigaret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rudý</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bílém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by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mohl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znázorňovat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radioaktivní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kontaminaci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lze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chápat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jako</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“úspěšný útok”.</a:t>
                      </a:r>
                      <a:endPar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změnily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během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světové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války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Předtím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zelené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nikoli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bílé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Proti</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už</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starém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změněn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letech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1940/1941z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důvodu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snižující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prodejnosti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atomová</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shozena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až</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Značka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vytvořena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době</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horečky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Název</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registrován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od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1871. Na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původní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plechovce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tabákem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kladivo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které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ukazovalo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oblohu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symbol </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pro “šťastnou trefu”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úspěšného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zlatokopa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9407"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29387"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55876" y="6309320"/>
            <a:ext cx="1455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Japonská vlajka</a:t>
            </a:r>
            <a:endParaRPr lang="de-DE" altLang="de-DE" sz="1600" dirty="0">
              <a:latin typeface="Calibri Light"/>
            </a:endParaRPr>
          </a:p>
        </p:txBody>
      </p:sp>
      <p:sp>
        <p:nvSpPr>
          <p:cNvPr id="18" name="Caption_492547"/>
          <p:cNvSpPr txBox="1">
            <a:spLocks noChangeArrowheads="1"/>
          </p:cNvSpPr>
          <p:nvPr/>
        </p:nvSpPr>
        <p:spPr bwMode="auto">
          <a:xfrm>
            <a:off x="408955" y="206084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Existuje</a:t>
            </a:r>
            <a:r>
              <a:rPr lang="en-US" altLang="de-DE" sz="2000" b="0" dirty="0">
                <a:latin typeface="Calibri Light"/>
              </a:rPr>
              <a:t> </a:t>
            </a:r>
            <a:r>
              <a:rPr lang="en-US" altLang="de-DE" sz="2000" b="0" dirty="0" err="1">
                <a:latin typeface="Calibri Light"/>
              </a:rPr>
              <a:t>nějaká</a:t>
            </a:r>
            <a:r>
              <a:rPr lang="en-US" altLang="de-DE" sz="2000" b="0" dirty="0">
                <a:latin typeface="Calibri Light"/>
              </a:rPr>
              <a:t> </a:t>
            </a:r>
            <a:r>
              <a:rPr lang="en-US" altLang="de-DE" sz="2000" b="0" dirty="0" err="1">
                <a:latin typeface="Calibri Light"/>
              </a:rPr>
              <a:t>souvislost</a:t>
            </a:r>
            <a:r>
              <a:rPr lang="en-US" altLang="de-DE" sz="2000" b="0" dirty="0">
                <a:latin typeface="Calibri Light"/>
              </a:rPr>
              <a:t> </a:t>
            </a:r>
            <a:r>
              <a:rPr lang="en-US" altLang="de-DE" sz="2000" b="0" dirty="0" err="1">
                <a:latin typeface="Calibri Light"/>
              </a:rPr>
              <a:t>mezi</a:t>
            </a:r>
            <a:r>
              <a:rPr lang="en-US" altLang="de-DE" sz="2000" b="0" dirty="0">
                <a:latin typeface="Calibri Light"/>
              </a:rPr>
              <a:t> </a:t>
            </a:r>
            <a:r>
              <a:rPr lang="en-US" altLang="de-DE" sz="2000" b="0" dirty="0" err="1">
                <a:latin typeface="Calibri Light"/>
              </a:rPr>
              <a:t>značkou</a:t>
            </a:r>
            <a:r>
              <a:rPr lang="en-US" altLang="de-DE" sz="2000" b="0" dirty="0">
                <a:latin typeface="Calibri Light"/>
              </a:rPr>
              <a:t> </a:t>
            </a:r>
            <a:r>
              <a:rPr lang="en-US" altLang="de-DE" sz="2000" b="0" err="1">
                <a:latin typeface="Calibri Light"/>
              </a:rPr>
              <a:t>cigaret</a:t>
            </a:r>
            <a:r>
              <a:rPr lang="en-US" altLang="de-DE" sz="2000" b="0">
                <a:latin typeface="Calibri Light"/>
              </a:rPr>
              <a:t> “Lucky Strike” </a:t>
            </a:r>
            <a:r>
              <a:rPr lang="en-US" altLang="de-DE" sz="2000" b="0" dirty="0">
                <a:latin typeface="Calibri Light"/>
              </a:rPr>
              <a:t>(</a:t>
            </a:r>
            <a:r>
              <a:rPr lang="en-US" altLang="de-DE" sz="2000" b="0" dirty="0" err="1">
                <a:latin typeface="Calibri Light"/>
              </a:rPr>
              <a:t>Šťastná</a:t>
            </a:r>
            <a:r>
              <a:rPr lang="en-US" altLang="de-DE" sz="2000" b="0" dirty="0">
                <a:latin typeface="Calibri Light"/>
              </a:rPr>
              <a:t> </a:t>
            </a:r>
            <a:r>
              <a:rPr lang="en-US" altLang="de-DE" sz="2000" b="0" dirty="0" err="1">
                <a:latin typeface="Calibri Light"/>
              </a:rPr>
              <a:t>trefa</a:t>
            </a:r>
            <a:r>
              <a:rPr lang="en-US" altLang="de-DE" sz="2000" b="0" dirty="0">
                <a:latin typeface="Calibri Light"/>
              </a:rPr>
              <a:t>) a </a:t>
            </a:r>
            <a:r>
              <a:rPr lang="en-US" altLang="de-DE" sz="2000" b="0" dirty="0" err="1">
                <a:latin typeface="Calibri Light"/>
              </a:rPr>
              <a:t>atomovým</a:t>
            </a:r>
            <a:r>
              <a:rPr lang="en-US" altLang="de-DE" sz="2000" b="0" dirty="0">
                <a:latin typeface="Calibri Light"/>
              </a:rPr>
              <a:t> </a:t>
            </a:r>
            <a:r>
              <a:rPr lang="en-US" altLang="de-DE" sz="2000" b="0" dirty="0" err="1">
                <a:latin typeface="Calibri Light"/>
              </a:rPr>
              <a:t>bombardováním</a:t>
            </a:r>
            <a:r>
              <a:rPr lang="en-US" altLang="de-DE" sz="2000" b="0" dirty="0">
                <a:latin typeface="Calibri Light"/>
              </a:rPr>
              <a:t> </a:t>
            </a:r>
            <a:r>
              <a:rPr lang="en-US" altLang="de-DE" sz="2000" b="0" dirty="0" err="1">
                <a:latin typeface="Calibri Light"/>
              </a:rPr>
              <a:t>Japonska</a:t>
            </a:r>
            <a:r>
              <a:rPr lang="en-US" altLang="de-DE" sz="2000" b="0" dirty="0">
                <a:latin typeface="Calibri Light"/>
              </a:rPr>
              <a:t> </a:t>
            </a:r>
            <a:r>
              <a:rPr lang="en-US" altLang="de-DE" sz="2000" b="0" dirty="0" err="1">
                <a:latin typeface="Calibri Light"/>
              </a:rPr>
              <a:t>na</a:t>
            </a:r>
            <a:r>
              <a:rPr lang="en-US" altLang="de-DE" sz="2000" b="0" dirty="0">
                <a:latin typeface="Calibri Light"/>
              </a:rPr>
              <a:t> </a:t>
            </a:r>
            <a:r>
              <a:rPr lang="en-US" altLang="de-DE" sz="2000" b="0" dirty="0" err="1">
                <a:latin typeface="Calibri Light"/>
              </a:rPr>
              <a:t>konci</a:t>
            </a:r>
            <a:r>
              <a:rPr lang="en-US" altLang="de-DE" sz="2000" b="0" dirty="0">
                <a:latin typeface="Calibri Light"/>
              </a:rPr>
              <a:t> 2.světové </a:t>
            </a:r>
            <a:r>
              <a:rPr lang="en-US" altLang="de-DE" sz="2000" b="0" dirty="0" err="1">
                <a:latin typeface="Calibri Light"/>
              </a:rPr>
              <a:t>války</a:t>
            </a:r>
            <a:r>
              <a:rPr lang="en-US" altLang="de-DE" sz="2000" b="0" dirty="0">
                <a:latin typeface="Calibri Light"/>
              </a:rPr>
              <a:t>? </a:t>
            </a:r>
            <a:endParaRPr lang="de-DE" altLang="de-DE" sz="2000" dirty="0">
              <a:latin typeface="Calibri Light"/>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4" name="Group 3"/>
          <p:cNvGraphicFramePr>
            <a:graphicFrameLocks noGrp="1"/>
          </p:cNvGraphicFramePr>
          <p:nvPr>
            <p:extLst>
              <p:ext uri="{D42A27DB-BD31-4B8C-83A1-F6EECF244321}">
                <p14:modId xmlns:p14="http://schemas.microsoft.com/office/powerpoint/2010/main" val="2221561250"/>
              </p:ext>
            </p:extLst>
          </p:nvPr>
        </p:nvGraphicFramePr>
        <p:xfrm>
          <a:off x="408955" y="2763728"/>
          <a:ext cx="11376000" cy="397764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04444">
                  <a:extLst>
                    <a:ext uri="{9D8B030D-6E8A-4147-A177-3AD203B41FA5}">
                      <a16:colId xmlns:a16="http://schemas.microsoft.com/office/drawing/2014/main" val="20001"/>
                    </a:ext>
                  </a:extLst>
                </a:gridCol>
                <a:gridCol w="2807048">
                  <a:extLst>
                    <a:ext uri="{9D8B030D-6E8A-4147-A177-3AD203B41FA5}">
                      <a16:colId xmlns:a16="http://schemas.microsoft.com/office/drawing/2014/main" val="20002"/>
                    </a:ext>
                  </a:extLst>
                </a:gridCol>
              </a:tblGrid>
              <a:tr h="411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Historka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 proti</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“Důkazy”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Vzhled cigaretové krabičky vedl ke zvěstem, že značka “Lucky Strike” (Šťastná trefa) má něco společného se shozením atomových bomb na Japonsko.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Podobně</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jako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japonské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vlajce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krabičce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rudý</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bílém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by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mohl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znázorňovat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radioaktivní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kontaminaci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lze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chápat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jako</a:t>
                      </a: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 “úspěšný útok”.</a:t>
                      </a: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změnily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během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světové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války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Předtím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zelené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nikoli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bílé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Proti</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mn-lt"/>
                          <a:ea typeface="ＭＳ Ｐゴシック" pitchFamily="34" charset="-128"/>
                          <a:cs typeface="Times New Roman" pitchFamily="18" charset="0"/>
                        </a:rPr>
                        <a:t>???</a:t>
                      </a:r>
                      <a:endPar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už</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starém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změněn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letech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1940/1941z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důvodu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snižující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prodejnosti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atomová</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shozena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až</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Značka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vytvořena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době</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horečky</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Název</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registrován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od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1871. Na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původní</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plechovce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tabákem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kladivo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které</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ukazovalo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oblohu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symbol </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pro “šťastnou trefu”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úspěšného</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zlatokopa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9407"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29387"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55876" y="6309320"/>
            <a:ext cx="1455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Japonská vlajka</a:t>
            </a:r>
            <a:endParaRPr lang="de-DE" altLang="de-DE" sz="1600" dirty="0">
              <a:latin typeface="Calibri Light"/>
            </a:endParaRPr>
          </a:p>
        </p:txBody>
      </p:sp>
      <p:sp>
        <p:nvSpPr>
          <p:cNvPr id="18" name="Caption_492547"/>
          <p:cNvSpPr txBox="1">
            <a:spLocks noChangeArrowheads="1"/>
          </p:cNvSpPr>
          <p:nvPr/>
        </p:nvSpPr>
        <p:spPr bwMode="auto">
          <a:xfrm>
            <a:off x="408955" y="206084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Existuje</a:t>
            </a:r>
            <a:r>
              <a:rPr lang="en-US" altLang="de-DE" sz="2000" b="0" dirty="0">
                <a:latin typeface="Calibri Light"/>
              </a:rPr>
              <a:t> </a:t>
            </a:r>
            <a:r>
              <a:rPr lang="en-US" altLang="de-DE" sz="2000" b="0" dirty="0" err="1">
                <a:latin typeface="Calibri Light"/>
              </a:rPr>
              <a:t>nějaká</a:t>
            </a:r>
            <a:r>
              <a:rPr lang="en-US" altLang="de-DE" sz="2000" b="0" dirty="0">
                <a:latin typeface="Calibri Light"/>
              </a:rPr>
              <a:t> </a:t>
            </a:r>
            <a:r>
              <a:rPr lang="en-US" altLang="de-DE" sz="2000" b="0" dirty="0" err="1">
                <a:latin typeface="Calibri Light"/>
              </a:rPr>
              <a:t>souvislost</a:t>
            </a:r>
            <a:r>
              <a:rPr lang="en-US" altLang="de-DE" sz="2000" b="0" dirty="0">
                <a:latin typeface="Calibri Light"/>
              </a:rPr>
              <a:t> </a:t>
            </a:r>
            <a:r>
              <a:rPr lang="en-US" altLang="de-DE" sz="2000" b="0" dirty="0" err="1">
                <a:latin typeface="Calibri Light"/>
              </a:rPr>
              <a:t>mezi</a:t>
            </a:r>
            <a:r>
              <a:rPr lang="en-US" altLang="de-DE" sz="2000" b="0" dirty="0">
                <a:latin typeface="Calibri Light"/>
              </a:rPr>
              <a:t> </a:t>
            </a:r>
            <a:r>
              <a:rPr lang="en-US" altLang="de-DE" sz="2000" b="0" dirty="0" err="1">
                <a:latin typeface="Calibri Light"/>
              </a:rPr>
              <a:t>značkou</a:t>
            </a:r>
            <a:r>
              <a:rPr lang="en-US" altLang="de-DE" sz="2000" b="0" dirty="0">
                <a:latin typeface="Calibri Light"/>
              </a:rPr>
              <a:t> </a:t>
            </a:r>
            <a:r>
              <a:rPr lang="en-US" altLang="de-DE" sz="2000" b="0" err="1">
                <a:latin typeface="Calibri Light"/>
              </a:rPr>
              <a:t>cigaret</a:t>
            </a:r>
            <a:r>
              <a:rPr lang="en-US" altLang="de-DE" sz="2000" b="0">
                <a:latin typeface="Calibri Light"/>
              </a:rPr>
              <a:t> “Lucky Strike” </a:t>
            </a:r>
            <a:r>
              <a:rPr lang="en-US" altLang="de-DE" sz="2000" b="0" dirty="0">
                <a:latin typeface="Calibri Light"/>
              </a:rPr>
              <a:t>(</a:t>
            </a:r>
            <a:r>
              <a:rPr lang="en-US" altLang="de-DE" sz="2000" b="0" dirty="0" err="1">
                <a:latin typeface="Calibri Light"/>
              </a:rPr>
              <a:t>Šťastná</a:t>
            </a:r>
            <a:r>
              <a:rPr lang="en-US" altLang="de-DE" sz="2000" b="0" dirty="0">
                <a:latin typeface="Calibri Light"/>
              </a:rPr>
              <a:t> </a:t>
            </a:r>
            <a:r>
              <a:rPr lang="en-US" altLang="de-DE" sz="2000" b="0" dirty="0" err="1">
                <a:latin typeface="Calibri Light"/>
              </a:rPr>
              <a:t>trefa</a:t>
            </a:r>
            <a:r>
              <a:rPr lang="en-US" altLang="de-DE" sz="2000" b="0" dirty="0">
                <a:latin typeface="Calibri Light"/>
              </a:rPr>
              <a:t>) a </a:t>
            </a:r>
            <a:r>
              <a:rPr lang="en-US" altLang="de-DE" sz="2000" b="0" dirty="0" err="1">
                <a:latin typeface="Calibri Light"/>
              </a:rPr>
              <a:t>atomovým</a:t>
            </a:r>
            <a:r>
              <a:rPr lang="en-US" altLang="de-DE" sz="2000" b="0" dirty="0">
                <a:latin typeface="Calibri Light"/>
              </a:rPr>
              <a:t> </a:t>
            </a:r>
            <a:r>
              <a:rPr lang="en-US" altLang="de-DE" sz="2000" b="0" dirty="0" err="1">
                <a:latin typeface="Calibri Light"/>
              </a:rPr>
              <a:t>bombardováním</a:t>
            </a:r>
            <a:r>
              <a:rPr lang="en-US" altLang="de-DE" sz="2000" b="0" dirty="0">
                <a:latin typeface="Calibri Light"/>
              </a:rPr>
              <a:t> </a:t>
            </a:r>
            <a:r>
              <a:rPr lang="en-US" altLang="de-DE" sz="2000" b="0" dirty="0" err="1">
                <a:latin typeface="Calibri Light"/>
              </a:rPr>
              <a:t>Japonska</a:t>
            </a:r>
            <a:r>
              <a:rPr lang="en-US" altLang="de-DE" sz="2000" b="0" dirty="0">
                <a:latin typeface="Calibri Light"/>
              </a:rPr>
              <a:t> </a:t>
            </a:r>
            <a:r>
              <a:rPr lang="en-US" altLang="de-DE" sz="2000" b="0" dirty="0" err="1">
                <a:latin typeface="Calibri Light"/>
              </a:rPr>
              <a:t>na</a:t>
            </a:r>
            <a:r>
              <a:rPr lang="en-US" altLang="de-DE" sz="2000" b="0" dirty="0">
                <a:latin typeface="Calibri Light"/>
              </a:rPr>
              <a:t> </a:t>
            </a:r>
            <a:r>
              <a:rPr lang="en-US" altLang="de-DE" sz="2000" b="0" dirty="0" err="1">
                <a:latin typeface="Calibri Light"/>
              </a:rPr>
              <a:t>konci</a:t>
            </a:r>
            <a:r>
              <a:rPr lang="en-US" altLang="de-DE" sz="2000" b="0" dirty="0">
                <a:latin typeface="Calibri Light"/>
              </a:rPr>
              <a:t> 2.světové </a:t>
            </a:r>
            <a:r>
              <a:rPr lang="en-US" altLang="de-DE" sz="2000" b="0" dirty="0" err="1">
                <a:latin typeface="Calibri Light"/>
              </a:rPr>
              <a:t>války</a:t>
            </a:r>
            <a:r>
              <a:rPr lang="en-US" altLang="de-DE" sz="2000" b="0" dirty="0">
                <a:latin typeface="Calibri Light"/>
              </a:rPr>
              <a:t>?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pPr>
              <a:defRPr/>
            </a:pPr>
            <a:fld id="{3CB56FF3-00A8-4549-91BE-7013202506B4}" type="slidenum">
              <a:rPr lang="de-DE" altLang="de-DE" smtClean="0"/>
              <a:pPr>
                <a:defRPr/>
              </a:pPr>
              <a:t>11</a:t>
            </a:fld>
            <a:endParaRPr lang="de-DE" altLang="de-DE"/>
          </a:p>
        </p:txBody>
      </p:sp>
    </p:spTree>
    <p:extLst>
      <p:ext uri="{BB962C8B-B14F-4D97-AF65-F5344CB8AC3E}">
        <p14:creationId xmlns:p14="http://schemas.microsoft.com/office/powerpoint/2010/main" val="2625222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graphicFrame>
        <p:nvGraphicFramePr>
          <p:cNvPr id="14" name="Group 3"/>
          <p:cNvGraphicFramePr>
            <a:graphicFrameLocks noGrp="1"/>
          </p:cNvGraphicFramePr>
          <p:nvPr>
            <p:extLst>
              <p:ext uri="{D42A27DB-BD31-4B8C-83A1-F6EECF244321}">
                <p14:modId xmlns:p14="http://schemas.microsoft.com/office/powerpoint/2010/main" val="3397716296"/>
              </p:ext>
            </p:extLst>
          </p:nvPr>
        </p:nvGraphicFramePr>
        <p:xfrm>
          <a:off x="408955" y="2763728"/>
          <a:ext cx="11376000" cy="397764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6204444">
                  <a:extLst>
                    <a:ext uri="{9D8B030D-6E8A-4147-A177-3AD203B41FA5}">
                      <a16:colId xmlns:a16="http://schemas.microsoft.com/office/drawing/2014/main" val="20001"/>
                    </a:ext>
                  </a:extLst>
                </a:gridCol>
                <a:gridCol w="2807048">
                  <a:extLst>
                    <a:ext uri="{9D8B030D-6E8A-4147-A177-3AD203B41FA5}">
                      <a16:colId xmlns:a16="http://schemas.microsoft.com/office/drawing/2014/main" val="20002"/>
                    </a:ext>
                  </a:extLst>
                </a:gridCol>
              </a:tblGrid>
              <a:tr h="411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Historka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 proti</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“Důkazy”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Vzhled cigaretové krabičky vedl ke zvěstem, že značka “Lucky Strike” (Šťastná trefa) má něco společného se shozením atomových bomb na Japonsko.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Podobně</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jako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japonské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vlajce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krabičce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cigaret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rudý</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bílém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by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mohl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znázorňovat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radioaktivní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kontaminaci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lze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chápat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jako</a:t>
                      </a: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 “úspěšný útok”.</a:t>
                      </a: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změnily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během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světové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války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Předtím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pozadí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zelené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nikoli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bílé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Proti</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Zlatý</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kruh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už</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starém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Vzhled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balíčku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změněn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letech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1940/1941z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důvodu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snižující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prodejnosti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atomová</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bomba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shozena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až</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Značka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vytvořena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době</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zlaté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horečky</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Název</a:t>
                      </a: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registrován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od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1871. Na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původní</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plechovce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tabákem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bylo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kladivo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které</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ukazovalo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oblohu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symbol </a:t>
                      </a: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pro “šťastnou trefu”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úspěšného</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zlatokopa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9407"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29387"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655876" y="6309320"/>
            <a:ext cx="1455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Japonská vlajka</a:t>
            </a:r>
            <a:endParaRPr lang="de-DE" altLang="de-DE" sz="1600" dirty="0">
              <a:latin typeface="Calibri Light"/>
            </a:endParaRPr>
          </a:p>
        </p:txBody>
      </p:sp>
      <p:sp>
        <p:nvSpPr>
          <p:cNvPr id="18" name="Caption_492547"/>
          <p:cNvSpPr txBox="1">
            <a:spLocks noChangeArrowheads="1"/>
          </p:cNvSpPr>
          <p:nvPr/>
        </p:nvSpPr>
        <p:spPr bwMode="auto">
          <a:xfrm>
            <a:off x="408955" y="206084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Existuje</a:t>
            </a:r>
            <a:r>
              <a:rPr lang="en-US" altLang="de-DE" sz="2000" b="0" dirty="0">
                <a:latin typeface="Calibri Light"/>
              </a:rPr>
              <a:t> </a:t>
            </a:r>
            <a:r>
              <a:rPr lang="en-US" altLang="de-DE" sz="2000" b="0" dirty="0" err="1">
                <a:latin typeface="Calibri Light"/>
              </a:rPr>
              <a:t>nějaká</a:t>
            </a:r>
            <a:r>
              <a:rPr lang="en-US" altLang="de-DE" sz="2000" b="0" dirty="0">
                <a:latin typeface="Calibri Light"/>
              </a:rPr>
              <a:t> </a:t>
            </a:r>
            <a:r>
              <a:rPr lang="en-US" altLang="de-DE" sz="2000" b="0" dirty="0" err="1">
                <a:latin typeface="Calibri Light"/>
              </a:rPr>
              <a:t>souvislost</a:t>
            </a:r>
            <a:r>
              <a:rPr lang="en-US" altLang="de-DE" sz="2000" b="0" dirty="0">
                <a:latin typeface="Calibri Light"/>
              </a:rPr>
              <a:t> </a:t>
            </a:r>
            <a:r>
              <a:rPr lang="en-US" altLang="de-DE" sz="2000" b="0" dirty="0" err="1">
                <a:latin typeface="Calibri Light"/>
              </a:rPr>
              <a:t>mezi</a:t>
            </a:r>
            <a:r>
              <a:rPr lang="en-US" altLang="de-DE" sz="2000" b="0" dirty="0">
                <a:latin typeface="Calibri Light"/>
              </a:rPr>
              <a:t> </a:t>
            </a:r>
            <a:r>
              <a:rPr lang="en-US" altLang="de-DE" sz="2000" b="0" dirty="0" err="1">
                <a:latin typeface="Calibri Light"/>
              </a:rPr>
              <a:t>značkou</a:t>
            </a:r>
            <a:r>
              <a:rPr lang="en-US" altLang="de-DE" sz="2000" b="0" dirty="0">
                <a:latin typeface="Calibri Light"/>
              </a:rPr>
              <a:t> </a:t>
            </a:r>
            <a:r>
              <a:rPr lang="en-US" altLang="de-DE" sz="2000" b="0" err="1">
                <a:latin typeface="Calibri Light"/>
              </a:rPr>
              <a:t>cigaret</a:t>
            </a:r>
            <a:r>
              <a:rPr lang="en-US" altLang="de-DE" sz="2000" b="0">
                <a:latin typeface="Calibri Light"/>
              </a:rPr>
              <a:t> “Lucky Strike” </a:t>
            </a:r>
            <a:r>
              <a:rPr lang="en-US" altLang="de-DE" sz="2000" b="0" dirty="0">
                <a:latin typeface="Calibri Light"/>
              </a:rPr>
              <a:t>(</a:t>
            </a:r>
            <a:r>
              <a:rPr lang="en-US" altLang="de-DE" sz="2000" b="0" dirty="0" err="1">
                <a:latin typeface="Calibri Light"/>
              </a:rPr>
              <a:t>Šťastná</a:t>
            </a:r>
            <a:r>
              <a:rPr lang="en-US" altLang="de-DE" sz="2000" b="0" dirty="0">
                <a:latin typeface="Calibri Light"/>
              </a:rPr>
              <a:t> </a:t>
            </a:r>
            <a:r>
              <a:rPr lang="en-US" altLang="de-DE" sz="2000" b="0" dirty="0" err="1">
                <a:latin typeface="Calibri Light"/>
              </a:rPr>
              <a:t>trefa</a:t>
            </a:r>
            <a:r>
              <a:rPr lang="en-US" altLang="de-DE" sz="2000" b="0" dirty="0">
                <a:latin typeface="Calibri Light"/>
              </a:rPr>
              <a:t>) a </a:t>
            </a:r>
            <a:r>
              <a:rPr lang="en-US" altLang="de-DE" sz="2000" b="0" dirty="0" err="1">
                <a:latin typeface="Calibri Light"/>
              </a:rPr>
              <a:t>atomovým</a:t>
            </a:r>
            <a:r>
              <a:rPr lang="en-US" altLang="de-DE" sz="2000" b="0" dirty="0">
                <a:latin typeface="Calibri Light"/>
              </a:rPr>
              <a:t> </a:t>
            </a:r>
            <a:r>
              <a:rPr lang="en-US" altLang="de-DE" sz="2000" b="0" dirty="0" err="1">
                <a:latin typeface="Calibri Light"/>
              </a:rPr>
              <a:t>bombardováním</a:t>
            </a:r>
            <a:r>
              <a:rPr lang="en-US" altLang="de-DE" sz="2000" b="0" dirty="0">
                <a:latin typeface="Calibri Light"/>
              </a:rPr>
              <a:t> </a:t>
            </a:r>
            <a:r>
              <a:rPr lang="en-US" altLang="de-DE" sz="2000" b="0" dirty="0" err="1">
                <a:latin typeface="Calibri Light"/>
              </a:rPr>
              <a:t>Japonska</a:t>
            </a:r>
            <a:r>
              <a:rPr lang="en-US" altLang="de-DE" sz="2000" b="0" dirty="0">
                <a:latin typeface="Calibri Light"/>
              </a:rPr>
              <a:t> </a:t>
            </a:r>
            <a:r>
              <a:rPr lang="en-US" altLang="de-DE" sz="2000" b="0" dirty="0" err="1">
                <a:latin typeface="Calibri Light"/>
              </a:rPr>
              <a:t>na</a:t>
            </a:r>
            <a:r>
              <a:rPr lang="en-US" altLang="de-DE" sz="2000" b="0" dirty="0">
                <a:latin typeface="Calibri Light"/>
              </a:rPr>
              <a:t> </a:t>
            </a:r>
            <a:r>
              <a:rPr lang="en-US" altLang="de-DE" sz="2000" b="0" dirty="0" err="1">
                <a:latin typeface="Calibri Light"/>
              </a:rPr>
              <a:t>konci</a:t>
            </a:r>
            <a:r>
              <a:rPr lang="en-US" altLang="de-DE" sz="2000" b="0" dirty="0">
                <a:latin typeface="Calibri Light"/>
              </a:rPr>
              <a:t> 2.světové </a:t>
            </a:r>
            <a:r>
              <a:rPr lang="en-US" altLang="de-DE" sz="2000" b="0" dirty="0" err="1">
                <a:latin typeface="Calibri Light"/>
              </a:rPr>
              <a:t>války</a:t>
            </a:r>
            <a:r>
              <a:rPr lang="en-US" altLang="de-DE" sz="2000" b="0" dirty="0">
                <a:latin typeface="Calibri Light"/>
              </a:rPr>
              <a:t>? </a:t>
            </a:r>
            <a:endParaRPr lang="de-DE" altLang="de-DE" sz="2000" dirty="0">
              <a:latin typeface="Calibri Light"/>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pPr>
              <a:defRPr/>
            </a:pPr>
            <a:fld id="{3CB56FF3-00A8-4549-91BE-7013202506B4}" type="slidenum">
              <a:rPr lang="de-DE" altLang="de-DE" smtClean="0"/>
              <a:pPr>
                <a:defRPr/>
              </a:pPr>
              <a:t>12</a:t>
            </a:fld>
            <a:endParaRPr lang="de-DE" altLang="de-DE"/>
          </a:p>
        </p:txBody>
      </p:sp>
    </p:spTree>
    <p:extLst>
      <p:ext uri="{BB962C8B-B14F-4D97-AF65-F5344CB8AC3E}">
        <p14:creationId xmlns:p14="http://schemas.microsoft.com/office/powerpoint/2010/main" val="3752074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nepravdivé historky -</a:t>
            </a: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670132" y="5991671"/>
            <a:ext cx="8739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NE! </a:t>
            </a:r>
            <a:endParaRPr lang="de-DE" altLang="de-DE" sz="2400" dirty="0">
              <a:latin typeface="Calibri Light"/>
            </a:endParaRPr>
          </a:p>
        </p:txBody>
      </p:sp>
      <p:sp>
        <p:nvSpPr>
          <p:cNvPr id="12" name="Footer Placeholder 11"/>
          <p:cNvSpPr>
            <a:spLocks noGrp="1"/>
          </p:cNvSpPr>
          <p:nvPr>
            <p:ph type="ftr" sz="quarter" idx="11"/>
          </p:nvPr>
        </p:nvSpPr>
        <p:spPr/>
        <p:txBody>
          <a:bodyPr/>
          <a:lstStyle/>
          <a:p>
            <a:pPr>
              <a:defRPr/>
            </a:pPr>
            <a:r>
              <a:rPr lang="de-DE"/>
              <a:t>Metakognitivní trénink 7 – Unáhlené Závěry II</a:t>
            </a:r>
          </a:p>
        </p:txBody>
      </p:sp>
      <p:sp>
        <p:nvSpPr>
          <p:cNvPr id="13" name="Slide Number Placeholder 12"/>
          <p:cNvSpPr>
            <a:spLocks noGrp="1"/>
          </p:cNvSpPr>
          <p:nvPr>
            <p:ph type="sldNum" sz="quarter" idx="12"/>
          </p:nvPr>
        </p:nvSpPr>
        <p:spPr/>
        <p:txBody>
          <a:bodyPr/>
          <a:lstStyle/>
          <a:p>
            <a:pPr>
              <a:defRPr/>
            </a:pPr>
            <a:fld id="{3CB56FF3-00A8-4549-91BE-7013202506B4}" type="slidenum">
              <a:rPr lang="de-DE" altLang="de-DE" smtClean="0"/>
              <a:pPr>
                <a:defRPr/>
              </a:pPr>
              <a:t>13</a:t>
            </a:fld>
            <a:endParaRPr lang="de-DE" altLang="de-DE"/>
          </a:p>
        </p:txBody>
      </p:sp>
      <p:sp>
        <p:nvSpPr>
          <p:cNvPr id="17" name="Caption_492547"/>
          <p:cNvSpPr txBox="1">
            <a:spLocks noChangeArrowheads="1"/>
          </p:cNvSpPr>
          <p:nvPr/>
        </p:nvSpPr>
        <p:spPr bwMode="auto">
          <a:xfrm>
            <a:off x="408955" y="206084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Existuje</a:t>
            </a:r>
            <a:r>
              <a:rPr lang="en-US" altLang="de-DE" sz="2000" b="0" dirty="0">
                <a:latin typeface="Calibri Light"/>
              </a:rPr>
              <a:t> </a:t>
            </a:r>
            <a:r>
              <a:rPr lang="en-US" altLang="de-DE" sz="2000" b="0" dirty="0" err="1">
                <a:latin typeface="Calibri Light"/>
              </a:rPr>
              <a:t>nějaká</a:t>
            </a:r>
            <a:r>
              <a:rPr lang="en-US" altLang="de-DE" sz="2000" b="0" dirty="0">
                <a:latin typeface="Calibri Light"/>
              </a:rPr>
              <a:t> </a:t>
            </a:r>
            <a:r>
              <a:rPr lang="en-US" altLang="de-DE" sz="2000" b="0" dirty="0" err="1">
                <a:latin typeface="Calibri Light"/>
              </a:rPr>
              <a:t>souvislost</a:t>
            </a:r>
            <a:r>
              <a:rPr lang="en-US" altLang="de-DE" sz="2000" b="0" dirty="0">
                <a:latin typeface="Calibri Light"/>
              </a:rPr>
              <a:t> </a:t>
            </a:r>
            <a:r>
              <a:rPr lang="en-US" altLang="de-DE" sz="2000" b="0" dirty="0" err="1">
                <a:latin typeface="Calibri Light"/>
              </a:rPr>
              <a:t>mezi</a:t>
            </a:r>
            <a:r>
              <a:rPr lang="en-US" altLang="de-DE" sz="2000" b="0" dirty="0">
                <a:latin typeface="Calibri Light"/>
              </a:rPr>
              <a:t> </a:t>
            </a:r>
            <a:r>
              <a:rPr lang="en-US" altLang="de-DE" sz="2000" b="0" dirty="0" err="1">
                <a:latin typeface="Calibri Light"/>
              </a:rPr>
              <a:t>značkou</a:t>
            </a:r>
            <a:r>
              <a:rPr lang="en-US" altLang="de-DE" sz="2000" b="0" dirty="0">
                <a:latin typeface="Calibri Light"/>
              </a:rPr>
              <a:t> </a:t>
            </a:r>
            <a:r>
              <a:rPr lang="en-US" altLang="de-DE" sz="2000" b="0" err="1">
                <a:latin typeface="Calibri Light"/>
              </a:rPr>
              <a:t>cigaret</a:t>
            </a:r>
            <a:r>
              <a:rPr lang="en-US" altLang="de-DE" sz="2000" b="0">
                <a:latin typeface="Calibri Light"/>
              </a:rPr>
              <a:t> “Lucky Strike” </a:t>
            </a:r>
            <a:r>
              <a:rPr lang="en-US" altLang="de-DE" sz="2000" b="0" dirty="0">
                <a:latin typeface="Calibri Light"/>
              </a:rPr>
              <a:t>(</a:t>
            </a:r>
            <a:r>
              <a:rPr lang="en-US" altLang="de-DE" sz="2000" b="0" dirty="0" err="1">
                <a:latin typeface="Calibri Light"/>
              </a:rPr>
              <a:t>Šťastná</a:t>
            </a:r>
            <a:r>
              <a:rPr lang="en-US" altLang="de-DE" sz="2000" b="0" dirty="0">
                <a:latin typeface="Calibri Light"/>
              </a:rPr>
              <a:t> </a:t>
            </a:r>
            <a:r>
              <a:rPr lang="en-US" altLang="de-DE" sz="2000" b="0" dirty="0" err="1">
                <a:latin typeface="Calibri Light"/>
              </a:rPr>
              <a:t>trefa</a:t>
            </a:r>
            <a:r>
              <a:rPr lang="en-US" altLang="de-DE" sz="2000" b="0" dirty="0">
                <a:latin typeface="Calibri Light"/>
              </a:rPr>
              <a:t>) a </a:t>
            </a:r>
            <a:r>
              <a:rPr lang="en-US" altLang="de-DE" sz="2000" b="0" dirty="0" err="1">
                <a:latin typeface="Calibri Light"/>
              </a:rPr>
              <a:t>atomovým</a:t>
            </a:r>
            <a:r>
              <a:rPr lang="en-US" altLang="de-DE" sz="2000" b="0" dirty="0">
                <a:latin typeface="Calibri Light"/>
              </a:rPr>
              <a:t> </a:t>
            </a:r>
            <a:r>
              <a:rPr lang="en-US" altLang="de-DE" sz="2000" b="0" dirty="0" err="1">
                <a:latin typeface="Calibri Light"/>
              </a:rPr>
              <a:t>bombardováním</a:t>
            </a:r>
            <a:r>
              <a:rPr lang="en-US" altLang="de-DE" sz="2000" b="0" dirty="0">
                <a:latin typeface="Calibri Light"/>
              </a:rPr>
              <a:t> </a:t>
            </a:r>
            <a:r>
              <a:rPr lang="en-US" altLang="de-DE" sz="2000" b="0" dirty="0" err="1">
                <a:latin typeface="Calibri Light"/>
              </a:rPr>
              <a:t>Japonska</a:t>
            </a:r>
            <a:r>
              <a:rPr lang="en-US" altLang="de-DE" sz="2000" b="0" dirty="0">
                <a:latin typeface="Calibri Light"/>
              </a:rPr>
              <a:t> </a:t>
            </a:r>
            <a:r>
              <a:rPr lang="en-US" altLang="de-DE" sz="2000" b="0" dirty="0" err="1">
                <a:latin typeface="Calibri Light"/>
              </a:rPr>
              <a:t>na</a:t>
            </a:r>
            <a:r>
              <a:rPr lang="en-US" altLang="de-DE" sz="2000" b="0" dirty="0">
                <a:latin typeface="Calibri Light"/>
              </a:rPr>
              <a:t> </a:t>
            </a:r>
            <a:r>
              <a:rPr lang="en-US" altLang="de-DE" sz="2000" b="0" dirty="0" err="1">
                <a:latin typeface="Calibri Light"/>
              </a:rPr>
              <a:t>konci</a:t>
            </a:r>
            <a:r>
              <a:rPr lang="en-US" altLang="de-DE" sz="2000" b="0" dirty="0">
                <a:latin typeface="Calibri Light"/>
              </a:rPr>
              <a:t> 2.světové </a:t>
            </a:r>
            <a:r>
              <a:rPr lang="en-US" altLang="de-DE" sz="2000" b="0" dirty="0" err="1">
                <a:latin typeface="Calibri Light"/>
              </a:rPr>
              <a:t>války</a:t>
            </a:r>
            <a:r>
              <a:rPr lang="en-US" altLang="de-DE" sz="2000" b="0" dirty="0">
                <a:latin typeface="Calibri Light"/>
              </a:rPr>
              <a:t>?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Jsou často daleko více vzrušující než je skutečnost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Jsou založeny tvrzeních, která se těžko ověřují nebo dokazují </a:t>
            </a:r>
            <a:r>
              <a:rPr lang="en-US" altLang="de-DE" sz="2400" dirty="0">
                <a:solidFill>
                  <a:srgbClr val="333333"/>
                </a:solidFill>
              </a:rPr>
              <a:t>(</a:t>
            </a:r>
            <a:r>
              <a:rPr lang="cs-CZ" altLang="de-DE" sz="2400" dirty="0">
                <a:solidFill>
                  <a:srgbClr val="333333"/>
                </a:solidFill>
              </a:rPr>
              <a:t>například že rudý kruh je symbolem Japonska a zlaté okruží symbolizuje radioaktivitu </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cs-CZ" altLang="de-DE" sz="2400">
                <a:solidFill>
                  <a:srgbClr val="333333"/>
                </a:solidFill>
              </a:rPr>
              <a:t>. “Lucky Strike”, </a:t>
            </a:r>
            <a:r>
              <a:rPr lang="cs-CZ" altLang="de-DE" sz="2400" dirty="0">
                <a:solidFill>
                  <a:srgbClr val="333333"/>
                </a:solidFill>
              </a:rPr>
              <a:t>tj</a:t>
            </a:r>
            <a:r>
              <a:rPr lang="cs-CZ" altLang="de-DE" sz="2400">
                <a:solidFill>
                  <a:srgbClr val="333333"/>
                </a:solidFill>
              </a:rPr>
              <a:t>. “</a:t>
            </a:r>
            <a:r>
              <a:rPr lang="cs-CZ" altLang="de-DE" sz="2400" i="1">
                <a:solidFill>
                  <a:srgbClr val="333333"/>
                </a:solidFill>
              </a:rPr>
              <a:t>Šťastná trefa” </a:t>
            </a:r>
            <a:r>
              <a:rPr lang="cs-CZ" altLang="de-DE" sz="2400" dirty="0">
                <a:solidFill>
                  <a:srgbClr val="333333"/>
                </a:solidFill>
              </a:rPr>
              <a:t>je výrazem, který označuje šťastný nález</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Historky se někdy opírají o fakta vytržená z kontextu. Význam těchto podrobností je také silně přeháněn </a:t>
            </a:r>
            <a:r>
              <a:rPr lang="en-US" altLang="de-DE" sz="2400" dirty="0">
                <a:solidFill>
                  <a:srgbClr val="333333"/>
                </a:solidFill>
              </a:rPr>
              <a:t>(</a:t>
            </a:r>
            <a:r>
              <a:rPr lang="cs-CZ" altLang="de-DE" sz="2400" dirty="0">
                <a:solidFill>
                  <a:srgbClr val="333333"/>
                </a:solidFill>
              </a:rPr>
              <a:t>je pravda, že vzhled balíčku cigaret Lucky Strike se změnil během II.světové války, ale to nijak nedokazuje pravdivost uvedené historky</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Existuje řada příkladů z historie, že příslušníci menšiny nebo postižení jedinci byli falešně obviněni, že způsobili náhodné katastrofické události. </a:t>
            </a:r>
            <a:r>
              <a:rPr lang="cs-CZ" altLang="de-DE" sz="2400" dirty="0">
                <a:solidFill>
                  <a:srgbClr val="333333"/>
                </a:solidFill>
              </a:rPr>
              <a:t>Například ve středověku byly za špatnou úrodu často obviňovány čarodějnice nebo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Tato jednoduchá vysvětlení zmírňovala u lidí napětí a strach a poskytovala jim falešnou iluzi, že mají věci pod kontrolou.</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trpící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se rozhodují na základě nedostatečných informací</a:t>
            </a:r>
            <a:r>
              <a:rPr lang="en-US" altLang="de-DE" sz="2400" dirty="0">
                <a:solidFill>
                  <a:srgbClr val="333333"/>
                </a:solidFill>
              </a:rPr>
              <a:t>. </a:t>
            </a:r>
            <a:r>
              <a:rPr lang="cs-CZ" altLang="de-DE" sz="2400" dirty="0">
                <a:solidFill>
                  <a:srgbClr val="333333"/>
                </a:solidFill>
              </a:rPr>
              <a:t>Tento způsob rozhodování může snadno vést omylům. Proto je lepší rozhodovat se tak, že vezmeme v úvahu všechny dostupné </a:t>
            </a:r>
            <a:r>
              <a:rPr lang="cs-CZ" altLang="de-DE" sz="2400">
                <a:solidFill>
                  <a:srgbClr val="333333"/>
                </a:solidFill>
              </a:rPr>
              <a:t>informace.</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trpící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se rozhodují na základě nedostatečných informací</a:t>
            </a:r>
            <a:r>
              <a:rPr lang="en-US" altLang="de-DE" sz="2400" dirty="0">
                <a:solidFill>
                  <a:srgbClr val="333333"/>
                </a:solidFill>
              </a:rPr>
              <a:t>. </a:t>
            </a:r>
            <a:r>
              <a:rPr lang="cs-CZ" altLang="de-DE" sz="2400" dirty="0">
                <a:solidFill>
                  <a:srgbClr val="333333"/>
                </a:solidFill>
              </a:rPr>
              <a:t>Tento způsob rozhodování může snadno vést omylům. Proto je lepší rozhodovat se tak, že vezmeme v úvahu všechny dostupné informace.</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Vnímání reality je u mnoha </a:t>
            </a:r>
            <a:r>
              <a:rPr lang="de-DE" altLang="de-DE" sz="2400" dirty="0">
                <a:solidFill>
                  <a:srgbClr val="333333"/>
                </a:solidFill>
              </a:rPr>
              <a:t>(</a:t>
            </a:r>
            <a:r>
              <a:rPr lang="cs-CZ" altLang="de-DE" sz="2400" dirty="0">
                <a:solidFill>
                  <a:srgbClr val="333333"/>
                </a:solidFill>
              </a:rPr>
              <a:t>ale ne u všech</a:t>
            </a:r>
            <a:r>
              <a:rPr lang="de-DE" altLang="de-DE" sz="2400" dirty="0">
                <a:solidFill>
                  <a:srgbClr val="333333"/>
                </a:solidFill>
              </a:rPr>
              <a:t>!) </a:t>
            </a:r>
            <a:r>
              <a:rPr lang="cs-CZ" altLang="de-DE" sz="2400" dirty="0">
                <a:solidFill>
                  <a:srgbClr val="333333"/>
                </a:solidFill>
              </a:rPr>
              <a:t>lidí trpících psychózou narušeno</a:t>
            </a:r>
            <a:r>
              <a:rPr lang="de-DE" altLang="de-DE" sz="2400" dirty="0">
                <a:solidFill>
                  <a:srgbClr val="333333"/>
                </a:solidFill>
              </a:rPr>
              <a:t>. </a:t>
            </a:r>
            <a:r>
              <a:rPr lang="cs-CZ" altLang="de-DE" sz="2400" dirty="0">
                <a:solidFill>
                  <a:srgbClr val="333333"/>
                </a:solidFill>
              </a:rPr>
              <a:t>Proto mnohou dospět k takovým interpretacím, které většina ostatních lidí považuje za nepravděpodobná či nesmyslná</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18</a:t>
            </a:fld>
            <a:endParaRPr lang="de-DE" altLang="de-DE"/>
          </a:p>
        </p:txBody>
      </p:sp>
    </p:spTree>
    <p:extLst>
      <p:ext uri="{BB962C8B-B14F-4D97-AF65-F5344CB8AC3E}">
        <p14:creationId xmlns:p14="http://schemas.microsoft.com/office/powerpoint/2010/main" val="22591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během psychózy mohou vést unáhlené závěry k nesprávnému vysvětlení událostí</a:t>
            </a:r>
          </a:p>
        </p:txBody>
      </p:sp>
      <p:sp>
        <p:nvSpPr>
          <p:cNvPr id="72729"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cs-CZ" altLang="de-DE" sz="2000" b="0" dirty="0">
                <a:solidFill>
                  <a:srgbClr val="004992"/>
                </a:solidFill>
                <a:latin typeface="+mn-lt"/>
                <a:cs typeface="+mn-cs"/>
              </a:rPr>
              <a:t>Může někdo z vás krátce uvést nějakou vlastní podobnou zkušenost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728003318"/>
              </p:ext>
            </p:extLst>
          </p:nvPr>
        </p:nvGraphicFramePr>
        <p:xfrm>
          <a:off x="409575" y="2244792"/>
          <a:ext cx="11339514" cy="3566160"/>
        </p:xfrm>
        <a:graphic>
          <a:graphicData uri="http://schemas.openxmlformats.org/drawingml/2006/table">
            <a:tbl>
              <a:tblPr firstRow="1" bandRow="1">
                <a:tableStyleId>{21E4AEA4-8DFA-4A89-87EB-49C32662AFE0}</a:tableStyleId>
              </a:tblPr>
              <a:tblGrid>
                <a:gridCol w="3384066">
                  <a:extLst>
                    <a:ext uri="{9D8B030D-6E8A-4147-A177-3AD203B41FA5}">
                      <a16:colId xmlns:a16="http://schemas.microsoft.com/office/drawing/2014/main" val="20000"/>
                    </a:ext>
                  </a:extLst>
                </a:gridCol>
                <a:gridCol w="3384066">
                  <a:extLst>
                    <a:ext uri="{9D8B030D-6E8A-4147-A177-3AD203B41FA5}">
                      <a16:colId xmlns:a16="http://schemas.microsoft.com/office/drawing/2014/main" val="20001"/>
                    </a:ext>
                  </a:extLst>
                </a:gridCol>
                <a:gridCol w="457138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Událost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Vysvětlení během psychózy</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Jiná možná vysvětlení</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Jídlo chutná nějak divně.</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Chtějí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mě</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otrávit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Jídlo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špatně</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uvařeno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chybí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něm</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nějaké</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koření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nebo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něm</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naopak</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něčeho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příliš</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moc</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Vaše přítelkyně má večer při příchodu domů jinou vůni.</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Jste přesvědčeni, že vám byla nevěrná.</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Koupila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nový</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parfém</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očekává</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že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oceníte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ne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že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budete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obviňovat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V rádiu opakovaně hrají píseň “Hero” (Hrdina) od Mariah Carey.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Je to tajné znamení, že jste byli vyvoleni, abyste spasili svět.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to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píseň</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která</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tento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týden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vyhrála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této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stanici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hitparádu</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3CB56FF3-00A8-4549-91BE-7013202506B4}"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a:t>
            </a:r>
            <a:r>
              <a:rPr lang="cs-CZ" altLang="de-DE" sz="2400">
                <a:solidFill>
                  <a:srgbClr val="333333"/>
                </a:solidFill>
              </a:rPr>
              <a:t>možností</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21</a:t>
            </a:fld>
            <a:endParaRPr lang="de-DE" altLang="de-DE"/>
          </a:p>
        </p:txBody>
      </p:sp>
    </p:spTree>
    <p:extLst>
      <p:ext uri="{BB962C8B-B14F-4D97-AF65-F5344CB8AC3E}">
        <p14:creationId xmlns:p14="http://schemas.microsoft.com/office/powerpoint/2010/main" val="2854280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možností</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Prosím</a:t>
            </a:r>
            <a:r>
              <a:rPr lang="en-US" altLang="de-DE" sz="2400" dirty="0">
                <a:solidFill>
                  <a:srgbClr val="333333"/>
                </a:solidFill>
              </a:rPr>
              <a:t> </a:t>
            </a:r>
            <a:r>
              <a:rPr lang="en-US" altLang="de-DE" sz="2400" dirty="0" err="1">
                <a:solidFill>
                  <a:srgbClr val="333333"/>
                </a:solidFill>
              </a:rPr>
              <a:t>uveďte</a:t>
            </a:r>
            <a:r>
              <a:rPr lang="en-US" altLang="de-DE" sz="2400" dirty="0">
                <a:solidFill>
                  <a:srgbClr val="333333"/>
                </a:solidFill>
              </a:rPr>
              <a:t> </a:t>
            </a:r>
            <a:r>
              <a:rPr lang="en-US" altLang="de-DE" sz="2400" dirty="0" err="1">
                <a:solidFill>
                  <a:srgbClr val="333333"/>
                </a:solidFill>
              </a:rPr>
              <a:t>také</a:t>
            </a:r>
            <a:r>
              <a:rPr lang="en-US" altLang="de-DE" sz="2400" dirty="0">
                <a:solidFill>
                  <a:srgbClr val="333333"/>
                </a:solidFill>
              </a:rPr>
              <a:t>, </a:t>
            </a:r>
            <a:r>
              <a:rPr lang="en-US" altLang="de-DE" sz="2400" dirty="0" err="1">
                <a:solidFill>
                  <a:srgbClr val="333333"/>
                </a:solidFill>
              </a:rPr>
              <a:t>nakolik</a:t>
            </a:r>
            <a:r>
              <a:rPr lang="en-US" altLang="de-DE" sz="2400" dirty="0">
                <a:solidFill>
                  <a:srgbClr val="333333"/>
                </a:solidFill>
              </a:rPr>
              <a:t> </a:t>
            </a:r>
            <a:r>
              <a:rPr lang="en-US" altLang="de-DE" sz="2400" dirty="0" err="1">
                <a:solidFill>
                  <a:srgbClr val="333333"/>
                </a:solidFill>
              </a:rPr>
              <a:t>jste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tím</a:t>
            </a:r>
            <a:r>
              <a:rPr lang="en-US" altLang="de-DE" sz="2400" dirty="0">
                <a:solidFill>
                  <a:srgbClr val="333333"/>
                </a:solidFill>
              </a:rPr>
              <a:t> </a:t>
            </a:r>
            <a:r>
              <a:rPr lang="en-US" altLang="de-DE" sz="2400" err="1">
                <a:solidFill>
                  <a:srgbClr val="333333"/>
                </a:solidFill>
              </a:rPr>
              <a:t>jistí</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22</a:t>
            </a:fld>
            <a:endParaRPr lang="de-DE" altLang="de-DE"/>
          </a:p>
        </p:txBody>
      </p:sp>
    </p:spTree>
    <p:extLst>
      <p:ext uri="{BB962C8B-B14F-4D97-AF65-F5344CB8AC3E}">
        <p14:creationId xmlns:p14="http://schemas.microsoft.com/office/powerpoint/2010/main" val="4111495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možností</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Prosím</a:t>
            </a:r>
            <a:r>
              <a:rPr lang="en-US" altLang="de-DE" sz="2400" dirty="0">
                <a:solidFill>
                  <a:srgbClr val="333333"/>
                </a:solidFill>
              </a:rPr>
              <a:t> </a:t>
            </a:r>
            <a:r>
              <a:rPr lang="en-US" altLang="de-DE" sz="2400" dirty="0" err="1">
                <a:solidFill>
                  <a:srgbClr val="333333"/>
                </a:solidFill>
              </a:rPr>
              <a:t>uveďte</a:t>
            </a:r>
            <a:r>
              <a:rPr lang="en-US" altLang="de-DE" sz="2400" dirty="0">
                <a:solidFill>
                  <a:srgbClr val="333333"/>
                </a:solidFill>
              </a:rPr>
              <a:t> </a:t>
            </a:r>
            <a:r>
              <a:rPr lang="en-US" altLang="de-DE" sz="2400" dirty="0" err="1">
                <a:solidFill>
                  <a:srgbClr val="333333"/>
                </a:solidFill>
              </a:rPr>
              <a:t>také</a:t>
            </a:r>
            <a:r>
              <a:rPr lang="en-US" altLang="de-DE" sz="2400" dirty="0">
                <a:solidFill>
                  <a:srgbClr val="333333"/>
                </a:solidFill>
              </a:rPr>
              <a:t>, </a:t>
            </a:r>
            <a:r>
              <a:rPr lang="en-US" altLang="de-DE" sz="2400" dirty="0" err="1">
                <a:solidFill>
                  <a:srgbClr val="333333"/>
                </a:solidFill>
              </a:rPr>
              <a:t>nakolik</a:t>
            </a:r>
            <a:r>
              <a:rPr lang="en-US" altLang="de-DE" sz="2400" dirty="0">
                <a:solidFill>
                  <a:srgbClr val="333333"/>
                </a:solidFill>
              </a:rPr>
              <a:t> </a:t>
            </a:r>
            <a:r>
              <a:rPr lang="en-US" altLang="de-DE" sz="2400" dirty="0" err="1">
                <a:solidFill>
                  <a:srgbClr val="333333"/>
                </a:solidFill>
              </a:rPr>
              <a:t>jste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tím</a:t>
            </a:r>
            <a:r>
              <a:rPr lang="en-US" altLang="de-DE" sz="2400" dirty="0">
                <a:solidFill>
                  <a:srgbClr val="333333"/>
                </a:solidFill>
              </a:rPr>
              <a:t> </a:t>
            </a:r>
            <a:r>
              <a:rPr lang="en-US" altLang="de-DE" sz="2400" dirty="0" err="1">
                <a:solidFill>
                  <a:srgbClr val="333333"/>
                </a:solidFill>
              </a:rPr>
              <a:t>jistí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Zvláště si všímejte podrobností, které jasně vylučují některou z nabídnutých možností</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23</a:t>
            </a:fld>
            <a:endParaRPr lang="de-DE" altLang="de-DE"/>
          </a:p>
        </p:txBody>
      </p:sp>
    </p:spTree>
    <p:extLst>
      <p:ext uri="{BB962C8B-B14F-4D97-AF65-F5344CB8AC3E}">
        <p14:creationId xmlns:p14="http://schemas.microsoft.com/office/powerpoint/2010/main" val="1076770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Dobré zprávy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Mrtvé dítě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Odvod na vojnu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Smutná zpráva</a:t>
            </a:r>
            <a:endParaRPr lang="en-US" altLang="de-DE" sz="2400" b="0" dirty="0">
              <a:solidFill>
                <a:srgbClr val="333333"/>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Dobré zprávy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Mrtvé dítě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Odvod na vojnu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Smutná zpráva</a:t>
            </a:r>
            <a:br>
              <a:rPr lang="cs-CZ" altLang="de-DE" sz="2400" b="0" dirty="0">
                <a:solidFill>
                  <a:srgbClr val="004992"/>
                </a:solidFill>
                <a:latin typeface="+mn-lt"/>
                <a:cs typeface="+mn-cs"/>
              </a:rPr>
            </a:br>
            <a:r>
              <a:rPr lang="cs-CZ" altLang="de-DE" sz="1800" b="0" dirty="0">
                <a:solidFill>
                  <a:srgbClr val="004992"/>
                </a:solidFill>
                <a:latin typeface="+mn-lt"/>
                <a:cs typeface="+mn-cs"/>
              </a:rPr>
              <a:t>(Peter Fendi, 1838)</a:t>
            </a:r>
            <a:endParaRPr lang="en-US" altLang="de-DE" sz="1800" b="0" dirty="0">
              <a:solidFill>
                <a:srgbClr val="004992"/>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Vyučování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Polévka v klášteře</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Před bohoslužbou v kostele</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Obrácení na víru</a:t>
            </a:r>
          </a:p>
        </p:txBody>
      </p:sp>
      <p:pic>
        <p:nvPicPr>
          <p:cNvPr id="8" name="Picture 7"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pPr>
              <a:defRPr/>
            </a:pPr>
            <a:fld id="{5AAACE19-EE99-44E6-8C90-D6D59384E2A8}"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103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Vyučování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Polévka v klášteře</a:t>
            </a:r>
            <a:br>
              <a:rPr lang="en-US" altLang="de-DE" sz="2400" b="0" dirty="0">
                <a:solidFill>
                  <a:srgbClr val="004992"/>
                </a:solidFill>
                <a:latin typeface="+mn-lt"/>
                <a:cs typeface="+mn-cs"/>
              </a:rPr>
            </a:br>
            <a:r>
              <a:rPr lang="de-DE" altLang="de-DE" sz="1800" b="0" dirty="0">
                <a:solidFill>
                  <a:srgbClr val="004992"/>
                </a:solidFill>
                <a:latin typeface="+mn-lt"/>
                <a:cs typeface="+mn-cs"/>
              </a:rPr>
              <a:t>(Anton Mangold, 1888)</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Před bohoslužbou v kostele</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Obrácení na víru</a:t>
            </a: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Válka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Zvěstování příchodu Krista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Černý kůň</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Houpací kůň</a:t>
            </a:r>
            <a:endParaRPr lang="en-US" altLang="de-DE" sz="2400" b="0" dirty="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Válka</a:t>
            </a:r>
            <a:br>
              <a:rPr lang="cs-CZ"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Zvěstování příchodu Krista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Černý kůň</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Houpací kůň</a:t>
            </a:r>
            <a:endParaRPr lang="en-US" altLang="de-DE" sz="2400" b="0" dirty="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Vražedkyně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Proč jsem si jej brala</a:t>
            </a:r>
            <a:r>
              <a:rPr lang="de-DE" altLang="de-DE"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Sebevražda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Zoufalá matka</a:t>
            </a:r>
            <a:endParaRPr lang="de-DE" altLang="de-DE"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pPr>
              <a:defRPr/>
            </a:pPr>
            <a:fld id="{5AAACE19-EE99-44E6-8C90-D6D59384E2A8}"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Vražedkyně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Proč jsem si jej brala</a:t>
            </a:r>
            <a:r>
              <a:rPr lang="de-DE" altLang="de-DE" sz="2400" b="0" dirty="0">
                <a:solidFill>
                  <a:srgbClr val="004992"/>
                </a:solidFill>
                <a:latin typeface="+mn-lt"/>
                <a:cs typeface="+mn-cs"/>
              </a:rPr>
              <a:t>?</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Sebevražda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Zoufalá matka</a:t>
            </a:r>
            <a:endParaRPr lang="de-DE" altLang="de-DE"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ooter Placeholder 8"/>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pPr>
              <a:defRPr/>
            </a:pPr>
            <a:fld id="{5AAACE19-EE99-44E6-8C90-D6D59384E2A8}"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Pouliční bouře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Den trhu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Země hojnosti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Dětské hry</a:t>
            </a:r>
            <a:endParaRPr lang="en-US" altLang="de-DE" sz="2400" b="0" dirty="0">
              <a:solidFill>
                <a:srgbClr val="333333"/>
              </a:solidFill>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Pouliční bouře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Den trhu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Země hojnosti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Dětské hry</a:t>
            </a:r>
            <a:br>
              <a:rPr lang="cs-CZ" altLang="de-DE" sz="2400" b="0" dirty="0">
                <a:solidFill>
                  <a:srgbClr val="004992"/>
                </a:solidFill>
                <a:latin typeface="+mn-lt"/>
                <a:cs typeface="+mn-cs"/>
              </a:rPr>
            </a:br>
            <a:r>
              <a:rPr lang="en-US" altLang="de-DE" sz="1800" b="0" dirty="0">
                <a:solidFill>
                  <a:srgbClr val="004992"/>
                </a:solidFill>
                <a:latin typeface="+mn-lt"/>
                <a:cs typeface="+mn-cs"/>
              </a:rPr>
              <a:t>(Pieter d. Ä. Bruegel, 1560)</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a:solidFill>
                  <a:srgbClr val="333333"/>
                </a:solidFill>
              </a:rPr>
              <a:t>pro </a:t>
            </a:r>
            <a:r>
              <a:rPr lang="en-US" altLang="ko-KR" b="0" i="1" spc="-5" dirty="0" err="1">
                <a:solidFill>
                  <a:srgbClr val="333333"/>
                </a:solidFill>
              </a:rPr>
              <a:t>terapeuty</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n-US" altLang="ko-KR" b="0" dirty="0">
                <a:solidFill>
                  <a:srgbClr val="333333"/>
                </a:solidFill>
              </a:rPr>
              <a:t>V </a:t>
            </a:r>
            <a:r>
              <a:rPr lang="en-US" altLang="ko-KR" b="0" dirty="0" err="1">
                <a:solidFill>
                  <a:srgbClr val="333333"/>
                </a:solidFill>
              </a:rPr>
              <a:t>některých</a:t>
            </a:r>
            <a:r>
              <a:rPr lang="en-US" altLang="ko-KR" b="0" dirty="0">
                <a:solidFill>
                  <a:srgbClr val="333333"/>
                </a:solidFill>
              </a:rPr>
              <a:t> </a:t>
            </a:r>
            <a:r>
              <a:rPr lang="en-US" altLang="ko-KR" b="0" dirty="0" err="1">
                <a:solidFill>
                  <a:srgbClr val="333333"/>
                </a:solidFill>
              </a:rPr>
              <a:t>videoklipech</a:t>
            </a:r>
            <a:r>
              <a:rPr lang="en-US" altLang="ko-KR" b="0" dirty="0">
                <a:solidFill>
                  <a:srgbClr val="333333"/>
                </a:solidFill>
              </a:rPr>
              <a:t> se </a:t>
            </a:r>
            <a:r>
              <a:rPr lang="en-US" altLang="ko-KR" b="0" dirty="0" err="1">
                <a:solidFill>
                  <a:srgbClr val="333333"/>
                </a:solidFill>
              </a:rPr>
              <a:t>mohou</a:t>
            </a:r>
            <a:r>
              <a:rPr lang="en-US" altLang="ko-KR" b="0" dirty="0">
                <a:solidFill>
                  <a:srgbClr val="333333"/>
                </a:solidFill>
              </a:rPr>
              <a:t> </a:t>
            </a:r>
            <a:r>
              <a:rPr lang="en-US" altLang="ko-KR" b="0" dirty="0" err="1">
                <a:solidFill>
                  <a:srgbClr val="333333"/>
                </a:solidFill>
              </a:rPr>
              <a:t>objevit</a:t>
            </a:r>
            <a:r>
              <a:rPr lang="en-US" altLang="ko-KR" b="0" dirty="0">
                <a:solidFill>
                  <a:srgbClr val="333333"/>
                </a:solidFill>
              </a:rPr>
              <a:t> </a:t>
            </a:r>
            <a:r>
              <a:rPr lang="en-US" altLang="ko-KR" b="0" dirty="0" err="1">
                <a:solidFill>
                  <a:srgbClr val="333333"/>
                </a:solidFill>
              </a:rPr>
              <a:t>výrazy</a:t>
            </a:r>
            <a:r>
              <a:rPr lang="en-US" altLang="ko-KR" b="0" dirty="0">
                <a:solidFill>
                  <a:srgbClr val="333333"/>
                </a:solidFill>
              </a:rPr>
              <a:t>, </a:t>
            </a:r>
            <a:r>
              <a:rPr lang="en-US" altLang="ko-KR" b="0" dirty="0" err="1">
                <a:solidFill>
                  <a:srgbClr val="333333"/>
                </a:solidFill>
              </a:rPr>
              <a:t>které</a:t>
            </a:r>
            <a:r>
              <a:rPr lang="en-US" altLang="ko-KR" b="0" dirty="0">
                <a:solidFill>
                  <a:srgbClr val="333333"/>
                </a:solidFill>
              </a:rPr>
              <a:t> </a:t>
            </a:r>
            <a:r>
              <a:rPr lang="en-US" altLang="ko-KR" b="0" dirty="0" err="1">
                <a:solidFill>
                  <a:srgbClr val="333333"/>
                </a:solidFill>
              </a:rPr>
              <a:t>nejsou</a:t>
            </a:r>
            <a:r>
              <a:rPr lang="en-US" altLang="ko-KR" b="0" dirty="0">
                <a:solidFill>
                  <a:srgbClr val="333333"/>
                </a:solidFill>
              </a:rPr>
              <a:t> </a:t>
            </a:r>
            <a:r>
              <a:rPr lang="en-US" altLang="ko-KR" b="0" dirty="0" err="1">
                <a:solidFill>
                  <a:srgbClr val="333333"/>
                </a:solidFill>
              </a:rPr>
              <a:t>vhodné</a:t>
            </a:r>
            <a:r>
              <a:rPr lang="en-US" altLang="ko-KR" b="0" dirty="0">
                <a:solidFill>
                  <a:srgbClr val="333333"/>
                </a:solidFill>
              </a:rPr>
              <a:t>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diváky</a:t>
            </a:r>
            <a:r>
              <a:rPr lang="en-US" altLang="ko-KR" b="0" dirty="0">
                <a:solidFill>
                  <a:srgbClr val="333333"/>
                </a:solidFill>
              </a:rPr>
              <a:t> a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kulturní</a:t>
            </a:r>
            <a:r>
              <a:rPr lang="en-US" altLang="ko-KR" b="0" dirty="0">
                <a:solidFill>
                  <a:srgbClr val="333333"/>
                </a:solidFill>
              </a:rPr>
              <a:t> </a:t>
            </a:r>
            <a:r>
              <a:rPr lang="en-US" altLang="ko-KR" b="0" dirty="0" err="1">
                <a:solidFill>
                  <a:srgbClr val="333333"/>
                </a:solidFill>
              </a:rPr>
              <a:t>skupiny</a:t>
            </a:r>
            <a:r>
              <a:rPr lang="en-US" altLang="ko-KR" b="0" dirty="0">
                <a:solidFill>
                  <a:srgbClr val="333333"/>
                </a:solidFill>
              </a:rPr>
              <a:t>. Proto </a:t>
            </a:r>
            <a:r>
              <a:rPr lang="en-US" altLang="ko-KR" b="0" dirty="0" err="1">
                <a:solidFill>
                  <a:srgbClr val="333333"/>
                </a:solidFill>
              </a:rPr>
              <a:t>prosím</a:t>
            </a:r>
            <a:r>
              <a:rPr lang="en-US" altLang="ko-KR" b="0" dirty="0">
                <a:solidFill>
                  <a:srgbClr val="333333"/>
                </a:solidFill>
              </a:rPr>
              <a:t> </a:t>
            </a:r>
            <a:r>
              <a:rPr lang="en-US" altLang="ko-KR" b="0" dirty="0" err="1">
                <a:solidFill>
                  <a:srgbClr val="333333"/>
                </a:solidFill>
              </a:rPr>
              <a:t>nejdříve</a:t>
            </a:r>
            <a:r>
              <a:rPr lang="en-US" altLang="ko-KR" b="0" dirty="0">
                <a:solidFill>
                  <a:srgbClr val="333333"/>
                </a:solidFill>
              </a:rPr>
              <a:t> </a:t>
            </a:r>
            <a:r>
              <a:rPr lang="en-US" altLang="ko-KR" b="0" dirty="0" err="1">
                <a:solidFill>
                  <a:srgbClr val="333333"/>
                </a:solidFill>
              </a:rPr>
              <a:t>pozorně</a:t>
            </a:r>
            <a:r>
              <a:rPr lang="en-US" altLang="ko-KR" b="0" dirty="0">
                <a:solidFill>
                  <a:srgbClr val="333333"/>
                </a:solidFill>
              </a:rPr>
              <a:t> </a:t>
            </a:r>
            <a:r>
              <a:rPr lang="en-US" altLang="ko-KR" b="0" dirty="0" err="1">
                <a:solidFill>
                  <a:srgbClr val="333333"/>
                </a:solidFill>
              </a:rPr>
              <a:t>shlédněte</a:t>
            </a:r>
            <a:r>
              <a:rPr lang="en-US" altLang="ko-KR" b="0" dirty="0">
                <a:solidFill>
                  <a:srgbClr val="333333"/>
                </a:solidFill>
              </a:rPr>
              <a:t> </a:t>
            </a:r>
            <a:r>
              <a:rPr lang="en-US" altLang="ko-KR" b="0" dirty="0" err="1">
                <a:solidFill>
                  <a:srgbClr val="333333"/>
                </a:solidFill>
              </a:rPr>
              <a:t>videa</a:t>
            </a:r>
            <a:r>
              <a:rPr lang="en-US" altLang="ko-KR" b="0" dirty="0">
                <a:solidFill>
                  <a:srgbClr val="333333"/>
                </a:solidFill>
              </a:rPr>
              <a:t>, </a:t>
            </a:r>
            <a:r>
              <a:rPr lang="en-US" altLang="ko-KR" b="0" dirty="0" err="1">
                <a:solidFill>
                  <a:srgbClr val="333333"/>
                </a:solidFill>
              </a:rPr>
              <a:t>než</a:t>
            </a:r>
            <a:r>
              <a:rPr lang="en-US" altLang="ko-KR" b="0" dirty="0">
                <a:solidFill>
                  <a:srgbClr val="333333"/>
                </a:solidFill>
              </a:rPr>
              <a:t> je </a:t>
            </a:r>
            <a:r>
              <a:rPr lang="en-US" altLang="ko-KR" b="0" dirty="0" err="1">
                <a:solidFill>
                  <a:srgbClr val="333333"/>
                </a:solidFill>
              </a:rPr>
              <a:t>pustíte</a:t>
            </a:r>
            <a:r>
              <a:rPr lang="en-US" altLang="ko-KR" b="0" dirty="0">
                <a:solidFill>
                  <a:srgbClr val="333333"/>
                </a:solidFill>
              </a:rPr>
              <a:t> </a:t>
            </a:r>
            <a:r>
              <a:rPr lang="en-US" altLang="ko-KR" b="0" dirty="0" err="1">
                <a:solidFill>
                  <a:srgbClr val="333333"/>
                </a:solidFill>
              </a:rPr>
              <a:t>na</a:t>
            </a:r>
            <a:r>
              <a:rPr lang="en-US" altLang="ko-KR" b="0" dirty="0">
                <a:solidFill>
                  <a:srgbClr val="333333"/>
                </a:solidFill>
              </a:rPr>
              <a:t> </a:t>
            </a:r>
            <a:r>
              <a:rPr lang="en-US" altLang="ko-KR" b="0" dirty="0" err="1">
                <a:solidFill>
                  <a:srgbClr val="333333"/>
                </a:solidFill>
              </a:rPr>
              <a:t>skupině</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34</a:t>
            </a:fld>
            <a:endParaRPr lang="de-DE" altLang="de-DE"/>
          </a:p>
        </p:txBody>
      </p:sp>
    </p:spTree>
    <p:extLst>
      <p:ext uri="{BB962C8B-B14F-4D97-AF65-F5344CB8AC3E}">
        <p14:creationId xmlns:p14="http://schemas.microsoft.com/office/powerpoint/2010/main" val="1278129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Zakázaný hazard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Švindlíř s károvým esem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Jed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Hraběnka prohrává svůj dům i polnosti</a:t>
            </a:r>
            <a:endParaRPr lang="en-US" altLang="de-DE" sz="2400" b="0" dirty="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Zakázaný hazard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Švindlíř s károvým esem</a:t>
            </a:r>
            <a:br>
              <a:rPr lang="cs-CZ"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Jed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Hraběnka prohrává svůj dům i polnosti</a:t>
            </a:r>
            <a:endParaRPr lang="en-US" altLang="de-DE" sz="2400" b="0" dirty="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Vykrádání hřbitova</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Dva muži pozorují měsíc</a:t>
            </a: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Lovec upírů</a:t>
            </a:r>
            <a:endParaRPr lang="de-DE" altLang="de-DE"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Zatmění</a:t>
            </a:r>
            <a:endParaRPr lang="de-DE" altLang="de-DE" sz="2400" b="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Vykrádání hřbitova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Dva muži pozorují měsíc</a:t>
            </a:r>
            <a:br>
              <a:rPr lang="cs-CZ"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Lovec upírů</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Zatmění</a:t>
            </a:r>
            <a:endParaRPr lang="de-DE" altLang="de-DE" sz="2400" b="0" dirty="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Odpočinek na kraji lesa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 útěku</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Vyčerpání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Zraněná</a:t>
            </a:r>
            <a:endParaRPr lang="en-US" altLang="de-DE" sz="2400" b="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Odpočinek na kraji lesa</a:t>
            </a:r>
            <a:br>
              <a:rPr lang="cs-CZ" altLang="de-DE" sz="2400" b="0" dirty="0">
                <a:solidFill>
                  <a:srgbClr val="004992"/>
                </a:solidFill>
                <a:latin typeface="+mn-lt"/>
                <a:cs typeface="+mn-cs"/>
              </a:rPr>
            </a:br>
            <a:r>
              <a:rPr lang="de-DE" altLang="de-DE"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 útěku</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Vyčerpání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Zraněná</a:t>
            </a:r>
            <a:endParaRPr lang="en-US" altLang="de-DE" sz="2400" b="0" dirty="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Poslední pochoutka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Krmení králíků</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Společná hra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Pondělí velikonoční</a:t>
            </a:r>
            <a:endParaRPr lang="en-US" altLang="de-DE" sz="2400" b="0" dirty="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Poslední pochoutka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Krmení králíků</a:t>
            </a:r>
            <a:br>
              <a:rPr lang="cs-CZ"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Společná hra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Pondělí velikonoční</a:t>
            </a:r>
            <a:endParaRPr lang="en-US" altLang="de-DE" sz="2400" b="0" dirty="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Dech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Umírající dítě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Ukolébavka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Matka u kolébky</a:t>
            </a:r>
            <a:endParaRPr lang="de-DE" altLang="de-DE" sz="2400" b="0" dirty="0">
              <a:solidFill>
                <a:srgbClr val="333333"/>
              </a:solidFill>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Dech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Umírající dítě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Ukolébavka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Matka u kolébky</a:t>
            </a:r>
            <a:br>
              <a:rPr lang="cs-CZ"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pPr>
            <a:r>
              <a:rPr lang="cs-CZ" altLang="de-DE" sz="2400" dirty="0">
                <a:solidFill>
                  <a:srgbClr val="333333"/>
                </a:solidFill>
              </a:rPr>
              <a:t>Vyzvání k tanci</a:t>
            </a:r>
            <a:endParaRPr lang="de-DE" altLang="de-DE" sz="2400" dirty="0">
              <a:solidFill>
                <a:srgbClr val="333333"/>
              </a:solidFill>
            </a:endParaRPr>
          </a:p>
          <a:p>
            <a:pPr marL="457200" indent="-457200" eaLnBrk="1" hangingPunct="1">
              <a:buClr>
                <a:srgbClr val="333333"/>
              </a:buClr>
              <a:buFont typeface="WingDings"/>
              <a:buAutoNum type="alphaLcPeriod"/>
            </a:pPr>
            <a:r>
              <a:rPr lang="cs-CZ" altLang="de-DE" sz="2400" dirty="0">
                <a:solidFill>
                  <a:srgbClr val="333333"/>
                </a:solidFill>
              </a:rPr>
              <a:t>Masáž krku</a:t>
            </a:r>
            <a:endParaRPr lang="en-US" altLang="de-DE" sz="2400" dirty="0">
              <a:solidFill>
                <a:srgbClr val="333333"/>
              </a:solidFill>
            </a:endParaRPr>
          </a:p>
          <a:p>
            <a:pPr marL="457200" indent="-457200">
              <a:buClr>
                <a:srgbClr val="333333"/>
              </a:buClr>
              <a:buFont typeface="WingDings"/>
              <a:buAutoNum type="alphaLcPeriod"/>
            </a:pPr>
            <a:r>
              <a:rPr lang="cs-CZ" altLang="de-DE" sz="2400" dirty="0">
                <a:solidFill>
                  <a:srgbClr val="333333"/>
                </a:solidFill>
              </a:rPr>
              <a:t>Oblékání</a:t>
            </a:r>
            <a:endParaRPr lang="de-DE" altLang="de-DE" sz="2400" dirty="0">
              <a:solidFill>
                <a:srgbClr val="333333"/>
              </a:solidFill>
            </a:endParaRPr>
          </a:p>
          <a:p>
            <a:pPr marL="457200" indent="-457200" eaLnBrk="1" hangingPunct="1">
              <a:buClr>
                <a:srgbClr val="333333"/>
              </a:buClr>
              <a:buFont typeface="WingDings"/>
              <a:buAutoNum type="alphaLcPeriod"/>
            </a:pPr>
            <a:r>
              <a:rPr lang="cs-CZ" altLang="de-DE" sz="2400" dirty="0">
                <a:solidFill>
                  <a:srgbClr val="333333"/>
                </a:solidFill>
              </a:rPr>
              <a:t>Přistižený zloděj</a:t>
            </a:r>
            <a:endParaRPr lang="de-DE" altLang="de-DE" sz="2400" dirty="0">
              <a:solidFill>
                <a:srgbClr val="333333"/>
              </a:solidFill>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gray">
          <a:xfrm>
            <a:off x="6400800" y="2203703"/>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Vyzvání k tanci</a:t>
            </a:r>
            <a:endParaRPr lang="de-DE" altLang="de-DE" sz="2400" dirty="0">
              <a:solidFill>
                <a:srgbClr val="333333"/>
              </a:solidFill>
            </a:endParaRPr>
          </a:p>
          <a:p>
            <a:pPr marL="457200" indent="-457200" fontAlgn="auto">
              <a:buClr>
                <a:srgbClr val="333333"/>
              </a:buClr>
              <a:buFont typeface="WingDings"/>
              <a:buAutoNum type="alphaLcPeriod"/>
            </a:pPr>
            <a:r>
              <a:rPr lang="cs-CZ" altLang="de-DE" sz="2400" dirty="0">
                <a:solidFill>
                  <a:srgbClr val="333333"/>
                </a:solidFill>
              </a:rPr>
              <a:t>Masáž krku</a:t>
            </a:r>
            <a:endParaRPr lang="en-US" altLang="de-DE" sz="2400" dirty="0">
              <a:solidFill>
                <a:srgbClr val="333333"/>
              </a:solidFill>
            </a:endParaRPr>
          </a:p>
          <a:p>
            <a:pPr marL="457200" indent="-457200" fontAlgn="auto">
              <a:buClr>
                <a:srgbClr val="004992"/>
              </a:buClr>
              <a:buFont typeface="WingDings"/>
              <a:buAutoNum type="alphaLcPeriod"/>
            </a:pPr>
            <a:r>
              <a:rPr lang="cs-CZ" altLang="de-DE" sz="2400" dirty="0">
                <a:solidFill>
                  <a:srgbClr val="004992"/>
                </a:solidFill>
              </a:rPr>
              <a:t>Oblékání</a:t>
            </a:r>
            <a:br>
              <a:rPr lang="en-US" altLang="de-DE" sz="2400" dirty="0">
                <a:solidFill>
                  <a:srgbClr val="004992"/>
                </a:solidFill>
              </a:rPr>
            </a:br>
            <a:r>
              <a:rPr lang="en-US" altLang="de-DE" dirty="0">
                <a:solidFill>
                  <a:srgbClr val="004992"/>
                </a:solidFill>
              </a:rPr>
              <a:t>(Joseph </a:t>
            </a:r>
            <a:r>
              <a:rPr lang="en-US" altLang="de-DE" dirty="0" err="1">
                <a:solidFill>
                  <a:srgbClr val="004992"/>
                </a:solidFill>
              </a:rPr>
              <a:t>Caraud</a:t>
            </a:r>
            <a:r>
              <a:rPr lang="en-US" altLang="de-DE" dirty="0">
                <a:solidFill>
                  <a:srgbClr val="004992"/>
                </a:solidFill>
              </a:rPr>
              <a:t>, 1868)</a:t>
            </a:r>
            <a:endParaRPr lang="de-DE" altLang="de-DE" dirty="0">
              <a:solidFill>
                <a:srgbClr val="004992"/>
              </a:solidFill>
            </a:endParaRPr>
          </a:p>
          <a:p>
            <a:pPr marL="457200" indent="-457200" fontAlgn="auto">
              <a:buClr>
                <a:srgbClr val="333333"/>
              </a:buClr>
              <a:buFont typeface="WingDings"/>
              <a:buAutoNum type="alphaLcPeriod"/>
            </a:pPr>
            <a:r>
              <a:rPr lang="cs-CZ" altLang="de-DE" sz="2400" dirty="0">
                <a:solidFill>
                  <a:srgbClr val="333333"/>
                </a:solidFill>
              </a:rPr>
              <a:t>Přistižený zloděj</a:t>
            </a:r>
            <a:endParaRPr lang="de-DE" altLang="de-DE" sz="2400" dirty="0">
              <a:solidFill>
                <a:srgbClr val="333333"/>
              </a:solidFill>
            </a:endParaRPr>
          </a:p>
        </p:txBody>
      </p:sp>
      <p:pic>
        <p:nvPicPr>
          <p:cNvPr id="8"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pPr>
              <a:defRPr/>
            </a:pPr>
            <a:fld id="{5AAACE19-EE99-44E6-8C90-D6D59384E2A8}"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47</a:t>
            </a:fld>
            <a:endParaRPr lang="de-DE" altLang="de-DE"/>
          </a:p>
        </p:txBody>
      </p:sp>
      <p:sp>
        <p:nvSpPr>
          <p:cNvPr id="12" name="Rectangle 3"/>
          <p:cNvSpPr txBox="1">
            <a:spLocks noChangeArrowheads="1"/>
          </p:cNvSpPr>
          <p:nvPr/>
        </p:nvSpPr>
        <p:spPr bwMode="gray">
          <a:xfrm>
            <a:off x="6400800" y="2203703"/>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a:solidFill>
                  <a:srgbClr val="333333"/>
                </a:solidFill>
              </a:rPr>
              <a:t>Alkoholičky</a:t>
            </a:r>
          </a:p>
          <a:p>
            <a:pPr marL="457200" indent="-457200" fontAlgn="auto">
              <a:buClr>
                <a:srgbClr val="333333"/>
              </a:buClr>
              <a:buFont typeface="WingDings"/>
              <a:buAutoNum type="alphaLcPeriod"/>
            </a:pPr>
            <a:r>
              <a:rPr lang="cs-CZ" altLang="de-DE" sz="2400">
                <a:solidFill>
                  <a:srgbClr val="333333"/>
                </a:solidFill>
              </a:rPr>
              <a:t>Osvěžení</a:t>
            </a:r>
          </a:p>
          <a:p>
            <a:pPr marL="457200" indent="-457200" fontAlgn="auto">
              <a:buClr>
                <a:srgbClr val="333333"/>
              </a:buClr>
              <a:buFont typeface="WingDings"/>
              <a:buAutoNum type="alphaLcPeriod"/>
            </a:pPr>
            <a:r>
              <a:rPr lang="cs-CZ" altLang="de-DE" sz="2400">
                <a:solidFill>
                  <a:srgbClr val="333333"/>
                </a:solidFill>
              </a:rPr>
              <a:t>Uklízečky</a:t>
            </a:r>
          </a:p>
          <a:p>
            <a:pPr marL="457200" indent="-457200" fontAlgn="auto">
              <a:buClr>
                <a:srgbClr val="333333"/>
              </a:buClr>
              <a:buFont typeface="WingDings"/>
              <a:buAutoNum type="alphaLcPeriod"/>
            </a:pPr>
            <a:r>
              <a:rPr lang="cs-CZ" altLang="de-DE" sz="2400">
                <a:solidFill>
                  <a:srgbClr val="333333"/>
                </a:solidFill>
              </a:rPr>
              <a:t>Ženy, které žehlí</a:t>
            </a:r>
            <a:endParaRPr lang="de-DE" altLang="de-DE" sz="2400" dirty="0">
              <a:solidFill>
                <a:srgbClr val="333333"/>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48</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Alkoholičky</a:t>
            </a:r>
          </a:p>
          <a:p>
            <a:pPr marL="457200" indent="-457200" fontAlgn="auto">
              <a:buClr>
                <a:srgbClr val="333333"/>
              </a:buClr>
              <a:buFont typeface="WingDings"/>
              <a:buAutoNum type="alphaLcPeriod"/>
            </a:pPr>
            <a:r>
              <a:rPr lang="cs-CZ" altLang="de-DE" sz="2400" dirty="0">
                <a:solidFill>
                  <a:srgbClr val="333333"/>
                </a:solidFill>
              </a:rPr>
              <a:t>Osvěžení</a:t>
            </a:r>
          </a:p>
          <a:p>
            <a:pPr marL="457200" indent="-457200" fontAlgn="auto">
              <a:buClr>
                <a:srgbClr val="333333"/>
              </a:buClr>
              <a:buFont typeface="WingDings"/>
              <a:buAutoNum type="alphaLcPeriod"/>
            </a:pPr>
            <a:r>
              <a:rPr lang="cs-CZ" altLang="de-DE" sz="2400" dirty="0">
                <a:solidFill>
                  <a:srgbClr val="333333"/>
                </a:solidFill>
              </a:rPr>
              <a:t>Uklízečky</a:t>
            </a:r>
          </a:p>
          <a:p>
            <a:pPr marL="457200" indent="-457200" fontAlgn="auto">
              <a:buClr>
                <a:srgbClr val="004992"/>
              </a:buClr>
              <a:buFont typeface="WingDings"/>
              <a:buAutoNum type="alphaLcPeriod"/>
            </a:pPr>
            <a:r>
              <a:rPr lang="cs-CZ" altLang="de-DE" sz="2400" dirty="0">
                <a:solidFill>
                  <a:srgbClr val="004992"/>
                </a:solidFill>
              </a:rPr>
              <a:t>Ženy, které žehlí</a:t>
            </a:r>
            <a:br>
              <a:rPr lang="en-US" altLang="de-DE" sz="2400" dirty="0">
                <a:solidFill>
                  <a:srgbClr val="004992"/>
                </a:solidFill>
              </a:rPr>
            </a:br>
            <a:r>
              <a:rPr lang="cs-CZ" altLang="de-DE" dirty="0">
                <a:solidFill>
                  <a:srgbClr val="004992"/>
                </a:solidFill>
              </a:rPr>
              <a:t>(Edgar Degas, 1884)</a:t>
            </a:r>
            <a:endParaRPr lang="de-DE" altLang="de-DE" dirty="0">
              <a:solidFill>
                <a:srgbClr val="00499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49</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a:solidFill>
                  <a:srgbClr val="333333"/>
                </a:solidFill>
              </a:rPr>
              <a:t>Po sklizni</a:t>
            </a:r>
          </a:p>
          <a:p>
            <a:pPr marL="457200" indent="-457200" fontAlgn="auto">
              <a:buClr>
                <a:srgbClr val="333333"/>
              </a:buClr>
              <a:buFont typeface="WingDings"/>
              <a:buAutoNum type="alphaLcPeriod"/>
            </a:pPr>
            <a:r>
              <a:rPr lang="cs-CZ" altLang="de-DE" sz="2400">
                <a:solidFill>
                  <a:srgbClr val="333333"/>
                </a:solidFill>
              </a:rPr>
              <a:t>Země hojnosti</a:t>
            </a:r>
          </a:p>
          <a:p>
            <a:pPr marL="457200" indent="-457200" fontAlgn="auto">
              <a:buClr>
                <a:srgbClr val="333333"/>
              </a:buClr>
              <a:buFont typeface="WingDings"/>
              <a:buAutoNum type="alphaLcPeriod"/>
            </a:pPr>
            <a:r>
              <a:rPr lang="cs-CZ" altLang="de-DE" sz="2400">
                <a:solidFill>
                  <a:srgbClr val="333333"/>
                </a:solidFill>
              </a:rPr>
              <a:t>Bezhlavé kuře</a:t>
            </a:r>
          </a:p>
          <a:p>
            <a:pPr marL="457200" indent="-457200" fontAlgn="auto">
              <a:buClr>
                <a:srgbClr val="333333"/>
              </a:buClr>
              <a:buFont typeface="WingDings"/>
              <a:buAutoNum type="alphaLcPeriod"/>
            </a:pPr>
            <a:r>
              <a:rPr lang="cs-CZ" altLang="de-DE" sz="2400">
                <a:solidFill>
                  <a:srgbClr val="333333"/>
                </a:solidFill>
              </a:rPr>
              <a:t>Otrávené jídlo</a:t>
            </a:r>
            <a:endParaRPr lang="de-DE" altLang="de-DE" dirty="0">
              <a:solidFill>
                <a:srgbClr val="00499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50</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Po sklizni</a:t>
            </a:r>
          </a:p>
          <a:p>
            <a:pPr marL="457200" indent="-457200" fontAlgn="auto">
              <a:buClr>
                <a:srgbClr val="004992"/>
              </a:buClr>
              <a:buFont typeface="WingDings"/>
              <a:buAutoNum type="alphaLcPeriod"/>
            </a:pPr>
            <a:r>
              <a:rPr lang="cs-CZ" altLang="de-DE" sz="2400" dirty="0">
                <a:solidFill>
                  <a:srgbClr val="004992"/>
                </a:solidFill>
              </a:rPr>
              <a:t>Země hojnosti</a:t>
            </a:r>
            <a:br>
              <a:rPr lang="en-US" altLang="de-DE" sz="2400" dirty="0">
                <a:solidFill>
                  <a:srgbClr val="004992"/>
                </a:solidFill>
              </a:rPr>
            </a:br>
            <a:r>
              <a:rPr lang="cs-CZ" altLang="de-DE" dirty="0">
                <a:solidFill>
                  <a:srgbClr val="004992"/>
                </a:solidFill>
              </a:rPr>
              <a:t>(Pieter d. Ä. Bruegel, 1567)</a:t>
            </a:r>
          </a:p>
          <a:p>
            <a:pPr marL="457200" indent="-457200" fontAlgn="auto">
              <a:buClr>
                <a:srgbClr val="333333"/>
              </a:buClr>
              <a:buFont typeface="WingDings"/>
              <a:buAutoNum type="alphaLcPeriod"/>
            </a:pPr>
            <a:r>
              <a:rPr lang="cs-CZ" altLang="de-DE" sz="2400" dirty="0">
                <a:solidFill>
                  <a:srgbClr val="333333"/>
                </a:solidFill>
              </a:rPr>
              <a:t>Bezhlavé kuře</a:t>
            </a:r>
          </a:p>
          <a:p>
            <a:pPr marL="457200" indent="-457200" fontAlgn="auto">
              <a:buClr>
                <a:srgbClr val="333333"/>
              </a:buClr>
              <a:buFont typeface="WingDings"/>
              <a:buAutoNum type="alphaLcPeriod"/>
            </a:pPr>
            <a:r>
              <a:rPr lang="cs-CZ" altLang="de-DE" sz="2400" dirty="0">
                <a:solidFill>
                  <a:srgbClr val="333333"/>
                </a:solidFill>
              </a:rPr>
              <a:t>Otrávené jídlo</a:t>
            </a:r>
            <a:endParaRPr lang="de-DE" altLang="de-DE" sz="2400" dirty="0">
              <a:solidFill>
                <a:srgbClr val="00499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51</a:t>
            </a:fld>
            <a:endParaRPr lang="de-DE" altLang="de-DE"/>
          </a:p>
        </p:txBody>
      </p:sp>
      <p:sp>
        <p:nvSpPr>
          <p:cNvPr id="14"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a:solidFill>
                  <a:srgbClr val="333333"/>
                </a:solidFill>
              </a:rPr>
              <a:t>Čarování</a:t>
            </a:r>
          </a:p>
          <a:p>
            <a:pPr marL="457200" indent="-457200" fontAlgn="auto">
              <a:buClr>
                <a:srgbClr val="333333"/>
              </a:buClr>
              <a:buFont typeface="WingDings"/>
              <a:buAutoNum type="alphaLcPeriod"/>
            </a:pPr>
            <a:r>
              <a:rPr lang="cs-CZ" altLang="de-DE" sz="2400">
                <a:solidFill>
                  <a:srgbClr val="333333"/>
                </a:solidFill>
              </a:rPr>
              <a:t>Údiv</a:t>
            </a:r>
          </a:p>
          <a:p>
            <a:pPr marL="457200" indent="-457200" fontAlgn="auto">
              <a:buClr>
                <a:srgbClr val="333333"/>
              </a:buClr>
              <a:buFont typeface="WingDings"/>
              <a:buAutoNum type="alphaLcPeriod"/>
            </a:pPr>
            <a:r>
              <a:rPr lang="cs-CZ" altLang="de-DE" sz="2400">
                <a:solidFill>
                  <a:srgbClr val="333333"/>
                </a:solidFill>
              </a:rPr>
              <a:t>Potulný kazatel</a:t>
            </a:r>
          </a:p>
          <a:p>
            <a:pPr marL="457200" indent="-457200" fontAlgn="auto">
              <a:buClr>
                <a:srgbClr val="333333"/>
              </a:buClr>
              <a:buFont typeface="WingDings"/>
              <a:buAutoNum type="alphaLcPeriod"/>
            </a:pPr>
            <a:r>
              <a:rPr lang="cs-CZ" altLang="de-DE" sz="2400">
                <a:solidFill>
                  <a:srgbClr val="333333"/>
                </a:solidFill>
              </a:rPr>
              <a:t>Kejklíř</a:t>
            </a:r>
            <a:endParaRPr lang="de-DE" altLang="de-DE" sz="2400" dirty="0">
              <a:solidFill>
                <a:srgbClr val="00499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52</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Čarování</a:t>
            </a:r>
          </a:p>
          <a:p>
            <a:pPr marL="457200" indent="-457200" fontAlgn="auto">
              <a:buClr>
                <a:srgbClr val="333333"/>
              </a:buClr>
              <a:buFont typeface="WingDings"/>
              <a:buAutoNum type="alphaLcPeriod"/>
            </a:pPr>
            <a:r>
              <a:rPr lang="cs-CZ" altLang="de-DE" sz="2400" dirty="0">
                <a:solidFill>
                  <a:srgbClr val="333333"/>
                </a:solidFill>
              </a:rPr>
              <a:t>Údiv</a:t>
            </a:r>
          </a:p>
          <a:p>
            <a:pPr marL="457200" indent="-457200" fontAlgn="auto">
              <a:buClr>
                <a:srgbClr val="333333"/>
              </a:buClr>
              <a:buFont typeface="WingDings"/>
              <a:buAutoNum type="alphaLcPeriod"/>
            </a:pPr>
            <a:r>
              <a:rPr lang="cs-CZ" altLang="de-DE" sz="2400" dirty="0">
                <a:solidFill>
                  <a:srgbClr val="333333"/>
                </a:solidFill>
              </a:rPr>
              <a:t>Potulný kazatel</a:t>
            </a:r>
          </a:p>
          <a:p>
            <a:pPr marL="457200" indent="-457200" fontAlgn="auto">
              <a:buClr>
                <a:srgbClr val="004992"/>
              </a:buClr>
              <a:buFont typeface="WingDings"/>
              <a:buAutoNum type="alphaLcPeriod"/>
            </a:pPr>
            <a:r>
              <a:rPr lang="cs-CZ" altLang="de-DE" sz="2400" dirty="0">
                <a:solidFill>
                  <a:srgbClr val="004992"/>
                </a:solidFill>
              </a:rPr>
              <a:t>Kejklíř</a:t>
            </a:r>
            <a:br>
              <a:rPr lang="en-US" altLang="de-DE" sz="2400" dirty="0">
                <a:solidFill>
                  <a:srgbClr val="004992"/>
                </a:solidFill>
              </a:rPr>
            </a:br>
            <a:r>
              <a:rPr lang="cs-CZ" altLang="de-DE" dirty="0">
                <a:solidFill>
                  <a:srgbClr val="004992"/>
                </a:solidFill>
              </a:rPr>
              <a:t>(Hieronymus Bosch, 1480)</a:t>
            </a:r>
            <a:endParaRPr lang="de-DE" altLang="de-DE" dirty="0">
              <a:solidFill>
                <a:srgbClr val="00499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53</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Pohřební hostina</a:t>
            </a:r>
          </a:p>
          <a:p>
            <a:pPr marL="457200" indent="-457200" fontAlgn="auto">
              <a:buClr>
                <a:srgbClr val="333333"/>
              </a:buClr>
              <a:buFont typeface="WingDings"/>
              <a:buAutoNum type="alphaLcPeriod"/>
            </a:pPr>
            <a:r>
              <a:rPr lang="cs-CZ" altLang="de-DE" sz="2400" dirty="0">
                <a:solidFill>
                  <a:srgbClr val="333333"/>
                </a:solidFill>
              </a:rPr>
              <a:t>Modlitba</a:t>
            </a:r>
          </a:p>
          <a:p>
            <a:pPr marL="457200" indent="-457200" fontAlgn="auto">
              <a:buClr>
                <a:srgbClr val="333333"/>
              </a:buClr>
              <a:buFont typeface="WingDings"/>
              <a:buAutoNum type="alphaLcPeriod"/>
            </a:pPr>
            <a:r>
              <a:rPr lang="cs-CZ" altLang="de-DE" sz="2400" dirty="0">
                <a:solidFill>
                  <a:srgbClr val="333333"/>
                </a:solidFill>
              </a:rPr>
              <a:t>Oběd</a:t>
            </a:r>
          </a:p>
          <a:p>
            <a:pPr marL="457200" indent="-457200" fontAlgn="auto">
              <a:buClr>
                <a:srgbClr val="333333"/>
              </a:buClr>
              <a:buFont typeface="WingDings"/>
              <a:buAutoNum type="alphaLcPeriod"/>
            </a:pPr>
            <a:r>
              <a:rPr lang="cs-CZ" altLang="de-DE" sz="2400" dirty="0">
                <a:solidFill>
                  <a:srgbClr val="333333"/>
                </a:solidFill>
              </a:rPr>
              <a:t>Polední kázání</a:t>
            </a:r>
            <a:endParaRPr lang="de-DE" altLang="de-DE" sz="2400" dirty="0">
              <a:solidFill>
                <a:srgbClr val="00499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54</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Pohřební hostina</a:t>
            </a:r>
          </a:p>
          <a:p>
            <a:pPr marL="457200" indent="-457200" fontAlgn="auto">
              <a:buClr>
                <a:srgbClr val="333333"/>
              </a:buClr>
              <a:buFont typeface="WingDings"/>
              <a:buAutoNum type="alphaLcPeriod"/>
            </a:pPr>
            <a:r>
              <a:rPr lang="cs-CZ" altLang="de-DE" sz="2400" dirty="0">
                <a:solidFill>
                  <a:srgbClr val="333333"/>
                </a:solidFill>
              </a:rPr>
              <a:t>Modlitba</a:t>
            </a:r>
          </a:p>
          <a:p>
            <a:pPr marL="457200" indent="-457200" fontAlgn="auto">
              <a:buClr>
                <a:srgbClr val="004992"/>
              </a:buClr>
              <a:buFont typeface="WingDings"/>
              <a:buAutoNum type="alphaLcPeriod"/>
            </a:pPr>
            <a:r>
              <a:rPr lang="cs-CZ" altLang="de-DE" sz="2400" dirty="0">
                <a:solidFill>
                  <a:srgbClr val="004992"/>
                </a:solidFill>
              </a:rPr>
              <a:t>Oběd</a:t>
            </a:r>
            <a:br>
              <a:rPr lang="en-US" altLang="de-DE" sz="2400" dirty="0">
                <a:solidFill>
                  <a:srgbClr val="004992"/>
                </a:solidFill>
              </a:rPr>
            </a:br>
            <a:r>
              <a:rPr lang="cs-CZ" altLang="de-DE" dirty="0">
                <a:solidFill>
                  <a:srgbClr val="004992"/>
                </a:solidFill>
              </a:rPr>
              <a:t>(Albin Egger-Lienz, 1910)</a:t>
            </a:r>
          </a:p>
          <a:p>
            <a:pPr marL="457200" indent="-457200" fontAlgn="auto">
              <a:buClr>
                <a:srgbClr val="333333"/>
              </a:buClr>
              <a:buFont typeface="WingDings"/>
              <a:buAutoNum type="alphaLcPeriod"/>
            </a:pPr>
            <a:r>
              <a:rPr lang="cs-CZ" altLang="de-DE" sz="2400" dirty="0">
                <a:solidFill>
                  <a:srgbClr val="333333"/>
                </a:solidFill>
              </a:rPr>
              <a:t>Polední kázání</a:t>
            </a:r>
            <a:endParaRPr lang="de-DE" altLang="de-DE" sz="2400" dirty="0">
              <a:solidFill>
                <a:srgbClr val="00499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55</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Dívka pijící víno se dvěma kavalíry</a:t>
            </a:r>
          </a:p>
          <a:p>
            <a:pPr marL="457200" indent="-457200" fontAlgn="auto">
              <a:buClr>
                <a:srgbClr val="333333"/>
              </a:buClr>
              <a:buFont typeface="WingDings"/>
              <a:buAutoNum type="alphaLcPeriod"/>
            </a:pPr>
            <a:r>
              <a:rPr lang="cs-CZ" altLang="de-DE" sz="2400" dirty="0">
                <a:solidFill>
                  <a:srgbClr val="333333"/>
                </a:solidFill>
              </a:rPr>
              <a:t>Nabídka k sňatku</a:t>
            </a:r>
          </a:p>
          <a:p>
            <a:pPr marL="457200" indent="-457200" fontAlgn="auto">
              <a:buClr>
                <a:srgbClr val="333333"/>
              </a:buClr>
              <a:buFont typeface="WingDings"/>
              <a:buAutoNum type="alphaLcPeriod"/>
            </a:pPr>
            <a:r>
              <a:rPr lang="cs-CZ" altLang="de-DE" sz="2400" dirty="0">
                <a:solidFill>
                  <a:srgbClr val="333333"/>
                </a:solidFill>
              </a:rPr>
              <a:t>Dvojčata</a:t>
            </a:r>
          </a:p>
          <a:p>
            <a:pPr marL="457200" indent="-457200" fontAlgn="auto">
              <a:buClr>
                <a:srgbClr val="333333"/>
              </a:buClr>
              <a:buFont typeface="WingDings"/>
              <a:buAutoNum type="alphaLcPeriod"/>
            </a:pPr>
            <a:r>
              <a:rPr lang="cs-CZ" altLang="de-DE" sz="2400" dirty="0">
                <a:solidFill>
                  <a:srgbClr val="333333"/>
                </a:solidFill>
              </a:rPr>
              <a:t>Slavnostní večeře</a:t>
            </a:r>
            <a:endParaRPr lang="de-DE" altLang="de-DE" dirty="0">
              <a:solidFill>
                <a:srgbClr val="00499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56</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004992"/>
              </a:buClr>
              <a:buFont typeface="WingDings"/>
              <a:buAutoNum type="alphaLcPeriod"/>
            </a:pPr>
            <a:r>
              <a:rPr lang="cs-CZ" altLang="de-DE" sz="2400" dirty="0">
                <a:solidFill>
                  <a:srgbClr val="004992"/>
                </a:solidFill>
              </a:rPr>
              <a:t>Dívka pijící víno se dvěma kavalíry</a:t>
            </a:r>
            <a:br>
              <a:rPr lang="en-US" altLang="de-DE" sz="2400" dirty="0">
                <a:solidFill>
                  <a:srgbClr val="004992"/>
                </a:solidFill>
              </a:rPr>
            </a:br>
            <a:r>
              <a:rPr lang="cs-CZ" altLang="de-DE" dirty="0">
                <a:solidFill>
                  <a:srgbClr val="004992"/>
                </a:solidFill>
              </a:rPr>
              <a:t>(Jan Vermeer van Delft, 1660)</a:t>
            </a:r>
          </a:p>
          <a:p>
            <a:pPr marL="457200" indent="-457200" fontAlgn="auto">
              <a:buClr>
                <a:srgbClr val="333333"/>
              </a:buClr>
              <a:buFont typeface="WingDings"/>
              <a:buAutoNum type="alphaLcPeriod"/>
            </a:pPr>
            <a:r>
              <a:rPr lang="cs-CZ" altLang="de-DE" sz="2400" dirty="0">
                <a:solidFill>
                  <a:srgbClr val="333333"/>
                </a:solidFill>
              </a:rPr>
              <a:t>Nabídka k sňatku</a:t>
            </a:r>
          </a:p>
          <a:p>
            <a:pPr marL="457200" indent="-457200" fontAlgn="auto">
              <a:buClr>
                <a:srgbClr val="333333"/>
              </a:buClr>
              <a:buFont typeface="WingDings"/>
              <a:buAutoNum type="alphaLcPeriod"/>
            </a:pPr>
            <a:r>
              <a:rPr lang="cs-CZ" altLang="de-DE" sz="2400" dirty="0">
                <a:solidFill>
                  <a:srgbClr val="333333"/>
                </a:solidFill>
              </a:rPr>
              <a:t>Dvojčata</a:t>
            </a:r>
          </a:p>
          <a:p>
            <a:pPr marL="457200" indent="-457200" fontAlgn="auto">
              <a:buClr>
                <a:srgbClr val="333333"/>
              </a:buClr>
              <a:buFont typeface="WingDings"/>
              <a:buAutoNum type="alphaLcPeriod"/>
            </a:pPr>
            <a:r>
              <a:rPr lang="cs-CZ" altLang="de-DE" sz="2400" dirty="0">
                <a:solidFill>
                  <a:srgbClr val="333333"/>
                </a:solidFill>
              </a:rPr>
              <a:t>Slavnostní večeře</a:t>
            </a:r>
            <a:endParaRPr lang="de-DE" altLang="de-DE" sz="2400" dirty="0">
              <a:solidFill>
                <a:srgbClr val="00499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57</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Karneval v Benátkách</a:t>
            </a:r>
          </a:p>
          <a:p>
            <a:pPr marL="457200" indent="-457200" fontAlgn="auto">
              <a:buClr>
                <a:srgbClr val="333333"/>
              </a:buClr>
              <a:buFont typeface="WingDings"/>
              <a:buAutoNum type="alphaLcPeriod"/>
            </a:pPr>
            <a:r>
              <a:rPr lang="cs-CZ" altLang="de-DE" sz="2400" dirty="0">
                <a:solidFill>
                  <a:srgbClr val="333333"/>
                </a:solidFill>
              </a:rPr>
              <a:t>Dáma s operními brýlemi</a:t>
            </a:r>
            <a:endParaRPr lang="de-DE" altLang="de-DE" sz="2400" dirty="0">
              <a:solidFill>
                <a:srgbClr val="333333"/>
              </a:solidFill>
            </a:endParaRPr>
          </a:p>
          <a:p>
            <a:pPr marL="457200" indent="-457200" fontAlgn="auto">
              <a:buClr>
                <a:srgbClr val="333333"/>
              </a:buClr>
              <a:buFont typeface="WingDings"/>
              <a:buAutoNum type="alphaLcPeriod"/>
            </a:pPr>
            <a:r>
              <a:rPr lang="cs-CZ" altLang="de-DE" sz="2400" dirty="0">
                <a:solidFill>
                  <a:srgbClr val="333333"/>
                </a:solidFill>
              </a:rPr>
              <a:t>Tajná agentka</a:t>
            </a:r>
          </a:p>
          <a:p>
            <a:pPr marL="457200" indent="-457200" fontAlgn="auto">
              <a:buClr>
                <a:srgbClr val="333333"/>
              </a:buClr>
              <a:buFont typeface="WingDings"/>
              <a:buAutoNum type="alphaLcPeriod"/>
            </a:pPr>
            <a:r>
              <a:rPr lang="cs-CZ" altLang="de-DE" sz="2400" dirty="0">
                <a:solidFill>
                  <a:srgbClr val="333333"/>
                </a:solidFill>
              </a:rPr>
              <a:t>Démon</a:t>
            </a:r>
            <a:endParaRPr lang="de-DE" altLang="de-DE" dirty="0">
              <a:solidFill>
                <a:srgbClr val="00499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58</a:t>
            </a:fld>
            <a:endParaRPr lang="de-DE" altLang="de-DE"/>
          </a:p>
        </p:txBody>
      </p:sp>
      <p:sp>
        <p:nvSpPr>
          <p:cNvPr id="12"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cs-CZ" altLang="de-DE" sz="2400" dirty="0">
                <a:solidFill>
                  <a:srgbClr val="333333"/>
                </a:solidFill>
              </a:rPr>
              <a:t>Karneval v Benátkách</a:t>
            </a:r>
          </a:p>
          <a:p>
            <a:pPr marL="457200" indent="-457200" fontAlgn="auto">
              <a:buClr>
                <a:srgbClr val="004992"/>
              </a:buClr>
              <a:buFont typeface="WingDings"/>
              <a:buAutoNum type="alphaLcPeriod"/>
            </a:pPr>
            <a:r>
              <a:rPr lang="cs-CZ" altLang="de-DE" sz="2400" dirty="0">
                <a:solidFill>
                  <a:srgbClr val="004992"/>
                </a:solidFill>
              </a:rPr>
              <a:t>Dáma s operními brýlemi</a:t>
            </a:r>
            <a:br>
              <a:rPr lang="en-US" altLang="de-DE" sz="2400" dirty="0">
                <a:solidFill>
                  <a:srgbClr val="004992"/>
                </a:solidFill>
              </a:rPr>
            </a:br>
            <a:r>
              <a:rPr lang="cs-CZ" altLang="de-DE" dirty="0">
                <a:solidFill>
                  <a:srgbClr val="004992"/>
                </a:solidFill>
              </a:rPr>
              <a:t>(Edgar Degas, 1834-1917)</a:t>
            </a:r>
          </a:p>
          <a:p>
            <a:pPr marL="457200" indent="-457200" fontAlgn="auto">
              <a:buClr>
                <a:srgbClr val="333333"/>
              </a:buClr>
              <a:buFont typeface="WingDings"/>
              <a:buAutoNum type="alphaLcPeriod"/>
            </a:pPr>
            <a:r>
              <a:rPr lang="cs-CZ" altLang="de-DE" sz="2400" dirty="0">
                <a:solidFill>
                  <a:srgbClr val="333333"/>
                </a:solidFill>
              </a:rPr>
              <a:t>Tajná agentka</a:t>
            </a:r>
          </a:p>
          <a:p>
            <a:pPr marL="457200" indent="-457200" fontAlgn="auto">
              <a:buClr>
                <a:srgbClr val="333333"/>
              </a:buClr>
              <a:buFont typeface="WingDings"/>
              <a:buAutoNum type="alphaLcPeriod"/>
            </a:pPr>
            <a:r>
              <a:rPr lang="cs-CZ" altLang="de-DE" sz="2400" dirty="0">
                <a:solidFill>
                  <a:srgbClr val="333333"/>
                </a:solidFill>
              </a:rPr>
              <a:t>Démon</a:t>
            </a:r>
            <a:endParaRPr lang="de-DE" altLang="de-DE" sz="2400" dirty="0">
              <a:solidFill>
                <a:srgbClr val="00499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cs-CZ" altLang="de-DE"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Člověk mluví velmi pomalu a má ztuhlý výraz v obličeji. </a:t>
            </a:r>
            <a:r>
              <a:rPr lang="cs-CZ" altLang="de-DE" i="1" dirty="0">
                <a:solidFill>
                  <a:srgbClr val="004992"/>
                </a:solidFill>
              </a:rPr>
              <a:t>Je mentálně postižený</a:t>
            </a:r>
            <a:r>
              <a:rPr lang="de-DE" altLang="de-DE" i="1" dirty="0">
                <a:solidFill>
                  <a:srgbClr val="004992"/>
                </a:solidFill>
              </a:rPr>
              <a:t>?</a:t>
            </a:r>
            <a:r>
              <a:rPr lang="cs-CZ" altLang="de-DE" i="1" dirty="0">
                <a:solidFill>
                  <a:srgbClr val="004992"/>
                </a:solidFill>
              </a:rPr>
              <a:t> Trpí neurologickou poruchou?</a:t>
            </a:r>
          </a:p>
          <a:p>
            <a:pPr marL="285750" lvl="0" indent="-285750" defTabSz="914400" fontAlgn="base">
              <a:lnSpc>
                <a:spcPct val="100000"/>
              </a:lnSpc>
              <a:spcBef>
                <a:spcPts val="1200"/>
              </a:spcBef>
              <a:buClr>
                <a:srgbClr val="000000"/>
              </a:buClr>
              <a:buFont typeface="WingDings"/>
              <a:buChar char=""/>
              <a:defRPr/>
            </a:pPr>
            <a:r>
              <a:rPr lang="cs-CZ" altLang="de-DE" dirty="0">
                <a:solidFill>
                  <a:srgbClr val="333333"/>
                </a:solidFill>
              </a:rPr>
              <a:t>Dejte si pozor na ukvapené závěry. </a:t>
            </a:r>
            <a:r>
              <a:rPr lang="cs-CZ" altLang="de-DE" i="1" dirty="0">
                <a:solidFill>
                  <a:srgbClr val="004992"/>
                </a:solidFill>
              </a:rPr>
              <a:t>Může jít o vedlejší účinky léků, které užívá.</a:t>
            </a:r>
            <a:endParaRPr lang="de-DE" altLang="de-DE" i="1"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60</a:t>
            </a:fld>
            <a:endParaRPr lang="de-DE" altLang="de-DE"/>
          </a:p>
        </p:txBody>
      </p:sp>
    </p:spTree>
    <p:extLst>
      <p:ext uri="{BB962C8B-B14F-4D97-AF65-F5344CB8AC3E}">
        <p14:creationId xmlns:p14="http://schemas.microsoft.com/office/powerpoint/2010/main" val="16829173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Člověk mluví velmi pomalu a má ztuhlý výraz v obličeji. </a:t>
            </a:r>
            <a:r>
              <a:rPr lang="cs-CZ" altLang="de-DE" i="1" dirty="0">
                <a:solidFill>
                  <a:srgbClr val="004992"/>
                </a:solidFill>
              </a:rPr>
              <a:t>Je mentálně postižený</a:t>
            </a:r>
            <a:r>
              <a:rPr lang="de-DE" altLang="de-DE" i="1" dirty="0">
                <a:solidFill>
                  <a:srgbClr val="004992"/>
                </a:solidFill>
              </a:rPr>
              <a:t>?</a:t>
            </a:r>
            <a:r>
              <a:rPr lang="cs-CZ" altLang="de-DE" i="1" dirty="0">
                <a:solidFill>
                  <a:srgbClr val="004992"/>
                </a:solidFill>
              </a:rPr>
              <a:t> Trpí neurologickou poruchou?</a:t>
            </a:r>
          </a:p>
          <a:p>
            <a:pPr marL="285750" lvl="0" indent="-285750" defTabSz="914400" fontAlgn="base">
              <a:lnSpc>
                <a:spcPct val="100000"/>
              </a:lnSpc>
              <a:spcBef>
                <a:spcPts val="1200"/>
              </a:spcBef>
              <a:buClr>
                <a:srgbClr val="000000"/>
              </a:buClr>
              <a:buFont typeface="WingDings"/>
              <a:buChar char=""/>
              <a:defRPr/>
            </a:pPr>
            <a:r>
              <a:rPr lang="cs-CZ" altLang="de-DE" dirty="0">
                <a:solidFill>
                  <a:srgbClr val="333333"/>
                </a:solidFill>
              </a:rPr>
              <a:t>Dejte si pozor na ukvapené závěry. </a:t>
            </a:r>
            <a:r>
              <a:rPr lang="cs-CZ" altLang="de-DE" i="1" dirty="0">
                <a:solidFill>
                  <a:srgbClr val="004992"/>
                </a:solidFill>
              </a:rPr>
              <a:t>Může jít o vedlejší účinky léků, které užívá.</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U událostí, které nemají velký význam, se můžeme rozhodovat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61</a:t>
            </a:fld>
            <a:endParaRPr lang="de-DE" altLang="de-DE"/>
          </a:p>
        </p:txBody>
      </p:sp>
    </p:spTree>
    <p:extLst>
      <p:ext uri="{BB962C8B-B14F-4D97-AF65-F5344CB8AC3E}">
        <p14:creationId xmlns:p14="http://schemas.microsoft.com/office/powerpoint/2010/main" val="2408217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Člověk mluví velmi pomalu a má ztuhlý výraz v obličeji. </a:t>
            </a:r>
            <a:r>
              <a:rPr lang="cs-CZ" altLang="de-DE" i="1" dirty="0">
                <a:solidFill>
                  <a:srgbClr val="004992"/>
                </a:solidFill>
              </a:rPr>
              <a:t>Je mentálně postižený</a:t>
            </a:r>
            <a:r>
              <a:rPr lang="de-DE" altLang="de-DE" i="1" dirty="0">
                <a:solidFill>
                  <a:srgbClr val="004992"/>
                </a:solidFill>
              </a:rPr>
              <a:t>?</a:t>
            </a:r>
            <a:r>
              <a:rPr lang="cs-CZ" altLang="de-DE" i="1" dirty="0">
                <a:solidFill>
                  <a:srgbClr val="004992"/>
                </a:solidFill>
              </a:rPr>
              <a:t> Trpí neurologickou poruchou?</a:t>
            </a:r>
          </a:p>
          <a:p>
            <a:pPr marL="285750" lvl="0" indent="-285750" defTabSz="914400" fontAlgn="base">
              <a:lnSpc>
                <a:spcPct val="100000"/>
              </a:lnSpc>
              <a:spcBef>
                <a:spcPts val="1200"/>
              </a:spcBef>
              <a:buClr>
                <a:srgbClr val="000000"/>
              </a:buClr>
              <a:buFont typeface="WingDings"/>
              <a:buChar char=""/>
              <a:defRPr/>
            </a:pPr>
            <a:r>
              <a:rPr lang="cs-CZ" altLang="de-DE" dirty="0">
                <a:solidFill>
                  <a:srgbClr val="333333"/>
                </a:solidFill>
              </a:rPr>
              <a:t>Dejte si pozor na ukvapené závěry. </a:t>
            </a:r>
            <a:r>
              <a:rPr lang="cs-CZ" altLang="de-DE" i="1" dirty="0">
                <a:solidFill>
                  <a:srgbClr val="004992"/>
                </a:solidFill>
              </a:rPr>
              <a:t>Může jít o vedlejší účinky léků, které užívá.</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U událostí, které nemají velký význam, se můžeme rozhodovat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Mýlit se je lidské </a:t>
            </a:r>
            <a:r>
              <a:rPr lang="en-US" altLang="de-DE" dirty="0">
                <a:solidFill>
                  <a:srgbClr val="333333"/>
                </a:solidFill>
              </a:rPr>
              <a:t>– </a:t>
            </a:r>
            <a:r>
              <a:rPr lang="cs-CZ" altLang="de-DE" dirty="0">
                <a:solidFill>
                  <a:srgbClr val="333333"/>
                </a:solidFill>
              </a:rPr>
              <a:t>počítejte s možností, že nemáte pravdu</a:t>
            </a:r>
            <a:r>
              <a:rPr lang="en-US"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62</a:t>
            </a:fld>
            <a:endParaRPr lang="de-DE" altLang="de-DE"/>
          </a:p>
        </p:txBody>
      </p:sp>
    </p:spTree>
    <p:extLst>
      <p:ext uri="{BB962C8B-B14F-4D97-AF65-F5344CB8AC3E}">
        <p14:creationId xmlns:p14="http://schemas.microsoft.com/office/powerpoint/2010/main" val="886314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Člověk mluví velmi pomalu a má ztuhlý výraz v obličeji. </a:t>
            </a:r>
            <a:r>
              <a:rPr lang="cs-CZ" altLang="de-DE" i="1" dirty="0">
                <a:solidFill>
                  <a:srgbClr val="004992"/>
                </a:solidFill>
              </a:rPr>
              <a:t>Je mentálně postižený</a:t>
            </a:r>
            <a:r>
              <a:rPr lang="de-DE" altLang="de-DE" i="1" dirty="0">
                <a:solidFill>
                  <a:srgbClr val="004992"/>
                </a:solidFill>
              </a:rPr>
              <a:t>?</a:t>
            </a:r>
            <a:r>
              <a:rPr lang="cs-CZ" altLang="de-DE" i="1" dirty="0">
                <a:solidFill>
                  <a:srgbClr val="004992"/>
                </a:solidFill>
              </a:rPr>
              <a:t> Trpí neurologickou poruchou?</a:t>
            </a:r>
          </a:p>
          <a:p>
            <a:pPr marL="285750" lvl="0" indent="-285750" defTabSz="914400" fontAlgn="base">
              <a:lnSpc>
                <a:spcPct val="100000"/>
              </a:lnSpc>
              <a:spcBef>
                <a:spcPts val="1200"/>
              </a:spcBef>
              <a:buClr>
                <a:srgbClr val="000000"/>
              </a:buClr>
              <a:buFont typeface="WingDings"/>
              <a:buChar char=""/>
              <a:defRPr/>
            </a:pPr>
            <a:r>
              <a:rPr lang="cs-CZ" altLang="de-DE" dirty="0">
                <a:solidFill>
                  <a:srgbClr val="333333"/>
                </a:solidFill>
              </a:rPr>
              <a:t>Dejte si pozor na ukvapené závěry. </a:t>
            </a:r>
            <a:r>
              <a:rPr lang="cs-CZ" altLang="de-DE" i="1" dirty="0">
                <a:solidFill>
                  <a:srgbClr val="004992"/>
                </a:solidFill>
              </a:rPr>
              <a:t>Může jít o vedlejší účinky léků, které užívá.</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U událostí, které nemají velký význam, se můžeme rozhodovat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cs-CZ" altLang="de-DE" dirty="0">
                <a:solidFill>
                  <a:srgbClr val="333333"/>
                </a:solidFill>
              </a:rPr>
              <a:t>Mýlit se je lidské </a:t>
            </a:r>
            <a:r>
              <a:rPr lang="en-US" altLang="de-DE" dirty="0">
                <a:solidFill>
                  <a:srgbClr val="333333"/>
                </a:solidFill>
              </a:rPr>
              <a:t>– </a:t>
            </a:r>
            <a:r>
              <a:rPr lang="cs-CZ" altLang="de-DE" dirty="0">
                <a:solidFill>
                  <a:srgbClr val="333333"/>
                </a:solidFill>
              </a:rPr>
              <a:t>počítejte s možností, že nemáte pravdu</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de-DE" altLang="de-DE" dirty="0">
                <a:solidFill>
                  <a:srgbClr val="333333"/>
                </a:solidFill>
              </a:rPr>
              <a:t>Opírejte svá důležitá rozhodnutí o spolehlivá fakta. Pouhé domněnky mohou </a:t>
            </a:r>
            <a:r>
              <a:rPr lang="de-DE" altLang="de-DE">
                <a:solidFill>
                  <a:srgbClr val="333333"/>
                </a:solidFill>
              </a:rPr>
              <a:t>být “špatnými rádci”. </a:t>
            </a:r>
            <a:r>
              <a:rPr lang="de-DE" altLang="de-DE" dirty="0">
                <a:solidFill>
                  <a:srgbClr val="333333"/>
                </a:solidFill>
              </a:rPr>
              <a:t>Vždy zvažujte, k jakým důsledkům by vaše případné chybné rozhodnutí vedlo.</a:t>
            </a:r>
            <a:endParaRPr lang="en-US" dirty="0"/>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63</a:t>
            </a:fld>
            <a:endParaRPr lang="de-DE" altLang="de-DE"/>
          </a:p>
        </p:txBody>
      </p:sp>
    </p:spTree>
    <p:extLst>
      <p:ext uri="{BB962C8B-B14F-4D97-AF65-F5344CB8AC3E}">
        <p14:creationId xmlns:p14="http://schemas.microsoft.com/office/powerpoint/2010/main" val="42457880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Mnozí </a:t>
            </a:r>
            <a:r>
              <a:rPr lang="de-DE" altLang="de-DE" sz="2400" dirty="0">
                <a:solidFill>
                  <a:srgbClr val="333333"/>
                </a:solidFill>
              </a:rPr>
              <a:t>(</a:t>
            </a:r>
            <a:r>
              <a:rPr lang="cs-CZ" altLang="de-DE" sz="2400" dirty="0">
                <a:solidFill>
                  <a:srgbClr val="333333"/>
                </a:solidFill>
              </a:rPr>
              <a:t>ale ne všichni</a:t>
            </a:r>
            <a:r>
              <a:rPr lang="de-DE" altLang="de-DE" sz="2400" dirty="0">
                <a:solidFill>
                  <a:srgbClr val="333333"/>
                </a:solidFill>
              </a:rPr>
              <a:t>!) </a:t>
            </a:r>
            <a:r>
              <a:rPr lang="cs-CZ" altLang="de-DE" sz="2400" dirty="0">
                <a:solidFill>
                  <a:srgbClr val="333333"/>
                </a:solidFill>
              </a:rPr>
              <a:t>lidé s psychózou mají sklon k unáhleným závěrům a k extrémním přesvědčením</a:t>
            </a:r>
            <a:r>
              <a:rPr lang="en-AU" altLang="de-DE" sz="2400" dirty="0">
                <a:solidFill>
                  <a:srgbClr val="333333"/>
                </a:solidFill>
              </a:rPr>
              <a:t>. </a:t>
            </a:r>
            <a:r>
              <a:rPr lang="cs-CZ" altLang="de-DE" sz="2400" dirty="0">
                <a:solidFill>
                  <a:srgbClr val="333333"/>
                </a:solidFill>
              </a:rPr>
              <a:t>Tento způsob uvažování může být silnější když je člověk ve stresu a potřebuje ze sebe nějak vybít napětí</a:t>
            </a:r>
            <a:r>
              <a:rPr lang="en-AU"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1C2C8CB6-B2A0-4270-970F-69229C493321}"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Mnozí </a:t>
            </a:r>
            <a:r>
              <a:rPr lang="de-DE" altLang="de-DE" sz="2400" dirty="0">
                <a:solidFill>
                  <a:srgbClr val="333333"/>
                </a:solidFill>
              </a:rPr>
              <a:t>(</a:t>
            </a:r>
            <a:r>
              <a:rPr lang="cs-CZ" altLang="de-DE" sz="2400" dirty="0">
                <a:solidFill>
                  <a:srgbClr val="333333"/>
                </a:solidFill>
              </a:rPr>
              <a:t>ale ne všichni</a:t>
            </a:r>
            <a:r>
              <a:rPr lang="de-DE" altLang="de-DE" sz="2400" dirty="0">
                <a:solidFill>
                  <a:srgbClr val="333333"/>
                </a:solidFill>
              </a:rPr>
              <a:t>!) </a:t>
            </a:r>
            <a:r>
              <a:rPr lang="cs-CZ" altLang="de-DE" sz="2400" dirty="0">
                <a:solidFill>
                  <a:srgbClr val="333333"/>
                </a:solidFill>
              </a:rPr>
              <a:t>lidé s psychózou mají sklon k unáhleným závěrům a k extrémním přesvědčením</a:t>
            </a:r>
            <a:r>
              <a:rPr lang="en-AU" altLang="de-DE" sz="2400" dirty="0">
                <a:solidFill>
                  <a:srgbClr val="333333"/>
                </a:solidFill>
              </a:rPr>
              <a:t>. </a:t>
            </a:r>
            <a:r>
              <a:rPr lang="cs-CZ" altLang="de-DE" sz="2400" dirty="0">
                <a:solidFill>
                  <a:srgbClr val="333333"/>
                </a:solidFill>
              </a:rPr>
              <a:t>Tento způsob uvažování může být silnější když je člověk ve stresu a potřebuje ze sebe nějak vybít napětí</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Příklad: </a:t>
            </a:r>
            <a:r>
              <a:rPr lang="cs-CZ" altLang="de-DE" sz="2400" dirty="0">
                <a:solidFill>
                  <a:srgbClr val="333333"/>
                </a:solidFill>
              </a:rPr>
              <a:t>Soňa tvrdí, že její lékař je ve skutečnosti její bývalý přítel, který jí už léta nadbíhá pod falešnou identitou psychiatra</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Jak její bývalý přítel, tak její psychiatr se narodili ve stejném městě a mají stejné křestní jméno.</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Byla to jen shoda okolností</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65</a:t>
            </a:fld>
            <a:endParaRPr lang="de-DE" altLang="de-DE"/>
          </a:p>
        </p:txBody>
      </p:sp>
    </p:spTree>
    <p:extLst>
      <p:ext uri="{BB962C8B-B14F-4D97-AF65-F5344CB8AC3E}">
        <p14:creationId xmlns:p14="http://schemas.microsoft.com/office/powerpoint/2010/main" val="39186490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Mnozí </a:t>
            </a:r>
            <a:r>
              <a:rPr lang="de-DE" altLang="de-DE" sz="2400" dirty="0">
                <a:solidFill>
                  <a:srgbClr val="333333"/>
                </a:solidFill>
              </a:rPr>
              <a:t>(</a:t>
            </a:r>
            <a:r>
              <a:rPr lang="cs-CZ" altLang="de-DE" sz="2400" dirty="0">
                <a:solidFill>
                  <a:srgbClr val="333333"/>
                </a:solidFill>
              </a:rPr>
              <a:t>ale ne všichni</a:t>
            </a:r>
            <a:r>
              <a:rPr lang="de-DE" altLang="de-DE" sz="2400" dirty="0">
                <a:solidFill>
                  <a:srgbClr val="333333"/>
                </a:solidFill>
              </a:rPr>
              <a:t>!) </a:t>
            </a:r>
            <a:r>
              <a:rPr lang="cs-CZ" altLang="de-DE" sz="2400" dirty="0">
                <a:solidFill>
                  <a:srgbClr val="333333"/>
                </a:solidFill>
              </a:rPr>
              <a:t>lidé s psychózou mají sklon k unáhleným závěrům a k extrémním přesvědčením</a:t>
            </a:r>
            <a:r>
              <a:rPr lang="en-AU" altLang="de-DE" sz="2400" dirty="0">
                <a:solidFill>
                  <a:srgbClr val="333333"/>
                </a:solidFill>
              </a:rPr>
              <a:t>. </a:t>
            </a:r>
            <a:r>
              <a:rPr lang="cs-CZ" altLang="de-DE" sz="2400" dirty="0">
                <a:solidFill>
                  <a:srgbClr val="333333"/>
                </a:solidFill>
              </a:rPr>
              <a:t>Tento způsob uvažování může být silnější když je člověk ve stresu a potřebuje ze sebe nějak vybít napětí</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Příklad: </a:t>
            </a:r>
            <a:r>
              <a:rPr lang="cs-CZ" altLang="de-DE" sz="2400" dirty="0">
                <a:solidFill>
                  <a:srgbClr val="333333"/>
                </a:solidFill>
              </a:rPr>
              <a:t>Soňa tvrdí, že její lékař je ve skutečnosti její bývalý přítel, který jí už léta nadbíhá pod falešnou identitou psychiatra</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Jak její bývalý přítel, tak její psychiatr se narodili ve stejném městě a mají stejné křestní jméno.</a:t>
            </a:r>
            <a:endParaRPr lang="en-AU" altLang="de-DE" sz="2400" dirty="0">
              <a:solidFill>
                <a:srgbClr val="333333"/>
              </a:solidFill>
            </a:endParaRP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Byla to jen shoda okolností</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333333"/>
                </a:solidFill>
              </a:rPr>
              <a:t>Než někoho z něčeho obviníte, je třeba získat informace z co největšího množství zdrojů a probrat s lidmi, kterým věříte, různá možná vysvětlení toho, co se stalo</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pPr>
              <a:defRPr/>
            </a:pPr>
            <a:fld id="{1C2C8CB6-B2A0-4270-970F-69229C493321}" type="slidenum">
              <a:rPr lang="de-DE" altLang="de-DE" smtClean="0"/>
              <a:pPr>
                <a:defRPr/>
              </a:pPr>
              <a:t>66</a:t>
            </a:fld>
            <a:endParaRPr lang="de-DE" altLang="de-DE"/>
          </a:p>
        </p:txBody>
      </p:sp>
    </p:spTree>
    <p:extLst>
      <p:ext uri="{BB962C8B-B14F-4D97-AF65-F5344CB8AC3E}">
        <p14:creationId xmlns:p14="http://schemas.microsoft.com/office/powerpoint/2010/main" val="6598378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de-DE"/>
              <a:t>Metakognitivní trénink 7 – Unáhlené Závěry II</a:t>
            </a:r>
          </a:p>
        </p:txBody>
      </p:sp>
      <p:sp>
        <p:nvSpPr>
          <p:cNvPr id="16" name="Slide Number Placeholder 15"/>
          <p:cNvSpPr>
            <a:spLocks noGrp="1"/>
          </p:cNvSpPr>
          <p:nvPr>
            <p:ph type="sldNum" sz="quarter" idx="12"/>
          </p:nvPr>
        </p:nvSpPr>
        <p:spPr/>
        <p:txBody>
          <a:bodyPr/>
          <a:lstStyle/>
          <a:p>
            <a:pPr>
              <a:defRPr/>
            </a:pPr>
            <a:fld id="{1C2C8CB6-B2A0-4270-970F-69229C493321}" type="slidenum">
              <a:rPr lang="de-DE" altLang="de-DE" smtClean="0"/>
              <a:pPr>
                <a:defRPr/>
              </a:pPr>
              <a:t>67</a:t>
            </a:fld>
            <a:endParaRPr lang="de-DE" altLang="de-DE"/>
          </a:p>
        </p:txBody>
      </p:sp>
    </p:spTree>
    <p:extLst>
      <p:ext uri="{BB962C8B-B14F-4D97-AF65-F5344CB8AC3E}">
        <p14:creationId xmlns:p14="http://schemas.microsoft.com/office/powerpoint/2010/main" val="11065372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57266239"/>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ist (“public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pPr>
              <a:defRPr/>
            </a:pPr>
            <a:fld id="{5AAACE19-EE99-44E6-8C90-D6D59384E2A8}" type="slidenum">
              <a:rPr lang="de-DE" altLang="de-DE" smtClean="0"/>
              <a:pPr>
                <a:defRPr/>
              </a:pPr>
              <a:t>68</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34186818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69</a:t>
            </a:fld>
            <a:endParaRPr lang="de-DE" altLang="de-DE"/>
          </a:p>
        </p:txBody>
      </p:sp>
    </p:spTree>
    <p:extLst>
      <p:ext uri="{BB962C8B-B14F-4D97-AF65-F5344CB8AC3E}">
        <p14:creationId xmlns:p14="http://schemas.microsoft.com/office/powerpoint/2010/main" val="13457176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2086819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70</a:t>
            </a:fld>
            <a:endParaRPr lang="de-DE" altLang="de-DE"/>
          </a:p>
        </p:txBody>
      </p:sp>
    </p:spTree>
    <p:extLst>
      <p:ext uri="{BB962C8B-B14F-4D97-AF65-F5344CB8AC3E}">
        <p14:creationId xmlns:p14="http://schemas.microsoft.com/office/powerpoint/2010/main" val="21138539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4879311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71</a:t>
            </a:fld>
            <a:endParaRPr lang="de-DE" altLang="de-DE"/>
          </a:p>
        </p:txBody>
      </p:sp>
    </p:spTree>
    <p:extLst>
      <p:ext uri="{BB962C8B-B14F-4D97-AF65-F5344CB8AC3E}">
        <p14:creationId xmlns:p14="http://schemas.microsoft.com/office/powerpoint/2010/main" val="39214984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12570983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72</a:t>
            </a:fld>
            <a:endParaRPr lang="de-DE" altLang="de-DE"/>
          </a:p>
        </p:txBody>
      </p:sp>
    </p:spTree>
    <p:extLst>
      <p:ext uri="{BB962C8B-B14F-4D97-AF65-F5344CB8AC3E}">
        <p14:creationId xmlns:p14="http://schemas.microsoft.com/office/powerpoint/2010/main" val="31212021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18667459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73</a:t>
            </a:fld>
            <a:endParaRPr lang="de-DE" altLang="de-DE"/>
          </a:p>
        </p:txBody>
      </p:sp>
    </p:spTree>
    <p:extLst>
      <p:ext uri="{BB962C8B-B14F-4D97-AF65-F5344CB8AC3E}">
        <p14:creationId xmlns:p14="http://schemas.microsoft.com/office/powerpoint/2010/main" val="14418369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1901358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dirty="0" err="1">
                          <a:solidFill>
                            <a:srgbClr val="333333"/>
                          </a:solidFill>
                          <a:latin typeface="Calibri Light"/>
                        </a:rPr>
                        <a:t>expozici</a:t>
                      </a:r>
                      <a:r>
                        <a:rPr lang="en-US" sz="1800" b="0" i="0" u="none" dirty="0">
                          <a:solidFill>
                            <a:srgbClr val="333333"/>
                          </a:solidFill>
                          <a:latin typeface="Calibri Light"/>
                        </a:rPr>
                        <a:t> </a:t>
                      </a:r>
                      <a:r>
                        <a:rPr lang="en-US" sz="1800" b="0" i="0" u="none" dirty="0">
                          <a:solidFill>
                            <a:srgbClr val="333333"/>
                          </a:solidFill>
                          <a:latin typeface="Times New Roman"/>
                        </a:rPr>
                        <a:t>→</a:t>
                      </a:r>
                      <a:r>
                        <a:rPr lang="en-US" sz="1800" b="0" i="0" u="none" dirty="0">
                          <a:solidFill>
                            <a:srgbClr val="333333"/>
                          </a:solidFill>
                          <a:latin typeface="Calibri Light"/>
                        </a:rPr>
                        <a:t> 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74</a:t>
            </a:fld>
            <a:endParaRPr lang="de-DE" altLang="de-DE"/>
          </a:p>
        </p:txBody>
      </p:sp>
    </p:spTree>
    <p:extLst>
      <p:ext uri="{BB962C8B-B14F-4D97-AF65-F5344CB8AC3E}">
        <p14:creationId xmlns:p14="http://schemas.microsoft.com/office/powerpoint/2010/main" val="3704696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Zfalšovala vláda USA přistání na měsíci?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Zdroj: Německá televize ZDF, pořad: “Pozor, spiknutí”</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Režisér</a:t>
            </a:r>
            <a:r>
              <a:rPr lang="en-US" altLang="de-DE" sz="2400" b="0" dirty="0">
                <a:latin typeface="Calibri Light"/>
              </a:rPr>
              <a:t> Roland Emmerich (Den </a:t>
            </a:r>
            <a:r>
              <a:rPr lang="en-US" altLang="de-DE" sz="2400" b="0" dirty="0" err="1">
                <a:latin typeface="Calibri Light"/>
              </a:rPr>
              <a:t>nezávislosti</a:t>
            </a:r>
            <a:r>
              <a:rPr lang="en-US" altLang="de-DE" sz="2400" b="0" dirty="0">
                <a:latin typeface="Calibri Light"/>
              </a:rPr>
              <a:t>):</a:t>
            </a:r>
            <a:br>
              <a:rPr lang="en-US" altLang="de-DE" sz="2400" b="0" dirty="0">
                <a:latin typeface="Calibri Light"/>
              </a:rPr>
            </a:br>
            <a:r>
              <a:rPr lang="en-US" altLang="de-DE" sz="2400" b="0" dirty="0">
                <a:latin typeface="Calibri Light"/>
              </a:rPr>
              <a:t>“</a:t>
            </a:r>
            <a:r>
              <a:rPr lang="en-US" altLang="de-DE" sz="2400" b="0" dirty="0" err="1">
                <a:latin typeface="Calibri Light"/>
              </a:rPr>
              <a:t>Přistání</a:t>
            </a:r>
            <a:r>
              <a:rPr lang="en-US" altLang="de-DE" sz="2400" b="0" dirty="0">
                <a:latin typeface="Calibri Light"/>
              </a:rPr>
              <a:t> </a:t>
            </a:r>
            <a:r>
              <a:rPr lang="en-US" altLang="de-DE" sz="2400" b="0" dirty="0" err="1">
                <a:latin typeface="Calibri Light"/>
              </a:rPr>
              <a:t>na</a:t>
            </a:r>
            <a:r>
              <a:rPr lang="en-US" altLang="de-DE" sz="2400" b="0" dirty="0">
                <a:latin typeface="Calibri Light"/>
              </a:rPr>
              <a:t> </a:t>
            </a:r>
            <a:r>
              <a:rPr lang="en-US" altLang="de-DE" sz="2400" b="0" dirty="0" err="1">
                <a:latin typeface="Calibri Light"/>
              </a:rPr>
              <a:t>měsíci</a:t>
            </a:r>
            <a:r>
              <a:rPr lang="en-US" altLang="de-DE" sz="2400" b="0" dirty="0">
                <a:latin typeface="Calibri Light"/>
              </a:rPr>
              <a:t> (…) </a:t>
            </a:r>
            <a:r>
              <a:rPr lang="en-US" altLang="de-DE" sz="2400" b="0" dirty="0" err="1">
                <a:latin typeface="Calibri Light"/>
              </a:rPr>
              <a:t>bylo</a:t>
            </a:r>
            <a:r>
              <a:rPr lang="en-US" altLang="de-DE" sz="2400" b="0" dirty="0">
                <a:latin typeface="Calibri Light"/>
              </a:rPr>
              <a:t> </a:t>
            </a:r>
            <a:r>
              <a:rPr lang="en-US" altLang="de-DE" sz="2400" b="0" dirty="0" err="1">
                <a:latin typeface="Calibri Light"/>
              </a:rPr>
              <a:t>prostě</a:t>
            </a:r>
            <a:r>
              <a:rPr lang="en-US" altLang="de-DE" sz="2400" b="0" dirty="0">
                <a:latin typeface="Calibri Light"/>
              </a:rPr>
              <a:t> </a:t>
            </a:r>
            <a:r>
              <a:rPr lang="en-US" altLang="de-DE" sz="2400" b="0" dirty="0" err="1">
                <a:latin typeface="Calibri Light"/>
              </a:rPr>
              <a:t>příliš</a:t>
            </a:r>
            <a:r>
              <a:rPr lang="en-US" altLang="de-DE" sz="2400" b="0" dirty="0">
                <a:latin typeface="Calibri Light"/>
              </a:rPr>
              <a:t> </a:t>
            </a:r>
            <a:r>
              <a:rPr lang="en-US" altLang="de-DE" sz="2400" b="0" dirty="0" err="1">
                <a:latin typeface="Calibri Light"/>
              </a:rPr>
              <a:t>dokonalé</a:t>
            </a:r>
            <a:r>
              <a:rPr lang="en-US" altLang="de-DE" sz="2400" b="0" dirty="0">
                <a:latin typeface="Calibri Light"/>
              </a:rPr>
              <a:t>. </a:t>
            </a:r>
            <a:r>
              <a:rPr lang="en-US" altLang="de-DE" sz="2400" b="0" dirty="0" err="1">
                <a:latin typeface="Calibri Light"/>
              </a:rPr>
              <a:t>Takovou</a:t>
            </a:r>
            <a:r>
              <a:rPr lang="en-US" altLang="de-DE" sz="2400" b="0" dirty="0">
                <a:latin typeface="Calibri Light"/>
              </a:rPr>
              <a:t> </a:t>
            </a:r>
            <a:r>
              <a:rPr lang="en-US" altLang="de-DE" sz="2400" b="0" dirty="0" err="1">
                <a:latin typeface="Calibri Light"/>
              </a:rPr>
              <a:t>věc</a:t>
            </a:r>
            <a:r>
              <a:rPr lang="en-US" altLang="de-DE" sz="2400" b="0" dirty="0">
                <a:latin typeface="Calibri Light"/>
              </a:rPr>
              <a:t> </a:t>
            </a:r>
            <a:r>
              <a:rPr lang="en-US" altLang="de-DE" sz="2400" b="0" dirty="0" err="1">
                <a:latin typeface="Calibri Light"/>
              </a:rPr>
              <a:t>bylo</a:t>
            </a:r>
            <a:r>
              <a:rPr lang="en-US" altLang="de-DE" sz="2400" b="0" dirty="0">
                <a:latin typeface="Calibri Light"/>
              </a:rPr>
              <a:t> </a:t>
            </a:r>
            <a:r>
              <a:rPr lang="en-US" altLang="de-DE" sz="2400" b="0" dirty="0" err="1">
                <a:latin typeface="Calibri Light"/>
              </a:rPr>
              <a:t>zcela</a:t>
            </a:r>
            <a:r>
              <a:rPr lang="en-US" altLang="de-DE" sz="2400" b="0" dirty="0">
                <a:latin typeface="Calibri Light"/>
              </a:rPr>
              <a:t> </a:t>
            </a:r>
            <a:r>
              <a:rPr lang="en-US" altLang="de-DE" sz="2400" b="0" dirty="0" err="1">
                <a:latin typeface="Calibri Light"/>
              </a:rPr>
              <a:t>nemožné</a:t>
            </a:r>
            <a:r>
              <a:rPr lang="en-US" altLang="de-DE" sz="2400" b="0" dirty="0">
                <a:latin typeface="Calibri Light"/>
              </a:rPr>
              <a:t> </a:t>
            </a:r>
            <a:r>
              <a:rPr lang="en-US" altLang="de-DE" sz="2400" b="0" dirty="0" err="1">
                <a:latin typeface="Calibri Light"/>
              </a:rPr>
              <a:t>napodobit</a:t>
            </a:r>
            <a:r>
              <a:rPr lang="en-US" altLang="de-DE" sz="2400" b="0" dirty="0">
                <a:latin typeface="Calibri Light"/>
              </a:rPr>
              <a:t> v </a:t>
            </a:r>
            <a:r>
              <a:rPr lang="en-US" altLang="de-DE" sz="2400" b="0" dirty="0" err="1">
                <a:latin typeface="Calibri Light"/>
              </a:rPr>
              <a:t>roce</a:t>
            </a:r>
            <a:r>
              <a:rPr lang="en-US" altLang="de-DE" sz="2400" b="0" dirty="0">
                <a:latin typeface="Calibri Light"/>
              </a:rPr>
              <a:t> 1969. </a:t>
            </a:r>
            <a:r>
              <a:rPr lang="en-US" altLang="de-DE" sz="2400" b="0" dirty="0" err="1">
                <a:latin typeface="Calibri Light"/>
              </a:rPr>
              <a:t>Dokonce</a:t>
            </a:r>
            <a:r>
              <a:rPr lang="en-US" altLang="de-DE" sz="2400" b="0" dirty="0">
                <a:latin typeface="Calibri Light"/>
              </a:rPr>
              <a:t> </a:t>
            </a:r>
            <a:r>
              <a:rPr lang="en-US" altLang="de-DE" sz="2400" b="0" dirty="0" err="1">
                <a:latin typeface="Calibri Light"/>
              </a:rPr>
              <a:t>i</a:t>
            </a:r>
            <a:r>
              <a:rPr lang="en-US" altLang="de-DE" sz="2400" b="0" dirty="0">
                <a:latin typeface="Calibri Light"/>
              </a:rPr>
              <a:t> s </a:t>
            </a:r>
            <a:r>
              <a:rPr lang="en-US" altLang="de-DE" sz="2400" b="0" dirty="0" err="1">
                <a:latin typeface="Calibri Light"/>
              </a:rPr>
              <a:t>dnešním</a:t>
            </a:r>
            <a:r>
              <a:rPr lang="en-US" altLang="de-DE" sz="2400" b="0" dirty="0">
                <a:latin typeface="Calibri Light"/>
              </a:rPr>
              <a:t> </a:t>
            </a:r>
            <a:r>
              <a:rPr lang="en-US" altLang="de-DE" sz="2400" b="0" dirty="0" err="1">
                <a:latin typeface="Calibri Light"/>
              </a:rPr>
              <a:t>vybavením</a:t>
            </a:r>
            <a:r>
              <a:rPr lang="en-US" altLang="de-DE" sz="2400" b="0" dirty="0">
                <a:latin typeface="Calibri Light"/>
              </a:rPr>
              <a:t> by to </a:t>
            </a:r>
            <a:r>
              <a:rPr lang="en-US" altLang="de-DE" sz="2400" b="0" dirty="0" err="1">
                <a:latin typeface="Calibri Light"/>
              </a:rPr>
              <a:t>představovalo</a:t>
            </a:r>
            <a:r>
              <a:rPr lang="en-US" altLang="de-DE" sz="2400" b="0" dirty="0">
                <a:latin typeface="Calibri Light"/>
              </a:rPr>
              <a:t> </a:t>
            </a:r>
            <a:r>
              <a:rPr lang="en-US" altLang="de-DE" sz="2400" b="0" dirty="0" err="1">
                <a:latin typeface="Calibri Light"/>
              </a:rPr>
              <a:t>problém</a:t>
            </a:r>
            <a:r>
              <a:rPr lang="en-US" altLang="de-DE" sz="2400" b="0" dirty="0">
                <a:latin typeface="Calibri Light"/>
              </a:rPr>
              <a:t>.”</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7 – Unáhlené Závěry II</a:t>
            </a:r>
          </a:p>
        </p:txBody>
      </p:sp>
      <p:sp>
        <p:nvSpPr>
          <p:cNvPr id="6" name="Slide Number Placeholder 5"/>
          <p:cNvSpPr>
            <a:spLocks noGrp="1"/>
          </p:cNvSpPr>
          <p:nvPr>
            <p:ph type="sldNum" sz="quarter" idx="12"/>
          </p:nvPr>
        </p:nvSpPr>
        <p:spPr/>
        <p:txBody>
          <a:bodyPr/>
          <a:lstStyle/>
          <a:p>
            <a:pPr>
              <a:defRPr/>
            </a:pPr>
            <a:fld id="{3CB56FF3-00A8-4549-91BE-7013202506B4}" type="slidenum">
              <a:rPr lang="de-DE" altLang="de-DE" smtClean="0"/>
              <a:pPr>
                <a:defRPr/>
              </a:pPr>
              <a:t>75</a:t>
            </a:fld>
            <a:endParaRPr lang="de-DE" altLang="de-DE"/>
          </a:p>
        </p:txBody>
      </p:sp>
    </p:spTree>
    <p:extLst>
      <p:ext uri="{BB962C8B-B14F-4D97-AF65-F5344CB8AC3E}">
        <p14:creationId xmlns:p14="http://schemas.microsoft.com/office/powerpoint/2010/main" val="20212851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7" name="Slide Number Placeholder 6"/>
          <p:cNvSpPr>
            <a:spLocks noGrp="1"/>
          </p:cNvSpPr>
          <p:nvPr>
            <p:ph type="sldNum" sz="quarter" idx="12"/>
          </p:nvPr>
        </p:nvSpPr>
        <p:spPr/>
        <p:txBody>
          <a:bodyPr/>
          <a:lstStyle/>
          <a:p>
            <a:pPr>
              <a:defRPr/>
            </a:pPr>
            <a:fld id="{1C2C8CB6-B2A0-4270-970F-69229C493321}" type="slidenum">
              <a:rPr lang="de-DE" altLang="de-DE" smtClean="0"/>
              <a:pPr>
                <a:defRPr/>
              </a:pPr>
              <a:t>76</a:t>
            </a:fld>
            <a:endParaRPr lang="de-DE" altLang="de-DE"/>
          </a:p>
        </p:txBody>
      </p:sp>
    </p:spTree>
    <p:extLst>
      <p:ext uri="{BB962C8B-B14F-4D97-AF65-F5344CB8AC3E}">
        <p14:creationId xmlns:p14="http://schemas.microsoft.com/office/powerpoint/2010/main" val="4369612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7" name="Slide Number Placeholder 6"/>
          <p:cNvSpPr>
            <a:spLocks noGrp="1"/>
          </p:cNvSpPr>
          <p:nvPr>
            <p:ph type="sldNum" sz="quarter" idx="12"/>
          </p:nvPr>
        </p:nvSpPr>
        <p:spPr/>
        <p:txBody>
          <a:bodyPr/>
          <a:lstStyle/>
          <a:p>
            <a:pPr>
              <a:defRPr/>
            </a:pPr>
            <a:fld id="{1C2C8CB6-B2A0-4270-970F-69229C493321}" type="slidenum">
              <a:rPr lang="de-DE" altLang="de-DE" smtClean="0"/>
              <a:pPr>
                <a:defRPr/>
              </a:pPr>
              <a:t>77</a:t>
            </a:fld>
            <a:endParaRPr lang="de-DE" altLang="de-DE"/>
          </a:p>
        </p:txBody>
      </p:sp>
    </p:spTree>
    <p:extLst>
      <p:ext uri="{BB962C8B-B14F-4D97-AF65-F5344CB8AC3E}">
        <p14:creationId xmlns:p14="http://schemas.microsoft.com/office/powerpoint/2010/main" val="47305727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4341</Words>
  <Application>Microsoft Office PowerPoint</Application>
  <PresentationFormat>Benutzerdefiniert</PresentationFormat>
  <Paragraphs>649</Paragraphs>
  <Slides>77</Slides>
  <Notes>77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77</vt:i4>
      </vt:variant>
    </vt:vector>
  </HeadingPairs>
  <TitlesOfParts>
    <vt:vector size="84" baseType="lpstr">
      <vt:lpstr>WingDings</vt:lpstr>
      <vt:lpstr>Symbol</vt:lpstr>
      <vt:lpstr>Calibri</vt:lpstr>
      <vt:lpstr>Times New Roman</vt:lpstr>
      <vt:lpstr>Arial</vt:lpstr>
      <vt:lpstr>Calibri Light</vt:lpstr>
      <vt:lpstr>UKE_PPT-Vorlage_16zu9</vt:lpstr>
      <vt:lpstr>MKT 7 B – Unáhlené Závěry II</vt:lpstr>
      <vt:lpstr>Zbrklé závěry</vt:lpstr>
      <vt:lpstr>Zbrklé závěry</vt:lpstr>
      <vt:lpstr>Zbrklé závěry</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praxi”</vt:lpstr>
      <vt:lpstr>Unáhlené závěry “v praxi” - nepravdivé historky -</vt:lpstr>
      <vt:lpstr>Unáhlené závěry “v praxi” - nepravdivé historky -</vt:lpstr>
      <vt:lpstr>Unáhlené závěry “v praxi” - nepravdivé historky -</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během psychózy mohou vést unáhlené závěry k nesprávnému vysvětlení událostí</vt:lpstr>
      <vt:lpstr>Cvičení</vt:lpstr>
      <vt:lpstr>Cvičení</vt:lpstr>
      <vt:lpstr>Cvičení</vt:lpstr>
      <vt:lpstr>Cvičení</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Volitelné: Video klipy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261</cp:revision>
  <dcterms:created xsi:type="dcterms:W3CDTF">2004-06-30T16:15:23Z</dcterms:created>
  <dcterms:modified xsi:type="dcterms:W3CDTF">2022-12-23T11:18:15Z</dcterms:modified>
</cp:coreProperties>
</file>