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18" r:id="rId1"/>
  </p:sldMasterIdLst>
  <p:notesMasterIdLst>
    <p:notesMasterId r:id="rId61"/>
  </p:notesMasterIdLst>
  <p:handoutMasterIdLst>
    <p:handoutMasterId r:id="rId62"/>
  </p:handoutMasterIdLst>
  <p:sldIdLst>
    <p:sldId id="510" r:id="rId2"/>
    <p:sldId id="311" r:id="rId3"/>
    <p:sldId id="312" r:id="rId4"/>
    <p:sldId id="374" r:id="rId5"/>
    <p:sldId id="481" r:id="rId6"/>
    <p:sldId id="480" r:id="rId7"/>
    <p:sldId id="479" r:id="rId8"/>
    <p:sldId id="321" r:id="rId9"/>
    <p:sldId id="482" r:id="rId10"/>
    <p:sldId id="459" r:id="rId11"/>
    <p:sldId id="484" r:id="rId12"/>
    <p:sldId id="483" r:id="rId13"/>
    <p:sldId id="351" r:id="rId14"/>
    <p:sldId id="485" r:id="rId15"/>
    <p:sldId id="353" r:id="rId16"/>
    <p:sldId id="487" r:id="rId17"/>
    <p:sldId id="486" r:id="rId18"/>
    <p:sldId id="355" r:id="rId19"/>
    <p:sldId id="357" r:id="rId20"/>
    <p:sldId id="490" r:id="rId21"/>
    <p:sldId id="489" r:id="rId22"/>
    <p:sldId id="488" r:id="rId23"/>
    <p:sldId id="460" r:id="rId24"/>
    <p:sldId id="358" r:id="rId25"/>
    <p:sldId id="492" r:id="rId26"/>
    <p:sldId id="491" r:id="rId27"/>
    <p:sldId id="431" r:id="rId28"/>
    <p:sldId id="493" r:id="rId29"/>
    <p:sldId id="432" r:id="rId30"/>
    <p:sldId id="388" r:id="rId31"/>
    <p:sldId id="389" r:id="rId32"/>
    <p:sldId id="494" r:id="rId33"/>
    <p:sldId id="390" r:id="rId34"/>
    <p:sldId id="391" r:id="rId35"/>
    <p:sldId id="434" r:id="rId36"/>
    <p:sldId id="495" r:id="rId37"/>
    <p:sldId id="496" r:id="rId38"/>
    <p:sldId id="450" r:id="rId39"/>
    <p:sldId id="497" r:id="rId40"/>
    <p:sldId id="463" r:id="rId41"/>
    <p:sldId id="499" r:id="rId42"/>
    <p:sldId id="498" r:id="rId43"/>
    <p:sldId id="364" r:id="rId44"/>
    <p:sldId id="501" r:id="rId45"/>
    <p:sldId id="500" r:id="rId46"/>
    <p:sldId id="367" r:id="rId47"/>
    <p:sldId id="504" r:id="rId48"/>
    <p:sldId id="503" r:id="rId49"/>
    <p:sldId id="502" r:id="rId50"/>
    <p:sldId id="467" r:id="rId51"/>
    <p:sldId id="507" r:id="rId52"/>
    <p:sldId id="506" r:id="rId53"/>
    <p:sldId id="505" r:id="rId54"/>
    <p:sldId id="468" r:id="rId55"/>
    <p:sldId id="509" r:id="rId56"/>
    <p:sldId id="508" r:id="rId57"/>
    <p:sldId id="478" r:id="rId58"/>
    <p:sldId id="474" r:id="rId59"/>
    <p:sldId id="475" r:id="rId60"/>
  </p:sldIdLst>
  <p:sldSz cx="12195175" cy="6858000"/>
  <p:notesSz cx="7099300" cy="10234613"/>
  <p:embeddedFontLst>
    <p:embeddedFont>
      <p:font typeface="Calibri" panose="020F0502020204030204" pitchFamily="34" charset="0"/>
      <p:regular r:id="rId63"/>
      <p:bold r:id="rId64"/>
      <p:italic r:id="rId65"/>
      <p:boldItalic r:id="rId66"/>
    </p:embeddedFont>
    <p:embeddedFont>
      <p:font typeface="Calibri Light" panose="020F0302020204030204" pitchFamily="34" charset="0"/>
      <p:regular r:id="rId67"/>
      <p:italic r:id="rId68"/>
    </p:embeddedFont>
  </p:embeddedFontLst>
  <p:defaultTextStyle>
    <a:defPPr>
      <a:defRPr lang="de-DE"/>
    </a:defPPr>
    <a:lvl1pPr algn="l" rtl="0" fontAlgn="base">
      <a:spcBef>
        <a:spcPct val="0"/>
      </a:spcBef>
      <a:spcAft>
        <a:spcPct val="0"/>
      </a:spcAft>
      <a:defRPr lang="en-US" kern="1200">
        <a:solidFill>
          <a:schemeClr val="tx1"/>
        </a:solidFill>
        <a:latin typeface="+mn-lt"/>
        <a:ea typeface="+mn-ea"/>
        <a:cs typeface="+mn-cs"/>
      </a:defRPr>
    </a:lvl1pPr>
    <a:lvl2pPr marL="457200" algn="l" rtl="0" fontAlgn="base">
      <a:spcBef>
        <a:spcPct val="0"/>
      </a:spcBef>
      <a:spcAft>
        <a:spcPct val="0"/>
      </a:spcAft>
      <a:defRPr lang="en-US" kern="1200">
        <a:solidFill>
          <a:schemeClr val="tx1"/>
        </a:solidFill>
        <a:latin typeface="+mn-lt"/>
        <a:ea typeface="+mn-ea"/>
        <a:cs typeface="+mn-cs"/>
      </a:defRPr>
    </a:lvl2pPr>
    <a:lvl3pPr marL="914400" algn="l" rtl="0" fontAlgn="base">
      <a:spcBef>
        <a:spcPct val="0"/>
      </a:spcBef>
      <a:spcAft>
        <a:spcPct val="0"/>
      </a:spcAft>
      <a:defRPr lang="en-US" kern="1200">
        <a:solidFill>
          <a:schemeClr val="tx1"/>
        </a:solidFill>
        <a:latin typeface="+mn-lt"/>
        <a:ea typeface="+mn-ea"/>
        <a:cs typeface="+mn-cs"/>
      </a:defRPr>
    </a:lvl3pPr>
    <a:lvl4pPr marL="1371600" algn="l" rtl="0" fontAlgn="base">
      <a:spcBef>
        <a:spcPct val="0"/>
      </a:spcBef>
      <a:spcAft>
        <a:spcPct val="0"/>
      </a:spcAft>
      <a:defRPr lang="en-US" kern="1200">
        <a:solidFill>
          <a:schemeClr val="tx1"/>
        </a:solidFill>
        <a:latin typeface="+mn-lt"/>
        <a:ea typeface="+mn-ea"/>
        <a:cs typeface="+mn-cs"/>
      </a:defRPr>
    </a:lvl4pPr>
    <a:lvl5pPr marL="1828800" algn="l" rtl="0" fontAlgn="base">
      <a:spcBef>
        <a:spcPct val="0"/>
      </a:spcBef>
      <a:spcAft>
        <a:spcPct val="0"/>
      </a:spcAft>
      <a:defRPr lang="en-US" kern="1200">
        <a:solidFill>
          <a:schemeClr val="tx1"/>
        </a:solidFill>
        <a:latin typeface="+mn-lt"/>
        <a:ea typeface="+mn-ea"/>
        <a:cs typeface="+mn-cs"/>
      </a:defRPr>
    </a:lvl5pPr>
    <a:lvl6pPr marL="2286000" algn="l" defTabSz="914400" rtl="0" eaLnBrk="1" latinLnBrk="0" hangingPunct="1">
      <a:defRPr kern="1200">
        <a:solidFill>
          <a:schemeClr val="tx1"/>
        </a:solidFill>
        <a:latin typeface="Times New Roman" panose="02020603050405020304" pitchFamily="18" charset="0"/>
        <a:ea typeface="+mn-ea"/>
        <a:cs typeface="+mn-cs"/>
      </a:defRPr>
    </a:lvl6pPr>
    <a:lvl7pPr marL="2743200" algn="l" defTabSz="914400" rtl="0" eaLnBrk="1" latinLnBrk="0" hangingPunct="1">
      <a:defRPr kern="1200">
        <a:solidFill>
          <a:schemeClr val="tx1"/>
        </a:solidFill>
        <a:latin typeface="Times New Roman" panose="02020603050405020304" pitchFamily="18" charset="0"/>
        <a:ea typeface="+mn-ea"/>
        <a:cs typeface="+mn-cs"/>
      </a:defRPr>
    </a:lvl7pPr>
    <a:lvl8pPr marL="3200400" algn="l" defTabSz="914400" rtl="0" eaLnBrk="1" latinLnBrk="0" hangingPunct="1">
      <a:defRPr kern="1200">
        <a:solidFill>
          <a:schemeClr val="tx1"/>
        </a:solidFill>
        <a:latin typeface="Times New Roman" panose="02020603050405020304" pitchFamily="18" charset="0"/>
        <a:ea typeface="+mn-ea"/>
        <a:cs typeface="+mn-cs"/>
      </a:defRPr>
    </a:lvl8pPr>
    <a:lvl9pPr marL="3657600" algn="l" defTabSz="914400" rtl="0" eaLnBrk="1" latinLnBrk="0" hangingPunct="1">
      <a:defRPr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1797">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CC"/>
    <a:srgbClr val="66FF33"/>
    <a:srgbClr val="FFFF00"/>
    <a:srgbClr val="FF0000"/>
    <a:srgbClr val="ADC0CB"/>
    <a:srgbClr val="FFCC99"/>
    <a:srgbClr val="FFFFCC"/>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3643" autoAdjust="0"/>
    <p:restoredTop sz="94670" autoAdjust="0"/>
  </p:normalViewPr>
  <p:slideViewPr>
    <p:cSldViewPr>
      <p:cViewPr varScale="1">
        <p:scale>
          <a:sx n="67" d="100"/>
          <a:sy n="67" d="100"/>
        </p:scale>
        <p:origin x="948" y="44"/>
      </p:cViewPr>
      <p:guideLst>
        <p:guide orient="horz" pos="1797"/>
        <p:guide pos="2880"/>
        <p:guide pos="384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50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1.fntdata"/><Relationship Id="rId68" Type="http://schemas.openxmlformats.org/officeDocument/2006/relationships/font" Target="fonts/font6.fntdata"/><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2.fntdata"/><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5.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handoutMaster" Target="handoutMasters/handoutMaster1.xml"/><Relationship Id="rId7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b="1"/>
            </a:lvl1pPr>
          </a:lstStyle>
          <a:p>
            <a:pPr>
              <a:defRPr/>
            </a:pPr>
            <a:endParaRPr lang="en-GB"/>
          </a:p>
        </p:txBody>
      </p:sp>
      <p:sp>
        <p:nvSpPr>
          <p:cNvPr id="270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lvl1pPr>
          </a:lstStyle>
          <a:p>
            <a:pPr>
              <a:defRPr/>
            </a:pPr>
            <a:endParaRPr lang="en-GB"/>
          </a:p>
        </p:txBody>
      </p:sp>
      <p:sp>
        <p:nvSpPr>
          <p:cNvPr id="270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b="1"/>
            </a:lvl1pPr>
          </a:lstStyle>
          <a:p>
            <a:pPr>
              <a:defRPr/>
            </a:pPr>
            <a:endParaRPr lang="en-GB"/>
          </a:p>
        </p:txBody>
      </p:sp>
      <p:sp>
        <p:nvSpPr>
          <p:cNvPr id="270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lvl1pPr>
          </a:lstStyle>
          <a:p>
            <a:fld id="{97E5652A-E85F-4170-9D93-20D97FA485AC}" type="slidenum">
              <a:rPr lang="en-GB" altLang="de-DE"/>
              <a:pPr/>
              <a:t>‹Nr.›</a:t>
            </a:fld>
            <a:endParaRPr lang="en-GB" altLang="de-DE"/>
          </a:p>
        </p:txBody>
      </p:sp>
    </p:spTree>
    <p:extLst>
      <p:ext uri="{BB962C8B-B14F-4D97-AF65-F5344CB8AC3E}">
        <p14:creationId xmlns:p14="http://schemas.microsoft.com/office/powerpoint/2010/main" val="15612782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b="1"/>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lvl1pPr>
          </a:lstStyle>
          <a:p>
            <a:pPr>
              <a:defRPr/>
            </a:pPr>
            <a:endParaRPr lang="de-DE"/>
          </a:p>
        </p:txBody>
      </p:sp>
      <p:sp>
        <p:nvSpPr>
          <p:cNvPr id="75780"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b="1"/>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lvl1pPr>
          </a:lstStyle>
          <a:p>
            <a:fld id="{FD9EF45B-3CC6-4550-BB81-629495E8E7A1}" type="slidenum">
              <a:rPr lang="de-DE" altLang="de-DE"/>
              <a:pPr/>
              <a:t>‹Nr.›</a:t>
            </a:fld>
            <a:endParaRPr lang="de-DE" altLang="de-DE"/>
          </a:p>
        </p:txBody>
      </p:sp>
    </p:spTree>
    <p:extLst>
      <p:ext uri="{BB962C8B-B14F-4D97-AF65-F5344CB8AC3E}">
        <p14:creationId xmlns:p14="http://schemas.microsoft.com/office/powerpoint/2010/main" val="419482999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85BE97E-DEAF-432A-B075-6D210851C819}" type="slidenum">
              <a:rPr lang="de-DE" altLang="de-DE" sz="1300"/>
              <a:pPr eaLnBrk="1" hangingPunct="1">
                <a:spcBef>
                  <a:spcPct val="0"/>
                </a:spcBef>
              </a:pPr>
              <a:t>2</a:t>
            </a:fld>
            <a:endParaRPr lang="de-DE"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562188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99F9019-201C-4FC0-BB9F-2A7B13C5C675}" type="slidenum">
              <a:rPr lang="de-DE" altLang="de-DE" sz="1300"/>
              <a:pPr eaLnBrk="1" hangingPunct="1">
                <a:spcBef>
                  <a:spcPct val="0"/>
                </a:spcBef>
              </a:pPr>
              <a:t>3</a:t>
            </a:fld>
            <a:endParaRPr lang="de-DE" altLang="de-DE" sz="1300"/>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237750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3922BE9-24ED-44E5-AF6A-4705AB6CF8D1}" type="slidenum">
              <a:rPr lang="de-DE" altLang="de-DE" sz="1300"/>
              <a:pPr eaLnBrk="1" hangingPunct="1">
                <a:spcBef>
                  <a:spcPct val="0"/>
                </a:spcBef>
              </a:pPr>
              <a:t>4</a:t>
            </a:fld>
            <a:endParaRPr lang="de-DE"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248861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3922BE9-24ED-44E5-AF6A-4705AB6CF8D1}" type="slidenum">
              <a:rPr lang="de-DE" altLang="de-DE" sz="1300"/>
              <a:pPr eaLnBrk="1" hangingPunct="1">
                <a:spcBef>
                  <a:spcPct val="0"/>
                </a:spcBef>
              </a:pPr>
              <a:t>5</a:t>
            </a:fld>
            <a:endParaRPr lang="de-DE"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248861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3922BE9-24ED-44E5-AF6A-4705AB6CF8D1}" type="slidenum">
              <a:rPr lang="de-DE" altLang="de-DE" sz="1300"/>
              <a:pPr eaLnBrk="1" hangingPunct="1">
                <a:spcBef>
                  <a:spcPct val="0"/>
                </a:spcBef>
              </a:pPr>
              <a:t>6</a:t>
            </a:fld>
            <a:endParaRPr lang="de-DE"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248861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3922BE9-24ED-44E5-AF6A-4705AB6CF8D1}" type="slidenum">
              <a:rPr lang="de-DE" altLang="de-DE" sz="1300"/>
              <a:pPr eaLnBrk="1" hangingPunct="1">
                <a:spcBef>
                  <a:spcPct val="0"/>
                </a:spcBef>
              </a:pPr>
              <a:t>7</a:t>
            </a:fld>
            <a:endParaRPr lang="de-DE"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248861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F025F9B-1B8B-42F0-A462-801CEAB8557D}" type="slidenum">
              <a:rPr lang="de-DE" altLang="de-DE" sz="1300"/>
              <a:pPr eaLnBrk="1" hangingPunct="1">
                <a:spcBef>
                  <a:spcPct val="0"/>
                </a:spcBef>
              </a:pPr>
              <a:t>8</a:t>
            </a:fld>
            <a:endParaRPr lang="de-DE" altLang="de-DE" sz="1300"/>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609114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F025F9B-1B8B-42F0-A462-801CEAB8557D}" type="slidenum">
              <a:rPr lang="de-DE" altLang="de-DE" sz="1300"/>
              <a:pPr eaLnBrk="1" hangingPunct="1">
                <a:spcBef>
                  <a:spcPct val="0"/>
                </a:spcBef>
              </a:pPr>
              <a:t>9</a:t>
            </a:fld>
            <a:endParaRPr lang="de-DE" altLang="de-DE" sz="1300"/>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609114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0ECEB19-F63B-4BBB-8A3E-464F3422147D}" type="slidenum">
              <a:rPr lang="de-DE" altLang="de-DE" sz="1300"/>
              <a:pPr eaLnBrk="1" hangingPunct="1">
                <a:spcBef>
                  <a:spcPct val="0"/>
                </a:spcBef>
              </a:pPr>
              <a:t>10</a:t>
            </a:fld>
            <a:endParaRPr lang="de-DE" altLang="de-DE" sz="1300"/>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954980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0ECEB19-F63B-4BBB-8A3E-464F3422147D}" type="slidenum">
              <a:rPr lang="de-DE" altLang="de-DE" sz="1300"/>
              <a:pPr eaLnBrk="1" hangingPunct="1">
                <a:spcBef>
                  <a:spcPct val="0"/>
                </a:spcBef>
              </a:pPr>
              <a:t>11</a:t>
            </a:fld>
            <a:endParaRPr lang="de-DE" altLang="de-DE" sz="1300"/>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954980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0ECEB19-F63B-4BBB-8A3E-464F3422147D}" type="slidenum">
              <a:rPr lang="de-DE" altLang="de-DE" sz="1300"/>
              <a:pPr eaLnBrk="1" hangingPunct="1">
                <a:spcBef>
                  <a:spcPct val="0"/>
                </a:spcBef>
              </a:pPr>
              <a:t>12</a:t>
            </a:fld>
            <a:endParaRPr lang="de-DE" altLang="de-DE" sz="1300"/>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954980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3603008-E655-4C02-AB19-41CA76BE9777}" type="slidenum">
              <a:rPr lang="de-DE" altLang="de-DE" sz="1300"/>
              <a:pPr eaLnBrk="1" hangingPunct="1">
                <a:spcBef>
                  <a:spcPct val="0"/>
                </a:spcBef>
              </a:pPr>
              <a:t>13</a:t>
            </a:fld>
            <a:endParaRPr lang="de-DE"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898574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pPr/>
              <a:t>14</a:t>
            </a:fld>
            <a:endParaRPr lang="de-DE" dirty="0"/>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256315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0F07364-81AC-4978-AC66-37070327A9D1}" type="slidenum">
              <a:rPr lang="de-DE" altLang="de-DE" sz="1300"/>
              <a:pPr eaLnBrk="1" hangingPunct="1">
                <a:spcBef>
                  <a:spcPct val="0"/>
                </a:spcBef>
              </a:pPr>
              <a:t>15</a:t>
            </a:fld>
            <a:endParaRPr lang="de-DE"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176902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0F07364-81AC-4978-AC66-37070327A9D1}" type="slidenum">
              <a:rPr lang="de-DE" altLang="de-DE" sz="1300"/>
              <a:pPr eaLnBrk="1" hangingPunct="1">
                <a:spcBef>
                  <a:spcPct val="0"/>
                </a:spcBef>
              </a:pPr>
              <a:t>16</a:t>
            </a:fld>
            <a:endParaRPr lang="de-DE"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176902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0F07364-81AC-4978-AC66-37070327A9D1}" type="slidenum">
              <a:rPr lang="de-DE" altLang="de-DE" sz="1300"/>
              <a:pPr eaLnBrk="1" hangingPunct="1">
                <a:spcBef>
                  <a:spcPct val="0"/>
                </a:spcBef>
              </a:pPr>
              <a:t>17</a:t>
            </a:fld>
            <a:endParaRPr lang="de-DE"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176902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37681AF-BB88-4DDD-9129-E038062311AC}" type="slidenum">
              <a:rPr lang="de-DE" altLang="de-DE" sz="1300"/>
              <a:pPr eaLnBrk="1" hangingPunct="1">
                <a:spcBef>
                  <a:spcPct val="0"/>
                </a:spcBef>
              </a:pPr>
              <a:t>18</a:t>
            </a:fld>
            <a:endParaRPr lang="de-DE"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879280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7C7EDF9-160F-46CC-BA86-29B0D75AD878}" type="slidenum">
              <a:rPr lang="de-DE" altLang="de-DE" sz="1300"/>
              <a:pPr eaLnBrk="1" hangingPunct="1">
                <a:spcBef>
                  <a:spcPct val="0"/>
                </a:spcBef>
              </a:pPr>
              <a:t>19</a:t>
            </a:fld>
            <a:endParaRPr lang="de-DE"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206415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7C7EDF9-160F-46CC-BA86-29B0D75AD878}" type="slidenum">
              <a:rPr lang="de-DE" altLang="de-DE" sz="1300"/>
              <a:pPr eaLnBrk="1" hangingPunct="1">
                <a:spcBef>
                  <a:spcPct val="0"/>
                </a:spcBef>
              </a:pPr>
              <a:t>20</a:t>
            </a:fld>
            <a:endParaRPr lang="de-DE"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206415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7C7EDF9-160F-46CC-BA86-29B0D75AD878}" type="slidenum">
              <a:rPr lang="de-DE" altLang="de-DE" sz="1300"/>
              <a:pPr eaLnBrk="1" hangingPunct="1">
                <a:spcBef>
                  <a:spcPct val="0"/>
                </a:spcBef>
              </a:pPr>
              <a:t>21</a:t>
            </a:fld>
            <a:endParaRPr lang="de-DE"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206415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7C7EDF9-160F-46CC-BA86-29B0D75AD878}" type="slidenum">
              <a:rPr lang="de-DE" altLang="de-DE" sz="1300"/>
              <a:pPr eaLnBrk="1" hangingPunct="1">
                <a:spcBef>
                  <a:spcPct val="0"/>
                </a:spcBef>
              </a:pPr>
              <a:t>22</a:t>
            </a:fld>
            <a:endParaRPr lang="de-DE"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206415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77A9B99-CD1F-4916-B03A-DD3B562DF662}" type="slidenum">
              <a:rPr lang="de-DE" altLang="de-DE" sz="1300"/>
              <a:pPr eaLnBrk="1" hangingPunct="1">
                <a:spcBef>
                  <a:spcPct val="0"/>
                </a:spcBef>
              </a:pPr>
              <a:t>23</a:t>
            </a:fld>
            <a:endParaRPr lang="de-DE"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73925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B14785B-E2DB-47D7-AA41-41700FC72C80}" type="slidenum">
              <a:rPr lang="de-DE" altLang="de-DE" sz="1300"/>
              <a:pPr eaLnBrk="1" hangingPunct="1">
                <a:spcBef>
                  <a:spcPct val="0"/>
                </a:spcBef>
              </a:pPr>
              <a:t>24</a:t>
            </a:fld>
            <a:endParaRPr lang="de-DE" altLang="de-DE" sz="1300"/>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241194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B14785B-E2DB-47D7-AA41-41700FC72C80}" type="slidenum">
              <a:rPr lang="de-DE" altLang="de-DE" sz="1300"/>
              <a:pPr eaLnBrk="1" hangingPunct="1">
                <a:spcBef>
                  <a:spcPct val="0"/>
                </a:spcBef>
              </a:pPr>
              <a:t>25</a:t>
            </a:fld>
            <a:endParaRPr lang="de-DE" altLang="de-DE" sz="1300"/>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241194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B14785B-E2DB-47D7-AA41-41700FC72C80}" type="slidenum">
              <a:rPr lang="de-DE" altLang="de-DE" sz="1300"/>
              <a:pPr eaLnBrk="1" hangingPunct="1">
                <a:spcBef>
                  <a:spcPct val="0"/>
                </a:spcBef>
              </a:pPr>
              <a:t>26</a:t>
            </a:fld>
            <a:endParaRPr lang="de-DE" altLang="de-DE" sz="1300"/>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241194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9F14CFF-CB23-49B5-97B3-DBCD7D0D7B59}" type="slidenum">
              <a:rPr lang="de-DE" altLang="de-DE" sz="1300"/>
              <a:pPr eaLnBrk="1" hangingPunct="1">
                <a:spcBef>
                  <a:spcPct val="0"/>
                </a:spcBef>
              </a:pPr>
              <a:t>27</a:t>
            </a:fld>
            <a:endParaRPr lang="de-DE" altLang="de-DE" sz="1300"/>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7193868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9F14CFF-CB23-49B5-97B3-DBCD7D0D7B59}" type="slidenum">
              <a:rPr lang="de-DE" altLang="de-DE" sz="1300"/>
              <a:pPr eaLnBrk="1" hangingPunct="1">
                <a:spcBef>
                  <a:spcPct val="0"/>
                </a:spcBef>
              </a:pPr>
              <a:t>28</a:t>
            </a:fld>
            <a:endParaRPr lang="de-DE" altLang="de-DE" sz="1300"/>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719386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A587CB3-BCE1-4053-9543-5A986EA7AC63}" type="slidenum">
              <a:rPr lang="de-DE" altLang="de-DE" sz="1300"/>
              <a:pPr eaLnBrk="1" hangingPunct="1">
                <a:spcBef>
                  <a:spcPct val="0"/>
                </a:spcBef>
              </a:pPr>
              <a:t>29</a:t>
            </a:fld>
            <a:endParaRPr lang="de-DE"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5442696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9704BB9-3465-42D4-B18B-50BF5CCF2376}" type="slidenum">
              <a:rPr lang="de-DE" altLang="de-DE" sz="1300"/>
              <a:pPr eaLnBrk="1" hangingPunct="1">
                <a:spcBef>
                  <a:spcPct val="0"/>
                </a:spcBef>
              </a:pPr>
              <a:t>30</a:t>
            </a:fld>
            <a:endParaRPr lang="de-DE"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8739375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EF908B6-EB7B-4E25-94EE-6FFB52A149A7}" type="slidenum">
              <a:rPr lang="de-DE" altLang="de-DE" sz="1300"/>
              <a:pPr eaLnBrk="1" hangingPunct="1">
                <a:spcBef>
                  <a:spcPct val="0"/>
                </a:spcBef>
              </a:pPr>
              <a:t>31</a:t>
            </a:fld>
            <a:endParaRPr lang="de-DE" altLang="de-DE"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5104500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EF908B6-EB7B-4E25-94EE-6FFB52A149A7}" type="slidenum">
              <a:rPr lang="de-DE" altLang="de-DE" sz="1300"/>
              <a:pPr eaLnBrk="1" hangingPunct="1">
                <a:spcBef>
                  <a:spcPct val="0"/>
                </a:spcBef>
              </a:pPr>
              <a:t>32</a:t>
            </a:fld>
            <a:endParaRPr lang="de-DE" altLang="de-DE"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5104500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98EE2DC-EDBE-4AA4-B16C-C6CBE9C1313B}" type="slidenum">
              <a:rPr lang="de-DE" altLang="de-DE" sz="1300"/>
              <a:pPr eaLnBrk="1" hangingPunct="1">
                <a:spcBef>
                  <a:spcPct val="0"/>
                </a:spcBef>
              </a:pPr>
              <a:t>33</a:t>
            </a:fld>
            <a:endParaRPr lang="de-DE"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520911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2CB6AA4-1D59-4CE3-9299-0DA9AED0DDAE}" type="slidenum">
              <a:rPr lang="de-DE" altLang="de-DE" sz="1300"/>
              <a:pPr eaLnBrk="1" hangingPunct="1">
                <a:spcBef>
                  <a:spcPct val="0"/>
                </a:spcBef>
              </a:pPr>
              <a:t>34</a:t>
            </a:fld>
            <a:endParaRPr lang="de-DE"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74846675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90BDEE6-4CDD-4D8B-AC19-54633FCD2202}" type="slidenum">
              <a:rPr lang="de-DE" altLang="de-DE" sz="1300"/>
              <a:pPr eaLnBrk="1" hangingPunct="1">
                <a:spcBef>
                  <a:spcPct val="0"/>
                </a:spcBef>
              </a:pPr>
              <a:t>35</a:t>
            </a:fld>
            <a:endParaRPr lang="de-DE" altLang="de-DE" sz="1300"/>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2254913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90BDEE6-4CDD-4D8B-AC19-54633FCD2202}" type="slidenum">
              <a:rPr lang="de-DE" altLang="de-DE" sz="1300"/>
              <a:pPr eaLnBrk="1" hangingPunct="1">
                <a:spcBef>
                  <a:spcPct val="0"/>
                </a:spcBef>
              </a:pPr>
              <a:t>36</a:t>
            </a:fld>
            <a:endParaRPr lang="de-DE" altLang="de-DE" sz="1300"/>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2254913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37</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A8D753E-F540-4414-9745-E9B497949C1B}" type="slidenum">
              <a:rPr lang="de-DE" altLang="de-DE" sz="1300"/>
              <a:pPr eaLnBrk="1" hangingPunct="1">
                <a:spcBef>
                  <a:spcPct val="0"/>
                </a:spcBef>
              </a:pPr>
              <a:t>38</a:t>
            </a:fld>
            <a:endParaRPr lang="de-DE" altLang="de-DE" sz="1300"/>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6595723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A8D753E-F540-4414-9745-E9B497949C1B}" type="slidenum">
              <a:rPr lang="de-DE" altLang="de-DE" sz="1300"/>
              <a:pPr eaLnBrk="1" hangingPunct="1">
                <a:spcBef>
                  <a:spcPct val="0"/>
                </a:spcBef>
              </a:pPr>
              <a:t>39</a:t>
            </a:fld>
            <a:endParaRPr lang="de-DE" altLang="de-DE" sz="1300"/>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6595723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FDE704B-30E7-49F1-988A-56E9007C3011}" type="slidenum">
              <a:rPr lang="de-DE" altLang="de-DE" sz="1300"/>
              <a:pPr eaLnBrk="1" hangingPunct="1">
                <a:spcBef>
                  <a:spcPct val="0"/>
                </a:spcBef>
              </a:pPr>
              <a:t>40</a:t>
            </a:fld>
            <a:endParaRPr lang="de-DE" altLang="de-DE" sz="1300"/>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7907914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FDE704B-30E7-49F1-988A-56E9007C3011}" type="slidenum">
              <a:rPr lang="de-DE" altLang="de-DE" sz="1300"/>
              <a:pPr eaLnBrk="1" hangingPunct="1">
                <a:spcBef>
                  <a:spcPct val="0"/>
                </a:spcBef>
              </a:pPr>
              <a:t>41</a:t>
            </a:fld>
            <a:endParaRPr lang="de-DE" altLang="de-DE" sz="1300"/>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7907914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FDE704B-30E7-49F1-988A-56E9007C3011}" type="slidenum">
              <a:rPr lang="de-DE" altLang="de-DE" sz="1300"/>
              <a:pPr eaLnBrk="1" hangingPunct="1">
                <a:spcBef>
                  <a:spcPct val="0"/>
                </a:spcBef>
              </a:pPr>
              <a:t>42</a:t>
            </a:fld>
            <a:endParaRPr lang="de-DE" altLang="de-DE" sz="1300"/>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7907914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AF424A5-9403-4728-8D3B-D1F21661C2CC}" type="slidenum">
              <a:rPr lang="de-DE" altLang="de-DE" sz="1300"/>
              <a:pPr eaLnBrk="1" hangingPunct="1">
                <a:spcBef>
                  <a:spcPct val="0"/>
                </a:spcBef>
              </a:pPr>
              <a:t>43</a:t>
            </a:fld>
            <a:endParaRPr lang="de-DE" altLang="de-DE" sz="1300"/>
          </a:p>
        </p:txBody>
      </p:sp>
      <p:sp>
        <p:nvSpPr>
          <p:cNvPr id="120835" name="Rectangle 1026"/>
          <p:cNvSpPr>
            <a:spLocks noGrp="1" noRot="1" noChangeAspect="1" noChangeArrowheads="1" noTextEdit="1"/>
          </p:cNvSpPr>
          <p:nvPr>
            <p:ph type="sldImg"/>
          </p:nvPr>
        </p:nvSpPr>
        <p:spPr>
          <a:xfrm>
            <a:off x="138113" y="768350"/>
            <a:ext cx="6823075" cy="3836988"/>
          </a:xfrm>
          <a:ln/>
        </p:spPr>
      </p:sp>
      <p:sp>
        <p:nvSpPr>
          <p:cNvPr id="12083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5378304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AF424A5-9403-4728-8D3B-D1F21661C2CC}" type="slidenum">
              <a:rPr lang="de-DE" altLang="de-DE" sz="1300"/>
              <a:pPr eaLnBrk="1" hangingPunct="1">
                <a:spcBef>
                  <a:spcPct val="0"/>
                </a:spcBef>
              </a:pPr>
              <a:t>44</a:t>
            </a:fld>
            <a:endParaRPr lang="de-DE" altLang="de-DE" sz="1300"/>
          </a:p>
        </p:txBody>
      </p:sp>
      <p:sp>
        <p:nvSpPr>
          <p:cNvPr id="120835" name="Rectangle 1026"/>
          <p:cNvSpPr>
            <a:spLocks noGrp="1" noRot="1" noChangeAspect="1" noChangeArrowheads="1" noTextEdit="1"/>
          </p:cNvSpPr>
          <p:nvPr>
            <p:ph type="sldImg"/>
          </p:nvPr>
        </p:nvSpPr>
        <p:spPr>
          <a:xfrm>
            <a:off x="138113" y="768350"/>
            <a:ext cx="6823075" cy="3836988"/>
          </a:xfrm>
          <a:ln/>
        </p:spPr>
      </p:sp>
      <p:sp>
        <p:nvSpPr>
          <p:cNvPr id="12083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5378304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AF424A5-9403-4728-8D3B-D1F21661C2CC}" type="slidenum">
              <a:rPr lang="de-DE" altLang="de-DE" sz="1300"/>
              <a:pPr eaLnBrk="1" hangingPunct="1">
                <a:spcBef>
                  <a:spcPct val="0"/>
                </a:spcBef>
              </a:pPr>
              <a:t>45</a:t>
            </a:fld>
            <a:endParaRPr lang="de-DE" altLang="de-DE" sz="1300"/>
          </a:p>
        </p:txBody>
      </p:sp>
      <p:sp>
        <p:nvSpPr>
          <p:cNvPr id="120835" name="Rectangle 1026"/>
          <p:cNvSpPr>
            <a:spLocks noGrp="1" noRot="1" noChangeAspect="1" noChangeArrowheads="1" noTextEdit="1"/>
          </p:cNvSpPr>
          <p:nvPr>
            <p:ph type="sldImg"/>
          </p:nvPr>
        </p:nvSpPr>
        <p:spPr>
          <a:xfrm>
            <a:off x="138113" y="768350"/>
            <a:ext cx="6823075" cy="3836988"/>
          </a:xfrm>
          <a:ln/>
        </p:spPr>
      </p:sp>
      <p:sp>
        <p:nvSpPr>
          <p:cNvPr id="12083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5378304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277CEEB-B4CB-4416-9B68-DCBFC288A85A}" type="slidenum">
              <a:rPr lang="de-DE" altLang="de-DE" sz="1300"/>
              <a:pPr eaLnBrk="1" hangingPunct="1">
                <a:spcBef>
                  <a:spcPct val="0"/>
                </a:spcBef>
              </a:pPr>
              <a:t>46</a:t>
            </a:fld>
            <a:endParaRPr lang="de-DE" altLang="de-DE" sz="1300"/>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6316112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277CEEB-B4CB-4416-9B68-DCBFC288A85A}" type="slidenum">
              <a:rPr lang="de-DE" altLang="de-DE" sz="1300"/>
              <a:pPr eaLnBrk="1" hangingPunct="1">
                <a:spcBef>
                  <a:spcPct val="0"/>
                </a:spcBef>
              </a:pPr>
              <a:t>47</a:t>
            </a:fld>
            <a:endParaRPr lang="de-DE" altLang="de-DE" sz="1300"/>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6316112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277CEEB-B4CB-4416-9B68-DCBFC288A85A}" type="slidenum">
              <a:rPr lang="de-DE" altLang="de-DE" sz="1300"/>
              <a:pPr eaLnBrk="1" hangingPunct="1">
                <a:spcBef>
                  <a:spcPct val="0"/>
                </a:spcBef>
              </a:pPr>
              <a:t>48</a:t>
            </a:fld>
            <a:endParaRPr lang="de-DE" altLang="de-DE" sz="1300"/>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6316112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277CEEB-B4CB-4416-9B68-DCBFC288A85A}" type="slidenum">
              <a:rPr lang="de-DE" altLang="de-DE" sz="1300"/>
              <a:pPr eaLnBrk="1" hangingPunct="1">
                <a:spcBef>
                  <a:spcPct val="0"/>
                </a:spcBef>
              </a:pPr>
              <a:t>49</a:t>
            </a:fld>
            <a:endParaRPr lang="de-DE" altLang="de-DE" sz="1300"/>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6316112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FE734F2-C890-4534-B37B-5D094D309449}" type="slidenum">
              <a:rPr lang="de-DE" altLang="de-DE" sz="1300"/>
              <a:pPr eaLnBrk="1" hangingPunct="1">
                <a:spcBef>
                  <a:spcPct val="0"/>
                </a:spcBef>
              </a:pPr>
              <a:t>50</a:t>
            </a:fld>
            <a:endParaRPr lang="de-DE" altLang="de-DE" sz="1300"/>
          </a:p>
        </p:txBody>
      </p:sp>
      <p:sp>
        <p:nvSpPr>
          <p:cNvPr id="129027" name="Rectangle 2"/>
          <p:cNvSpPr>
            <a:spLocks noGrp="1" noRot="1" noChangeAspect="1" noChangeArrowheads="1" noTextEdit="1"/>
          </p:cNvSpPr>
          <p:nvPr>
            <p:ph type="sldImg"/>
          </p:nvPr>
        </p:nvSpPr>
        <p:spPr>
          <a:xfrm>
            <a:off x="138113" y="768350"/>
            <a:ext cx="6823075"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2708559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FE734F2-C890-4534-B37B-5D094D309449}" type="slidenum">
              <a:rPr lang="de-DE" altLang="de-DE" sz="1300"/>
              <a:pPr eaLnBrk="1" hangingPunct="1">
                <a:spcBef>
                  <a:spcPct val="0"/>
                </a:spcBef>
              </a:pPr>
              <a:t>51</a:t>
            </a:fld>
            <a:endParaRPr lang="de-DE" altLang="de-DE" sz="1300"/>
          </a:p>
        </p:txBody>
      </p:sp>
      <p:sp>
        <p:nvSpPr>
          <p:cNvPr id="129027" name="Rectangle 2"/>
          <p:cNvSpPr>
            <a:spLocks noGrp="1" noRot="1" noChangeAspect="1" noChangeArrowheads="1" noTextEdit="1"/>
          </p:cNvSpPr>
          <p:nvPr>
            <p:ph type="sldImg"/>
          </p:nvPr>
        </p:nvSpPr>
        <p:spPr>
          <a:xfrm>
            <a:off x="138113" y="768350"/>
            <a:ext cx="6823075"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2708559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FE734F2-C890-4534-B37B-5D094D309449}" type="slidenum">
              <a:rPr lang="de-DE" altLang="de-DE" sz="1300"/>
              <a:pPr eaLnBrk="1" hangingPunct="1">
                <a:spcBef>
                  <a:spcPct val="0"/>
                </a:spcBef>
              </a:pPr>
              <a:t>52</a:t>
            </a:fld>
            <a:endParaRPr lang="de-DE" altLang="de-DE" sz="1300"/>
          </a:p>
        </p:txBody>
      </p:sp>
      <p:sp>
        <p:nvSpPr>
          <p:cNvPr id="129027" name="Rectangle 2"/>
          <p:cNvSpPr>
            <a:spLocks noGrp="1" noRot="1" noChangeAspect="1" noChangeArrowheads="1" noTextEdit="1"/>
          </p:cNvSpPr>
          <p:nvPr>
            <p:ph type="sldImg"/>
          </p:nvPr>
        </p:nvSpPr>
        <p:spPr>
          <a:xfrm>
            <a:off x="138113" y="768350"/>
            <a:ext cx="6823075"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2708559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FE734F2-C890-4534-B37B-5D094D309449}" type="slidenum">
              <a:rPr lang="de-DE" altLang="de-DE" sz="1300"/>
              <a:pPr eaLnBrk="1" hangingPunct="1">
                <a:spcBef>
                  <a:spcPct val="0"/>
                </a:spcBef>
              </a:pPr>
              <a:t>53</a:t>
            </a:fld>
            <a:endParaRPr lang="de-DE" altLang="de-DE" sz="1300"/>
          </a:p>
        </p:txBody>
      </p:sp>
      <p:sp>
        <p:nvSpPr>
          <p:cNvPr id="129027" name="Rectangle 2"/>
          <p:cNvSpPr>
            <a:spLocks noGrp="1" noRot="1" noChangeAspect="1" noChangeArrowheads="1" noTextEdit="1"/>
          </p:cNvSpPr>
          <p:nvPr>
            <p:ph type="sldImg"/>
          </p:nvPr>
        </p:nvSpPr>
        <p:spPr>
          <a:xfrm>
            <a:off x="138113" y="768350"/>
            <a:ext cx="6823075"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2708559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85576B3-0D82-4E9C-81E6-C26A4D6D3530}" type="slidenum">
              <a:rPr lang="de-DE" altLang="de-DE" sz="1300"/>
              <a:pPr eaLnBrk="1" hangingPunct="1">
                <a:spcBef>
                  <a:spcPct val="0"/>
                </a:spcBef>
              </a:pPr>
              <a:t>54</a:t>
            </a:fld>
            <a:endParaRPr lang="de-DE" altLang="de-DE" sz="1300"/>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1537919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85576B3-0D82-4E9C-81E6-C26A4D6D3530}" type="slidenum">
              <a:rPr lang="de-DE" altLang="de-DE" sz="1300"/>
              <a:pPr eaLnBrk="1" hangingPunct="1">
                <a:spcBef>
                  <a:spcPct val="0"/>
                </a:spcBef>
              </a:pPr>
              <a:t>55</a:t>
            </a:fld>
            <a:endParaRPr lang="de-DE" altLang="de-DE" sz="1300"/>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1537919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85576B3-0D82-4E9C-81E6-C26A4D6D3530}" type="slidenum">
              <a:rPr lang="de-DE" altLang="de-DE" sz="1300"/>
              <a:pPr eaLnBrk="1" hangingPunct="1">
                <a:spcBef>
                  <a:spcPct val="0"/>
                </a:spcBef>
              </a:pPr>
              <a:t>56</a:t>
            </a:fld>
            <a:endParaRPr lang="de-DE" altLang="de-DE" sz="1300"/>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1537919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B420A52-7E3D-4286-8634-CF7B479B14CB}" type="slidenum">
              <a:rPr lang="de-DE" altLang="de-DE" sz="1300"/>
              <a:pPr eaLnBrk="1" hangingPunct="1">
                <a:spcBef>
                  <a:spcPct val="0"/>
                </a:spcBef>
              </a:pPr>
              <a:t>58</a:t>
            </a:fld>
            <a:endParaRPr lang="de-DE" altLang="de-DE" sz="1300"/>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3951894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92ABAF6-02E1-4B00-B88C-5F8B0E7ABD02}" type="slidenum">
              <a:rPr lang="de-DE" altLang="de-DE" sz="1300"/>
              <a:pPr eaLnBrk="1" hangingPunct="1">
                <a:spcBef>
                  <a:spcPct val="0"/>
                </a:spcBef>
              </a:pPr>
              <a:t>59</a:t>
            </a:fld>
            <a:endParaRPr lang="de-DE" altLang="de-DE" sz="1300"/>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6095718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Metakognitivní</a:t>
            </a:r>
            <a:r>
              <a:rPr lang="en-US" altLang="ko-KR" dirty="0">
                <a:solidFill>
                  <a:srgbClr val="004992"/>
                </a:solidFill>
              </a:rPr>
              <a:t> </a:t>
            </a:r>
            <a:r>
              <a:rPr lang="en-US" altLang="ko-KR" dirty="0" err="1">
                <a:solidFill>
                  <a:srgbClr val="004992"/>
                </a:solidFill>
              </a:rPr>
              <a:t>trénink</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Použití</a:t>
            </a:r>
            <a:r>
              <a:rPr lang="en-US" altLang="ko-KR" sz="1000" dirty="0">
                <a:latin typeface="+mj-lt"/>
              </a:rPr>
              <a:t> </a:t>
            </a:r>
            <a:r>
              <a:rPr lang="en-US" altLang="ko-KR" sz="1000" dirty="0" err="1">
                <a:latin typeface="+mj-lt"/>
              </a:rPr>
              <a:t>obrázků</a:t>
            </a:r>
            <a:r>
              <a:rPr lang="en-US" altLang="ko-KR" sz="1000" dirty="0">
                <a:latin typeface="+mj-lt"/>
              </a:rPr>
              <a:t> v </a:t>
            </a:r>
            <a:r>
              <a:rPr lang="en-US" altLang="ko-KR" sz="1000" dirty="0" err="1">
                <a:latin typeface="+mj-lt"/>
              </a:rPr>
              <a:t>tomto</a:t>
            </a:r>
            <a:r>
              <a:rPr lang="en-US" altLang="ko-KR" sz="1000" dirty="0">
                <a:latin typeface="+mj-lt"/>
              </a:rPr>
              <a:t> </a:t>
            </a:r>
            <a:r>
              <a:rPr lang="en-US" altLang="ko-KR" sz="1000" dirty="0" err="1">
                <a:latin typeface="+mj-lt"/>
              </a:rPr>
              <a:t>modulu</a:t>
            </a:r>
            <a:r>
              <a:rPr lang="en-US" altLang="ko-KR" sz="1000" dirty="0">
                <a:latin typeface="+mj-lt"/>
              </a:rPr>
              <a:t> </a:t>
            </a:r>
            <a:r>
              <a:rPr lang="en-US" altLang="ko-KR" sz="1000" dirty="0" err="1">
                <a:latin typeface="+mj-lt"/>
              </a:rPr>
              <a:t>bylo</a:t>
            </a:r>
            <a:r>
              <a:rPr lang="en-US" altLang="ko-KR" sz="1000" dirty="0">
                <a:latin typeface="+mj-lt"/>
              </a:rPr>
              <a:t> </a:t>
            </a:r>
            <a:r>
              <a:rPr lang="en-US" altLang="ko-KR" sz="1000" dirty="0" err="1">
                <a:latin typeface="+mj-lt"/>
              </a:rPr>
              <a:t>laskavě</a:t>
            </a:r>
            <a:r>
              <a:rPr lang="en-US" altLang="ko-KR" sz="1000" dirty="0">
                <a:latin typeface="+mj-lt"/>
              </a:rPr>
              <a:t> </a:t>
            </a:r>
            <a:r>
              <a:rPr lang="en-US" altLang="ko-KR" sz="1000" dirty="0" err="1">
                <a:latin typeface="+mj-lt"/>
              </a:rPr>
              <a:t>umožněno</a:t>
            </a:r>
            <a:r>
              <a:rPr lang="en-US" altLang="ko-KR" sz="1000" dirty="0">
                <a:latin typeface="+mj-lt"/>
              </a:rPr>
              <a:t> </a:t>
            </a:r>
            <a:r>
              <a:rPr lang="en-US" altLang="ko-KR" sz="1000" dirty="0" err="1">
                <a:latin typeface="+mj-lt"/>
              </a:rPr>
              <a:t>různými</a:t>
            </a:r>
            <a:r>
              <a:rPr lang="en-US" altLang="ko-KR" sz="1000" dirty="0">
                <a:latin typeface="+mj-lt"/>
              </a:rPr>
              <a:t> </a:t>
            </a:r>
            <a:r>
              <a:rPr lang="en-US" altLang="ko-KR" sz="1000" dirty="0" err="1">
                <a:latin typeface="+mj-lt"/>
              </a:rPr>
              <a:t>umělci</a:t>
            </a:r>
            <a:r>
              <a:rPr lang="en-US" altLang="ko-KR" sz="1000" dirty="0">
                <a:latin typeface="+mj-lt"/>
              </a:rPr>
              <a:t> a </a:t>
            </a:r>
            <a:r>
              <a:rPr lang="en-US" altLang="ko-KR" sz="1000" dirty="0" err="1">
                <a:latin typeface="+mj-lt"/>
              </a:rPr>
              <a:t>držiteli</a:t>
            </a:r>
            <a:r>
              <a:rPr lang="en-US" altLang="ko-KR" sz="1000" dirty="0">
                <a:latin typeface="+mj-lt"/>
              </a:rPr>
              <a:t> </a:t>
            </a:r>
            <a:r>
              <a:rPr lang="en-US" altLang="ko-KR" sz="1000" dirty="0" err="1">
                <a:latin typeface="+mj-lt"/>
              </a:rPr>
              <a:t>copyrightů</a:t>
            </a:r>
            <a:r>
              <a:rPr lang="en-US" altLang="ko-KR" sz="1000" dirty="0">
                <a:latin typeface="+mj-lt"/>
              </a:rPr>
              <a:t>. </a:t>
            </a:r>
            <a:r>
              <a:rPr lang="en-US" altLang="ko-KR" sz="1000" dirty="0" err="1">
                <a:latin typeface="+mj-lt"/>
              </a:rPr>
              <a:t>Podrobnosti</a:t>
            </a:r>
            <a:r>
              <a:rPr lang="en-US" altLang="ko-KR" sz="1000" dirty="0">
                <a:latin typeface="+mj-lt"/>
              </a:rPr>
              <a:t> (</a:t>
            </a:r>
            <a:r>
              <a:rPr lang="en-US" altLang="ko-KR" sz="1000" dirty="0" err="1">
                <a:latin typeface="+mj-lt"/>
              </a:rPr>
              <a:t>umělec</a:t>
            </a:r>
            <a:r>
              <a:rPr lang="en-US" altLang="ko-KR" sz="1000" dirty="0">
                <a:latin typeface="+mj-lt"/>
              </a:rPr>
              <a:t>, </a:t>
            </a:r>
            <a:r>
              <a:rPr lang="en-US" altLang="ko-KR" sz="1000" dirty="0" err="1">
                <a:latin typeface="+mj-lt"/>
              </a:rPr>
              <a:t>dílo</a:t>
            </a:r>
            <a:r>
              <a:rPr lang="en-US" altLang="ko-KR" sz="1000" dirty="0">
                <a:latin typeface="+mj-lt"/>
              </a:rPr>
              <a:t>) </a:t>
            </a:r>
            <a:r>
              <a:rPr lang="en-US" altLang="ko-KR" sz="1000" dirty="0" err="1">
                <a:latin typeface="+mj-lt"/>
              </a:rPr>
              <a:t>jsou</a:t>
            </a:r>
            <a:r>
              <a:rPr lang="en-US" altLang="ko-KR" sz="1000" dirty="0">
                <a:latin typeface="+mj-lt"/>
              </a:rPr>
              <a:t> </a:t>
            </a:r>
            <a:r>
              <a:rPr lang="en-US" altLang="ko-KR" sz="1000" dirty="0" err="1">
                <a:latin typeface="+mj-lt"/>
              </a:rPr>
              <a:t>uvedeny</a:t>
            </a:r>
            <a:r>
              <a:rPr lang="en-US" altLang="ko-KR" sz="1000" dirty="0">
                <a:latin typeface="+mj-lt"/>
              </a:rPr>
              <a:t> </a:t>
            </a:r>
            <a:r>
              <a:rPr lang="en-US" altLang="ko-KR" sz="1000" dirty="0" err="1">
                <a:latin typeface="+mj-lt"/>
              </a:rPr>
              <a:t>na</a:t>
            </a:r>
            <a:r>
              <a:rPr lang="en-US" altLang="ko-KR" sz="1000" dirty="0">
                <a:latin typeface="+mj-lt"/>
              </a:rPr>
              <a:t> </a:t>
            </a:r>
            <a:r>
              <a:rPr lang="en-US" altLang="ko-KR" sz="1000" dirty="0" err="1">
                <a:latin typeface="+mj-lt"/>
              </a:rPr>
              <a:t>konci</a:t>
            </a:r>
            <a:r>
              <a:rPr lang="en-US" altLang="ko-KR" sz="1000" dirty="0">
                <a:latin typeface="+mj-lt"/>
              </a:rPr>
              <a:t> </a:t>
            </a:r>
            <a:r>
              <a:rPr lang="en-US" altLang="ko-KR" sz="1000" dirty="0" err="1">
                <a:latin typeface="+mj-lt"/>
              </a:rPr>
              <a:t>této</a:t>
            </a:r>
            <a:r>
              <a:rPr lang="en-US" altLang="ko-KR" sz="1000" dirty="0">
                <a:latin typeface="+mj-lt"/>
              </a:rPr>
              <a:t> </a:t>
            </a:r>
            <a:r>
              <a:rPr lang="en-US" altLang="ko-KR" sz="1000" dirty="0" err="1">
                <a:latin typeface="+mj-lt"/>
              </a:rPr>
              <a:t>prezentace</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Metakognitivní trénink 8 – Sebedůvěra &amp; Nálada</a:t>
            </a:r>
          </a:p>
        </p:txBody>
      </p:sp>
      <p:sp>
        <p:nvSpPr>
          <p:cNvPr id="4" name="Slide Number Placeholder 3"/>
          <p:cNvSpPr>
            <a:spLocks noGrp="1"/>
          </p:cNvSpPr>
          <p:nvPr>
            <p:ph type="sldNum" sz="quarter" idx="12"/>
          </p:nvPr>
        </p:nvSpPr>
        <p:spPr bwMode="gray"/>
        <p:txBody>
          <a:bodyPr/>
          <a:lstStyle>
            <a:lvl1pPr>
              <a:defRPr b="0"/>
            </a:lvl1pPr>
          </a:lstStyle>
          <a:p>
            <a:fld id="{8678CBCA-D183-40BF-8BBF-682A47C79352}"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Metakognitivní trénink 8 – Sebedůvěra &amp; Nálada</a:t>
            </a:r>
          </a:p>
        </p:txBody>
      </p:sp>
      <p:sp>
        <p:nvSpPr>
          <p:cNvPr id="6" name="Slide Number Placeholder 5"/>
          <p:cNvSpPr>
            <a:spLocks noGrp="1"/>
          </p:cNvSpPr>
          <p:nvPr>
            <p:ph type="sldNum" sz="quarter" idx="12"/>
          </p:nvPr>
        </p:nvSpPr>
        <p:spPr bwMode="gray"/>
        <p:txBody>
          <a:bodyPr>
            <a:noAutofit/>
          </a:bodyPr>
          <a:lstStyle>
            <a:lvl1pPr>
              <a:defRPr b="0"/>
            </a:lvl1pPr>
          </a:lstStyle>
          <a:p>
            <a:fld id="{25529035-977B-456E-8177-79C4F2969AC4}"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Metakognitivní trénink 8 – Sebedůvěra &amp; Nálada</a:t>
            </a:r>
          </a:p>
        </p:txBody>
      </p:sp>
      <p:sp>
        <p:nvSpPr>
          <p:cNvPr id="7" name="Slide Number Placeholder 6"/>
          <p:cNvSpPr>
            <a:spLocks noGrp="1"/>
          </p:cNvSpPr>
          <p:nvPr>
            <p:ph type="sldNum" sz="quarter" idx="12"/>
          </p:nvPr>
        </p:nvSpPr>
        <p:spPr bwMode="gray"/>
        <p:txBody>
          <a:bodyPr/>
          <a:lstStyle>
            <a:lvl1pPr>
              <a:defRPr b="0"/>
            </a:lvl1pPr>
          </a:lstStyle>
          <a:p>
            <a:fld id="{5BE2287E-0FE5-4E42-888D-787CEF42940F}"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Metakognitivní trénink 8 – Sebedůvěra &amp; Nálada</a:t>
            </a:r>
          </a:p>
        </p:txBody>
      </p:sp>
      <p:sp>
        <p:nvSpPr>
          <p:cNvPr id="7" name="Slide Number Placeholder 6"/>
          <p:cNvSpPr>
            <a:spLocks noGrp="1"/>
          </p:cNvSpPr>
          <p:nvPr>
            <p:ph type="sldNum" sz="quarter" idx="12"/>
          </p:nvPr>
        </p:nvSpPr>
        <p:spPr bwMode="gray"/>
        <p:txBody>
          <a:bodyPr/>
          <a:lstStyle>
            <a:lvl1pPr>
              <a:defRPr b="0"/>
            </a:lvl1pPr>
          </a:lstStyle>
          <a:p>
            <a:fld id="{8678CBCA-D183-40BF-8BBF-682A47C79352}"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Metakognitivní trénink 8 – Sebedůvěra &amp; Nálada</a:t>
            </a:r>
          </a:p>
        </p:txBody>
      </p:sp>
      <p:sp>
        <p:nvSpPr>
          <p:cNvPr id="7" name="Slide Number Placeholder 6"/>
          <p:cNvSpPr>
            <a:spLocks noGrp="1"/>
          </p:cNvSpPr>
          <p:nvPr>
            <p:ph type="sldNum" sz="quarter" idx="12"/>
          </p:nvPr>
        </p:nvSpPr>
        <p:spPr bwMode="gray"/>
        <p:txBody>
          <a:bodyPr/>
          <a:lstStyle>
            <a:lvl1pPr>
              <a:defRPr b="0"/>
            </a:lvl1pPr>
          </a:lstStyle>
          <a:p>
            <a:fld id="{8678CBCA-D183-40BF-8BBF-682A47C79352}"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Metakognitivní trénink 8 – Sebedůvěra &amp; Nálada</a:t>
            </a:r>
          </a:p>
        </p:txBody>
      </p:sp>
      <p:sp>
        <p:nvSpPr>
          <p:cNvPr id="5" name="Slide Number Placeholder 4"/>
          <p:cNvSpPr>
            <a:spLocks noGrp="1"/>
          </p:cNvSpPr>
          <p:nvPr>
            <p:ph type="sldNum" sz="quarter" idx="12"/>
          </p:nvPr>
        </p:nvSpPr>
        <p:spPr bwMode="gray"/>
        <p:txBody>
          <a:bodyPr/>
          <a:lstStyle>
            <a:lvl1pPr>
              <a:defRPr b="0"/>
            </a:lvl1pPr>
          </a:lstStyle>
          <a:p>
            <a:fld id="{591793C3-4DF7-4963-BE19-2AB171254E60}"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Metakognitivní trénink 8 – Sebedůvěra &amp; Nálada</a:t>
            </a:r>
          </a:p>
        </p:txBody>
      </p:sp>
      <p:sp>
        <p:nvSpPr>
          <p:cNvPr id="4" name="Slide Number Placeholder 3"/>
          <p:cNvSpPr>
            <a:spLocks noGrp="1"/>
          </p:cNvSpPr>
          <p:nvPr>
            <p:ph type="sldNum" sz="quarter" idx="12"/>
          </p:nvPr>
        </p:nvSpPr>
        <p:spPr bwMode="gray"/>
        <p:txBody>
          <a:bodyPr/>
          <a:lstStyle>
            <a:lvl1pPr>
              <a:defRPr b="0"/>
            </a:lvl1pPr>
          </a:lstStyle>
          <a:p>
            <a:fld id="{0A1205D8-5A00-4366-AD53-48EB62249DAD}"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Metakognitivní trénink 8 – Sebedůvěra &amp; Nálada</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8678CBCA-D183-40BF-8BBF-682A47C79352}"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0"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6.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7.xml"/><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MKT 8 A – </a:t>
            </a:r>
            <a:r>
              <a:rPr lang="pl-PL" altLang="ko-KR">
                <a:latin typeface="+mn-lt"/>
                <a:ea typeface="+mn-ea"/>
                <a:cs typeface="+mn-cs"/>
              </a:rPr>
              <a:t>Sebedůvěra &amp; Nálada</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Mozny </a:t>
            </a:r>
            <a:r>
              <a:rPr lang="nl-NL" sz="1600">
                <a:solidFill>
                  <a:srgbClr val="004992"/>
                </a:solidFill>
              </a:rPr>
              <a:t>(8|22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005524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Jaké</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jsou</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příznaky</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deprese</a:t>
            </a:r>
            <a:r>
              <a:rPr lang="en-US" sz="3600" dirty="0">
                <a:solidFill>
                  <a:srgbClr val="004992"/>
                </a:solidFill>
                <a:latin typeface="+mn-lt"/>
                <a:ea typeface="+mn-ea"/>
                <a:cs typeface="+mn-cs"/>
              </a:rPr>
              <a:t>?</a:t>
            </a:r>
          </a:p>
        </p:txBody>
      </p:sp>
      <p:pic>
        <p:nvPicPr>
          <p:cNvPr id="7" name="Picture 4" descr="bearbeitet">
            <a:extLst>
              <a:ext uri="{FF2B5EF4-FFF2-40B4-BE49-F238E27FC236}">
                <a16:creationId xmlns:a16="http://schemas.microsoft.com/office/drawing/2014/main" id="{1499207F-CF66-4440-98EE-130757EA86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1748" y="2520944"/>
            <a:ext cx="5174414" cy="393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6147">
            <a:extLst>
              <a:ext uri="{FF2B5EF4-FFF2-40B4-BE49-F238E27FC236}">
                <a16:creationId xmlns:a16="http://schemas.microsoft.com/office/drawing/2014/main" id="{416EB4E4-FACD-477F-9E50-063681292200}"/>
              </a:ext>
            </a:extLst>
          </p:cNvPr>
          <p:cNvSpPr txBox="1">
            <a:spLocks noChangeArrowheads="1"/>
          </p:cNvSpPr>
          <p:nvPr/>
        </p:nvSpPr>
        <p:spPr bwMode="auto">
          <a:xfrm>
            <a:off x="3491748" y="2028501"/>
            <a:ext cx="517441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2400" b="0" dirty="0">
                <a:solidFill>
                  <a:srgbClr val="004992"/>
                </a:solidFill>
                <a:latin typeface="Calibri Light"/>
              </a:rPr>
              <a:t>???</a:t>
            </a:r>
          </a:p>
        </p:txBody>
      </p:sp>
      <p:sp>
        <p:nvSpPr>
          <p:cNvPr id="5" name="Footer Placeholder 4"/>
          <p:cNvSpPr>
            <a:spLocks noGrp="1"/>
          </p:cNvSpPr>
          <p:nvPr>
            <p:ph type="ftr" sz="quarter" idx="11"/>
          </p:nvPr>
        </p:nvSpPr>
        <p:spPr/>
        <p:txBody>
          <a:bodyPr/>
          <a:lstStyle/>
          <a:p>
            <a:pPr>
              <a:defRPr/>
            </a:pPr>
            <a:r>
              <a:rPr lang="de-DE"/>
              <a:t>Metakognitivní trénink 8 – Sebedůvěra &amp; Nálada</a:t>
            </a:r>
          </a:p>
        </p:txBody>
      </p:sp>
      <p:sp>
        <p:nvSpPr>
          <p:cNvPr id="9" name="Slide Number Placeholder 8"/>
          <p:cNvSpPr>
            <a:spLocks noGrp="1"/>
          </p:cNvSpPr>
          <p:nvPr>
            <p:ph type="sldNum" sz="quarter" idx="12"/>
          </p:nvPr>
        </p:nvSpPr>
        <p:spPr/>
        <p:txBody>
          <a:bodyPr/>
          <a:lstStyle/>
          <a:p>
            <a:fld id="{591793C3-4DF7-4963-BE19-2AB171254E60}"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Jaké jsou příznaky deprese?</a:t>
            </a:r>
          </a:p>
        </p:txBody>
      </p:sp>
      <p:sp>
        <p:nvSpPr>
          <p:cNvPr id="5" name="Content Placeholder 4"/>
          <p:cNvSpPr>
            <a:spLocks noGrp="1"/>
          </p:cNvSpPr>
          <p:nvPr>
            <p:ph idx="1"/>
          </p:nvPr>
        </p:nvSpPr>
        <p:spPr/>
        <p:txBody>
          <a:bodyPr/>
          <a:lstStyle/>
          <a:p>
            <a:pPr marL="457200" lvl="0" indent="-457200" defTabSz="914400" fontAlgn="base">
              <a:buFont typeface="+mj-lt"/>
              <a:buAutoNum type="arabicPeriod"/>
            </a:pPr>
            <a:r>
              <a:rPr lang="cs-CZ" altLang="de-DE" sz="2400" dirty="0">
                <a:solidFill>
                  <a:srgbClr val="333333"/>
                </a:solidFill>
              </a:rPr>
              <a:t>Smutek</a:t>
            </a:r>
            <a:r>
              <a:rPr lang="de-DE" altLang="de-DE" sz="2400" dirty="0">
                <a:solidFill>
                  <a:srgbClr val="333333"/>
                </a:solidFill>
              </a:rPr>
              <a:t>, </a:t>
            </a:r>
            <a:r>
              <a:rPr lang="cs-CZ" altLang="de-DE" sz="2400" dirty="0">
                <a:solidFill>
                  <a:srgbClr val="333333"/>
                </a:solidFill>
              </a:rPr>
              <a:t>depresivní</a:t>
            </a:r>
            <a:r>
              <a:rPr lang="de-DE" altLang="de-DE" sz="2400" dirty="0">
                <a:solidFill>
                  <a:srgbClr val="333333"/>
                </a:solidFill>
              </a:rPr>
              <a:t> </a:t>
            </a:r>
            <a:r>
              <a:rPr lang="cs-CZ" altLang="de-DE" sz="2400" dirty="0">
                <a:solidFill>
                  <a:srgbClr val="333333"/>
                </a:solidFill>
              </a:rPr>
              <a:t>nálada</a:t>
            </a:r>
            <a:endParaRPr lang="de-DE" altLang="de-DE" sz="2400" dirty="0">
              <a:solidFill>
                <a:srgbClr val="333333"/>
              </a:solidFill>
            </a:endParaRPr>
          </a:p>
          <a:p>
            <a:pPr marL="457200" lvl="0" indent="-457200" defTabSz="914400" fontAlgn="base">
              <a:buFont typeface="+mj-lt"/>
              <a:buAutoNum type="arabicPeriod"/>
            </a:pPr>
            <a:r>
              <a:rPr lang="cs-CZ" altLang="de-DE" sz="2400" dirty="0">
                <a:solidFill>
                  <a:srgbClr val="333333"/>
                </a:solidFill>
              </a:rPr>
              <a:t>Snížený elán</a:t>
            </a:r>
            <a:endParaRPr lang="de-DE" altLang="de-DE" sz="2400" dirty="0">
              <a:solidFill>
                <a:srgbClr val="333333"/>
              </a:solidFill>
            </a:endParaRPr>
          </a:p>
          <a:p>
            <a:pPr marL="457200" lvl="0" indent="-457200" defTabSz="914400" fontAlgn="base">
              <a:buFont typeface="+mj-lt"/>
              <a:buAutoNum type="arabicPeriod"/>
            </a:pPr>
            <a:r>
              <a:rPr lang="cs-CZ" altLang="de-DE" sz="2400" dirty="0">
                <a:solidFill>
                  <a:srgbClr val="333333"/>
                </a:solidFill>
              </a:rPr>
              <a:t>Nízké sebevědomí, strach z odmítnutí</a:t>
            </a:r>
            <a:endParaRPr lang="de-DE" altLang="de-DE" sz="2400" dirty="0">
              <a:solidFill>
                <a:srgbClr val="333333"/>
              </a:solidFill>
            </a:endParaRPr>
          </a:p>
          <a:p>
            <a:pPr marL="457200" lvl="0" indent="-457200" defTabSz="914400" fontAlgn="base">
              <a:buFont typeface="+mj-lt"/>
              <a:buAutoNum type="arabicPeriod"/>
            </a:pPr>
            <a:r>
              <a:rPr lang="cs-CZ" altLang="de-DE" sz="2400" dirty="0">
                <a:solidFill>
                  <a:srgbClr val="333333"/>
                </a:solidFill>
              </a:rPr>
              <a:t>Obavy </a:t>
            </a:r>
            <a:r>
              <a:rPr lang="de-DE" altLang="de-DE" sz="2400" dirty="0">
                <a:solidFill>
                  <a:srgbClr val="333333"/>
                </a:solidFill>
              </a:rPr>
              <a:t>(</a:t>
            </a:r>
            <a:r>
              <a:rPr lang="cs-CZ" altLang="de-DE" sz="2400" dirty="0">
                <a:solidFill>
                  <a:srgbClr val="333333"/>
                </a:solidFill>
              </a:rPr>
              <a:t>např. z budoucnosti</a:t>
            </a:r>
            <a:r>
              <a:rPr lang="de-DE" altLang="de-DE" sz="2400" dirty="0">
                <a:solidFill>
                  <a:srgbClr val="333333"/>
                </a:solidFill>
              </a:rPr>
              <a:t>)</a:t>
            </a:r>
          </a:p>
          <a:p>
            <a:pPr marL="457200" lvl="0" indent="-457200" defTabSz="914400" fontAlgn="base">
              <a:buFont typeface="+mj-lt"/>
              <a:buAutoNum type="arabicPeriod"/>
            </a:pPr>
            <a:r>
              <a:rPr lang="cs-CZ" altLang="de-DE" sz="2400" dirty="0">
                <a:solidFill>
                  <a:srgbClr val="333333"/>
                </a:solidFill>
              </a:rPr>
              <a:t>Narušený spánek, bolesti</a:t>
            </a:r>
            <a:endParaRPr lang="de-DE" altLang="de-DE" sz="2400" dirty="0">
              <a:solidFill>
                <a:srgbClr val="333333"/>
              </a:solidFill>
            </a:endParaRPr>
          </a:p>
          <a:p>
            <a:pPr marL="457200" lvl="0" indent="-457200" defTabSz="914400" fontAlgn="base">
              <a:buFont typeface="+mj-lt"/>
              <a:buAutoNum type="arabicPeriod"/>
            </a:pPr>
            <a:r>
              <a:rPr lang="cs-CZ" altLang="de-DE" sz="2400" dirty="0">
                <a:solidFill>
                  <a:srgbClr val="333333"/>
                </a:solidFill>
              </a:rPr>
              <a:t>Narušené myšlení </a:t>
            </a:r>
            <a:r>
              <a:rPr lang="de-DE" altLang="de-DE" sz="2400" dirty="0">
                <a:solidFill>
                  <a:srgbClr val="333333"/>
                </a:solidFill>
              </a:rPr>
              <a:t>(</a:t>
            </a:r>
            <a:r>
              <a:rPr lang="cs-CZ" altLang="de-DE" sz="2400" dirty="0">
                <a:solidFill>
                  <a:srgbClr val="333333"/>
                </a:solidFill>
              </a:rPr>
              <a:t>např. zhoršené soustředění a paměť</a:t>
            </a:r>
            <a:r>
              <a:rPr lang="de-DE" altLang="de-DE" sz="2400" dirty="0">
                <a:solidFill>
                  <a:srgbClr val="333333"/>
                </a:solidFill>
              </a:rPr>
              <a:t>)</a:t>
            </a:r>
          </a:p>
          <a:p>
            <a:pPr lvl="0" defTabSz="914400" fontAlgn="base"/>
            <a:r>
              <a:rPr lang="de-DE"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Metakognitivní trénink 8 – Sebedůvěra &amp; Nálada</a:t>
            </a:r>
          </a:p>
        </p:txBody>
      </p:sp>
      <p:sp>
        <p:nvSpPr>
          <p:cNvPr id="7" name="Slide Number Placeholder 6"/>
          <p:cNvSpPr>
            <a:spLocks noGrp="1"/>
          </p:cNvSpPr>
          <p:nvPr>
            <p:ph type="sldNum" sz="quarter" idx="12"/>
          </p:nvPr>
        </p:nvSpPr>
        <p:spPr/>
        <p:txBody>
          <a:bodyPr/>
          <a:lstStyle/>
          <a:p>
            <a:fld id="{25529035-977B-456E-8177-79C4F2969AC4}" type="slidenum">
              <a:rPr lang="de-DE" altLang="de-DE" smtClean="0"/>
              <a:pPr/>
              <a:t>3</a:t>
            </a:fld>
            <a:endParaRPr lang="de-DE" altLang="de-D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9" name="Rectangle 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cs-CZ" altLang="de-DE" sz="3600" dirty="0">
                <a:latin typeface="+mn-lt"/>
                <a:ea typeface="+mn-ea"/>
                <a:cs typeface="+mn-cs"/>
              </a:rPr>
              <a:t>To mám vrozené...</a:t>
            </a:r>
            <a:r>
              <a:rPr lang="en-US" altLang="de-DE" sz="3600" dirty="0">
                <a:latin typeface="+mn-lt"/>
                <a:ea typeface="+mn-ea"/>
                <a:cs typeface="+mn-cs"/>
              </a:rPr>
              <a:t> </a:t>
            </a:r>
            <a:r>
              <a:rPr lang="cs-CZ" altLang="de-DE" sz="3600" dirty="0">
                <a:latin typeface="+mn-lt"/>
                <a:ea typeface="+mn-ea"/>
                <a:cs typeface="+mn-cs"/>
              </a:rPr>
              <a:t>nebo jsem se takovým stal?</a:t>
            </a:r>
            <a:endParaRPr lang="de-DE" altLang="de-DE" sz="3600" dirty="0">
              <a:latin typeface="+mn-lt"/>
              <a:ea typeface="+mn-ea"/>
              <a:cs typeface="+mn-cs"/>
            </a:endParaRPr>
          </a:p>
        </p:txBody>
      </p:sp>
      <p:sp>
        <p:nvSpPr>
          <p:cNvPr id="21506" name="Rectangle 2"/>
          <p:cNvSpPr>
            <a:spLocks noGrp="1" noChangeArrowheads="1"/>
          </p:cNvSpPr>
          <p:nvPr>
            <p:ph idx="1"/>
          </p:nvPr>
        </p:nvSpPr>
        <p:spPr>
          <a:xfrm>
            <a:off x="408955" y="2204864"/>
            <a:ext cx="8424936" cy="4248000"/>
          </a:xfrm>
        </p:spPr>
        <p:txBody>
          <a:bodyPr>
            <a:noAutofit/>
          </a:bodyPr>
          <a:lstStyle/>
          <a:p>
            <a:pPr eaLnBrk="1" hangingPunct="1"/>
            <a:r>
              <a:rPr lang="cs-CZ" altLang="de-DE" sz="2400" dirty="0">
                <a:solidFill>
                  <a:srgbClr val="333333"/>
                </a:solidFill>
              </a:rPr>
              <a:t>Je předurčené, jestli je člověk šťastný nebo smutný</a:t>
            </a:r>
            <a:r>
              <a:rPr lang="de-DE" altLang="de-DE" sz="2400" dirty="0">
                <a:solidFill>
                  <a:srgbClr val="333333"/>
                </a:solidFill>
              </a:rPr>
              <a:t>? </a:t>
            </a:r>
            <a:r>
              <a:rPr lang="cs-CZ" altLang="de-DE" sz="2400" dirty="0">
                <a:solidFill>
                  <a:srgbClr val="333333"/>
                </a:solidFill>
              </a:rPr>
              <a:t>Mění se naše emoční prožívání během života</a:t>
            </a:r>
            <a:r>
              <a:rPr lang="de-DE" altLang="de-DE" sz="2400" dirty="0">
                <a:solidFill>
                  <a:srgbClr val="333333"/>
                </a:solidFill>
              </a:rPr>
              <a:t>?</a:t>
            </a:r>
          </a:p>
        </p:txBody>
      </p:sp>
      <p:pic>
        <p:nvPicPr>
          <p:cNvPr id="9"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Metakognitivní trénink 8 – Sebedůvěra &amp; Nálada</a:t>
            </a:r>
          </a:p>
        </p:txBody>
      </p:sp>
      <p:sp>
        <p:nvSpPr>
          <p:cNvPr id="5" name="Slide Number Placeholder 4"/>
          <p:cNvSpPr>
            <a:spLocks noGrp="1"/>
          </p:cNvSpPr>
          <p:nvPr>
            <p:ph type="sldNum" sz="quarter" idx="12"/>
          </p:nvPr>
        </p:nvSpPr>
        <p:spPr/>
        <p:txBody>
          <a:bodyPr/>
          <a:lstStyle/>
          <a:p>
            <a:fld id="{25529035-977B-456E-8177-79C4F2969AC4}" type="slidenum">
              <a:rPr lang="de-DE" altLang="de-DE" smtClean="0"/>
              <a:pPr/>
              <a:t>4</a:t>
            </a:fld>
            <a:endParaRPr lang="de-DE" altLang="de-DE"/>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9" name="Rectangle 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cs-CZ" altLang="de-DE" sz="3600" dirty="0">
                <a:latin typeface="+mn-lt"/>
                <a:ea typeface="+mn-ea"/>
                <a:cs typeface="+mn-cs"/>
              </a:rPr>
              <a:t>To mám vrozené...</a:t>
            </a:r>
            <a:r>
              <a:rPr lang="en-US" altLang="de-DE" sz="3600" dirty="0">
                <a:latin typeface="+mn-lt"/>
                <a:ea typeface="+mn-ea"/>
                <a:cs typeface="+mn-cs"/>
              </a:rPr>
              <a:t> </a:t>
            </a:r>
            <a:r>
              <a:rPr lang="cs-CZ" altLang="de-DE" sz="3600" dirty="0">
                <a:latin typeface="+mn-lt"/>
                <a:ea typeface="+mn-ea"/>
                <a:cs typeface="+mn-cs"/>
              </a:rPr>
              <a:t>nebo jsem se takovým stal?</a:t>
            </a:r>
            <a:endParaRPr lang="de-DE" altLang="de-DE" sz="3600" dirty="0">
              <a:latin typeface="+mn-lt"/>
              <a:ea typeface="+mn-ea"/>
              <a:cs typeface="+mn-cs"/>
            </a:endParaRPr>
          </a:p>
        </p:txBody>
      </p:sp>
      <p:sp>
        <p:nvSpPr>
          <p:cNvPr id="21506" name="Rectangle 2"/>
          <p:cNvSpPr>
            <a:spLocks noGrp="1" noChangeArrowheads="1"/>
          </p:cNvSpPr>
          <p:nvPr>
            <p:ph idx="1"/>
          </p:nvPr>
        </p:nvSpPr>
        <p:spPr>
          <a:xfrm>
            <a:off x="408955" y="2204864"/>
            <a:ext cx="8424936" cy="4248000"/>
          </a:xfrm>
        </p:spPr>
        <p:txBody>
          <a:bodyPr>
            <a:noAutofit/>
          </a:bodyPr>
          <a:lstStyle/>
          <a:p>
            <a:pPr eaLnBrk="1" hangingPunct="1"/>
            <a:r>
              <a:rPr lang="cs-CZ" altLang="de-DE" sz="2400" dirty="0">
                <a:solidFill>
                  <a:srgbClr val="333333"/>
                </a:solidFill>
              </a:rPr>
              <a:t>Je předurčené, jestli je člověk šťastný nebo smutný</a:t>
            </a:r>
            <a:r>
              <a:rPr lang="de-DE" altLang="de-DE" sz="2400" dirty="0">
                <a:solidFill>
                  <a:srgbClr val="333333"/>
                </a:solidFill>
              </a:rPr>
              <a:t>? </a:t>
            </a:r>
            <a:r>
              <a:rPr lang="cs-CZ" altLang="de-DE" sz="2400" dirty="0">
                <a:solidFill>
                  <a:srgbClr val="333333"/>
                </a:solidFill>
              </a:rPr>
              <a:t>Mění se naše emoční prožívání během života</a:t>
            </a:r>
            <a:r>
              <a:rPr lang="de-DE" altLang="de-DE" sz="2400" dirty="0">
                <a:solidFill>
                  <a:srgbClr val="333333"/>
                </a:solidFill>
              </a:rPr>
              <a:t>?</a:t>
            </a:r>
          </a:p>
          <a:p>
            <a:pPr marL="342900" indent="-342900" eaLnBrk="1" hangingPunct="1">
              <a:buClr>
                <a:srgbClr val="333333"/>
              </a:buClr>
              <a:buFont typeface="WingDings"/>
              <a:buChar char=""/>
            </a:pPr>
            <a:r>
              <a:rPr lang="cs-CZ" altLang="de-DE" sz="2400">
                <a:solidFill>
                  <a:srgbClr val="004992"/>
                </a:solidFill>
              </a:rPr>
              <a:t>“Příroda</a:t>
            </a:r>
            <a:r>
              <a:rPr lang="en-CA" altLang="de-DE" sz="2400">
                <a:solidFill>
                  <a:srgbClr val="004992"/>
                </a:solidFill>
              </a:rPr>
              <a:t>”</a:t>
            </a:r>
            <a:r>
              <a:rPr lang="de-DE" altLang="de-DE" sz="2400">
                <a:solidFill>
                  <a:srgbClr val="004992"/>
                </a:solidFill>
              </a:rPr>
              <a:t>: </a:t>
            </a:r>
            <a:r>
              <a:rPr lang="cs-CZ" altLang="de-DE" sz="2400" dirty="0">
                <a:solidFill>
                  <a:srgbClr val="333333"/>
                </a:solidFill>
              </a:rPr>
              <a:t>Existují důkazy, že depresivní myšlení a nízké sebevědomí je geneticky </a:t>
            </a:r>
            <a:r>
              <a:rPr lang="cs-CZ" altLang="de-DE" sz="2400">
                <a:solidFill>
                  <a:srgbClr val="333333"/>
                </a:solidFill>
              </a:rPr>
              <a:t>podmíněno</a:t>
            </a:r>
            <a:r>
              <a:rPr lang="de-DE" altLang="de-DE" sz="2400">
                <a:solidFill>
                  <a:srgbClr val="333333"/>
                </a:solidFill>
              </a:rPr>
              <a:t>.</a:t>
            </a:r>
            <a:endParaRPr lang="de-DE" altLang="de-DE" sz="2400" dirty="0">
              <a:solidFill>
                <a:srgbClr val="333333"/>
              </a:solidFill>
            </a:endParaRPr>
          </a:p>
        </p:txBody>
      </p:sp>
      <p:pic>
        <p:nvPicPr>
          <p:cNvPr id="9"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Metakognitivní trénink 8 – Sebedůvěra &amp; Nálada</a:t>
            </a:r>
          </a:p>
        </p:txBody>
      </p:sp>
      <p:sp>
        <p:nvSpPr>
          <p:cNvPr id="5" name="Slide Number Placeholder 4"/>
          <p:cNvSpPr>
            <a:spLocks noGrp="1"/>
          </p:cNvSpPr>
          <p:nvPr>
            <p:ph type="sldNum" sz="quarter" idx="12"/>
          </p:nvPr>
        </p:nvSpPr>
        <p:spPr/>
        <p:txBody>
          <a:bodyPr/>
          <a:lstStyle/>
          <a:p>
            <a:fld id="{25529035-977B-456E-8177-79C4F2969AC4}" type="slidenum">
              <a:rPr lang="de-DE" altLang="de-DE" smtClean="0"/>
              <a:pPr/>
              <a:t>5</a:t>
            </a:fld>
            <a:endParaRPr lang="de-DE" altLang="de-DE"/>
          </a:p>
        </p:txBody>
      </p:sp>
    </p:spTree>
    <p:extLst>
      <p:ext uri="{BB962C8B-B14F-4D97-AF65-F5344CB8AC3E}">
        <p14:creationId xmlns:p14="http://schemas.microsoft.com/office/powerpoint/2010/main" val="29877997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9" name="Rectangle 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cs-CZ" altLang="de-DE" sz="3600" dirty="0">
                <a:latin typeface="+mn-lt"/>
                <a:ea typeface="+mn-ea"/>
                <a:cs typeface="+mn-cs"/>
              </a:rPr>
              <a:t>To mám vrozené...</a:t>
            </a:r>
            <a:r>
              <a:rPr lang="en-US" altLang="de-DE" sz="3600" dirty="0">
                <a:latin typeface="+mn-lt"/>
                <a:ea typeface="+mn-ea"/>
                <a:cs typeface="+mn-cs"/>
              </a:rPr>
              <a:t> </a:t>
            </a:r>
            <a:r>
              <a:rPr lang="cs-CZ" altLang="de-DE" sz="3600" dirty="0">
                <a:latin typeface="+mn-lt"/>
                <a:ea typeface="+mn-ea"/>
                <a:cs typeface="+mn-cs"/>
              </a:rPr>
              <a:t>nebo jsem se takovým stal?</a:t>
            </a:r>
            <a:endParaRPr lang="de-DE" altLang="de-DE" sz="3600" dirty="0">
              <a:latin typeface="+mn-lt"/>
              <a:ea typeface="+mn-ea"/>
              <a:cs typeface="+mn-cs"/>
            </a:endParaRPr>
          </a:p>
        </p:txBody>
      </p:sp>
      <p:sp>
        <p:nvSpPr>
          <p:cNvPr id="21506" name="Rectangle 2"/>
          <p:cNvSpPr>
            <a:spLocks noGrp="1" noChangeArrowheads="1"/>
          </p:cNvSpPr>
          <p:nvPr>
            <p:ph idx="1"/>
          </p:nvPr>
        </p:nvSpPr>
        <p:spPr>
          <a:xfrm>
            <a:off x="408955" y="2204864"/>
            <a:ext cx="8424936" cy="4248000"/>
          </a:xfrm>
        </p:spPr>
        <p:txBody>
          <a:bodyPr>
            <a:noAutofit/>
          </a:bodyPr>
          <a:lstStyle/>
          <a:p>
            <a:pPr eaLnBrk="1" hangingPunct="1"/>
            <a:r>
              <a:rPr lang="cs-CZ" altLang="de-DE" sz="2400" dirty="0">
                <a:solidFill>
                  <a:srgbClr val="333333"/>
                </a:solidFill>
              </a:rPr>
              <a:t>Je předurčené, jestli je člověk šťastný nebo smutný</a:t>
            </a:r>
            <a:r>
              <a:rPr lang="de-DE" altLang="de-DE" sz="2400" dirty="0">
                <a:solidFill>
                  <a:srgbClr val="333333"/>
                </a:solidFill>
              </a:rPr>
              <a:t>? </a:t>
            </a:r>
            <a:r>
              <a:rPr lang="cs-CZ" altLang="de-DE" sz="2400" dirty="0">
                <a:solidFill>
                  <a:srgbClr val="333333"/>
                </a:solidFill>
              </a:rPr>
              <a:t>Mění se naše emoční prožívání během života</a:t>
            </a:r>
            <a:r>
              <a:rPr lang="de-DE" altLang="de-DE" sz="2400" dirty="0">
                <a:solidFill>
                  <a:srgbClr val="333333"/>
                </a:solidFill>
              </a:rPr>
              <a:t>?</a:t>
            </a:r>
          </a:p>
          <a:p>
            <a:pPr marL="342900" indent="-342900" eaLnBrk="1" hangingPunct="1">
              <a:buClr>
                <a:srgbClr val="333333"/>
              </a:buClr>
              <a:buFont typeface="WingDings"/>
              <a:buChar char=""/>
            </a:pPr>
            <a:r>
              <a:rPr lang="cs-CZ" altLang="de-DE" sz="2400">
                <a:solidFill>
                  <a:srgbClr val="004992"/>
                </a:solidFill>
              </a:rPr>
              <a:t>“Příroda</a:t>
            </a:r>
            <a:r>
              <a:rPr lang="en-CA" altLang="de-DE" sz="2400">
                <a:solidFill>
                  <a:srgbClr val="004992"/>
                </a:solidFill>
              </a:rPr>
              <a:t>”</a:t>
            </a:r>
            <a:r>
              <a:rPr lang="de-DE" altLang="de-DE" sz="2400">
                <a:solidFill>
                  <a:srgbClr val="004992"/>
                </a:solidFill>
              </a:rPr>
              <a:t>: </a:t>
            </a:r>
            <a:r>
              <a:rPr lang="cs-CZ" altLang="de-DE" sz="2400" dirty="0">
                <a:solidFill>
                  <a:srgbClr val="333333"/>
                </a:solidFill>
              </a:rPr>
              <a:t>Existují důkazy, že depresivní myšlení a nízké sebevědomí je geneticky podmíněno</a:t>
            </a:r>
            <a:r>
              <a:rPr lang="de-DE" altLang="de-DE" sz="2400" dirty="0">
                <a:solidFill>
                  <a:srgbClr val="333333"/>
                </a:solidFill>
              </a:rPr>
              <a:t>.</a:t>
            </a:r>
          </a:p>
          <a:p>
            <a:pPr marL="342900" indent="-342900" eaLnBrk="1" hangingPunct="1">
              <a:buClr>
                <a:srgbClr val="000000"/>
              </a:buClr>
              <a:buFont typeface="WingDings"/>
              <a:buChar char=""/>
            </a:pPr>
            <a:r>
              <a:rPr lang="cs-CZ" altLang="de-DE" sz="2400">
                <a:solidFill>
                  <a:srgbClr val="004992"/>
                </a:solidFill>
              </a:rPr>
              <a:t>“Výchova</a:t>
            </a:r>
            <a:r>
              <a:rPr lang="en-CA" altLang="de-DE" sz="2400">
                <a:solidFill>
                  <a:srgbClr val="004992"/>
                </a:solidFill>
              </a:rPr>
              <a:t>”</a:t>
            </a:r>
            <a:r>
              <a:rPr lang="de-DE" altLang="de-DE" sz="2400">
                <a:solidFill>
                  <a:srgbClr val="004992"/>
                </a:solidFill>
              </a:rPr>
              <a:t>: </a:t>
            </a:r>
            <a:r>
              <a:rPr lang="cs-CZ" altLang="de-DE" sz="2400" dirty="0">
                <a:solidFill>
                  <a:srgbClr val="333333"/>
                </a:solidFill>
              </a:rPr>
              <a:t>Negativní pohled na sebe mohou vyvolat i zážitky z dětství, pokud rodiče dítě nadměrně kritizují nebo zanedbávají nebo pokud člověk zažije nějaké traumatické </a:t>
            </a:r>
            <a:r>
              <a:rPr lang="cs-CZ" altLang="de-DE" sz="2400">
                <a:solidFill>
                  <a:srgbClr val="333333"/>
                </a:solidFill>
              </a:rPr>
              <a:t>události.</a:t>
            </a:r>
            <a:endParaRPr lang="de-DE" altLang="de-DE" sz="2400" dirty="0">
              <a:solidFill>
                <a:srgbClr val="333333"/>
              </a:solidFill>
            </a:endParaRPr>
          </a:p>
        </p:txBody>
      </p:sp>
      <p:pic>
        <p:nvPicPr>
          <p:cNvPr id="9"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Metakognitivní trénink 8 – Sebedůvěra &amp; Nálada</a:t>
            </a:r>
          </a:p>
        </p:txBody>
      </p:sp>
      <p:sp>
        <p:nvSpPr>
          <p:cNvPr id="5" name="Slide Number Placeholder 4"/>
          <p:cNvSpPr>
            <a:spLocks noGrp="1"/>
          </p:cNvSpPr>
          <p:nvPr>
            <p:ph type="sldNum" sz="quarter" idx="12"/>
          </p:nvPr>
        </p:nvSpPr>
        <p:spPr/>
        <p:txBody>
          <a:bodyPr/>
          <a:lstStyle/>
          <a:p>
            <a:fld id="{25529035-977B-456E-8177-79C4F2969AC4}" type="slidenum">
              <a:rPr lang="de-DE" altLang="de-DE" smtClean="0"/>
              <a:pPr/>
              <a:t>6</a:t>
            </a:fld>
            <a:endParaRPr lang="de-DE" altLang="de-DE"/>
          </a:p>
        </p:txBody>
      </p:sp>
    </p:spTree>
    <p:extLst>
      <p:ext uri="{BB962C8B-B14F-4D97-AF65-F5344CB8AC3E}">
        <p14:creationId xmlns:p14="http://schemas.microsoft.com/office/powerpoint/2010/main" val="37917538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9" name="Rectangle 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cs-CZ" altLang="de-DE" sz="3600" dirty="0">
                <a:latin typeface="+mn-lt"/>
                <a:ea typeface="+mn-ea"/>
                <a:cs typeface="+mn-cs"/>
              </a:rPr>
              <a:t>To mám vrozené...</a:t>
            </a:r>
            <a:r>
              <a:rPr lang="en-US" altLang="de-DE" sz="3600" dirty="0">
                <a:latin typeface="+mn-lt"/>
                <a:ea typeface="+mn-ea"/>
                <a:cs typeface="+mn-cs"/>
              </a:rPr>
              <a:t> </a:t>
            </a:r>
            <a:r>
              <a:rPr lang="cs-CZ" altLang="de-DE" sz="3600" dirty="0">
                <a:latin typeface="+mn-lt"/>
                <a:ea typeface="+mn-ea"/>
                <a:cs typeface="+mn-cs"/>
              </a:rPr>
              <a:t>nebo jsem se takovým stal?</a:t>
            </a:r>
            <a:endParaRPr lang="de-DE" altLang="de-DE" sz="3600" dirty="0">
              <a:latin typeface="+mn-lt"/>
              <a:ea typeface="+mn-ea"/>
              <a:cs typeface="+mn-cs"/>
            </a:endParaRPr>
          </a:p>
        </p:txBody>
      </p:sp>
      <p:sp>
        <p:nvSpPr>
          <p:cNvPr id="21506" name="Rectangle 2"/>
          <p:cNvSpPr>
            <a:spLocks noGrp="1" noChangeArrowheads="1"/>
          </p:cNvSpPr>
          <p:nvPr>
            <p:ph idx="1"/>
          </p:nvPr>
        </p:nvSpPr>
        <p:spPr>
          <a:xfrm>
            <a:off x="408955" y="2204864"/>
            <a:ext cx="8424936" cy="4248000"/>
          </a:xfrm>
        </p:spPr>
        <p:txBody>
          <a:bodyPr>
            <a:noAutofit/>
          </a:bodyPr>
          <a:lstStyle/>
          <a:p>
            <a:pPr eaLnBrk="1" hangingPunct="1"/>
            <a:r>
              <a:rPr lang="cs-CZ" altLang="de-DE" sz="2400" dirty="0">
                <a:solidFill>
                  <a:srgbClr val="333333"/>
                </a:solidFill>
              </a:rPr>
              <a:t>Je předurčené, jestli je člověk šťastný nebo smutný</a:t>
            </a:r>
            <a:r>
              <a:rPr lang="de-DE" altLang="de-DE" sz="2400" dirty="0">
                <a:solidFill>
                  <a:srgbClr val="333333"/>
                </a:solidFill>
              </a:rPr>
              <a:t>? </a:t>
            </a:r>
            <a:r>
              <a:rPr lang="cs-CZ" altLang="de-DE" sz="2400" dirty="0">
                <a:solidFill>
                  <a:srgbClr val="333333"/>
                </a:solidFill>
              </a:rPr>
              <a:t>Mění se naše emoční prožívání během života</a:t>
            </a:r>
            <a:r>
              <a:rPr lang="de-DE" altLang="de-DE" sz="2400" dirty="0">
                <a:solidFill>
                  <a:srgbClr val="333333"/>
                </a:solidFill>
              </a:rPr>
              <a:t>?</a:t>
            </a:r>
          </a:p>
          <a:p>
            <a:pPr marL="342900" indent="-342900" eaLnBrk="1" hangingPunct="1">
              <a:buClr>
                <a:srgbClr val="333333"/>
              </a:buClr>
              <a:buFont typeface="WingDings"/>
              <a:buChar char=""/>
            </a:pPr>
            <a:r>
              <a:rPr lang="cs-CZ" altLang="de-DE" sz="2400">
                <a:solidFill>
                  <a:srgbClr val="004992"/>
                </a:solidFill>
              </a:rPr>
              <a:t>“Příroda</a:t>
            </a:r>
            <a:r>
              <a:rPr lang="en-CA" altLang="de-DE" sz="2400">
                <a:solidFill>
                  <a:srgbClr val="004992"/>
                </a:solidFill>
              </a:rPr>
              <a:t>”</a:t>
            </a:r>
            <a:r>
              <a:rPr lang="de-DE" altLang="de-DE" sz="2400">
                <a:solidFill>
                  <a:srgbClr val="004992"/>
                </a:solidFill>
              </a:rPr>
              <a:t>: </a:t>
            </a:r>
            <a:r>
              <a:rPr lang="cs-CZ" altLang="de-DE" sz="2400" dirty="0">
                <a:solidFill>
                  <a:srgbClr val="333333"/>
                </a:solidFill>
              </a:rPr>
              <a:t>Existují důkazy, že depresivní myšlení a nízké sebevědomí je geneticky podmíněno</a:t>
            </a:r>
            <a:r>
              <a:rPr lang="de-DE" altLang="de-DE" sz="2400" dirty="0">
                <a:solidFill>
                  <a:srgbClr val="333333"/>
                </a:solidFill>
              </a:rPr>
              <a:t>.</a:t>
            </a:r>
          </a:p>
          <a:p>
            <a:pPr marL="342900" indent="-342900" eaLnBrk="1" hangingPunct="1">
              <a:buClr>
                <a:srgbClr val="000000"/>
              </a:buClr>
              <a:buFont typeface="WingDings"/>
              <a:buChar char=""/>
            </a:pPr>
            <a:r>
              <a:rPr lang="cs-CZ" altLang="de-DE" sz="2400">
                <a:solidFill>
                  <a:srgbClr val="004992"/>
                </a:solidFill>
              </a:rPr>
              <a:t>“Výchova</a:t>
            </a:r>
            <a:r>
              <a:rPr lang="en-CA" altLang="de-DE" sz="2400">
                <a:solidFill>
                  <a:srgbClr val="004992"/>
                </a:solidFill>
              </a:rPr>
              <a:t>”</a:t>
            </a:r>
            <a:r>
              <a:rPr lang="de-DE" altLang="de-DE" sz="2400">
                <a:solidFill>
                  <a:srgbClr val="004992"/>
                </a:solidFill>
              </a:rPr>
              <a:t>: </a:t>
            </a:r>
            <a:r>
              <a:rPr lang="cs-CZ" altLang="de-DE" sz="2400" dirty="0">
                <a:solidFill>
                  <a:srgbClr val="333333"/>
                </a:solidFill>
              </a:rPr>
              <a:t>Negativní pohled na sebe mohou vyvolat i zážitky z dětství, pokud rodiče dítě nadměrně kritizují nebo zanedbávají nebo pokud člověk zažije nějaké traumatické události.</a:t>
            </a:r>
          </a:p>
          <a:p>
            <a:pPr lvl="0" defTabSz="914400" fontAlgn="base"/>
            <a:r>
              <a:rPr lang="cs-CZ" altLang="de-DE" sz="2400" b="1" dirty="0">
                <a:solidFill>
                  <a:srgbClr val="004992"/>
                </a:solidFill>
              </a:rPr>
              <a:t>ALE!</a:t>
            </a:r>
            <a:r>
              <a:rPr lang="de-DE" altLang="de-DE" sz="2400" dirty="0">
                <a:solidFill>
                  <a:srgbClr val="004992"/>
                </a:solidFill>
              </a:rPr>
              <a:t>: </a:t>
            </a:r>
            <a:r>
              <a:rPr lang="cs-CZ" altLang="de-DE" sz="2400" dirty="0">
                <a:solidFill>
                  <a:srgbClr val="004992"/>
                </a:solidFill>
              </a:rPr>
              <a:t>Depresivní způsob uvažování lze změnit</a:t>
            </a:r>
            <a:r>
              <a:rPr lang="de-DE" altLang="de-DE" sz="2400" dirty="0">
                <a:solidFill>
                  <a:srgbClr val="004992"/>
                </a:solidFill>
              </a:rPr>
              <a:t>. </a:t>
            </a:r>
            <a:r>
              <a:rPr lang="cs-CZ" altLang="de-DE" sz="2400" dirty="0">
                <a:solidFill>
                  <a:srgbClr val="004992"/>
                </a:solidFill>
              </a:rPr>
              <a:t>Deprese není žádný nezvratný osud</a:t>
            </a:r>
            <a:r>
              <a:rPr lang="de-DE" altLang="de-DE" sz="2400" dirty="0">
                <a:solidFill>
                  <a:srgbClr val="004992"/>
                </a:solidFill>
              </a:rPr>
              <a:t>!</a:t>
            </a:r>
            <a:endParaRPr lang="de-DE" altLang="de-DE" sz="2400" dirty="0">
              <a:solidFill>
                <a:srgbClr val="333333"/>
              </a:solidFill>
            </a:endParaRPr>
          </a:p>
        </p:txBody>
      </p:sp>
      <p:pic>
        <p:nvPicPr>
          <p:cNvPr id="9"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Metakognitivní trénink 8 – Sebedůvěra &amp; Nálada</a:t>
            </a:r>
          </a:p>
        </p:txBody>
      </p:sp>
      <p:sp>
        <p:nvSpPr>
          <p:cNvPr id="5" name="Slide Number Placeholder 4"/>
          <p:cNvSpPr>
            <a:spLocks noGrp="1"/>
          </p:cNvSpPr>
          <p:nvPr>
            <p:ph type="sldNum" sz="quarter" idx="12"/>
          </p:nvPr>
        </p:nvSpPr>
        <p:spPr/>
        <p:txBody>
          <a:bodyPr/>
          <a:lstStyle/>
          <a:p>
            <a:fld id="{25529035-977B-456E-8177-79C4F2969AC4}" type="slidenum">
              <a:rPr lang="de-DE" altLang="de-DE" smtClean="0"/>
              <a:pPr/>
              <a:t>7</a:t>
            </a:fld>
            <a:endParaRPr lang="de-DE" altLang="de-DE"/>
          </a:p>
        </p:txBody>
      </p:sp>
    </p:spTree>
    <p:extLst>
      <p:ext uri="{BB962C8B-B14F-4D97-AF65-F5344CB8AC3E}">
        <p14:creationId xmlns:p14="http://schemas.microsoft.com/office/powerpoint/2010/main" val="41627404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mn-lt"/>
                <a:ea typeface="+mn-ea"/>
                <a:cs typeface="+mn-cs"/>
              </a:rPr>
              <a:t>A proč se tím zabýváme?</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cs-CZ" altLang="de-DE" sz="2400" dirty="0">
                <a:solidFill>
                  <a:srgbClr val="333333"/>
                </a:solidFill>
              </a:rPr>
              <a:t>U mnoha lidí s psychickými problémy lze zjistit zkreslený způsob přemýšlení, který může </a:t>
            </a:r>
            <a:r>
              <a:rPr lang="cs-CZ" altLang="de-DE" sz="2400" dirty="0">
                <a:solidFill>
                  <a:srgbClr val="004992"/>
                </a:solidFill>
              </a:rPr>
              <a:t>upevňovat depresi</a:t>
            </a:r>
            <a:r>
              <a:rPr lang="en-US" altLang="de-DE" sz="2400" dirty="0">
                <a:solidFill>
                  <a:srgbClr val="333333"/>
                </a:solidFill>
              </a:rPr>
              <a:t>.</a:t>
            </a:r>
            <a:endParaRPr lang="en-US" sz="2400" dirty="0"/>
          </a:p>
        </p:txBody>
      </p:sp>
      <p:sp>
        <p:nvSpPr>
          <p:cNvPr id="5" name="Footer Placeholder 4"/>
          <p:cNvSpPr>
            <a:spLocks noGrp="1"/>
          </p:cNvSpPr>
          <p:nvPr>
            <p:ph type="ftr" sz="quarter" idx="11"/>
          </p:nvPr>
        </p:nvSpPr>
        <p:spPr/>
        <p:txBody>
          <a:bodyPr/>
          <a:lstStyle/>
          <a:p>
            <a:pPr>
              <a:defRPr/>
            </a:pPr>
            <a:r>
              <a:rPr lang="de-DE"/>
              <a:t>Metakognitivní trénink 8 – Sebedůvěra &amp; Nálada</a:t>
            </a:r>
          </a:p>
        </p:txBody>
      </p:sp>
      <p:sp>
        <p:nvSpPr>
          <p:cNvPr id="6" name="Slide Number Placeholder 5"/>
          <p:cNvSpPr>
            <a:spLocks noGrp="1"/>
          </p:cNvSpPr>
          <p:nvPr>
            <p:ph type="sldNum" sz="quarter" idx="12"/>
          </p:nvPr>
        </p:nvSpPr>
        <p:spPr/>
        <p:txBody>
          <a:bodyPr/>
          <a:lstStyle/>
          <a:p>
            <a:fld id="{25529035-977B-456E-8177-79C4F2969AC4}" type="slidenum">
              <a:rPr lang="de-DE" altLang="de-DE" smtClean="0"/>
              <a:pPr/>
              <a:t>8</a:t>
            </a:fld>
            <a:endParaRPr lang="de-DE" altLang="de-D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mn-lt"/>
                <a:ea typeface="+mn-ea"/>
                <a:cs typeface="+mn-cs"/>
              </a:rPr>
              <a:t>A proč se tím zabýváme?</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cs-CZ" altLang="de-DE" sz="2400" dirty="0">
                <a:solidFill>
                  <a:srgbClr val="333333"/>
                </a:solidFill>
              </a:rPr>
              <a:t>U mnoha lidí s psychickými problémy lze zjistit zkreslený způsob přemýšlení, který může </a:t>
            </a:r>
            <a:r>
              <a:rPr lang="cs-CZ" altLang="de-DE" sz="2400" dirty="0">
                <a:solidFill>
                  <a:srgbClr val="004992"/>
                </a:solidFill>
              </a:rPr>
              <a:t>upevňovat depresi</a:t>
            </a:r>
            <a:r>
              <a:rPr lang="en-US" altLang="de-DE" sz="2400" dirty="0">
                <a:solidFill>
                  <a:srgbClr val="333333"/>
                </a:solidFill>
              </a:rPr>
              <a:t>.</a:t>
            </a:r>
          </a:p>
          <a:p>
            <a:pPr lvl="0" defTabSz="914400" fontAlgn="base"/>
            <a:r>
              <a:rPr lang="cs-CZ" altLang="de-DE" sz="2400" dirty="0">
                <a:solidFill>
                  <a:srgbClr val="333333"/>
                </a:solidFill>
              </a:rPr>
              <a:t>Tento zkreslený způsob přemýšlení lze změnit pomocí intenzivního a opakovaného nácviku vhodného způsobu myšlení</a:t>
            </a:r>
            <a:r>
              <a:rPr lang="en-US" altLang="de-DE" sz="2400" dirty="0">
                <a:solidFill>
                  <a:srgbClr val="333333"/>
                </a:solidFill>
              </a:rPr>
              <a:t>.</a:t>
            </a:r>
            <a:endParaRPr lang="en-US" sz="2400" dirty="0"/>
          </a:p>
        </p:txBody>
      </p:sp>
      <p:sp>
        <p:nvSpPr>
          <p:cNvPr id="5" name="Footer Placeholder 4"/>
          <p:cNvSpPr>
            <a:spLocks noGrp="1"/>
          </p:cNvSpPr>
          <p:nvPr>
            <p:ph type="ftr" sz="quarter" idx="11"/>
          </p:nvPr>
        </p:nvSpPr>
        <p:spPr/>
        <p:txBody>
          <a:bodyPr/>
          <a:lstStyle/>
          <a:p>
            <a:pPr>
              <a:defRPr/>
            </a:pPr>
            <a:r>
              <a:rPr lang="de-DE"/>
              <a:t>Metakognitivní trénink 8 – Sebedůvěra &amp; Nálada</a:t>
            </a:r>
          </a:p>
        </p:txBody>
      </p:sp>
      <p:sp>
        <p:nvSpPr>
          <p:cNvPr id="6" name="Slide Number Placeholder 5"/>
          <p:cNvSpPr>
            <a:spLocks noGrp="1"/>
          </p:cNvSpPr>
          <p:nvPr>
            <p:ph type="sldNum" sz="quarter" idx="12"/>
          </p:nvPr>
        </p:nvSpPr>
        <p:spPr/>
        <p:txBody>
          <a:bodyPr/>
          <a:lstStyle/>
          <a:p>
            <a:fld id="{25529035-977B-456E-8177-79C4F2969AC4}" type="slidenum">
              <a:rPr lang="de-DE" altLang="de-DE" smtClean="0"/>
              <a:pPr/>
              <a:t>9</a:t>
            </a:fld>
            <a:endParaRPr lang="de-DE" altLang="de-DE"/>
          </a:p>
        </p:txBody>
      </p:sp>
    </p:spTree>
    <p:extLst>
      <p:ext uri="{BB962C8B-B14F-4D97-AF65-F5344CB8AC3E}">
        <p14:creationId xmlns:p14="http://schemas.microsoft.com/office/powerpoint/2010/main" val="9875498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Psychóza &amp; deprese</a:t>
            </a:r>
            <a:br>
              <a:rPr lang="en-US" sz="3600">
                <a:solidFill>
                  <a:srgbClr val="004992"/>
                </a:solidFill>
                <a:latin typeface="+mn-lt"/>
                <a:ea typeface="+mn-ea"/>
                <a:cs typeface="+mn-cs"/>
              </a:rPr>
            </a:br>
            <a:r>
              <a:rPr lang="en-US">
                <a:solidFill>
                  <a:srgbClr val="004992"/>
                </a:solidFill>
                <a:latin typeface="+mn-lt"/>
                <a:ea typeface="+mn-ea"/>
                <a:cs typeface="+mn-cs"/>
              </a:rPr>
              <a:t>Vliv bludných přesvědčení na sebevědomí</a:t>
            </a: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3301551491"/>
              </p:ext>
            </p:extLst>
          </p:nvPr>
        </p:nvGraphicFramePr>
        <p:xfrm>
          <a:off x="408955" y="2276872"/>
          <a:ext cx="8686800" cy="408429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Negativní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vliv</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bludných</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přesvědčení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náladu</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1" u="sng" strike="noStrike" cap="none" normalizeH="0" baseline="0" dirty="0" err="1">
                          <a:ln>
                            <a:noFill/>
                          </a:ln>
                          <a:solidFill>
                            <a:srgbClr val="333333"/>
                          </a:solidFill>
                          <a:effectLst/>
                          <a:latin typeface="Calibri Light"/>
                        </a:rPr>
                        <a:t>Krátkodobý</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pozitivní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vliv</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bludných</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přesvědčení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náladu</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Metakognitivní trénink 8 – Sebedůvěra &amp; Nálada</a:t>
            </a:r>
          </a:p>
        </p:txBody>
      </p:sp>
      <p:sp>
        <p:nvSpPr>
          <p:cNvPr id="6" name="Slide Number Placeholder 5"/>
          <p:cNvSpPr>
            <a:spLocks noGrp="1"/>
          </p:cNvSpPr>
          <p:nvPr>
            <p:ph type="sldNum" sz="quarter" idx="12"/>
          </p:nvPr>
        </p:nvSpPr>
        <p:spPr/>
        <p:txBody>
          <a:bodyPr/>
          <a:lstStyle/>
          <a:p>
            <a:fld id="{591793C3-4DF7-4963-BE19-2AB171254E60}" type="slidenum">
              <a:rPr lang="de-DE" altLang="de-DE" smtClean="0"/>
              <a:pPr/>
              <a:t>10</a:t>
            </a:fld>
            <a:endParaRPr lang="de-DE" altLang="de-DE"/>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Psychóza &amp; deprese</a:t>
            </a:r>
            <a:br>
              <a:rPr lang="en-US" sz="3600">
                <a:solidFill>
                  <a:srgbClr val="004992"/>
                </a:solidFill>
                <a:latin typeface="+mn-lt"/>
                <a:ea typeface="+mn-ea"/>
                <a:cs typeface="+mn-cs"/>
              </a:rPr>
            </a:br>
            <a:r>
              <a:rPr lang="en-US">
                <a:solidFill>
                  <a:srgbClr val="004992"/>
                </a:solidFill>
                <a:latin typeface="+mn-lt"/>
                <a:ea typeface="+mn-ea"/>
                <a:cs typeface="+mn-cs"/>
              </a:rPr>
              <a:t>Vliv bludných přesvědčení na sebevědomí</a:t>
            </a: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634870451"/>
              </p:ext>
            </p:extLst>
          </p:nvPr>
        </p:nvGraphicFramePr>
        <p:xfrm>
          <a:off x="408955" y="2276872"/>
          <a:ext cx="8686800" cy="408429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Negativní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vliv</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bludných</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přesvědčení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náladu</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1" u="sng" strike="noStrike" cap="none" normalizeH="0" baseline="0" dirty="0" err="1">
                          <a:ln>
                            <a:noFill/>
                          </a:ln>
                          <a:solidFill>
                            <a:srgbClr val="333333"/>
                          </a:solidFill>
                          <a:effectLst/>
                          <a:latin typeface="Calibri Light"/>
                        </a:rPr>
                        <a:t>Krátkodobý</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pozitivní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vliv</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bludných</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přesvědčení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náladu</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Během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psychózy</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Pocit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trvalého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ohrožení</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Během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psychózy</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Postižený</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slyší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hlasy</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které</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jej</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obtěžují</a:t>
                      </a:r>
                      <a:r>
                        <a:rPr kumimoji="0" lang="en-US" sz="2000" b="0" i="0" u="none" strike="noStrike" cap="none" normalizeH="0" baseline="0" dirty="0">
                          <a:ln>
                            <a:noFill/>
                          </a:ln>
                          <a:solidFill>
                            <a:srgbClr val="333333"/>
                          </a:solidFill>
                          <a:effectLst/>
                          <a:latin typeface="Calibri Light"/>
                        </a:rPr>
                        <a:t> a </a:t>
                      </a:r>
                      <a:r>
                        <a:rPr kumimoji="0" lang="en-US" sz="2000" b="0" i="0" u="none" strike="noStrike" cap="none" normalizeH="0" baseline="0" dirty="0" err="1">
                          <a:ln>
                            <a:noFill/>
                          </a:ln>
                          <a:solidFill>
                            <a:srgbClr val="333333"/>
                          </a:solidFill>
                          <a:effectLst/>
                          <a:latin typeface="Calibri Light"/>
                        </a:rPr>
                        <a:t>urážejí</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Po </a:t>
                      </a:r>
                      <a:r>
                        <a:rPr kumimoji="0" lang="en-US" sz="2000" b="0" i="0" u="none" strike="noStrike" cap="none" normalizeH="0" baseline="0" dirty="0" err="1">
                          <a:ln>
                            <a:noFill/>
                          </a:ln>
                          <a:solidFill>
                            <a:srgbClr val="333333"/>
                          </a:solidFill>
                          <a:effectLst/>
                          <a:latin typeface="Calibri Light"/>
                        </a:rPr>
                        <a:t>odeznění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psychózy</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Postižený</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má</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pocit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studu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pocit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zničené</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budoucnosti</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Metakognitivní trénink 8 – Sebedůvěra &amp; Nálada</a:t>
            </a:r>
          </a:p>
        </p:txBody>
      </p:sp>
      <p:sp>
        <p:nvSpPr>
          <p:cNvPr id="6" name="Slide Number Placeholder 5"/>
          <p:cNvSpPr>
            <a:spLocks noGrp="1"/>
          </p:cNvSpPr>
          <p:nvPr>
            <p:ph type="sldNum" sz="quarter" idx="12"/>
          </p:nvPr>
        </p:nvSpPr>
        <p:spPr/>
        <p:txBody>
          <a:bodyPr/>
          <a:lstStyle/>
          <a:p>
            <a:fld id="{591793C3-4DF7-4963-BE19-2AB171254E60}" type="slidenum">
              <a:rPr lang="de-DE" altLang="de-DE" smtClean="0"/>
              <a:pPr/>
              <a:t>11</a:t>
            </a:fld>
            <a:endParaRPr lang="de-DE" altLang="de-DE"/>
          </a:p>
        </p:txBody>
      </p:sp>
    </p:spTree>
    <p:extLst>
      <p:ext uri="{BB962C8B-B14F-4D97-AF65-F5344CB8AC3E}">
        <p14:creationId xmlns:p14="http://schemas.microsoft.com/office/powerpoint/2010/main" val="14967552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Psychóza &amp; deprese</a:t>
            </a:r>
            <a:br>
              <a:rPr lang="en-US" sz="3600">
                <a:solidFill>
                  <a:srgbClr val="004992"/>
                </a:solidFill>
                <a:latin typeface="+mn-lt"/>
                <a:ea typeface="+mn-ea"/>
                <a:cs typeface="+mn-cs"/>
              </a:rPr>
            </a:br>
            <a:r>
              <a:rPr lang="en-US">
                <a:solidFill>
                  <a:srgbClr val="004992"/>
                </a:solidFill>
                <a:latin typeface="+mn-lt"/>
                <a:ea typeface="+mn-ea"/>
                <a:cs typeface="+mn-cs"/>
              </a:rPr>
              <a:t>Vliv bludných přesvědčení na sebevědomí</a:t>
            </a: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3731904799"/>
              </p:ext>
            </p:extLst>
          </p:nvPr>
        </p:nvGraphicFramePr>
        <p:xfrm>
          <a:off x="408955" y="2276872"/>
          <a:ext cx="8686800" cy="408429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Negativní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vliv</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bludných</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přesvědčení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náladu</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1" u="sng" strike="noStrike" cap="none" normalizeH="0" baseline="0" dirty="0" err="1">
                          <a:ln>
                            <a:noFill/>
                          </a:ln>
                          <a:solidFill>
                            <a:srgbClr val="333333"/>
                          </a:solidFill>
                          <a:effectLst/>
                          <a:latin typeface="Calibri Light"/>
                        </a:rPr>
                        <a:t>Krátkodobý</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pozitivní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vliv</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bludných</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přesvědčení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náladu</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Během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psychózy</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Pocit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trvalého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ohrožení</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Během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psychózy</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Vzrušení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rozjařenost</a:t>
                      </a:r>
                      <a:r>
                        <a:rPr kumimoji="0" lang="en-US" sz="2000" b="0" i="0" u="none" strike="noStrike" cap="none" normalizeH="0" baseline="0">
                          <a:ln>
                            <a:noFill/>
                          </a:ln>
                          <a:solidFill>
                            <a:srgbClr val="333333"/>
                          </a:solidFill>
                          <a:effectLst/>
                          <a:latin typeface="Calibri Light"/>
                        </a:rPr>
                        <a:t>, “konečně </a:t>
                      </a:r>
                      <a:r>
                        <a:rPr kumimoji="0" lang="en-US" sz="2000" b="0" i="0" u="none" strike="noStrike" cap="none" normalizeH="0" baseline="0" dirty="0">
                          <a:ln>
                            <a:noFill/>
                          </a:ln>
                          <a:solidFill>
                            <a:srgbClr val="333333"/>
                          </a:solidFill>
                          <a:effectLst/>
                          <a:latin typeface="Calibri Light"/>
                        </a:rPr>
                        <a:t>se </a:t>
                      </a:r>
                      <a:r>
                        <a:rPr kumimoji="0" lang="en-US" sz="2000" b="0" i="0" u="none" strike="noStrike" cap="none" normalizeH="0" baseline="0" err="1">
                          <a:ln>
                            <a:noFill/>
                          </a:ln>
                          <a:solidFill>
                            <a:srgbClr val="333333"/>
                          </a:solidFill>
                          <a:effectLst/>
                          <a:latin typeface="Calibri Light"/>
                        </a:rPr>
                        <a:t>něco</a:t>
                      </a:r>
                      <a:r>
                        <a:rPr kumimoji="0" lang="en-US" sz="2000" b="0" i="0" u="none" strike="noStrike" cap="none" normalizeH="0" baseline="0">
                          <a:ln>
                            <a:noFill/>
                          </a:ln>
                          <a:solidFill>
                            <a:srgbClr val="333333"/>
                          </a:solidFill>
                          <a:effectLst/>
                          <a:latin typeface="Calibri Light"/>
                        </a:rPr>
                        <a:t> děje”.</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Během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psychózy</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Postižený</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slyší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hlasy</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které</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jej</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obtěžují</a:t>
                      </a:r>
                      <a:r>
                        <a:rPr kumimoji="0" lang="en-US" sz="2000" b="0" i="0" u="none" strike="noStrike" cap="none" normalizeH="0" baseline="0" dirty="0">
                          <a:ln>
                            <a:noFill/>
                          </a:ln>
                          <a:solidFill>
                            <a:srgbClr val="333333"/>
                          </a:solidFill>
                          <a:effectLst/>
                          <a:latin typeface="Calibri Light"/>
                        </a:rPr>
                        <a:t> a </a:t>
                      </a:r>
                      <a:r>
                        <a:rPr kumimoji="0" lang="en-US" sz="2000" b="0" i="0" u="none" strike="noStrike" cap="none" normalizeH="0" baseline="0" dirty="0" err="1">
                          <a:ln>
                            <a:noFill/>
                          </a:ln>
                          <a:solidFill>
                            <a:srgbClr val="333333"/>
                          </a:solidFill>
                          <a:effectLst/>
                          <a:latin typeface="Calibri Light"/>
                        </a:rPr>
                        <a:t>urážejí</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Během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psychózy</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Postižený</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slyší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hlasy</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které</a:t>
                      </a:r>
                      <a:r>
                        <a:rPr kumimoji="0" lang="en-US" sz="2000" b="0" i="0" u="none" strike="noStrike" cap="none" normalizeH="0" baseline="0" dirty="0">
                          <a:ln>
                            <a:noFill/>
                          </a:ln>
                          <a:solidFill>
                            <a:srgbClr val="333333"/>
                          </a:solidFill>
                          <a:effectLst/>
                          <a:latin typeface="Calibri Light"/>
                        </a:rPr>
                        <a:t> ho </a:t>
                      </a:r>
                      <a:r>
                        <a:rPr kumimoji="0" lang="en-US" sz="2000" b="0" i="0" u="none" strike="noStrike" cap="none" normalizeH="0" baseline="0" dirty="0" err="1">
                          <a:ln>
                            <a:noFill/>
                          </a:ln>
                          <a:solidFill>
                            <a:srgbClr val="333333"/>
                          </a:solidFill>
                          <a:effectLst/>
                          <a:latin typeface="Calibri Light"/>
                        </a:rPr>
                        <a:t>chválí</a:t>
                      </a:r>
                      <a:r>
                        <a:rPr kumimoji="0" lang="en-US" sz="2000" b="0" i="0" u="none" strike="noStrike" cap="none" normalizeH="0" baseline="0" dirty="0">
                          <a:ln>
                            <a:noFill/>
                          </a:ln>
                          <a:solidFill>
                            <a:srgbClr val="333333"/>
                          </a:solidFill>
                          <a:effectLst/>
                          <a:latin typeface="Calibri Light"/>
                        </a:rPr>
                        <a:t> a </a:t>
                      </a:r>
                      <a:r>
                        <a:rPr kumimoji="0" lang="en-US" sz="2000" b="0" i="0" u="none" strike="noStrike" cap="none" normalizeH="0" baseline="0" dirty="0" err="1">
                          <a:ln>
                            <a:noFill/>
                          </a:ln>
                          <a:solidFill>
                            <a:srgbClr val="333333"/>
                          </a:solidFill>
                          <a:effectLst/>
                          <a:latin typeface="Calibri Light"/>
                        </a:rPr>
                        <a:t>povzbuzují</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Po </a:t>
                      </a:r>
                      <a:r>
                        <a:rPr kumimoji="0" lang="en-US" sz="2000" b="0" i="0" u="none" strike="noStrike" cap="none" normalizeH="0" baseline="0" dirty="0" err="1">
                          <a:ln>
                            <a:noFill/>
                          </a:ln>
                          <a:solidFill>
                            <a:srgbClr val="333333"/>
                          </a:solidFill>
                          <a:effectLst/>
                          <a:latin typeface="Calibri Light"/>
                        </a:rPr>
                        <a:t>odeznění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psychózy</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Postižený</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má</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pocit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studu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pocit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zničené</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budoucnosti</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Během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bludného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přesvědčení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Postižený</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má</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pocit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vlastní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moci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zvláštních</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schopností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významnosti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mocní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nepřátelé</a:t>
                      </a:r>
                      <a:r>
                        <a:rPr kumimoji="0" lang="en-US" sz="2000" b="0" i="0" u="none" strike="noStrike" cap="none" normalizeH="0" baseline="0" dirty="0">
                          <a:ln>
                            <a:noFill/>
                          </a:ln>
                          <a:solidFill>
                            <a:srgbClr val="333333"/>
                          </a:solidFill>
                          <a:effectLst/>
                          <a:latin typeface="Calibri Light"/>
                        </a:rPr>
                        <a:t>) a </a:t>
                      </a:r>
                      <a:r>
                        <a:rPr kumimoji="0" lang="en-US" sz="2000" b="0" i="0" u="none" strike="noStrike" cap="none" normalizeH="0" baseline="0" dirty="0" err="1">
                          <a:ln>
                            <a:noFill/>
                          </a:ln>
                          <a:solidFill>
                            <a:srgbClr val="333333"/>
                          </a:solidFill>
                          <a:effectLst/>
                          <a:latin typeface="Calibri Light"/>
                        </a:rPr>
                        <a:t>osudového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předurčení</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Metakognitivní trénink 8 – Sebedůvěra &amp; Nálada</a:t>
            </a:r>
          </a:p>
        </p:txBody>
      </p:sp>
      <p:sp>
        <p:nvSpPr>
          <p:cNvPr id="6" name="Slide Number Placeholder 5"/>
          <p:cNvSpPr>
            <a:spLocks noGrp="1"/>
          </p:cNvSpPr>
          <p:nvPr>
            <p:ph type="sldNum" sz="quarter" idx="12"/>
          </p:nvPr>
        </p:nvSpPr>
        <p:spPr/>
        <p:txBody>
          <a:bodyPr/>
          <a:lstStyle/>
          <a:p>
            <a:fld id="{591793C3-4DF7-4963-BE19-2AB171254E60}" type="slidenum">
              <a:rPr lang="de-DE" altLang="de-DE" smtClean="0"/>
              <a:pPr/>
              <a:t>12</a:t>
            </a:fld>
            <a:endParaRPr lang="de-DE" altLang="de-DE"/>
          </a:p>
        </p:txBody>
      </p:sp>
    </p:spTree>
    <p:extLst>
      <p:ext uri="{BB962C8B-B14F-4D97-AF65-F5344CB8AC3E}">
        <p14:creationId xmlns:p14="http://schemas.microsoft.com/office/powerpoint/2010/main" val="7008626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Psychóza &amp; deprese</a:t>
            </a:r>
            <a:br>
              <a:rPr lang="en-US" sz="3600">
                <a:solidFill>
                  <a:srgbClr val="004992"/>
                </a:solidFill>
                <a:latin typeface="+mn-lt"/>
                <a:ea typeface="+mn-ea"/>
                <a:cs typeface="+mn-cs"/>
              </a:rPr>
            </a:br>
            <a:r>
              <a:rPr lang="en-US">
                <a:solidFill>
                  <a:srgbClr val="004992"/>
                </a:solidFill>
                <a:latin typeface="+mn-lt"/>
                <a:ea typeface="+mn-ea"/>
                <a:cs typeface="+mn-cs"/>
              </a:rPr>
              <a:t>Vliv bludných přesvědčení na sebevědomí</a:t>
            </a:r>
          </a:p>
        </p:txBody>
      </p:sp>
      <p:sp>
        <p:nvSpPr>
          <p:cNvPr id="5" name="Content Placeholder 4"/>
          <p:cNvSpPr>
            <a:spLocks noGrp="1"/>
          </p:cNvSpPr>
          <p:nvPr>
            <p:ph idx="1"/>
          </p:nvPr>
        </p:nvSpPr>
        <p:spPr>
          <a:xfrm>
            <a:off x="408955" y="2204864"/>
            <a:ext cx="8686800" cy="4248000"/>
          </a:xfrm>
        </p:spPr>
        <p:txBody>
          <a:bodyPr/>
          <a:lstStyle/>
          <a:p>
            <a:pPr lvl="0" defTabSz="914400" fontAlgn="base">
              <a:buClr>
                <a:srgbClr val="004992"/>
              </a:buClr>
            </a:pPr>
            <a:r>
              <a:rPr lang="cs-CZ" altLang="de-DE" sz="2000" dirty="0">
                <a:solidFill>
                  <a:srgbClr val="333333"/>
                </a:solidFill>
              </a:rPr>
              <a:t>Případný </a:t>
            </a:r>
            <a:r>
              <a:rPr lang="cs-CZ" altLang="de-DE" sz="2000" b="1" i="1" dirty="0">
                <a:solidFill>
                  <a:srgbClr val="333333"/>
                </a:solidFill>
              </a:rPr>
              <a:t>krátkodobě pozitivní vliv </a:t>
            </a:r>
            <a:r>
              <a:rPr lang="cs-CZ" altLang="de-DE" sz="2000" dirty="0">
                <a:solidFill>
                  <a:srgbClr val="333333"/>
                </a:solidFill>
              </a:rPr>
              <a:t>psychózy na sebevědomí obvykle mizí v důsledku </a:t>
            </a:r>
            <a:r>
              <a:rPr lang="cs-CZ" altLang="de-DE" sz="2000" b="1" i="1" dirty="0">
                <a:solidFill>
                  <a:srgbClr val="333333"/>
                </a:solidFill>
              </a:rPr>
              <a:t>dlouhodobě negativních důsledků psychózy</a:t>
            </a:r>
            <a:r>
              <a:rPr lang="de-DE" altLang="de-DE" sz="2000" dirty="0">
                <a:solidFill>
                  <a:srgbClr val="333333"/>
                </a:solidFill>
              </a:rPr>
              <a:t>; </a:t>
            </a:r>
            <a:r>
              <a:rPr lang="cs-CZ" altLang="de-DE" sz="2000" dirty="0">
                <a:solidFill>
                  <a:srgbClr val="333333"/>
                </a:solidFill>
              </a:rPr>
              <a:t>například</a:t>
            </a:r>
            <a:r>
              <a:rPr lang="de-DE" altLang="de-DE" sz="2000" dirty="0">
                <a:solidFill>
                  <a:srgbClr val="333333"/>
                </a:solidFill>
              </a:rPr>
              <a:t>:</a:t>
            </a:r>
          </a:p>
          <a:p>
            <a:pPr marL="342900" lvl="0" indent="-342900" defTabSz="914400" fontAlgn="base">
              <a:buClr>
                <a:srgbClr val="333333"/>
              </a:buClr>
              <a:buFont typeface="WingDings"/>
              <a:buChar char=""/>
            </a:pPr>
            <a:r>
              <a:rPr lang="cs-CZ" altLang="de-DE" sz="2000" b="1" dirty="0">
                <a:solidFill>
                  <a:srgbClr val="333333"/>
                </a:solidFill>
              </a:rPr>
              <a:t>DLUHY</a:t>
            </a:r>
            <a:r>
              <a:rPr lang="de-DE" altLang="de-DE" sz="2000" b="1" dirty="0">
                <a:solidFill>
                  <a:srgbClr val="333333"/>
                </a:solidFill>
              </a:rPr>
              <a:t>:</a:t>
            </a:r>
            <a:r>
              <a:rPr lang="de-DE" altLang="de-DE" sz="2000" dirty="0">
                <a:solidFill>
                  <a:srgbClr val="333333"/>
                </a:solidFill>
              </a:rPr>
              <a:t> </a:t>
            </a:r>
            <a:r>
              <a:rPr lang="cs-CZ" altLang="de-DE" sz="2000" dirty="0">
                <a:solidFill>
                  <a:srgbClr val="333333"/>
                </a:solidFill>
              </a:rPr>
              <a:t>když je pacient mylně přesvědčen, že je bohatý nebo slavný</a:t>
            </a:r>
            <a:endParaRPr lang="de-DE" altLang="de-DE" sz="2000" dirty="0">
              <a:solidFill>
                <a:srgbClr val="333333"/>
              </a:solidFill>
            </a:endParaRPr>
          </a:p>
          <a:p>
            <a:pPr marL="342900" lvl="0" indent="-342900" defTabSz="914400" fontAlgn="base">
              <a:buClr>
                <a:srgbClr val="333333"/>
              </a:buClr>
              <a:buFont typeface="WingDings"/>
              <a:buChar char=""/>
            </a:pPr>
            <a:r>
              <a:rPr lang="cs-CZ" altLang="de-DE" sz="2000" b="1" dirty="0">
                <a:solidFill>
                  <a:srgbClr val="333333"/>
                </a:solidFill>
              </a:rPr>
              <a:t>OSAMĚLOST</a:t>
            </a:r>
            <a:r>
              <a:rPr lang="de-DE" altLang="de-DE" sz="2000" b="1" dirty="0">
                <a:solidFill>
                  <a:srgbClr val="333333"/>
                </a:solidFill>
              </a:rPr>
              <a:t>:</a:t>
            </a:r>
            <a:r>
              <a:rPr lang="de-DE" altLang="de-DE" sz="2000" dirty="0">
                <a:solidFill>
                  <a:srgbClr val="333333"/>
                </a:solidFill>
              </a:rPr>
              <a:t> </a:t>
            </a:r>
            <a:r>
              <a:rPr lang="cs-CZ" altLang="de-DE" sz="2000" dirty="0">
                <a:solidFill>
                  <a:srgbClr val="333333"/>
                </a:solidFill>
              </a:rPr>
              <a:t>někteří přátelé se mohou k pacientovi otočit zády, jiné ztratí kvůli své podezíravosti</a:t>
            </a:r>
          </a:p>
          <a:p>
            <a:pPr marL="342900" lvl="0" indent="-342900" defTabSz="914400" fontAlgn="base">
              <a:buClr>
                <a:srgbClr val="333333"/>
              </a:buClr>
              <a:buFont typeface="WingDings"/>
              <a:buChar char=""/>
            </a:pPr>
            <a:r>
              <a:rPr lang="cs-CZ" altLang="de-DE" sz="2000" b="1" dirty="0">
                <a:solidFill>
                  <a:srgbClr val="333333"/>
                </a:solidFill>
              </a:rPr>
              <a:t>PRACOVNÍ SITUACE</a:t>
            </a:r>
            <a:r>
              <a:rPr lang="de-DE" altLang="de-DE" sz="2000" b="1" dirty="0">
                <a:solidFill>
                  <a:srgbClr val="333333"/>
                </a:solidFill>
              </a:rPr>
              <a:t>:</a:t>
            </a:r>
            <a:r>
              <a:rPr lang="de-DE" altLang="de-DE" sz="2000" dirty="0">
                <a:solidFill>
                  <a:srgbClr val="333333"/>
                </a:solidFill>
              </a:rPr>
              <a:t> </a:t>
            </a:r>
            <a:r>
              <a:rPr lang="cs-CZ" altLang="de-DE" sz="2000" dirty="0">
                <a:solidFill>
                  <a:srgbClr val="333333"/>
                </a:solidFill>
              </a:rPr>
              <a:t>ztráta zaměstnání kvůli nevhodnému chování na pracovišti</a:t>
            </a:r>
            <a:endParaRPr lang="de-DE" altLang="de-DE" sz="2000" dirty="0">
              <a:solidFill>
                <a:srgbClr val="333333"/>
              </a:solidFill>
            </a:endParaRPr>
          </a:p>
          <a:p>
            <a:pPr lvl="0" defTabSz="914400" fontAlgn="base"/>
            <a:r>
              <a:rPr lang="cs-CZ" altLang="de-DE" sz="2000" dirty="0">
                <a:solidFill>
                  <a:srgbClr val="333333"/>
                </a:solidFill>
              </a:rPr>
              <a:t>Je velmi nebezpečné přestat užívat léky, pokud vám to nedoporučí váš lékař, jen proto, abyste se znovu ocitli v ohrožujícím, i když třeba vzrušujícím psychotickém světě, zvláště proto, že nejsilnější emocí doprovázející psychózu je často strach!</a:t>
            </a:r>
            <a:endParaRPr lang="en-US" sz="2000" dirty="0"/>
          </a:p>
        </p:txBody>
      </p:sp>
      <p:pic>
        <p:nvPicPr>
          <p:cNvPr id="8"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Metakognitivní trénink 8 – Sebedůvěra &amp; Nálada</a:t>
            </a:r>
          </a:p>
        </p:txBody>
      </p:sp>
      <p:sp>
        <p:nvSpPr>
          <p:cNvPr id="9" name="Slide Number Placeholder 8"/>
          <p:cNvSpPr>
            <a:spLocks noGrp="1"/>
          </p:cNvSpPr>
          <p:nvPr>
            <p:ph type="sldNum" sz="quarter" idx="12"/>
          </p:nvPr>
        </p:nvSpPr>
        <p:spPr/>
        <p:txBody>
          <a:bodyPr/>
          <a:lstStyle/>
          <a:p>
            <a:fld id="{25529035-977B-456E-8177-79C4F2969AC4}" type="slidenum">
              <a:rPr lang="de-DE" altLang="de-DE" smtClean="0"/>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feld 15"/>
          <p:cNvSpPr txBox="1"/>
          <p:nvPr/>
        </p:nvSpPr>
        <p:spPr>
          <a:xfrm>
            <a:off x="3558224" y="5115160"/>
            <a:ext cx="5761584" cy="1015663"/>
          </a:xfrm>
          <a:prstGeom prst="rect">
            <a:avLst/>
          </a:prstGeom>
          <a:noFill/>
        </p:spPr>
        <p:txBody>
          <a:bodyPr wrap="square" rtlCol="0">
            <a:noAutofit/>
          </a:bodyPr>
          <a:lstStyle/>
          <a:p>
            <a:pPr marL="182558"/>
            <a:r>
              <a:rPr lang="de-DE" dirty="0">
                <a:solidFill>
                  <a:schemeClr val="bg1"/>
                </a:solidFill>
              </a:rPr>
              <a:t>... viele wichtige Erinnerungen gehen ebenfalls verloren </a:t>
            </a:r>
            <a:br>
              <a:rPr lang="de-DE" dirty="0">
                <a:solidFill>
                  <a:schemeClr val="bg1"/>
                </a:solidFill>
              </a:rPr>
            </a:br>
            <a:r>
              <a:rPr lang="de-DE" dirty="0">
                <a:solidFill>
                  <a:schemeClr val="bg1"/>
                </a:solidFill>
              </a:rPr>
              <a:t>(Termine, Urlaubserinnerungen,  Schulwissen ...).</a:t>
            </a:r>
            <a:endParaRPr lang="de-DE" b="1" dirty="0">
              <a:solidFill>
                <a:schemeClr val="bg1"/>
              </a:solidFill>
            </a:endParaRPr>
          </a:p>
        </p:txBody>
      </p:sp>
      <p:sp>
        <p:nvSpPr>
          <p:cNvPr id="21" name="Titel 1">
            <a:extLst>
              <a:ext uri="{FF2B5EF4-FFF2-40B4-BE49-F238E27FC236}">
                <a16:creationId xmlns:a16="http://schemas.microsoft.com/office/drawing/2014/main" id="{2B40BB36-ADDC-7C48-90C6-98C3B159DE6C}"/>
              </a:ext>
            </a:extLst>
          </p:cNvPr>
          <p:cNvSpPr txBox="1">
            <a:spLocks/>
          </p:cNvSpPr>
          <p:nvPr/>
        </p:nvSpPr>
        <p:spPr>
          <a:xfrm>
            <a:off x="0" y="846000"/>
            <a:ext cx="12195175" cy="6012000"/>
          </a:xfrm>
          <a:prstGeom prst="rect">
            <a:avLst/>
          </a:prstGeom>
          <a:solidFill>
            <a:srgbClr val="8BB3CE">
              <a:alpha val="60000"/>
            </a:srgbClr>
          </a:solidFill>
        </p:spPr>
        <p:txBody>
          <a:bodyPr vert="horz" lIns="91440" tIns="45720" rIns="91440" bIns="45720" rtlCol="0" anchor="ctr" anchorCtr="0">
            <a:normAutofit/>
          </a:bodyPr>
          <a:lstStyle/>
          <a:p>
            <a:pPr marL="190500" lvl="0" algn="ctr" defTabSz="914377">
              <a:lnSpc>
                <a:spcPct val="90000"/>
              </a:lnSpc>
              <a:spcBef>
                <a:spcPct val="0"/>
              </a:spcBef>
              <a:defRPr/>
            </a:pPr>
            <a:endParaRPr kumimoji="0" lang="de-DE" sz="3600" b="0" i="0" u="none" strike="noStrike" kern="1200" cap="none" spc="0" normalizeH="0" baseline="0" noProof="0" dirty="0">
              <a:ln>
                <a:noFill/>
              </a:ln>
              <a:effectLst/>
              <a:uLnTx/>
              <a:uFillTx/>
              <a:latin typeface="+mj-lt"/>
              <a:ea typeface="+mj-ea"/>
              <a:cs typeface="+mj-cs"/>
            </a:endParaRPr>
          </a:p>
        </p:txBody>
      </p:sp>
      <p:sp>
        <p:nvSpPr>
          <p:cNvPr id="9" name="object 3"/>
          <p:cNvSpPr/>
          <p:nvPr/>
        </p:nvSpPr>
        <p:spPr>
          <a:xfrm>
            <a:off x="8185819" y="844502"/>
            <a:ext cx="4009357" cy="6007549"/>
          </a:xfrm>
          <a:prstGeom prst="rect">
            <a:avLst/>
          </a:prstGeom>
          <a:blipFill>
            <a:blip r:embed="rId3" cstate="print"/>
            <a:stretch>
              <a:fillRect/>
            </a:stretch>
          </a:blipFill>
        </p:spPr>
        <p:txBody>
          <a:bodyPr wrap="square" lIns="0" tIns="0" rIns="0" bIns="0" rtlCol="0"/>
          <a:lstStyle/>
          <a:p>
            <a:endParaRPr/>
          </a:p>
        </p:txBody>
      </p:sp>
      <p:sp>
        <p:nvSpPr>
          <p:cNvPr id="2" name="Textfeld 1"/>
          <p:cNvSpPr txBox="1"/>
          <p:nvPr/>
        </p:nvSpPr>
        <p:spPr bwMode="gray">
          <a:xfrm>
            <a:off x="8054" y="906432"/>
            <a:ext cx="8177765" cy="5951568"/>
          </a:xfrm>
          <a:prstGeom prst="rect">
            <a:avLst/>
          </a:prstGeom>
          <a:noFill/>
        </p:spPr>
        <p:txBody>
          <a:bodyPr wrap="square" lIns="0" tIns="0" rIns="0" bIns="0" rtlCol="0" anchor="ctr">
            <a:noAutofit/>
          </a:bodyPr>
          <a:lstStyle/>
          <a:p>
            <a:pPr marL="190500" lvl="0" algn="ctr" defTabSz="914377">
              <a:lnSpc>
                <a:spcPct val="90000"/>
              </a:lnSpc>
              <a:defRPr/>
            </a:pPr>
            <a:r>
              <a:rPr lang="de-DE" sz="3600" b="1" dirty="0">
                <a:solidFill>
                  <a:srgbClr val="333333"/>
                </a:solidFill>
              </a:rPr>
              <a:t>Jaké jsou typické myšlenky a způsoby uvažování u lidí </a:t>
            </a:r>
            <a:r>
              <a:rPr lang="de-DE" sz="3600" b="1" dirty="0">
                <a:solidFill>
                  <a:srgbClr val="004992"/>
                </a:solidFill>
              </a:rPr>
              <a:t>s depresí </a:t>
            </a:r>
            <a:r>
              <a:rPr lang="de-DE" sz="3600" b="1" dirty="0">
                <a:solidFill>
                  <a:srgbClr val="333333"/>
                </a:solidFill>
              </a:rPr>
              <a:t>a </a:t>
            </a:r>
            <a:r>
              <a:rPr lang="de-DE" sz="3600" b="1" dirty="0">
                <a:solidFill>
                  <a:srgbClr val="004992"/>
                </a:solidFill>
              </a:rPr>
              <a:t>nízkým sebevědomím</a:t>
            </a:r>
            <a:r>
              <a:rPr lang="de-DE" sz="3600" b="1" dirty="0">
                <a:solidFill>
                  <a:srgbClr val="333333"/>
                </a:solidFill>
              </a:rPr>
              <a:t>?</a:t>
            </a:r>
          </a:p>
        </p:txBody>
      </p:sp>
      <p:sp>
        <p:nvSpPr>
          <p:cNvPr id="3" name="Footer Placeholder 2"/>
          <p:cNvSpPr>
            <a:spLocks noGrp="1"/>
          </p:cNvSpPr>
          <p:nvPr>
            <p:ph type="ftr" sz="quarter" idx="11"/>
          </p:nvPr>
        </p:nvSpPr>
        <p:spPr/>
        <p:txBody>
          <a:bodyPr/>
          <a:lstStyle/>
          <a:p>
            <a:pPr>
              <a:defRPr/>
            </a:pPr>
            <a:r>
              <a:rPr lang="de-DE"/>
              <a:t>Metakognitivní trénink 8 – Sebedůvěra &amp; Nálada</a:t>
            </a:r>
          </a:p>
        </p:txBody>
      </p:sp>
      <p:sp>
        <p:nvSpPr>
          <p:cNvPr id="4" name="Slide Number Placeholder 3"/>
          <p:cNvSpPr>
            <a:spLocks noGrp="1"/>
          </p:cNvSpPr>
          <p:nvPr>
            <p:ph type="sldNum" sz="quarter" idx="12"/>
          </p:nvPr>
        </p:nvSpPr>
        <p:spPr/>
        <p:txBody>
          <a:bodyPr/>
          <a:lstStyle/>
          <a:p>
            <a:fld id="{25529035-977B-456E-8177-79C4F2969AC4}" type="slidenum">
              <a:rPr lang="de-DE" altLang="de-DE" smtClean="0"/>
              <a:pPr/>
              <a:t>14</a:t>
            </a:fld>
            <a:endParaRPr lang="de-DE" altLang="de-DE"/>
          </a:p>
        </p:txBody>
      </p:sp>
    </p:spTree>
    <p:extLst>
      <p:ext uri="{BB962C8B-B14F-4D97-AF65-F5344CB8AC3E}">
        <p14:creationId xmlns:p14="http://schemas.microsoft.com/office/powerpoint/2010/main" val="6612856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1. Přehnané zobecňování</a:t>
            </a:r>
            <a:br>
              <a:rPr lang="en-US" sz="3600">
                <a:solidFill>
                  <a:srgbClr val="004992"/>
                </a:solidFill>
                <a:latin typeface="+mn-lt"/>
                <a:ea typeface="+mn-ea"/>
                <a:cs typeface="+mn-cs"/>
              </a:rPr>
            </a:br>
            <a:r>
              <a:rPr lang="en-US">
                <a:solidFill>
                  <a:srgbClr val="004992"/>
                </a:solidFill>
                <a:latin typeface="+mn-lt"/>
                <a:ea typeface="+mn-ea"/>
                <a:cs typeface="+mn-cs"/>
              </a:rPr>
              <a:t>Jaké by bylo realističtější a užitečnější hodnocení?</a:t>
            </a:r>
          </a:p>
        </p:txBody>
      </p:sp>
      <p:graphicFrame>
        <p:nvGraphicFramePr>
          <p:cNvPr id="7"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58873418"/>
              </p:ext>
            </p:extLst>
          </p:nvPr>
        </p:nvGraphicFramePr>
        <p:xfrm>
          <a:off x="408955" y="2204864"/>
          <a:ext cx="11376000" cy="3505210"/>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Událost</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err="1">
                          <a:ln>
                            <a:noFill/>
                          </a:ln>
                          <a:solidFill>
                            <a:srgbClr val="333333"/>
                          </a:solidFill>
                          <a:effectLst/>
                          <a:latin typeface="Calibri Light"/>
                        </a:rPr>
                        <a:t>Chybné</a:t>
                      </a:r>
                      <a:r>
                        <a:rPr kumimoji="0" lang="fr-FR" sz="2000" b="1" i="1" u="none" strike="noStrike" cap="none" normalizeH="0" baseline="0" dirty="0">
                          <a:ln>
                            <a:noFill/>
                          </a:ln>
                          <a:solidFill>
                            <a:srgbClr val="333333"/>
                          </a:solidFill>
                          <a:effectLst/>
                          <a:latin typeface="Calibri Light"/>
                        </a:rPr>
                        <a:t> </a:t>
                      </a:r>
                      <a:r>
                        <a:rPr kumimoji="0" lang="fr-FR" sz="2000" b="1" i="1" u="none" strike="noStrike" cap="none" normalizeH="0" baseline="0" dirty="0" err="1">
                          <a:ln>
                            <a:noFill/>
                          </a:ln>
                          <a:solidFill>
                            <a:srgbClr val="333333"/>
                          </a:solidFill>
                          <a:effectLst/>
                          <a:latin typeface="Calibri Light"/>
                        </a:rPr>
                        <a:t>zobecnění</a:t>
                      </a:r>
                      <a:endParaRPr kumimoji="0" lang="fr-FR"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err="1">
                          <a:ln>
                            <a:noFill/>
                          </a:ln>
                          <a:solidFill>
                            <a:srgbClr val="333333"/>
                          </a:solidFill>
                          <a:effectLst/>
                          <a:latin typeface="Calibri Light"/>
                        </a:rPr>
                        <a:t>Realistické</a:t>
                      </a:r>
                      <a:r>
                        <a:rPr kumimoji="0" lang="fr-FR" sz="2000" b="0" i="0" u="none" strike="noStrike" cap="none" normalizeH="0" baseline="0" dirty="0">
                          <a:ln>
                            <a:noFill/>
                          </a:ln>
                          <a:solidFill>
                            <a:srgbClr val="333333"/>
                          </a:solidFill>
                          <a:effectLst/>
                          <a:latin typeface="Calibri Light"/>
                        </a:rPr>
                        <a:t>/</a:t>
                      </a:r>
                      <a:r>
                        <a:rPr kumimoji="0" lang="fr-FR" sz="2000" b="0" i="0" u="none" strike="noStrike" cap="none" normalizeH="0" baseline="0" dirty="0" err="1">
                          <a:ln>
                            <a:noFill/>
                          </a:ln>
                          <a:solidFill>
                            <a:srgbClr val="333333"/>
                          </a:solidFill>
                          <a:effectLst/>
                          <a:latin typeface="Calibri Light"/>
                        </a:rPr>
                        <a:t>konstruktivní</a:t>
                      </a:r>
                      <a:r>
                        <a:rPr kumimoji="0" lang="fr-FR" sz="2000" b="0" i="0" u="none" strike="noStrike" cap="none" normalizeH="0" baseline="0" dirty="0">
                          <a:ln>
                            <a:noFill/>
                          </a:ln>
                          <a:solidFill>
                            <a:srgbClr val="333333"/>
                          </a:solidFill>
                          <a:effectLst/>
                          <a:latin typeface="Calibri Light"/>
                        </a:rPr>
                        <a:t> </a:t>
                      </a:r>
                      <a:r>
                        <a:rPr kumimoji="0" lang="fr-FR" sz="2000" b="0" i="0" u="none" strike="noStrike" cap="none" normalizeH="0" baseline="0" dirty="0" err="1">
                          <a:ln>
                            <a:noFill/>
                          </a:ln>
                          <a:solidFill>
                            <a:srgbClr val="333333"/>
                          </a:solidFill>
                          <a:effectLst/>
                          <a:latin typeface="Calibri Light"/>
                        </a:rPr>
                        <a:t>hodnocení</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Použili jste nějaké cizí slovo nesprávně; nerozumíte významu toho, co je v knize, kterou čtete.</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a:ln>
                            <a:noFill/>
                          </a:ln>
                          <a:solidFill>
                            <a:srgbClr val="333333"/>
                          </a:solidFill>
                          <a:effectLst/>
                          <a:latin typeface="Calibri Light"/>
                        </a:rPr>
                        <a:t>“Jsem </a:t>
                      </a:r>
                      <a:r>
                        <a:rPr kumimoji="0" lang="en-US" sz="1800" b="1" i="1" u="none" strike="noStrike" cap="none" normalizeH="0" baseline="0" err="1">
                          <a:ln>
                            <a:noFill/>
                          </a:ln>
                          <a:solidFill>
                            <a:srgbClr val="333333"/>
                          </a:solidFill>
                          <a:effectLst/>
                          <a:latin typeface="Calibri Light"/>
                        </a:rPr>
                        <a:t>hlupák</a:t>
                      </a:r>
                      <a:r>
                        <a:rPr kumimoji="0" lang="en-US" sz="1800" b="1" i="1" u="none" strike="noStrike" cap="none" normalizeH="0" baseline="0">
                          <a:ln>
                            <a:noFill/>
                          </a:ln>
                          <a:solidFill>
                            <a:srgbClr val="333333"/>
                          </a:solidFill>
                          <a:effectLst/>
                          <a:latin typeface="Calibri Light"/>
                        </a:rPr>
                        <a:t>!”</a:t>
                      </a:r>
                      <a:endParaRPr kumimoji="0" lang="en-US"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rPr>
                        <a:t>Neuspěl jste u zkoušky.</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a:ln>
                            <a:noFill/>
                          </a:ln>
                          <a:solidFill>
                            <a:srgbClr val="333333"/>
                          </a:solidFill>
                          <a:effectLst/>
                          <a:latin typeface="Calibri Light"/>
                        </a:rPr>
                        <a:t>“Jsem </a:t>
                      </a:r>
                      <a:r>
                        <a:rPr kumimoji="0" lang="en-US" sz="1800" b="1" i="1" u="none" strike="noStrike" cap="none" normalizeH="0" baseline="0" dirty="0" err="1">
                          <a:ln>
                            <a:noFill/>
                          </a:ln>
                          <a:solidFill>
                            <a:srgbClr val="333333"/>
                          </a:solidFill>
                          <a:effectLst/>
                          <a:latin typeface="Calibri Light"/>
                        </a:rPr>
                        <a:t>neschopný</a:t>
                      </a:r>
                      <a:r>
                        <a:rPr kumimoji="0" lang="en-US" sz="1800" b="1" i="1" u="none" strike="noStrike" cap="none" normalizeH="0" baseline="0" dirty="0">
                          <a:ln>
                            <a:noFill/>
                          </a:ln>
                          <a:solidFill>
                            <a:srgbClr val="333333"/>
                          </a:solidFill>
                          <a:effectLst/>
                          <a:latin typeface="Calibri Light"/>
                        </a:rPr>
                        <a:t> </a:t>
                      </a:r>
                      <a:r>
                        <a:rPr kumimoji="0" lang="en-US" sz="1800" b="1" i="1" u="none" strike="noStrike" cap="none" normalizeH="0" baseline="0" err="1">
                          <a:ln>
                            <a:noFill/>
                          </a:ln>
                          <a:solidFill>
                            <a:srgbClr val="333333"/>
                          </a:solidFill>
                          <a:effectLst/>
                          <a:latin typeface="Calibri Light"/>
                        </a:rPr>
                        <a:t>břídil</a:t>
                      </a:r>
                      <a:r>
                        <a:rPr kumimoji="0" lang="en-US" sz="1800" b="1" i="1" u="none" strike="noStrike" cap="none" normalizeH="0" baseline="0">
                          <a:ln>
                            <a:noFill/>
                          </a:ln>
                          <a:solidFill>
                            <a:srgbClr val="333333"/>
                          </a:solidFill>
                          <a:effectLst/>
                          <a:latin typeface="Calibri Light"/>
                        </a:rPr>
                        <a:t>!”</a:t>
                      </a:r>
                      <a:endParaRPr kumimoji="0" lang="en-US"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Někdo vás kritizuje.</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a:ln>
                            <a:noFill/>
                          </a:ln>
                          <a:solidFill>
                            <a:srgbClr val="333333"/>
                          </a:solidFill>
                          <a:effectLst/>
                          <a:latin typeface="Calibri Light"/>
                        </a:rPr>
                        <a:t>“Nestojím </a:t>
                      </a:r>
                      <a:r>
                        <a:rPr kumimoji="0" lang="en-US" sz="1800" b="1" i="1" u="none" strike="noStrike" cap="none" normalizeH="0" baseline="0" dirty="0" err="1">
                          <a:ln>
                            <a:noFill/>
                          </a:ln>
                          <a:solidFill>
                            <a:srgbClr val="333333"/>
                          </a:solidFill>
                          <a:effectLst/>
                          <a:latin typeface="Calibri Light"/>
                        </a:rPr>
                        <a:t>za</a:t>
                      </a:r>
                      <a:r>
                        <a:rPr kumimoji="0" lang="en-US" sz="1800" b="1" i="1" u="none" strike="noStrike" cap="none" normalizeH="0" baseline="0" dirty="0">
                          <a:ln>
                            <a:noFill/>
                          </a:ln>
                          <a:solidFill>
                            <a:srgbClr val="333333"/>
                          </a:solidFill>
                          <a:effectLst/>
                          <a:latin typeface="Calibri Light"/>
                        </a:rPr>
                        <a:t> </a:t>
                      </a:r>
                      <a:r>
                        <a:rPr kumimoji="0" lang="en-US" sz="1800" b="1" i="1" u="none" strike="noStrike" cap="none" normalizeH="0" baseline="0" err="1">
                          <a:ln>
                            <a:noFill/>
                          </a:ln>
                          <a:solidFill>
                            <a:srgbClr val="333333"/>
                          </a:solidFill>
                          <a:effectLst/>
                          <a:latin typeface="Calibri Light"/>
                        </a:rPr>
                        <a:t>nic</a:t>
                      </a:r>
                      <a:r>
                        <a:rPr kumimoji="0" lang="en-US" sz="1800" b="1" i="1" u="none" strike="noStrike" cap="none" normalizeH="0" baseline="0">
                          <a:ln>
                            <a:noFill/>
                          </a:ln>
                          <a:solidFill>
                            <a:srgbClr val="333333"/>
                          </a:solidFill>
                          <a:effectLst/>
                          <a:latin typeface="Calibri Light"/>
                        </a:rPr>
                        <a:t>!”</a:t>
                      </a:r>
                      <a:endParaRPr kumimoji="0" lang="en-US"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e-DE"/>
              <a:t>Metakognitivní trénink 8 – Sebedůvěra &amp; Nálada</a:t>
            </a:r>
          </a:p>
        </p:txBody>
      </p:sp>
      <p:sp>
        <p:nvSpPr>
          <p:cNvPr id="6" name="Slide Number Placeholder 5"/>
          <p:cNvSpPr>
            <a:spLocks noGrp="1"/>
          </p:cNvSpPr>
          <p:nvPr>
            <p:ph type="sldNum" sz="quarter" idx="12"/>
          </p:nvPr>
        </p:nvSpPr>
        <p:spPr/>
        <p:txBody>
          <a:bodyPr/>
          <a:lstStyle/>
          <a:p>
            <a:fld id="{591793C3-4DF7-4963-BE19-2AB171254E60}" type="slidenum">
              <a:rPr lang="de-DE" altLang="de-DE" smtClean="0"/>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1. Přehnané zobecňování</a:t>
            </a:r>
            <a:br>
              <a:rPr lang="en-US" sz="3600">
                <a:solidFill>
                  <a:srgbClr val="004992"/>
                </a:solidFill>
                <a:latin typeface="+mn-lt"/>
                <a:ea typeface="+mn-ea"/>
                <a:cs typeface="+mn-cs"/>
              </a:rPr>
            </a:br>
            <a:r>
              <a:rPr lang="en-US">
                <a:solidFill>
                  <a:srgbClr val="004992"/>
                </a:solidFill>
                <a:latin typeface="+mn-lt"/>
                <a:ea typeface="+mn-ea"/>
                <a:cs typeface="+mn-cs"/>
              </a:rPr>
              <a:t>Jaké by bylo realističtější a užitečnější hodnocení?</a:t>
            </a:r>
          </a:p>
        </p:txBody>
      </p:sp>
      <p:graphicFrame>
        <p:nvGraphicFramePr>
          <p:cNvPr id="7"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1602279056"/>
              </p:ext>
            </p:extLst>
          </p:nvPr>
        </p:nvGraphicFramePr>
        <p:xfrm>
          <a:off x="408955" y="2204864"/>
          <a:ext cx="11376000" cy="3505210"/>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Událost</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err="1">
                          <a:ln>
                            <a:noFill/>
                          </a:ln>
                          <a:solidFill>
                            <a:srgbClr val="333333"/>
                          </a:solidFill>
                          <a:effectLst/>
                          <a:latin typeface="Calibri Light"/>
                        </a:rPr>
                        <a:t>Chybné</a:t>
                      </a:r>
                      <a:r>
                        <a:rPr kumimoji="0" lang="fr-FR" sz="2000" b="1" i="1" u="none" strike="noStrike" cap="none" normalizeH="0" baseline="0" dirty="0">
                          <a:ln>
                            <a:noFill/>
                          </a:ln>
                          <a:solidFill>
                            <a:srgbClr val="333333"/>
                          </a:solidFill>
                          <a:effectLst/>
                          <a:latin typeface="Calibri Light"/>
                        </a:rPr>
                        <a:t> </a:t>
                      </a:r>
                      <a:r>
                        <a:rPr kumimoji="0" lang="fr-FR" sz="2000" b="1" i="1" u="none" strike="noStrike" cap="none" normalizeH="0" baseline="0" dirty="0" err="1">
                          <a:ln>
                            <a:noFill/>
                          </a:ln>
                          <a:solidFill>
                            <a:srgbClr val="333333"/>
                          </a:solidFill>
                          <a:effectLst/>
                          <a:latin typeface="Calibri Light"/>
                        </a:rPr>
                        <a:t>zobecnění</a:t>
                      </a:r>
                      <a:endParaRPr kumimoji="0" lang="fr-FR"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err="1">
                          <a:ln>
                            <a:noFill/>
                          </a:ln>
                          <a:solidFill>
                            <a:srgbClr val="333333"/>
                          </a:solidFill>
                          <a:effectLst/>
                          <a:latin typeface="Calibri Light"/>
                        </a:rPr>
                        <a:t>Realistické</a:t>
                      </a:r>
                      <a:r>
                        <a:rPr kumimoji="0" lang="fr-FR" sz="2000" b="0" i="0" u="none" strike="noStrike" cap="none" normalizeH="0" baseline="0" dirty="0">
                          <a:ln>
                            <a:noFill/>
                          </a:ln>
                          <a:solidFill>
                            <a:srgbClr val="333333"/>
                          </a:solidFill>
                          <a:effectLst/>
                          <a:latin typeface="Calibri Light"/>
                        </a:rPr>
                        <a:t>/</a:t>
                      </a:r>
                      <a:r>
                        <a:rPr kumimoji="0" lang="fr-FR" sz="2000" b="0" i="0" u="none" strike="noStrike" cap="none" normalizeH="0" baseline="0" dirty="0" err="1">
                          <a:ln>
                            <a:noFill/>
                          </a:ln>
                          <a:solidFill>
                            <a:srgbClr val="333333"/>
                          </a:solidFill>
                          <a:effectLst/>
                          <a:latin typeface="Calibri Light"/>
                        </a:rPr>
                        <a:t>konstruktivní</a:t>
                      </a:r>
                      <a:r>
                        <a:rPr kumimoji="0" lang="fr-FR" sz="2000" b="0" i="0" u="none" strike="noStrike" cap="none" normalizeH="0" baseline="0" dirty="0">
                          <a:ln>
                            <a:noFill/>
                          </a:ln>
                          <a:solidFill>
                            <a:srgbClr val="333333"/>
                          </a:solidFill>
                          <a:effectLst/>
                          <a:latin typeface="Calibri Light"/>
                        </a:rPr>
                        <a:t> </a:t>
                      </a:r>
                      <a:r>
                        <a:rPr kumimoji="0" lang="fr-FR" sz="2000" b="0" i="0" u="none" strike="noStrike" cap="none" normalizeH="0" baseline="0" dirty="0" err="1">
                          <a:ln>
                            <a:noFill/>
                          </a:ln>
                          <a:solidFill>
                            <a:srgbClr val="333333"/>
                          </a:solidFill>
                          <a:effectLst/>
                          <a:latin typeface="Calibri Light"/>
                        </a:rPr>
                        <a:t>hodnocení</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Použili jste nějaké cizí slovo nesprávně; nerozumíte významu toho, co je v knize, kterou čtete.</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a:ln>
                            <a:noFill/>
                          </a:ln>
                          <a:solidFill>
                            <a:srgbClr val="333333"/>
                          </a:solidFill>
                          <a:effectLst/>
                          <a:latin typeface="Calibri Light"/>
                        </a:rPr>
                        <a:t>“Jsem </a:t>
                      </a:r>
                      <a:r>
                        <a:rPr kumimoji="0" lang="en-US" sz="1800" b="1" i="1" u="none" strike="noStrike" cap="none" normalizeH="0" baseline="0" err="1">
                          <a:ln>
                            <a:noFill/>
                          </a:ln>
                          <a:solidFill>
                            <a:srgbClr val="333333"/>
                          </a:solidFill>
                          <a:effectLst/>
                          <a:latin typeface="Calibri Light"/>
                        </a:rPr>
                        <a:t>hlupák</a:t>
                      </a:r>
                      <a:r>
                        <a:rPr kumimoji="0" lang="en-US" sz="1800" b="1" i="1" u="none" strike="noStrike" cap="none" normalizeH="0" baseline="0">
                          <a:ln>
                            <a:noFill/>
                          </a:ln>
                          <a:solidFill>
                            <a:srgbClr val="333333"/>
                          </a:solidFill>
                          <a:effectLst/>
                          <a:latin typeface="Calibri Light"/>
                        </a:rPr>
                        <a:t>!”</a:t>
                      </a:r>
                      <a:endParaRPr kumimoji="0" lang="en-US"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“Nikdo </a:t>
                      </a:r>
                      <a:r>
                        <a:rPr kumimoji="0" lang="en-US" sz="1800" b="0" i="0" u="none" strike="noStrike" cap="none" normalizeH="0" baseline="0" dirty="0" err="1">
                          <a:ln>
                            <a:noFill/>
                          </a:ln>
                          <a:solidFill>
                            <a:srgbClr val="333333"/>
                          </a:solidFill>
                          <a:effectLst/>
                          <a:latin typeface="Calibri Light"/>
                        </a:rPr>
                        <a:t>není</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err="1">
                          <a:ln>
                            <a:noFill/>
                          </a:ln>
                          <a:solidFill>
                            <a:srgbClr val="333333"/>
                          </a:solidFill>
                          <a:effectLst/>
                          <a:latin typeface="Calibri Light"/>
                        </a:rPr>
                        <a:t>dokonalý</a:t>
                      </a:r>
                      <a:r>
                        <a:rPr kumimoji="0" lang="en-US" sz="1800" b="0" i="0" u="none" strike="noStrike" cap="none" normalizeH="0" baseline="0">
                          <a:ln>
                            <a:noFill/>
                          </a:ln>
                          <a:solidFill>
                            <a:srgbClr val="333333"/>
                          </a:solidFill>
                          <a:effectLst/>
                          <a:latin typeface="Calibri Light"/>
                        </a:rPr>
                        <a:t>.”</a:t>
                      </a:r>
                      <a:endParaRPr kumimoji="0" lang="en-US" sz="18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“Opravdu </a:t>
                      </a:r>
                      <a:r>
                        <a:rPr kumimoji="0" lang="en-US" sz="1800" b="0" i="0" u="none" strike="noStrike" cap="none" normalizeH="0" baseline="0" dirty="0" err="1">
                          <a:ln>
                            <a:noFill/>
                          </a:ln>
                          <a:solidFill>
                            <a:srgbClr val="333333"/>
                          </a:solidFill>
                          <a:effectLst/>
                          <a:latin typeface="Calibri Light"/>
                        </a:rPr>
                        <a:t>mě</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tak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kniha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tak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err="1">
                          <a:ln>
                            <a:noFill/>
                          </a:ln>
                          <a:solidFill>
                            <a:srgbClr val="333333"/>
                          </a:solidFill>
                          <a:effectLst/>
                          <a:latin typeface="Calibri Light"/>
                        </a:rPr>
                        <a:t>zajímá</a:t>
                      </a:r>
                      <a:r>
                        <a:rPr kumimoji="0" lang="en-US" sz="1800" b="0" i="0" u="none" strike="noStrike" cap="none" normalizeH="0" baseline="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rPr>
                        <a:t>Neuspěl jste u zkoušky.</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a:ln>
                            <a:noFill/>
                          </a:ln>
                          <a:solidFill>
                            <a:srgbClr val="333333"/>
                          </a:solidFill>
                          <a:effectLst/>
                          <a:latin typeface="Calibri Light"/>
                        </a:rPr>
                        <a:t>“Jsem </a:t>
                      </a:r>
                      <a:r>
                        <a:rPr kumimoji="0" lang="en-US" sz="1800" b="1" i="1" u="none" strike="noStrike" cap="none" normalizeH="0" baseline="0" dirty="0" err="1">
                          <a:ln>
                            <a:noFill/>
                          </a:ln>
                          <a:solidFill>
                            <a:srgbClr val="333333"/>
                          </a:solidFill>
                          <a:effectLst/>
                          <a:latin typeface="Calibri Light"/>
                        </a:rPr>
                        <a:t>neschopný</a:t>
                      </a:r>
                      <a:r>
                        <a:rPr kumimoji="0" lang="en-US" sz="1800" b="1" i="1" u="none" strike="noStrike" cap="none" normalizeH="0" baseline="0" dirty="0">
                          <a:ln>
                            <a:noFill/>
                          </a:ln>
                          <a:solidFill>
                            <a:srgbClr val="333333"/>
                          </a:solidFill>
                          <a:effectLst/>
                          <a:latin typeface="Calibri Light"/>
                        </a:rPr>
                        <a:t> </a:t>
                      </a:r>
                      <a:r>
                        <a:rPr kumimoji="0" lang="en-US" sz="1800" b="1" i="1" u="none" strike="noStrike" cap="none" normalizeH="0" baseline="0" err="1">
                          <a:ln>
                            <a:noFill/>
                          </a:ln>
                          <a:solidFill>
                            <a:srgbClr val="333333"/>
                          </a:solidFill>
                          <a:effectLst/>
                          <a:latin typeface="Calibri Light"/>
                        </a:rPr>
                        <a:t>břídil</a:t>
                      </a:r>
                      <a:r>
                        <a:rPr kumimoji="0" lang="en-US" sz="1800" b="1" i="1" u="none" strike="noStrike" cap="none" normalizeH="0" baseline="0">
                          <a:ln>
                            <a:noFill/>
                          </a:ln>
                          <a:solidFill>
                            <a:srgbClr val="333333"/>
                          </a:solidFill>
                          <a:effectLst/>
                          <a:latin typeface="Calibri Light"/>
                        </a:rPr>
                        <a:t>!”</a:t>
                      </a:r>
                      <a:endParaRPr kumimoji="0" lang="en-US"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“Příště </a:t>
                      </a:r>
                      <a:r>
                        <a:rPr kumimoji="0" lang="en-US" sz="1800" b="0" i="0" u="none" strike="noStrike" cap="none" normalizeH="0" baseline="0" dirty="0">
                          <a:ln>
                            <a:noFill/>
                          </a:ln>
                          <a:solidFill>
                            <a:srgbClr val="333333"/>
                          </a:solidFill>
                          <a:effectLst/>
                          <a:latin typeface="Calibri Light"/>
                        </a:rPr>
                        <a:t>se </a:t>
                      </a:r>
                      <a:r>
                        <a:rPr kumimoji="0" lang="en-US" sz="1800" b="0" i="0" u="none" strike="noStrike" cap="none" normalizeH="0" baseline="0" dirty="0" err="1">
                          <a:ln>
                            <a:noFill/>
                          </a:ln>
                          <a:solidFill>
                            <a:srgbClr val="333333"/>
                          </a:solidFill>
                          <a:effectLst/>
                          <a:latin typeface="Calibri Light"/>
                        </a:rPr>
                        <a:t>budu</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víc</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err="1">
                          <a:ln>
                            <a:noFill/>
                          </a:ln>
                          <a:solidFill>
                            <a:srgbClr val="333333"/>
                          </a:solidFill>
                          <a:effectLst/>
                          <a:latin typeface="Calibri Light"/>
                        </a:rPr>
                        <a:t>učit</a:t>
                      </a:r>
                      <a:r>
                        <a:rPr kumimoji="0" lang="en-US" sz="1800" b="0" i="0" u="none" strike="noStrike" cap="none" normalizeH="0" baseline="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Někdo vás kritizuje.</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a:ln>
                            <a:noFill/>
                          </a:ln>
                          <a:solidFill>
                            <a:srgbClr val="333333"/>
                          </a:solidFill>
                          <a:effectLst/>
                          <a:latin typeface="Calibri Light"/>
                        </a:rPr>
                        <a:t>“Nestojím </a:t>
                      </a:r>
                      <a:r>
                        <a:rPr kumimoji="0" lang="en-US" sz="1800" b="1" i="1" u="none" strike="noStrike" cap="none" normalizeH="0" baseline="0" dirty="0" err="1">
                          <a:ln>
                            <a:noFill/>
                          </a:ln>
                          <a:solidFill>
                            <a:srgbClr val="333333"/>
                          </a:solidFill>
                          <a:effectLst/>
                          <a:latin typeface="Calibri Light"/>
                        </a:rPr>
                        <a:t>za</a:t>
                      </a:r>
                      <a:r>
                        <a:rPr kumimoji="0" lang="en-US" sz="1800" b="1" i="1" u="none" strike="noStrike" cap="none" normalizeH="0" baseline="0" dirty="0">
                          <a:ln>
                            <a:noFill/>
                          </a:ln>
                          <a:solidFill>
                            <a:srgbClr val="333333"/>
                          </a:solidFill>
                          <a:effectLst/>
                          <a:latin typeface="Calibri Light"/>
                        </a:rPr>
                        <a:t> </a:t>
                      </a:r>
                      <a:r>
                        <a:rPr kumimoji="0" lang="en-US" sz="1800" b="1" i="1" u="none" strike="noStrike" cap="none" normalizeH="0" baseline="0" err="1">
                          <a:ln>
                            <a:noFill/>
                          </a:ln>
                          <a:solidFill>
                            <a:srgbClr val="333333"/>
                          </a:solidFill>
                          <a:effectLst/>
                          <a:latin typeface="Calibri Light"/>
                        </a:rPr>
                        <a:t>nic</a:t>
                      </a:r>
                      <a:r>
                        <a:rPr kumimoji="0" lang="en-US" sz="1800" b="1" i="1" u="none" strike="noStrike" cap="none" normalizeH="0" baseline="0">
                          <a:ln>
                            <a:noFill/>
                          </a:ln>
                          <a:solidFill>
                            <a:srgbClr val="333333"/>
                          </a:solidFill>
                          <a:effectLst/>
                          <a:latin typeface="Calibri Light"/>
                        </a:rPr>
                        <a:t>!”</a:t>
                      </a:r>
                      <a:endParaRPr kumimoji="0" lang="en-US"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“Možná </a:t>
                      </a:r>
                      <a:r>
                        <a:rPr kumimoji="0" lang="en-US" sz="1800" b="0" i="0" u="none" strike="noStrike" cap="none" normalizeH="0" baseline="0" dirty="0" err="1">
                          <a:ln>
                            <a:noFill/>
                          </a:ln>
                          <a:solidFill>
                            <a:srgbClr val="333333"/>
                          </a:solidFill>
                          <a:effectLst/>
                          <a:latin typeface="Calibri Light"/>
                        </a:rPr>
                        <a:t>má</a:t>
                      </a:r>
                      <a:r>
                        <a:rPr kumimoji="0" lang="en-US" sz="1800" b="0" i="0" u="none" strike="noStrike" cap="none" normalizeH="0" baseline="0" dirty="0">
                          <a:ln>
                            <a:noFill/>
                          </a:ln>
                          <a:solidFill>
                            <a:srgbClr val="333333"/>
                          </a:solidFill>
                          <a:effectLst/>
                          <a:latin typeface="Calibri Light"/>
                        </a:rPr>
                        <a:t> v </a:t>
                      </a:r>
                      <a:r>
                        <a:rPr kumimoji="0" lang="en-US" sz="1800" b="0" i="0" u="none" strike="noStrike" cap="none" normalizeH="0" baseline="0" dirty="0" err="1">
                          <a:ln>
                            <a:noFill/>
                          </a:ln>
                          <a:solidFill>
                            <a:srgbClr val="333333"/>
                          </a:solidFill>
                          <a:effectLst/>
                          <a:latin typeface="Calibri Light"/>
                        </a:rPr>
                        <a:t>něčem</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pravdu</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Neměl</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bych</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něco</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dělat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err="1">
                          <a:ln>
                            <a:noFill/>
                          </a:ln>
                          <a:solidFill>
                            <a:srgbClr val="333333"/>
                          </a:solidFill>
                          <a:effectLst/>
                          <a:latin typeface="Calibri Light"/>
                        </a:rPr>
                        <a:t>jinak</a:t>
                      </a:r>
                      <a:r>
                        <a:rPr kumimoji="0" lang="en-US" sz="1800" b="0" i="0" u="none" strike="noStrike" cap="none" normalizeH="0" baseline="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e-DE"/>
              <a:t>Metakognitivní trénink 8 – Sebedůvěra &amp; Nálada</a:t>
            </a:r>
          </a:p>
        </p:txBody>
      </p:sp>
      <p:sp>
        <p:nvSpPr>
          <p:cNvPr id="6" name="Slide Number Placeholder 5"/>
          <p:cNvSpPr>
            <a:spLocks noGrp="1"/>
          </p:cNvSpPr>
          <p:nvPr>
            <p:ph type="sldNum" sz="quarter" idx="12"/>
          </p:nvPr>
        </p:nvSpPr>
        <p:spPr/>
        <p:txBody>
          <a:bodyPr/>
          <a:lstStyle/>
          <a:p>
            <a:fld id="{591793C3-4DF7-4963-BE19-2AB171254E60}" type="slidenum">
              <a:rPr lang="de-DE" altLang="de-DE" smtClean="0"/>
              <a:pPr/>
              <a:t>16</a:t>
            </a:fld>
            <a:endParaRPr lang="de-DE" altLang="de-DE"/>
          </a:p>
        </p:txBody>
      </p:sp>
    </p:spTree>
    <p:extLst>
      <p:ext uri="{BB962C8B-B14F-4D97-AF65-F5344CB8AC3E}">
        <p14:creationId xmlns:p14="http://schemas.microsoft.com/office/powerpoint/2010/main" val="38358139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63" name="Rectangle 22"/>
          <p:cNvSpPr>
            <a:spLocks noChangeArrowheads="1"/>
          </p:cNvSpPr>
          <p:nvPr/>
        </p:nvSpPr>
        <p:spPr bwMode="auto">
          <a:xfrm>
            <a:off x="408954" y="5949280"/>
            <a:ext cx="11376000" cy="588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Times New Roman" panose="02020603050405020304" pitchFamily="18" charset="0"/>
              </a:defRPr>
            </a:lvl1pPr>
            <a:lvl2pPr marL="742950" indent="-285750" eaLnBrk="0" hangingPunct="0">
              <a:spcBef>
                <a:spcPct val="20000"/>
              </a:spcBef>
              <a:buClr>
                <a:srgbClr val="006699"/>
              </a:buClr>
              <a:buFont typeface="Wingdings" panose="05000000000000000000" pitchFamily="2" charset="2"/>
              <a:buChar char="Ø"/>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Font typeface="Wingdings" panose="05000000000000000000" pitchFamily="2" charset="2"/>
              <a:buChar char="Ø"/>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Font typeface="Wingdings" panose="05000000000000000000" pitchFamily="2" charset="2"/>
              <a:buChar char="Ø"/>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Font typeface="Wingdings" panose="05000000000000000000" pitchFamily="2" charset="2"/>
              <a:buChar char="Ø"/>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Times New Roman" panose="02020603050405020304" pitchFamily="18" charset="0"/>
              </a:defRPr>
            </a:lvl9pPr>
          </a:lstStyle>
          <a:p>
            <a:pPr eaLnBrk="1" hangingPunct="1">
              <a:lnSpc>
                <a:spcPct val="90000"/>
              </a:lnSpc>
              <a:buFont typeface="Wingdings" panose="05000000000000000000" pitchFamily="2" charset="2"/>
              <a:buNone/>
            </a:pPr>
            <a:r>
              <a:rPr lang="cs-CZ" altLang="de-DE" sz="2000" dirty="0">
                <a:solidFill>
                  <a:srgbClr val="004992"/>
                </a:solidFill>
                <a:latin typeface="+mn-lt"/>
              </a:rPr>
              <a:t>Připusťte si, že chybovat je běžné!</a:t>
            </a:r>
            <a:r>
              <a:rPr lang="en-US" altLang="de-DE" sz="2000" dirty="0">
                <a:solidFill>
                  <a:srgbClr val="004992"/>
                </a:solidFill>
                <a:latin typeface="+mn-lt"/>
              </a:rPr>
              <a:t> </a:t>
            </a:r>
            <a:r>
              <a:rPr lang="cs-CZ" altLang="de-DE" sz="2000" dirty="0">
                <a:solidFill>
                  <a:srgbClr val="333333"/>
                </a:solidFill>
                <a:latin typeface="+mn-lt"/>
              </a:rPr>
              <a:t>Nikdo není dokonalý</a:t>
            </a:r>
            <a:r>
              <a:rPr lang="en-US" altLang="de-DE" sz="2000" dirty="0">
                <a:solidFill>
                  <a:srgbClr val="333333"/>
                </a:solidFill>
                <a:latin typeface="+mn-lt"/>
              </a:rPr>
              <a:t>! </a:t>
            </a:r>
            <a:r>
              <a:rPr lang="cs-CZ" altLang="de-DE" sz="2000" dirty="0">
                <a:solidFill>
                  <a:srgbClr val="333333"/>
                </a:solidFill>
                <a:latin typeface="+mn-lt"/>
              </a:rPr>
              <a:t>To, že se občas zakoktáte, neznamená, že vůbec nedokážete říct, co chcete. Když občas uděláte nějakou chybu, neznamená to, že jste neschopní a k ničemu</a:t>
            </a:r>
            <a:r>
              <a:rPr lang="en-US" altLang="de-DE" sz="2000" dirty="0">
                <a:solidFill>
                  <a:srgbClr val="333333"/>
                </a:solidFill>
                <a:latin typeface="+mn-lt"/>
              </a:rPr>
              <a:t>.</a:t>
            </a: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1. Přehnané zobecňování</a:t>
            </a:r>
            <a:br>
              <a:rPr lang="en-US" sz="3600">
                <a:solidFill>
                  <a:srgbClr val="004992"/>
                </a:solidFill>
                <a:latin typeface="+mn-lt"/>
                <a:ea typeface="+mn-ea"/>
                <a:cs typeface="+mn-cs"/>
              </a:rPr>
            </a:br>
            <a:r>
              <a:rPr lang="en-US">
                <a:solidFill>
                  <a:srgbClr val="004992"/>
                </a:solidFill>
                <a:latin typeface="+mn-lt"/>
                <a:ea typeface="+mn-ea"/>
                <a:cs typeface="+mn-cs"/>
              </a:rPr>
              <a:t>Jaké by bylo realističtější a užitečnější hodnocení?</a:t>
            </a:r>
          </a:p>
        </p:txBody>
      </p:sp>
      <p:graphicFrame>
        <p:nvGraphicFramePr>
          <p:cNvPr id="7"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3676949238"/>
              </p:ext>
            </p:extLst>
          </p:nvPr>
        </p:nvGraphicFramePr>
        <p:xfrm>
          <a:off x="408955" y="2204864"/>
          <a:ext cx="11376000" cy="3505210"/>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Událost</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err="1">
                          <a:ln>
                            <a:noFill/>
                          </a:ln>
                          <a:solidFill>
                            <a:srgbClr val="333333"/>
                          </a:solidFill>
                          <a:effectLst/>
                          <a:latin typeface="Calibri Light"/>
                        </a:rPr>
                        <a:t>Chybné</a:t>
                      </a:r>
                      <a:r>
                        <a:rPr kumimoji="0" lang="fr-FR" sz="2000" b="1" i="1" u="none" strike="noStrike" cap="none" normalizeH="0" baseline="0" dirty="0">
                          <a:ln>
                            <a:noFill/>
                          </a:ln>
                          <a:solidFill>
                            <a:srgbClr val="333333"/>
                          </a:solidFill>
                          <a:effectLst/>
                          <a:latin typeface="Calibri Light"/>
                        </a:rPr>
                        <a:t> </a:t>
                      </a:r>
                      <a:r>
                        <a:rPr kumimoji="0" lang="fr-FR" sz="2000" b="1" i="1" u="none" strike="noStrike" cap="none" normalizeH="0" baseline="0" dirty="0" err="1">
                          <a:ln>
                            <a:noFill/>
                          </a:ln>
                          <a:solidFill>
                            <a:srgbClr val="333333"/>
                          </a:solidFill>
                          <a:effectLst/>
                          <a:latin typeface="Calibri Light"/>
                        </a:rPr>
                        <a:t>zobecnění</a:t>
                      </a:r>
                      <a:endParaRPr kumimoji="0" lang="fr-FR"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err="1">
                          <a:ln>
                            <a:noFill/>
                          </a:ln>
                          <a:solidFill>
                            <a:srgbClr val="333333"/>
                          </a:solidFill>
                          <a:effectLst/>
                          <a:latin typeface="Calibri Light"/>
                        </a:rPr>
                        <a:t>Realistické</a:t>
                      </a:r>
                      <a:r>
                        <a:rPr kumimoji="0" lang="fr-FR" sz="2000" b="0" i="0" u="none" strike="noStrike" cap="none" normalizeH="0" baseline="0" dirty="0">
                          <a:ln>
                            <a:noFill/>
                          </a:ln>
                          <a:solidFill>
                            <a:srgbClr val="333333"/>
                          </a:solidFill>
                          <a:effectLst/>
                          <a:latin typeface="Calibri Light"/>
                        </a:rPr>
                        <a:t>/</a:t>
                      </a:r>
                      <a:r>
                        <a:rPr kumimoji="0" lang="fr-FR" sz="2000" b="0" i="0" u="none" strike="noStrike" cap="none" normalizeH="0" baseline="0" dirty="0" err="1">
                          <a:ln>
                            <a:noFill/>
                          </a:ln>
                          <a:solidFill>
                            <a:srgbClr val="333333"/>
                          </a:solidFill>
                          <a:effectLst/>
                          <a:latin typeface="Calibri Light"/>
                        </a:rPr>
                        <a:t>konstruktivní</a:t>
                      </a:r>
                      <a:r>
                        <a:rPr kumimoji="0" lang="fr-FR" sz="2000" b="0" i="0" u="none" strike="noStrike" cap="none" normalizeH="0" baseline="0" dirty="0">
                          <a:ln>
                            <a:noFill/>
                          </a:ln>
                          <a:solidFill>
                            <a:srgbClr val="333333"/>
                          </a:solidFill>
                          <a:effectLst/>
                          <a:latin typeface="Calibri Light"/>
                        </a:rPr>
                        <a:t> </a:t>
                      </a:r>
                      <a:r>
                        <a:rPr kumimoji="0" lang="fr-FR" sz="2000" b="0" i="0" u="none" strike="noStrike" cap="none" normalizeH="0" baseline="0" dirty="0" err="1">
                          <a:ln>
                            <a:noFill/>
                          </a:ln>
                          <a:solidFill>
                            <a:srgbClr val="333333"/>
                          </a:solidFill>
                          <a:effectLst/>
                          <a:latin typeface="Calibri Light"/>
                        </a:rPr>
                        <a:t>hodnocení</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Použili jste nějaké cizí slovo nesprávně; nerozumíte významu toho, co je v knize, kterou čtete.</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a:ln>
                            <a:noFill/>
                          </a:ln>
                          <a:solidFill>
                            <a:srgbClr val="333333"/>
                          </a:solidFill>
                          <a:effectLst/>
                          <a:latin typeface="Calibri Light"/>
                        </a:rPr>
                        <a:t>“Jsem </a:t>
                      </a:r>
                      <a:r>
                        <a:rPr kumimoji="0" lang="en-US" sz="1800" b="1" i="1" u="none" strike="noStrike" cap="none" normalizeH="0" baseline="0" err="1">
                          <a:ln>
                            <a:noFill/>
                          </a:ln>
                          <a:solidFill>
                            <a:srgbClr val="333333"/>
                          </a:solidFill>
                          <a:effectLst/>
                          <a:latin typeface="Calibri Light"/>
                        </a:rPr>
                        <a:t>hlupák</a:t>
                      </a:r>
                      <a:r>
                        <a:rPr kumimoji="0" lang="en-US" sz="1800" b="1" i="1" u="none" strike="noStrike" cap="none" normalizeH="0" baseline="0">
                          <a:ln>
                            <a:noFill/>
                          </a:ln>
                          <a:solidFill>
                            <a:srgbClr val="333333"/>
                          </a:solidFill>
                          <a:effectLst/>
                          <a:latin typeface="Calibri Light"/>
                        </a:rPr>
                        <a:t>!”</a:t>
                      </a:r>
                      <a:endParaRPr kumimoji="0" lang="en-US"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“Nikdo </a:t>
                      </a:r>
                      <a:r>
                        <a:rPr kumimoji="0" lang="en-US" sz="1800" b="0" i="0" u="none" strike="noStrike" cap="none" normalizeH="0" baseline="0" dirty="0" err="1">
                          <a:ln>
                            <a:noFill/>
                          </a:ln>
                          <a:solidFill>
                            <a:srgbClr val="333333"/>
                          </a:solidFill>
                          <a:effectLst/>
                          <a:latin typeface="Calibri Light"/>
                        </a:rPr>
                        <a:t>není</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err="1">
                          <a:ln>
                            <a:noFill/>
                          </a:ln>
                          <a:solidFill>
                            <a:srgbClr val="333333"/>
                          </a:solidFill>
                          <a:effectLst/>
                          <a:latin typeface="Calibri Light"/>
                        </a:rPr>
                        <a:t>dokonalý</a:t>
                      </a:r>
                      <a:r>
                        <a:rPr kumimoji="0" lang="en-US" sz="1800" b="0" i="0" u="none" strike="noStrike" cap="none" normalizeH="0" baseline="0">
                          <a:ln>
                            <a:noFill/>
                          </a:ln>
                          <a:solidFill>
                            <a:srgbClr val="333333"/>
                          </a:solidFill>
                          <a:effectLst/>
                          <a:latin typeface="Calibri Light"/>
                        </a:rPr>
                        <a:t>.”</a:t>
                      </a:r>
                      <a:endParaRPr kumimoji="0" lang="en-US" sz="18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“Opravdu </a:t>
                      </a:r>
                      <a:r>
                        <a:rPr kumimoji="0" lang="en-US" sz="1800" b="0" i="0" u="none" strike="noStrike" cap="none" normalizeH="0" baseline="0" dirty="0" err="1">
                          <a:ln>
                            <a:noFill/>
                          </a:ln>
                          <a:solidFill>
                            <a:srgbClr val="333333"/>
                          </a:solidFill>
                          <a:effectLst/>
                          <a:latin typeface="Calibri Light"/>
                        </a:rPr>
                        <a:t>mě</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tak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kniha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tak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err="1">
                          <a:ln>
                            <a:noFill/>
                          </a:ln>
                          <a:solidFill>
                            <a:srgbClr val="333333"/>
                          </a:solidFill>
                          <a:effectLst/>
                          <a:latin typeface="Calibri Light"/>
                        </a:rPr>
                        <a:t>zajímá</a:t>
                      </a:r>
                      <a:r>
                        <a:rPr kumimoji="0" lang="en-US" sz="1800" b="0" i="0" u="none" strike="noStrike" cap="none" normalizeH="0" baseline="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rPr>
                        <a:t>Neuspěl jste u zkoušky.</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a:ln>
                            <a:noFill/>
                          </a:ln>
                          <a:solidFill>
                            <a:srgbClr val="333333"/>
                          </a:solidFill>
                          <a:effectLst/>
                          <a:latin typeface="Calibri Light"/>
                        </a:rPr>
                        <a:t>“Jsem </a:t>
                      </a:r>
                      <a:r>
                        <a:rPr kumimoji="0" lang="en-US" sz="1800" b="1" i="1" u="none" strike="noStrike" cap="none" normalizeH="0" baseline="0" dirty="0" err="1">
                          <a:ln>
                            <a:noFill/>
                          </a:ln>
                          <a:solidFill>
                            <a:srgbClr val="333333"/>
                          </a:solidFill>
                          <a:effectLst/>
                          <a:latin typeface="Calibri Light"/>
                        </a:rPr>
                        <a:t>neschopný</a:t>
                      </a:r>
                      <a:r>
                        <a:rPr kumimoji="0" lang="en-US" sz="1800" b="1" i="1" u="none" strike="noStrike" cap="none" normalizeH="0" baseline="0" dirty="0">
                          <a:ln>
                            <a:noFill/>
                          </a:ln>
                          <a:solidFill>
                            <a:srgbClr val="333333"/>
                          </a:solidFill>
                          <a:effectLst/>
                          <a:latin typeface="Calibri Light"/>
                        </a:rPr>
                        <a:t> </a:t>
                      </a:r>
                      <a:r>
                        <a:rPr kumimoji="0" lang="en-US" sz="1800" b="1" i="1" u="none" strike="noStrike" cap="none" normalizeH="0" baseline="0" err="1">
                          <a:ln>
                            <a:noFill/>
                          </a:ln>
                          <a:solidFill>
                            <a:srgbClr val="333333"/>
                          </a:solidFill>
                          <a:effectLst/>
                          <a:latin typeface="Calibri Light"/>
                        </a:rPr>
                        <a:t>břídil</a:t>
                      </a:r>
                      <a:r>
                        <a:rPr kumimoji="0" lang="en-US" sz="1800" b="1" i="1" u="none" strike="noStrike" cap="none" normalizeH="0" baseline="0">
                          <a:ln>
                            <a:noFill/>
                          </a:ln>
                          <a:solidFill>
                            <a:srgbClr val="333333"/>
                          </a:solidFill>
                          <a:effectLst/>
                          <a:latin typeface="Calibri Light"/>
                        </a:rPr>
                        <a:t>!”</a:t>
                      </a:r>
                      <a:endParaRPr kumimoji="0" lang="en-US"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“Příště </a:t>
                      </a:r>
                      <a:r>
                        <a:rPr kumimoji="0" lang="en-US" sz="1800" b="0" i="0" u="none" strike="noStrike" cap="none" normalizeH="0" baseline="0" dirty="0">
                          <a:ln>
                            <a:noFill/>
                          </a:ln>
                          <a:solidFill>
                            <a:srgbClr val="333333"/>
                          </a:solidFill>
                          <a:effectLst/>
                          <a:latin typeface="Calibri Light"/>
                        </a:rPr>
                        <a:t>se </a:t>
                      </a:r>
                      <a:r>
                        <a:rPr kumimoji="0" lang="en-US" sz="1800" b="0" i="0" u="none" strike="noStrike" cap="none" normalizeH="0" baseline="0" dirty="0" err="1">
                          <a:ln>
                            <a:noFill/>
                          </a:ln>
                          <a:solidFill>
                            <a:srgbClr val="333333"/>
                          </a:solidFill>
                          <a:effectLst/>
                          <a:latin typeface="Calibri Light"/>
                        </a:rPr>
                        <a:t>budu</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víc</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err="1">
                          <a:ln>
                            <a:noFill/>
                          </a:ln>
                          <a:solidFill>
                            <a:srgbClr val="333333"/>
                          </a:solidFill>
                          <a:effectLst/>
                          <a:latin typeface="Calibri Light"/>
                        </a:rPr>
                        <a:t>učit</a:t>
                      </a:r>
                      <a:r>
                        <a:rPr kumimoji="0" lang="en-US" sz="1800" b="0" i="0" u="none" strike="noStrike" cap="none" normalizeH="0" baseline="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Někdo vás kritizuje.</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a:ln>
                            <a:noFill/>
                          </a:ln>
                          <a:solidFill>
                            <a:srgbClr val="333333"/>
                          </a:solidFill>
                          <a:effectLst/>
                          <a:latin typeface="Calibri Light"/>
                        </a:rPr>
                        <a:t>“Nestojím </a:t>
                      </a:r>
                      <a:r>
                        <a:rPr kumimoji="0" lang="en-US" sz="1800" b="1" i="1" u="none" strike="noStrike" cap="none" normalizeH="0" baseline="0" dirty="0" err="1">
                          <a:ln>
                            <a:noFill/>
                          </a:ln>
                          <a:solidFill>
                            <a:srgbClr val="333333"/>
                          </a:solidFill>
                          <a:effectLst/>
                          <a:latin typeface="Calibri Light"/>
                        </a:rPr>
                        <a:t>za</a:t>
                      </a:r>
                      <a:r>
                        <a:rPr kumimoji="0" lang="en-US" sz="1800" b="1" i="1" u="none" strike="noStrike" cap="none" normalizeH="0" baseline="0" dirty="0">
                          <a:ln>
                            <a:noFill/>
                          </a:ln>
                          <a:solidFill>
                            <a:srgbClr val="333333"/>
                          </a:solidFill>
                          <a:effectLst/>
                          <a:latin typeface="Calibri Light"/>
                        </a:rPr>
                        <a:t> </a:t>
                      </a:r>
                      <a:r>
                        <a:rPr kumimoji="0" lang="en-US" sz="1800" b="1" i="1" u="none" strike="noStrike" cap="none" normalizeH="0" baseline="0" err="1">
                          <a:ln>
                            <a:noFill/>
                          </a:ln>
                          <a:solidFill>
                            <a:srgbClr val="333333"/>
                          </a:solidFill>
                          <a:effectLst/>
                          <a:latin typeface="Calibri Light"/>
                        </a:rPr>
                        <a:t>nic</a:t>
                      </a:r>
                      <a:r>
                        <a:rPr kumimoji="0" lang="en-US" sz="1800" b="1" i="1" u="none" strike="noStrike" cap="none" normalizeH="0" baseline="0">
                          <a:ln>
                            <a:noFill/>
                          </a:ln>
                          <a:solidFill>
                            <a:srgbClr val="333333"/>
                          </a:solidFill>
                          <a:effectLst/>
                          <a:latin typeface="Calibri Light"/>
                        </a:rPr>
                        <a:t>!”</a:t>
                      </a:r>
                      <a:endParaRPr kumimoji="0" lang="en-US"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“Možná </a:t>
                      </a:r>
                      <a:r>
                        <a:rPr kumimoji="0" lang="en-US" sz="1800" b="0" i="0" u="none" strike="noStrike" cap="none" normalizeH="0" baseline="0" dirty="0" err="1">
                          <a:ln>
                            <a:noFill/>
                          </a:ln>
                          <a:solidFill>
                            <a:srgbClr val="333333"/>
                          </a:solidFill>
                          <a:effectLst/>
                          <a:latin typeface="Calibri Light"/>
                        </a:rPr>
                        <a:t>má</a:t>
                      </a:r>
                      <a:r>
                        <a:rPr kumimoji="0" lang="en-US" sz="1800" b="0" i="0" u="none" strike="noStrike" cap="none" normalizeH="0" baseline="0" dirty="0">
                          <a:ln>
                            <a:noFill/>
                          </a:ln>
                          <a:solidFill>
                            <a:srgbClr val="333333"/>
                          </a:solidFill>
                          <a:effectLst/>
                          <a:latin typeface="Calibri Light"/>
                        </a:rPr>
                        <a:t> v </a:t>
                      </a:r>
                      <a:r>
                        <a:rPr kumimoji="0" lang="en-US" sz="1800" b="0" i="0" u="none" strike="noStrike" cap="none" normalizeH="0" baseline="0" dirty="0" err="1">
                          <a:ln>
                            <a:noFill/>
                          </a:ln>
                          <a:solidFill>
                            <a:srgbClr val="333333"/>
                          </a:solidFill>
                          <a:effectLst/>
                          <a:latin typeface="Calibri Light"/>
                        </a:rPr>
                        <a:t>něčem</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pravdu</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Neměl</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bych</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něco</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dělat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err="1">
                          <a:ln>
                            <a:noFill/>
                          </a:ln>
                          <a:solidFill>
                            <a:srgbClr val="333333"/>
                          </a:solidFill>
                          <a:effectLst/>
                          <a:latin typeface="Calibri Light"/>
                        </a:rPr>
                        <a:t>jinak</a:t>
                      </a:r>
                      <a:r>
                        <a:rPr kumimoji="0" lang="en-US" sz="1800" b="0" i="0" u="none" strike="noStrike" cap="none" normalizeH="0" baseline="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e-DE"/>
              <a:t>Metakognitivní trénink 8 – Sebedůvěra &amp; Nálada</a:t>
            </a:r>
          </a:p>
        </p:txBody>
      </p:sp>
      <p:sp>
        <p:nvSpPr>
          <p:cNvPr id="6" name="Slide Number Placeholder 5"/>
          <p:cNvSpPr>
            <a:spLocks noGrp="1"/>
          </p:cNvSpPr>
          <p:nvPr>
            <p:ph type="sldNum" sz="quarter" idx="12"/>
          </p:nvPr>
        </p:nvSpPr>
        <p:spPr/>
        <p:txBody>
          <a:bodyPr/>
          <a:lstStyle/>
          <a:p>
            <a:fld id="{591793C3-4DF7-4963-BE19-2AB171254E60}" type="slidenum">
              <a:rPr lang="de-DE" altLang="de-DE" smtClean="0"/>
              <a:pPr/>
              <a:t>17</a:t>
            </a:fld>
            <a:endParaRPr lang="de-DE" altLang="de-DE"/>
          </a:p>
        </p:txBody>
      </p:sp>
    </p:spTree>
    <p:extLst>
      <p:ext uri="{BB962C8B-B14F-4D97-AF65-F5344CB8AC3E}">
        <p14:creationId xmlns:p14="http://schemas.microsoft.com/office/powerpoint/2010/main" val="7554083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Pamatujte: Nezobecňujte jednu nedokonalost na všechno ostatní!</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cs-CZ" altLang="de-DE" sz="2400">
                <a:solidFill>
                  <a:srgbClr val="333333"/>
                </a:solidFill>
              </a:rPr>
              <a:t>Každý člověk je složitá bytost </a:t>
            </a:r>
            <a:r>
              <a:rPr lang="en-GB" altLang="de-DE" sz="2400" dirty="0">
                <a:solidFill>
                  <a:srgbClr val="333333"/>
                </a:solidFill>
              </a:rPr>
              <a:t>– </a:t>
            </a:r>
            <a:r>
              <a:rPr lang="cs-CZ" altLang="de-DE" sz="2400" dirty="0">
                <a:solidFill>
                  <a:srgbClr val="333333"/>
                </a:solidFill>
              </a:rPr>
              <a:t>je jako mozaika</a:t>
            </a:r>
            <a:r>
              <a:rPr lang="en-GB" altLang="de-DE" sz="2400" dirty="0">
                <a:solidFill>
                  <a:srgbClr val="333333"/>
                </a:solidFill>
              </a:rPr>
              <a:t>: </a:t>
            </a:r>
            <a:r>
              <a:rPr lang="cs-CZ" altLang="de-DE" sz="2400" dirty="0">
                <a:solidFill>
                  <a:srgbClr val="333333"/>
                </a:solidFill>
              </a:rPr>
              <a:t>poskládaná z mnoha jednotlivých částí, které jsou jak dobré, tak špatné</a:t>
            </a:r>
            <a:r>
              <a:rPr lang="en-GB" altLang="de-DE" sz="2400" dirty="0">
                <a:solidFill>
                  <a:srgbClr val="333333"/>
                </a:solidFill>
              </a:rPr>
              <a:t>.</a:t>
            </a:r>
            <a:endParaRPr lang="de-DE" altLang="de-DE" sz="2400" dirty="0">
              <a:solidFill>
                <a:srgbClr val="333333"/>
              </a:solidFill>
            </a:endParaRPr>
          </a:p>
          <a:p>
            <a:pPr lvl="0" defTabSz="914400" fontAlgn="base">
              <a:lnSpc>
                <a:spcPct val="100000"/>
              </a:lnSpc>
              <a:spcBef>
                <a:spcPts val="1200"/>
              </a:spcBef>
            </a:pPr>
            <a:r>
              <a:rPr lang="cs-CZ" altLang="de-DE" sz="2400" dirty="0">
                <a:solidFill>
                  <a:srgbClr val="333333"/>
                </a:solidFill>
              </a:rPr>
              <a:t>A kromě toho existuje mnoho různých způsobů jak určit lidské vlastnosti</a:t>
            </a:r>
            <a:r>
              <a:rPr lang="de-DE" altLang="de-DE" sz="2400" dirty="0">
                <a:solidFill>
                  <a:srgbClr val="333333"/>
                </a:solidFill>
              </a:rPr>
              <a:t>:</a:t>
            </a:r>
          </a:p>
          <a:p>
            <a:pPr lvl="0" defTabSz="914400" fontAlgn="base">
              <a:lnSpc>
                <a:spcPct val="100000"/>
              </a:lnSpc>
              <a:spcBef>
                <a:spcPts val="1200"/>
              </a:spcBef>
            </a:pPr>
            <a:r>
              <a:rPr lang="cs-CZ" altLang="de-DE" sz="2400" dirty="0">
                <a:solidFill>
                  <a:srgbClr val="004992"/>
                </a:solidFill>
              </a:rPr>
              <a:t>Co dělá člověka přitažlivým</a:t>
            </a:r>
            <a:r>
              <a:rPr lang="de-DE" altLang="de-DE" sz="2400" dirty="0">
                <a:solidFill>
                  <a:srgbClr val="004992"/>
                </a:solidFill>
              </a:rPr>
              <a:t>?</a:t>
            </a:r>
            <a:r>
              <a:rPr lang="de-DE" altLang="de-DE" sz="2400" dirty="0">
                <a:solidFill>
                  <a:srgbClr val="333333"/>
                </a:solidFill>
              </a:rPr>
              <a:t> </a:t>
            </a:r>
            <a:r>
              <a:rPr lang="cs-CZ" altLang="de-DE" sz="2400" dirty="0">
                <a:solidFill>
                  <a:srgbClr val="333333"/>
                </a:solidFill>
              </a:rPr>
              <a:t>Vnitřní nebo vnější krása? Krásné tělo nebo laskavé chování</a:t>
            </a:r>
            <a:r>
              <a:rPr lang="en-GB" altLang="de-DE" sz="2400" dirty="0">
                <a:solidFill>
                  <a:srgbClr val="333333"/>
                </a:solidFill>
              </a:rPr>
              <a:t>???</a:t>
            </a:r>
            <a:endParaRPr lang="de-DE" altLang="de-DE" sz="2400" dirty="0">
              <a:solidFill>
                <a:srgbClr val="333333"/>
              </a:solidFill>
            </a:endParaRPr>
          </a:p>
          <a:p>
            <a:pPr lvl="0" defTabSz="914400" fontAlgn="base">
              <a:lnSpc>
                <a:spcPct val="100000"/>
              </a:lnSpc>
              <a:spcBef>
                <a:spcPts val="1200"/>
              </a:spcBef>
            </a:pPr>
            <a:r>
              <a:rPr lang="cs-CZ" altLang="de-DE" sz="2400" dirty="0">
                <a:solidFill>
                  <a:srgbClr val="004992"/>
                </a:solidFill>
              </a:rPr>
              <a:t>Co je to úspěch</a:t>
            </a:r>
            <a:r>
              <a:rPr lang="de-DE" altLang="de-DE" sz="2400" dirty="0">
                <a:solidFill>
                  <a:srgbClr val="004992"/>
                </a:solidFill>
              </a:rPr>
              <a:t>?</a:t>
            </a:r>
            <a:r>
              <a:rPr lang="de-DE" altLang="de-DE" sz="2400" dirty="0">
                <a:solidFill>
                  <a:srgbClr val="333333"/>
                </a:solidFill>
              </a:rPr>
              <a:t> </a:t>
            </a:r>
            <a:r>
              <a:rPr lang="cs-CZ" altLang="de-DE" sz="2400" dirty="0">
                <a:solidFill>
                  <a:srgbClr val="333333"/>
                </a:solidFill>
              </a:rPr>
              <a:t>Vysoké postavení, hodně přátel, dobré vztahy v rodině, spokojenost se sebou samým a se svým životem</a:t>
            </a:r>
            <a:r>
              <a:rPr lang="en-GB" altLang="de-DE" sz="2400" dirty="0">
                <a:solidFill>
                  <a:srgbClr val="333333"/>
                </a:solidFill>
              </a:rPr>
              <a:t>???</a:t>
            </a:r>
            <a:endParaRPr lang="en-US" sz="2400" dirty="0"/>
          </a:p>
        </p:txBody>
      </p:sp>
      <p:pic>
        <p:nvPicPr>
          <p:cNvPr id="8" name="Picture 8" descr="Lady-bug - flickr - Kaleidoscope Mosaic - cclicense">
            <a:extLst>
              <a:ext uri="{FF2B5EF4-FFF2-40B4-BE49-F238E27FC236}">
                <a16:creationId xmlns:a16="http://schemas.microsoft.com/office/drawing/2014/main" id="{B5D9EA91-F30B-4523-A16F-029B38AD1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4775" y="4931359"/>
            <a:ext cx="3200400" cy="192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Metakognitivní trénink 8 – Sebedůvěra &amp; Nálada</a:t>
            </a:r>
          </a:p>
        </p:txBody>
      </p:sp>
      <p:sp>
        <p:nvSpPr>
          <p:cNvPr id="9" name="Slide Number Placeholder 8"/>
          <p:cNvSpPr>
            <a:spLocks noGrp="1"/>
          </p:cNvSpPr>
          <p:nvPr>
            <p:ph type="sldNum" sz="quarter" idx="12"/>
          </p:nvPr>
        </p:nvSpPr>
        <p:spPr/>
        <p:txBody>
          <a:bodyPr/>
          <a:lstStyle/>
          <a:p>
            <a:fld id="{25529035-977B-456E-8177-79C4F2969AC4}" type="slidenum">
              <a:rPr lang="de-DE" altLang="de-DE" smtClean="0"/>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2. Výběrové vnímání</a:t>
            </a:r>
            <a:br>
              <a:rPr lang="de-DE" altLang="de-DE" sz="3600">
                <a:solidFill>
                  <a:srgbClr val="004992"/>
                </a:solidFill>
                <a:latin typeface="+mn-lt"/>
                <a:ea typeface="+mn-ea"/>
                <a:cs typeface="+mn-cs"/>
              </a:rPr>
            </a:br>
            <a:r>
              <a:rPr lang="de-DE" altLang="de-DE">
                <a:solidFill>
                  <a:srgbClr val="004992"/>
                </a:solidFill>
                <a:latin typeface="+mn-lt"/>
                <a:ea typeface="+mn-ea"/>
                <a:cs typeface="+mn-cs"/>
              </a:rPr>
              <a:t>Jaké by bylo realističtější a užitečnější hodnocení?</a:t>
            </a:r>
          </a:p>
        </p:txBody>
      </p:sp>
      <p:graphicFrame>
        <p:nvGraphicFramePr>
          <p:cNvPr id="9"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1895702090"/>
              </p:ext>
            </p:extLst>
          </p:nvPr>
        </p:nvGraphicFramePr>
        <p:xfrm>
          <a:off x="408955" y="2834640"/>
          <a:ext cx="11376000" cy="265176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Událost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Výběrové hodnocení</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Celkové hodnocení</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Váš dobrý přítel nepřišel na oslavu vašich narozenin.</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Zklamání.</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Na ulici stojí skupinka lidí a dívají se vašim směrem.</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“Určitě se mi smějí.”</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Metakognitivní trénink 8 – Sebedůvěra &amp; Nálada</a:t>
            </a:r>
          </a:p>
        </p:txBody>
      </p:sp>
      <p:sp>
        <p:nvSpPr>
          <p:cNvPr id="5" name="Slide Number Placeholder 4"/>
          <p:cNvSpPr>
            <a:spLocks noGrp="1"/>
          </p:cNvSpPr>
          <p:nvPr>
            <p:ph type="sldNum" sz="quarter" idx="12"/>
          </p:nvPr>
        </p:nvSpPr>
        <p:spPr/>
        <p:txBody>
          <a:bodyPr/>
          <a:lstStyle/>
          <a:p>
            <a:fld id="{591793C3-4DF7-4963-BE19-2AB171254E60}" type="slidenum">
              <a:rPr lang="de-DE" altLang="de-DE" smtClean="0"/>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2. Výběrové vnímání</a:t>
            </a:r>
            <a:br>
              <a:rPr lang="de-DE" altLang="de-DE" sz="3600">
                <a:solidFill>
                  <a:srgbClr val="004992"/>
                </a:solidFill>
                <a:latin typeface="+mn-lt"/>
                <a:ea typeface="+mn-ea"/>
                <a:cs typeface="+mn-cs"/>
              </a:rPr>
            </a:br>
            <a:r>
              <a:rPr lang="de-DE" altLang="de-DE">
                <a:solidFill>
                  <a:srgbClr val="004992"/>
                </a:solidFill>
                <a:latin typeface="+mn-lt"/>
                <a:ea typeface="+mn-ea"/>
                <a:cs typeface="+mn-cs"/>
              </a:rPr>
              <a:t>Jaké by bylo realističtější a užitečnější hodnocení?</a:t>
            </a:r>
          </a:p>
        </p:txBody>
      </p:sp>
      <p:graphicFrame>
        <p:nvGraphicFramePr>
          <p:cNvPr id="9"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2791017882"/>
              </p:ext>
            </p:extLst>
          </p:nvPr>
        </p:nvGraphicFramePr>
        <p:xfrm>
          <a:off x="408955" y="2834640"/>
          <a:ext cx="11376000" cy="265176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Událost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Výběrové hodnocení</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Celkové hodnocení</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Váš dobrý přítel nepřišel na oslavu vašich narozenin.</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Zklamání.</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Výborná</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oslava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jiní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přátelé</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přišli</a:t>
                      </a:r>
                      <a:r>
                        <a:rPr kumimoji="0" lang="en-US" sz="2000" b="0" i="0" u="none" strike="noStrike" cap="none" normalizeH="0" baseline="0" dirty="0">
                          <a:ln>
                            <a:noFill/>
                          </a:ln>
                          <a:solidFill>
                            <a:srgbClr val="333333"/>
                          </a:solidFill>
                          <a:effectLst/>
                          <a:latin typeface="Calibri Light"/>
                        </a:rPr>
                        <a:t> a </a:t>
                      </a:r>
                      <a:r>
                        <a:rPr kumimoji="0" lang="en-US" sz="2000" b="0" i="0" u="none" strike="noStrike" cap="none" normalizeH="0" baseline="0" dirty="0" err="1">
                          <a:ln>
                            <a:noFill/>
                          </a:ln>
                          <a:solidFill>
                            <a:srgbClr val="333333"/>
                          </a:solidFill>
                          <a:effectLst/>
                          <a:latin typeface="Calibri Light"/>
                        </a:rPr>
                        <a:t>opravdu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jsme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si</a:t>
                      </a:r>
                      <a:r>
                        <a:rPr kumimoji="0" lang="en-US" sz="2000" b="0" i="0" u="none" strike="noStrike" cap="none" normalizeH="0" baseline="0" dirty="0">
                          <a:ln>
                            <a:noFill/>
                          </a:ln>
                          <a:solidFill>
                            <a:srgbClr val="333333"/>
                          </a:solidFill>
                          <a:effectLst/>
                          <a:latin typeface="Calibri Light"/>
                        </a:rPr>
                        <a:t> to </a:t>
                      </a:r>
                      <a:r>
                        <a:rPr kumimoji="0" lang="en-US" sz="2000" b="0" i="0" u="none" strike="noStrike" cap="none" normalizeH="0" baseline="0" dirty="0" err="1">
                          <a:ln>
                            <a:noFill/>
                          </a:ln>
                          <a:solidFill>
                            <a:srgbClr val="333333"/>
                          </a:solidFill>
                          <a:effectLst/>
                          <a:latin typeface="Calibri Light"/>
                        </a:rPr>
                        <a:t>spolu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užili</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Na ulici stojí skupinka lidí a dívají se vašim směrem.</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“Určitě se mi smějí.”</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Metakognitivní trénink 8 – Sebedůvěra &amp; Nálada</a:t>
            </a:r>
          </a:p>
        </p:txBody>
      </p:sp>
      <p:sp>
        <p:nvSpPr>
          <p:cNvPr id="5" name="Slide Number Placeholder 4"/>
          <p:cNvSpPr>
            <a:spLocks noGrp="1"/>
          </p:cNvSpPr>
          <p:nvPr>
            <p:ph type="sldNum" sz="quarter" idx="12"/>
          </p:nvPr>
        </p:nvSpPr>
        <p:spPr/>
        <p:txBody>
          <a:bodyPr/>
          <a:lstStyle/>
          <a:p>
            <a:fld id="{591793C3-4DF7-4963-BE19-2AB171254E60}" type="slidenum">
              <a:rPr lang="de-DE" altLang="de-DE" smtClean="0"/>
              <a:pPr/>
              <a:t>20</a:t>
            </a:fld>
            <a:endParaRPr lang="de-DE" altLang="de-DE"/>
          </a:p>
        </p:txBody>
      </p:sp>
    </p:spTree>
    <p:extLst>
      <p:ext uri="{BB962C8B-B14F-4D97-AF65-F5344CB8AC3E}">
        <p14:creationId xmlns:p14="http://schemas.microsoft.com/office/powerpoint/2010/main" val="1404732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2. Výběrové vnímání</a:t>
            </a:r>
            <a:br>
              <a:rPr lang="de-DE" altLang="de-DE" sz="3600">
                <a:solidFill>
                  <a:srgbClr val="004992"/>
                </a:solidFill>
                <a:latin typeface="+mn-lt"/>
                <a:ea typeface="+mn-ea"/>
                <a:cs typeface="+mn-cs"/>
              </a:rPr>
            </a:br>
            <a:r>
              <a:rPr lang="de-DE" altLang="de-DE">
                <a:solidFill>
                  <a:srgbClr val="004992"/>
                </a:solidFill>
                <a:latin typeface="+mn-lt"/>
                <a:ea typeface="+mn-ea"/>
                <a:cs typeface="+mn-cs"/>
              </a:rPr>
              <a:t>Jaké by bylo realističtější a užitečnější hodnocení?</a:t>
            </a:r>
          </a:p>
        </p:txBody>
      </p:sp>
      <p:graphicFrame>
        <p:nvGraphicFramePr>
          <p:cNvPr id="9"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1973497012"/>
              </p:ext>
            </p:extLst>
          </p:nvPr>
        </p:nvGraphicFramePr>
        <p:xfrm>
          <a:off x="408955" y="2834640"/>
          <a:ext cx="11376000" cy="265176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Událost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Výběrové hodnocení</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Celkové hodnocení</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Váš dobrý přítel nepřišel na oslavu vašich narozenin.</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Zklamání.</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Výborná</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oslava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jiní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přátelé</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přišli</a:t>
                      </a:r>
                      <a:r>
                        <a:rPr kumimoji="0" lang="en-US" sz="2000" b="0" i="0" u="none" strike="noStrike" cap="none" normalizeH="0" baseline="0" dirty="0">
                          <a:ln>
                            <a:noFill/>
                          </a:ln>
                          <a:solidFill>
                            <a:srgbClr val="333333"/>
                          </a:solidFill>
                          <a:effectLst/>
                          <a:latin typeface="Calibri Light"/>
                        </a:rPr>
                        <a:t> a </a:t>
                      </a:r>
                      <a:r>
                        <a:rPr kumimoji="0" lang="en-US" sz="2000" b="0" i="0" u="none" strike="noStrike" cap="none" normalizeH="0" baseline="0" dirty="0" err="1">
                          <a:ln>
                            <a:noFill/>
                          </a:ln>
                          <a:solidFill>
                            <a:srgbClr val="333333"/>
                          </a:solidFill>
                          <a:effectLst/>
                          <a:latin typeface="Calibri Light"/>
                        </a:rPr>
                        <a:t>opravdu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jsme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si</a:t>
                      </a:r>
                      <a:r>
                        <a:rPr kumimoji="0" lang="en-US" sz="2000" b="0" i="0" u="none" strike="noStrike" cap="none" normalizeH="0" baseline="0" dirty="0">
                          <a:ln>
                            <a:noFill/>
                          </a:ln>
                          <a:solidFill>
                            <a:srgbClr val="333333"/>
                          </a:solidFill>
                          <a:effectLst/>
                          <a:latin typeface="Calibri Light"/>
                        </a:rPr>
                        <a:t> to </a:t>
                      </a:r>
                      <a:r>
                        <a:rPr kumimoji="0" lang="en-US" sz="2000" b="0" i="0" u="none" strike="noStrike" cap="none" normalizeH="0" baseline="0" dirty="0" err="1">
                          <a:ln>
                            <a:noFill/>
                          </a:ln>
                          <a:solidFill>
                            <a:srgbClr val="333333"/>
                          </a:solidFill>
                          <a:effectLst/>
                          <a:latin typeface="Calibri Light"/>
                        </a:rPr>
                        <a:t>spolu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užili</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Na ulici stojí skupinka lidí a dívají se vašim směrem.</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“Určitě se mi smějí.”</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Dívají</a:t>
                      </a:r>
                      <a:r>
                        <a:rPr kumimoji="0" lang="en-US" sz="2000" b="0" i="0" u="none" strike="noStrike" cap="none" normalizeH="0" baseline="0" dirty="0">
                          <a:ln>
                            <a:noFill/>
                          </a:ln>
                          <a:solidFill>
                            <a:srgbClr val="333333"/>
                          </a:solidFill>
                          <a:effectLst/>
                          <a:latin typeface="Calibri Light"/>
                        </a:rPr>
                        <a:t> se </a:t>
                      </a:r>
                      <a:r>
                        <a:rPr kumimoji="0" lang="en-US" sz="2000" b="0" i="0" u="none" strike="noStrike" cap="none" normalizeH="0" baseline="0" dirty="0" err="1">
                          <a:ln>
                            <a:noFill/>
                          </a:ln>
                          <a:solidFill>
                            <a:srgbClr val="333333"/>
                          </a:solidFill>
                          <a:effectLst/>
                          <a:latin typeface="Calibri Light"/>
                        </a:rPr>
                        <a:t>jenom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náhodou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mým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směrem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nebo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mě</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spletli</a:t>
                      </a:r>
                      <a:r>
                        <a:rPr kumimoji="0" lang="en-US" sz="2000" b="0" i="0" u="none" strike="noStrike" cap="none" normalizeH="0" baseline="0" dirty="0">
                          <a:ln>
                            <a:noFill/>
                          </a:ln>
                          <a:solidFill>
                            <a:srgbClr val="333333"/>
                          </a:solidFill>
                          <a:effectLst/>
                          <a:latin typeface="Calibri Light"/>
                        </a:rPr>
                        <a:t> s </a:t>
                      </a:r>
                      <a:r>
                        <a:rPr kumimoji="0" lang="en-US" sz="2000" b="0" i="0" u="none" strike="noStrike" cap="none" normalizeH="0" baseline="0" dirty="0" err="1">
                          <a:ln>
                            <a:noFill/>
                          </a:ln>
                          <a:solidFill>
                            <a:srgbClr val="333333"/>
                          </a:solidFill>
                          <a:effectLst/>
                          <a:latin typeface="Calibri Light"/>
                        </a:rPr>
                        <a:t>někým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jiným</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Metakognitivní trénink 8 – Sebedůvěra &amp; Nálada</a:t>
            </a:r>
          </a:p>
        </p:txBody>
      </p:sp>
      <p:sp>
        <p:nvSpPr>
          <p:cNvPr id="5" name="Slide Number Placeholder 4"/>
          <p:cNvSpPr>
            <a:spLocks noGrp="1"/>
          </p:cNvSpPr>
          <p:nvPr>
            <p:ph type="sldNum" sz="quarter" idx="12"/>
          </p:nvPr>
        </p:nvSpPr>
        <p:spPr/>
        <p:txBody>
          <a:bodyPr/>
          <a:lstStyle/>
          <a:p>
            <a:fld id="{591793C3-4DF7-4963-BE19-2AB171254E60}" type="slidenum">
              <a:rPr lang="de-DE" altLang="de-DE" smtClean="0"/>
              <a:pPr/>
              <a:t>21</a:t>
            </a:fld>
            <a:endParaRPr lang="de-DE" altLang="de-DE"/>
          </a:p>
        </p:txBody>
      </p:sp>
    </p:spTree>
    <p:extLst>
      <p:ext uri="{BB962C8B-B14F-4D97-AF65-F5344CB8AC3E}">
        <p14:creationId xmlns:p14="http://schemas.microsoft.com/office/powerpoint/2010/main" val="33474409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2. Výběrové vnímání</a:t>
            </a:r>
            <a:br>
              <a:rPr lang="de-DE" altLang="de-DE" sz="3600">
                <a:solidFill>
                  <a:srgbClr val="004992"/>
                </a:solidFill>
                <a:latin typeface="+mn-lt"/>
                <a:ea typeface="+mn-ea"/>
                <a:cs typeface="+mn-cs"/>
              </a:rPr>
            </a:br>
            <a:r>
              <a:rPr lang="de-DE" altLang="de-DE">
                <a:solidFill>
                  <a:srgbClr val="004992"/>
                </a:solidFill>
                <a:latin typeface="+mn-lt"/>
                <a:ea typeface="+mn-ea"/>
                <a:cs typeface="+mn-cs"/>
              </a:rPr>
              <a:t>Jaké by bylo realističtější a užitečnější hodnocení?</a:t>
            </a:r>
          </a:p>
        </p:txBody>
      </p:sp>
      <p:graphicFrame>
        <p:nvGraphicFramePr>
          <p:cNvPr id="9"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820577217"/>
              </p:ext>
            </p:extLst>
          </p:nvPr>
        </p:nvGraphicFramePr>
        <p:xfrm>
          <a:off x="408955" y="2834640"/>
          <a:ext cx="11376000" cy="265176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Událost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Výběrové hodnocení</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Celkové hodnocení</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Váš dobrý přítel nepřišel na oslavu vašich narozenin.</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Zklamání.</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Výborná</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oslava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jiní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přátelé</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přišli</a:t>
                      </a:r>
                      <a:r>
                        <a:rPr kumimoji="0" lang="en-US" sz="2000" b="0" i="0" u="none" strike="noStrike" cap="none" normalizeH="0" baseline="0" dirty="0">
                          <a:ln>
                            <a:noFill/>
                          </a:ln>
                          <a:solidFill>
                            <a:srgbClr val="333333"/>
                          </a:solidFill>
                          <a:effectLst/>
                          <a:latin typeface="Calibri Light"/>
                        </a:rPr>
                        <a:t> a </a:t>
                      </a:r>
                      <a:r>
                        <a:rPr kumimoji="0" lang="en-US" sz="2000" b="0" i="0" u="none" strike="noStrike" cap="none" normalizeH="0" baseline="0" dirty="0" err="1">
                          <a:ln>
                            <a:noFill/>
                          </a:ln>
                          <a:solidFill>
                            <a:srgbClr val="333333"/>
                          </a:solidFill>
                          <a:effectLst/>
                          <a:latin typeface="Calibri Light"/>
                        </a:rPr>
                        <a:t>opravdu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jsme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si</a:t>
                      </a:r>
                      <a:r>
                        <a:rPr kumimoji="0" lang="en-US" sz="2000" b="0" i="0" u="none" strike="noStrike" cap="none" normalizeH="0" baseline="0" dirty="0">
                          <a:ln>
                            <a:noFill/>
                          </a:ln>
                          <a:solidFill>
                            <a:srgbClr val="333333"/>
                          </a:solidFill>
                          <a:effectLst/>
                          <a:latin typeface="Calibri Light"/>
                        </a:rPr>
                        <a:t> to </a:t>
                      </a:r>
                      <a:r>
                        <a:rPr kumimoji="0" lang="en-US" sz="2000" b="0" i="0" u="none" strike="noStrike" cap="none" normalizeH="0" baseline="0" dirty="0" err="1">
                          <a:ln>
                            <a:noFill/>
                          </a:ln>
                          <a:solidFill>
                            <a:srgbClr val="333333"/>
                          </a:solidFill>
                          <a:effectLst/>
                          <a:latin typeface="Calibri Light"/>
                        </a:rPr>
                        <a:t>spolu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užili</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Na ulici stojí skupinka lidí a dívají se vašim směrem.</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“Určitě se mi smějí.”</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Dívají</a:t>
                      </a:r>
                      <a:r>
                        <a:rPr kumimoji="0" lang="en-US" sz="2000" b="0" i="0" u="none" strike="noStrike" cap="none" normalizeH="0" baseline="0" dirty="0">
                          <a:ln>
                            <a:noFill/>
                          </a:ln>
                          <a:solidFill>
                            <a:srgbClr val="333333"/>
                          </a:solidFill>
                          <a:effectLst/>
                          <a:latin typeface="Calibri Light"/>
                        </a:rPr>
                        <a:t> se </a:t>
                      </a:r>
                      <a:r>
                        <a:rPr kumimoji="0" lang="en-US" sz="2000" b="0" i="0" u="none" strike="noStrike" cap="none" normalizeH="0" baseline="0" dirty="0" err="1">
                          <a:ln>
                            <a:noFill/>
                          </a:ln>
                          <a:solidFill>
                            <a:srgbClr val="333333"/>
                          </a:solidFill>
                          <a:effectLst/>
                          <a:latin typeface="Calibri Light"/>
                        </a:rPr>
                        <a:t>jenom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náhodou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mým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směrem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nebo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mě</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spletli</a:t>
                      </a:r>
                      <a:r>
                        <a:rPr kumimoji="0" lang="en-US" sz="2000" b="0" i="0" u="none" strike="noStrike" cap="none" normalizeH="0" baseline="0" dirty="0">
                          <a:ln>
                            <a:noFill/>
                          </a:ln>
                          <a:solidFill>
                            <a:srgbClr val="333333"/>
                          </a:solidFill>
                          <a:effectLst/>
                          <a:latin typeface="Calibri Light"/>
                        </a:rPr>
                        <a:t> s </a:t>
                      </a:r>
                      <a:r>
                        <a:rPr kumimoji="0" lang="en-US" sz="2000" b="0" i="0" u="none" strike="noStrike" cap="none" normalizeH="0" baseline="0" dirty="0" err="1">
                          <a:ln>
                            <a:noFill/>
                          </a:ln>
                          <a:solidFill>
                            <a:srgbClr val="333333"/>
                          </a:solidFill>
                          <a:effectLst/>
                          <a:latin typeface="Calibri Light"/>
                        </a:rPr>
                        <a:t>někým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jiným</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 29">
            <a:extLst>
              <a:ext uri="{FF2B5EF4-FFF2-40B4-BE49-F238E27FC236}">
                <a16:creationId xmlns:a16="http://schemas.microsoft.com/office/drawing/2014/main" id="{AA5387A8-A96F-4FFD-A5B2-72BB44FF9EC0}"/>
              </a:ext>
            </a:extLst>
          </p:cNvPr>
          <p:cNvSpPr>
            <a:spLocks noChangeArrowheads="1"/>
          </p:cNvSpPr>
          <p:nvPr/>
        </p:nvSpPr>
        <p:spPr bwMode="auto">
          <a:xfrm>
            <a:off x="408955" y="5721816"/>
            <a:ext cx="11376000"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lnSpc>
                <a:spcPct val="90000"/>
              </a:lnSpc>
              <a:buFont typeface="Wingdings" panose="05000000000000000000" pitchFamily="2" charset="2"/>
              <a:buNone/>
            </a:pPr>
            <a:r>
              <a:rPr lang="en-US" altLang="de-DE" sz="2000" b="0">
                <a:solidFill>
                  <a:srgbClr val="004992"/>
                </a:solidFill>
                <a:latin typeface="Calibri Light"/>
              </a:rPr>
              <a:t>“Čtení myšlenek”: </a:t>
            </a:r>
            <a:r>
              <a:rPr lang="en-US" altLang="de-DE" sz="2000" b="0" dirty="0" err="1">
                <a:solidFill>
                  <a:srgbClr val="333333"/>
                </a:solidFill>
                <a:latin typeface="Calibri Light"/>
              </a:rPr>
              <a:t>Dejte</a:t>
            </a:r>
            <a:r>
              <a:rPr lang="en-US" altLang="de-DE" sz="2000" b="0" dirty="0">
                <a:solidFill>
                  <a:srgbClr val="333333"/>
                </a:solidFill>
                <a:latin typeface="Calibri Light"/>
              </a:rPr>
              <a:t> </a:t>
            </a:r>
            <a:r>
              <a:rPr lang="en-US" altLang="de-DE" sz="2000" b="0" dirty="0" err="1">
                <a:solidFill>
                  <a:srgbClr val="333333"/>
                </a:solidFill>
                <a:latin typeface="Calibri Light"/>
              </a:rPr>
              <a:t>si</a:t>
            </a:r>
            <a:r>
              <a:rPr lang="en-US" altLang="de-DE" sz="2000" b="0" dirty="0">
                <a:solidFill>
                  <a:srgbClr val="333333"/>
                </a:solidFill>
                <a:latin typeface="Calibri Light"/>
              </a:rPr>
              <a:t> </a:t>
            </a:r>
            <a:r>
              <a:rPr lang="en-US" altLang="de-DE" sz="2000" b="0" dirty="0" err="1">
                <a:solidFill>
                  <a:srgbClr val="333333"/>
                </a:solidFill>
                <a:latin typeface="Calibri Light"/>
              </a:rPr>
              <a:t>pozor</a:t>
            </a:r>
            <a:r>
              <a:rPr lang="en-US" altLang="de-DE" sz="2000" b="0" dirty="0">
                <a:solidFill>
                  <a:srgbClr val="333333"/>
                </a:solidFill>
                <a:latin typeface="Calibri Light"/>
              </a:rPr>
              <a:t> </a:t>
            </a:r>
            <a:r>
              <a:rPr lang="en-US" altLang="de-DE" sz="2000" b="0" dirty="0" err="1">
                <a:solidFill>
                  <a:srgbClr val="333333"/>
                </a:solidFill>
                <a:latin typeface="Calibri Light"/>
              </a:rPr>
              <a:t>na</a:t>
            </a:r>
            <a:r>
              <a:rPr lang="en-US" altLang="de-DE" sz="2000" b="0" dirty="0">
                <a:solidFill>
                  <a:srgbClr val="333333"/>
                </a:solidFill>
                <a:latin typeface="Calibri Light"/>
              </a:rPr>
              <a:t> to, </a:t>
            </a:r>
            <a:r>
              <a:rPr lang="en-US" altLang="de-DE" sz="2000" b="0" dirty="0" err="1">
                <a:solidFill>
                  <a:srgbClr val="333333"/>
                </a:solidFill>
                <a:latin typeface="Calibri Light"/>
              </a:rPr>
              <a:t>abyste</a:t>
            </a:r>
            <a:r>
              <a:rPr lang="en-US" altLang="de-DE" sz="2000" b="0" dirty="0">
                <a:solidFill>
                  <a:srgbClr val="333333"/>
                </a:solidFill>
                <a:latin typeface="Calibri Light"/>
              </a:rPr>
              <a:t> </a:t>
            </a:r>
            <a:r>
              <a:rPr lang="en-US" altLang="de-DE" sz="2000" b="0" dirty="0" err="1">
                <a:solidFill>
                  <a:srgbClr val="333333"/>
                </a:solidFill>
                <a:latin typeface="Calibri Light"/>
              </a:rPr>
              <a:t>si</a:t>
            </a:r>
            <a:r>
              <a:rPr lang="en-US" altLang="de-DE" sz="2000" b="0" dirty="0">
                <a:solidFill>
                  <a:srgbClr val="333333"/>
                </a:solidFill>
                <a:latin typeface="Calibri Light"/>
              </a:rPr>
              <a:t> </a:t>
            </a:r>
            <a:r>
              <a:rPr lang="en-US" altLang="de-DE" sz="2000" b="0" dirty="0" err="1">
                <a:solidFill>
                  <a:srgbClr val="333333"/>
                </a:solidFill>
                <a:latin typeface="Calibri Light"/>
              </a:rPr>
              <a:t>nevykládali</a:t>
            </a:r>
            <a:r>
              <a:rPr lang="en-US" altLang="de-DE" sz="2000" b="0" dirty="0">
                <a:solidFill>
                  <a:srgbClr val="333333"/>
                </a:solidFill>
                <a:latin typeface="Calibri Light"/>
              </a:rPr>
              <a:t> </a:t>
            </a:r>
            <a:r>
              <a:rPr lang="en-US" altLang="de-DE" sz="2000" b="0" dirty="0" err="1">
                <a:solidFill>
                  <a:srgbClr val="333333"/>
                </a:solidFill>
                <a:latin typeface="Calibri Light"/>
              </a:rPr>
              <a:t>chybně</a:t>
            </a:r>
            <a:r>
              <a:rPr lang="en-US" altLang="de-DE" sz="2000" b="0" dirty="0">
                <a:solidFill>
                  <a:srgbClr val="333333"/>
                </a:solidFill>
                <a:latin typeface="Calibri Light"/>
              </a:rPr>
              <a:t> </a:t>
            </a:r>
            <a:r>
              <a:rPr lang="en-US" altLang="de-DE" sz="2000" b="0" dirty="0" err="1">
                <a:solidFill>
                  <a:srgbClr val="333333"/>
                </a:solidFill>
                <a:latin typeface="Calibri Light"/>
              </a:rPr>
              <a:t>chování</a:t>
            </a:r>
            <a:r>
              <a:rPr lang="en-US" altLang="de-DE" sz="2000" b="0" dirty="0">
                <a:solidFill>
                  <a:srgbClr val="333333"/>
                </a:solidFill>
                <a:latin typeface="Calibri Light"/>
              </a:rPr>
              <a:t> </a:t>
            </a:r>
            <a:r>
              <a:rPr lang="en-US" altLang="de-DE" sz="2000" b="0" dirty="0" err="1">
                <a:solidFill>
                  <a:srgbClr val="333333"/>
                </a:solidFill>
                <a:latin typeface="Calibri Light"/>
              </a:rPr>
              <a:t>jiných</a:t>
            </a:r>
            <a:r>
              <a:rPr lang="en-US" altLang="de-DE" sz="2000" b="0" dirty="0">
                <a:solidFill>
                  <a:srgbClr val="333333"/>
                </a:solidFill>
                <a:latin typeface="Calibri Light"/>
              </a:rPr>
              <a:t> </a:t>
            </a:r>
            <a:r>
              <a:rPr lang="en-US" altLang="de-DE" sz="2000" b="0" dirty="0" err="1">
                <a:solidFill>
                  <a:srgbClr val="333333"/>
                </a:solidFill>
                <a:latin typeface="Calibri Light"/>
              </a:rPr>
              <a:t>lidí</a:t>
            </a:r>
            <a:r>
              <a:rPr lang="en-US" altLang="de-DE" sz="2000" b="0" dirty="0">
                <a:solidFill>
                  <a:srgbClr val="333333"/>
                </a:solidFill>
                <a:latin typeface="Calibri Light"/>
              </a:rPr>
              <a:t> a to, co </a:t>
            </a:r>
            <a:r>
              <a:rPr lang="en-US" altLang="de-DE" sz="2000" b="0" dirty="0" err="1">
                <a:solidFill>
                  <a:srgbClr val="333333"/>
                </a:solidFill>
                <a:latin typeface="Calibri Light"/>
              </a:rPr>
              <a:t>si</a:t>
            </a:r>
            <a:r>
              <a:rPr lang="en-US" altLang="de-DE" sz="2000" b="0" dirty="0">
                <a:solidFill>
                  <a:srgbClr val="333333"/>
                </a:solidFill>
                <a:latin typeface="Calibri Light"/>
              </a:rPr>
              <a:t> </a:t>
            </a:r>
            <a:r>
              <a:rPr lang="en-US" altLang="de-DE" sz="2000" b="0" dirty="0" err="1">
                <a:solidFill>
                  <a:srgbClr val="333333"/>
                </a:solidFill>
                <a:latin typeface="Calibri Light"/>
              </a:rPr>
              <a:t>myslí</a:t>
            </a:r>
            <a:r>
              <a:rPr lang="en-US" altLang="de-DE" sz="2000" b="0" dirty="0">
                <a:solidFill>
                  <a:srgbClr val="333333"/>
                </a:solidFill>
                <a:latin typeface="Calibri Light"/>
              </a:rPr>
              <a:t>. </a:t>
            </a:r>
            <a:r>
              <a:rPr lang="en-US" altLang="de-DE" sz="2000" b="0" dirty="0" err="1">
                <a:solidFill>
                  <a:srgbClr val="333333"/>
                </a:solidFill>
                <a:latin typeface="Calibri Light"/>
              </a:rPr>
              <a:t>Každou</a:t>
            </a:r>
            <a:r>
              <a:rPr lang="en-US" altLang="de-DE" sz="2000" b="0" dirty="0">
                <a:solidFill>
                  <a:srgbClr val="333333"/>
                </a:solidFill>
                <a:latin typeface="Calibri Light"/>
              </a:rPr>
              <a:t> </a:t>
            </a:r>
            <a:r>
              <a:rPr lang="en-US" altLang="de-DE" sz="2000" b="0" dirty="0" err="1">
                <a:solidFill>
                  <a:srgbClr val="333333"/>
                </a:solidFill>
                <a:latin typeface="Calibri Light"/>
              </a:rPr>
              <a:t>situaci</a:t>
            </a:r>
            <a:r>
              <a:rPr lang="en-US" altLang="de-DE" sz="2000" b="0" dirty="0">
                <a:solidFill>
                  <a:srgbClr val="333333"/>
                </a:solidFill>
                <a:latin typeface="Calibri Light"/>
              </a:rPr>
              <a:t> </a:t>
            </a:r>
            <a:r>
              <a:rPr lang="en-US" altLang="de-DE" sz="2000" b="0" dirty="0" err="1">
                <a:solidFill>
                  <a:srgbClr val="333333"/>
                </a:solidFill>
                <a:latin typeface="Calibri Light"/>
              </a:rPr>
              <a:t>lze</a:t>
            </a:r>
            <a:r>
              <a:rPr lang="en-US" altLang="de-DE" sz="2000" b="0" dirty="0">
                <a:solidFill>
                  <a:srgbClr val="333333"/>
                </a:solidFill>
                <a:latin typeface="Calibri Light"/>
              </a:rPr>
              <a:t> </a:t>
            </a:r>
            <a:r>
              <a:rPr lang="en-US" altLang="de-DE" sz="2000" b="0" dirty="0" err="1">
                <a:solidFill>
                  <a:srgbClr val="333333"/>
                </a:solidFill>
                <a:latin typeface="Calibri Light"/>
              </a:rPr>
              <a:t>vysvětlit</a:t>
            </a:r>
            <a:r>
              <a:rPr lang="en-US" altLang="de-DE" sz="2000" b="0" dirty="0">
                <a:solidFill>
                  <a:srgbClr val="333333"/>
                </a:solidFill>
                <a:latin typeface="Calibri Light"/>
              </a:rPr>
              <a:t> </a:t>
            </a:r>
            <a:r>
              <a:rPr lang="en-US" altLang="de-DE" sz="2000" b="0" dirty="0" err="1">
                <a:solidFill>
                  <a:srgbClr val="333333"/>
                </a:solidFill>
                <a:latin typeface="Calibri Light"/>
              </a:rPr>
              <a:t>několika</a:t>
            </a:r>
            <a:r>
              <a:rPr lang="en-US" altLang="de-DE" sz="2000" b="0" dirty="0">
                <a:solidFill>
                  <a:srgbClr val="333333"/>
                </a:solidFill>
                <a:latin typeface="Calibri Light"/>
              </a:rPr>
              <a:t> </a:t>
            </a:r>
            <a:r>
              <a:rPr lang="en-US" altLang="de-DE" sz="2000" b="0" dirty="0" err="1">
                <a:solidFill>
                  <a:srgbClr val="333333"/>
                </a:solidFill>
                <a:latin typeface="Calibri Light"/>
              </a:rPr>
              <a:t>různými</a:t>
            </a:r>
            <a:r>
              <a:rPr lang="en-US" altLang="de-DE" sz="2000" b="0" dirty="0">
                <a:solidFill>
                  <a:srgbClr val="333333"/>
                </a:solidFill>
                <a:latin typeface="Calibri Light"/>
              </a:rPr>
              <a:t> </a:t>
            </a:r>
            <a:r>
              <a:rPr lang="en-US" altLang="de-DE" sz="2000" b="0" dirty="0" err="1">
                <a:solidFill>
                  <a:srgbClr val="333333"/>
                </a:solidFill>
                <a:latin typeface="Calibri Light"/>
              </a:rPr>
              <a:t>způsoby</a:t>
            </a:r>
            <a:r>
              <a:rPr lang="en-US" altLang="de-DE" sz="2000" b="0" dirty="0">
                <a:solidFill>
                  <a:srgbClr val="333333"/>
                </a:solidFill>
                <a:latin typeface="Calibri Light"/>
              </a:rPr>
              <a:t>! </a:t>
            </a:r>
          </a:p>
        </p:txBody>
      </p:sp>
      <p:sp>
        <p:nvSpPr>
          <p:cNvPr id="4" name="Footer Placeholder 3"/>
          <p:cNvSpPr>
            <a:spLocks noGrp="1"/>
          </p:cNvSpPr>
          <p:nvPr>
            <p:ph type="ftr" sz="quarter" idx="11"/>
          </p:nvPr>
        </p:nvSpPr>
        <p:spPr/>
        <p:txBody>
          <a:bodyPr/>
          <a:lstStyle/>
          <a:p>
            <a:pPr>
              <a:defRPr/>
            </a:pPr>
            <a:r>
              <a:rPr lang="de-DE"/>
              <a:t>Metakognitivní trénink 8 – Sebedůvěra &amp; Nálada</a:t>
            </a:r>
          </a:p>
        </p:txBody>
      </p:sp>
      <p:sp>
        <p:nvSpPr>
          <p:cNvPr id="5" name="Slide Number Placeholder 4"/>
          <p:cNvSpPr>
            <a:spLocks noGrp="1"/>
          </p:cNvSpPr>
          <p:nvPr>
            <p:ph type="sldNum" sz="quarter" idx="12"/>
          </p:nvPr>
        </p:nvSpPr>
        <p:spPr/>
        <p:txBody>
          <a:bodyPr/>
          <a:lstStyle/>
          <a:p>
            <a:fld id="{591793C3-4DF7-4963-BE19-2AB171254E60}" type="slidenum">
              <a:rPr lang="de-DE" altLang="de-DE" smtClean="0"/>
              <a:pPr/>
              <a:t>22</a:t>
            </a:fld>
            <a:endParaRPr lang="de-DE" altLang="de-DE"/>
          </a:p>
        </p:txBody>
      </p:sp>
    </p:spTree>
    <p:extLst>
      <p:ext uri="{BB962C8B-B14F-4D97-AF65-F5344CB8AC3E}">
        <p14:creationId xmlns:p14="http://schemas.microsoft.com/office/powerpoint/2010/main" val="8469539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3. Uplatňování vlastních měřítek jako jediných správných</a:t>
            </a:r>
          </a:p>
        </p:txBody>
      </p:sp>
      <p:sp>
        <p:nvSpPr>
          <p:cNvPr id="37891" name="Rectangle 3"/>
          <p:cNvSpPr>
            <a:spLocks noGrp="1" noChangeArrowheads="1"/>
          </p:cNvSpPr>
          <p:nvPr>
            <p:ph idx="1"/>
          </p:nvPr>
        </p:nvSpPr>
        <p:spPr/>
        <p:txBody>
          <a:bodyPr>
            <a:noAutofit/>
          </a:bodyPr>
          <a:lstStyle/>
          <a:p>
            <a:pPr eaLnBrk="1" hangingPunct="1"/>
            <a:r>
              <a:rPr lang="cs-CZ" altLang="de-DE" sz="2400" dirty="0">
                <a:solidFill>
                  <a:srgbClr val="004992"/>
                </a:solidFill>
              </a:rPr>
              <a:t>Existuje často rozdíl mezí tím, jak člověk hodnotí sám</a:t>
            </a:r>
            <a:r>
              <a:rPr lang="de-DE" altLang="de-DE" sz="2400" dirty="0">
                <a:solidFill>
                  <a:srgbClr val="004992"/>
                </a:solidFill>
              </a:rPr>
              <a:t> </a:t>
            </a:r>
            <a:r>
              <a:rPr lang="cs-CZ" altLang="de-DE" sz="2400" dirty="0">
                <a:solidFill>
                  <a:srgbClr val="004992"/>
                </a:solidFill>
              </a:rPr>
              <a:t>sebe, a tím, jak ho hodnotí ostatní lidé</a:t>
            </a:r>
            <a:r>
              <a:rPr lang="de-DE" altLang="de-DE" sz="2400" dirty="0">
                <a:solidFill>
                  <a:srgbClr val="004992"/>
                </a:solidFill>
              </a:rPr>
              <a:t>!</a:t>
            </a:r>
          </a:p>
          <a:p>
            <a:pPr marL="342900" lvl="1" indent="-342900" eaLnBrk="1" hangingPunct="1">
              <a:spcBef>
                <a:spcPts val="1999"/>
              </a:spcBef>
              <a:spcAft>
                <a:spcPts val="0"/>
              </a:spcAft>
              <a:buClr>
                <a:srgbClr val="333333"/>
              </a:buClr>
              <a:buFont typeface="WingDings"/>
              <a:buChar char=""/>
            </a:pPr>
            <a:r>
              <a:rPr lang="cs-CZ" altLang="de-DE" sz="2400" dirty="0">
                <a:solidFill>
                  <a:srgbClr val="333333"/>
                </a:solidFill>
              </a:rPr>
              <a:t>I když člověk sám sebe vidí jako bezcenného, ošklivého apod.</a:t>
            </a:r>
            <a:r>
              <a:rPr lang="de-DE" altLang="de-DE" sz="2400" dirty="0">
                <a:solidFill>
                  <a:srgbClr val="333333"/>
                </a:solidFill>
              </a:rPr>
              <a:t>, </a:t>
            </a:r>
            <a:r>
              <a:rPr lang="cs-CZ" altLang="de-DE" sz="2400" dirty="0">
                <a:solidFill>
                  <a:srgbClr val="333333"/>
                </a:solidFill>
              </a:rPr>
              <a:t>jiní lidé jej tak vůbec vidět nemusí</a:t>
            </a:r>
            <a:r>
              <a:rPr lang="de-DE" altLang="de-DE" sz="2400" dirty="0">
                <a:solidFill>
                  <a:srgbClr val="333333"/>
                </a:solidFill>
              </a:rPr>
              <a:t>.</a:t>
            </a:r>
          </a:p>
          <a:p>
            <a:pPr marL="342900" lvl="1" indent="-342900" eaLnBrk="1" hangingPunct="1">
              <a:spcBef>
                <a:spcPts val="1999"/>
              </a:spcBef>
              <a:spcAft>
                <a:spcPts val="0"/>
              </a:spcAft>
              <a:buClr>
                <a:srgbClr val="333333"/>
              </a:buClr>
              <a:buFont typeface="WingDings"/>
              <a:buChar char=""/>
            </a:pPr>
            <a:r>
              <a:rPr lang="cs-CZ" altLang="de-DE" sz="2400" dirty="0">
                <a:solidFill>
                  <a:srgbClr val="333333"/>
                </a:solidFill>
              </a:rPr>
              <a:t>Lidé mají často velmi odlišné názory/ hodnocení</a:t>
            </a:r>
            <a:r>
              <a:rPr lang="de-DE" altLang="de-DE" sz="2400" dirty="0">
                <a:solidFill>
                  <a:srgbClr val="333333"/>
                </a:solidFill>
              </a:rPr>
              <a:t>/</a:t>
            </a:r>
            <a:r>
              <a:rPr lang="cs-CZ" altLang="de-DE" sz="2400" dirty="0">
                <a:solidFill>
                  <a:srgbClr val="333333"/>
                </a:solidFill>
              </a:rPr>
              <a:t> preference</a:t>
            </a:r>
            <a:r>
              <a:rPr lang="de-DE" altLang="de-DE" sz="2400" dirty="0">
                <a:solidFill>
                  <a:srgbClr val="333333"/>
                </a:solidFill>
              </a:rPr>
              <a:t>. </a:t>
            </a:r>
            <a:r>
              <a:rPr lang="cs-CZ" altLang="de-DE" sz="2400" dirty="0">
                <a:solidFill>
                  <a:srgbClr val="333333"/>
                </a:solidFill>
              </a:rPr>
              <a:t>Druzí lidé mohou vaše schopnosti, vzhled apod. vidět zcela odlišně.</a:t>
            </a: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Metakognitivní trénink 8 – Sebedůvěra &amp; Nálada</a:t>
            </a:r>
          </a:p>
        </p:txBody>
      </p:sp>
      <p:sp>
        <p:nvSpPr>
          <p:cNvPr id="5" name="Slide Number Placeholder 4"/>
          <p:cNvSpPr>
            <a:spLocks noGrp="1"/>
          </p:cNvSpPr>
          <p:nvPr>
            <p:ph type="sldNum" sz="quarter" idx="12"/>
          </p:nvPr>
        </p:nvSpPr>
        <p:spPr/>
        <p:txBody>
          <a:bodyPr/>
          <a:lstStyle/>
          <a:p>
            <a:fld id="{25529035-977B-456E-8177-79C4F2969AC4}" type="slidenum">
              <a:rPr lang="de-DE" altLang="de-DE" smtClean="0"/>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latin typeface="+mn-lt"/>
                <a:ea typeface="+mn-ea"/>
                <a:cs typeface="+mn-cs"/>
              </a:rPr>
              <a:t>4. Přehlížení pozitivních sdělení a nekritické přijímání negativních sdělení!</a:t>
            </a:r>
            <a:br>
              <a:rPr lang="en-US" sz="3600">
                <a:solidFill>
                  <a:srgbClr val="004992"/>
                </a:solidFill>
                <a:latin typeface="+mn-lt"/>
                <a:ea typeface="+mn-ea"/>
                <a:cs typeface="+mn-cs"/>
              </a:rPr>
            </a:br>
            <a:r>
              <a:rPr lang="en-US">
                <a:solidFill>
                  <a:srgbClr val="004992"/>
                </a:solidFill>
                <a:latin typeface="+mn-lt"/>
                <a:ea typeface="+mn-ea"/>
                <a:cs typeface="+mn-cs"/>
              </a:rPr>
              <a:t>Jaké by bylo realističtější a užitečnější hodnocení?</a:t>
            </a:r>
            <a:endParaRPr lang="en-US" dirty="0">
              <a:solidFill>
                <a:srgbClr val="004992"/>
              </a:solidFill>
              <a:latin typeface="+mn-lt"/>
              <a:ea typeface="+mn-ea"/>
              <a:cs typeface="+mn-cs"/>
            </a:endParaRPr>
          </a:p>
        </p:txBody>
      </p:sp>
      <p:pic>
        <p:nvPicPr>
          <p:cNvPr id="12"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4977730"/>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2813186806"/>
              </p:ext>
            </p:extLst>
          </p:nvPr>
        </p:nvGraphicFramePr>
        <p:xfrm>
          <a:off x="1812737" y="2834640"/>
          <a:ext cx="9972219" cy="3779498"/>
        </p:xfrm>
        <a:graphic>
          <a:graphicData uri="http://schemas.openxmlformats.org/drawingml/2006/table">
            <a:tbl>
              <a:tblPr>
                <a:tableStyleId>{21E4AEA4-8DFA-4A89-87EB-49C32662AFE0}</a:tableStyleId>
              </a:tblPr>
              <a:tblGrid>
                <a:gridCol w="3060714">
                  <a:extLst>
                    <a:ext uri="{9D8B030D-6E8A-4147-A177-3AD203B41FA5}">
                      <a16:colId xmlns:a16="http://schemas.microsoft.com/office/drawing/2014/main" val="20000"/>
                    </a:ext>
                  </a:extLst>
                </a:gridCol>
                <a:gridCol w="691150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Událost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333333"/>
                          </a:solidFill>
                          <a:effectLst/>
                          <a:latin typeface="Calibri Light"/>
                        </a:rPr>
                        <a:t>Depresivní</a:t>
                      </a:r>
                      <a:r>
                        <a:rPr kumimoji="0" lang="es-ES" sz="2000" b="1" i="1" u="none" strike="noStrike" cap="none" normalizeH="0" baseline="0" dirty="0">
                          <a:ln>
                            <a:noFill/>
                          </a:ln>
                          <a:solidFill>
                            <a:srgbClr val="333333"/>
                          </a:solidFill>
                          <a:effectLst/>
                          <a:latin typeface="Calibri Light"/>
                        </a:rPr>
                        <a:t> </a:t>
                      </a:r>
                      <a:r>
                        <a:rPr kumimoji="0" lang="es-ES" sz="2000" b="1" i="1" u="none" strike="noStrike" cap="none" normalizeH="0" baseline="0" dirty="0" err="1">
                          <a:ln>
                            <a:noFill/>
                          </a:ln>
                          <a:solidFill>
                            <a:srgbClr val="333333"/>
                          </a:solidFill>
                          <a:effectLst/>
                          <a:latin typeface="Calibri Light"/>
                        </a:rPr>
                        <a:t>hodnocení</a:t>
                      </a:r>
                      <a:endParaRPr kumimoji="0" lang="es-E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Calibri Light"/>
                        </a:rPr>
                        <a:t>Pozitivní</a:t>
                      </a:r>
                      <a:r>
                        <a:rPr kumimoji="0" lang="es-ES" sz="2000" b="0" i="0" u="none" strike="noStrike" cap="none" normalizeH="0" baseline="0" dirty="0">
                          <a:ln>
                            <a:noFill/>
                          </a:ln>
                          <a:solidFill>
                            <a:srgbClr val="333333"/>
                          </a:solidFill>
                          <a:effectLst/>
                          <a:latin typeface="Calibri Light"/>
                        </a:rPr>
                        <a:t>/</a:t>
                      </a:r>
                      <a:r>
                        <a:rPr kumimoji="0" lang="es-ES" sz="2000" b="0" i="0" u="none" strike="noStrike" cap="none" normalizeH="0" baseline="0" dirty="0" err="1">
                          <a:ln>
                            <a:noFill/>
                          </a:ln>
                          <a:solidFill>
                            <a:srgbClr val="333333"/>
                          </a:solidFill>
                          <a:effectLst/>
                          <a:latin typeface="Calibri Light"/>
                        </a:rPr>
                        <a:t>konstruktivní</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hodnocení</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a:ln>
                            <a:noFill/>
                          </a:ln>
                          <a:solidFill>
                            <a:srgbClr val="333333"/>
                          </a:solidFill>
                          <a:effectLst/>
                          <a:latin typeface="Calibri Light"/>
                        </a:rPr>
                        <a:t>Byli jste pochváleni za svůj výkon.</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“Oni </a:t>
                      </a:r>
                      <a:r>
                        <a:rPr kumimoji="0" lang="en-US" sz="2000" b="1" i="1" u="none" strike="noStrike" cap="none" normalizeH="0" baseline="0" dirty="0">
                          <a:ln>
                            <a:noFill/>
                          </a:ln>
                          <a:solidFill>
                            <a:srgbClr val="333333"/>
                          </a:solidFill>
                          <a:effectLst/>
                          <a:latin typeface="Calibri Light"/>
                        </a:rPr>
                        <a:t>se mi </a:t>
                      </a:r>
                      <a:r>
                        <a:rPr kumimoji="0" lang="en-US" sz="2000" b="1" i="1" u="none" strike="noStrike" cap="none" normalizeH="0" baseline="0" dirty="0" err="1">
                          <a:ln>
                            <a:noFill/>
                          </a:ln>
                          <a:solidFill>
                            <a:srgbClr val="333333"/>
                          </a:solidFill>
                          <a:effectLst/>
                          <a:latin typeface="Calibri Light"/>
                        </a:rPr>
                        <a:t>snaží</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jenom</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zalichotit</a:t>
                      </a:r>
                      <a:r>
                        <a:rPr kumimoji="0" lang="en-US" sz="2000" b="1" i="1" u="none" strike="noStrike" cap="none" normalizeH="0" baseline="0" dirty="0">
                          <a:ln>
                            <a:noFill/>
                          </a:ln>
                          <a:solidFill>
                            <a:srgbClr val="333333"/>
                          </a:solidFill>
                          <a:effectLst/>
                          <a:latin typeface="Calibri Light"/>
                        </a:rPr>
                        <a:t> – </a:t>
                      </a:r>
                      <a:r>
                        <a:rPr kumimoji="0" lang="en-US" sz="2000" b="1" i="1" u="none" strike="noStrike" cap="none" normalizeH="0" baseline="0" dirty="0" err="1">
                          <a:ln>
                            <a:noFill/>
                          </a:ln>
                          <a:solidFill>
                            <a:srgbClr val="333333"/>
                          </a:solidFill>
                          <a:effectLst/>
                          <a:latin typeface="Calibri Light"/>
                        </a:rPr>
                        <a:t>ve</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skutečnosti</a:t>
                      </a:r>
                      <a:r>
                        <a:rPr kumimoji="0" lang="en-US" sz="2000" b="1" i="1" u="none" strike="noStrike" cap="none" normalizeH="0" baseline="0" dirty="0">
                          <a:ln>
                            <a:noFill/>
                          </a:ln>
                          <a:solidFill>
                            <a:srgbClr val="333333"/>
                          </a:solidFill>
                          <a:effectLst/>
                          <a:latin typeface="Calibri Light"/>
                        </a:rPr>
                        <a:t> to </a:t>
                      </a:r>
                      <a:r>
                        <a:rPr kumimoji="0" lang="en-US" sz="2000" b="1" i="1" u="none" strike="noStrike" cap="none" normalizeH="0" baseline="0" err="1">
                          <a:ln>
                            <a:noFill/>
                          </a:ln>
                          <a:solidFill>
                            <a:srgbClr val="333333"/>
                          </a:solidFill>
                          <a:effectLst/>
                          <a:latin typeface="Calibri Light"/>
                        </a:rPr>
                        <a:t>tak</a:t>
                      </a:r>
                      <a:r>
                        <a:rPr kumimoji="0" lang="en-US" sz="2000" b="1" i="1" u="none" strike="noStrike" cap="none" normalizeH="0" baseline="0">
                          <a:ln>
                            <a:noFill/>
                          </a:ln>
                          <a:solidFill>
                            <a:srgbClr val="333333"/>
                          </a:solidFill>
                          <a:effectLst/>
                          <a:latin typeface="Calibri Light"/>
                        </a:rPr>
                        <a:t> nemyslí”; “To </a:t>
                      </a:r>
                      <a:r>
                        <a:rPr kumimoji="0" lang="en-US" sz="2000" b="1" i="1" u="none" strike="noStrike" cap="none" normalizeH="0" baseline="0" dirty="0" err="1">
                          <a:ln>
                            <a:noFill/>
                          </a:ln>
                          <a:solidFill>
                            <a:srgbClr val="333333"/>
                          </a:solidFill>
                          <a:effectLst/>
                          <a:latin typeface="Calibri Light"/>
                        </a:rPr>
                        <a:t>si</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myslí</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jenom</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a:ln>
                            <a:noFill/>
                          </a:ln>
                          <a:solidFill>
                            <a:srgbClr val="333333"/>
                          </a:solidFill>
                          <a:effectLst/>
                          <a:latin typeface="Calibri Light"/>
                        </a:rPr>
                        <a:t>on/</a:t>
                      </a:r>
                      <a:r>
                        <a:rPr kumimoji="0" lang="en-US" sz="2000" b="1" i="1" u="none" strike="noStrike" cap="none" normalizeH="0" baseline="0" err="1">
                          <a:ln>
                            <a:noFill/>
                          </a:ln>
                          <a:solidFill>
                            <a:srgbClr val="333333"/>
                          </a:solidFill>
                          <a:effectLst/>
                          <a:latin typeface="Calibri Light"/>
                        </a:rPr>
                        <a:t>ona</a:t>
                      </a:r>
                      <a:r>
                        <a:rPr kumimoji="0" lang="en-US" sz="2000" b="1" i="1" u="none" strike="noStrike" cap="none" normalizeH="0" baseline="0">
                          <a:ln>
                            <a:noFill/>
                          </a:ln>
                          <a:solidFill>
                            <a:srgbClr val="333333"/>
                          </a:solidFill>
                          <a:effectLst/>
                          <a:latin typeface="Calibri Light"/>
                        </a:rPr>
                        <a:t>...”</a:t>
                      </a:r>
                      <a:endParaRPr kumimoji="0" lang="en-U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Někdo vás kritizuje!</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“Přišel </a:t>
                      </a:r>
                      <a:r>
                        <a:rPr kumimoji="0" lang="en-US" sz="2000" b="1" i="1" u="none" strike="noStrike" cap="none" normalizeH="0" baseline="0" dirty="0" err="1">
                          <a:ln>
                            <a:noFill/>
                          </a:ln>
                          <a:solidFill>
                            <a:srgbClr val="333333"/>
                          </a:solidFill>
                          <a:effectLst/>
                          <a:latin typeface="Calibri Light"/>
                        </a:rPr>
                        <a:t>na</a:t>
                      </a:r>
                      <a:r>
                        <a:rPr kumimoji="0" lang="en-US" sz="2000" b="1" i="1" u="none" strike="noStrike" cap="none" normalizeH="0" baseline="0" dirty="0">
                          <a:ln>
                            <a:noFill/>
                          </a:ln>
                          <a:solidFill>
                            <a:srgbClr val="333333"/>
                          </a:solidFill>
                          <a:effectLst/>
                          <a:latin typeface="Calibri Light"/>
                        </a:rPr>
                        <a:t> to, </a:t>
                      </a:r>
                      <a:r>
                        <a:rPr kumimoji="0" lang="en-US" sz="2000" b="1" i="1" u="none" strike="noStrike" cap="none" normalizeH="0" baseline="0" dirty="0" err="1">
                          <a:ln>
                            <a:noFill/>
                          </a:ln>
                          <a:solidFill>
                            <a:srgbClr val="333333"/>
                          </a:solidFill>
                          <a:effectLst/>
                          <a:latin typeface="Calibri Light"/>
                        </a:rPr>
                        <a:t>jaký</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jsem</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err="1">
                          <a:ln>
                            <a:noFill/>
                          </a:ln>
                          <a:solidFill>
                            <a:srgbClr val="333333"/>
                          </a:solidFill>
                          <a:effectLst/>
                          <a:latin typeface="Calibri Light"/>
                        </a:rPr>
                        <a:t>skutečně</a:t>
                      </a:r>
                      <a:r>
                        <a:rPr kumimoji="0" lang="en-US" sz="2000" b="1" i="1" u="none" strike="noStrike" cap="none" normalizeH="0" baseline="0">
                          <a:ln>
                            <a:noFill/>
                          </a:ln>
                          <a:solidFill>
                            <a:srgbClr val="333333"/>
                          </a:solidFill>
                          <a:effectLst/>
                          <a:latin typeface="Calibri Light"/>
                        </a:rPr>
                        <a:t> neschopný” “Má </a:t>
                      </a:r>
                      <a:r>
                        <a:rPr kumimoji="0" lang="en-US" sz="2000" b="1" i="1" u="none" strike="noStrike" cap="none" normalizeH="0" baseline="0" dirty="0" err="1">
                          <a:ln>
                            <a:noFill/>
                          </a:ln>
                          <a:solidFill>
                            <a:srgbClr val="333333"/>
                          </a:solidFill>
                          <a:effectLst/>
                          <a:latin typeface="Calibri Light"/>
                        </a:rPr>
                        <a:t>pravdu</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jsem</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úplně</a:t>
                      </a:r>
                      <a:r>
                        <a:rPr kumimoji="0" lang="en-US" sz="2000" b="1" i="1" u="none" strike="noStrike" cap="none" normalizeH="0" baseline="0" dirty="0">
                          <a:ln>
                            <a:noFill/>
                          </a:ln>
                          <a:solidFill>
                            <a:srgbClr val="333333"/>
                          </a:solidFill>
                          <a:effectLst/>
                          <a:latin typeface="Calibri Light"/>
                        </a:rPr>
                        <a:t> k </a:t>
                      </a:r>
                      <a:r>
                        <a:rPr kumimoji="0" lang="en-US" sz="2000" b="1" i="1" u="none" strike="noStrike" cap="none" normalizeH="0" baseline="0" err="1">
                          <a:ln>
                            <a:noFill/>
                          </a:ln>
                          <a:solidFill>
                            <a:srgbClr val="333333"/>
                          </a:solidFill>
                          <a:effectLst/>
                          <a:latin typeface="Calibri Light"/>
                        </a:rPr>
                        <a:t>ničemu</a:t>
                      </a:r>
                      <a:r>
                        <a:rPr kumimoji="0" lang="en-US" sz="2000" b="1" i="1" u="none" strike="noStrike" cap="none" normalizeH="0" baseline="0">
                          <a:ln>
                            <a:noFill/>
                          </a:ln>
                          <a:solidFill>
                            <a:srgbClr val="333333"/>
                          </a:solidFill>
                          <a:effectLst/>
                          <a:latin typeface="Calibri Light"/>
                        </a:rPr>
                        <a:t>...”</a:t>
                      </a:r>
                      <a:endParaRPr kumimoji="0" lang="en-U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de-DE"/>
              <a:t>Metakognitivní trénink 8 – Sebedůvěra &amp; Nálada</a:t>
            </a:r>
          </a:p>
        </p:txBody>
      </p:sp>
      <p:sp>
        <p:nvSpPr>
          <p:cNvPr id="6" name="Slide Number Placeholder 5"/>
          <p:cNvSpPr>
            <a:spLocks noGrp="1"/>
          </p:cNvSpPr>
          <p:nvPr>
            <p:ph type="sldNum" sz="quarter" idx="12"/>
          </p:nvPr>
        </p:nvSpPr>
        <p:spPr/>
        <p:txBody>
          <a:bodyPr/>
          <a:lstStyle/>
          <a:p>
            <a:fld id="{591793C3-4DF7-4963-BE19-2AB171254E60}" type="slidenum">
              <a:rPr lang="de-DE" altLang="de-DE" smtClean="0"/>
              <a:pPr/>
              <a:t>24</a:t>
            </a:fld>
            <a:endParaRPr lang="de-DE" alt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latin typeface="+mn-lt"/>
                <a:ea typeface="+mn-ea"/>
                <a:cs typeface="+mn-cs"/>
              </a:rPr>
              <a:t>4. Přehlížení pozitivních sdělení a nekritické přijímání negativních sdělení!</a:t>
            </a:r>
            <a:br>
              <a:rPr lang="en-US" sz="3600">
                <a:solidFill>
                  <a:srgbClr val="004992"/>
                </a:solidFill>
                <a:latin typeface="+mn-lt"/>
                <a:ea typeface="+mn-ea"/>
                <a:cs typeface="+mn-cs"/>
              </a:rPr>
            </a:br>
            <a:r>
              <a:rPr lang="en-US">
                <a:solidFill>
                  <a:srgbClr val="004992"/>
                </a:solidFill>
                <a:latin typeface="+mn-lt"/>
                <a:ea typeface="+mn-ea"/>
                <a:cs typeface="+mn-cs"/>
              </a:rPr>
              <a:t>Jaké by bylo realističtější a užitečnější hodnocení?</a:t>
            </a:r>
            <a:endParaRPr lang="en-US" dirty="0">
              <a:solidFill>
                <a:srgbClr val="004992"/>
              </a:solidFill>
              <a:latin typeface="+mn-lt"/>
              <a:ea typeface="+mn-ea"/>
              <a:cs typeface="+mn-cs"/>
            </a:endParaRPr>
          </a:p>
        </p:txBody>
      </p:sp>
      <p:pic>
        <p:nvPicPr>
          <p:cNvPr id="12"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4977730"/>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3591847862"/>
              </p:ext>
            </p:extLst>
          </p:nvPr>
        </p:nvGraphicFramePr>
        <p:xfrm>
          <a:off x="1812737" y="2834640"/>
          <a:ext cx="9972219" cy="3779498"/>
        </p:xfrm>
        <a:graphic>
          <a:graphicData uri="http://schemas.openxmlformats.org/drawingml/2006/table">
            <a:tbl>
              <a:tblPr>
                <a:tableStyleId>{21E4AEA4-8DFA-4A89-87EB-49C32662AFE0}</a:tableStyleId>
              </a:tblPr>
              <a:tblGrid>
                <a:gridCol w="3060714">
                  <a:extLst>
                    <a:ext uri="{9D8B030D-6E8A-4147-A177-3AD203B41FA5}">
                      <a16:colId xmlns:a16="http://schemas.microsoft.com/office/drawing/2014/main" val="20000"/>
                    </a:ext>
                  </a:extLst>
                </a:gridCol>
                <a:gridCol w="691150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Událost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333333"/>
                          </a:solidFill>
                          <a:effectLst/>
                          <a:latin typeface="Calibri Light"/>
                        </a:rPr>
                        <a:t>Depresivní</a:t>
                      </a:r>
                      <a:r>
                        <a:rPr kumimoji="0" lang="es-ES" sz="2000" b="1" i="1" u="none" strike="noStrike" cap="none" normalizeH="0" baseline="0" dirty="0">
                          <a:ln>
                            <a:noFill/>
                          </a:ln>
                          <a:solidFill>
                            <a:srgbClr val="333333"/>
                          </a:solidFill>
                          <a:effectLst/>
                          <a:latin typeface="Calibri Light"/>
                        </a:rPr>
                        <a:t> </a:t>
                      </a:r>
                      <a:r>
                        <a:rPr kumimoji="0" lang="es-ES" sz="2000" b="1" i="1" u="none" strike="noStrike" cap="none" normalizeH="0" baseline="0" dirty="0" err="1">
                          <a:ln>
                            <a:noFill/>
                          </a:ln>
                          <a:solidFill>
                            <a:srgbClr val="333333"/>
                          </a:solidFill>
                          <a:effectLst/>
                          <a:latin typeface="Calibri Light"/>
                        </a:rPr>
                        <a:t>hodnocení</a:t>
                      </a:r>
                      <a:endParaRPr kumimoji="0" lang="es-E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Calibri Light"/>
                        </a:rPr>
                        <a:t>Pozitivní</a:t>
                      </a:r>
                      <a:r>
                        <a:rPr kumimoji="0" lang="es-ES" sz="2000" b="0" i="0" u="none" strike="noStrike" cap="none" normalizeH="0" baseline="0" dirty="0">
                          <a:ln>
                            <a:noFill/>
                          </a:ln>
                          <a:solidFill>
                            <a:srgbClr val="333333"/>
                          </a:solidFill>
                          <a:effectLst/>
                          <a:latin typeface="Calibri Light"/>
                        </a:rPr>
                        <a:t>/</a:t>
                      </a:r>
                      <a:r>
                        <a:rPr kumimoji="0" lang="es-ES" sz="2000" b="0" i="0" u="none" strike="noStrike" cap="none" normalizeH="0" baseline="0" dirty="0" err="1">
                          <a:ln>
                            <a:noFill/>
                          </a:ln>
                          <a:solidFill>
                            <a:srgbClr val="333333"/>
                          </a:solidFill>
                          <a:effectLst/>
                          <a:latin typeface="Calibri Light"/>
                        </a:rPr>
                        <a:t>konstruktivní</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hodnocení</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a:ln>
                            <a:noFill/>
                          </a:ln>
                          <a:solidFill>
                            <a:srgbClr val="333333"/>
                          </a:solidFill>
                          <a:effectLst/>
                          <a:latin typeface="Calibri Light"/>
                        </a:rPr>
                        <a:t>Byli jste pochváleni za svůj výkon.</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“Oni </a:t>
                      </a:r>
                      <a:r>
                        <a:rPr kumimoji="0" lang="en-US" sz="2000" b="1" i="1" u="none" strike="noStrike" cap="none" normalizeH="0" baseline="0" dirty="0">
                          <a:ln>
                            <a:noFill/>
                          </a:ln>
                          <a:solidFill>
                            <a:srgbClr val="333333"/>
                          </a:solidFill>
                          <a:effectLst/>
                          <a:latin typeface="Calibri Light"/>
                        </a:rPr>
                        <a:t>se mi </a:t>
                      </a:r>
                      <a:r>
                        <a:rPr kumimoji="0" lang="en-US" sz="2000" b="1" i="1" u="none" strike="noStrike" cap="none" normalizeH="0" baseline="0" dirty="0" err="1">
                          <a:ln>
                            <a:noFill/>
                          </a:ln>
                          <a:solidFill>
                            <a:srgbClr val="333333"/>
                          </a:solidFill>
                          <a:effectLst/>
                          <a:latin typeface="Calibri Light"/>
                        </a:rPr>
                        <a:t>snaží</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jenom</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zalichotit</a:t>
                      </a:r>
                      <a:r>
                        <a:rPr kumimoji="0" lang="en-US" sz="2000" b="1" i="1" u="none" strike="noStrike" cap="none" normalizeH="0" baseline="0" dirty="0">
                          <a:ln>
                            <a:noFill/>
                          </a:ln>
                          <a:solidFill>
                            <a:srgbClr val="333333"/>
                          </a:solidFill>
                          <a:effectLst/>
                          <a:latin typeface="Calibri Light"/>
                        </a:rPr>
                        <a:t> – </a:t>
                      </a:r>
                      <a:r>
                        <a:rPr kumimoji="0" lang="en-US" sz="2000" b="1" i="1" u="none" strike="noStrike" cap="none" normalizeH="0" baseline="0" dirty="0" err="1">
                          <a:ln>
                            <a:noFill/>
                          </a:ln>
                          <a:solidFill>
                            <a:srgbClr val="333333"/>
                          </a:solidFill>
                          <a:effectLst/>
                          <a:latin typeface="Calibri Light"/>
                        </a:rPr>
                        <a:t>ve</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skutečnosti</a:t>
                      </a:r>
                      <a:r>
                        <a:rPr kumimoji="0" lang="en-US" sz="2000" b="1" i="1" u="none" strike="noStrike" cap="none" normalizeH="0" baseline="0" dirty="0">
                          <a:ln>
                            <a:noFill/>
                          </a:ln>
                          <a:solidFill>
                            <a:srgbClr val="333333"/>
                          </a:solidFill>
                          <a:effectLst/>
                          <a:latin typeface="Calibri Light"/>
                        </a:rPr>
                        <a:t> to </a:t>
                      </a:r>
                      <a:r>
                        <a:rPr kumimoji="0" lang="en-US" sz="2000" b="1" i="1" u="none" strike="noStrike" cap="none" normalizeH="0" baseline="0" err="1">
                          <a:ln>
                            <a:noFill/>
                          </a:ln>
                          <a:solidFill>
                            <a:srgbClr val="333333"/>
                          </a:solidFill>
                          <a:effectLst/>
                          <a:latin typeface="Calibri Light"/>
                        </a:rPr>
                        <a:t>tak</a:t>
                      </a:r>
                      <a:r>
                        <a:rPr kumimoji="0" lang="en-US" sz="2000" b="1" i="1" u="none" strike="noStrike" cap="none" normalizeH="0" baseline="0">
                          <a:ln>
                            <a:noFill/>
                          </a:ln>
                          <a:solidFill>
                            <a:srgbClr val="333333"/>
                          </a:solidFill>
                          <a:effectLst/>
                          <a:latin typeface="Calibri Light"/>
                        </a:rPr>
                        <a:t> nemyslí”; “To </a:t>
                      </a:r>
                      <a:r>
                        <a:rPr kumimoji="0" lang="en-US" sz="2000" b="1" i="1" u="none" strike="noStrike" cap="none" normalizeH="0" baseline="0" dirty="0" err="1">
                          <a:ln>
                            <a:noFill/>
                          </a:ln>
                          <a:solidFill>
                            <a:srgbClr val="333333"/>
                          </a:solidFill>
                          <a:effectLst/>
                          <a:latin typeface="Calibri Light"/>
                        </a:rPr>
                        <a:t>si</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myslí</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jenom</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a:ln>
                            <a:noFill/>
                          </a:ln>
                          <a:solidFill>
                            <a:srgbClr val="333333"/>
                          </a:solidFill>
                          <a:effectLst/>
                          <a:latin typeface="Calibri Light"/>
                        </a:rPr>
                        <a:t>on/</a:t>
                      </a:r>
                      <a:r>
                        <a:rPr kumimoji="0" lang="en-US" sz="2000" b="1" i="1" u="none" strike="noStrike" cap="none" normalizeH="0" baseline="0" err="1">
                          <a:ln>
                            <a:noFill/>
                          </a:ln>
                          <a:solidFill>
                            <a:srgbClr val="333333"/>
                          </a:solidFill>
                          <a:effectLst/>
                          <a:latin typeface="Calibri Light"/>
                        </a:rPr>
                        <a:t>ona</a:t>
                      </a:r>
                      <a:r>
                        <a:rPr kumimoji="0" lang="en-US" sz="2000" b="1" i="1" u="none" strike="noStrike" cap="none" normalizeH="0" baseline="0">
                          <a:ln>
                            <a:noFill/>
                          </a:ln>
                          <a:solidFill>
                            <a:srgbClr val="333333"/>
                          </a:solidFill>
                          <a:effectLst/>
                          <a:latin typeface="Calibri Light"/>
                        </a:rPr>
                        <a:t>...”</a:t>
                      </a:r>
                      <a:endParaRPr kumimoji="0" lang="en-U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“To </a:t>
                      </a:r>
                      <a:r>
                        <a:rPr kumimoji="0" lang="en-US" sz="2000" b="0" i="0" u="none" strike="noStrike" cap="none" normalizeH="0" baseline="0" dirty="0">
                          <a:ln>
                            <a:noFill/>
                          </a:ln>
                          <a:solidFill>
                            <a:srgbClr val="333333"/>
                          </a:solidFill>
                          <a:effectLst/>
                          <a:latin typeface="Calibri Light"/>
                        </a:rPr>
                        <a:t>je </a:t>
                      </a:r>
                      <a:r>
                        <a:rPr kumimoji="0" lang="en-US" sz="2000" b="0" i="0" u="none" strike="noStrike" cap="none" normalizeH="0" baseline="0" dirty="0" err="1">
                          <a:ln>
                            <a:noFill/>
                          </a:ln>
                          <a:solidFill>
                            <a:srgbClr val="333333"/>
                          </a:solidFill>
                          <a:effectLst/>
                          <a:latin typeface="Calibri Light"/>
                        </a:rPr>
                        <a:t>skvělé</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že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někdo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ocení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jak</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jsem</a:t>
                      </a:r>
                      <a:r>
                        <a:rPr kumimoji="0" lang="en-US" sz="2000" b="0" i="0" u="none" strike="noStrike" cap="none" normalizeH="0" baseline="0" dirty="0">
                          <a:ln>
                            <a:noFill/>
                          </a:ln>
                          <a:solidFill>
                            <a:srgbClr val="333333"/>
                          </a:solidFill>
                          <a:effectLst/>
                          <a:latin typeface="Calibri Light"/>
                        </a:rPr>
                        <a:t> to </a:t>
                      </a:r>
                      <a:r>
                        <a:rPr kumimoji="0" lang="en-US" sz="2000" b="0" i="0" u="none" strike="noStrike" cap="none" normalizeH="0" baseline="0" err="1">
                          <a:ln>
                            <a:noFill/>
                          </a:ln>
                          <a:solidFill>
                            <a:srgbClr val="333333"/>
                          </a:solidFill>
                          <a:effectLst/>
                          <a:latin typeface="Calibri Light"/>
                        </a:rPr>
                        <a:t>zvládl</a:t>
                      </a:r>
                      <a:r>
                        <a:rPr kumimoji="0" lang="en-US" sz="2000" b="0" i="0" u="none" strike="noStrike" cap="none" normalizeH="0" baseline="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Někdo vás kritizuje!</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“Přišel </a:t>
                      </a:r>
                      <a:r>
                        <a:rPr kumimoji="0" lang="en-US" sz="2000" b="1" i="1" u="none" strike="noStrike" cap="none" normalizeH="0" baseline="0" dirty="0" err="1">
                          <a:ln>
                            <a:noFill/>
                          </a:ln>
                          <a:solidFill>
                            <a:srgbClr val="333333"/>
                          </a:solidFill>
                          <a:effectLst/>
                          <a:latin typeface="Calibri Light"/>
                        </a:rPr>
                        <a:t>na</a:t>
                      </a:r>
                      <a:r>
                        <a:rPr kumimoji="0" lang="en-US" sz="2000" b="1" i="1" u="none" strike="noStrike" cap="none" normalizeH="0" baseline="0" dirty="0">
                          <a:ln>
                            <a:noFill/>
                          </a:ln>
                          <a:solidFill>
                            <a:srgbClr val="333333"/>
                          </a:solidFill>
                          <a:effectLst/>
                          <a:latin typeface="Calibri Light"/>
                        </a:rPr>
                        <a:t> to, </a:t>
                      </a:r>
                      <a:r>
                        <a:rPr kumimoji="0" lang="en-US" sz="2000" b="1" i="1" u="none" strike="noStrike" cap="none" normalizeH="0" baseline="0" dirty="0" err="1">
                          <a:ln>
                            <a:noFill/>
                          </a:ln>
                          <a:solidFill>
                            <a:srgbClr val="333333"/>
                          </a:solidFill>
                          <a:effectLst/>
                          <a:latin typeface="Calibri Light"/>
                        </a:rPr>
                        <a:t>jaký</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jsem</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err="1">
                          <a:ln>
                            <a:noFill/>
                          </a:ln>
                          <a:solidFill>
                            <a:srgbClr val="333333"/>
                          </a:solidFill>
                          <a:effectLst/>
                          <a:latin typeface="Calibri Light"/>
                        </a:rPr>
                        <a:t>skutečně</a:t>
                      </a:r>
                      <a:r>
                        <a:rPr kumimoji="0" lang="en-US" sz="2000" b="1" i="1" u="none" strike="noStrike" cap="none" normalizeH="0" baseline="0">
                          <a:ln>
                            <a:noFill/>
                          </a:ln>
                          <a:solidFill>
                            <a:srgbClr val="333333"/>
                          </a:solidFill>
                          <a:effectLst/>
                          <a:latin typeface="Calibri Light"/>
                        </a:rPr>
                        <a:t> neschopný” “Má </a:t>
                      </a:r>
                      <a:r>
                        <a:rPr kumimoji="0" lang="en-US" sz="2000" b="1" i="1" u="none" strike="noStrike" cap="none" normalizeH="0" baseline="0" dirty="0" err="1">
                          <a:ln>
                            <a:noFill/>
                          </a:ln>
                          <a:solidFill>
                            <a:srgbClr val="333333"/>
                          </a:solidFill>
                          <a:effectLst/>
                          <a:latin typeface="Calibri Light"/>
                        </a:rPr>
                        <a:t>pravdu</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jsem</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úplně</a:t>
                      </a:r>
                      <a:r>
                        <a:rPr kumimoji="0" lang="en-US" sz="2000" b="1" i="1" u="none" strike="noStrike" cap="none" normalizeH="0" baseline="0" dirty="0">
                          <a:ln>
                            <a:noFill/>
                          </a:ln>
                          <a:solidFill>
                            <a:srgbClr val="333333"/>
                          </a:solidFill>
                          <a:effectLst/>
                          <a:latin typeface="Calibri Light"/>
                        </a:rPr>
                        <a:t> k </a:t>
                      </a:r>
                      <a:r>
                        <a:rPr kumimoji="0" lang="en-US" sz="2000" b="1" i="1" u="none" strike="noStrike" cap="none" normalizeH="0" baseline="0" err="1">
                          <a:ln>
                            <a:noFill/>
                          </a:ln>
                          <a:solidFill>
                            <a:srgbClr val="333333"/>
                          </a:solidFill>
                          <a:effectLst/>
                          <a:latin typeface="Calibri Light"/>
                        </a:rPr>
                        <a:t>ničemu</a:t>
                      </a:r>
                      <a:r>
                        <a:rPr kumimoji="0" lang="en-US" sz="2000" b="1" i="1" u="none" strike="noStrike" cap="none" normalizeH="0" baseline="0">
                          <a:ln>
                            <a:noFill/>
                          </a:ln>
                          <a:solidFill>
                            <a:srgbClr val="333333"/>
                          </a:solidFill>
                          <a:effectLst/>
                          <a:latin typeface="Calibri Light"/>
                        </a:rPr>
                        <a:t>...”</a:t>
                      </a:r>
                      <a:endParaRPr kumimoji="0" lang="en-U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de-DE"/>
              <a:t>Metakognitivní trénink 8 – Sebedůvěra &amp; Nálada</a:t>
            </a:r>
          </a:p>
        </p:txBody>
      </p:sp>
      <p:sp>
        <p:nvSpPr>
          <p:cNvPr id="6" name="Slide Number Placeholder 5"/>
          <p:cNvSpPr>
            <a:spLocks noGrp="1"/>
          </p:cNvSpPr>
          <p:nvPr>
            <p:ph type="sldNum" sz="quarter" idx="12"/>
          </p:nvPr>
        </p:nvSpPr>
        <p:spPr/>
        <p:txBody>
          <a:bodyPr/>
          <a:lstStyle/>
          <a:p>
            <a:fld id="{591793C3-4DF7-4963-BE19-2AB171254E60}" type="slidenum">
              <a:rPr lang="de-DE" altLang="de-DE" smtClean="0"/>
              <a:pPr/>
              <a:t>25</a:t>
            </a:fld>
            <a:endParaRPr lang="de-DE" altLang="de-DE"/>
          </a:p>
        </p:txBody>
      </p:sp>
    </p:spTree>
    <p:extLst>
      <p:ext uri="{BB962C8B-B14F-4D97-AF65-F5344CB8AC3E}">
        <p14:creationId xmlns:p14="http://schemas.microsoft.com/office/powerpoint/2010/main" val="15185929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latin typeface="+mn-lt"/>
                <a:ea typeface="+mn-ea"/>
                <a:cs typeface="+mn-cs"/>
              </a:rPr>
              <a:t>4. Přehlížení pozitivních sdělení a nekritické přijímání negativních sdělení!</a:t>
            </a:r>
            <a:br>
              <a:rPr lang="en-US" sz="3600">
                <a:solidFill>
                  <a:srgbClr val="004992"/>
                </a:solidFill>
                <a:latin typeface="+mn-lt"/>
                <a:ea typeface="+mn-ea"/>
                <a:cs typeface="+mn-cs"/>
              </a:rPr>
            </a:br>
            <a:r>
              <a:rPr lang="en-US">
                <a:solidFill>
                  <a:srgbClr val="004992"/>
                </a:solidFill>
                <a:latin typeface="+mn-lt"/>
                <a:ea typeface="+mn-ea"/>
                <a:cs typeface="+mn-cs"/>
              </a:rPr>
              <a:t>Jaké by bylo realističtější a užitečnější hodnocení?</a:t>
            </a:r>
            <a:endParaRPr lang="en-US" dirty="0">
              <a:solidFill>
                <a:srgbClr val="004992"/>
              </a:solidFill>
              <a:latin typeface="+mn-lt"/>
              <a:ea typeface="+mn-ea"/>
              <a:cs typeface="+mn-cs"/>
            </a:endParaRPr>
          </a:p>
        </p:txBody>
      </p:sp>
      <p:pic>
        <p:nvPicPr>
          <p:cNvPr id="12"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4977730"/>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3236752762"/>
              </p:ext>
            </p:extLst>
          </p:nvPr>
        </p:nvGraphicFramePr>
        <p:xfrm>
          <a:off x="1812737" y="2834640"/>
          <a:ext cx="9972219" cy="3779498"/>
        </p:xfrm>
        <a:graphic>
          <a:graphicData uri="http://schemas.openxmlformats.org/drawingml/2006/table">
            <a:tbl>
              <a:tblPr>
                <a:tableStyleId>{21E4AEA4-8DFA-4A89-87EB-49C32662AFE0}</a:tableStyleId>
              </a:tblPr>
              <a:tblGrid>
                <a:gridCol w="3060714">
                  <a:extLst>
                    <a:ext uri="{9D8B030D-6E8A-4147-A177-3AD203B41FA5}">
                      <a16:colId xmlns:a16="http://schemas.microsoft.com/office/drawing/2014/main" val="20000"/>
                    </a:ext>
                  </a:extLst>
                </a:gridCol>
                <a:gridCol w="691150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Událost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333333"/>
                          </a:solidFill>
                          <a:effectLst/>
                          <a:latin typeface="Calibri Light"/>
                        </a:rPr>
                        <a:t>Depresivní</a:t>
                      </a:r>
                      <a:r>
                        <a:rPr kumimoji="0" lang="es-ES" sz="2000" b="1" i="1" u="none" strike="noStrike" cap="none" normalizeH="0" baseline="0" dirty="0">
                          <a:ln>
                            <a:noFill/>
                          </a:ln>
                          <a:solidFill>
                            <a:srgbClr val="333333"/>
                          </a:solidFill>
                          <a:effectLst/>
                          <a:latin typeface="Calibri Light"/>
                        </a:rPr>
                        <a:t> </a:t>
                      </a:r>
                      <a:r>
                        <a:rPr kumimoji="0" lang="es-ES" sz="2000" b="1" i="1" u="none" strike="noStrike" cap="none" normalizeH="0" baseline="0" dirty="0" err="1">
                          <a:ln>
                            <a:noFill/>
                          </a:ln>
                          <a:solidFill>
                            <a:srgbClr val="333333"/>
                          </a:solidFill>
                          <a:effectLst/>
                          <a:latin typeface="Calibri Light"/>
                        </a:rPr>
                        <a:t>hodnocení</a:t>
                      </a:r>
                      <a:endParaRPr kumimoji="0" lang="es-E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Calibri Light"/>
                        </a:rPr>
                        <a:t>Pozitivní</a:t>
                      </a:r>
                      <a:r>
                        <a:rPr kumimoji="0" lang="es-ES" sz="2000" b="0" i="0" u="none" strike="noStrike" cap="none" normalizeH="0" baseline="0" dirty="0">
                          <a:ln>
                            <a:noFill/>
                          </a:ln>
                          <a:solidFill>
                            <a:srgbClr val="333333"/>
                          </a:solidFill>
                          <a:effectLst/>
                          <a:latin typeface="Calibri Light"/>
                        </a:rPr>
                        <a:t>/</a:t>
                      </a:r>
                      <a:r>
                        <a:rPr kumimoji="0" lang="es-ES" sz="2000" b="0" i="0" u="none" strike="noStrike" cap="none" normalizeH="0" baseline="0" dirty="0" err="1">
                          <a:ln>
                            <a:noFill/>
                          </a:ln>
                          <a:solidFill>
                            <a:srgbClr val="333333"/>
                          </a:solidFill>
                          <a:effectLst/>
                          <a:latin typeface="Calibri Light"/>
                        </a:rPr>
                        <a:t>konstruktivní</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hodnocení</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a:ln>
                            <a:noFill/>
                          </a:ln>
                          <a:solidFill>
                            <a:srgbClr val="333333"/>
                          </a:solidFill>
                          <a:effectLst/>
                          <a:latin typeface="Calibri Light"/>
                        </a:rPr>
                        <a:t>Byli jste pochváleni za svůj výkon.</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“Oni </a:t>
                      </a:r>
                      <a:r>
                        <a:rPr kumimoji="0" lang="en-US" sz="2000" b="1" i="1" u="none" strike="noStrike" cap="none" normalizeH="0" baseline="0" dirty="0">
                          <a:ln>
                            <a:noFill/>
                          </a:ln>
                          <a:solidFill>
                            <a:srgbClr val="333333"/>
                          </a:solidFill>
                          <a:effectLst/>
                          <a:latin typeface="Calibri Light"/>
                        </a:rPr>
                        <a:t>se mi </a:t>
                      </a:r>
                      <a:r>
                        <a:rPr kumimoji="0" lang="en-US" sz="2000" b="1" i="1" u="none" strike="noStrike" cap="none" normalizeH="0" baseline="0" dirty="0" err="1">
                          <a:ln>
                            <a:noFill/>
                          </a:ln>
                          <a:solidFill>
                            <a:srgbClr val="333333"/>
                          </a:solidFill>
                          <a:effectLst/>
                          <a:latin typeface="Calibri Light"/>
                        </a:rPr>
                        <a:t>snaží</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jenom</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zalichotit</a:t>
                      </a:r>
                      <a:r>
                        <a:rPr kumimoji="0" lang="en-US" sz="2000" b="1" i="1" u="none" strike="noStrike" cap="none" normalizeH="0" baseline="0" dirty="0">
                          <a:ln>
                            <a:noFill/>
                          </a:ln>
                          <a:solidFill>
                            <a:srgbClr val="333333"/>
                          </a:solidFill>
                          <a:effectLst/>
                          <a:latin typeface="Calibri Light"/>
                        </a:rPr>
                        <a:t> – </a:t>
                      </a:r>
                      <a:r>
                        <a:rPr kumimoji="0" lang="en-US" sz="2000" b="1" i="1" u="none" strike="noStrike" cap="none" normalizeH="0" baseline="0" dirty="0" err="1">
                          <a:ln>
                            <a:noFill/>
                          </a:ln>
                          <a:solidFill>
                            <a:srgbClr val="333333"/>
                          </a:solidFill>
                          <a:effectLst/>
                          <a:latin typeface="Calibri Light"/>
                        </a:rPr>
                        <a:t>ve</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skutečnosti</a:t>
                      </a:r>
                      <a:r>
                        <a:rPr kumimoji="0" lang="en-US" sz="2000" b="1" i="1" u="none" strike="noStrike" cap="none" normalizeH="0" baseline="0" dirty="0">
                          <a:ln>
                            <a:noFill/>
                          </a:ln>
                          <a:solidFill>
                            <a:srgbClr val="333333"/>
                          </a:solidFill>
                          <a:effectLst/>
                          <a:latin typeface="Calibri Light"/>
                        </a:rPr>
                        <a:t> to </a:t>
                      </a:r>
                      <a:r>
                        <a:rPr kumimoji="0" lang="en-US" sz="2000" b="1" i="1" u="none" strike="noStrike" cap="none" normalizeH="0" baseline="0" err="1">
                          <a:ln>
                            <a:noFill/>
                          </a:ln>
                          <a:solidFill>
                            <a:srgbClr val="333333"/>
                          </a:solidFill>
                          <a:effectLst/>
                          <a:latin typeface="Calibri Light"/>
                        </a:rPr>
                        <a:t>tak</a:t>
                      </a:r>
                      <a:r>
                        <a:rPr kumimoji="0" lang="en-US" sz="2000" b="1" i="1" u="none" strike="noStrike" cap="none" normalizeH="0" baseline="0">
                          <a:ln>
                            <a:noFill/>
                          </a:ln>
                          <a:solidFill>
                            <a:srgbClr val="333333"/>
                          </a:solidFill>
                          <a:effectLst/>
                          <a:latin typeface="Calibri Light"/>
                        </a:rPr>
                        <a:t> nemyslí”; “To </a:t>
                      </a:r>
                      <a:r>
                        <a:rPr kumimoji="0" lang="en-US" sz="2000" b="1" i="1" u="none" strike="noStrike" cap="none" normalizeH="0" baseline="0" dirty="0" err="1">
                          <a:ln>
                            <a:noFill/>
                          </a:ln>
                          <a:solidFill>
                            <a:srgbClr val="333333"/>
                          </a:solidFill>
                          <a:effectLst/>
                          <a:latin typeface="Calibri Light"/>
                        </a:rPr>
                        <a:t>si</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myslí</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jenom</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a:ln>
                            <a:noFill/>
                          </a:ln>
                          <a:solidFill>
                            <a:srgbClr val="333333"/>
                          </a:solidFill>
                          <a:effectLst/>
                          <a:latin typeface="Calibri Light"/>
                        </a:rPr>
                        <a:t>on/</a:t>
                      </a:r>
                      <a:r>
                        <a:rPr kumimoji="0" lang="en-US" sz="2000" b="1" i="1" u="none" strike="noStrike" cap="none" normalizeH="0" baseline="0" err="1">
                          <a:ln>
                            <a:noFill/>
                          </a:ln>
                          <a:solidFill>
                            <a:srgbClr val="333333"/>
                          </a:solidFill>
                          <a:effectLst/>
                          <a:latin typeface="Calibri Light"/>
                        </a:rPr>
                        <a:t>ona</a:t>
                      </a:r>
                      <a:r>
                        <a:rPr kumimoji="0" lang="en-US" sz="2000" b="1" i="1" u="none" strike="noStrike" cap="none" normalizeH="0" baseline="0">
                          <a:ln>
                            <a:noFill/>
                          </a:ln>
                          <a:solidFill>
                            <a:srgbClr val="333333"/>
                          </a:solidFill>
                          <a:effectLst/>
                          <a:latin typeface="Calibri Light"/>
                        </a:rPr>
                        <a:t>...”</a:t>
                      </a:r>
                      <a:endParaRPr kumimoji="0" lang="en-U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“To </a:t>
                      </a:r>
                      <a:r>
                        <a:rPr kumimoji="0" lang="en-US" sz="2000" b="0" i="0" u="none" strike="noStrike" cap="none" normalizeH="0" baseline="0" dirty="0">
                          <a:ln>
                            <a:noFill/>
                          </a:ln>
                          <a:solidFill>
                            <a:srgbClr val="333333"/>
                          </a:solidFill>
                          <a:effectLst/>
                          <a:latin typeface="Calibri Light"/>
                        </a:rPr>
                        <a:t>je </a:t>
                      </a:r>
                      <a:r>
                        <a:rPr kumimoji="0" lang="en-US" sz="2000" b="0" i="0" u="none" strike="noStrike" cap="none" normalizeH="0" baseline="0" dirty="0" err="1">
                          <a:ln>
                            <a:noFill/>
                          </a:ln>
                          <a:solidFill>
                            <a:srgbClr val="333333"/>
                          </a:solidFill>
                          <a:effectLst/>
                          <a:latin typeface="Calibri Light"/>
                        </a:rPr>
                        <a:t>skvělé</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že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někdo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ocení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jak</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jsem</a:t>
                      </a:r>
                      <a:r>
                        <a:rPr kumimoji="0" lang="en-US" sz="2000" b="0" i="0" u="none" strike="noStrike" cap="none" normalizeH="0" baseline="0" dirty="0">
                          <a:ln>
                            <a:noFill/>
                          </a:ln>
                          <a:solidFill>
                            <a:srgbClr val="333333"/>
                          </a:solidFill>
                          <a:effectLst/>
                          <a:latin typeface="Calibri Light"/>
                        </a:rPr>
                        <a:t> to </a:t>
                      </a:r>
                      <a:r>
                        <a:rPr kumimoji="0" lang="en-US" sz="2000" b="0" i="0" u="none" strike="noStrike" cap="none" normalizeH="0" baseline="0" err="1">
                          <a:ln>
                            <a:noFill/>
                          </a:ln>
                          <a:solidFill>
                            <a:srgbClr val="333333"/>
                          </a:solidFill>
                          <a:effectLst/>
                          <a:latin typeface="Calibri Light"/>
                        </a:rPr>
                        <a:t>zvládl</a:t>
                      </a:r>
                      <a:r>
                        <a:rPr kumimoji="0" lang="en-US" sz="2000" b="0" i="0" u="none" strike="noStrike" cap="none" normalizeH="0" baseline="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Někdo vás kritizuje!</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“Přišel </a:t>
                      </a:r>
                      <a:r>
                        <a:rPr kumimoji="0" lang="en-US" sz="2000" b="1" i="1" u="none" strike="noStrike" cap="none" normalizeH="0" baseline="0" dirty="0" err="1">
                          <a:ln>
                            <a:noFill/>
                          </a:ln>
                          <a:solidFill>
                            <a:srgbClr val="333333"/>
                          </a:solidFill>
                          <a:effectLst/>
                          <a:latin typeface="Calibri Light"/>
                        </a:rPr>
                        <a:t>na</a:t>
                      </a:r>
                      <a:r>
                        <a:rPr kumimoji="0" lang="en-US" sz="2000" b="1" i="1" u="none" strike="noStrike" cap="none" normalizeH="0" baseline="0" dirty="0">
                          <a:ln>
                            <a:noFill/>
                          </a:ln>
                          <a:solidFill>
                            <a:srgbClr val="333333"/>
                          </a:solidFill>
                          <a:effectLst/>
                          <a:latin typeface="Calibri Light"/>
                        </a:rPr>
                        <a:t> to, </a:t>
                      </a:r>
                      <a:r>
                        <a:rPr kumimoji="0" lang="en-US" sz="2000" b="1" i="1" u="none" strike="noStrike" cap="none" normalizeH="0" baseline="0" dirty="0" err="1">
                          <a:ln>
                            <a:noFill/>
                          </a:ln>
                          <a:solidFill>
                            <a:srgbClr val="333333"/>
                          </a:solidFill>
                          <a:effectLst/>
                          <a:latin typeface="Calibri Light"/>
                        </a:rPr>
                        <a:t>jaký</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jsem</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err="1">
                          <a:ln>
                            <a:noFill/>
                          </a:ln>
                          <a:solidFill>
                            <a:srgbClr val="333333"/>
                          </a:solidFill>
                          <a:effectLst/>
                          <a:latin typeface="Calibri Light"/>
                        </a:rPr>
                        <a:t>skutečně</a:t>
                      </a:r>
                      <a:r>
                        <a:rPr kumimoji="0" lang="en-US" sz="2000" b="1" i="1" u="none" strike="noStrike" cap="none" normalizeH="0" baseline="0">
                          <a:ln>
                            <a:noFill/>
                          </a:ln>
                          <a:solidFill>
                            <a:srgbClr val="333333"/>
                          </a:solidFill>
                          <a:effectLst/>
                          <a:latin typeface="Calibri Light"/>
                        </a:rPr>
                        <a:t> neschopný” “Má </a:t>
                      </a:r>
                      <a:r>
                        <a:rPr kumimoji="0" lang="en-US" sz="2000" b="1" i="1" u="none" strike="noStrike" cap="none" normalizeH="0" baseline="0" dirty="0" err="1">
                          <a:ln>
                            <a:noFill/>
                          </a:ln>
                          <a:solidFill>
                            <a:srgbClr val="333333"/>
                          </a:solidFill>
                          <a:effectLst/>
                          <a:latin typeface="Calibri Light"/>
                        </a:rPr>
                        <a:t>pravdu</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jsem</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úplně</a:t>
                      </a:r>
                      <a:r>
                        <a:rPr kumimoji="0" lang="en-US" sz="2000" b="1" i="1" u="none" strike="noStrike" cap="none" normalizeH="0" baseline="0" dirty="0">
                          <a:ln>
                            <a:noFill/>
                          </a:ln>
                          <a:solidFill>
                            <a:srgbClr val="333333"/>
                          </a:solidFill>
                          <a:effectLst/>
                          <a:latin typeface="Calibri Light"/>
                        </a:rPr>
                        <a:t> k </a:t>
                      </a:r>
                      <a:r>
                        <a:rPr kumimoji="0" lang="en-US" sz="2000" b="1" i="1" u="none" strike="noStrike" cap="none" normalizeH="0" baseline="0" err="1">
                          <a:ln>
                            <a:noFill/>
                          </a:ln>
                          <a:solidFill>
                            <a:srgbClr val="333333"/>
                          </a:solidFill>
                          <a:effectLst/>
                          <a:latin typeface="Calibri Light"/>
                        </a:rPr>
                        <a:t>ničemu</a:t>
                      </a:r>
                      <a:r>
                        <a:rPr kumimoji="0" lang="en-US" sz="2000" b="1" i="1" u="none" strike="noStrike" cap="none" normalizeH="0" baseline="0">
                          <a:ln>
                            <a:noFill/>
                          </a:ln>
                          <a:solidFill>
                            <a:srgbClr val="333333"/>
                          </a:solidFill>
                          <a:effectLst/>
                          <a:latin typeface="Calibri Light"/>
                        </a:rPr>
                        <a:t>...”</a:t>
                      </a:r>
                      <a:endParaRPr kumimoji="0" lang="en-U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“Ten </a:t>
                      </a:r>
                      <a:r>
                        <a:rPr kumimoji="0" lang="en-US" sz="2000" b="0" i="0" u="none" strike="noStrike" cap="none" normalizeH="0" baseline="0" dirty="0" err="1">
                          <a:ln>
                            <a:noFill/>
                          </a:ln>
                          <a:solidFill>
                            <a:srgbClr val="333333"/>
                          </a:solidFill>
                          <a:effectLst/>
                          <a:latin typeface="Calibri Light"/>
                        </a:rPr>
                        <a:t>člověk</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má</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dnes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asi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špatnou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err="1">
                          <a:ln>
                            <a:noFill/>
                          </a:ln>
                          <a:solidFill>
                            <a:srgbClr val="333333"/>
                          </a:solidFill>
                          <a:effectLst/>
                          <a:latin typeface="Calibri Light"/>
                        </a:rPr>
                        <a:t>náladu</a:t>
                      </a:r>
                      <a:r>
                        <a:rPr kumimoji="0" lang="en-US" sz="2000" b="0" i="0" u="none" strike="noStrike" cap="none" normalizeH="0" baseline="0">
                          <a:ln>
                            <a:noFill/>
                          </a:ln>
                          <a:solidFill>
                            <a:srgbClr val="333333"/>
                          </a:solidFill>
                          <a:effectLst/>
                          <a:latin typeface="Calibri Light"/>
                        </a:rPr>
                        <a:t>.”; “Chce </a:t>
                      </a:r>
                      <a:r>
                        <a:rPr kumimoji="0" lang="en-US" sz="2000" b="0" i="0" u="none" strike="noStrike" cap="none" normalizeH="0" baseline="0" dirty="0">
                          <a:ln>
                            <a:noFill/>
                          </a:ln>
                          <a:solidFill>
                            <a:srgbClr val="333333"/>
                          </a:solidFill>
                          <a:effectLst/>
                          <a:latin typeface="Calibri Light"/>
                        </a:rPr>
                        <a:t>mi </a:t>
                      </a:r>
                      <a:r>
                        <a:rPr kumimoji="0" lang="en-US" sz="2000" b="0" i="0" u="none" strike="noStrike" cap="none" normalizeH="0" baseline="0" dirty="0" err="1">
                          <a:ln>
                            <a:noFill/>
                          </a:ln>
                          <a:solidFill>
                            <a:srgbClr val="333333"/>
                          </a:solidFill>
                          <a:effectLst/>
                          <a:latin typeface="Calibri Light"/>
                        </a:rPr>
                        <a:t>pomoci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tím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že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mě</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upozornil</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moji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chybu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Jaké</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bych</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si</a:t>
                      </a:r>
                      <a:r>
                        <a:rPr kumimoji="0" lang="en-US" sz="2000" b="0" i="0" u="none" strike="noStrike" cap="none" normalizeH="0" baseline="0" dirty="0">
                          <a:ln>
                            <a:noFill/>
                          </a:ln>
                          <a:solidFill>
                            <a:srgbClr val="333333"/>
                          </a:solidFill>
                          <a:effectLst/>
                          <a:latin typeface="Calibri Light"/>
                        </a:rPr>
                        <a:t> z </a:t>
                      </a:r>
                      <a:r>
                        <a:rPr kumimoji="0" lang="en-US" sz="2000" b="0" i="0" u="none" strike="noStrike" cap="none" normalizeH="0" baseline="0" dirty="0" err="1">
                          <a:ln>
                            <a:noFill/>
                          </a:ln>
                          <a:solidFill>
                            <a:srgbClr val="333333"/>
                          </a:solidFill>
                          <a:effectLst/>
                          <a:latin typeface="Calibri Light"/>
                        </a:rPr>
                        <a:t>toho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měl</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vzít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err="1">
                          <a:ln>
                            <a:noFill/>
                          </a:ln>
                          <a:solidFill>
                            <a:srgbClr val="333333"/>
                          </a:solidFill>
                          <a:effectLst/>
                          <a:latin typeface="Calibri Light"/>
                        </a:rPr>
                        <a:t>ponaučení</a:t>
                      </a:r>
                      <a:r>
                        <a:rPr kumimoji="0" lang="en-US" sz="2000" b="0" i="0" u="none" strike="noStrike" cap="none" normalizeH="0" baseline="0">
                          <a:ln>
                            <a:noFill/>
                          </a:ln>
                          <a:solidFill>
                            <a:srgbClr val="333333"/>
                          </a:solidFill>
                          <a:effectLst/>
                          <a:latin typeface="Calibri Light"/>
                        </a:rPr>
                        <a:t>?” </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de-DE"/>
              <a:t>Metakognitivní trénink 8 – Sebedůvěra &amp; Nálada</a:t>
            </a:r>
          </a:p>
        </p:txBody>
      </p:sp>
      <p:sp>
        <p:nvSpPr>
          <p:cNvPr id="6" name="Slide Number Placeholder 5"/>
          <p:cNvSpPr>
            <a:spLocks noGrp="1"/>
          </p:cNvSpPr>
          <p:nvPr>
            <p:ph type="sldNum" sz="quarter" idx="12"/>
          </p:nvPr>
        </p:nvSpPr>
        <p:spPr/>
        <p:txBody>
          <a:bodyPr/>
          <a:lstStyle/>
          <a:p>
            <a:fld id="{591793C3-4DF7-4963-BE19-2AB171254E60}" type="slidenum">
              <a:rPr lang="de-DE" altLang="de-DE" smtClean="0"/>
              <a:pPr/>
              <a:t>26</a:t>
            </a:fld>
            <a:endParaRPr lang="de-DE" altLang="de-DE"/>
          </a:p>
        </p:txBody>
      </p:sp>
    </p:spTree>
    <p:extLst>
      <p:ext uri="{BB962C8B-B14F-4D97-AF65-F5344CB8AC3E}">
        <p14:creationId xmlns:p14="http://schemas.microsoft.com/office/powerpoint/2010/main" val="29208669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latin typeface="+mn-lt"/>
                <a:ea typeface="+mn-ea"/>
                <a:cs typeface="+mn-cs"/>
              </a:rPr>
              <a:t>5. “Černobílé myšlení”/katastrofické myšlení</a:t>
            </a:r>
            <a:br>
              <a:rPr lang="en-US" sz="3600">
                <a:solidFill>
                  <a:srgbClr val="004992"/>
                </a:solidFill>
                <a:latin typeface="+mn-lt"/>
                <a:ea typeface="+mn-ea"/>
                <a:cs typeface="+mn-cs"/>
              </a:rPr>
            </a:br>
            <a:r>
              <a:rPr lang="en-US">
                <a:solidFill>
                  <a:srgbClr val="004992"/>
                </a:solidFill>
                <a:latin typeface="+mn-lt"/>
                <a:ea typeface="+mn-ea"/>
                <a:cs typeface="+mn-cs"/>
              </a:rPr>
              <a:t>Jaké by bylo realističtější a užitečnější hodnocení?</a:t>
            </a:r>
          </a:p>
        </p:txBody>
      </p:sp>
      <p:graphicFrame>
        <p:nvGraphicFramePr>
          <p:cNvPr id="9" name="Group 48">
            <a:extLst>
              <a:ext uri="{FF2B5EF4-FFF2-40B4-BE49-F238E27FC236}">
                <a16:creationId xmlns:a16="http://schemas.microsoft.com/office/drawing/2014/main" id="{87DB5DFE-1848-49EF-996E-C8C8B7878045}"/>
              </a:ext>
            </a:extLst>
          </p:cNvPr>
          <p:cNvGraphicFramePr>
            <a:graphicFrameLocks noGrp="1"/>
          </p:cNvGraphicFramePr>
          <p:nvPr>
            <p:extLst>
              <p:ext uri="{D42A27DB-BD31-4B8C-83A1-F6EECF244321}">
                <p14:modId xmlns:p14="http://schemas.microsoft.com/office/powerpoint/2010/main" val="3625935372"/>
              </p:ext>
            </p:extLst>
          </p:nvPr>
        </p:nvGraphicFramePr>
        <p:xfrm>
          <a:off x="408955" y="2204864"/>
          <a:ext cx="11376000" cy="18592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Událost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333333"/>
                          </a:solidFill>
                          <a:effectLst/>
                          <a:latin typeface="Calibri Light"/>
                        </a:rPr>
                        <a:t>Depresivní</a:t>
                      </a:r>
                      <a:r>
                        <a:rPr kumimoji="0" lang="es-ES" sz="2000" b="1" i="1" u="none" strike="noStrike" cap="none" normalizeH="0" baseline="0" dirty="0">
                          <a:ln>
                            <a:noFill/>
                          </a:ln>
                          <a:solidFill>
                            <a:srgbClr val="333333"/>
                          </a:solidFill>
                          <a:effectLst/>
                          <a:latin typeface="Calibri Light"/>
                        </a:rPr>
                        <a:t> </a:t>
                      </a:r>
                      <a:r>
                        <a:rPr kumimoji="0" lang="es-ES" sz="2000" b="1" i="1" u="none" strike="noStrike" cap="none" normalizeH="0" baseline="0" dirty="0" err="1">
                          <a:ln>
                            <a:noFill/>
                          </a:ln>
                          <a:solidFill>
                            <a:srgbClr val="333333"/>
                          </a:solidFill>
                          <a:effectLst/>
                          <a:latin typeface="Calibri Light"/>
                        </a:rPr>
                        <a:t>hodnocení</a:t>
                      </a:r>
                      <a:endParaRPr kumimoji="0" lang="es-E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a:ln>
                            <a:noFill/>
                          </a:ln>
                          <a:solidFill>
                            <a:srgbClr val="333333"/>
                          </a:solidFill>
                          <a:effectLst/>
                          <a:latin typeface="Calibri Light"/>
                        </a:rPr>
                        <a:t>Pozitivní/konstruktivní hodnocení</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Všimnete si na své kůži černého mateřského znaménka.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1" i="1" u="none" strike="noStrike" cap="none" normalizeH="0" baseline="0">
                          <a:ln>
                            <a:noFill/>
                          </a:ln>
                          <a:solidFill>
                            <a:srgbClr val="333333"/>
                          </a:solidFill>
                          <a:effectLst/>
                          <a:latin typeface="Calibri Light"/>
                        </a:rPr>
                        <a:t>“Určitě </a:t>
                      </a:r>
                      <a:r>
                        <a:rPr kumimoji="0" lang="pl-PL" sz="2000" b="1" i="1" u="none" strike="noStrike" cap="none" normalizeH="0" baseline="0" dirty="0">
                          <a:ln>
                            <a:noFill/>
                          </a:ln>
                          <a:solidFill>
                            <a:srgbClr val="333333"/>
                          </a:solidFill>
                          <a:effectLst/>
                          <a:latin typeface="Calibri Light"/>
                        </a:rPr>
                        <a:t>je to rakovina. Brzo </a:t>
                      </a:r>
                      <a:r>
                        <a:rPr kumimoji="0" lang="pl-PL" sz="2000" b="1" i="1" u="none" strike="noStrike" cap="none" normalizeH="0" baseline="0">
                          <a:ln>
                            <a:noFill/>
                          </a:ln>
                          <a:solidFill>
                            <a:srgbClr val="333333"/>
                          </a:solidFill>
                          <a:effectLst/>
                          <a:latin typeface="Calibri Light"/>
                        </a:rPr>
                        <a:t>umřu.”</a:t>
                      </a:r>
                      <a:endParaRPr kumimoji="0" lang="pl-PL"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623" y="4664281"/>
            <a:ext cx="3273552" cy="2193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Footer Placeholder 5"/>
          <p:cNvSpPr>
            <a:spLocks noGrp="1"/>
          </p:cNvSpPr>
          <p:nvPr>
            <p:ph type="ftr" sz="quarter" idx="11"/>
          </p:nvPr>
        </p:nvSpPr>
        <p:spPr/>
        <p:txBody>
          <a:bodyPr/>
          <a:lstStyle/>
          <a:p>
            <a:pPr>
              <a:defRPr/>
            </a:pPr>
            <a:r>
              <a:rPr lang="de-DE"/>
              <a:t>Metakognitivní trénink 8 – Sebedůvěra &amp; Nálada</a:t>
            </a:r>
          </a:p>
        </p:txBody>
      </p:sp>
      <p:sp>
        <p:nvSpPr>
          <p:cNvPr id="7" name="Slide Number Placeholder 6"/>
          <p:cNvSpPr>
            <a:spLocks noGrp="1"/>
          </p:cNvSpPr>
          <p:nvPr>
            <p:ph type="sldNum" sz="quarter" idx="12"/>
          </p:nvPr>
        </p:nvSpPr>
        <p:spPr/>
        <p:txBody>
          <a:bodyPr/>
          <a:lstStyle/>
          <a:p>
            <a:fld id="{591793C3-4DF7-4963-BE19-2AB171254E60}" type="slidenum">
              <a:rPr lang="de-DE" altLang="de-DE" smtClean="0"/>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latin typeface="+mn-lt"/>
                <a:ea typeface="+mn-ea"/>
                <a:cs typeface="+mn-cs"/>
              </a:rPr>
              <a:t>5. “Černobílé myšlení”/katastrofické myšlení</a:t>
            </a:r>
            <a:br>
              <a:rPr lang="en-US" sz="3600">
                <a:solidFill>
                  <a:srgbClr val="004992"/>
                </a:solidFill>
                <a:latin typeface="+mn-lt"/>
                <a:ea typeface="+mn-ea"/>
                <a:cs typeface="+mn-cs"/>
              </a:rPr>
            </a:br>
            <a:r>
              <a:rPr lang="en-US">
                <a:solidFill>
                  <a:srgbClr val="004992"/>
                </a:solidFill>
                <a:latin typeface="+mn-lt"/>
                <a:ea typeface="+mn-ea"/>
                <a:cs typeface="+mn-cs"/>
              </a:rPr>
              <a:t>Jaké by bylo realističtější a užitečnější hodnocení?</a:t>
            </a:r>
          </a:p>
        </p:txBody>
      </p:sp>
      <p:graphicFrame>
        <p:nvGraphicFramePr>
          <p:cNvPr id="9" name="Group 48">
            <a:extLst>
              <a:ext uri="{FF2B5EF4-FFF2-40B4-BE49-F238E27FC236}">
                <a16:creationId xmlns:a16="http://schemas.microsoft.com/office/drawing/2014/main" id="{87DB5DFE-1848-49EF-996E-C8C8B7878045}"/>
              </a:ext>
            </a:extLst>
          </p:cNvPr>
          <p:cNvGraphicFramePr>
            <a:graphicFrameLocks noGrp="1"/>
          </p:cNvGraphicFramePr>
          <p:nvPr>
            <p:extLst>
              <p:ext uri="{D42A27DB-BD31-4B8C-83A1-F6EECF244321}">
                <p14:modId xmlns:p14="http://schemas.microsoft.com/office/powerpoint/2010/main" val="337596712"/>
              </p:ext>
            </p:extLst>
          </p:nvPr>
        </p:nvGraphicFramePr>
        <p:xfrm>
          <a:off x="408955" y="2204864"/>
          <a:ext cx="11376000" cy="18592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Událost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333333"/>
                          </a:solidFill>
                          <a:effectLst/>
                          <a:latin typeface="Calibri Light"/>
                        </a:rPr>
                        <a:t>Depresivní</a:t>
                      </a:r>
                      <a:r>
                        <a:rPr kumimoji="0" lang="es-ES" sz="2000" b="1" i="1" u="none" strike="noStrike" cap="none" normalizeH="0" baseline="0" dirty="0">
                          <a:ln>
                            <a:noFill/>
                          </a:ln>
                          <a:solidFill>
                            <a:srgbClr val="333333"/>
                          </a:solidFill>
                          <a:effectLst/>
                          <a:latin typeface="Calibri Light"/>
                        </a:rPr>
                        <a:t> </a:t>
                      </a:r>
                      <a:r>
                        <a:rPr kumimoji="0" lang="es-ES" sz="2000" b="1" i="1" u="none" strike="noStrike" cap="none" normalizeH="0" baseline="0" dirty="0" err="1">
                          <a:ln>
                            <a:noFill/>
                          </a:ln>
                          <a:solidFill>
                            <a:srgbClr val="333333"/>
                          </a:solidFill>
                          <a:effectLst/>
                          <a:latin typeface="Calibri Light"/>
                        </a:rPr>
                        <a:t>hodnocení</a:t>
                      </a:r>
                      <a:endParaRPr kumimoji="0" lang="es-E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a:ln>
                            <a:noFill/>
                          </a:ln>
                          <a:solidFill>
                            <a:srgbClr val="333333"/>
                          </a:solidFill>
                          <a:effectLst/>
                          <a:latin typeface="Calibri Light"/>
                        </a:rPr>
                        <a:t>Pozitivní/konstruktivní hodnocení</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Všimnete si na své kůži černého mateřského znaménka.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1" i="1" u="none" strike="noStrike" cap="none" normalizeH="0" baseline="0">
                          <a:ln>
                            <a:noFill/>
                          </a:ln>
                          <a:solidFill>
                            <a:srgbClr val="333333"/>
                          </a:solidFill>
                          <a:effectLst/>
                          <a:latin typeface="Calibri Light"/>
                        </a:rPr>
                        <a:t>“Určitě </a:t>
                      </a:r>
                      <a:r>
                        <a:rPr kumimoji="0" lang="pl-PL" sz="2000" b="1" i="1" u="none" strike="noStrike" cap="none" normalizeH="0" baseline="0" dirty="0">
                          <a:ln>
                            <a:noFill/>
                          </a:ln>
                          <a:solidFill>
                            <a:srgbClr val="333333"/>
                          </a:solidFill>
                          <a:effectLst/>
                          <a:latin typeface="Calibri Light"/>
                        </a:rPr>
                        <a:t>je to rakovina. Brzo </a:t>
                      </a:r>
                      <a:r>
                        <a:rPr kumimoji="0" lang="pl-PL" sz="2000" b="1" i="1" u="none" strike="noStrike" cap="none" normalizeH="0" baseline="0">
                          <a:ln>
                            <a:noFill/>
                          </a:ln>
                          <a:solidFill>
                            <a:srgbClr val="333333"/>
                          </a:solidFill>
                          <a:effectLst/>
                          <a:latin typeface="Calibri Light"/>
                        </a:rPr>
                        <a:t>umřu.”</a:t>
                      </a:r>
                      <a:endParaRPr kumimoji="0" lang="pl-PL"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dirty="0">
                          <a:ln>
                            <a:noFill/>
                          </a:ln>
                          <a:solidFill>
                            <a:srgbClr val="333333"/>
                          </a:solidFill>
                          <a:effectLst/>
                          <a:latin typeface="+mn-lt"/>
                        </a:rPr>
                        <a:t>Zeptat se jiných lidí, jestli také mají mateřská znaménka, nebo zajít za lékařem a nechat se vyšetřit.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623" y="4664281"/>
            <a:ext cx="3273552" cy="2193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Footer Placeholder 5"/>
          <p:cNvSpPr>
            <a:spLocks noGrp="1"/>
          </p:cNvSpPr>
          <p:nvPr>
            <p:ph type="ftr" sz="quarter" idx="11"/>
          </p:nvPr>
        </p:nvSpPr>
        <p:spPr/>
        <p:txBody>
          <a:bodyPr/>
          <a:lstStyle/>
          <a:p>
            <a:pPr>
              <a:defRPr/>
            </a:pPr>
            <a:r>
              <a:rPr lang="de-DE"/>
              <a:t>Metakognitivní trénink 8 – Sebedůvěra &amp; Nálada</a:t>
            </a:r>
          </a:p>
        </p:txBody>
      </p:sp>
      <p:sp>
        <p:nvSpPr>
          <p:cNvPr id="7" name="Slide Number Placeholder 6"/>
          <p:cNvSpPr>
            <a:spLocks noGrp="1"/>
          </p:cNvSpPr>
          <p:nvPr>
            <p:ph type="sldNum" sz="quarter" idx="12"/>
          </p:nvPr>
        </p:nvSpPr>
        <p:spPr/>
        <p:txBody>
          <a:bodyPr/>
          <a:lstStyle/>
          <a:p>
            <a:fld id="{591793C3-4DF7-4963-BE19-2AB171254E60}" type="slidenum">
              <a:rPr lang="de-DE" altLang="de-DE" smtClean="0"/>
              <a:pPr/>
              <a:t>28</a:t>
            </a:fld>
            <a:endParaRPr lang="de-DE" altLang="de-DE"/>
          </a:p>
        </p:txBody>
      </p:sp>
    </p:spTree>
    <p:extLst>
      <p:ext uri="{BB962C8B-B14F-4D97-AF65-F5344CB8AC3E}">
        <p14:creationId xmlns:p14="http://schemas.microsoft.com/office/powerpoint/2010/main" val="1268400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6. Potlačování negativních myšlenek</a:t>
            </a:r>
            <a:br>
              <a:rPr lang="de-DE" altLang="de-DE" sz="3600">
                <a:solidFill>
                  <a:srgbClr val="004992"/>
                </a:solidFill>
                <a:latin typeface="+mn-lt"/>
                <a:ea typeface="+mn-ea"/>
                <a:cs typeface="+mn-cs"/>
              </a:rPr>
            </a:br>
            <a:r>
              <a:rPr lang="de-DE" altLang="de-DE">
                <a:solidFill>
                  <a:srgbClr val="004992"/>
                </a:solidFill>
                <a:latin typeface="+mn-lt"/>
                <a:ea typeface="+mn-ea"/>
                <a:cs typeface="+mn-cs"/>
              </a:rPr>
              <a:t>Jaké by bylo realističtější hodnocení?</a:t>
            </a:r>
          </a:p>
        </p:txBody>
      </p:sp>
      <p:graphicFrame>
        <p:nvGraphicFramePr>
          <p:cNvPr id="8"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3945237236"/>
              </p:ext>
            </p:extLst>
          </p:nvPr>
        </p:nvGraphicFramePr>
        <p:xfrm>
          <a:off x="408955" y="2204864"/>
          <a:ext cx="11376000" cy="18592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Událost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Calibri Light"/>
                        </a:rPr>
                        <a:t>Problematické hodnocení</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Pozitivní/konstruktivní hodnocení</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Stále se vám vracejí určité negativní myšlenky (např. “Jsem k ničemu”, “Jsem břídil”, “Páni, jsem to ale pitomec!”).</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“Nesmím </a:t>
                      </a:r>
                      <a:r>
                        <a:rPr kumimoji="0" lang="en-US" sz="2000" b="1" i="1" u="none" strike="noStrike" cap="none" normalizeH="0" baseline="0" dirty="0" err="1">
                          <a:ln>
                            <a:noFill/>
                          </a:ln>
                          <a:solidFill>
                            <a:srgbClr val="333333"/>
                          </a:solidFill>
                          <a:effectLst/>
                          <a:latin typeface="Calibri Light"/>
                        </a:rPr>
                        <a:t>pořád</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myslet</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err="1">
                          <a:ln>
                            <a:noFill/>
                          </a:ln>
                          <a:solidFill>
                            <a:srgbClr val="333333"/>
                          </a:solidFill>
                          <a:effectLst/>
                          <a:latin typeface="Calibri Light"/>
                        </a:rPr>
                        <a:t>takhle</a:t>
                      </a:r>
                      <a:r>
                        <a:rPr kumimoji="0" lang="en-US" sz="2000" b="1" i="1" u="none" strike="noStrike" cap="none" normalizeH="0" baseline="0">
                          <a:ln>
                            <a:noFill/>
                          </a:ln>
                          <a:solidFill>
                            <a:srgbClr val="333333"/>
                          </a:solidFill>
                          <a:effectLst/>
                          <a:latin typeface="Calibri Light"/>
                        </a:rPr>
                        <a:t> negativně” </a:t>
                      </a:r>
                      <a:r>
                        <a:rPr kumimoji="0" lang="en-US" sz="2000" b="1" i="1" u="none" strike="noStrike" cap="none" normalizeH="0" baseline="0" dirty="0">
                          <a:ln>
                            <a:noFill/>
                          </a:ln>
                          <a:solidFill>
                            <a:srgbClr val="333333"/>
                          </a:solidFill>
                          <a:effectLst/>
                          <a:latin typeface="Calibri Light"/>
                        </a:rPr>
                        <a:t>…ale to </a:t>
                      </a:r>
                      <a:r>
                        <a:rPr kumimoji="0" lang="en-US" sz="2000" b="1" i="1" u="none" strike="noStrike" cap="none" normalizeH="0" baseline="0" err="1">
                          <a:ln>
                            <a:noFill/>
                          </a:ln>
                          <a:solidFill>
                            <a:srgbClr val="333333"/>
                          </a:solidFill>
                          <a:effectLst/>
                          <a:latin typeface="Calibri Light"/>
                        </a:rPr>
                        <a:t>nefunguje</a:t>
                      </a:r>
                      <a:r>
                        <a:rPr kumimoji="0" lang="en-US" sz="2000" b="1" i="1" u="none" strike="noStrike" cap="none" normalizeH="0" baseline="0">
                          <a:ln>
                            <a:noFill/>
                          </a:ln>
                          <a:solidFill>
                            <a:srgbClr val="333333"/>
                          </a:solidFill>
                          <a:effectLst/>
                          <a:latin typeface="Calibri Light"/>
                        </a:rPr>
                        <a:t> (</a:t>
                      </a:r>
                      <a:r>
                        <a:rPr kumimoji="0" lang="en-US" sz="2000" b="1" i="1" u="none" strike="noStrike" cap="none" normalizeH="0" baseline="0">
                          <a:ln>
                            <a:noFill/>
                          </a:ln>
                          <a:solidFill>
                            <a:srgbClr val="333333"/>
                          </a:solidFill>
                          <a:effectLst/>
                          <a:latin typeface="Times New Roman"/>
                          <a:sym typeface="Wingdings" panose="05000000000000000000" pitchFamily="2" charset="2"/>
                        </a:rPr>
                        <a:t>→</a:t>
                      </a:r>
                      <a:r>
                        <a:rPr kumimoji="0" lang="en-US" sz="2000" b="1" i="1" u="none" strike="noStrike" cap="none" normalizeH="0" baseline="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viz</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následující</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cvičení</a:t>
                      </a:r>
                      <a:r>
                        <a:rPr kumimoji="0" lang="en-US" sz="2000" b="1" i="1" u="none" strike="noStrike" cap="none" normalizeH="0" baseline="0" dirty="0">
                          <a:ln>
                            <a:noFill/>
                          </a:ln>
                          <a:solidFill>
                            <a:srgbClr val="333333"/>
                          </a:solidFill>
                          <a:effectLst/>
                          <a:latin typeface="Calibri Light"/>
                        </a:rPr>
                        <a:t>).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42" descr="Coulrophobia - Tarnishedrose - flickr - cc_noncommercial">
            <a:extLst>
              <a:ext uri="{FF2B5EF4-FFF2-40B4-BE49-F238E27FC236}">
                <a16:creationId xmlns:a16="http://schemas.microsoft.com/office/drawing/2014/main" id="{FD87A611-EAA5-477D-A7DE-8E57DCC78E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11652" y="4663440"/>
            <a:ext cx="1483523"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Metakognitivní trénink 8 – Sebedůvěra &amp; Nálada</a:t>
            </a:r>
          </a:p>
        </p:txBody>
      </p:sp>
      <p:sp>
        <p:nvSpPr>
          <p:cNvPr id="6" name="Slide Number Placeholder 5"/>
          <p:cNvSpPr>
            <a:spLocks noGrp="1"/>
          </p:cNvSpPr>
          <p:nvPr>
            <p:ph type="sldNum" sz="quarter" idx="12"/>
          </p:nvPr>
        </p:nvSpPr>
        <p:spPr/>
        <p:txBody>
          <a:bodyPr/>
          <a:lstStyle/>
          <a:p>
            <a:fld id="{591793C3-4DF7-4963-BE19-2AB171254E60}"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6. Potlačování negativních myšlenek</a:t>
            </a:r>
            <a:br>
              <a:rPr lang="de-DE" altLang="de-DE" sz="3600">
                <a:solidFill>
                  <a:srgbClr val="004992"/>
                </a:solidFill>
                <a:latin typeface="+mn-lt"/>
                <a:ea typeface="+mn-ea"/>
                <a:cs typeface="+mn-cs"/>
              </a:rPr>
            </a:br>
            <a:r>
              <a:rPr lang="de-DE" altLang="de-DE">
                <a:solidFill>
                  <a:srgbClr val="004992"/>
                </a:solidFill>
                <a:latin typeface="+mn-lt"/>
                <a:ea typeface="+mn-ea"/>
                <a:cs typeface="+mn-cs"/>
              </a:rPr>
              <a:t>Jaké by bylo realističtější hodnocení?</a:t>
            </a:r>
          </a:p>
        </p:txBody>
      </p:sp>
      <p:graphicFrame>
        <p:nvGraphicFramePr>
          <p:cNvPr id="6"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1134388500"/>
              </p:ext>
            </p:extLst>
          </p:nvPr>
        </p:nvGraphicFramePr>
        <p:xfrm>
          <a:off x="408955" y="2204864"/>
          <a:ext cx="11376000" cy="304800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Událost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Calibri Light"/>
                        </a:rPr>
                        <a:t>Problematické hodnocení</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Pozitivní/konstruktivní hodnocení</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Stále se vám vracejí určité negativní myšlenky (např. “Jsem k ničemu”, “Jsem břídil”, “Páni, jsem to ale pitomec!”).</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“Nesmím </a:t>
                      </a:r>
                      <a:r>
                        <a:rPr kumimoji="0" lang="en-US" sz="2000" b="1" i="1" u="none" strike="noStrike" cap="none" normalizeH="0" baseline="0" dirty="0" err="1">
                          <a:ln>
                            <a:noFill/>
                          </a:ln>
                          <a:solidFill>
                            <a:srgbClr val="333333"/>
                          </a:solidFill>
                          <a:effectLst/>
                          <a:latin typeface="Calibri Light"/>
                        </a:rPr>
                        <a:t>pořád</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myslet</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err="1">
                          <a:ln>
                            <a:noFill/>
                          </a:ln>
                          <a:solidFill>
                            <a:srgbClr val="333333"/>
                          </a:solidFill>
                          <a:effectLst/>
                          <a:latin typeface="Calibri Light"/>
                        </a:rPr>
                        <a:t>takhle</a:t>
                      </a:r>
                      <a:r>
                        <a:rPr kumimoji="0" lang="en-US" sz="2000" b="1" i="1" u="none" strike="noStrike" cap="none" normalizeH="0" baseline="0">
                          <a:ln>
                            <a:noFill/>
                          </a:ln>
                          <a:solidFill>
                            <a:srgbClr val="333333"/>
                          </a:solidFill>
                          <a:effectLst/>
                          <a:latin typeface="Calibri Light"/>
                        </a:rPr>
                        <a:t> negativně” </a:t>
                      </a:r>
                      <a:r>
                        <a:rPr kumimoji="0" lang="en-US" sz="2000" b="1" i="1" u="none" strike="noStrike" cap="none" normalizeH="0" baseline="0" dirty="0">
                          <a:ln>
                            <a:noFill/>
                          </a:ln>
                          <a:solidFill>
                            <a:srgbClr val="333333"/>
                          </a:solidFill>
                          <a:effectLst/>
                          <a:latin typeface="Calibri Light"/>
                        </a:rPr>
                        <a:t>…ale to </a:t>
                      </a:r>
                      <a:r>
                        <a:rPr kumimoji="0" lang="en-US" sz="2000" b="1" i="1" u="none" strike="noStrike" cap="none" normalizeH="0" baseline="0" err="1">
                          <a:ln>
                            <a:noFill/>
                          </a:ln>
                          <a:solidFill>
                            <a:srgbClr val="333333"/>
                          </a:solidFill>
                          <a:effectLst/>
                          <a:latin typeface="Calibri Light"/>
                        </a:rPr>
                        <a:t>nefunguje</a:t>
                      </a:r>
                      <a:r>
                        <a:rPr kumimoji="0" lang="en-US" sz="2000" b="1" i="1" u="none" strike="noStrike" cap="none" normalizeH="0" baseline="0">
                          <a:ln>
                            <a:noFill/>
                          </a:ln>
                          <a:solidFill>
                            <a:srgbClr val="333333"/>
                          </a:solidFill>
                          <a:effectLst/>
                          <a:latin typeface="Calibri Light"/>
                        </a:rPr>
                        <a:t> (</a:t>
                      </a:r>
                      <a:r>
                        <a:rPr kumimoji="0" lang="en-US" sz="2000" b="1" i="1" u="none" strike="noStrike" cap="none" normalizeH="0" baseline="0">
                          <a:ln>
                            <a:noFill/>
                          </a:ln>
                          <a:solidFill>
                            <a:srgbClr val="333333"/>
                          </a:solidFill>
                          <a:effectLst/>
                          <a:latin typeface="Times New Roman"/>
                          <a:sym typeface="Wingdings" panose="05000000000000000000" pitchFamily="2" charset="2"/>
                        </a:rPr>
                        <a:t>→</a:t>
                      </a:r>
                      <a:r>
                        <a:rPr kumimoji="0" lang="en-US" sz="2000" b="1" i="1" u="none" strike="noStrike" cap="none" normalizeH="0" baseline="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viz</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následující</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cvičení</a:t>
                      </a:r>
                      <a:r>
                        <a:rPr kumimoji="0" lang="en-US" sz="2000" b="1" i="1" u="none" strike="noStrike" cap="none" normalizeH="0" baseline="0" dirty="0">
                          <a:ln>
                            <a:noFill/>
                          </a:ln>
                          <a:solidFill>
                            <a:srgbClr val="333333"/>
                          </a:solidFill>
                          <a:effectLst/>
                          <a:latin typeface="Calibri Light"/>
                        </a:rPr>
                        <a:t>). </a:t>
                      </a: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Sami </a:t>
                      </a:r>
                      <a:r>
                        <a:rPr kumimoji="0" lang="en-US" sz="2000" b="0" i="0" u="none" strike="noStrike" cap="none" normalizeH="0" baseline="0" dirty="0" err="1">
                          <a:ln>
                            <a:noFill/>
                          </a:ln>
                          <a:solidFill>
                            <a:srgbClr val="333333"/>
                          </a:solidFill>
                          <a:effectLst/>
                          <a:latin typeface="Calibri Light"/>
                        </a:rPr>
                        <a:t>si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položte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otázku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zda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jsou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tyto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myšlenky</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plně</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oprávněné</a:t>
                      </a:r>
                      <a:r>
                        <a:rPr kumimoji="0" lang="en-US" sz="2000" b="0" i="0" u="none" strike="noStrike" cap="none" normalizeH="0" baseline="0" dirty="0">
                          <a:ln>
                            <a:noFill/>
                          </a:ln>
                          <a:solidFill>
                            <a:srgbClr val="333333"/>
                          </a:solidFill>
                          <a:effectLst/>
                          <a:latin typeface="Calibri Light"/>
                        </a:rPr>
                        <a:t>. Co </a:t>
                      </a:r>
                      <a:r>
                        <a:rPr kumimoji="0" lang="en-US" sz="2000" b="0" i="0" u="none" strike="noStrike" cap="none" normalizeH="0" baseline="0" dirty="0" err="1">
                          <a:ln>
                            <a:noFill/>
                          </a:ln>
                          <a:solidFill>
                            <a:srgbClr val="333333"/>
                          </a:solidFill>
                          <a:effectLst/>
                          <a:latin typeface="Calibri Light"/>
                        </a:rPr>
                        <a:t>svědčí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proti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nim</a:t>
                      </a:r>
                      <a:r>
                        <a:rPr kumimoji="0" lang="en-US" sz="2000" b="0" i="0" u="none" strike="noStrike" cap="none" normalizeH="0" baseline="0" dirty="0">
                          <a:ln>
                            <a:noFill/>
                          </a:ln>
                          <a:solidFill>
                            <a:srgbClr val="333333"/>
                          </a:solidFill>
                          <a:effectLst/>
                          <a:latin typeface="Calibri Light"/>
                        </a:rPr>
                        <a:t>? </a:t>
                      </a: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Zaměřte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svou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pozornost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jinam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tím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že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začnete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dělat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něco</a:t>
                      </a:r>
                      <a:r>
                        <a:rPr kumimoji="0" lang="en-US" sz="2000" b="0" i="0" u="none" strike="noStrike" cap="none" normalizeH="0" baseline="0" dirty="0">
                          <a:ln>
                            <a:noFill/>
                          </a:ln>
                          <a:solidFill>
                            <a:srgbClr val="333333"/>
                          </a:solidFill>
                          <a:effectLst/>
                          <a:latin typeface="Calibri Light"/>
                        </a:rPr>
                        <a:t>, co </a:t>
                      </a:r>
                      <a:r>
                        <a:rPr kumimoji="0" lang="en-US" sz="2000" b="0" i="0" u="none" strike="noStrike" cap="none" normalizeH="0" baseline="0" dirty="0" err="1">
                          <a:ln>
                            <a:noFill/>
                          </a:ln>
                          <a:solidFill>
                            <a:srgbClr val="333333"/>
                          </a:solidFill>
                          <a:effectLst/>
                          <a:latin typeface="Calibri Light"/>
                        </a:rPr>
                        <a:t>vás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baví</a:t>
                      </a:r>
                      <a:r>
                        <a:rPr kumimoji="0" lang="en-US" sz="2000" b="0" i="0" u="none" strike="noStrike" cap="none" normalizeH="0" baseline="0" dirty="0">
                          <a:ln>
                            <a:noFill/>
                          </a:ln>
                          <a:solidFill>
                            <a:srgbClr val="333333"/>
                          </a:solidFill>
                          <a:effectLst/>
                          <a:latin typeface="Calibri Light"/>
                        </a:rPr>
                        <a:t> a je </a:t>
                      </a:r>
                      <a:r>
                        <a:rPr kumimoji="0" lang="en-US" sz="2000" b="0" i="0" u="none" strike="noStrike" cap="none" normalizeH="0" baseline="0" dirty="0" err="1">
                          <a:ln>
                            <a:noFill/>
                          </a:ln>
                          <a:solidFill>
                            <a:srgbClr val="333333"/>
                          </a:solidFill>
                          <a:effectLst/>
                          <a:latin typeface="Calibri Light"/>
                        </a:rPr>
                        <a:t>vám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příjemné</a:t>
                      </a:r>
                      <a:r>
                        <a:rPr kumimoji="0" lang="en-US" sz="2000" b="0" i="0" u="none" strike="noStrike" cap="none" normalizeH="0" baseline="0" dirty="0">
                          <a:ln>
                            <a:noFill/>
                          </a:ln>
                          <a:solidFill>
                            <a:srgbClr val="333333"/>
                          </a:solidFill>
                          <a:effectLst/>
                          <a:latin typeface="Calibri Light"/>
                        </a:rPr>
                        <a:t>.</a:t>
                      </a: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5" name="Footer Placeholder 4"/>
          <p:cNvSpPr>
            <a:spLocks noGrp="1"/>
          </p:cNvSpPr>
          <p:nvPr>
            <p:ph type="ftr" sz="quarter" idx="11"/>
          </p:nvPr>
        </p:nvSpPr>
        <p:spPr/>
        <p:txBody>
          <a:bodyPr/>
          <a:lstStyle/>
          <a:p>
            <a:pPr>
              <a:defRPr/>
            </a:pPr>
            <a:r>
              <a:rPr lang="de-DE"/>
              <a:t>Metakognitivní trénink 8 – Sebedůvěra &amp; Nálada</a:t>
            </a:r>
          </a:p>
        </p:txBody>
      </p:sp>
      <p:sp>
        <p:nvSpPr>
          <p:cNvPr id="7" name="Slide Number Placeholder 6"/>
          <p:cNvSpPr>
            <a:spLocks noGrp="1"/>
          </p:cNvSpPr>
          <p:nvPr>
            <p:ph type="sldNum" sz="quarter" idx="12"/>
          </p:nvPr>
        </p:nvSpPr>
        <p:spPr/>
        <p:txBody>
          <a:bodyPr/>
          <a:lstStyle/>
          <a:p>
            <a:fld id="{591793C3-4DF7-4963-BE19-2AB171254E60}"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a:solidFill>
                  <a:srgbClr val="004992"/>
                </a:solidFill>
                <a:latin typeface="+mn-lt"/>
                <a:ea typeface="+mn-ea"/>
                <a:cs typeface="+mn-cs"/>
              </a:rPr>
              <a:t>6. </a:t>
            </a:r>
            <a:r>
              <a:rPr lang="en-US" sz="3600" dirty="0" err="1">
                <a:solidFill>
                  <a:srgbClr val="004992"/>
                </a:solidFill>
                <a:latin typeface="+mn-lt"/>
                <a:ea typeface="+mn-ea"/>
                <a:cs typeface="+mn-cs"/>
              </a:rPr>
              <a:t>Potlačování</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negativních</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myšlenek</a:t>
            </a:r>
            <a:br>
              <a:rPr lang="en-US" sz="3600" dirty="0">
                <a:solidFill>
                  <a:srgbClr val="004992"/>
                </a:solidFill>
                <a:latin typeface="+mn-lt"/>
                <a:ea typeface="+mn-ea"/>
                <a:cs typeface="+mn-cs"/>
              </a:rPr>
            </a:br>
            <a:r>
              <a:rPr lang="en-US" dirty="0" err="1">
                <a:solidFill>
                  <a:srgbClr val="004992"/>
                </a:solidFill>
                <a:latin typeface="+mn-lt"/>
                <a:ea typeface="+mn-ea"/>
                <a:cs typeface="+mn-cs"/>
              </a:rPr>
              <a:t>Cvičení</a:t>
            </a:r>
            <a:endParaRPr lang="en-US"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377"/>
            <a:r>
              <a:rPr lang="cs-CZ" altLang="de-DE" sz="2400" dirty="0">
                <a:solidFill>
                  <a:srgbClr val="333333"/>
                </a:solidFill>
              </a:rPr>
              <a:t>Potlačit vlastní vůlí nepříjemné myšlenky není možné.</a:t>
            </a:r>
            <a:r>
              <a:rPr lang="en-US" altLang="de-DE" sz="2400" dirty="0">
                <a:solidFill>
                  <a:srgbClr val="333333"/>
                </a:solidFill>
              </a:rPr>
              <a:t> </a:t>
            </a:r>
            <a:r>
              <a:rPr lang="cs-CZ" altLang="de-DE" sz="2400" dirty="0">
                <a:solidFill>
                  <a:srgbClr val="333333"/>
                </a:solidFill>
              </a:rPr>
              <a:t>Když se člověk snaží na něco usilovně nemyslet, tak se mu nepříjemné myšlenky objevují ještě více.</a:t>
            </a:r>
            <a:endParaRPr lang="cs-CZ" altLang="de-DE" sz="2400" dirty="0">
              <a:solidFill>
                <a:srgbClr val="004992"/>
              </a:solidFill>
            </a:endParaRPr>
          </a:p>
        </p:txBody>
      </p:sp>
      <p:sp>
        <p:nvSpPr>
          <p:cNvPr id="6" name="Footer Placeholder 5"/>
          <p:cNvSpPr>
            <a:spLocks noGrp="1"/>
          </p:cNvSpPr>
          <p:nvPr>
            <p:ph type="ftr" sz="quarter" idx="11"/>
          </p:nvPr>
        </p:nvSpPr>
        <p:spPr/>
        <p:txBody>
          <a:bodyPr/>
          <a:lstStyle/>
          <a:p>
            <a:pPr>
              <a:defRPr/>
            </a:pPr>
            <a:r>
              <a:rPr lang="de-DE"/>
              <a:t>Metakognitivní trénink 8 – Sebedůvěra &amp; Nálada</a:t>
            </a:r>
          </a:p>
        </p:txBody>
      </p:sp>
      <p:sp>
        <p:nvSpPr>
          <p:cNvPr id="7" name="Slide Number Placeholder 6"/>
          <p:cNvSpPr>
            <a:spLocks noGrp="1"/>
          </p:cNvSpPr>
          <p:nvPr>
            <p:ph type="sldNum" sz="quarter" idx="12"/>
          </p:nvPr>
        </p:nvSpPr>
        <p:spPr/>
        <p:txBody>
          <a:bodyPr/>
          <a:lstStyle/>
          <a:p>
            <a:fld id="{25529035-977B-456E-8177-79C4F2969AC4}"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a:solidFill>
                  <a:srgbClr val="004992"/>
                </a:solidFill>
                <a:latin typeface="+mn-lt"/>
                <a:ea typeface="+mn-ea"/>
                <a:cs typeface="+mn-cs"/>
              </a:rPr>
              <a:t>6. </a:t>
            </a:r>
            <a:r>
              <a:rPr lang="en-US" sz="3600" dirty="0" err="1">
                <a:solidFill>
                  <a:srgbClr val="004992"/>
                </a:solidFill>
                <a:latin typeface="+mn-lt"/>
                <a:ea typeface="+mn-ea"/>
                <a:cs typeface="+mn-cs"/>
              </a:rPr>
              <a:t>Potlačování</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negativních</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myšlenek</a:t>
            </a:r>
            <a:br>
              <a:rPr lang="en-US" sz="3600" dirty="0">
                <a:solidFill>
                  <a:srgbClr val="004992"/>
                </a:solidFill>
                <a:latin typeface="+mn-lt"/>
                <a:ea typeface="+mn-ea"/>
                <a:cs typeface="+mn-cs"/>
              </a:rPr>
            </a:br>
            <a:r>
              <a:rPr lang="en-US" dirty="0" err="1">
                <a:solidFill>
                  <a:srgbClr val="004992"/>
                </a:solidFill>
                <a:latin typeface="+mn-lt"/>
                <a:ea typeface="+mn-ea"/>
                <a:cs typeface="+mn-cs"/>
              </a:rPr>
              <a:t>Cvičení</a:t>
            </a:r>
            <a:endParaRPr lang="en-US"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377"/>
            <a:r>
              <a:rPr lang="cs-CZ" altLang="de-DE" sz="2400" dirty="0">
                <a:solidFill>
                  <a:srgbClr val="333333"/>
                </a:solidFill>
              </a:rPr>
              <a:t>Potlačit vlastní vůlí nepříjemné myšlenky není možné.</a:t>
            </a:r>
            <a:r>
              <a:rPr lang="en-US" altLang="de-DE" sz="2400" dirty="0">
                <a:solidFill>
                  <a:srgbClr val="333333"/>
                </a:solidFill>
              </a:rPr>
              <a:t> </a:t>
            </a:r>
            <a:r>
              <a:rPr lang="cs-CZ" altLang="de-DE" sz="2400" dirty="0">
                <a:solidFill>
                  <a:srgbClr val="333333"/>
                </a:solidFill>
              </a:rPr>
              <a:t>Když se člověk snaží na něco usilovně nemyslet, tak se mu nepříjemné myšlenky objevují ještě více.</a:t>
            </a:r>
          </a:p>
          <a:p>
            <a:pPr lvl="0" defTabSz="914377"/>
            <a:r>
              <a:rPr lang="cs-CZ" altLang="de-DE" sz="2400" dirty="0">
                <a:solidFill>
                  <a:srgbClr val="333333"/>
                </a:solidFill>
              </a:rPr>
              <a:t>Vyzkoušejte si to!</a:t>
            </a:r>
            <a:br>
              <a:rPr lang="en-US" altLang="de-DE" sz="2400">
                <a:solidFill>
                  <a:srgbClr val="333333"/>
                </a:solidFill>
              </a:rPr>
            </a:br>
            <a:r>
              <a:rPr lang="cs-CZ" altLang="de-DE" sz="2400">
                <a:solidFill>
                  <a:srgbClr val="004992"/>
                </a:solidFill>
              </a:rPr>
              <a:t>Následující </a:t>
            </a:r>
            <a:r>
              <a:rPr lang="cs-CZ" altLang="de-DE" sz="2400" dirty="0">
                <a:solidFill>
                  <a:srgbClr val="004992"/>
                </a:solidFill>
              </a:rPr>
              <a:t>minutu nesmíte myslet na slona!</a:t>
            </a:r>
          </a:p>
        </p:txBody>
      </p:sp>
      <p:sp>
        <p:nvSpPr>
          <p:cNvPr id="6" name="Footer Placeholder 5"/>
          <p:cNvSpPr>
            <a:spLocks noGrp="1"/>
          </p:cNvSpPr>
          <p:nvPr>
            <p:ph type="ftr" sz="quarter" idx="11"/>
          </p:nvPr>
        </p:nvSpPr>
        <p:spPr/>
        <p:txBody>
          <a:bodyPr/>
          <a:lstStyle/>
          <a:p>
            <a:pPr>
              <a:defRPr/>
            </a:pPr>
            <a:r>
              <a:rPr lang="de-DE"/>
              <a:t>Metakognitivní trénink 8 – Sebedůvěra &amp; Nálada</a:t>
            </a:r>
          </a:p>
        </p:txBody>
      </p:sp>
      <p:sp>
        <p:nvSpPr>
          <p:cNvPr id="7" name="Slide Number Placeholder 6"/>
          <p:cNvSpPr>
            <a:spLocks noGrp="1"/>
          </p:cNvSpPr>
          <p:nvPr>
            <p:ph type="sldNum" sz="quarter" idx="12"/>
          </p:nvPr>
        </p:nvSpPr>
        <p:spPr/>
        <p:txBody>
          <a:bodyPr/>
          <a:lstStyle/>
          <a:p>
            <a:fld id="{25529035-977B-456E-8177-79C4F2969AC4}" type="slidenum">
              <a:rPr lang="de-DE" altLang="de-DE" smtClean="0"/>
              <a:pPr/>
              <a:t>32</a:t>
            </a:fld>
            <a:endParaRPr lang="de-DE" altLang="de-DE"/>
          </a:p>
        </p:txBody>
      </p:sp>
    </p:spTree>
    <p:extLst>
      <p:ext uri="{BB962C8B-B14F-4D97-AF65-F5344CB8AC3E}">
        <p14:creationId xmlns:p14="http://schemas.microsoft.com/office/powerpoint/2010/main" val="12436857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a:solidFill>
                  <a:srgbClr val="004992"/>
                </a:solidFill>
                <a:latin typeface="+mn-lt"/>
                <a:ea typeface="+mn-ea"/>
                <a:cs typeface="+mn-cs"/>
              </a:rPr>
              <a:t>6. </a:t>
            </a:r>
            <a:r>
              <a:rPr lang="en-US" sz="3600" dirty="0" err="1">
                <a:solidFill>
                  <a:srgbClr val="004992"/>
                </a:solidFill>
                <a:latin typeface="+mn-lt"/>
                <a:ea typeface="+mn-ea"/>
                <a:cs typeface="+mn-cs"/>
              </a:rPr>
              <a:t>Potlačování</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negativních</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myšlenek</a:t>
            </a:r>
            <a:br>
              <a:rPr lang="en-US" sz="3600" dirty="0">
                <a:solidFill>
                  <a:srgbClr val="004992"/>
                </a:solidFill>
                <a:latin typeface="+mn-lt"/>
                <a:ea typeface="+mn-ea"/>
                <a:cs typeface="+mn-cs"/>
              </a:rPr>
            </a:br>
            <a:r>
              <a:rPr lang="en-US" dirty="0" err="1">
                <a:solidFill>
                  <a:srgbClr val="004992"/>
                </a:solidFill>
                <a:latin typeface="+mn-lt"/>
                <a:ea typeface="+mn-ea"/>
                <a:cs typeface="+mn-cs"/>
              </a:rPr>
              <a:t>Fungovalo</a:t>
            </a:r>
            <a:r>
              <a:rPr lang="en-US" dirty="0">
                <a:solidFill>
                  <a:srgbClr val="004992"/>
                </a:solidFill>
                <a:latin typeface="+mn-lt"/>
                <a:ea typeface="+mn-ea"/>
                <a:cs typeface="+mn-cs"/>
              </a:rPr>
              <a:t> to? Ne!</a:t>
            </a:r>
          </a:p>
        </p:txBody>
      </p:sp>
      <p:sp>
        <p:nvSpPr>
          <p:cNvPr id="4" name="Content Placeholder 3"/>
          <p:cNvSpPr>
            <a:spLocks noGrp="1"/>
          </p:cNvSpPr>
          <p:nvPr>
            <p:ph idx="1"/>
          </p:nvPr>
        </p:nvSpPr>
        <p:spPr/>
        <p:txBody>
          <a:bodyPr/>
          <a:lstStyle/>
          <a:p>
            <a:pPr lvl="0" defTabSz="914377"/>
            <a:r>
              <a:rPr lang="de-DE" altLang="de-DE" sz="2400" dirty="0">
                <a:solidFill>
                  <a:srgbClr val="333333"/>
                </a:solidFill>
              </a:rPr>
              <a:t>Většina z vás si určitě vybavila slona nebo něco, co se slonem souvisí – např. ZOO, film o Africe apod.</a:t>
            </a:r>
          </a:p>
          <a:p>
            <a:pPr lvl="0" defTabSz="914377"/>
            <a:r>
              <a:rPr lang="de-DE" altLang="de-DE" sz="2400" dirty="0">
                <a:solidFill>
                  <a:srgbClr val="333333"/>
                </a:solidFill>
              </a:rPr>
              <a:t>Tento efekt se ještě zesiluje, když se snažíme nepříjemné </a:t>
            </a:r>
            <a:r>
              <a:rPr lang="de-DE" altLang="de-DE" sz="2400">
                <a:solidFill>
                  <a:srgbClr val="333333"/>
                </a:solidFill>
              </a:rPr>
              <a:t>myšlenky (“Nestojím za nic” </a:t>
            </a:r>
            <a:r>
              <a:rPr lang="de-DE" altLang="de-DE" sz="2400" dirty="0">
                <a:solidFill>
                  <a:srgbClr val="333333"/>
                </a:solidFill>
              </a:rPr>
              <a:t>apod.) úmyslně potlačit. Tyto myšlenky mohou pak natolik zesílit, že nám začnou připadat divné a máme dojem, že je vůbec nedokážeme ovládat!</a:t>
            </a:r>
          </a:p>
        </p:txBody>
      </p:sp>
      <p:pic>
        <p:nvPicPr>
          <p:cNvPr id="7" name="Picture 6">
            <a:extLst>
              <a:ext uri="{FF2B5EF4-FFF2-40B4-BE49-F238E27FC236}">
                <a16:creationId xmlns:a16="http://schemas.microsoft.com/office/drawing/2014/main" id="{BF3607A4-8041-422C-9E0F-2F545CE7E7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51975" y="4751222"/>
            <a:ext cx="2743200" cy="2106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e-DE"/>
              <a:t>Metakognitivní trénink 8 – Sebedůvěra &amp; Nálada</a:t>
            </a:r>
          </a:p>
        </p:txBody>
      </p:sp>
      <p:sp>
        <p:nvSpPr>
          <p:cNvPr id="9" name="Slide Number Placeholder 8"/>
          <p:cNvSpPr>
            <a:spLocks noGrp="1"/>
          </p:cNvSpPr>
          <p:nvPr>
            <p:ph type="sldNum" sz="quarter" idx="12"/>
          </p:nvPr>
        </p:nvSpPr>
        <p:spPr/>
        <p:txBody>
          <a:bodyPr/>
          <a:lstStyle/>
          <a:p>
            <a:fld id="{25529035-977B-456E-8177-79C4F2969AC4}" type="slidenum">
              <a:rPr lang="de-DE" altLang="de-DE" smtClean="0"/>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Co tedy dělat:</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a:r>
              <a:rPr lang="cs-CZ" altLang="de-DE" sz="2400" dirty="0">
                <a:solidFill>
                  <a:srgbClr val="333333"/>
                </a:solidFill>
              </a:rPr>
              <a:t>Pokud vás negativní myšlenky hodně trápí, nesnažte se je aktivně zahnat nebo potlačit</a:t>
            </a:r>
            <a:r>
              <a:rPr lang="de-DE" altLang="de-DE" sz="2400" dirty="0">
                <a:solidFill>
                  <a:srgbClr val="333333"/>
                </a:solidFill>
              </a:rPr>
              <a:t> (</a:t>
            </a:r>
            <a:r>
              <a:rPr lang="cs-CZ" altLang="de-DE" sz="2400" dirty="0">
                <a:solidFill>
                  <a:srgbClr val="333333"/>
                </a:solidFill>
              </a:rPr>
              <a:t>protože to je naopak ještě posílí</a:t>
            </a:r>
            <a:r>
              <a:rPr lang="de-DE" altLang="de-DE" sz="2400" dirty="0">
                <a:solidFill>
                  <a:srgbClr val="333333"/>
                </a:solidFill>
              </a:rPr>
              <a:t>), </a:t>
            </a:r>
            <a:r>
              <a:rPr lang="cs-CZ" altLang="de-DE" sz="2400" dirty="0">
                <a:solidFill>
                  <a:srgbClr val="333333"/>
                </a:solidFill>
              </a:rPr>
              <a:t>ale pozorujte je jako události ve své mysli, aniž se je budete snažit ovlivňovat </a:t>
            </a:r>
            <a:r>
              <a:rPr lang="de-DE" altLang="de-DE" sz="2400" dirty="0">
                <a:solidFill>
                  <a:srgbClr val="333333"/>
                </a:solidFill>
              </a:rPr>
              <a:t>– </a:t>
            </a:r>
            <a:r>
              <a:rPr lang="cs-CZ" altLang="de-DE" sz="2400" dirty="0">
                <a:solidFill>
                  <a:srgbClr val="333333"/>
                </a:solidFill>
              </a:rPr>
              <a:t>jako když návštěvník v ZOO pozoruje z bezpečné vzdálenosti nebezpečnou šelmu</a:t>
            </a:r>
            <a:r>
              <a:rPr lang="de-DE" altLang="de-DE" sz="2400" dirty="0">
                <a:solidFill>
                  <a:srgbClr val="333333"/>
                </a:solidFill>
              </a:rPr>
              <a:t>.</a:t>
            </a:r>
          </a:p>
          <a:p>
            <a:pPr lvl="0" defTabSz="914400"/>
            <a:r>
              <a:rPr lang="cs-CZ" altLang="de-DE" sz="2400" dirty="0">
                <a:solidFill>
                  <a:srgbClr val="004992"/>
                </a:solidFill>
              </a:rPr>
              <a:t>Myšlenky se téměř automaticky zmírní</a:t>
            </a:r>
            <a:r>
              <a:rPr lang="de-DE" altLang="de-DE" sz="2400" dirty="0">
                <a:solidFill>
                  <a:srgbClr val="004992"/>
                </a:solidFill>
              </a:rPr>
              <a:t>.</a:t>
            </a:r>
            <a:endParaRPr lang="en-US" sz="2400" dirty="0">
              <a:solidFill>
                <a:srgbClr val="004992"/>
              </a:solidFill>
            </a:endParaRPr>
          </a:p>
        </p:txBody>
      </p:sp>
      <p:pic>
        <p:nvPicPr>
          <p:cNvPr id="8" name="Picture 4">
            <a:extLst>
              <a:ext uri="{FF2B5EF4-FFF2-40B4-BE49-F238E27FC236}">
                <a16:creationId xmlns:a16="http://schemas.microsoft.com/office/drawing/2014/main" id="{A49E8917-0F7C-4A22-97C7-E5E33578AF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81061" y="4114799"/>
            <a:ext cx="2214114" cy="274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Metakognitivní trénink 8 – Sebedůvěra &amp; Nálada</a:t>
            </a:r>
          </a:p>
        </p:txBody>
      </p:sp>
      <p:sp>
        <p:nvSpPr>
          <p:cNvPr id="9" name="Slide Number Placeholder 8"/>
          <p:cNvSpPr>
            <a:spLocks noGrp="1"/>
          </p:cNvSpPr>
          <p:nvPr>
            <p:ph type="sldNum" sz="quarter" idx="12"/>
          </p:nvPr>
        </p:nvSpPr>
        <p:spPr/>
        <p:txBody>
          <a:bodyPr/>
          <a:lstStyle/>
          <a:p>
            <a:fld id="{25529035-977B-456E-8177-79C4F2969AC4}" type="slidenum">
              <a:rPr lang="de-DE" altLang="de-DE" smtClean="0"/>
              <a:pPr/>
              <a:t>34</a:t>
            </a:fld>
            <a:endParaRPr lang="de-DE" altLang="de-DE"/>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7. Další typy zkresleného uvažování</a:t>
            </a:r>
          </a:p>
        </p:txBody>
      </p:sp>
      <p:sp>
        <p:nvSpPr>
          <p:cNvPr id="51202" name="Rectangle 2"/>
          <p:cNvSpPr>
            <a:spLocks noGrp="1" noChangeArrowheads="1"/>
          </p:cNvSpPr>
          <p:nvPr>
            <p:ph idx="1"/>
          </p:nvPr>
        </p:nvSpPr>
        <p:spPr/>
        <p:txBody>
          <a:bodyPr>
            <a:noAutofit/>
          </a:bodyPr>
          <a:lstStyle/>
          <a:p>
            <a:pPr eaLnBrk="1" hangingPunct="1">
              <a:lnSpc>
                <a:spcPct val="100000"/>
              </a:lnSpc>
              <a:spcBef>
                <a:spcPts val="1200"/>
              </a:spcBef>
            </a:pPr>
            <a:r>
              <a:rPr lang="cs-CZ" altLang="de-DE" sz="2000" b="1" dirty="0">
                <a:solidFill>
                  <a:srgbClr val="004992"/>
                </a:solidFill>
              </a:rPr>
              <a:t>Srovnávání se s druhými lidmi</a:t>
            </a:r>
            <a:r>
              <a:rPr lang="en-US" altLang="de-DE" sz="2000" b="1" dirty="0">
                <a:solidFill>
                  <a:srgbClr val="004992"/>
                </a:solidFill>
              </a:rPr>
              <a:t>:</a:t>
            </a:r>
            <a:endParaRPr lang="de-DE" altLang="de-DE" sz="2000" b="1" dirty="0">
              <a:solidFill>
                <a:srgbClr val="004992"/>
              </a:solidFill>
            </a:endParaRPr>
          </a:p>
          <a:p>
            <a:pPr marL="342900" lvl="1" indent="-342900" eaLnBrk="1" hangingPunct="1">
              <a:lnSpc>
                <a:spcPct val="100000"/>
              </a:lnSpc>
              <a:spcBef>
                <a:spcPts val="1200"/>
              </a:spcBef>
              <a:spcAft>
                <a:spcPts val="0"/>
              </a:spcAft>
              <a:buClr>
                <a:srgbClr val="333333"/>
              </a:buClr>
              <a:buFont typeface="WingDings"/>
              <a:buChar char=""/>
            </a:pPr>
            <a:r>
              <a:rPr lang="cs-CZ" altLang="de-DE" sz="2000" dirty="0">
                <a:solidFill>
                  <a:srgbClr val="333333"/>
                </a:solidFill>
              </a:rPr>
              <a:t>Nesrovnávejte se příliš s druhými lidmi</a:t>
            </a:r>
            <a:r>
              <a:rPr lang="en-US" altLang="de-DE" sz="2000" dirty="0">
                <a:solidFill>
                  <a:srgbClr val="333333"/>
                </a:solidFill>
              </a:rPr>
              <a:t>!</a:t>
            </a:r>
          </a:p>
          <a:p>
            <a:pPr marL="342900" lvl="1" indent="-342900" eaLnBrk="1" hangingPunct="1">
              <a:lnSpc>
                <a:spcPct val="100000"/>
              </a:lnSpc>
              <a:spcBef>
                <a:spcPts val="1200"/>
              </a:spcBef>
              <a:spcAft>
                <a:spcPts val="0"/>
              </a:spcAft>
              <a:buClr>
                <a:srgbClr val="333333"/>
              </a:buClr>
              <a:buFont typeface="WingDings"/>
              <a:buChar char=""/>
            </a:pPr>
            <a:r>
              <a:rPr lang="cs-CZ" altLang="de-DE" sz="2000" dirty="0">
                <a:solidFill>
                  <a:srgbClr val="333333"/>
                </a:solidFill>
              </a:rPr>
              <a:t>Vždycky budou lidé, kteří jsou přitažlivější, úspěšnější a oblíbenější</a:t>
            </a:r>
            <a:r>
              <a:rPr lang="en-US" altLang="de-DE" sz="2000" dirty="0">
                <a:solidFill>
                  <a:srgbClr val="333333"/>
                </a:solidFill>
              </a:rPr>
              <a:t>. </a:t>
            </a:r>
            <a:r>
              <a:rPr lang="cs-CZ" altLang="de-DE" sz="2000" dirty="0">
                <a:solidFill>
                  <a:srgbClr val="333333"/>
                </a:solidFill>
              </a:rPr>
              <a:t>Pokud se však s </a:t>
            </a:r>
            <a:r>
              <a:rPr lang="cs-CZ" altLang="de-DE" sz="2000">
                <a:solidFill>
                  <a:srgbClr val="333333"/>
                </a:solidFill>
              </a:rPr>
              <a:t>těmito “miláčky štěstěny” </a:t>
            </a:r>
            <a:r>
              <a:rPr lang="cs-CZ" altLang="de-DE" sz="2000" dirty="0">
                <a:solidFill>
                  <a:srgbClr val="333333"/>
                </a:solidFill>
              </a:rPr>
              <a:t>seznámíte blíže, zjistíte, že i oni mají své nedostatky </a:t>
            </a:r>
            <a:r>
              <a:rPr lang="en-US" altLang="de-DE" sz="2000" dirty="0">
                <a:solidFill>
                  <a:srgbClr val="333333"/>
                </a:solidFill>
              </a:rPr>
              <a:t>a</a:t>
            </a:r>
            <a:r>
              <a:rPr lang="cs-CZ" altLang="de-DE" sz="2000" dirty="0">
                <a:solidFill>
                  <a:srgbClr val="333333"/>
                </a:solidFill>
              </a:rPr>
              <a:t> problémy</a:t>
            </a:r>
            <a:r>
              <a:rPr lang="en-US" altLang="de-DE" sz="2000" dirty="0">
                <a:solidFill>
                  <a:srgbClr val="333333"/>
                </a:solidFill>
              </a:rPr>
              <a:t>.</a:t>
            </a:r>
          </a:p>
        </p:txBody>
      </p:sp>
      <p:sp>
        <p:nvSpPr>
          <p:cNvPr id="5" name="Footer Placeholder 4"/>
          <p:cNvSpPr>
            <a:spLocks noGrp="1"/>
          </p:cNvSpPr>
          <p:nvPr>
            <p:ph type="ftr" sz="quarter" idx="11"/>
          </p:nvPr>
        </p:nvSpPr>
        <p:spPr/>
        <p:txBody>
          <a:bodyPr/>
          <a:lstStyle/>
          <a:p>
            <a:pPr>
              <a:defRPr/>
            </a:pPr>
            <a:r>
              <a:rPr lang="de-DE"/>
              <a:t>Metakognitivní trénink 8 – Sebedůvěra &amp; Nálada</a:t>
            </a:r>
          </a:p>
        </p:txBody>
      </p:sp>
      <p:sp>
        <p:nvSpPr>
          <p:cNvPr id="6" name="Slide Number Placeholder 5"/>
          <p:cNvSpPr>
            <a:spLocks noGrp="1"/>
          </p:cNvSpPr>
          <p:nvPr>
            <p:ph type="sldNum" sz="quarter" idx="12"/>
          </p:nvPr>
        </p:nvSpPr>
        <p:spPr/>
        <p:txBody>
          <a:bodyPr/>
          <a:lstStyle/>
          <a:p>
            <a:fld id="{25529035-977B-456E-8177-79C4F2969AC4}" type="slidenum">
              <a:rPr lang="de-DE" altLang="de-DE" smtClean="0"/>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7. Další typy zkresleného uvažování</a:t>
            </a:r>
          </a:p>
        </p:txBody>
      </p:sp>
      <p:sp>
        <p:nvSpPr>
          <p:cNvPr id="51202" name="Rectangle 2"/>
          <p:cNvSpPr>
            <a:spLocks noGrp="1" noChangeArrowheads="1"/>
          </p:cNvSpPr>
          <p:nvPr>
            <p:ph idx="1"/>
          </p:nvPr>
        </p:nvSpPr>
        <p:spPr/>
        <p:txBody>
          <a:bodyPr>
            <a:noAutofit/>
          </a:bodyPr>
          <a:lstStyle/>
          <a:p>
            <a:pPr eaLnBrk="1" hangingPunct="1">
              <a:lnSpc>
                <a:spcPct val="100000"/>
              </a:lnSpc>
              <a:spcBef>
                <a:spcPts val="1200"/>
              </a:spcBef>
            </a:pPr>
            <a:r>
              <a:rPr lang="cs-CZ" altLang="de-DE" sz="2000" b="1" dirty="0">
                <a:solidFill>
                  <a:srgbClr val="004992"/>
                </a:solidFill>
              </a:rPr>
              <a:t>Srovnávání se s druhými lidmi</a:t>
            </a:r>
            <a:r>
              <a:rPr lang="en-US" altLang="de-DE" sz="2000" b="1" dirty="0">
                <a:solidFill>
                  <a:srgbClr val="004992"/>
                </a:solidFill>
              </a:rPr>
              <a:t>:</a:t>
            </a:r>
            <a:endParaRPr lang="de-DE" altLang="de-DE" sz="2000" b="1" dirty="0">
              <a:solidFill>
                <a:srgbClr val="004992"/>
              </a:solidFill>
            </a:endParaRPr>
          </a:p>
          <a:p>
            <a:pPr marL="342900" lvl="1" indent="-342900" eaLnBrk="1" hangingPunct="1">
              <a:lnSpc>
                <a:spcPct val="100000"/>
              </a:lnSpc>
              <a:spcBef>
                <a:spcPts val="1200"/>
              </a:spcBef>
              <a:spcAft>
                <a:spcPts val="0"/>
              </a:spcAft>
              <a:buClr>
                <a:srgbClr val="333333"/>
              </a:buClr>
              <a:buFont typeface="WingDings"/>
              <a:buChar char=""/>
            </a:pPr>
            <a:r>
              <a:rPr lang="cs-CZ" altLang="de-DE" sz="2000" dirty="0">
                <a:solidFill>
                  <a:srgbClr val="333333"/>
                </a:solidFill>
              </a:rPr>
              <a:t>Nesrovnávejte se příliš s druhými lidmi</a:t>
            </a:r>
            <a:r>
              <a:rPr lang="en-US" altLang="de-DE" sz="2000" dirty="0">
                <a:solidFill>
                  <a:srgbClr val="333333"/>
                </a:solidFill>
              </a:rPr>
              <a:t>!</a:t>
            </a:r>
          </a:p>
          <a:p>
            <a:pPr marL="342900" lvl="1" indent="-342900" eaLnBrk="1" hangingPunct="1">
              <a:lnSpc>
                <a:spcPct val="100000"/>
              </a:lnSpc>
              <a:spcBef>
                <a:spcPts val="1200"/>
              </a:spcBef>
              <a:spcAft>
                <a:spcPts val="0"/>
              </a:spcAft>
              <a:buClr>
                <a:srgbClr val="333333"/>
              </a:buClr>
              <a:buFont typeface="WingDings"/>
              <a:buChar char=""/>
            </a:pPr>
            <a:r>
              <a:rPr lang="cs-CZ" altLang="de-DE" sz="2000" dirty="0">
                <a:solidFill>
                  <a:srgbClr val="333333"/>
                </a:solidFill>
              </a:rPr>
              <a:t>Vždycky budou lidé, kteří jsou přitažlivější, úspěšnější a oblíbenější</a:t>
            </a:r>
            <a:r>
              <a:rPr lang="en-US" altLang="de-DE" sz="2000" dirty="0">
                <a:solidFill>
                  <a:srgbClr val="333333"/>
                </a:solidFill>
              </a:rPr>
              <a:t>. </a:t>
            </a:r>
            <a:r>
              <a:rPr lang="cs-CZ" altLang="de-DE" sz="2000" dirty="0">
                <a:solidFill>
                  <a:srgbClr val="333333"/>
                </a:solidFill>
              </a:rPr>
              <a:t>Pokud se však s </a:t>
            </a:r>
            <a:r>
              <a:rPr lang="cs-CZ" altLang="de-DE" sz="2000">
                <a:solidFill>
                  <a:srgbClr val="333333"/>
                </a:solidFill>
              </a:rPr>
              <a:t>těmito “miláčky štěstěny” </a:t>
            </a:r>
            <a:r>
              <a:rPr lang="cs-CZ" altLang="de-DE" sz="2000" dirty="0">
                <a:solidFill>
                  <a:srgbClr val="333333"/>
                </a:solidFill>
              </a:rPr>
              <a:t>seznámíte blíže, zjistíte, že i oni mají své nedostatky </a:t>
            </a:r>
            <a:r>
              <a:rPr lang="en-US" altLang="de-DE" sz="2000" dirty="0">
                <a:solidFill>
                  <a:srgbClr val="333333"/>
                </a:solidFill>
              </a:rPr>
              <a:t>a</a:t>
            </a:r>
            <a:r>
              <a:rPr lang="cs-CZ" altLang="de-DE" sz="2000" dirty="0">
                <a:solidFill>
                  <a:srgbClr val="333333"/>
                </a:solidFill>
              </a:rPr>
              <a:t> problémy</a:t>
            </a:r>
            <a:r>
              <a:rPr lang="en-US" altLang="de-DE" sz="2000" dirty="0">
                <a:solidFill>
                  <a:srgbClr val="333333"/>
                </a:solidFill>
              </a:rPr>
              <a:t>.</a:t>
            </a:r>
          </a:p>
          <a:p>
            <a:pPr eaLnBrk="1" hangingPunct="1"/>
            <a:r>
              <a:rPr lang="en-US" altLang="de-DE" sz="2000" b="1" dirty="0">
                <a:solidFill>
                  <a:srgbClr val="004992"/>
                </a:solidFill>
              </a:rPr>
              <a:t>Absolut</a:t>
            </a:r>
            <a:r>
              <a:rPr lang="cs-CZ" altLang="de-DE" sz="2000" b="1" dirty="0">
                <a:solidFill>
                  <a:srgbClr val="004992"/>
                </a:solidFill>
              </a:rPr>
              <a:t>istické nároky</a:t>
            </a:r>
            <a:r>
              <a:rPr lang="en-US" altLang="de-DE" sz="2000" b="1" dirty="0">
                <a:solidFill>
                  <a:srgbClr val="004992"/>
                </a:solidFill>
              </a:rPr>
              <a:t>:</a:t>
            </a:r>
          </a:p>
          <a:p>
            <a:pPr marL="342900" lvl="1" indent="-342900" eaLnBrk="1" hangingPunct="1">
              <a:lnSpc>
                <a:spcPct val="100000"/>
              </a:lnSpc>
              <a:spcBef>
                <a:spcPts val="1200"/>
              </a:spcBef>
              <a:spcAft>
                <a:spcPts val="0"/>
              </a:spcAft>
              <a:buClr>
                <a:srgbClr val="333333"/>
              </a:buClr>
              <a:buFont typeface="WingDings"/>
              <a:buChar char=""/>
            </a:pPr>
            <a:r>
              <a:rPr lang="cs-CZ" altLang="de-DE" sz="2000" dirty="0">
                <a:solidFill>
                  <a:srgbClr val="333333"/>
                </a:solidFill>
              </a:rPr>
              <a:t>Nemějte na sebe příliš vysoké a absolutistické nároky jako</a:t>
            </a:r>
            <a:r>
              <a:rPr lang="en-US" altLang="de-DE" sz="2000" dirty="0">
                <a:solidFill>
                  <a:srgbClr val="333333"/>
                </a:solidFill>
              </a:rPr>
              <a:t>:</a:t>
            </a:r>
          </a:p>
          <a:p>
            <a:pPr lvl="2" eaLnBrk="1" hangingPunct="1">
              <a:lnSpc>
                <a:spcPct val="100000"/>
              </a:lnSpc>
              <a:spcBef>
                <a:spcPts val="1200"/>
              </a:spcBef>
              <a:spcAft>
                <a:spcPts val="0"/>
              </a:spcAft>
              <a:buClr>
                <a:srgbClr val="FFFFFF"/>
              </a:buClr>
              <a:buFont typeface="WingDings"/>
              <a:buChar char=""/>
            </a:pPr>
            <a:r>
              <a:rPr lang="cs-CZ" altLang="de-DE" sz="2000">
                <a:solidFill>
                  <a:srgbClr val="333333"/>
                </a:solidFill>
              </a:rPr>
              <a:t>“Vždycky </a:t>
            </a:r>
            <a:r>
              <a:rPr lang="cs-CZ" altLang="de-DE" sz="2000" dirty="0">
                <a:solidFill>
                  <a:srgbClr val="333333"/>
                </a:solidFill>
              </a:rPr>
              <a:t>musím vypadat </a:t>
            </a:r>
            <a:r>
              <a:rPr lang="cs-CZ" altLang="de-DE" sz="2000">
                <a:solidFill>
                  <a:srgbClr val="333333"/>
                </a:solidFill>
              </a:rPr>
              <a:t>dobře.”</a:t>
            </a:r>
            <a:endParaRPr lang="de-DE" altLang="de-DE" sz="2000" dirty="0">
              <a:solidFill>
                <a:srgbClr val="333333"/>
              </a:solidFill>
            </a:endParaRPr>
          </a:p>
          <a:p>
            <a:pPr lvl="2" eaLnBrk="1" hangingPunct="1">
              <a:lnSpc>
                <a:spcPct val="100000"/>
              </a:lnSpc>
              <a:spcBef>
                <a:spcPts val="1200"/>
              </a:spcBef>
              <a:spcAft>
                <a:spcPts val="0"/>
              </a:spcAft>
              <a:buClr>
                <a:srgbClr val="FFFFFF"/>
              </a:buClr>
              <a:buFont typeface="WingDings"/>
              <a:buChar char=""/>
            </a:pPr>
            <a:r>
              <a:rPr lang="cs-CZ" altLang="de-DE" sz="2000">
                <a:solidFill>
                  <a:srgbClr val="333333"/>
                </a:solidFill>
              </a:rPr>
              <a:t>“Vždycky </a:t>
            </a:r>
            <a:r>
              <a:rPr lang="cs-CZ" altLang="de-DE" sz="2000" dirty="0">
                <a:solidFill>
                  <a:srgbClr val="333333"/>
                </a:solidFill>
              </a:rPr>
              <a:t>musím udělat dojem, že jsem </a:t>
            </a:r>
            <a:r>
              <a:rPr lang="cs-CZ" altLang="de-DE" sz="2000">
                <a:solidFill>
                  <a:srgbClr val="333333"/>
                </a:solidFill>
              </a:rPr>
              <a:t>chytrý.”</a:t>
            </a:r>
            <a:endParaRPr lang="de-DE" altLang="de-DE" sz="2000" dirty="0">
              <a:solidFill>
                <a:srgbClr val="333333"/>
              </a:solidFill>
            </a:endParaRPr>
          </a:p>
          <a:p>
            <a:pPr lvl="2" eaLnBrk="1" hangingPunct="1">
              <a:lnSpc>
                <a:spcPct val="100000"/>
              </a:lnSpc>
              <a:spcBef>
                <a:spcPts val="1200"/>
              </a:spcBef>
              <a:spcAft>
                <a:spcPts val="0"/>
              </a:spcAft>
              <a:buClr>
                <a:srgbClr val="FFFFFF"/>
              </a:buClr>
              <a:buFont typeface="WingDings"/>
              <a:buChar char=""/>
            </a:pPr>
            <a:r>
              <a:rPr lang="cs-CZ" altLang="de-DE" sz="2000">
                <a:solidFill>
                  <a:srgbClr val="333333"/>
                </a:solidFill>
              </a:rPr>
              <a:t>“Vždycky </a:t>
            </a:r>
            <a:r>
              <a:rPr lang="cs-CZ" altLang="de-DE" sz="2000" dirty="0">
                <a:solidFill>
                  <a:srgbClr val="333333"/>
                </a:solidFill>
              </a:rPr>
              <a:t>musím být velmi </a:t>
            </a:r>
            <a:r>
              <a:rPr lang="cs-CZ" altLang="de-DE" sz="2000">
                <a:solidFill>
                  <a:srgbClr val="333333"/>
                </a:solidFill>
              </a:rPr>
              <a:t>zábavný.</a:t>
            </a:r>
            <a:r>
              <a:rPr lang="en-US" altLang="de-DE" sz="2000">
                <a:solidFill>
                  <a:srgbClr val="333333"/>
                </a:solidFill>
              </a:rPr>
              <a:t>”</a:t>
            </a:r>
            <a:endParaRPr lang="en-US" altLang="de-DE" sz="2000" dirty="0">
              <a:solidFill>
                <a:srgbClr val="333333"/>
              </a:solidFill>
            </a:endParaRPr>
          </a:p>
        </p:txBody>
      </p:sp>
      <p:pic>
        <p:nvPicPr>
          <p:cNvPr id="8" name="Picture 18" descr="Barbie@2_bearbeitet_4 - treesee flickr">
            <a:extLst>
              <a:ext uri="{FF2B5EF4-FFF2-40B4-BE49-F238E27FC236}">
                <a16:creationId xmlns:a16="http://schemas.microsoft.com/office/drawing/2014/main" id="{499E280B-0996-47C0-9C96-1FDAA6960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92509" y="4114799"/>
            <a:ext cx="2402666" cy="274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Metakognitivní trénink 8 – Sebedůvěra &amp; Nálada</a:t>
            </a:r>
          </a:p>
        </p:txBody>
      </p:sp>
      <p:sp>
        <p:nvSpPr>
          <p:cNvPr id="6" name="Slide Number Placeholder 5"/>
          <p:cNvSpPr>
            <a:spLocks noGrp="1"/>
          </p:cNvSpPr>
          <p:nvPr>
            <p:ph type="sldNum" sz="quarter" idx="12"/>
          </p:nvPr>
        </p:nvSpPr>
        <p:spPr/>
        <p:txBody>
          <a:bodyPr/>
          <a:lstStyle/>
          <a:p>
            <a:fld id="{25529035-977B-456E-8177-79C4F2969AC4}" type="slidenum">
              <a:rPr lang="de-DE" altLang="de-DE" smtClean="0"/>
              <a:pPr/>
              <a:t>36</a:t>
            </a:fld>
            <a:endParaRPr lang="de-DE" altLang="de-DE"/>
          </a:p>
        </p:txBody>
      </p:sp>
    </p:spTree>
    <p:extLst>
      <p:ext uri="{BB962C8B-B14F-4D97-AF65-F5344CB8AC3E}">
        <p14:creationId xmlns:p14="http://schemas.microsoft.com/office/powerpoint/2010/main" val="33543390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Volitelné</a:t>
            </a:r>
            <a:r>
              <a:rPr lang="en-US" altLang="ko-KR" sz="3600" spc="-5" dirty="0">
                <a:latin typeface="+mn-lt"/>
                <a:ea typeface="+mn-ea"/>
                <a:cs typeface="+mn-cs"/>
              </a:rPr>
              <a:t>: Video </a:t>
            </a:r>
            <a:r>
              <a:rPr lang="en-US" altLang="ko-KR" sz="3600" spc="-5" dirty="0" err="1">
                <a:latin typeface="+mn-lt"/>
                <a:ea typeface="+mn-ea"/>
                <a:cs typeface="+mn-cs"/>
              </a:rPr>
              <a:t>klipy</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rPr>
              <a:t>Volitelné</a:t>
            </a:r>
            <a:r>
              <a:rPr lang="en-US" altLang="ko-KR" sz="2400" dirty="0">
                <a:solidFill>
                  <a:srgbClr val="004992"/>
                </a:solidFill>
              </a:rPr>
              <a:t>: Video </a:t>
            </a:r>
            <a:r>
              <a:rPr lang="en-US" altLang="ko-KR" sz="2400" dirty="0" err="1">
                <a:solidFill>
                  <a:srgbClr val="004992"/>
                </a:solidFill>
              </a:rPr>
              <a:t>klipy</a:t>
            </a:r>
            <a:r>
              <a:rPr lang="en-US" altLang="ko-KR" sz="2400" dirty="0">
                <a:solidFill>
                  <a:srgbClr val="004992"/>
                </a:solidFill>
              </a:rPr>
              <a:t>, </a:t>
            </a:r>
            <a:r>
              <a:rPr lang="en-US" altLang="ko-KR" sz="2400" dirty="0" err="1">
                <a:solidFill>
                  <a:srgbClr val="004992"/>
                </a:solidFill>
              </a:rPr>
              <a:t>které</a:t>
            </a:r>
            <a:r>
              <a:rPr lang="en-US" altLang="ko-KR" sz="2400" dirty="0">
                <a:solidFill>
                  <a:srgbClr val="004992"/>
                </a:solidFill>
              </a:rPr>
              <a:t> se </a:t>
            </a:r>
            <a:r>
              <a:rPr lang="en-US" altLang="ko-KR" sz="2400" dirty="0" err="1">
                <a:solidFill>
                  <a:srgbClr val="004992"/>
                </a:solidFill>
              </a:rPr>
              <a:t>zabývají</a:t>
            </a:r>
            <a:r>
              <a:rPr lang="en-US" altLang="ko-KR" sz="2400" dirty="0">
                <a:solidFill>
                  <a:srgbClr val="004992"/>
                </a:solidFill>
              </a:rPr>
              <a:t> </a:t>
            </a:r>
            <a:r>
              <a:rPr lang="en-US" altLang="ko-KR" sz="2400" dirty="0" err="1">
                <a:solidFill>
                  <a:srgbClr val="004992"/>
                </a:solidFill>
              </a:rPr>
              <a:t>dnešním</a:t>
            </a:r>
            <a:r>
              <a:rPr lang="en-US" altLang="ko-KR" sz="2400" dirty="0">
                <a:solidFill>
                  <a:srgbClr val="004992"/>
                </a:solidFill>
              </a:rPr>
              <a:t> </a:t>
            </a:r>
            <a:r>
              <a:rPr lang="en-US" altLang="ko-KR" sz="2400" dirty="0" err="1">
                <a:solidFill>
                  <a:srgbClr val="004992"/>
                </a:solidFill>
              </a:rPr>
              <a:t>tématem</a:t>
            </a:r>
            <a:r>
              <a:rPr lang="en-US" altLang="ko-KR" sz="2400" dirty="0">
                <a:solidFill>
                  <a:srgbClr val="004992"/>
                </a:solidFill>
              </a:rPr>
              <a:t>, </a:t>
            </a:r>
            <a:r>
              <a:rPr lang="en-US" altLang="ko-KR" sz="2400" dirty="0" err="1">
                <a:solidFill>
                  <a:srgbClr val="004992"/>
                </a:solidFill>
              </a:rPr>
              <a:t>lze</a:t>
            </a:r>
            <a:r>
              <a:rPr lang="en-US" altLang="ko-KR" sz="2400" dirty="0">
                <a:solidFill>
                  <a:srgbClr val="004992"/>
                </a:solidFill>
              </a:rPr>
              <a:t> </a:t>
            </a:r>
            <a:r>
              <a:rPr lang="en-US" altLang="ko-KR" sz="2400" dirty="0" err="1">
                <a:solidFill>
                  <a:srgbClr val="004992"/>
                </a:solidFill>
              </a:rPr>
              <a:t>najít</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této</a:t>
            </a:r>
            <a:r>
              <a:rPr lang="en-US" altLang="ko-KR" sz="2400" dirty="0">
                <a:solidFill>
                  <a:srgbClr val="004992"/>
                </a:solidFill>
              </a:rPr>
              <a:t> </a:t>
            </a:r>
            <a:r>
              <a:rPr lang="en-US" altLang="ko-KR" sz="2400" dirty="0" err="1">
                <a:solidFill>
                  <a:srgbClr val="004992"/>
                </a:solidFill>
              </a:rPr>
              <a:t>webové</a:t>
            </a:r>
            <a:r>
              <a:rPr lang="en-US" altLang="ko-KR" sz="2400" dirty="0">
                <a:solidFill>
                  <a:srgbClr val="004992"/>
                </a:solidFill>
              </a:rPr>
              <a:t> </a:t>
            </a:r>
            <a:r>
              <a:rPr lang="en-US" altLang="ko-KR" sz="2400" dirty="0" err="1">
                <a:solidFill>
                  <a:srgbClr val="004992"/>
                </a:solidFill>
              </a:rPr>
              <a:t>stránce</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a:solidFill>
                  <a:srgbClr val="333333"/>
                </a:solidFill>
              </a:rPr>
              <a:t>Po </a:t>
            </a:r>
            <a:r>
              <a:rPr lang="en-US" altLang="ko-KR" sz="2400" dirty="0" err="1">
                <a:solidFill>
                  <a:srgbClr val="333333"/>
                </a:solidFill>
              </a:rPr>
              <a:t>shlédnutí</a:t>
            </a:r>
            <a:r>
              <a:rPr lang="en-US" altLang="ko-KR" sz="2400" dirty="0">
                <a:solidFill>
                  <a:srgbClr val="333333"/>
                </a:solidFill>
              </a:rPr>
              <a:t> </a:t>
            </a:r>
            <a:r>
              <a:rPr lang="en-US" altLang="ko-KR" sz="2400" dirty="0" err="1">
                <a:solidFill>
                  <a:srgbClr val="333333"/>
                </a:solidFill>
              </a:rPr>
              <a:t>videa</a:t>
            </a:r>
            <a:r>
              <a:rPr lang="en-US" altLang="ko-KR" sz="2400" dirty="0">
                <a:solidFill>
                  <a:srgbClr val="333333"/>
                </a:solidFill>
              </a:rPr>
              <a:t> </a:t>
            </a:r>
            <a:r>
              <a:rPr lang="en-US" altLang="ko-KR" sz="2400" dirty="0" err="1">
                <a:solidFill>
                  <a:srgbClr val="333333"/>
                </a:solidFill>
              </a:rPr>
              <a:t>můžete</a:t>
            </a:r>
            <a:r>
              <a:rPr lang="en-US" altLang="ko-KR" sz="2400" dirty="0">
                <a:solidFill>
                  <a:srgbClr val="333333"/>
                </a:solidFill>
              </a:rPr>
              <a:t> </a:t>
            </a:r>
            <a:r>
              <a:rPr lang="en-US" altLang="ko-KR" sz="2400" dirty="0" err="1">
                <a:solidFill>
                  <a:srgbClr val="333333"/>
                </a:solidFill>
              </a:rPr>
              <a:t>ve</a:t>
            </a:r>
            <a:r>
              <a:rPr lang="en-US" altLang="ko-KR" sz="2400" dirty="0">
                <a:solidFill>
                  <a:srgbClr val="333333"/>
                </a:solidFill>
              </a:rPr>
              <a:t> </a:t>
            </a:r>
            <a:r>
              <a:rPr lang="en-US" altLang="ko-KR" sz="2400" dirty="0" err="1">
                <a:solidFill>
                  <a:srgbClr val="333333"/>
                </a:solidFill>
              </a:rPr>
              <a:t>skupině</a:t>
            </a:r>
            <a:r>
              <a:rPr lang="en-US" altLang="ko-KR" sz="2400" dirty="0">
                <a:solidFill>
                  <a:srgbClr val="333333"/>
                </a:solidFill>
              </a:rPr>
              <a:t> </a:t>
            </a:r>
            <a:r>
              <a:rPr lang="en-US" altLang="ko-KR" sz="2400" dirty="0" err="1">
                <a:solidFill>
                  <a:srgbClr val="333333"/>
                </a:solidFill>
              </a:rPr>
              <a:t>probrat</a:t>
            </a:r>
            <a:r>
              <a:rPr lang="en-US" altLang="ko-KR" sz="2400" dirty="0">
                <a:solidFill>
                  <a:srgbClr val="333333"/>
                </a:solidFill>
              </a:rPr>
              <a:t>, </a:t>
            </a:r>
            <a:r>
              <a:rPr lang="en-US" altLang="ko-KR" sz="2400" dirty="0" err="1">
                <a:solidFill>
                  <a:srgbClr val="333333"/>
                </a:solidFill>
              </a:rPr>
              <a:t>jak</a:t>
            </a:r>
            <a:r>
              <a:rPr lang="en-US" altLang="ko-KR" sz="2400" dirty="0">
                <a:solidFill>
                  <a:srgbClr val="333333"/>
                </a:solidFill>
              </a:rPr>
              <a:t> se </a:t>
            </a:r>
            <a:r>
              <a:rPr lang="en-US" altLang="ko-KR" sz="2400" dirty="0" err="1">
                <a:solidFill>
                  <a:srgbClr val="333333"/>
                </a:solidFill>
              </a:rPr>
              <a:t>vztahuje</a:t>
            </a:r>
            <a:r>
              <a:rPr lang="en-US" altLang="ko-KR" sz="2400" dirty="0">
                <a:solidFill>
                  <a:srgbClr val="333333"/>
                </a:solidFill>
              </a:rPr>
              <a:t> k </a:t>
            </a:r>
            <a:r>
              <a:rPr lang="en-US" altLang="ko-KR" sz="2400" dirty="0" err="1">
                <a:solidFill>
                  <a:srgbClr val="333333"/>
                </a:solidFill>
              </a:rPr>
              <a:t>tématu</a:t>
            </a:r>
            <a:r>
              <a:rPr lang="en-US" altLang="ko-KR" sz="2400" dirty="0">
                <a:solidFill>
                  <a:srgbClr val="333333"/>
                </a:solidFill>
              </a:rPr>
              <a:t> </a:t>
            </a:r>
            <a:r>
              <a:rPr lang="en-US" altLang="ko-KR" sz="2400" dirty="0" err="1">
                <a:solidFill>
                  <a:srgbClr val="333333"/>
                </a:solidFill>
              </a:rPr>
              <a:t>dnešní</a:t>
            </a:r>
            <a:r>
              <a:rPr lang="en-US" altLang="ko-KR" sz="2400" dirty="0">
                <a:solidFill>
                  <a:srgbClr val="333333"/>
                </a:solidFill>
              </a:rPr>
              <a:t> </a:t>
            </a:r>
            <a:r>
              <a:rPr lang="en-US" altLang="ko-KR" sz="2400" dirty="0" err="1">
                <a:solidFill>
                  <a:srgbClr val="333333"/>
                </a:solidFill>
              </a:rPr>
              <a:t>skupiny</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pc="-5" dirty="0">
                <a:solidFill>
                  <a:srgbClr val="333333"/>
                </a:solidFill>
              </a:rPr>
              <a:t>[</a:t>
            </a:r>
            <a:r>
              <a:rPr lang="en-US" altLang="ko-KR" i="1" spc="-5" dirty="0">
                <a:solidFill>
                  <a:srgbClr val="333333"/>
                </a:solidFill>
              </a:rPr>
              <a:t>pro </a:t>
            </a:r>
            <a:r>
              <a:rPr lang="en-US" altLang="ko-KR" i="1" spc="-5" dirty="0" err="1">
                <a:solidFill>
                  <a:srgbClr val="333333"/>
                </a:solidFill>
              </a:rPr>
              <a:t>terapeuty</a:t>
            </a:r>
            <a:r>
              <a:rPr lang="en-US" altLang="ko-KR" i="1" spc="-5" dirty="0">
                <a:solidFill>
                  <a:srgbClr val="333333"/>
                </a:solidFill>
              </a:rPr>
              <a:t>:</a:t>
            </a:r>
            <a:endParaRPr dirty="0">
              <a:solidFill>
                <a:srgbClr val="333333"/>
              </a:solidFill>
            </a:endParaRPr>
          </a:p>
          <a:p>
            <a:pPr marL="12700" marR="5080" defTabSz="914400" eaLnBrk="0" fontAlgn="base" hangingPunct="0">
              <a:spcBef>
                <a:spcPts val="800"/>
              </a:spcBef>
              <a:spcAft>
                <a:spcPct val="0"/>
              </a:spcAft>
            </a:pPr>
            <a:r>
              <a:rPr lang="en-US" altLang="ko-KR" dirty="0">
                <a:solidFill>
                  <a:srgbClr val="333333"/>
                </a:solidFill>
              </a:rPr>
              <a:t>V </a:t>
            </a:r>
            <a:r>
              <a:rPr lang="en-US" altLang="ko-KR" dirty="0" err="1">
                <a:solidFill>
                  <a:srgbClr val="333333"/>
                </a:solidFill>
              </a:rPr>
              <a:t>některých</a:t>
            </a:r>
            <a:r>
              <a:rPr lang="en-US" altLang="ko-KR" dirty="0">
                <a:solidFill>
                  <a:srgbClr val="333333"/>
                </a:solidFill>
              </a:rPr>
              <a:t> </a:t>
            </a:r>
            <a:r>
              <a:rPr lang="en-US" altLang="ko-KR" dirty="0" err="1">
                <a:solidFill>
                  <a:srgbClr val="333333"/>
                </a:solidFill>
              </a:rPr>
              <a:t>videoklipech</a:t>
            </a:r>
            <a:r>
              <a:rPr lang="en-US" altLang="ko-KR" dirty="0">
                <a:solidFill>
                  <a:srgbClr val="333333"/>
                </a:solidFill>
              </a:rPr>
              <a:t> se </a:t>
            </a:r>
            <a:r>
              <a:rPr lang="en-US" altLang="ko-KR" dirty="0" err="1">
                <a:solidFill>
                  <a:srgbClr val="333333"/>
                </a:solidFill>
              </a:rPr>
              <a:t>mohou</a:t>
            </a:r>
            <a:r>
              <a:rPr lang="en-US" altLang="ko-KR" dirty="0">
                <a:solidFill>
                  <a:srgbClr val="333333"/>
                </a:solidFill>
              </a:rPr>
              <a:t> </a:t>
            </a:r>
            <a:r>
              <a:rPr lang="en-US" altLang="ko-KR" dirty="0" err="1">
                <a:solidFill>
                  <a:srgbClr val="333333"/>
                </a:solidFill>
              </a:rPr>
              <a:t>objevit</a:t>
            </a:r>
            <a:r>
              <a:rPr lang="en-US" altLang="ko-KR" dirty="0">
                <a:solidFill>
                  <a:srgbClr val="333333"/>
                </a:solidFill>
              </a:rPr>
              <a:t> </a:t>
            </a:r>
            <a:r>
              <a:rPr lang="en-US" altLang="ko-KR" dirty="0" err="1">
                <a:solidFill>
                  <a:srgbClr val="333333"/>
                </a:solidFill>
              </a:rPr>
              <a:t>výrazy</a:t>
            </a:r>
            <a:r>
              <a:rPr lang="en-US" altLang="ko-KR" dirty="0">
                <a:solidFill>
                  <a:srgbClr val="333333"/>
                </a:solidFill>
              </a:rPr>
              <a:t>, </a:t>
            </a:r>
            <a:r>
              <a:rPr lang="en-US" altLang="ko-KR" dirty="0" err="1">
                <a:solidFill>
                  <a:srgbClr val="333333"/>
                </a:solidFill>
              </a:rPr>
              <a:t>které</a:t>
            </a:r>
            <a:r>
              <a:rPr lang="en-US" altLang="ko-KR" dirty="0">
                <a:solidFill>
                  <a:srgbClr val="333333"/>
                </a:solidFill>
              </a:rPr>
              <a:t> </a:t>
            </a:r>
            <a:r>
              <a:rPr lang="en-US" altLang="ko-KR" dirty="0" err="1">
                <a:solidFill>
                  <a:srgbClr val="333333"/>
                </a:solidFill>
              </a:rPr>
              <a:t>nejsou</a:t>
            </a:r>
            <a:r>
              <a:rPr lang="en-US" altLang="ko-KR" dirty="0">
                <a:solidFill>
                  <a:srgbClr val="333333"/>
                </a:solidFill>
              </a:rPr>
              <a:t> </a:t>
            </a:r>
            <a:r>
              <a:rPr lang="en-US" altLang="ko-KR" dirty="0" err="1">
                <a:solidFill>
                  <a:srgbClr val="333333"/>
                </a:solidFill>
              </a:rPr>
              <a:t>vhodné</a:t>
            </a:r>
            <a:r>
              <a:rPr lang="en-US" altLang="ko-KR" dirty="0">
                <a:solidFill>
                  <a:srgbClr val="333333"/>
                </a:solidFill>
              </a:rPr>
              <a:t> pro </a:t>
            </a:r>
            <a:r>
              <a:rPr lang="en-US" altLang="ko-KR" dirty="0" err="1">
                <a:solidFill>
                  <a:srgbClr val="333333"/>
                </a:solidFill>
              </a:rPr>
              <a:t>všechny</a:t>
            </a:r>
            <a:r>
              <a:rPr lang="en-US" altLang="ko-KR" dirty="0">
                <a:solidFill>
                  <a:srgbClr val="333333"/>
                </a:solidFill>
              </a:rPr>
              <a:t> </a:t>
            </a:r>
            <a:r>
              <a:rPr lang="en-US" altLang="ko-KR" dirty="0" err="1">
                <a:solidFill>
                  <a:srgbClr val="333333"/>
                </a:solidFill>
              </a:rPr>
              <a:t>diváky</a:t>
            </a:r>
            <a:r>
              <a:rPr lang="en-US" altLang="ko-KR" dirty="0">
                <a:solidFill>
                  <a:srgbClr val="333333"/>
                </a:solidFill>
              </a:rPr>
              <a:t> a pro </a:t>
            </a:r>
            <a:r>
              <a:rPr lang="en-US" altLang="ko-KR" dirty="0" err="1">
                <a:solidFill>
                  <a:srgbClr val="333333"/>
                </a:solidFill>
              </a:rPr>
              <a:t>všechny</a:t>
            </a:r>
            <a:r>
              <a:rPr lang="en-US" altLang="ko-KR" dirty="0">
                <a:solidFill>
                  <a:srgbClr val="333333"/>
                </a:solidFill>
              </a:rPr>
              <a:t> </a:t>
            </a:r>
            <a:r>
              <a:rPr lang="en-US" altLang="ko-KR" dirty="0" err="1">
                <a:solidFill>
                  <a:srgbClr val="333333"/>
                </a:solidFill>
              </a:rPr>
              <a:t>kulturní</a:t>
            </a:r>
            <a:r>
              <a:rPr lang="en-US" altLang="ko-KR" dirty="0">
                <a:solidFill>
                  <a:srgbClr val="333333"/>
                </a:solidFill>
              </a:rPr>
              <a:t> </a:t>
            </a:r>
            <a:r>
              <a:rPr lang="en-US" altLang="ko-KR" dirty="0" err="1">
                <a:solidFill>
                  <a:srgbClr val="333333"/>
                </a:solidFill>
              </a:rPr>
              <a:t>skupiny</a:t>
            </a:r>
            <a:r>
              <a:rPr lang="en-US" altLang="ko-KR" dirty="0">
                <a:solidFill>
                  <a:srgbClr val="333333"/>
                </a:solidFill>
              </a:rPr>
              <a:t>. Proto </a:t>
            </a:r>
            <a:r>
              <a:rPr lang="en-US" altLang="ko-KR" dirty="0" err="1">
                <a:solidFill>
                  <a:srgbClr val="333333"/>
                </a:solidFill>
              </a:rPr>
              <a:t>prosím</a:t>
            </a:r>
            <a:r>
              <a:rPr lang="en-US" altLang="ko-KR" dirty="0">
                <a:solidFill>
                  <a:srgbClr val="333333"/>
                </a:solidFill>
              </a:rPr>
              <a:t> </a:t>
            </a:r>
            <a:r>
              <a:rPr lang="en-US" altLang="ko-KR" dirty="0" err="1">
                <a:solidFill>
                  <a:srgbClr val="333333"/>
                </a:solidFill>
              </a:rPr>
              <a:t>nejdříve</a:t>
            </a:r>
            <a:r>
              <a:rPr lang="en-US" altLang="ko-KR" dirty="0">
                <a:solidFill>
                  <a:srgbClr val="333333"/>
                </a:solidFill>
              </a:rPr>
              <a:t> </a:t>
            </a:r>
            <a:r>
              <a:rPr lang="en-US" altLang="ko-KR" dirty="0" err="1">
                <a:solidFill>
                  <a:srgbClr val="333333"/>
                </a:solidFill>
              </a:rPr>
              <a:t>pozorně</a:t>
            </a:r>
            <a:r>
              <a:rPr lang="en-US" altLang="ko-KR" dirty="0">
                <a:solidFill>
                  <a:srgbClr val="333333"/>
                </a:solidFill>
              </a:rPr>
              <a:t> </a:t>
            </a:r>
            <a:r>
              <a:rPr lang="en-US" altLang="ko-KR" dirty="0" err="1">
                <a:solidFill>
                  <a:srgbClr val="333333"/>
                </a:solidFill>
              </a:rPr>
              <a:t>shlédněte</a:t>
            </a:r>
            <a:r>
              <a:rPr lang="en-US" altLang="ko-KR" dirty="0">
                <a:solidFill>
                  <a:srgbClr val="333333"/>
                </a:solidFill>
              </a:rPr>
              <a:t> </a:t>
            </a:r>
            <a:r>
              <a:rPr lang="en-US" altLang="ko-KR" dirty="0" err="1">
                <a:solidFill>
                  <a:srgbClr val="333333"/>
                </a:solidFill>
              </a:rPr>
              <a:t>videa</a:t>
            </a:r>
            <a:r>
              <a:rPr lang="en-US" altLang="ko-KR" dirty="0">
                <a:solidFill>
                  <a:srgbClr val="333333"/>
                </a:solidFill>
              </a:rPr>
              <a:t>, </a:t>
            </a:r>
            <a:r>
              <a:rPr lang="en-US" altLang="ko-KR" dirty="0" err="1">
                <a:solidFill>
                  <a:srgbClr val="333333"/>
                </a:solidFill>
              </a:rPr>
              <a:t>než</a:t>
            </a:r>
            <a:r>
              <a:rPr lang="en-US" altLang="ko-KR" dirty="0">
                <a:solidFill>
                  <a:srgbClr val="333333"/>
                </a:solidFill>
              </a:rPr>
              <a:t> je </a:t>
            </a:r>
            <a:r>
              <a:rPr lang="en-US" altLang="ko-KR" dirty="0" err="1">
                <a:solidFill>
                  <a:srgbClr val="333333"/>
                </a:solidFill>
              </a:rPr>
              <a:t>pustíte</a:t>
            </a:r>
            <a:r>
              <a:rPr lang="en-US" altLang="ko-KR" dirty="0">
                <a:solidFill>
                  <a:srgbClr val="333333"/>
                </a:solidFill>
              </a:rPr>
              <a:t> </a:t>
            </a:r>
            <a:r>
              <a:rPr lang="en-US" altLang="ko-KR" dirty="0" err="1">
                <a:solidFill>
                  <a:srgbClr val="333333"/>
                </a:solidFill>
              </a:rPr>
              <a:t>na</a:t>
            </a:r>
            <a:r>
              <a:rPr lang="en-US" altLang="ko-KR" dirty="0">
                <a:solidFill>
                  <a:srgbClr val="333333"/>
                </a:solidFill>
              </a:rPr>
              <a:t> </a:t>
            </a:r>
            <a:r>
              <a:rPr lang="en-US" altLang="ko-KR" dirty="0" err="1">
                <a:solidFill>
                  <a:srgbClr val="333333"/>
                </a:solidFill>
              </a:rPr>
              <a:t>skupině</a:t>
            </a:r>
            <a:r>
              <a:rPr lang="de-DE" dirty="0">
                <a:solidFill>
                  <a:srgbClr val="333333"/>
                </a:solidFill>
              </a:rPr>
              <a:t>]</a:t>
            </a:r>
          </a:p>
        </p:txBody>
      </p:sp>
      <p:grpSp>
        <p:nvGrpSpPr>
          <p:cNvPr id="3" name="Group 2"/>
          <p:cNvGrpSpPr/>
          <p:nvPr/>
        </p:nvGrpSpPr>
        <p:grpSpPr>
          <a:xfrm>
            <a:off x="9875318" y="4383231"/>
            <a:ext cx="1838137" cy="1828164"/>
            <a:chOff x="9875318" y="4383231"/>
            <a:chExt cx="1838137" cy="1828164"/>
          </a:xfrm>
        </p:grpSpPr>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
        <p:nvSpPr>
          <p:cNvPr id="4" name="Footer Placeholder 3"/>
          <p:cNvSpPr>
            <a:spLocks noGrp="1"/>
          </p:cNvSpPr>
          <p:nvPr>
            <p:ph type="ftr" sz="quarter" idx="11"/>
          </p:nvPr>
        </p:nvSpPr>
        <p:spPr/>
        <p:txBody>
          <a:bodyPr/>
          <a:lstStyle/>
          <a:p>
            <a:pPr>
              <a:defRPr/>
            </a:pPr>
            <a:r>
              <a:rPr lang="de-DE"/>
              <a:t>Metakognitivní trénink 8 – Sebedůvěra &amp; Nálada</a:t>
            </a:r>
          </a:p>
        </p:txBody>
      </p:sp>
      <p:sp>
        <p:nvSpPr>
          <p:cNvPr id="5" name="Slide Number Placeholder 4"/>
          <p:cNvSpPr>
            <a:spLocks noGrp="1"/>
          </p:cNvSpPr>
          <p:nvPr>
            <p:ph type="sldNum" sz="quarter" idx="12"/>
          </p:nvPr>
        </p:nvSpPr>
        <p:spPr/>
        <p:txBody>
          <a:bodyPr/>
          <a:lstStyle/>
          <a:p>
            <a:fld id="{25529035-977B-456E-8177-79C4F2969AC4}" type="slidenum">
              <a:rPr lang="de-DE" altLang="de-DE" smtClean="0"/>
              <a:pPr/>
              <a:t>37</a:t>
            </a:fld>
            <a:endParaRPr lang="de-DE" altLang="de-DE"/>
          </a:p>
        </p:txBody>
      </p:sp>
    </p:spTree>
    <p:extLst>
      <p:ext uri="{BB962C8B-B14F-4D97-AF65-F5344CB8AC3E}">
        <p14:creationId xmlns:p14="http://schemas.microsoft.com/office/powerpoint/2010/main" val="12790597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Buďte si vědomi svých předností</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dirty="0">
                <a:solidFill>
                  <a:srgbClr val="333333"/>
                </a:solidFill>
              </a:rPr>
              <a:t>Místo abyste se zaměřili na své nedostatky,</a:t>
            </a:r>
            <a:r>
              <a:rPr lang="en-US" altLang="de-DE" sz="2400" dirty="0">
                <a:solidFill>
                  <a:srgbClr val="333333"/>
                </a:solidFill>
              </a:rPr>
              <a:t> </a:t>
            </a:r>
            <a:r>
              <a:rPr lang="cs-CZ" altLang="de-DE" sz="2400" dirty="0">
                <a:solidFill>
                  <a:srgbClr val="333333"/>
                </a:solidFill>
              </a:rPr>
              <a:t>soustřeďte se na</a:t>
            </a:r>
            <a:br>
              <a:rPr lang="en-US" altLang="de-DE" sz="2400" dirty="0">
                <a:solidFill>
                  <a:srgbClr val="333333"/>
                </a:solidFill>
              </a:rPr>
            </a:br>
            <a:r>
              <a:rPr lang="cs-CZ" altLang="de-DE" sz="2400" dirty="0">
                <a:solidFill>
                  <a:srgbClr val="333333"/>
                </a:solidFill>
              </a:rPr>
              <a:t>své přednosti</a:t>
            </a:r>
            <a:r>
              <a:rPr lang="en-US" altLang="de-DE" sz="2400" dirty="0">
                <a:solidFill>
                  <a:srgbClr val="333333"/>
                </a:solidFill>
              </a:rPr>
              <a:t>.</a:t>
            </a:r>
            <a:endParaRPr lang="en-US" sz="2400" dirty="0">
              <a:solidFill>
                <a:srgbClr val="004992"/>
              </a:solidFill>
            </a:endParaRPr>
          </a:p>
        </p:txBody>
      </p:sp>
      <p:pic>
        <p:nvPicPr>
          <p:cNvPr id="8" name="Picture 10" descr="JUMPING - c a muller - flickr - cc_noncommercial">
            <a:extLst>
              <a:ext uri="{FF2B5EF4-FFF2-40B4-BE49-F238E27FC236}">
                <a16:creationId xmlns:a16="http://schemas.microsoft.com/office/drawing/2014/main" id="{49805A46-E6B6-47DA-AEB9-B97179F06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Metakognitivní trénink 8 – Sebedůvěra &amp; Nálada</a:t>
            </a:r>
          </a:p>
        </p:txBody>
      </p:sp>
      <p:sp>
        <p:nvSpPr>
          <p:cNvPr id="9" name="Slide Number Placeholder 8"/>
          <p:cNvSpPr>
            <a:spLocks noGrp="1"/>
          </p:cNvSpPr>
          <p:nvPr>
            <p:ph type="sldNum" sz="quarter" idx="12"/>
          </p:nvPr>
        </p:nvSpPr>
        <p:spPr/>
        <p:txBody>
          <a:bodyPr/>
          <a:lstStyle/>
          <a:p>
            <a:fld id="{25529035-977B-456E-8177-79C4F2969AC4}" type="slidenum">
              <a:rPr lang="de-DE" altLang="de-DE" smtClean="0"/>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Buďte si vědomi svých předností</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dirty="0">
                <a:solidFill>
                  <a:srgbClr val="333333"/>
                </a:solidFill>
              </a:rPr>
              <a:t>Místo abyste se zaměřili na své nedostatky,</a:t>
            </a:r>
            <a:r>
              <a:rPr lang="en-US" altLang="de-DE" sz="2400" dirty="0">
                <a:solidFill>
                  <a:srgbClr val="333333"/>
                </a:solidFill>
              </a:rPr>
              <a:t> </a:t>
            </a:r>
            <a:r>
              <a:rPr lang="cs-CZ" altLang="de-DE" sz="2400" dirty="0">
                <a:solidFill>
                  <a:srgbClr val="333333"/>
                </a:solidFill>
              </a:rPr>
              <a:t>soustřeďte se na</a:t>
            </a:r>
            <a:br>
              <a:rPr lang="en-US" altLang="de-DE" sz="2400" dirty="0">
                <a:solidFill>
                  <a:srgbClr val="333333"/>
                </a:solidFill>
              </a:rPr>
            </a:br>
            <a:r>
              <a:rPr lang="cs-CZ" altLang="de-DE" sz="2400" dirty="0">
                <a:solidFill>
                  <a:srgbClr val="333333"/>
                </a:solidFill>
              </a:rPr>
              <a:t>své přednosti</a:t>
            </a:r>
            <a:r>
              <a:rPr lang="en-US" altLang="de-DE" sz="2400" dirty="0">
                <a:solidFill>
                  <a:srgbClr val="333333"/>
                </a:solidFill>
              </a:rPr>
              <a:t>.</a:t>
            </a:r>
          </a:p>
          <a:p>
            <a:pPr marL="342900" lvl="0" indent="-342900" defTabSz="914400" fontAlgn="base">
              <a:buClr>
                <a:srgbClr val="000000"/>
              </a:buClr>
              <a:buFont typeface="WingDings"/>
              <a:buChar char=""/>
            </a:pPr>
            <a:r>
              <a:rPr lang="cs-CZ" altLang="de-DE" sz="2400" dirty="0">
                <a:solidFill>
                  <a:srgbClr val="333333"/>
                </a:solidFill>
              </a:rPr>
              <a:t>Každá lidská bytost má nějaké přednosti, na které může být</a:t>
            </a:r>
            <a:br>
              <a:rPr lang="en-US" altLang="de-DE" sz="2400" dirty="0">
                <a:solidFill>
                  <a:srgbClr val="333333"/>
                </a:solidFill>
              </a:rPr>
            </a:br>
            <a:r>
              <a:rPr lang="cs-CZ" altLang="de-DE" sz="2400" dirty="0">
                <a:solidFill>
                  <a:srgbClr val="333333"/>
                </a:solidFill>
              </a:rPr>
              <a:t>hrdá a</a:t>
            </a:r>
            <a:r>
              <a:rPr lang="en-US" altLang="de-DE" sz="2400" dirty="0">
                <a:solidFill>
                  <a:srgbClr val="333333"/>
                </a:solidFill>
              </a:rPr>
              <a:t> </a:t>
            </a:r>
            <a:r>
              <a:rPr lang="cs-CZ" altLang="de-DE" sz="2400" dirty="0">
                <a:solidFill>
                  <a:srgbClr val="333333"/>
                </a:solidFill>
              </a:rPr>
              <a:t>které každý člověk nemá.</a:t>
            </a:r>
            <a:br>
              <a:rPr lang="en-US" altLang="de-DE" sz="2400" dirty="0">
                <a:solidFill>
                  <a:srgbClr val="333333"/>
                </a:solidFill>
              </a:rPr>
            </a:br>
            <a:r>
              <a:rPr lang="en-US" altLang="de-DE" sz="2400" i="1" dirty="0">
                <a:solidFill>
                  <a:srgbClr val="004992"/>
                </a:solidFill>
              </a:rPr>
              <a:t>…</a:t>
            </a:r>
            <a:r>
              <a:rPr lang="cs-CZ" altLang="de-DE" sz="2400" i="1" dirty="0">
                <a:solidFill>
                  <a:srgbClr val="004992"/>
                </a:solidFill>
              </a:rPr>
              <a:t>a nemusí jít o světové rekordy nebo slavné vynálezy</a:t>
            </a:r>
            <a:endParaRPr lang="en-US" sz="2400" dirty="0">
              <a:solidFill>
                <a:srgbClr val="004992"/>
              </a:solidFill>
            </a:endParaRPr>
          </a:p>
        </p:txBody>
      </p:sp>
      <p:pic>
        <p:nvPicPr>
          <p:cNvPr id="8" name="Picture 10" descr="JUMPING - c a muller - flickr - cc_noncommercial">
            <a:extLst>
              <a:ext uri="{FF2B5EF4-FFF2-40B4-BE49-F238E27FC236}">
                <a16:creationId xmlns:a16="http://schemas.microsoft.com/office/drawing/2014/main" id="{49805A46-E6B6-47DA-AEB9-B97179F06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Metakognitivní trénink 8 – Sebedůvěra &amp; Nálada</a:t>
            </a:r>
          </a:p>
        </p:txBody>
      </p:sp>
      <p:sp>
        <p:nvSpPr>
          <p:cNvPr id="9" name="Slide Number Placeholder 8"/>
          <p:cNvSpPr>
            <a:spLocks noGrp="1"/>
          </p:cNvSpPr>
          <p:nvPr>
            <p:ph type="sldNum" sz="quarter" idx="12"/>
          </p:nvPr>
        </p:nvSpPr>
        <p:spPr/>
        <p:txBody>
          <a:bodyPr/>
          <a:lstStyle/>
          <a:p>
            <a:fld id="{25529035-977B-456E-8177-79C4F2969AC4}" type="slidenum">
              <a:rPr lang="de-DE" altLang="de-DE" smtClean="0"/>
              <a:pPr/>
              <a:t>39</a:t>
            </a:fld>
            <a:endParaRPr lang="de-DE" altLang="de-DE"/>
          </a:p>
        </p:txBody>
      </p:sp>
    </p:spTree>
    <p:extLst>
      <p:ext uri="{BB962C8B-B14F-4D97-AF65-F5344CB8AC3E}">
        <p14:creationId xmlns:p14="http://schemas.microsoft.com/office/powerpoint/2010/main" val="4716847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Buďte si vědomi svých předností</a:t>
            </a:r>
          </a:p>
        </p:txBody>
      </p:sp>
      <p:sp>
        <p:nvSpPr>
          <p:cNvPr id="57347" name="Rectangle 4"/>
          <p:cNvSpPr>
            <a:spLocks noGrp="1" noChangeArrowheads="1"/>
          </p:cNvSpPr>
          <p:nvPr>
            <p:ph idx="1"/>
          </p:nvPr>
        </p:nvSpPr>
        <p:spPr>
          <a:noFill/>
        </p:spPr>
        <p:txBody>
          <a:bodyPr>
            <a:noAutofit/>
          </a:bodyPr>
          <a:lstStyle/>
          <a:p>
            <a:pPr marL="457200" indent="-457200" eaLnBrk="1" hangingPunct="1">
              <a:lnSpc>
                <a:spcPct val="100000"/>
              </a:lnSpc>
              <a:spcBef>
                <a:spcPts val="0"/>
              </a:spcBef>
              <a:buFont typeface="+mj-lt"/>
              <a:buAutoNum type="arabicPeriod"/>
            </a:pPr>
            <a:r>
              <a:rPr lang="cs-CZ" altLang="de-DE" sz="2400" dirty="0">
                <a:solidFill>
                  <a:srgbClr val="004992"/>
                </a:solidFill>
              </a:rPr>
              <a:t>Zamyslete se nad svými přednostmi</a:t>
            </a:r>
            <a:r>
              <a:rPr lang="en-US" altLang="de-DE" sz="2400" dirty="0">
                <a:solidFill>
                  <a:srgbClr val="004992"/>
                </a:solidFill>
              </a:rPr>
              <a:t>. </a:t>
            </a:r>
            <a:br>
              <a:rPr lang="en-US" altLang="de-DE" sz="2400" dirty="0">
                <a:solidFill>
                  <a:srgbClr val="333333"/>
                </a:solidFill>
              </a:rPr>
            </a:br>
            <a:r>
              <a:rPr lang="cs-CZ" altLang="de-DE" sz="2400" i="1" dirty="0">
                <a:solidFill>
                  <a:srgbClr val="333333"/>
                </a:solidFill>
              </a:rPr>
              <a:t>Jaké mám schopnosti</a:t>
            </a:r>
            <a:r>
              <a:rPr lang="en-US" altLang="de-DE" sz="2400" i="1" dirty="0">
                <a:solidFill>
                  <a:srgbClr val="333333"/>
                </a:solidFill>
              </a:rPr>
              <a:t>? </a:t>
            </a:r>
            <a:r>
              <a:rPr lang="cs-CZ" altLang="de-DE" sz="2400" i="1" dirty="0">
                <a:solidFill>
                  <a:srgbClr val="333333"/>
                </a:solidFill>
              </a:rPr>
              <a:t>Za mě v minulosti druzí chválili a</a:t>
            </a:r>
            <a:br>
              <a:rPr lang="en-US" altLang="de-DE" sz="2400" i="1" dirty="0">
                <a:solidFill>
                  <a:srgbClr val="333333"/>
                </a:solidFill>
              </a:rPr>
            </a:br>
            <a:r>
              <a:rPr lang="cs-CZ" altLang="de-DE" sz="2400" i="1" dirty="0">
                <a:solidFill>
                  <a:srgbClr val="333333"/>
                </a:solidFill>
              </a:rPr>
              <a:t>oceňovali</a:t>
            </a:r>
            <a:r>
              <a:rPr lang="en-US" altLang="de-DE" sz="2400" i="1" dirty="0">
                <a:solidFill>
                  <a:srgbClr val="333333"/>
                </a:solidFill>
              </a:rPr>
              <a:t>?</a:t>
            </a:r>
            <a:br>
              <a:rPr lang="en-US" altLang="de-DE" sz="2400" i="1" dirty="0">
                <a:solidFill>
                  <a:srgbClr val="333333"/>
                </a:solidFill>
              </a:rPr>
            </a:br>
            <a:r>
              <a:rPr lang="cs-CZ" altLang="de-DE" sz="1600" i="1" dirty="0">
                <a:solidFill>
                  <a:srgbClr val="333333"/>
                </a:solidFill>
              </a:rPr>
              <a:t>např.</a:t>
            </a:r>
            <a:r>
              <a:rPr lang="de-DE" altLang="de-DE" sz="1600" i="1" dirty="0">
                <a:solidFill>
                  <a:srgbClr val="333333"/>
                </a:solidFill>
              </a:rPr>
              <a:t> </a:t>
            </a:r>
            <a:r>
              <a:rPr lang="cs-CZ" altLang="de-DE" sz="1600" i="1" dirty="0">
                <a:solidFill>
                  <a:srgbClr val="333333"/>
                </a:solidFill>
              </a:rPr>
              <a:t>Jsem zručný a dokážu opravit věci, které nefungují</a:t>
            </a:r>
            <a:r>
              <a:rPr lang="de-DE" altLang="de-DE" sz="1600" i="1" dirty="0">
                <a:solidFill>
                  <a:srgbClr val="333333"/>
                </a:solidFill>
              </a:rPr>
              <a:t>...</a:t>
            </a:r>
            <a:endParaRPr lang="en-US" altLang="de-DE" i="1" dirty="0">
              <a:solidFill>
                <a:srgbClr val="333333"/>
              </a:solidFill>
            </a:endParaRPr>
          </a:p>
        </p:txBody>
      </p:sp>
      <p:pic>
        <p:nvPicPr>
          <p:cNvPr id="10"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Metakognitivní trénink 8 – Sebedůvěra &amp; Nálada</a:t>
            </a:r>
          </a:p>
        </p:txBody>
      </p:sp>
      <p:sp>
        <p:nvSpPr>
          <p:cNvPr id="6" name="Slide Number Placeholder 5"/>
          <p:cNvSpPr>
            <a:spLocks noGrp="1"/>
          </p:cNvSpPr>
          <p:nvPr>
            <p:ph type="sldNum" sz="quarter" idx="12"/>
          </p:nvPr>
        </p:nvSpPr>
        <p:spPr/>
        <p:txBody>
          <a:bodyPr/>
          <a:lstStyle/>
          <a:p>
            <a:fld id="{25529035-977B-456E-8177-79C4F2969AC4}" type="slidenum">
              <a:rPr lang="de-DE" altLang="de-DE" smtClean="0"/>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Buďte si vědomi svých předností</a:t>
            </a:r>
          </a:p>
        </p:txBody>
      </p:sp>
      <p:sp>
        <p:nvSpPr>
          <p:cNvPr id="57347" name="Rectangle 4"/>
          <p:cNvSpPr>
            <a:spLocks noGrp="1" noChangeArrowheads="1"/>
          </p:cNvSpPr>
          <p:nvPr>
            <p:ph idx="1"/>
          </p:nvPr>
        </p:nvSpPr>
        <p:spPr>
          <a:noFill/>
        </p:spPr>
        <p:txBody>
          <a:bodyPr>
            <a:noAutofit/>
          </a:bodyPr>
          <a:lstStyle/>
          <a:p>
            <a:pPr marL="457200" indent="-457200" eaLnBrk="1" hangingPunct="1">
              <a:lnSpc>
                <a:spcPct val="100000"/>
              </a:lnSpc>
              <a:spcBef>
                <a:spcPts val="0"/>
              </a:spcBef>
              <a:buFont typeface="+mj-lt"/>
              <a:buAutoNum type="arabicPeriod"/>
            </a:pPr>
            <a:r>
              <a:rPr lang="cs-CZ" altLang="de-DE" sz="2400" dirty="0">
                <a:solidFill>
                  <a:srgbClr val="004992"/>
                </a:solidFill>
              </a:rPr>
              <a:t>Zamyslete se nad svými přednostmi</a:t>
            </a:r>
            <a:r>
              <a:rPr lang="en-US" altLang="de-DE" sz="2400" dirty="0">
                <a:solidFill>
                  <a:srgbClr val="004992"/>
                </a:solidFill>
              </a:rPr>
              <a:t>. </a:t>
            </a:r>
            <a:br>
              <a:rPr lang="en-US" altLang="de-DE" sz="2400" dirty="0">
                <a:solidFill>
                  <a:srgbClr val="333333"/>
                </a:solidFill>
              </a:rPr>
            </a:br>
            <a:r>
              <a:rPr lang="cs-CZ" altLang="de-DE" sz="2400" i="1" dirty="0">
                <a:solidFill>
                  <a:srgbClr val="333333"/>
                </a:solidFill>
              </a:rPr>
              <a:t>Jaké mám schopnosti</a:t>
            </a:r>
            <a:r>
              <a:rPr lang="en-US" altLang="de-DE" sz="2400" i="1" dirty="0">
                <a:solidFill>
                  <a:srgbClr val="333333"/>
                </a:solidFill>
              </a:rPr>
              <a:t>? </a:t>
            </a:r>
            <a:r>
              <a:rPr lang="cs-CZ" altLang="de-DE" sz="2400" i="1" dirty="0">
                <a:solidFill>
                  <a:srgbClr val="333333"/>
                </a:solidFill>
              </a:rPr>
              <a:t>Za mě v minulosti druzí chválili a</a:t>
            </a:r>
            <a:br>
              <a:rPr lang="en-US" altLang="de-DE" sz="2400" i="1" dirty="0">
                <a:solidFill>
                  <a:srgbClr val="333333"/>
                </a:solidFill>
              </a:rPr>
            </a:br>
            <a:r>
              <a:rPr lang="cs-CZ" altLang="de-DE" sz="2400" i="1" dirty="0">
                <a:solidFill>
                  <a:srgbClr val="333333"/>
                </a:solidFill>
              </a:rPr>
              <a:t>oceňovali</a:t>
            </a:r>
            <a:r>
              <a:rPr lang="en-US" altLang="de-DE" sz="2400" i="1" dirty="0">
                <a:solidFill>
                  <a:srgbClr val="333333"/>
                </a:solidFill>
              </a:rPr>
              <a:t>?</a:t>
            </a:r>
            <a:br>
              <a:rPr lang="en-US" altLang="de-DE" sz="2400" i="1" dirty="0">
                <a:solidFill>
                  <a:srgbClr val="333333"/>
                </a:solidFill>
              </a:rPr>
            </a:br>
            <a:r>
              <a:rPr lang="cs-CZ" altLang="de-DE" sz="1600" i="1" dirty="0">
                <a:solidFill>
                  <a:srgbClr val="333333"/>
                </a:solidFill>
              </a:rPr>
              <a:t>např.</a:t>
            </a:r>
            <a:r>
              <a:rPr lang="de-DE" altLang="de-DE" sz="1600" i="1" dirty="0">
                <a:solidFill>
                  <a:srgbClr val="333333"/>
                </a:solidFill>
              </a:rPr>
              <a:t> </a:t>
            </a:r>
            <a:r>
              <a:rPr lang="cs-CZ" altLang="de-DE" sz="1600" i="1" dirty="0">
                <a:solidFill>
                  <a:srgbClr val="333333"/>
                </a:solidFill>
              </a:rPr>
              <a:t>Jsem zručný a dokážu opravit věci, které nefungují</a:t>
            </a:r>
            <a:r>
              <a:rPr lang="de-DE" altLang="de-DE" sz="1600" i="1" dirty="0">
                <a:solidFill>
                  <a:srgbClr val="333333"/>
                </a:solidFill>
              </a:rPr>
              <a:t>...</a:t>
            </a:r>
            <a:endParaRPr lang="de-DE" altLang="de-DE" i="1" dirty="0">
              <a:solidFill>
                <a:srgbClr val="333333"/>
              </a:solidFill>
            </a:endParaRPr>
          </a:p>
          <a:p>
            <a:pPr marL="457200" lvl="0" indent="-457200" defTabSz="914400" fontAlgn="base">
              <a:buFont typeface="+mj-lt"/>
              <a:buAutoNum type="arabicPeriod"/>
            </a:pPr>
            <a:r>
              <a:rPr lang="cs-CZ" altLang="de-DE" sz="2400" dirty="0">
                <a:solidFill>
                  <a:srgbClr val="004992"/>
                </a:solidFill>
              </a:rPr>
              <a:t>Vybavte si v duchu konkrétní situace, v nichž jste své přednosti uplatnili</a:t>
            </a:r>
            <a:r>
              <a:rPr lang="en-US" altLang="de-DE" sz="2400" dirty="0">
                <a:solidFill>
                  <a:srgbClr val="004992"/>
                </a:solidFill>
              </a:rPr>
              <a:t>. </a:t>
            </a:r>
            <a:br>
              <a:rPr lang="en-US" altLang="de-DE" sz="2400" dirty="0">
                <a:solidFill>
                  <a:srgbClr val="333333"/>
                </a:solidFill>
              </a:rPr>
            </a:br>
            <a:r>
              <a:rPr lang="cs-CZ" altLang="de-DE" sz="2400" i="1" dirty="0">
                <a:solidFill>
                  <a:srgbClr val="333333"/>
                </a:solidFill>
              </a:rPr>
              <a:t>Kdy a kde to bylo</a:t>
            </a:r>
            <a:r>
              <a:rPr lang="en-US" altLang="de-DE" sz="2400" i="1" dirty="0">
                <a:solidFill>
                  <a:srgbClr val="333333"/>
                </a:solidFill>
              </a:rPr>
              <a:t>? </a:t>
            </a:r>
            <a:r>
              <a:rPr lang="cs-CZ" altLang="de-DE" sz="2400" i="1" dirty="0">
                <a:solidFill>
                  <a:srgbClr val="333333"/>
                </a:solidFill>
              </a:rPr>
              <a:t>Co jste konkrétně udělali a kdo vás ocenil</a:t>
            </a:r>
            <a:r>
              <a:rPr lang="en-US" altLang="de-DE" sz="2400" i="1" dirty="0">
                <a:solidFill>
                  <a:srgbClr val="333333"/>
                </a:solidFill>
              </a:rPr>
              <a:t>?</a:t>
            </a:r>
            <a:br>
              <a:rPr lang="en-US" altLang="de-DE" sz="2400" i="1" dirty="0">
                <a:solidFill>
                  <a:srgbClr val="333333"/>
                </a:solidFill>
              </a:rPr>
            </a:br>
            <a:r>
              <a:rPr lang="cs-CZ" altLang="de-DE" sz="1600" i="1" dirty="0">
                <a:solidFill>
                  <a:srgbClr val="333333"/>
                </a:solidFill>
              </a:rPr>
              <a:t>např. Minulý týden jsem své známé opravil pračku a ona mi za velmi </a:t>
            </a:r>
            <a:r>
              <a:rPr lang="cs-CZ" altLang="de-DE" sz="1600" i="1">
                <a:solidFill>
                  <a:srgbClr val="333333"/>
                </a:solidFill>
              </a:rPr>
              <a:t>děkovala</a:t>
            </a:r>
            <a:r>
              <a:rPr lang="de-DE" altLang="de-DE" sz="1600" i="1">
                <a:solidFill>
                  <a:srgbClr val="333333"/>
                </a:solidFill>
              </a:rPr>
              <a:t>...</a:t>
            </a:r>
            <a:endParaRPr lang="en-US" altLang="de-DE" i="1" dirty="0">
              <a:solidFill>
                <a:srgbClr val="333333"/>
              </a:solidFill>
            </a:endParaRPr>
          </a:p>
        </p:txBody>
      </p:sp>
      <p:pic>
        <p:nvPicPr>
          <p:cNvPr id="10"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Metakognitivní trénink 8 – Sebedůvěra &amp; Nálada</a:t>
            </a:r>
          </a:p>
        </p:txBody>
      </p:sp>
      <p:sp>
        <p:nvSpPr>
          <p:cNvPr id="6" name="Slide Number Placeholder 5"/>
          <p:cNvSpPr>
            <a:spLocks noGrp="1"/>
          </p:cNvSpPr>
          <p:nvPr>
            <p:ph type="sldNum" sz="quarter" idx="12"/>
          </p:nvPr>
        </p:nvSpPr>
        <p:spPr/>
        <p:txBody>
          <a:bodyPr/>
          <a:lstStyle/>
          <a:p>
            <a:fld id="{25529035-977B-456E-8177-79C4F2969AC4}" type="slidenum">
              <a:rPr lang="de-DE" altLang="de-DE" smtClean="0"/>
              <a:pPr/>
              <a:t>41</a:t>
            </a:fld>
            <a:endParaRPr lang="de-DE" altLang="de-DE"/>
          </a:p>
        </p:txBody>
      </p:sp>
    </p:spTree>
    <p:extLst>
      <p:ext uri="{BB962C8B-B14F-4D97-AF65-F5344CB8AC3E}">
        <p14:creationId xmlns:p14="http://schemas.microsoft.com/office/powerpoint/2010/main" val="13910227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Buďte si vědomi svých předností</a:t>
            </a:r>
          </a:p>
        </p:txBody>
      </p:sp>
      <p:sp>
        <p:nvSpPr>
          <p:cNvPr id="57347" name="Rectangle 4"/>
          <p:cNvSpPr>
            <a:spLocks noGrp="1" noChangeArrowheads="1"/>
          </p:cNvSpPr>
          <p:nvPr>
            <p:ph idx="1"/>
          </p:nvPr>
        </p:nvSpPr>
        <p:spPr>
          <a:noFill/>
        </p:spPr>
        <p:txBody>
          <a:bodyPr>
            <a:noAutofit/>
          </a:bodyPr>
          <a:lstStyle/>
          <a:p>
            <a:pPr marL="457200" indent="-457200" eaLnBrk="1" hangingPunct="1">
              <a:lnSpc>
                <a:spcPct val="100000"/>
              </a:lnSpc>
              <a:spcBef>
                <a:spcPts val="0"/>
              </a:spcBef>
              <a:buFont typeface="+mj-lt"/>
              <a:buAutoNum type="arabicPeriod"/>
            </a:pPr>
            <a:r>
              <a:rPr lang="cs-CZ" altLang="de-DE" sz="2400" dirty="0">
                <a:solidFill>
                  <a:srgbClr val="004992"/>
                </a:solidFill>
              </a:rPr>
              <a:t>Zamyslete se nad svými přednostmi</a:t>
            </a:r>
            <a:r>
              <a:rPr lang="en-US" altLang="de-DE" sz="2400" dirty="0">
                <a:solidFill>
                  <a:srgbClr val="004992"/>
                </a:solidFill>
              </a:rPr>
              <a:t>. </a:t>
            </a:r>
            <a:br>
              <a:rPr lang="en-US" altLang="de-DE" sz="2400" dirty="0">
                <a:solidFill>
                  <a:srgbClr val="333333"/>
                </a:solidFill>
              </a:rPr>
            </a:br>
            <a:r>
              <a:rPr lang="cs-CZ" altLang="de-DE" sz="2400" i="1" dirty="0">
                <a:solidFill>
                  <a:srgbClr val="333333"/>
                </a:solidFill>
              </a:rPr>
              <a:t>Jaké mám schopnosti</a:t>
            </a:r>
            <a:r>
              <a:rPr lang="en-US" altLang="de-DE" sz="2400" i="1" dirty="0">
                <a:solidFill>
                  <a:srgbClr val="333333"/>
                </a:solidFill>
              </a:rPr>
              <a:t>? </a:t>
            </a:r>
            <a:r>
              <a:rPr lang="cs-CZ" altLang="de-DE" sz="2400" i="1" dirty="0">
                <a:solidFill>
                  <a:srgbClr val="333333"/>
                </a:solidFill>
              </a:rPr>
              <a:t>Za mě v minulosti druzí chválili a</a:t>
            </a:r>
            <a:br>
              <a:rPr lang="en-US" altLang="de-DE" sz="2400" i="1" dirty="0">
                <a:solidFill>
                  <a:srgbClr val="333333"/>
                </a:solidFill>
              </a:rPr>
            </a:br>
            <a:r>
              <a:rPr lang="cs-CZ" altLang="de-DE" sz="2400" i="1" dirty="0">
                <a:solidFill>
                  <a:srgbClr val="333333"/>
                </a:solidFill>
              </a:rPr>
              <a:t>oceňovali</a:t>
            </a:r>
            <a:r>
              <a:rPr lang="en-US" altLang="de-DE" sz="2400" i="1" dirty="0">
                <a:solidFill>
                  <a:srgbClr val="333333"/>
                </a:solidFill>
              </a:rPr>
              <a:t>?</a:t>
            </a:r>
            <a:br>
              <a:rPr lang="en-US" altLang="de-DE" sz="2400" i="1" dirty="0">
                <a:solidFill>
                  <a:srgbClr val="333333"/>
                </a:solidFill>
              </a:rPr>
            </a:br>
            <a:r>
              <a:rPr lang="cs-CZ" altLang="de-DE" sz="1600" i="1" dirty="0">
                <a:solidFill>
                  <a:srgbClr val="333333"/>
                </a:solidFill>
              </a:rPr>
              <a:t>např.</a:t>
            </a:r>
            <a:r>
              <a:rPr lang="de-DE" altLang="de-DE" sz="1600" i="1" dirty="0">
                <a:solidFill>
                  <a:srgbClr val="333333"/>
                </a:solidFill>
              </a:rPr>
              <a:t> </a:t>
            </a:r>
            <a:r>
              <a:rPr lang="cs-CZ" altLang="de-DE" sz="1600" i="1" dirty="0">
                <a:solidFill>
                  <a:srgbClr val="333333"/>
                </a:solidFill>
              </a:rPr>
              <a:t>Jsem zručný a dokážu opravit věci, které nefungují</a:t>
            </a:r>
            <a:r>
              <a:rPr lang="de-DE" altLang="de-DE" sz="1600" i="1" dirty="0">
                <a:solidFill>
                  <a:srgbClr val="333333"/>
                </a:solidFill>
              </a:rPr>
              <a:t>...</a:t>
            </a:r>
            <a:endParaRPr lang="de-DE" altLang="de-DE" i="1" dirty="0">
              <a:solidFill>
                <a:srgbClr val="333333"/>
              </a:solidFill>
            </a:endParaRPr>
          </a:p>
          <a:p>
            <a:pPr marL="457200" lvl="0" indent="-457200" defTabSz="914400" fontAlgn="base">
              <a:buFont typeface="+mj-lt"/>
              <a:buAutoNum type="arabicPeriod"/>
            </a:pPr>
            <a:r>
              <a:rPr lang="cs-CZ" altLang="de-DE" sz="2400" dirty="0">
                <a:solidFill>
                  <a:srgbClr val="004992"/>
                </a:solidFill>
              </a:rPr>
              <a:t>Vybavte si v duchu konkrétní situace, v nichž jste své přednosti uplatnili</a:t>
            </a:r>
            <a:r>
              <a:rPr lang="en-US" altLang="de-DE" sz="2400" dirty="0">
                <a:solidFill>
                  <a:srgbClr val="004992"/>
                </a:solidFill>
              </a:rPr>
              <a:t>. </a:t>
            </a:r>
            <a:br>
              <a:rPr lang="en-US" altLang="de-DE" sz="2400" dirty="0">
                <a:solidFill>
                  <a:srgbClr val="333333"/>
                </a:solidFill>
              </a:rPr>
            </a:br>
            <a:r>
              <a:rPr lang="cs-CZ" altLang="de-DE" sz="2400" i="1" dirty="0">
                <a:solidFill>
                  <a:srgbClr val="333333"/>
                </a:solidFill>
              </a:rPr>
              <a:t>Kdy a kde to bylo</a:t>
            </a:r>
            <a:r>
              <a:rPr lang="en-US" altLang="de-DE" sz="2400" i="1" dirty="0">
                <a:solidFill>
                  <a:srgbClr val="333333"/>
                </a:solidFill>
              </a:rPr>
              <a:t>? </a:t>
            </a:r>
            <a:r>
              <a:rPr lang="cs-CZ" altLang="de-DE" sz="2400" i="1" dirty="0">
                <a:solidFill>
                  <a:srgbClr val="333333"/>
                </a:solidFill>
              </a:rPr>
              <a:t>Co jste konkrétně udělali a kdo vás ocenil</a:t>
            </a:r>
            <a:r>
              <a:rPr lang="en-US" altLang="de-DE" sz="2400" i="1" dirty="0">
                <a:solidFill>
                  <a:srgbClr val="333333"/>
                </a:solidFill>
              </a:rPr>
              <a:t>?</a:t>
            </a:r>
            <a:br>
              <a:rPr lang="en-US" altLang="de-DE" sz="2400" i="1" dirty="0">
                <a:solidFill>
                  <a:srgbClr val="333333"/>
                </a:solidFill>
              </a:rPr>
            </a:br>
            <a:r>
              <a:rPr lang="cs-CZ" altLang="de-DE" sz="1600" i="1" dirty="0">
                <a:solidFill>
                  <a:srgbClr val="333333"/>
                </a:solidFill>
              </a:rPr>
              <a:t>např. Minulý týden jsem své známé opravil pračku a ona mi za velmi děkovala</a:t>
            </a:r>
            <a:r>
              <a:rPr lang="de-DE" altLang="de-DE" sz="1600" i="1" dirty="0">
                <a:solidFill>
                  <a:srgbClr val="333333"/>
                </a:solidFill>
              </a:rPr>
              <a:t>...</a:t>
            </a:r>
            <a:endParaRPr lang="de-DE" altLang="de-DE" i="1" dirty="0">
              <a:solidFill>
                <a:srgbClr val="333333"/>
              </a:solidFill>
            </a:endParaRPr>
          </a:p>
          <a:p>
            <a:pPr marL="457200" lvl="0" indent="-457200" defTabSz="914400" fontAlgn="base">
              <a:buFont typeface="+mj-lt"/>
              <a:buAutoNum type="arabicPeriod"/>
            </a:pPr>
            <a:r>
              <a:rPr lang="cs-CZ" altLang="de-DE" sz="2400" dirty="0">
                <a:solidFill>
                  <a:srgbClr val="004992"/>
                </a:solidFill>
              </a:rPr>
              <a:t>Zapište si to</a:t>
            </a:r>
            <a:r>
              <a:rPr lang="en-US" altLang="de-DE" sz="2400" dirty="0">
                <a:solidFill>
                  <a:srgbClr val="004992"/>
                </a:solidFill>
              </a:rPr>
              <a:t>!</a:t>
            </a:r>
            <a:br>
              <a:rPr lang="en-US" altLang="de-DE" sz="2400" dirty="0">
                <a:solidFill>
                  <a:srgbClr val="333333"/>
                </a:solidFill>
              </a:rPr>
            </a:br>
            <a:r>
              <a:rPr lang="cs-CZ" altLang="de-DE" sz="2400" i="1" dirty="0">
                <a:solidFill>
                  <a:srgbClr val="333333"/>
                </a:solidFill>
              </a:rPr>
              <a:t>Pravidelně si své přednosti zapisujte, čtěte a doplňujte</a:t>
            </a:r>
            <a:r>
              <a:rPr lang="en-US" altLang="de-DE" sz="2400" i="1" dirty="0">
                <a:solidFill>
                  <a:srgbClr val="333333"/>
                </a:solidFill>
              </a:rPr>
              <a:t>. </a:t>
            </a:r>
            <a:r>
              <a:rPr lang="cs-CZ" altLang="de-DE" sz="2400" i="1" dirty="0">
                <a:solidFill>
                  <a:srgbClr val="333333"/>
                </a:solidFill>
              </a:rPr>
              <a:t>V případě psychické krize se k těmto zápiskům vraťte </a:t>
            </a:r>
            <a:r>
              <a:rPr lang="en-US" altLang="de-DE" sz="2400" i="1" dirty="0">
                <a:solidFill>
                  <a:srgbClr val="333333"/>
                </a:solidFill>
              </a:rPr>
              <a:t>(</a:t>
            </a:r>
            <a:r>
              <a:rPr lang="cs-CZ" altLang="de-DE" sz="2400" i="1" dirty="0">
                <a:solidFill>
                  <a:srgbClr val="333333"/>
                </a:solidFill>
              </a:rPr>
              <a:t>např.</a:t>
            </a:r>
            <a:r>
              <a:rPr lang="en-US" altLang="de-DE" sz="2400" i="1" dirty="0">
                <a:solidFill>
                  <a:srgbClr val="333333"/>
                </a:solidFill>
              </a:rPr>
              <a:t> </a:t>
            </a:r>
            <a:r>
              <a:rPr lang="cs-CZ" altLang="de-DE" sz="2400" i="1" dirty="0">
                <a:solidFill>
                  <a:srgbClr val="333333"/>
                </a:solidFill>
              </a:rPr>
              <a:t>když budete mít pocit, že jste k ničemu</a:t>
            </a:r>
            <a:r>
              <a:rPr lang="en-US" altLang="de-DE" sz="2400" i="1" dirty="0">
                <a:solidFill>
                  <a:srgbClr val="333333"/>
                </a:solidFill>
              </a:rPr>
              <a:t>).</a:t>
            </a:r>
            <a:br>
              <a:rPr lang="de-DE" altLang="de-DE" sz="2400" i="1" dirty="0">
                <a:solidFill>
                  <a:srgbClr val="333333"/>
                </a:solidFill>
              </a:rPr>
            </a:br>
            <a:r>
              <a:rPr lang="cs-CZ" altLang="de-DE" sz="1600" i="1" dirty="0">
                <a:solidFill>
                  <a:srgbClr val="333333"/>
                </a:solidFill>
              </a:rPr>
              <a:t>např.</a:t>
            </a:r>
            <a:r>
              <a:rPr lang="de-DE" altLang="de-DE" sz="1600" i="1" dirty="0">
                <a:solidFill>
                  <a:srgbClr val="333333"/>
                </a:solidFill>
              </a:rPr>
              <a:t> </a:t>
            </a:r>
            <a:r>
              <a:rPr lang="cs-CZ" altLang="de-DE" sz="1600" i="1" dirty="0">
                <a:solidFill>
                  <a:srgbClr val="333333"/>
                </a:solidFill>
              </a:rPr>
              <a:t>Zapisujte si, co se vám podařilo a kdo vás za co pochválil</a:t>
            </a:r>
            <a:r>
              <a:rPr lang="de-DE" altLang="de-DE" sz="1600" i="1" dirty="0">
                <a:solidFill>
                  <a:srgbClr val="333333"/>
                </a:solidFill>
              </a:rPr>
              <a:t>...</a:t>
            </a:r>
            <a:endParaRPr lang="en-US" altLang="de-DE" i="1" dirty="0">
              <a:solidFill>
                <a:srgbClr val="333333"/>
              </a:solidFill>
            </a:endParaRPr>
          </a:p>
        </p:txBody>
      </p:sp>
      <p:pic>
        <p:nvPicPr>
          <p:cNvPr id="10"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Metakognitivní trénink 8 – Sebedůvěra &amp; Nálada</a:t>
            </a:r>
          </a:p>
        </p:txBody>
      </p:sp>
      <p:sp>
        <p:nvSpPr>
          <p:cNvPr id="6" name="Slide Number Placeholder 5"/>
          <p:cNvSpPr>
            <a:spLocks noGrp="1"/>
          </p:cNvSpPr>
          <p:nvPr>
            <p:ph type="sldNum" sz="quarter" idx="12"/>
          </p:nvPr>
        </p:nvSpPr>
        <p:spPr/>
        <p:txBody>
          <a:bodyPr/>
          <a:lstStyle/>
          <a:p>
            <a:fld id="{25529035-977B-456E-8177-79C4F2969AC4}" type="slidenum">
              <a:rPr lang="de-DE" altLang="de-DE" smtClean="0"/>
              <a:pPr/>
              <a:t>42</a:t>
            </a:fld>
            <a:endParaRPr lang="de-DE" altLang="de-DE"/>
          </a:p>
        </p:txBody>
      </p:sp>
    </p:spTree>
    <p:extLst>
      <p:ext uri="{BB962C8B-B14F-4D97-AF65-F5344CB8AC3E}">
        <p14:creationId xmlns:p14="http://schemas.microsoft.com/office/powerpoint/2010/main" val="377311140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Tipy jak si zlepšit depresivní náladu/nízké sebevědomí</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a:solidFill>
                  <a:srgbClr val="333333"/>
                </a:solidFill>
              </a:rPr>
              <a:t>Každý večer si napište několik</a:t>
            </a:r>
            <a:r>
              <a:rPr lang="de-DE" altLang="de-DE" sz="2400" dirty="0">
                <a:solidFill>
                  <a:srgbClr val="333333"/>
                </a:solidFill>
              </a:rPr>
              <a:t> </a:t>
            </a:r>
            <a:r>
              <a:rPr lang="cs-CZ" altLang="de-DE" sz="2400" dirty="0">
                <a:solidFill>
                  <a:srgbClr val="333333"/>
                </a:solidFill>
              </a:rPr>
              <a:t>pozitivních věcí (nejméně pět), které se vám ten den staly</a:t>
            </a:r>
            <a:r>
              <a:rPr lang="en-US" altLang="de-DE" sz="2400" dirty="0">
                <a:solidFill>
                  <a:srgbClr val="333333"/>
                </a:solidFill>
              </a:rPr>
              <a:t>. </a:t>
            </a:r>
            <a:r>
              <a:rPr lang="cs-CZ" altLang="de-DE" sz="2400" dirty="0">
                <a:solidFill>
                  <a:srgbClr val="333333"/>
                </a:solidFill>
              </a:rPr>
              <a:t>Pak si tyto události v duchu znovu </a:t>
            </a:r>
            <a:r>
              <a:rPr lang="cs-CZ" altLang="de-DE" sz="2400">
                <a:solidFill>
                  <a:srgbClr val="333333"/>
                </a:solidFill>
              </a:rPr>
              <a:t>projděte.</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Metakognitivní trénink 8 – Sebedůvěra &amp; Nálada</a:t>
            </a:r>
          </a:p>
        </p:txBody>
      </p:sp>
      <p:sp>
        <p:nvSpPr>
          <p:cNvPr id="9" name="Slide Number Placeholder 8"/>
          <p:cNvSpPr>
            <a:spLocks noGrp="1"/>
          </p:cNvSpPr>
          <p:nvPr>
            <p:ph type="sldNum" sz="quarter" idx="12"/>
          </p:nvPr>
        </p:nvSpPr>
        <p:spPr/>
        <p:txBody>
          <a:bodyPr/>
          <a:lstStyle/>
          <a:p>
            <a:fld id="{25529035-977B-456E-8177-79C4F2969AC4}" type="slidenum">
              <a:rPr lang="de-DE" altLang="de-DE" smtClean="0"/>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Tipy jak si zlepšit depresivní náladu/nízké sebevědomí</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a:solidFill>
                  <a:srgbClr val="333333"/>
                </a:solidFill>
              </a:rPr>
              <a:t>Každý večer si napište několik</a:t>
            </a:r>
            <a:r>
              <a:rPr lang="de-DE" altLang="de-DE" sz="2400" dirty="0">
                <a:solidFill>
                  <a:srgbClr val="333333"/>
                </a:solidFill>
              </a:rPr>
              <a:t> </a:t>
            </a:r>
            <a:r>
              <a:rPr lang="cs-CZ" altLang="de-DE" sz="2400" dirty="0">
                <a:solidFill>
                  <a:srgbClr val="333333"/>
                </a:solidFill>
              </a:rPr>
              <a:t>pozitivních věcí (nejméně pět), které se vám ten den staly</a:t>
            </a:r>
            <a:r>
              <a:rPr lang="en-US" altLang="de-DE" sz="2400" dirty="0">
                <a:solidFill>
                  <a:srgbClr val="333333"/>
                </a:solidFill>
              </a:rPr>
              <a:t>. </a:t>
            </a:r>
            <a:r>
              <a:rPr lang="cs-CZ" altLang="de-DE" sz="2400" dirty="0">
                <a:solidFill>
                  <a:srgbClr val="333333"/>
                </a:solidFill>
              </a:rPr>
              <a:t>Pak si tyto události v duchu znovu projděte.</a:t>
            </a:r>
            <a:endParaRPr lang="en-US"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333333"/>
                </a:solidFill>
              </a:rPr>
              <a:t>Stoupněte si před zrcadlo, podívejte se sami sobě do očí a řekněte </a:t>
            </a:r>
            <a:r>
              <a:rPr lang="cs-CZ" altLang="de-DE" sz="2400">
                <a:solidFill>
                  <a:srgbClr val="333333"/>
                </a:solidFill>
              </a:rPr>
              <a:t>si “Mám se rád/ráda” nebo “Mám tě rád/ráda</a:t>
            </a:r>
            <a:r>
              <a:rPr lang="en-US" altLang="de-DE" sz="2400">
                <a:solidFill>
                  <a:srgbClr val="333333"/>
                </a:solidFill>
              </a:rPr>
              <a:t>”! </a:t>
            </a:r>
            <a:r>
              <a:rPr lang="en-US" altLang="de-DE" sz="2400" dirty="0">
                <a:solidFill>
                  <a:srgbClr val="333333"/>
                </a:solidFill>
              </a:rPr>
              <a:t>(</a:t>
            </a:r>
            <a:r>
              <a:rPr lang="cs-CZ" altLang="de-DE" sz="2400" dirty="0">
                <a:solidFill>
                  <a:srgbClr val="333333"/>
                </a:solidFill>
              </a:rPr>
              <a:t>pozor</a:t>
            </a:r>
            <a:r>
              <a:rPr lang="en-US" altLang="de-DE" sz="2400" dirty="0">
                <a:solidFill>
                  <a:srgbClr val="333333"/>
                </a:solidFill>
              </a:rPr>
              <a:t>: </a:t>
            </a:r>
            <a:r>
              <a:rPr lang="cs-CZ" altLang="de-DE" sz="2400" dirty="0">
                <a:solidFill>
                  <a:srgbClr val="333333"/>
                </a:solidFill>
              </a:rPr>
              <a:t>Zpočátku se přitom budete cítit poněkud </a:t>
            </a:r>
            <a:r>
              <a:rPr lang="cs-CZ" altLang="de-DE" sz="2400">
                <a:solidFill>
                  <a:srgbClr val="333333"/>
                </a:solidFill>
              </a:rPr>
              <a:t>nesví</a:t>
            </a:r>
            <a:r>
              <a:rPr lang="en-US" altLang="de-DE" sz="240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Metakognitivní trénink 8 – Sebedůvěra &amp; Nálada</a:t>
            </a:r>
          </a:p>
        </p:txBody>
      </p:sp>
      <p:sp>
        <p:nvSpPr>
          <p:cNvPr id="9" name="Slide Number Placeholder 8"/>
          <p:cNvSpPr>
            <a:spLocks noGrp="1"/>
          </p:cNvSpPr>
          <p:nvPr>
            <p:ph type="sldNum" sz="quarter" idx="12"/>
          </p:nvPr>
        </p:nvSpPr>
        <p:spPr/>
        <p:txBody>
          <a:bodyPr/>
          <a:lstStyle/>
          <a:p>
            <a:fld id="{25529035-977B-456E-8177-79C4F2969AC4}" type="slidenum">
              <a:rPr lang="de-DE" altLang="de-DE" smtClean="0"/>
              <a:pPr/>
              <a:t>44</a:t>
            </a:fld>
            <a:endParaRPr lang="de-DE" altLang="de-DE"/>
          </a:p>
        </p:txBody>
      </p:sp>
    </p:spTree>
    <p:extLst>
      <p:ext uri="{BB962C8B-B14F-4D97-AF65-F5344CB8AC3E}">
        <p14:creationId xmlns:p14="http://schemas.microsoft.com/office/powerpoint/2010/main" val="233271867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Tipy jak si zlepšit depresivní náladu/nízké sebevědomí</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a:solidFill>
                  <a:srgbClr val="333333"/>
                </a:solidFill>
              </a:rPr>
              <a:t>Každý večer si napište několik</a:t>
            </a:r>
            <a:r>
              <a:rPr lang="de-DE" altLang="de-DE" sz="2400" dirty="0">
                <a:solidFill>
                  <a:srgbClr val="333333"/>
                </a:solidFill>
              </a:rPr>
              <a:t> </a:t>
            </a:r>
            <a:r>
              <a:rPr lang="cs-CZ" altLang="de-DE" sz="2400" dirty="0">
                <a:solidFill>
                  <a:srgbClr val="333333"/>
                </a:solidFill>
              </a:rPr>
              <a:t>pozitivních věcí (nejméně pět), které se vám ten den staly</a:t>
            </a:r>
            <a:r>
              <a:rPr lang="en-US" altLang="de-DE" sz="2400" dirty="0">
                <a:solidFill>
                  <a:srgbClr val="333333"/>
                </a:solidFill>
              </a:rPr>
              <a:t>. </a:t>
            </a:r>
            <a:r>
              <a:rPr lang="cs-CZ" altLang="de-DE" sz="2400" dirty="0">
                <a:solidFill>
                  <a:srgbClr val="333333"/>
                </a:solidFill>
              </a:rPr>
              <a:t>Pak si tyto události v duchu znovu projděte.</a:t>
            </a:r>
            <a:endParaRPr lang="en-US"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333333"/>
                </a:solidFill>
              </a:rPr>
              <a:t>Stoupněte si před zrcadlo, podívejte se sami sobě do očí a řekněte </a:t>
            </a:r>
            <a:r>
              <a:rPr lang="cs-CZ" altLang="de-DE" sz="2400">
                <a:solidFill>
                  <a:srgbClr val="333333"/>
                </a:solidFill>
              </a:rPr>
              <a:t>si “Mám se rád/ráda” nebo “Mám tě rád/ráda</a:t>
            </a:r>
            <a:r>
              <a:rPr lang="en-US" altLang="de-DE" sz="2400">
                <a:solidFill>
                  <a:srgbClr val="333333"/>
                </a:solidFill>
              </a:rPr>
              <a:t>”! </a:t>
            </a:r>
            <a:r>
              <a:rPr lang="en-US" altLang="de-DE" sz="2400" dirty="0">
                <a:solidFill>
                  <a:srgbClr val="333333"/>
                </a:solidFill>
              </a:rPr>
              <a:t>(</a:t>
            </a:r>
            <a:r>
              <a:rPr lang="cs-CZ" altLang="de-DE" sz="2400" dirty="0">
                <a:solidFill>
                  <a:srgbClr val="333333"/>
                </a:solidFill>
              </a:rPr>
              <a:t>pozor</a:t>
            </a:r>
            <a:r>
              <a:rPr lang="en-US" altLang="de-DE" sz="2400" dirty="0">
                <a:solidFill>
                  <a:srgbClr val="333333"/>
                </a:solidFill>
              </a:rPr>
              <a:t>: </a:t>
            </a:r>
            <a:r>
              <a:rPr lang="cs-CZ" altLang="de-DE" sz="2400" dirty="0">
                <a:solidFill>
                  <a:srgbClr val="333333"/>
                </a:solidFill>
              </a:rPr>
              <a:t>Zpočátku se přitom budete cítit poněkud nesví</a:t>
            </a:r>
            <a:r>
              <a:rPr lang="en-US"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Když vás někdo pochválí, přijměte to a zapište si to, abyste se k tomu mohli vrátit, když budete mít v životě těžké období</a:t>
            </a:r>
            <a:r>
              <a:rPr lang="en-US" altLang="de-DE" sz="2400" dirty="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Metakognitivní trénink 8 – Sebedůvěra &amp; Nálada</a:t>
            </a:r>
          </a:p>
        </p:txBody>
      </p:sp>
      <p:sp>
        <p:nvSpPr>
          <p:cNvPr id="9" name="Slide Number Placeholder 8"/>
          <p:cNvSpPr>
            <a:spLocks noGrp="1"/>
          </p:cNvSpPr>
          <p:nvPr>
            <p:ph type="sldNum" sz="quarter" idx="12"/>
          </p:nvPr>
        </p:nvSpPr>
        <p:spPr/>
        <p:txBody>
          <a:bodyPr/>
          <a:lstStyle/>
          <a:p>
            <a:fld id="{25529035-977B-456E-8177-79C4F2969AC4}" type="slidenum">
              <a:rPr lang="de-DE" altLang="de-DE" smtClean="0"/>
              <a:pPr/>
              <a:t>45</a:t>
            </a:fld>
            <a:endParaRPr lang="de-DE" altLang="de-DE"/>
          </a:p>
        </p:txBody>
      </p:sp>
    </p:spTree>
    <p:extLst>
      <p:ext uri="{BB962C8B-B14F-4D97-AF65-F5344CB8AC3E}">
        <p14:creationId xmlns:p14="http://schemas.microsoft.com/office/powerpoint/2010/main" val="252671926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Tipy jak si zlepšit depresivní náladu/nízké sebevědomí</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a:solidFill>
                  <a:srgbClr val="333333"/>
                </a:solidFill>
              </a:rPr>
              <a:t>Vzpomeňte si na situace</a:t>
            </a:r>
            <a:r>
              <a:rPr lang="en-US" altLang="de-DE" sz="2400" dirty="0">
                <a:solidFill>
                  <a:srgbClr val="333333"/>
                </a:solidFill>
              </a:rPr>
              <a:t>, </a:t>
            </a:r>
            <a:r>
              <a:rPr lang="cs-CZ" altLang="de-DE" sz="2400" dirty="0">
                <a:solidFill>
                  <a:srgbClr val="333333"/>
                </a:solidFill>
              </a:rPr>
              <a:t>ve kterých jste se cítili opravdu dobře a snažte se vybavit si je v duchu co nejživěji, všemi svými smysly </a:t>
            </a:r>
            <a:r>
              <a:rPr lang="en-US" altLang="de-DE" sz="2400" dirty="0">
                <a:solidFill>
                  <a:srgbClr val="333333"/>
                </a:solidFill>
              </a:rPr>
              <a:t>(</a:t>
            </a:r>
            <a:r>
              <a:rPr lang="cs-CZ" altLang="de-DE" sz="2400" dirty="0">
                <a:solidFill>
                  <a:srgbClr val="333333"/>
                </a:solidFill>
              </a:rPr>
              <a:t>co jste viděli, slyšeli, cítili…</a:t>
            </a:r>
            <a:r>
              <a:rPr lang="en-US" altLang="de-DE" sz="2400" dirty="0">
                <a:solidFill>
                  <a:srgbClr val="333333"/>
                </a:solidFill>
              </a:rPr>
              <a:t>), </a:t>
            </a:r>
            <a:r>
              <a:rPr lang="cs-CZ" altLang="de-DE" sz="2400" dirty="0">
                <a:solidFill>
                  <a:srgbClr val="333333"/>
                </a:solidFill>
              </a:rPr>
              <a:t>třeba i s pomocí </a:t>
            </a:r>
            <a:r>
              <a:rPr lang="cs-CZ" altLang="de-DE" sz="2400">
                <a:solidFill>
                  <a:srgbClr val="333333"/>
                </a:solidFill>
              </a:rPr>
              <a:t>fotoalba</a:t>
            </a:r>
            <a:r>
              <a:rPr lang="en-US" altLang="de-DE" sz="240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Metakognitivní trénink 8 – Sebedůvěra &amp; Nálada</a:t>
            </a:r>
          </a:p>
        </p:txBody>
      </p:sp>
      <p:sp>
        <p:nvSpPr>
          <p:cNvPr id="9" name="Slide Number Placeholder 8"/>
          <p:cNvSpPr>
            <a:spLocks noGrp="1"/>
          </p:cNvSpPr>
          <p:nvPr>
            <p:ph type="sldNum" sz="quarter" idx="12"/>
          </p:nvPr>
        </p:nvSpPr>
        <p:spPr/>
        <p:txBody>
          <a:bodyPr/>
          <a:lstStyle/>
          <a:p>
            <a:fld id="{25529035-977B-456E-8177-79C4F2969AC4}" type="slidenum">
              <a:rPr lang="de-DE" altLang="de-DE" smtClean="0"/>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Tipy jak si zlepšit depresivní náladu/nízké sebevědomí</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a:solidFill>
                  <a:srgbClr val="333333"/>
                </a:solidFill>
              </a:rPr>
              <a:t>Vzpomeňte si na situace</a:t>
            </a:r>
            <a:r>
              <a:rPr lang="en-US" altLang="de-DE" sz="2400" dirty="0">
                <a:solidFill>
                  <a:srgbClr val="333333"/>
                </a:solidFill>
              </a:rPr>
              <a:t>, </a:t>
            </a:r>
            <a:r>
              <a:rPr lang="cs-CZ" altLang="de-DE" sz="2400" dirty="0">
                <a:solidFill>
                  <a:srgbClr val="333333"/>
                </a:solidFill>
              </a:rPr>
              <a:t>ve kterých jste se cítili opravdu dobře a snažte se vybavit si je v duchu co nejživěji, všemi svými smysly </a:t>
            </a:r>
            <a:r>
              <a:rPr lang="en-US" altLang="de-DE" sz="2400" dirty="0">
                <a:solidFill>
                  <a:srgbClr val="333333"/>
                </a:solidFill>
              </a:rPr>
              <a:t>(</a:t>
            </a:r>
            <a:r>
              <a:rPr lang="cs-CZ" altLang="de-DE" sz="2400" dirty="0">
                <a:solidFill>
                  <a:srgbClr val="333333"/>
                </a:solidFill>
              </a:rPr>
              <a:t>co jste viděli, slyšeli, cítili…</a:t>
            </a:r>
            <a:r>
              <a:rPr lang="en-US" altLang="de-DE" sz="2400" dirty="0">
                <a:solidFill>
                  <a:srgbClr val="333333"/>
                </a:solidFill>
              </a:rPr>
              <a:t>), </a:t>
            </a:r>
            <a:r>
              <a:rPr lang="cs-CZ" altLang="de-DE" sz="2400" dirty="0">
                <a:solidFill>
                  <a:srgbClr val="333333"/>
                </a:solidFill>
              </a:rPr>
              <a:t>třeba i s pomocí fotoalba</a:t>
            </a:r>
            <a:r>
              <a:rPr lang="en-US"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Dělejte věci, které vám přinášejí potěšení - nejlépe s druhými lidmi</a:t>
            </a:r>
            <a:r>
              <a:rPr lang="en-US" altLang="de-DE" sz="2400" dirty="0">
                <a:solidFill>
                  <a:srgbClr val="333333"/>
                </a:solidFill>
              </a:rPr>
              <a:t> (</a:t>
            </a:r>
            <a:r>
              <a:rPr lang="cs-CZ" altLang="de-DE" sz="2400" dirty="0">
                <a:solidFill>
                  <a:srgbClr val="333333"/>
                </a:solidFill>
              </a:rPr>
              <a:t>např.</a:t>
            </a:r>
            <a:r>
              <a:rPr lang="en-US" altLang="de-DE" sz="2400" dirty="0">
                <a:solidFill>
                  <a:srgbClr val="333333"/>
                </a:solidFill>
              </a:rPr>
              <a:t> </a:t>
            </a:r>
            <a:r>
              <a:rPr lang="cs-CZ" altLang="de-DE" sz="2400" dirty="0">
                <a:solidFill>
                  <a:srgbClr val="333333"/>
                </a:solidFill>
              </a:rPr>
              <a:t>kino</a:t>
            </a:r>
            <a:r>
              <a:rPr lang="en-US" altLang="de-DE" sz="2400" dirty="0">
                <a:solidFill>
                  <a:srgbClr val="333333"/>
                </a:solidFill>
              </a:rPr>
              <a:t>, </a:t>
            </a:r>
            <a:r>
              <a:rPr lang="cs-CZ" altLang="de-DE" sz="2400" dirty="0">
                <a:solidFill>
                  <a:srgbClr val="333333"/>
                </a:solidFill>
              </a:rPr>
              <a:t>jít do lesa na procházku a </a:t>
            </a:r>
            <a:r>
              <a:rPr lang="cs-CZ" altLang="de-DE" sz="2400">
                <a:solidFill>
                  <a:srgbClr val="333333"/>
                </a:solidFill>
              </a:rPr>
              <a:t>pod</a:t>
            </a:r>
            <a:r>
              <a:rPr lang="en-US" altLang="de-DE" sz="240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Metakognitivní trénink 8 – Sebedůvěra &amp; Nálada</a:t>
            </a:r>
          </a:p>
        </p:txBody>
      </p:sp>
      <p:sp>
        <p:nvSpPr>
          <p:cNvPr id="9" name="Slide Number Placeholder 8"/>
          <p:cNvSpPr>
            <a:spLocks noGrp="1"/>
          </p:cNvSpPr>
          <p:nvPr>
            <p:ph type="sldNum" sz="quarter" idx="12"/>
          </p:nvPr>
        </p:nvSpPr>
        <p:spPr/>
        <p:txBody>
          <a:bodyPr/>
          <a:lstStyle/>
          <a:p>
            <a:fld id="{25529035-977B-456E-8177-79C4F2969AC4}" type="slidenum">
              <a:rPr lang="de-DE" altLang="de-DE" smtClean="0"/>
              <a:pPr/>
              <a:t>47</a:t>
            </a:fld>
            <a:endParaRPr lang="de-DE" altLang="de-DE"/>
          </a:p>
        </p:txBody>
      </p:sp>
    </p:spTree>
    <p:extLst>
      <p:ext uri="{BB962C8B-B14F-4D97-AF65-F5344CB8AC3E}">
        <p14:creationId xmlns:p14="http://schemas.microsoft.com/office/powerpoint/2010/main" val="256468790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Tipy jak si zlepšit depresivní náladu/nízké sebevědomí</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a:solidFill>
                  <a:srgbClr val="333333"/>
                </a:solidFill>
              </a:rPr>
              <a:t>Vzpomeňte si na situace</a:t>
            </a:r>
            <a:r>
              <a:rPr lang="en-US" altLang="de-DE" sz="2400" dirty="0">
                <a:solidFill>
                  <a:srgbClr val="333333"/>
                </a:solidFill>
              </a:rPr>
              <a:t>, </a:t>
            </a:r>
            <a:r>
              <a:rPr lang="cs-CZ" altLang="de-DE" sz="2400" dirty="0">
                <a:solidFill>
                  <a:srgbClr val="333333"/>
                </a:solidFill>
              </a:rPr>
              <a:t>ve kterých jste se cítili opravdu dobře a snažte se vybavit si je v duchu co nejživěji, všemi svými smysly </a:t>
            </a:r>
            <a:r>
              <a:rPr lang="en-US" altLang="de-DE" sz="2400" dirty="0">
                <a:solidFill>
                  <a:srgbClr val="333333"/>
                </a:solidFill>
              </a:rPr>
              <a:t>(</a:t>
            </a:r>
            <a:r>
              <a:rPr lang="cs-CZ" altLang="de-DE" sz="2400" dirty="0">
                <a:solidFill>
                  <a:srgbClr val="333333"/>
                </a:solidFill>
              </a:rPr>
              <a:t>co jste viděli, slyšeli, cítili…</a:t>
            </a:r>
            <a:r>
              <a:rPr lang="en-US" altLang="de-DE" sz="2400" dirty="0">
                <a:solidFill>
                  <a:srgbClr val="333333"/>
                </a:solidFill>
              </a:rPr>
              <a:t>), </a:t>
            </a:r>
            <a:r>
              <a:rPr lang="cs-CZ" altLang="de-DE" sz="2400" dirty="0">
                <a:solidFill>
                  <a:srgbClr val="333333"/>
                </a:solidFill>
              </a:rPr>
              <a:t>třeba i s pomocí fotoalba</a:t>
            </a:r>
            <a:r>
              <a:rPr lang="en-US"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Dělejte věci, které vám přinášejí potěšení - nejlépe s druhými lidmi</a:t>
            </a:r>
            <a:r>
              <a:rPr lang="en-US" altLang="de-DE" sz="2400" dirty="0">
                <a:solidFill>
                  <a:srgbClr val="333333"/>
                </a:solidFill>
              </a:rPr>
              <a:t> (</a:t>
            </a:r>
            <a:r>
              <a:rPr lang="cs-CZ" altLang="de-DE" sz="2400" dirty="0">
                <a:solidFill>
                  <a:srgbClr val="333333"/>
                </a:solidFill>
              </a:rPr>
              <a:t>např.</a:t>
            </a:r>
            <a:r>
              <a:rPr lang="en-US" altLang="de-DE" sz="2400" dirty="0">
                <a:solidFill>
                  <a:srgbClr val="333333"/>
                </a:solidFill>
              </a:rPr>
              <a:t> </a:t>
            </a:r>
            <a:r>
              <a:rPr lang="cs-CZ" altLang="de-DE" sz="2400" dirty="0">
                <a:solidFill>
                  <a:srgbClr val="333333"/>
                </a:solidFill>
              </a:rPr>
              <a:t>kino</a:t>
            </a:r>
            <a:r>
              <a:rPr lang="en-US" altLang="de-DE" sz="2400" dirty="0">
                <a:solidFill>
                  <a:srgbClr val="333333"/>
                </a:solidFill>
              </a:rPr>
              <a:t>, </a:t>
            </a:r>
            <a:r>
              <a:rPr lang="cs-CZ" altLang="de-DE" sz="2400" dirty="0">
                <a:solidFill>
                  <a:srgbClr val="333333"/>
                </a:solidFill>
              </a:rPr>
              <a:t>jít do lesa na procházku a pod</a:t>
            </a:r>
            <a:r>
              <a:rPr lang="en-US"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Aspoň 20 minut denně věnujte tělesnému cvičení - ale ne tak </a:t>
            </a:r>
            <a:r>
              <a:rPr lang="de-DE" altLang="de-DE" sz="2400" dirty="0">
                <a:solidFill>
                  <a:srgbClr val="333333"/>
                </a:solidFill>
              </a:rPr>
              <a:t>a</a:t>
            </a:r>
            <a:r>
              <a:rPr lang="cs-CZ" altLang="de-DE" sz="2400" dirty="0">
                <a:solidFill>
                  <a:srgbClr val="333333"/>
                </a:solidFill>
              </a:rPr>
              <a:t>byste se úplně vyčerpali - jděte na delší procházku nebo </a:t>
            </a:r>
            <a:r>
              <a:rPr lang="cs-CZ" altLang="de-DE" sz="2400">
                <a:solidFill>
                  <a:srgbClr val="333333"/>
                </a:solidFill>
              </a:rPr>
              <a:t>klusejte</a:t>
            </a:r>
            <a:r>
              <a:rPr lang="en-US" altLang="de-DE" sz="240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Metakognitivní trénink 8 – Sebedůvěra &amp; Nálada</a:t>
            </a:r>
          </a:p>
        </p:txBody>
      </p:sp>
      <p:sp>
        <p:nvSpPr>
          <p:cNvPr id="9" name="Slide Number Placeholder 8"/>
          <p:cNvSpPr>
            <a:spLocks noGrp="1"/>
          </p:cNvSpPr>
          <p:nvPr>
            <p:ph type="sldNum" sz="quarter" idx="12"/>
          </p:nvPr>
        </p:nvSpPr>
        <p:spPr/>
        <p:txBody>
          <a:bodyPr/>
          <a:lstStyle/>
          <a:p>
            <a:fld id="{25529035-977B-456E-8177-79C4F2969AC4}" type="slidenum">
              <a:rPr lang="de-DE" altLang="de-DE" smtClean="0"/>
              <a:pPr/>
              <a:t>48</a:t>
            </a:fld>
            <a:endParaRPr lang="de-DE" altLang="de-DE"/>
          </a:p>
        </p:txBody>
      </p:sp>
    </p:spTree>
    <p:extLst>
      <p:ext uri="{BB962C8B-B14F-4D97-AF65-F5344CB8AC3E}">
        <p14:creationId xmlns:p14="http://schemas.microsoft.com/office/powerpoint/2010/main" val="314564820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Tipy jak si zlepšit depresivní náladu/nízké sebevědomí</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a:solidFill>
                  <a:srgbClr val="333333"/>
                </a:solidFill>
              </a:rPr>
              <a:t>Vzpomeňte si na situace</a:t>
            </a:r>
            <a:r>
              <a:rPr lang="en-US" altLang="de-DE" sz="2400" dirty="0">
                <a:solidFill>
                  <a:srgbClr val="333333"/>
                </a:solidFill>
              </a:rPr>
              <a:t>, </a:t>
            </a:r>
            <a:r>
              <a:rPr lang="cs-CZ" altLang="de-DE" sz="2400" dirty="0">
                <a:solidFill>
                  <a:srgbClr val="333333"/>
                </a:solidFill>
              </a:rPr>
              <a:t>ve kterých jste se cítili opravdu dobře a snažte se vybavit si je v duchu co nejživěji, všemi svými smysly </a:t>
            </a:r>
            <a:r>
              <a:rPr lang="en-US" altLang="de-DE" sz="2400" dirty="0">
                <a:solidFill>
                  <a:srgbClr val="333333"/>
                </a:solidFill>
              </a:rPr>
              <a:t>(</a:t>
            </a:r>
            <a:r>
              <a:rPr lang="cs-CZ" altLang="de-DE" sz="2400" dirty="0">
                <a:solidFill>
                  <a:srgbClr val="333333"/>
                </a:solidFill>
              </a:rPr>
              <a:t>co jste viděli, slyšeli, cítili…</a:t>
            </a:r>
            <a:r>
              <a:rPr lang="en-US" altLang="de-DE" sz="2400" dirty="0">
                <a:solidFill>
                  <a:srgbClr val="333333"/>
                </a:solidFill>
              </a:rPr>
              <a:t>), </a:t>
            </a:r>
            <a:r>
              <a:rPr lang="cs-CZ" altLang="de-DE" sz="2400" dirty="0">
                <a:solidFill>
                  <a:srgbClr val="333333"/>
                </a:solidFill>
              </a:rPr>
              <a:t>třeba i s pomocí fotoalba</a:t>
            </a:r>
            <a:r>
              <a:rPr lang="en-US"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Dělejte věci, které vám přinášejí potěšení - nejlépe s druhými lidmi</a:t>
            </a:r>
            <a:r>
              <a:rPr lang="en-US" altLang="de-DE" sz="2400" dirty="0">
                <a:solidFill>
                  <a:srgbClr val="333333"/>
                </a:solidFill>
              </a:rPr>
              <a:t> (</a:t>
            </a:r>
            <a:r>
              <a:rPr lang="cs-CZ" altLang="de-DE" sz="2400" dirty="0">
                <a:solidFill>
                  <a:srgbClr val="333333"/>
                </a:solidFill>
              </a:rPr>
              <a:t>např.</a:t>
            </a:r>
            <a:r>
              <a:rPr lang="en-US" altLang="de-DE" sz="2400" dirty="0">
                <a:solidFill>
                  <a:srgbClr val="333333"/>
                </a:solidFill>
              </a:rPr>
              <a:t> </a:t>
            </a:r>
            <a:r>
              <a:rPr lang="cs-CZ" altLang="de-DE" sz="2400" dirty="0">
                <a:solidFill>
                  <a:srgbClr val="333333"/>
                </a:solidFill>
              </a:rPr>
              <a:t>kino</a:t>
            </a:r>
            <a:r>
              <a:rPr lang="en-US" altLang="de-DE" sz="2400" dirty="0">
                <a:solidFill>
                  <a:srgbClr val="333333"/>
                </a:solidFill>
              </a:rPr>
              <a:t>, </a:t>
            </a:r>
            <a:r>
              <a:rPr lang="cs-CZ" altLang="de-DE" sz="2400" dirty="0">
                <a:solidFill>
                  <a:srgbClr val="333333"/>
                </a:solidFill>
              </a:rPr>
              <a:t>jít do lesa na procházku a pod</a:t>
            </a:r>
            <a:r>
              <a:rPr lang="en-US"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Aspoň 20 minut denně věnujte tělesnému cvičení - ale ne tak </a:t>
            </a:r>
            <a:r>
              <a:rPr lang="de-DE" altLang="de-DE" sz="2400" dirty="0">
                <a:solidFill>
                  <a:srgbClr val="333333"/>
                </a:solidFill>
              </a:rPr>
              <a:t>a</a:t>
            </a:r>
            <a:r>
              <a:rPr lang="cs-CZ" altLang="de-DE" sz="2400" dirty="0">
                <a:solidFill>
                  <a:srgbClr val="333333"/>
                </a:solidFill>
              </a:rPr>
              <a:t>byste se úplně vyčerpali - jděte na delší procházku nebo klusejte</a:t>
            </a:r>
            <a:r>
              <a:rPr lang="en-US"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Poslouchejte svou oblíbenou hudbu</a:t>
            </a:r>
            <a:r>
              <a:rPr lang="de-DE" altLang="de-DE" sz="2400" dirty="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Metakognitivní trénink 8 – Sebedůvěra &amp; Nálada</a:t>
            </a:r>
          </a:p>
        </p:txBody>
      </p:sp>
      <p:sp>
        <p:nvSpPr>
          <p:cNvPr id="9" name="Slide Number Placeholder 8"/>
          <p:cNvSpPr>
            <a:spLocks noGrp="1"/>
          </p:cNvSpPr>
          <p:nvPr>
            <p:ph type="sldNum" sz="quarter" idx="12"/>
          </p:nvPr>
        </p:nvSpPr>
        <p:spPr/>
        <p:txBody>
          <a:bodyPr/>
          <a:lstStyle/>
          <a:p>
            <a:fld id="{25529035-977B-456E-8177-79C4F2969AC4}" type="slidenum">
              <a:rPr lang="de-DE" altLang="de-DE" smtClean="0"/>
              <a:pPr/>
              <a:t>49</a:t>
            </a:fld>
            <a:endParaRPr lang="de-DE" altLang="de-DE"/>
          </a:p>
        </p:txBody>
      </p:sp>
    </p:spTree>
    <p:extLst>
      <p:ext uri="{BB962C8B-B14F-4D97-AF65-F5344CB8AC3E}">
        <p14:creationId xmlns:p14="http://schemas.microsoft.com/office/powerpoint/2010/main" val="79461506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Jak to uplatnit v běžném životě</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cs-CZ" altLang="de-DE" sz="2400" b="1" dirty="0">
                <a:solidFill>
                  <a:srgbClr val="333333"/>
                </a:solidFill>
              </a:rPr>
              <a:t>Co bychom si měli zapamatovat</a:t>
            </a:r>
            <a:r>
              <a:rPr lang="de-DE" altLang="de-DE" sz="2400" b="1"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Deprese není nevyhnutelný osud</a:t>
            </a:r>
            <a:r>
              <a:rPr lang="en-GB"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Metakognitivní trénink 8 – Sebedůvěra &amp; Nálada</a:t>
            </a:r>
          </a:p>
        </p:txBody>
      </p:sp>
      <p:sp>
        <p:nvSpPr>
          <p:cNvPr id="7" name="Slide Number Placeholder 6"/>
          <p:cNvSpPr>
            <a:spLocks noGrp="1"/>
          </p:cNvSpPr>
          <p:nvPr>
            <p:ph type="sldNum" sz="quarter" idx="12"/>
          </p:nvPr>
        </p:nvSpPr>
        <p:spPr/>
        <p:txBody>
          <a:bodyPr/>
          <a:lstStyle/>
          <a:p>
            <a:fld id="{25529035-977B-456E-8177-79C4F2969AC4}" type="slidenum">
              <a:rPr lang="de-DE" altLang="de-DE" smtClean="0"/>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Jak to uplatnit v běžném životě</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cs-CZ" altLang="de-DE" sz="2400" b="1" dirty="0">
                <a:solidFill>
                  <a:srgbClr val="333333"/>
                </a:solidFill>
              </a:rPr>
              <a:t>Co bychom si měli </a:t>
            </a:r>
            <a:r>
              <a:rPr lang="cs-CZ" altLang="de-DE" sz="2400" b="1">
                <a:solidFill>
                  <a:srgbClr val="333333"/>
                </a:solidFill>
              </a:rPr>
              <a:t>zapamatovat</a:t>
            </a:r>
            <a:r>
              <a:rPr lang="de-DE" altLang="de-DE" sz="2400" b="1">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Deprese není nevyhnutelný osud</a:t>
            </a:r>
            <a:r>
              <a:rPr lang="en-GB"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Dávejte si pozor na typické depresivní přemýšlení, které jsme právě probrali, a snažte se jej napravit </a:t>
            </a:r>
            <a:r>
              <a:rPr lang="en-GB" altLang="de-DE" sz="2400" dirty="0">
                <a:solidFill>
                  <a:srgbClr val="333333"/>
                </a:solidFill>
              </a:rPr>
              <a:t>(</a:t>
            </a:r>
            <a:r>
              <a:rPr lang="cs-CZ" altLang="de-DE" sz="2400" dirty="0">
                <a:solidFill>
                  <a:srgbClr val="333333"/>
                </a:solidFill>
              </a:rPr>
              <a:t>viz </a:t>
            </a:r>
            <a:r>
              <a:rPr lang="cs-CZ" altLang="de-DE" sz="2400">
                <a:solidFill>
                  <a:srgbClr val="333333"/>
                </a:solidFill>
              </a:rPr>
              <a:t>letáček</a:t>
            </a:r>
            <a:r>
              <a:rPr lang="en-GB"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Metakognitivní trénink 8 – Sebedůvěra &amp; Nálada</a:t>
            </a:r>
          </a:p>
        </p:txBody>
      </p:sp>
      <p:sp>
        <p:nvSpPr>
          <p:cNvPr id="7" name="Slide Number Placeholder 6"/>
          <p:cNvSpPr>
            <a:spLocks noGrp="1"/>
          </p:cNvSpPr>
          <p:nvPr>
            <p:ph type="sldNum" sz="quarter" idx="12"/>
          </p:nvPr>
        </p:nvSpPr>
        <p:spPr/>
        <p:txBody>
          <a:bodyPr/>
          <a:lstStyle/>
          <a:p>
            <a:fld id="{25529035-977B-456E-8177-79C4F2969AC4}" type="slidenum">
              <a:rPr lang="de-DE" altLang="de-DE" smtClean="0"/>
              <a:pPr/>
              <a:t>51</a:t>
            </a:fld>
            <a:endParaRPr lang="de-DE" altLang="de-DE"/>
          </a:p>
        </p:txBody>
      </p:sp>
    </p:spTree>
    <p:extLst>
      <p:ext uri="{BB962C8B-B14F-4D97-AF65-F5344CB8AC3E}">
        <p14:creationId xmlns:p14="http://schemas.microsoft.com/office/powerpoint/2010/main" val="124816621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Jak to uplatnit v běžném životě</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cs-CZ" altLang="de-DE" sz="2400" b="1" dirty="0">
                <a:solidFill>
                  <a:srgbClr val="333333"/>
                </a:solidFill>
              </a:rPr>
              <a:t>Co bychom si měli </a:t>
            </a:r>
            <a:r>
              <a:rPr lang="cs-CZ" altLang="de-DE" sz="2400" b="1">
                <a:solidFill>
                  <a:srgbClr val="333333"/>
                </a:solidFill>
              </a:rPr>
              <a:t>zapamatovat</a:t>
            </a:r>
            <a:r>
              <a:rPr lang="de-DE" altLang="de-DE" sz="2400" b="1">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Deprese není nevyhnutelný osud</a:t>
            </a:r>
            <a:r>
              <a:rPr lang="en-GB"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Dávejte si pozor na typické depresivní přemýšlení, které jsme právě probrali, a snažte se jej napravit </a:t>
            </a:r>
            <a:r>
              <a:rPr lang="en-GB" altLang="de-DE" sz="2400" dirty="0">
                <a:solidFill>
                  <a:srgbClr val="333333"/>
                </a:solidFill>
              </a:rPr>
              <a:t>(</a:t>
            </a:r>
            <a:r>
              <a:rPr lang="cs-CZ" altLang="de-DE" sz="2400" dirty="0">
                <a:solidFill>
                  <a:srgbClr val="333333"/>
                </a:solidFill>
              </a:rPr>
              <a:t>viz letáček</a:t>
            </a:r>
            <a:r>
              <a:rPr lang="en-GB" altLang="de-DE" sz="2400" dirty="0">
                <a:solidFill>
                  <a:srgbClr val="333333"/>
                </a:solidFill>
              </a:rPr>
              <a:t>).</a:t>
            </a:r>
            <a:endParaRPr lang="en-US"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333333"/>
                </a:solidFill>
              </a:rPr>
              <a:t>Začněte pravidelně využívat aspoň některé z dříve uvedených tipů na zmírnění depresivní nálady a zvýšení </a:t>
            </a:r>
            <a:r>
              <a:rPr lang="cs-CZ" altLang="de-DE" sz="2400">
                <a:solidFill>
                  <a:srgbClr val="333333"/>
                </a:solidFill>
              </a:rPr>
              <a:t>sebevědomí</a:t>
            </a:r>
            <a:r>
              <a:rPr lang="en-US"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Metakognitivní trénink 8 – Sebedůvěra &amp; Nálada</a:t>
            </a:r>
          </a:p>
        </p:txBody>
      </p:sp>
      <p:sp>
        <p:nvSpPr>
          <p:cNvPr id="7" name="Slide Number Placeholder 6"/>
          <p:cNvSpPr>
            <a:spLocks noGrp="1"/>
          </p:cNvSpPr>
          <p:nvPr>
            <p:ph type="sldNum" sz="quarter" idx="12"/>
          </p:nvPr>
        </p:nvSpPr>
        <p:spPr/>
        <p:txBody>
          <a:bodyPr/>
          <a:lstStyle/>
          <a:p>
            <a:fld id="{25529035-977B-456E-8177-79C4F2969AC4}" type="slidenum">
              <a:rPr lang="de-DE" altLang="de-DE" smtClean="0"/>
              <a:pPr/>
              <a:t>52</a:t>
            </a:fld>
            <a:endParaRPr lang="de-DE" altLang="de-DE"/>
          </a:p>
        </p:txBody>
      </p:sp>
    </p:spTree>
    <p:extLst>
      <p:ext uri="{BB962C8B-B14F-4D97-AF65-F5344CB8AC3E}">
        <p14:creationId xmlns:p14="http://schemas.microsoft.com/office/powerpoint/2010/main" val="266413274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Jak to uplatnit v běžném životě</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cs-CZ" altLang="de-DE" sz="2400" b="1" dirty="0">
                <a:solidFill>
                  <a:srgbClr val="333333"/>
                </a:solidFill>
              </a:rPr>
              <a:t>Co bychom si měli </a:t>
            </a:r>
            <a:r>
              <a:rPr lang="cs-CZ" altLang="de-DE" sz="2400" b="1">
                <a:solidFill>
                  <a:srgbClr val="333333"/>
                </a:solidFill>
              </a:rPr>
              <a:t>zapamatovat</a:t>
            </a:r>
            <a:r>
              <a:rPr lang="de-DE" altLang="de-DE" sz="2400" b="1">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Deprese není nevyhnutelný osud</a:t>
            </a:r>
            <a:r>
              <a:rPr lang="en-GB"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Dávejte si pozor na typické depresivní přemýšlení, které jsme právě probrali, a snažte se jej napravit </a:t>
            </a:r>
            <a:r>
              <a:rPr lang="en-GB" altLang="de-DE" sz="2400" dirty="0">
                <a:solidFill>
                  <a:srgbClr val="333333"/>
                </a:solidFill>
              </a:rPr>
              <a:t>(</a:t>
            </a:r>
            <a:r>
              <a:rPr lang="cs-CZ" altLang="de-DE" sz="2400" dirty="0">
                <a:solidFill>
                  <a:srgbClr val="333333"/>
                </a:solidFill>
              </a:rPr>
              <a:t>viz letáček</a:t>
            </a:r>
            <a:r>
              <a:rPr lang="en-GB" altLang="de-DE" sz="2400" dirty="0">
                <a:solidFill>
                  <a:srgbClr val="333333"/>
                </a:solidFill>
              </a:rPr>
              <a:t>).</a:t>
            </a:r>
            <a:endParaRPr lang="en-US"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333333"/>
                </a:solidFill>
              </a:rPr>
              <a:t>Začněte pravidelně využívat aspoň některé z dříve uvedených tipů na zmírnění depresivní nálady a zvýšení sebevědomí</a:t>
            </a:r>
            <a:r>
              <a:rPr lang="en-US"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V případě, že trpíte závažnými příznaky deprese, vyhledejte pomoc psychologa nebo psychiatra.</a:t>
            </a:r>
            <a:endParaRPr lang="en-US" sz="2400" dirty="0"/>
          </a:p>
        </p:txBody>
      </p:sp>
      <p:sp>
        <p:nvSpPr>
          <p:cNvPr id="6" name="Footer Placeholder 5"/>
          <p:cNvSpPr>
            <a:spLocks noGrp="1"/>
          </p:cNvSpPr>
          <p:nvPr>
            <p:ph type="ftr" sz="quarter" idx="11"/>
          </p:nvPr>
        </p:nvSpPr>
        <p:spPr/>
        <p:txBody>
          <a:bodyPr/>
          <a:lstStyle/>
          <a:p>
            <a:pPr>
              <a:defRPr/>
            </a:pPr>
            <a:r>
              <a:rPr lang="de-DE"/>
              <a:t>Metakognitivní trénink 8 – Sebedůvěra &amp; Nálada</a:t>
            </a:r>
          </a:p>
        </p:txBody>
      </p:sp>
      <p:sp>
        <p:nvSpPr>
          <p:cNvPr id="7" name="Slide Number Placeholder 6"/>
          <p:cNvSpPr>
            <a:spLocks noGrp="1"/>
          </p:cNvSpPr>
          <p:nvPr>
            <p:ph type="sldNum" sz="quarter" idx="12"/>
          </p:nvPr>
        </p:nvSpPr>
        <p:spPr/>
        <p:txBody>
          <a:bodyPr/>
          <a:lstStyle/>
          <a:p>
            <a:fld id="{25529035-977B-456E-8177-79C4F2969AC4}" type="slidenum">
              <a:rPr lang="de-DE" altLang="de-DE" smtClean="0"/>
              <a:pPr/>
              <a:t>53</a:t>
            </a:fld>
            <a:endParaRPr lang="de-DE" altLang="de-DE"/>
          </a:p>
        </p:txBody>
      </p:sp>
    </p:spTree>
    <p:extLst>
      <p:ext uri="{BB962C8B-B14F-4D97-AF65-F5344CB8AC3E}">
        <p14:creationId xmlns:p14="http://schemas.microsoft.com/office/powerpoint/2010/main" val="124635590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A jak to souvisí s psychózou?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cs-CZ" altLang="de-DE" sz="2000" dirty="0">
                <a:solidFill>
                  <a:srgbClr val="333333"/>
                </a:solidFill>
              </a:rPr>
              <a:t>Mnozí lidé s psychózou mají nízko sebevědomí</a:t>
            </a:r>
            <a:r>
              <a:rPr lang="en-AU" altLang="de-DE" sz="2000" dirty="0">
                <a:solidFill>
                  <a:srgbClr val="333333"/>
                </a:solidFill>
              </a:rPr>
              <a:t>, </a:t>
            </a:r>
            <a:r>
              <a:rPr lang="cs-CZ" altLang="de-DE" sz="2000" dirty="0">
                <a:solidFill>
                  <a:srgbClr val="333333"/>
                </a:solidFill>
              </a:rPr>
              <a:t>zvláště v období </a:t>
            </a:r>
            <a:r>
              <a:rPr lang="cs-CZ" altLang="de-DE" sz="2000" i="1" dirty="0">
                <a:solidFill>
                  <a:srgbClr val="333333"/>
                </a:solidFill>
              </a:rPr>
              <a:t>po</a:t>
            </a:r>
            <a:r>
              <a:rPr lang="en-AU" altLang="de-DE" sz="2000" i="1" dirty="0">
                <a:solidFill>
                  <a:srgbClr val="333333"/>
                </a:solidFill>
              </a:rPr>
              <a:t> </a:t>
            </a:r>
            <a:r>
              <a:rPr lang="cs-CZ" altLang="de-DE" sz="2000" dirty="0">
                <a:solidFill>
                  <a:srgbClr val="333333"/>
                </a:solidFill>
              </a:rPr>
              <a:t>psychotické epizodě </a:t>
            </a:r>
            <a:r>
              <a:rPr lang="en-AU" altLang="de-DE" sz="2000" dirty="0">
                <a:solidFill>
                  <a:srgbClr val="333333"/>
                </a:solidFill>
              </a:rPr>
              <a:t>(</a:t>
            </a:r>
            <a:r>
              <a:rPr lang="cs-CZ" altLang="de-DE" sz="2000" dirty="0">
                <a:solidFill>
                  <a:srgbClr val="333333"/>
                </a:solidFill>
              </a:rPr>
              <a:t>stydí se, mají strach, že se k nim přátelé otočí zády)</a:t>
            </a:r>
            <a:r>
              <a:rPr lang="en-AU" altLang="de-DE" sz="20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Metakognitivní trénink 8 – Sebedůvěra &amp; Nálada</a:t>
            </a:r>
          </a:p>
        </p:txBody>
      </p:sp>
      <p:sp>
        <p:nvSpPr>
          <p:cNvPr id="7" name="Slide Number Placeholder 6"/>
          <p:cNvSpPr>
            <a:spLocks noGrp="1"/>
          </p:cNvSpPr>
          <p:nvPr>
            <p:ph type="sldNum" sz="quarter" idx="12"/>
          </p:nvPr>
        </p:nvSpPr>
        <p:spPr/>
        <p:txBody>
          <a:bodyPr/>
          <a:lstStyle/>
          <a:p>
            <a:fld id="{25529035-977B-456E-8177-79C4F2969AC4}" type="slidenum">
              <a:rPr lang="de-DE" altLang="de-DE" smtClean="0"/>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A jak to souvisí s psychózou?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cs-CZ" altLang="de-DE" sz="2000" dirty="0">
                <a:solidFill>
                  <a:srgbClr val="333333"/>
                </a:solidFill>
              </a:rPr>
              <a:t>Mnozí lidé s psychózou mají nízko sebevědomí</a:t>
            </a:r>
            <a:r>
              <a:rPr lang="en-AU" altLang="de-DE" sz="2000" dirty="0">
                <a:solidFill>
                  <a:srgbClr val="333333"/>
                </a:solidFill>
              </a:rPr>
              <a:t>, </a:t>
            </a:r>
            <a:r>
              <a:rPr lang="cs-CZ" altLang="de-DE" sz="2000" dirty="0">
                <a:solidFill>
                  <a:srgbClr val="333333"/>
                </a:solidFill>
              </a:rPr>
              <a:t>zvláště v období </a:t>
            </a:r>
            <a:r>
              <a:rPr lang="cs-CZ" altLang="de-DE" sz="2000" i="1" dirty="0">
                <a:solidFill>
                  <a:srgbClr val="333333"/>
                </a:solidFill>
              </a:rPr>
              <a:t>po</a:t>
            </a:r>
            <a:r>
              <a:rPr lang="en-AU" altLang="de-DE" sz="2000" i="1" dirty="0">
                <a:solidFill>
                  <a:srgbClr val="333333"/>
                </a:solidFill>
              </a:rPr>
              <a:t> </a:t>
            </a:r>
            <a:r>
              <a:rPr lang="cs-CZ" altLang="de-DE" sz="2000" dirty="0">
                <a:solidFill>
                  <a:srgbClr val="333333"/>
                </a:solidFill>
              </a:rPr>
              <a:t>psychotické epizodě </a:t>
            </a:r>
            <a:r>
              <a:rPr lang="en-AU" altLang="de-DE" sz="2000" dirty="0">
                <a:solidFill>
                  <a:srgbClr val="333333"/>
                </a:solidFill>
              </a:rPr>
              <a:t>(</a:t>
            </a:r>
            <a:r>
              <a:rPr lang="cs-CZ" altLang="de-DE" sz="2000" dirty="0">
                <a:solidFill>
                  <a:srgbClr val="333333"/>
                </a:solidFill>
              </a:rPr>
              <a:t>stydí se, mají strach, že se k nim přátelé otočí zády)</a:t>
            </a:r>
            <a:r>
              <a:rPr lang="en-AU" altLang="de-DE" sz="2000" dirty="0">
                <a:solidFill>
                  <a:srgbClr val="333333"/>
                </a:solidFill>
              </a:rPr>
              <a:t>.</a:t>
            </a:r>
          </a:p>
          <a:p>
            <a:pPr lvl="0" defTabSz="914400" fontAlgn="base"/>
            <a:r>
              <a:rPr lang="cs-CZ" altLang="de-DE" sz="2000" dirty="0">
                <a:solidFill>
                  <a:srgbClr val="333333"/>
                </a:solidFill>
              </a:rPr>
              <a:t>V době akutní psychotické epizody někteří lidé také prožívají strach, ale také jiné emoce</a:t>
            </a:r>
            <a:r>
              <a:rPr lang="en-AU"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cs-CZ" altLang="de-DE" sz="2000">
                <a:solidFill>
                  <a:srgbClr val="004992"/>
                </a:solidFill>
              </a:rPr>
              <a:t>Vzrušení </a:t>
            </a:r>
            <a:r>
              <a:rPr lang="en-AU" altLang="de-DE" sz="2000">
                <a:solidFill>
                  <a:srgbClr val="004992"/>
                </a:solidFill>
              </a:rPr>
              <a:t>(</a:t>
            </a:r>
            <a:r>
              <a:rPr lang="cs-CZ" altLang="de-DE" sz="2000">
                <a:solidFill>
                  <a:srgbClr val="004992"/>
                </a:solidFill>
              </a:rPr>
              <a:t>“Konečně </a:t>
            </a:r>
            <a:r>
              <a:rPr lang="cs-CZ" altLang="de-DE" sz="2000" dirty="0">
                <a:solidFill>
                  <a:srgbClr val="004992"/>
                </a:solidFill>
              </a:rPr>
              <a:t>se něco </a:t>
            </a:r>
            <a:r>
              <a:rPr lang="cs-CZ" altLang="de-DE" sz="2000">
                <a:solidFill>
                  <a:srgbClr val="004992"/>
                </a:solidFill>
              </a:rPr>
              <a:t>zajímavého děje</a:t>
            </a:r>
            <a:r>
              <a:rPr lang="en-AU" altLang="de-DE" sz="2000">
                <a:solidFill>
                  <a:srgbClr val="004992"/>
                </a:solidFill>
              </a:rPr>
              <a:t>”)</a:t>
            </a:r>
            <a:endParaRPr lang="en-AU" altLang="de-DE" sz="20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cs-CZ" altLang="de-DE" sz="2000" dirty="0">
                <a:solidFill>
                  <a:srgbClr val="004992"/>
                </a:solidFill>
              </a:rPr>
              <a:t>Pocit předurčení </a:t>
            </a:r>
            <a:r>
              <a:rPr lang="en-AU" altLang="de-DE" sz="2000" dirty="0">
                <a:solidFill>
                  <a:srgbClr val="004992"/>
                </a:solidFill>
              </a:rPr>
              <a:t>(</a:t>
            </a:r>
            <a:r>
              <a:rPr lang="cs-CZ" altLang="de-DE" sz="2000" dirty="0">
                <a:solidFill>
                  <a:srgbClr val="004992"/>
                </a:solidFill>
              </a:rPr>
              <a:t>naplnit své poslání, být důležitý</a:t>
            </a:r>
            <a:r>
              <a:rPr lang="en-AU" altLang="de-DE" sz="2000" dirty="0">
                <a:solidFill>
                  <a:srgbClr val="004992"/>
                </a:solidFill>
              </a:rPr>
              <a:t>)</a:t>
            </a:r>
          </a:p>
        </p:txBody>
      </p:sp>
      <p:sp>
        <p:nvSpPr>
          <p:cNvPr id="6" name="Footer Placeholder 5"/>
          <p:cNvSpPr>
            <a:spLocks noGrp="1"/>
          </p:cNvSpPr>
          <p:nvPr>
            <p:ph type="ftr" sz="quarter" idx="11"/>
          </p:nvPr>
        </p:nvSpPr>
        <p:spPr/>
        <p:txBody>
          <a:bodyPr/>
          <a:lstStyle/>
          <a:p>
            <a:pPr>
              <a:defRPr/>
            </a:pPr>
            <a:r>
              <a:rPr lang="de-DE"/>
              <a:t>Metakognitivní trénink 8 – Sebedůvěra &amp; Nálada</a:t>
            </a:r>
          </a:p>
        </p:txBody>
      </p:sp>
      <p:sp>
        <p:nvSpPr>
          <p:cNvPr id="7" name="Slide Number Placeholder 6"/>
          <p:cNvSpPr>
            <a:spLocks noGrp="1"/>
          </p:cNvSpPr>
          <p:nvPr>
            <p:ph type="sldNum" sz="quarter" idx="12"/>
          </p:nvPr>
        </p:nvSpPr>
        <p:spPr/>
        <p:txBody>
          <a:bodyPr/>
          <a:lstStyle/>
          <a:p>
            <a:fld id="{25529035-977B-456E-8177-79C4F2969AC4}" type="slidenum">
              <a:rPr lang="de-DE" altLang="de-DE" smtClean="0"/>
              <a:pPr/>
              <a:t>55</a:t>
            </a:fld>
            <a:endParaRPr lang="de-DE" altLang="de-DE"/>
          </a:p>
        </p:txBody>
      </p:sp>
    </p:spTree>
    <p:extLst>
      <p:ext uri="{BB962C8B-B14F-4D97-AF65-F5344CB8AC3E}">
        <p14:creationId xmlns:p14="http://schemas.microsoft.com/office/powerpoint/2010/main" val="383887829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A jak to souvisí s psychózou?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cs-CZ" altLang="de-DE" sz="2000" dirty="0">
                <a:solidFill>
                  <a:srgbClr val="333333"/>
                </a:solidFill>
              </a:rPr>
              <a:t>Mnozí lidé s psychózou mají nízko sebevědomí</a:t>
            </a:r>
            <a:r>
              <a:rPr lang="en-AU" altLang="de-DE" sz="2000" dirty="0">
                <a:solidFill>
                  <a:srgbClr val="333333"/>
                </a:solidFill>
              </a:rPr>
              <a:t>, </a:t>
            </a:r>
            <a:r>
              <a:rPr lang="cs-CZ" altLang="de-DE" sz="2000" dirty="0">
                <a:solidFill>
                  <a:srgbClr val="333333"/>
                </a:solidFill>
              </a:rPr>
              <a:t>zvláště v období </a:t>
            </a:r>
            <a:r>
              <a:rPr lang="cs-CZ" altLang="de-DE" sz="2000" i="1" dirty="0">
                <a:solidFill>
                  <a:srgbClr val="333333"/>
                </a:solidFill>
              </a:rPr>
              <a:t>po</a:t>
            </a:r>
            <a:r>
              <a:rPr lang="en-AU" altLang="de-DE" sz="2000" i="1" dirty="0">
                <a:solidFill>
                  <a:srgbClr val="333333"/>
                </a:solidFill>
              </a:rPr>
              <a:t> </a:t>
            </a:r>
            <a:r>
              <a:rPr lang="cs-CZ" altLang="de-DE" sz="2000" dirty="0">
                <a:solidFill>
                  <a:srgbClr val="333333"/>
                </a:solidFill>
              </a:rPr>
              <a:t>psychotické epizodě </a:t>
            </a:r>
            <a:r>
              <a:rPr lang="en-AU" altLang="de-DE" sz="2000" dirty="0">
                <a:solidFill>
                  <a:srgbClr val="333333"/>
                </a:solidFill>
              </a:rPr>
              <a:t>(</a:t>
            </a:r>
            <a:r>
              <a:rPr lang="cs-CZ" altLang="de-DE" sz="2000" dirty="0">
                <a:solidFill>
                  <a:srgbClr val="333333"/>
                </a:solidFill>
              </a:rPr>
              <a:t>stydí se, mají strach, že se k nim přátelé otočí zády)</a:t>
            </a:r>
            <a:r>
              <a:rPr lang="en-AU" altLang="de-DE" sz="2000" dirty="0">
                <a:solidFill>
                  <a:srgbClr val="333333"/>
                </a:solidFill>
              </a:rPr>
              <a:t>.</a:t>
            </a:r>
          </a:p>
          <a:p>
            <a:pPr lvl="0" defTabSz="914400" fontAlgn="base"/>
            <a:r>
              <a:rPr lang="cs-CZ" altLang="de-DE" sz="2000" dirty="0">
                <a:solidFill>
                  <a:srgbClr val="333333"/>
                </a:solidFill>
              </a:rPr>
              <a:t>V době akutní psychotické epizody někteří lidé také prožívají strach, ale také jiné emoce</a:t>
            </a:r>
            <a:r>
              <a:rPr lang="en-AU"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cs-CZ" altLang="de-DE" sz="2000">
                <a:solidFill>
                  <a:srgbClr val="004992"/>
                </a:solidFill>
              </a:rPr>
              <a:t>Vzrušení </a:t>
            </a:r>
            <a:r>
              <a:rPr lang="en-AU" altLang="de-DE" sz="2000">
                <a:solidFill>
                  <a:srgbClr val="004992"/>
                </a:solidFill>
              </a:rPr>
              <a:t>(</a:t>
            </a:r>
            <a:r>
              <a:rPr lang="cs-CZ" altLang="de-DE" sz="2000">
                <a:solidFill>
                  <a:srgbClr val="004992"/>
                </a:solidFill>
              </a:rPr>
              <a:t>“Konečně </a:t>
            </a:r>
            <a:r>
              <a:rPr lang="cs-CZ" altLang="de-DE" sz="2000" dirty="0">
                <a:solidFill>
                  <a:srgbClr val="004992"/>
                </a:solidFill>
              </a:rPr>
              <a:t>se něco </a:t>
            </a:r>
            <a:r>
              <a:rPr lang="cs-CZ" altLang="de-DE" sz="2000">
                <a:solidFill>
                  <a:srgbClr val="004992"/>
                </a:solidFill>
              </a:rPr>
              <a:t>zajímavého děje</a:t>
            </a:r>
            <a:r>
              <a:rPr lang="en-AU" altLang="de-DE" sz="2000">
                <a:solidFill>
                  <a:srgbClr val="004992"/>
                </a:solidFill>
              </a:rPr>
              <a:t>”)</a:t>
            </a:r>
            <a:endParaRPr lang="en-AU" altLang="de-DE" sz="20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cs-CZ" altLang="de-DE" sz="2000" dirty="0">
                <a:solidFill>
                  <a:srgbClr val="004992"/>
                </a:solidFill>
              </a:rPr>
              <a:t>Pocit předurčení </a:t>
            </a:r>
            <a:r>
              <a:rPr lang="en-AU" altLang="de-DE" sz="2000" dirty="0">
                <a:solidFill>
                  <a:srgbClr val="004992"/>
                </a:solidFill>
              </a:rPr>
              <a:t>(</a:t>
            </a:r>
            <a:r>
              <a:rPr lang="cs-CZ" altLang="de-DE" sz="2000" dirty="0">
                <a:solidFill>
                  <a:srgbClr val="004992"/>
                </a:solidFill>
              </a:rPr>
              <a:t>naplnit své poslání, být důležitý</a:t>
            </a:r>
            <a:r>
              <a:rPr lang="en-AU" altLang="de-DE" sz="2000" dirty="0">
                <a:solidFill>
                  <a:srgbClr val="004992"/>
                </a:solidFill>
              </a:rPr>
              <a:t>)</a:t>
            </a:r>
          </a:p>
          <a:p>
            <a:pPr lvl="0" defTabSz="914400" fontAlgn="base"/>
            <a:r>
              <a:rPr lang="cs-CZ" altLang="de-DE" sz="2000" dirty="0">
                <a:solidFill>
                  <a:srgbClr val="004992"/>
                </a:solidFill>
              </a:rPr>
              <a:t>Příklad</a:t>
            </a:r>
            <a:r>
              <a:rPr lang="en-AU" altLang="de-DE" sz="2000" dirty="0">
                <a:solidFill>
                  <a:srgbClr val="004992"/>
                </a:solidFill>
              </a:rPr>
              <a:t>: </a:t>
            </a:r>
            <a:r>
              <a:rPr lang="cs-CZ" altLang="de-DE" sz="2000" dirty="0">
                <a:solidFill>
                  <a:srgbClr val="333333"/>
                </a:solidFill>
              </a:rPr>
              <a:t>Karel je přesvědčen, že jej pronásledují tajné služby</a:t>
            </a:r>
            <a:r>
              <a:rPr lang="en-AU" altLang="de-DE" sz="2000" dirty="0">
                <a:solidFill>
                  <a:srgbClr val="333333"/>
                </a:solidFill>
              </a:rPr>
              <a:t>. </a:t>
            </a:r>
            <a:r>
              <a:rPr lang="cs-CZ" altLang="de-DE" sz="2000" dirty="0">
                <a:solidFill>
                  <a:srgbClr val="333333"/>
                </a:solidFill>
              </a:rPr>
              <a:t>Cestou do práce nastoupil do autobusu tři dny po sobě tentýž muž</a:t>
            </a:r>
            <a:r>
              <a:rPr lang="en-AU" altLang="de-DE" sz="2000" dirty="0">
                <a:solidFill>
                  <a:srgbClr val="333333"/>
                </a:solidFill>
              </a:rPr>
              <a:t>.</a:t>
            </a:r>
          </a:p>
          <a:p>
            <a:pPr lvl="0" defTabSz="914400" fontAlgn="base">
              <a:lnSpc>
                <a:spcPct val="100000"/>
              </a:lnSpc>
              <a:spcBef>
                <a:spcPts val="1200"/>
              </a:spcBef>
            </a:pPr>
            <a:r>
              <a:rPr lang="cs-CZ" altLang="de-DE" sz="2000" dirty="0">
                <a:solidFill>
                  <a:srgbClr val="004992"/>
                </a:solidFill>
              </a:rPr>
              <a:t>Pocity</a:t>
            </a:r>
            <a:r>
              <a:rPr lang="en-AU" altLang="de-DE" sz="2000" dirty="0">
                <a:solidFill>
                  <a:srgbClr val="004992"/>
                </a:solidFill>
              </a:rPr>
              <a:t>: </a:t>
            </a:r>
            <a:r>
              <a:rPr lang="cs-CZ" altLang="de-DE" sz="2000" dirty="0">
                <a:solidFill>
                  <a:srgbClr val="333333"/>
                </a:solidFill>
              </a:rPr>
              <a:t>Strach a ohrožení</a:t>
            </a:r>
            <a:r>
              <a:rPr lang="en-AU" altLang="de-DE" sz="2000" dirty="0">
                <a:solidFill>
                  <a:srgbClr val="333333"/>
                </a:solidFill>
              </a:rPr>
              <a:t>. </a:t>
            </a:r>
            <a:r>
              <a:rPr lang="cs-CZ" altLang="de-DE" sz="2000" dirty="0">
                <a:solidFill>
                  <a:srgbClr val="333333"/>
                </a:solidFill>
              </a:rPr>
              <a:t>Ale také</a:t>
            </a:r>
            <a:r>
              <a:rPr lang="en-AU" altLang="de-DE" sz="2000">
                <a:solidFill>
                  <a:srgbClr val="333333"/>
                </a:solidFill>
              </a:rPr>
              <a:t>: </a:t>
            </a:r>
            <a:r>
              <a:rPr lang="cs-CZ" altLang="de-DE" sz="2000">
                <a:solidFill>
                  <a:srgbClr val="333333"/>
                </a:solidFill>
              </a:rPr>
              <a:t>“Když </a:t>
            </a:r>
            <a:r>
              <a:rPr lang="cs-CZ" altLang="de-DE" sz="2000" dirty="0">
                <a:solidFill>
                  <a:srgbClr val="333333"/>
                </a:solidFill>
              </a:rPr>
              <a:t>kvůli mně přijímají taková nákladná patření, tak jsem asi pro ně</a:t>
            </a:r>
            <a:r>
              <a:rPr lang="de-DE" altLang="de-DE" sz="2000" dirty="0">
                <a:solidFill>
                  <a:srgbClr val="333333"/>
                </a:solidFill>
              </a:rPr>
              <a:t> </a:t>
            </a:r>
            <a:r>
              <a:rPr lang="cs-CZ" altLang="de-DE" sz="2000" dirty="0">
                <a:solidFill>
                  <a:srgbClr val="333333"/>
                </a:solidFill>
              </a:rPr>
              <a:t>důležitý, něco jako James Bond, a možná mě budou chtít získat, abych pro ně </a:t>
            </a:r>
            <a:r>
              <a:rPr lang="cs-CZ" altLang="de-DE" sz="2000">
                <a:solidFill>
                  <a:srgbClr val="333333"/>
                </a:solidFill>
              </a:rPr>
              <a:t>pracoval</a:t>
            </a:r>
            <a:r>
              <a:rPr lang="en-AU" altLang="de-DE" sz="2000">
                <a:solidFill>
                  <a:srgbClr val="333333"/>
                </a:solidFill>
              </a:rPr>
              <a:t>.</a:t>
            </a:r>
            <a:r>
              <a:rPr lang="en-US" altLang="de-DE" sz="2000">
                <a:solidFill>
                  <a:srgbClr val="333333"/>
                </a:solidFill>
              </a:rPr>
              <a:t>”</a:t>
            </a:r>
            <a:endParaRPr lang="en-AU" altLang="de-DE" sz="2000" dirty="0">
              <a:solidFill>
                <a:srgbClr val="333333"/>
              </a:solidFill>
            </a:endParaRPr>
          </a:p>
          <a:p>
            <a:pPr lvl="0" defTabSz="914400" fontAlgn="base">
              <a:lnSpc>
                <a:spcPct val="100000"/>
              </a:lnSpc>
              <a:spcBef>
                <a:spcPts val="1200"/>
              </a:spcBef>
            </a:pPr>
            <a:r>
              <a:rPr lang="cs-CZ" altLang="de-DE" sz="2000" dirty="0">
                <a:solidFill>
                  <a:srgbClr val="004992"/>
                </a:solidFill>
              </a:rPr>
              <a:t>Ale</a:t>
            </a:r>
            <a:r>
              <a:rPr lang="en-AU" altLang="de-DE" sz="2000" dirty="0">
                <a:solidFill>
                  <a:srgbClr val="004992"/>
                </a:solidFill>
              </a:rPr>
              <a:t>: </a:t>
            </a:r>
            <a:r>
              <a:rPr lang="cs-CZ" altLang="de-DE" sz="2000" dirty="0">
                <a:solidFill>
                  <a:srgbClr val="333333"/>
                </a:solidFill>
              </a:rPr>
              <a:t>Je to nejspíš jenom náhod. Oba muži zřejmě jezdí do práce tím stejným spojem</a:t>
            </a:r>
            <a:r>
              <a:rPr lang="en-AU" altLang="de-DE" sz="2000" dirty="0">
                <a:solidFill>
                  <a:srgbClr val="333333"/>
                </a:solidFill>
              </a:rPr>
              <a:t>.</a:t>
            </a:r>
            <a:endParaRPr lang="en-US" sz="20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8 – Sebedůvěra &amp; Nálada</a:t>
            </a:r>
          </a:p>
        </p:txBody>
      </p:sp>
      <p:sp>
        <p:nvSpPr>
          <p:cNvPr id="7" name="Slide Number Placeholder 6"/>
          <p:cNvSpPr>
            <a:spLocks noGrp="1"/>
          </p:cNvSpPr>
          <p:nvPr>
            <p:ph type="sldNum" sz="quarter" idx="12"/>
          </p:nvPr>
        </p:nvSpPr>
        <p:spPr/>
        <p:txBody>
          <a:bodyPr/>
          <a:lstStyle/>
          <a:p>
            <a:fld id="{25529035-977B-456E-8177-79C4F2969AC4}" type="slidenum">
              <a:rPr lang="de-DE" altLang="de-DE" smtClean="0"/>
              <a:pPr/>
              <a:t>56</a:t>
            </a:fld>
            <a:endParaRPr lang="de-DE" altLang="de-DE"/>
          </a:p>
        </p:txBody>
      </p:sp>
    </p:spTree>
    <p:extLst>
      <p:ext uri="{BB962C8B-B14F-4D97-AF65-F5344CB8AC3E}">
        <p14:creationId xmlns:p14="http://schemas.microsoft.com/office/powerpoint/2010/main" val="230348426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Děkuji</a:t>
            </a:r>
            <a:r>
              <a:rPr lang="en-US" altLang="ko-KR" sz="3600" dirty="0">
                <a:latin typeface="+mn-lt"/>
                <a:ea typeface="+mn-ea"/>
                <a:cs typeface="+mn-cs"/>
              </a:rPr>
              <a:t> </a:t>
            </a:r>
            <a:r>
              <a:rPr lang="en-US" altLang="ko-KR" sz="3600" dirty="0" err="1">
                <a:latin typeface="+mn-lt"/>
                <a:ea typeface="+mn-ea"/>
                <a:cs typeface="+mn-cs"/>
              </a:rPr>
              <a:t>vám</a:t>
            </a:r>
            <a:r>
              <a:rPr lang="en-US" altLang="ko-KR" sz="3600" dirty="0">
                <a:latin typeface="+mn-lt"/>
                <a:ea typeface="+mn-ea"/>
                <a:cs typeface="+mn-cs"/>
              </a:rPr>
              <a:t> </a:t>
            </a:r>
            <a:r>
              <a:rPr lang="en-US" altLang="ko-KR" sz="3600" dirty="0" err="1">
                <a:latin typeface="+mn-lt"/>
                <a:ea typeface="+mn-ea"/>
                <a:cs typeface="+mn-cs"/>
              </a:rPr>
              <a:t>za</a:t>
            </a:r>
            <a:r>
              <a:rPr lang="en-US" altLang="ko-KR" sz="3600" dirty="0">
                <a:latin typeface="+mn-lt"/>
                <a:ea typeface="+mn-ea"/>
                <a:cs typeface="+mn-cs"/>
              </a:rPr>
              <a:t> </a:t>
            </a:r>
            <a:r>
              <a:rPr lang="en-US" altLang="ko-KR" sz="3600" dirty="0" err="1">
                <a:latin typeface="+mn-lt"/>
                <a:ea typeface="+mn-ea"/>
                <a:cs typeface="+mn-cs"/>
              </a:rPr>
              <a:t>pozornost</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Pro </a:t>
            </a:r>
            <a:r>
              <a:rPr lang="en-US" altLang="ko-KR" i="1" dirty="0" err="1">
                <a:solidFill>
                  <a:srgbClr val="004992"/>
                </a:solidFill>
              </a:rPr>
              <a:t>terapeuty</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Rozdejte</a:t>
            </a:r>
            <a:r>
              <a:rPr lang="en-US" altLang="ko-KR" dirty="0">
                <a:solidFill>
                  <a:srgbClr val="004992"/>
                </a:solidFill>
              </a:rPr>
              <a:t> </a:t>
            </a:r>
            <a:r>
              <a:rPr lang="en-US" altLang="ko-KR" dirty="0" err="1">
                <a:solidFill>
                  <a:srgbClr val="004992"/>
                </a:solidFill>
              </a:rPr>
              <a:t>prosím</a:t>
            </a:r>
            <a:r>
              <a:rPr lang="en-US" altLang="ko-KR" dirty="0">
                <a:solidFill>
                  <a:srgbClr val="004992"/>
                </a:solidFill>
              </a:rPr>
              <a:t> </a:t>
            </a:r>
            <a:r>
              <a:rPr lang="en-US" altLang="ko-KR" dirty="0" err="1">
                <a:solidFill>
                  <a:srgbClr val="004992"/>
                </a:solidFill>
              </a:rPr>
              <a:t>pracovní</a:t>
            </a:r>
            <a:r>
              <a:rPr lang="en-US" altLang="ko-KR" dirty="0">
                <a:solidFill>
                  <a:srgbClr val="004992"/>
                </a:solidFill>
              </a:rPr>
              <a:t> </a:t>
            </a:r>
            <a:r>
              <a:rPr lang="en-US" altLang="ko-KR" dirty="0" err="1">
                <a:solidFill>
                  <a:srgbClr val="004992"/>
                </a:solidFill>
              </a:rPr>
              <a:t>listy</a:t>
            </a:r>
            <a:r>
              <a:rPr lang="en-US" altLang="ko-KR" dirty="0">
                <a:solidFill>
                  <a:srgbClr val="004992"/>
                </a:solidFill>
              </a:rPr>
              <a:t>. </a:t>
            </a:r>
            <a:r>
              <a:rPr lang="en-US" altLang="ko-KR" dirty="0" err="1">
                <a:solidFill>
                  <a:srgbClr val="004992"/>
                </a:solidFill>
              </a:rPr>
              <a:t>Představte</a:t>
            </a:r>
            <a:r>
              <a:rPr lang="en-US" altLang="ko-KR" dirty="0">
                <a:solidFill>
                  <a:srgbClr val="004992"/>
                </a:solidFill>
              </a:rPr>
              <a:t> </a:t>
            </a:r>
            <a:r>
              <a:rPr lang="en-US" altLang="ko-KR" dirty="0" err="1">
                <a:solidFill>
                  <a:srgbClr val="004992"/>
                </a:solidFill>
              </a:rPr>
              <a:t>naši</a:t>
            </a:r>
            <a:r>
              <a:rPr lang="en-US" altLang="ko-KR" dirty="0">
                <a:solidFill>
                  <a:srgbClr val="004992"/>
                </a:solidFill>
              </a:rPr>
              <a:t> </a:t>
            </a:r>
            <a:r>
              <a:rPr lang="en-US" altLang="ko-KR" dirty="0" err="1">
                <a:solidFill>
                  <a:srgbClr val="004992"/>
                </a:solidFill>
              </a:rPr>
              <a:t>aplikaci</a:t>
            </a:r>
            <a:r>
              <a:rPr lang="en-US" altLang="ko-KR" dirty="0">
                <a:solidFill>
                  <a:srgbClr val="004992"/>
                </a:solidFill>
              </a:rPr>
              <a:t> COGITO (</a:t>
            </a:r>
            <a:r>
              <a:rPr lang="en-US" altLang="ko-KR" dirty="0" err="1">
                <a:solidFill>
                  <a:srgbClr val="004992"/>
                </a:solidFill>
              </a:rPr>
              <a:t>ke</a:t>
            </a:r>
            <a:r>
              <a:rPr lang="en-US" altLang="ko-KR" dirty="0">
                <a:solidFill>
                  <a:srgbClr val="004992"/>
                </a:solidFill>
              </a:rPr>
              <a:t> </a:t>
            </a:r>
            <a:r>
              <a:rPr lang="en-US" altLang="ko-KR" dirty="0" err="1">
                <a:solidFill>
                  <a:srgbClr val="004992"/>
                </a:solidFill>
              </a:rPr>
              <a:t>stažení</a:t>
            </a:r>
            <a:r>
              <a:rPr lang="en-US" altLang="ko-KR" dirty="0">
                <a:solidFill>
                  <a:srgbClr val="004992"/>
                </a:solidFill>
              </a:rPr>
              <a:t> </a:t>
            </a:r>
            <a:r>
              <a:rPr lang="en-US" altLang="ko-KR" dirty="0" err="1">
                <a:solidFill>
                  <a:srgbClr val="004992"/>
                </a:solidFill>
              </a:rPr>
              <a:t>zdarma</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rPr>
              <a:t>www.uke.de/mct_app</a:t>
            </a:r>
            <a:endParaRPr lang="de-DE" dirty="0">
              <a:solidFill>
                <a:srgbClr val="333333"/>
              </a:solidFill>
              <a:latin typeface="+mn-lt"/>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7" name="Footer Placeholder 6"/>
          <p:cNvSpPr>
            <a:spLocks noGrp="1"/>
          </p:cNvSpPr>
          <p:nvPr>
            <p:ph type="ftr" sz="quarter" idx="11"/>
          </p:nvPr>
        </p:nvSpPr>
        <p:spPr/>
        <p:txBody>
          <a:bodyPr/>
          <a:lstStyle/>
          <a:p>
            <a:pPr>
              <a:defRPr/>
            </a:pPr>
            <a:r>
              <a:rPr lang="de-DE"/>
              <a:t>Metakognitivní trénink 8 – Sebedůvěra &amp; Nálada</a:t>
            </a:r>
          </a:p>
        </p:txBody>
      </p:sp>
      <p:sp>
        <p:nvSpPr>
          <p:cNvPr id="8" name="Slide Number Placeholder 7"/>
          <p:cNvSpPr>
            <a:spLocks noGrp="1"/>
          </p:cNvSpPr>
          <p:nvPr>
            <p:ph type="sldNum" sz="quarter" idx="12"/>
          </p:nvPr>
        </p:nvSpPr>
        <p:spPr/>
        <p:txBody>
          <a:bodyPr/>
          <a:lstStyle/>
          <a:p>
            <a:fld id="{25529035-977B-456E-8177-79C4F2969AC4}" type="slidenum">
              <a:rPr lang="de-DE" altLang="de-DE" smtClean="0"/>
              <a:pPr/>
              <a:t>57</a:t>
            </a:fld>
            <a:endParaRPr lang="de-DE" altLang="de-DE"/>
          </a:p>
        </p:txBody>
      </p:sp>
    </p:spTree>
    <p:extLst>
      <p:ext uri="{BB962C8B-B14F-4D97-AF65-F5344CB8AC3E}">
        <p14:creationId xmlns:p14="http://schemas.microsoft.com/office/powerpoint/2010/main" val="60157000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558397075"/>
              </p:ext>
            </p:extLst>
          </p:nvPr>
        </p:nvGraphicFramePr>
        <p:xfrm>
          <a:off x="408954" y="2011680"/>
          <a:ext cx="11375999" cy="4297680"/>
        </p:xfrm>
        <a:graphic>
          <a:graphicData uri="http://schemas.openxmlformats.org/drawingml/2006/table">
            <a:tbl>
              <a:tblPr>
                <a:tableStyleId>{21E4AEA4-8DFA-4A89-87EB-49C32662AFE0}</a:tableStyleId>
              </a:tblPr>
              <a:tblGrid>
                <a:gridCol w="1800201">
                  <a:extLst>
                    <a:ext uri="{9D8B030D-6E8A-4147-A177-3AD203B41FA5}">
                      <a16:colId xmlns:a16="http://schemas.microsoft.com/office/drawing/2014/main" val="20000"/>
                    </a:ext>
                  </a:extLst>
                </a:gridCol>
                <a:gridCol w="1069461">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lonesome:cycler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It rained for weeks</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Dark clouds/dunkle Wolken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MS PGothic" pitchFamily="34" charset="-128"/>
                        </a:rPr>
                        <a:t>Littledan77</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MS PGothic" pitchFamily="34" charset="-128"/>
                        </a:rPr>
                        <a:t>Dispair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I was born that way…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/Ich bin halt so geboren....</a:t>
                      </a:r>
                      <a:endParaRPr kumimoji="0" lang="de-DE" altLang="de-DE" sz="1000" b="0" i="0" u="none" strike="noStrike" cap="none" normalizeH="0" baseline="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MS PGothic" pitchFamily="34" charset="-128"/>
                        </a:rPr>
                        <a:t>Viciarg</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MS PGothic" pitchFamily="34" charset="-128"/>
                        </a:rPr>
                        <a:t>http://viciarg.deviantart.com</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bare</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PP (only for use in MCT/ausschließlich für die Verwendung im MKT)</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Psychosis &amp; Depression/Psychose &amp; Depression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MS PGothic" pitchFamily="34" charset="-128"/>
                        </a:rPr>
                        <a:t>C♥rm3n </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MS PGothic" pitchFamily="34" charset="-128"/>
                        </a:rPr>
                        <a:t>yourewonderingandthinking</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Brooding/Grübeln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Lady-bug</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Kaleidoscope Mosaic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Mosaic/</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Mosaik</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Bold&amp;Blond </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Ride on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Tunnel/Tunnel</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Felipe Morin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The Prison •.</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Person in the eye/Person im Auge</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Oldmaison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Big thumbs Up </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Thumbs up/Daumen hoch</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Oldmaison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altLang="de-DE" sz="1000" b="0" i="0" u="none" strike="noStrike" cap="none" normalizeH="0" baseline="0">
                          <a:ln>
                            <a:noFill/>
                          </a:ln>
                          <a:solidFill>
                            <a:srgbClr val="333333"/>
                          </a:solidFill>
                          <a:effectLst/>
                          <a:latin typeface="Calibri Light"/>
                          <a:ea typeface="MS PGothic" pitchFamily="34" charset="-128"/>
                        </a:rPr>
                        <a:t>Complaints thumbs down-784494</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MS PGothic" pitchFamily="34" charset="-128"/>
                        </a:rPr>
                        <a:t>Thumbs down/Daumen runter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5" name="Footer Placeholder 4"/>
          <p:cNvSpPr>
            <a:spLocks noGrp="1"/>
          </p:cNvSpPr>
          <p:nvPr>
            <p:ph type="ftr" sz="quarter" idx="11"/>
          </p:nvPr>
        </p:nvSpPr>
        <p:spPr/>
        <p:txBody>
          <a:bodyPr/>
          <a:lstStyle/>
          <a:p>
            <a:pPr>
              <a:defRPr/>
            </a:pPr>
            <a:r>
              <a:rPr lang="de-DE"/>
              <a:t>Metakognitivní trénink 8 – Sebedůvěra &amp; Nálada</a:t>
            </a:r>
          </a:p>
        </p:txBody>
      </p:sp>
      <p:sp>
        <p:nvSpPr>
          <p:cNvPr id="7" name="Slide Number Placeholder 6"/>
          <p:cNvSpPr>
            <a:spLocks noGrp="1"/>
          </p:cNvSpPr>
          <p:nvPr>
            <p:ph type="sldNum" sz="quarter" idx="12"/>
          </p:nvPr>
        </p:nvSpPr>
        <p:spPr/>
        <p:txBody>
          <a:bodyPr/>
          <a:lstStyle/>
          <a:p>
            <a:fld id="{0A1205D8-5A00-4366-AD53-48EB62249DAD}" type="slidenum">
              <a:rPr lang="de-DE" altLang="de-DE" smtClean="0"/>
              <a:pPr/>
              <a:t>58</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420422710"/>
              </p:ext>
            </p:extLst>
          </p:nvPr>
        </p:nvGraphicFramePr>
        <p:xfrm>
          <a:off x="408954" y="2011680"/>
          <a:ext cx="11375999" cy="3505200"/>
        </p:xfrm>
        <a:graphic>
          <a:graphicData uri="http://schemas.openxmlformats.org/drawingml/2006/table">
            <a:tbl>
              <a:tblPr>
                <a:tableStyleId>{21E4AEA4-8DFA-4A89-87EB-49C32662AFE0}</a:tableStyleId>
              </a:tblPr>
              <a:tblGrid>
                <a:gridCol w="1800201">
                  <a:extLst>
                    <a:ext uri="{9D8B030D-6E8A-4147-A177-3AD203B41FA5}">
                      <a16:colId xmlns:a16="http://schemas.microsoft.com/office/drawing/2014/main" val="20000"/>
                    </a:ext>
                  </a:extLst>
                </a:gridCol>
                <a:gridCol w="1069461">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LunaDiRimmel</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Panic room.</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Panic/Panik</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Tarnishedrose</a:t>
                      </a:r>
                      <a:endParaRPr kumimoji="0" lang="en-GB"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 Coulrophobia VII ::</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MS PGothic" pitchFamily="34" charset="-128"/>
                        </a:rPr>
                        <a:t>Fear of clowns/Angst vor Clown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exfordy</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Addo Elephant National</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Park</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Elephant/Elefant</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furryscaly</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Fierce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Leopard behind fence/ Leopard hinter Zaun</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Oldmaison</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Barbie@2</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Barbie/Barbie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c.a.muller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JUMPING</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Jumping/Springen</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GreyArea</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Smiley Face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Smiley</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5" name="Footer Placeholder 4"/>
          <p:cNvSpPr>
            <a:spLocks noGrp="1"/>
          </p:cNvSpPr>
          <p:nvPr>
            <p:ph type="ftr" sz="quarter" idx="11"/>
          </p:nvPr>
        </p:nvSpPr>
        <p:spPr/>
        <p:txBody>
          <a:bodyPr/>
          <a:lstStyle/>
          <a:p>
            <a:pPr>
              <a:defRPr/>
            </a:pPr>
            <a:r>
              <a:rPr lang="de-DE"/>
              <a:t>Metakognitivní trénink 8 – Sebedůvěra &amp; Nálada</a:t>
            </a:r>
          </a:p>
        </p:txBody>
      </p:sp>
      <p:sp>
        <p:nvSpPr>
          <p:cNvPr id="7" name="Slide Number Placeholder 6"/>
          <p:cNvSpPr>
            <a:spLocks noGrp="1"/>
          </p:cNvSpPr>
          <p:nvPr>
            <p:ph type="sldNum" sz="quarter" idx="12"/>
          </p:nvPr>
        </p:nvSpPr>
        <p:spPr/>
        <p:txBody>
          <a:bodyPr/>
          <a:lstStyle/>
          <a:p>
            <a:fld id="{0A1205D8-5A00-4366-AD53-48EB62249DAD}" type="slidenum">
              <a:rPr lang="de-DE" altLang="de-DE" smtClean="0"/>
              <a:pPr/>
              <a:t>59</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4954</Words>
  <Application>Microsoft Office PowerPoint</Application>
  <PresentationFormat>Benutzerdefiniert</PresentationFormat>
  <Paragraphs>599</Paragraphs>
  <Slides>59</Slides>
  <Notes>59</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59</vt:i4>
      </vt:variant>
    </vt:vector>
  </HeadingPairs>
  <TitlesOfParts>
    <vt:vector size="67" baseType="lpstr">
      <vt:lpstr>Calibri Light</vt:lpstr>
      <vt:lpstr>WingDings</vt:lpstr>
      <vt:lpstr>Times New Roman</vt:lpstr>
      <vt:lpstr>Arial</vt:lpstr>
      <vt:lpstr>Symbol</vt:lpstr>
      <vt:lpstr>WingDings</vt:lpstr>
      <vt:lpstr>Calibri</vt:lpstr>
      <vt:lpstr>UKE_PPT-Vorlage_16zu9</vt:lpstr>
      <vt:lpstr>MKT 8 A – Sebedůvěra &amp; Nálada</vt:lpstr>
      <vt:lpstr>Jaké jsou příznaky deprese?</vt:lpstr>
      <vt:lpstr>Jaké jsou příznaky deprese?</vt:lpstr>
      <vt:lpstr>To mám vrozené... nebo jsem se takovým stal?</vt:lpstr>
      <vt:lpstr>To mám vrozené... nebo jsem se takovým stal?</vt:lpstr>
      <vt:lpstr>To mám vrozené... nebo jsem se takovým stal?</vt:lpstr>
      <vt:lpstr>To mám vrozené... nebo jsem se takovým stal?</vt:lpstr>
      <vt:lpstr>A proč se tím zabýváme?</vt:lpstr>
      <vt:lpstr>A proč se tím zabýváme?</vt:lpstr>
      <vt:lpstr>Psychóza &amp; deprese Vliv bludných přesvědčení na sebevědomí</vt:lpstr>
      <vt:lpstr>Psychóza &amp; deprese Vliv bludných přesvědčení na sebevědomí</vt:lpstr>
      <vt:lpstr>Psychóza &amp; deprese Vliv bludných přesvědčení na sebevědomí</vt:lpstr>
      <vt:lpstr>Psychóza &amp; deprese Vliv bludných přesvědčení na sebevědomí</vt:lpstr>
      <vt:lpstr>PowerPoint-Präsentation</vt:lpstr>
      <vt:lpstr>1. Přehnané zobecňování Jaké by bylo realističtější a užitečnější hodnocení?</vt:lpstr>
      <vt:lpstr>1. Přehnané zobecňování Jaké by bylo realističtější a užitečnější hodnocení?</vt:lpstr>
      <vt:lpstr>1. Přehnané zobecňování Jaké by bylo realističtější a užitečnější hodnocení?</vt:lpstr>
      <vt:lpstr>Pamatujte: Nezobecňujte jednu nedokonalost na všechno ostatní!</vt:lpstr>
      <vt:lpstr>2. Výběrové vnímání Jaké by bylo realističtější a užitečnější hodnocení?</vt:lpstr>
      <vt:lpstr>2. Výběrové vnímání Jaké by bylo realističtější a užitečnější hodnocení?</vt:lpstr>
      <vt:lpstr>2. Výběrové vnímání Jaké by bylo realističtější a užitečnější hodnocení?</vt:lpstr>
      <vt:lpstr>2. Výběrové vnímání Jaké by bylo realističtější a užitečnější hodnocení?</vt:lpstr>
      <vt:lpstr>3. Uplatňování vlastních měřítek jako jediných správných</vt:lpstr>
      <vt:lpstr>4. Přehlížení pozitivních sdělení a nekritické přijímání negativních sdělení! Jaké by bylo realističtější a užitečnější hodnocení?</vt:lpstr>
      <vt:lpstr>4. Přehlížení pozitivních sdělení a nekritické přijímání negativních sdělení! Jaké by bylo realističtější a užitečnější hodnocení?</vt:lpstr>
      <vt:lpstr>4. Přehlížení pozitivních sdělení a nekritické přijímání negativních sdělení! Jaké by bylo realističtější a užitečnější hodnocení?</vt:lpstr>
      <vt:lpstr>5. “Černobílé myšlení”/katastrofické myšlení Jaké by bylo realističtější a užitečnější hodnocení?</vt:lpstr>
      <vt:lpstr>5. “Černobílé myšlení”/katastrofické myšlení Jaké by bylo realističtější a užitečnější hodnocení?</vt:lpstr>
      <vt:lpstr>6. Potlačování negativních myšlenek Jaké by bylo realističtější hodnocení?</vt:lpstr>
      <vt:lpstr>6. Potlačování negativních myšlenek Jaké by bylo realističtější hodnocení?</vt:lpstr>
      <vt:lpstr>6. Potlačování negativních myšlenek Cvičení</vt:lpstr>
      <vt:lpstr>6. Potlačování negativních myšlenek Cvičení</vt:lpstr>
      <vt:lpstr>6. Potlačování negativních myšlenek Fungovalo to? Ne!</vt:lpstr>
      <vt:lpstr>Co tedy dělat:</vt:lpstr>
      <vt:lpstr>7. Další typy zkresleného uvažování</vt:lpstr>
      <vt:lpstr>7. Další typy zkresleného uvažování</vt:lpstr>
      <vt:lpstr>Volitelné: Video klipy</vt:lpstr>
      <vt:lpstr>Buďte si vědomi svých předností</vt:lpstr>
      <vt:lpstr>Buďte si vědomi svých předností</vt:lpstr>
      <vt:lpstr>Buďte si vědomi svých předností</vt:lpstr>
      <vt:lpstr>Buďte si vědomi svých předností</vt:lpstr>
      <vt:lpstr>Buďte si vědomi svých předností</vt:lpstr>
      <vt:lpstr>Tipy jak si zlepšit depresivní náladu/nízké sebevědomí</vt:lpstr>
      <vt:lpstr>Tipy jak si zlepšit depresivní náladu/nízké sebevědomí</vt:lpstr>
      <vt:lpstr>Tipy jak si zlepšit depresivní náladu/nízké sebevědomí</vt:lpstr>
      <vt:lpstr>Tipy jak si zlepšit depresivní náladu/nízké sebevědomí</vt:lpstr>
      <vt:lpstr>Tipy jak si zlepšit depresivní náladu/nízké sebevědomí</vt:lpstr>
      <vt:lpstr>Tipy jak si zlepšit depresivní náladu/nízké sebevědomí</vt:lpstr>
      <vt:lpstr>Tipy jak si zlepšit depresivní náladu/nízké sebevědomí</vt:lpstr>
      <vt:lpstr>Jak to uplatnit v běžném životě</vt:lpstr>
      <vt:lpstr>Jak to uplatnit v běžném životě</vt:lpstr>
      <vt:lpstr>Jak to uplatnit v běžném životě</vt:lpstr>
      <vt:lpstr>Jak to uplatnit v běžném životě</vt:lpstr>
      <vt:lpstr>A jak to souvisí s psychózou?</vt:lpstr>
      <vt:lpstr>A jak to souvisí s psychózou?</vt:lpstr>
      <vt:lpstr>A jak to souvisí s psychózou?</vt:lpstr>
      <vt:lpstr>Děkuji vám za pozornost!</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266</cp:revision>
  <dcterms:created xsi:type="dcterms:W3CDTF">2004-06-30T16:15:23Z</dcterms:created>
  <dcterms:modified xsi:type="dcterms:W3CDTF">2022-08-17T09:39:45Z</dcterms:modified>
</cp:coreProperties>
</file>