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0" r:id="rId1"/>
  </p:sldMasterIdLst>
  <p:notesMasterIdLst>
    <p:notesMasterId r:id="rId70"/>
  </p:notesMasterIdLst>
  <p:handoutMasterIdLst>
    <p:handoutMasterId r:id="rId71"/>
  </p:handoutMasterIdLst>
  <p:sldIdLst>
    <p:sldId id="676" r:id="rId2"/>
    <p:sldId id="579" r:id="rId3"/>
    <p:sldId id="664" r:id="rId4"/>
    <p:sldId id="663" r:id="rId5"/>
    <p:sldId id="662" r:id="rId6"/>
    <p:sldId id="665" r:id="rId7"/>
    <p:sldId id="677" r:id="rId8"/>
    <p:sldId id="604" r:id="rId9"/>
    <p:sldId id="668" r:id="rId10"/>
    <p:sldId id="667" r:id="rId11"/>
    <p:sldId id="666" r:id="rId12"/>
    <p:sldId id="585" r:id="rId13"/>
    <p:sldId id="586" r:id="rId14"/>
    <p:sldId id="566" r:id="rId15"/>
    <p:sldId id="567" r:id="rId16"/>
    <p:sldId id="613" r:id="rId17"/>
    <p:sldId id="671" r:id="rId18"/>
    <p:sldId id="670" r:id="rId19"/>
    <p:sldId id="669" r:id="rId20"/>
    <p:sldId id="617" r:id="rId21"/>
    <p:sldId id="618" r:id="rId22"/>
    <p:sldId id="619" r:id="rId23"/>
    <p:sldId id="620" r:id="rId24"/>
    <p:sldId id="621" r:id="rId25"/>
    <p:sldId id="622" r:id="rId26"/>
    <p:sldId id="623" r:id="rId27"/>
    <p:sldId id="624" r:id="rId28"/>
    <p:sldId id="625" r:id="rId29"/>
    <p:sldId id="626" r:id="rId30"/>
    <p:sldId id="627" r:id="rId31"/>
    <p:sldId id="628" r:id="rId32"/>
    <p:sldId id="629" r:id="rId33"/>
    <p:sldId id="630" r:id="rId34"/>
    <p:sldId id="631" r:id="rId35"/>
    <p:sldId id="632" r:id="rId36"/>
    <p:sldId id="633" r:id="rId37"/>
    <p:sldId id="634" r:id="rId38"/>
    <p:sldId id="635" r:id="rId39"/>
    <p:sldId id="636" r:id="rId40"/>
    <p:sldId id="660" r:id="rId41"/>
    <p:sldId id="637" r:id="rId42"/>
    <p:sldId id="638" r:id="rId43"/>
    <p:sldId id="639" r:id="rId44"/>
    <p:sldId id="640" r:id="rId45"/>
    <p:sldId id="641" r:id="rId46"/>
    <p:sldId id="642" r:id="rId47"/>
    <p:sldId id="643" r:id="rId48"/>
    <p:sldId id="644" r:id="rId49"/>
    <p:sldId id="645" r:id="rId50"/>
    <p:sldId id="646" r:id="rId51"/>
    <p:sldId id="647" r:id="rId52"/>
    <p:sldId id="648" r:id="rId53"/>
    <p:sldId id="649" r:id="rId54"/>
    <p:sldId id="650" r:id="rId55"/>
    <p:sldId id="651" r:id="rId56"/>
    <p:sldId id="652" r:id="rId57"/>
    <p:sldId id="653" r:id="rId58"/>
    <p:sldId id="654" r:id="rId59"/>
    <p:sldId id="655" r:id="rId60"/>
    <p:sldId id="656" r:id="rId61"/>
    <p:sldId id="593" r:id="rId62"/>
    <p:sldId id="673" r:id="rId63"/>
    <p:sldId id="672" r:id="rId64"/>
    <p:sldId id="598" r:id="rId65"/>
    <p:sldId id="675" r:id="rId66"/>
    <p:sldId id="674" r:id="rId67"/>
    <p:sldId id="661" r:id="rId68"/>
    <p:sldId id="608" r:id="rId69"/>
  </p:sldIdLst>
  <p:sldSz cx="12195175" cy="6858000"/>
  <p:notesSz cx="7099300" cy="10234613"/>
  <p:embeddedFontLst>
    <p:embeddedFont>
      <p:font typeface="Calibri" panose="020F0502020204030204" pitchFamily="34" charset="0"/>
      <p:regular r:id="rId72"/>
      <p:bold r:id="rId73"/>
      <p:italic r:id="rId74"/>
      <p:boldItalic r:id="rId75"/>
    </p:embeddedFont>
    <p:embeddedFont>
      <p:font typeface="Calibri Light" panose="020F0302020204030204" pitchFamily="34" charset="0"/>
      <p:regular r:id="rId76"/>
      <p:italic r:id="rId77"/>
    </p:embeddedFont>
  </p:embeddedFontLst>
  <p:defaultTextStyle>
    <a:defPPr>
      <a:defRPr lang="de-DE"/>
    </a:defPPr>
    <a:lvl1pPr algn="l" rtl="0" eaLnBrk="0" fontAlgn="base" hangingPunct="0">
      <a:spcBef>
        <a:spcPct val="0"/>
      </a:spcBef>
      <a:spcAft>
        <a:spcPct val="0"/>
      </a:spcAft>
      <a:defRPr lang="en-US" sz="1600" b="1" kern="1200">
        <a:solidFill>
          <a:schemeClr val="tx1"/>
        </a:solidFill>
        <a:latin typeface="+mn-lt"/>
        <a:ea typeface="+mn-ea"/>
        <a:cs typeface="+mn-cs"/>
      </a:defRPr>
    </a:lvl1pPr>
    <a:lvl2pPr marL="457200" algn="l" rtl="0" eaLnBrk="0" fontAlgn="base" hangingPunct="0">
      <a:spcBef>
        <a:spcPct val="0"/>
      </a:spcBef>
      <a:spcAft>
        <a:spcPct val="0"/>
      </a:spcAft>
      <a:defRPr lang="en-US" sz="1600" b="1" kern="1200">
        <a:solidFill>
          <a:schemeClr val="tx1"/>
        </a:solidFill>
        <a:latin typeface="+mn-lt"/>
        <a:ea typeface="+mn-ea"/>
        <a:cs typeface="+mn-cs"/>
      </a:defRPr>
    </a:lvl2pPr>
    <a:lvl3pPr marL="914400" algn="l" rtl="0" eaLnBrk="0" fontAlgn="base" hangingPunct="0">
      <a:spcBef>
        <a:spcPct val="0"/>
      </a:spcBef>
      <a:spcAft>
        <a:spcPct val="0"/>
      </a:spcAft>
      <a:defRPr lang="en-US" sz="1600" b="1" kern="1200">
        <a:solidFill>
          <a:schemeClr val="tx1"/>
        </a:solidFill>
        <a:latin typeface="+mn-lt"/>
        <a:ea typeface="+mn-ea"/>
        <a:cs typeface="+mn-cs"/>
      </a:defRPr>
    </a:lvl3pPr>
    <a:lvl4pPr marL="1371600" algn="l" rtl="0" eaLnBrk="0" fontAlgn="base" hangingPunct="0">
      <a:spcBef>
        <a:spcPct val="0"/>
      </a:spcBef>
      <a:spcAft>
        <a:spcPct val="0"/>
      </a:spcAft>
      <a:defRPr lang="en-US" sz="1600" b="1" kern="1200">
        <a:solidFill>
          <a:schemeClr val="tx1"/>
        </a:solidFill>
        <a:latin typeface="+mn-lt"/>
        <a:ea typeface="+mn-ea"/>
        <a:cs typeface="+mn-cs"/>
      </a:defRPr>
    </a:lvl4pPr>
    <a:lvl5pPr marL="1828800" algn="l" rtl="0" eaLnBrk="0" fontAlgn="base" hangingPunct="0">
      <a:spcBef>
        <a:spcPct val="0"/>
      </a:spcBef>
      <a:spcAft>
        <a:spcPct val="0"/>
      </a:spcAft>
      <a:defRPr lang="en-US" sz="1600" b="1" kern="1200">
        <a:solidFill>
          <a:schemeClr val="tx1"/>
        </a:solidFill>
        <a:latin typeface="+mn-lt"/>
        <a:ea typeface="+mn-ea"/>
        <a:cs typeface="+mn-cs"/>
      </a:defRPr>
    </a:lvl5pPr>
    <a:lvl6pPr marL="2286000" algn="l" defTabSz="914400" rtl="0" eaLnBrk="1" latinLnBrk="0" hangingPunct="1">
      <a:defRPr sz="1600" b="1" kern="1200">
        <a:solidFill>
          <a:schemeClr val="tx1"/>
        </a:solidFill>
        <a:latin typeface="Times New Roman" panose="02020603050405020304" pitchFamily="18" charset="0"/>
        <a:ea typeface="+mn-ea"/>
        <a:cs typeface="+mn-cs"/>
      </a:defRPr>
    </a:lvl6pPr>
    <a:lvl7pPr marL="2743200" algn="l" defTabSz="914400" rtl="0" eaLnBrk="1" latinLnBrk="0" hangingPunct="1">
      <a:defRPr sz="1600" b="1" kern="1200">
        <a:solidFill>
          <a:schemeClr val="tx1"/>
        </a:solidFill>
        <a:latin typeface="Times New Roman" panose="02020603050405020304" pitchFamily="18" charset="0"/>
        <a:ea typeface="+mn-ea"/>
        <a:cs typeface="+mn-cs"/>
      </a:defRPr>
    </a:lvl7pPr>
    <a:lvl8pPr marL="3200400" algn="l" defTabSz="914400" rtl="0" eaLnBrk="1" latinLnBrk="0" hangingPunct="1">
      <a:defRPr sz="1600" b="1" kern="1200">
        <a:solidFill>
          <a:schemeClr val="tx1"/>
        </a:solidFill>
        <a:latin typeface="Times New Roman" panose="02020603050405020304" pitchFamily="18" charset="0"/>
        <a:ea typeface="+mn-ea"/>
        <a:cs typeface="+mn-cs"/>
      </a:defRPr>
    </a:lvl8pPr>
    <a:lvl9pPr marL="3657600" algn="l" defTabSz="914400" rtl="0" eaLnBrk="1" latinLnBrk="0" hangingPunct="1">
      <a:defRPr sz="16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09" autoAdjust="0"/>
    <p:restoredTop sz="96244" autoAdjust="0"/>
  </p:normalViewPr>
  <p:slideViewPr>
    <p:cSldViewPr>
      <p:cViewPr varScale="1">
        <p:scale>
          <a:sx n="67" d="100"/>
          <a:sy n="67" d="100"/>
        </p:scale>
        <p:origin x="856" y="44"/>
      </p:cViewPr>
      <p:guideLst>
        <p:guide orient="horz" pos="2432"/>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3.fntdata"/><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2.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fntdata"/><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9DD5F9ED-C978-4BA7-97DF-4D7759397156}" type="slidenum">
              <a:rPr lang="en-GB" altLang="de-DE"/>
              <a:pPr>
                <a:defRPr/>
              </a:pPr>
              <a:t>‹Nr.›</a:t>
            </a:fld>
            <a:endParaRPr lang="en-GB" altLang="de-DE"/>
          </a:p>
        </p:txBody>
      </p:sp>
    </p:spTree>
    <p:extLst>
      <p:ext uri="{BB962C8B-B14F-4D97-AF65-F5344CB8AC3E}">
        <p14:creationId xmlns:p14="http://schemas.microsoft.com/office/powerpoint/2010/main" val="1663342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93160D44-5E2B-442D-AF84-3BD5AA306508}" type="slidenum">
              <a:rPr lang="en-US" altLang="de-DE"/>
              <a:pPr>
                <a:defRPr/>
              </a:pPr>
              <a:t>‹Nr.›</a:t>
            </a:fld>
            <a:endParaRPr lang="en-US" altLang="de-DE"/>
          </a:p>
        </p:txBody>
      </p:sp>
    </p:spTree>
    <p:extLst>
      <p:ext uri="{BB962C8B-B14F-4D97-AF65-F5344CB8AC3E}">
        <p14:creationId xmlns:p14="http://schemas.microsoft.com/office/powerpoint/2010/main" val="3277384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F249EFD-39BA-4708-9317-6856F30587E8}" type="slidenum">
              <a:rPr lang="en-US" altLang="de-DE" sz="1300"/>
              <a:pPr>
                <a:spcBef>
                  <a:spcPct val="0"/>
                </a:spcBef>
              </a:pPr>
              <a:t>2</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5397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F249EFD-39BA-4708-9317-6856F30587E8}" type="slidenum">
              <a:rPr lang="en-US" altLang="de-DE" sz="1300"/>
              <a:pPr>
                <a:spcBef>
                  <a:spcPct val="0"/>
                </a:spcBef>
              </a:pPr>
              <a:t>3</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5397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F249EFD-39BA-4708-9317-6856F30587E8}" type="slidenum">
              <a:rPr lang="en-US" altLang="de-DE" sz="1300"/>
              <a:pPr>
                <a:spcBef>
                  <a:spcPct val="0"/>
                </a:spcBef>
              </a:pPr>
              <a:t>4</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5397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F249EFD-39BA-4708-9317-6856F30587E8}" type="slidenum">
              <a:rPr lang="en-US"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5397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160D44-5E2B-442D-AF84-3BD5AA306508}" type="slidenum">
              <a:rPr lang="en-US" altLang="de-DE" smtClean="0"/>
              <a:pPr>
                <a:defRPr/>
              </a:pPr>
              <a:t>6</a:t>
            </a:fld>
            <a:endParaRPr lang="en-US" altLang="de-DE"/>
          </a:p>
        </p:txBody>
      </p:sp>
    </p:spTree>
    <p:extLst>
      <p:ext uri="{BB962C8B-B14F-4D97-AF65-F5344CB8AC3E}">
        <p14:creationId xmlns:p14="http://schemas.microsoft.com/office/powerpoint/2010/main" val="2743805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160D44-5E2B-442D-AF84-3BD5AA306508}" type="slidenum">
              <a:rPr lang="en-US" altLang="de-DE" smtClean="0"/>
              <a:pPr>
                <a:defRPr/>
              </a:pPr>
              <a:t>7</a:t>
            </a:fld>
            <a:endParaRPr lang="en-US" altLang="de-DE"/>
          </a:p>
        </p:txBody>
      </p:sp>
    </p:spTree>
    <p:extLst>
      <p:ext uri="{BB962C8B-B14F-4D97-AF65-F5344CB8AC3E}">
        <p14:creationId xmlns:p14="http://schemas.microsoft.com/office/powerpoint/2010/main" val="2743805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FF0878-AE15-4833-B8B1-CCA3AF5BF547}" type="slidenum">
              <a:rPr lang="en-US" altLang="de-DE" sz="1300"/>
              <a:pPr>
                <a:spcBef>
                  <a:spcPct val="0"/>
                </a:spcBef>
              </a:pPr>
              <a:t>8</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9915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FF0878-AE15-4833-B8B1-CCA3AF5BF547}" type="slidenum">
              <a:rPr lang="en-US" altLang="de-DE" sz="1300"/>
              <a:pPr>
                <a:spcBef>
                  <a:spcPct val="0"/>
                </a:spcBef>
              </a:pPr>
              <a:t>9</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9915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FF0878-AE15-4833-B8B1-CCA3AF5BF547}" type="slidenum">
              <a:rPr lang="en-US" altLang="de-DE" sz="1300"/>
              <a:pPr>
                <a:spcBef>
                  <a:spcPct val="0"/>
                </a:spcBef>
              </a:pPr>
              <a:t>10</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9915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FF0878-AE15-4833-B8B1-CCA3AF5BF547}" type="slidenum">
              <a:rPr lang="en-US" altLang="de-DE" sz="1300"/>
              <a:pPr>
                <a:spcBef>
                  <a:spcPct val="0"/>
                </a:spcBef>
              </a:pPr>
              <a:t>11</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9915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60ECF8B-B8C6-4D8C-8F67-76BA95986A2B}" type="slidenum">
              <a:rPr lang="en-US" altLang="de-DE" sz="1300"/>
              <a:pPr>
                <a:spcBef>
                  <a:spcPct val="0"/>
                </a:spcBef>
              </a:pPr>
              <a:t>12</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6497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F3CF7AC-59AA-4FD1-95ED-E046B8364EAC}" type="slidenum">
              <a:rPr lang="en-US" altLang="de-DE" sz="1300"/>
              <a:pPr>
                <a:spcBef>
                  <a:spcPct val="0"/>
                </a:spcBef>
              </a:pPr>
              <a:t>13</a:t>
            </a:fld>
            <a:endParaRPr lang="en-US"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5288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C4A6879-DCE7-4987-87AB-7F835FEE392D}" type="slidenum">
              <a:rPr lang="en-US" altLang="de-DE" sz="1300"/>
              <a:pPr>
                <a:spcBef>
                  <a:spcPct val="0"/>
                </a:spcBef>
              </a:pPr>
              <a:t>14</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945088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537B079-1142-4870-92A7-5150B3D3374C}" type="slidenum">
              <a:rPr lang="en-US" altLang="de-DE" sz="1300"/>
              <a:pPr>
                <a:spcBef>
                  <a:spcPct val="0"/>
                </a:spcBef>
              </a:pPr>
              <a:t>15</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868857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91B481-08D6-4211-99EE-EA75D9DD3E08}" type="slidenum">
              <a:rPr lang="en-US" altLang="de-DE" sz="1300"/>
              <a:pPr>
                <a:spcBef>
                  <a:spcPct val="0"/>
                </a:spcBef>
              </a:pPr>
              <a:t>16</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668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91B481-08D6-4211-99EE-EA75D9DD3E08}" type="slidenum">
              <a:rPr lang="en-US" altLang="de-DE" sz="1300"/>
              <a:pPr>
                <a:spcBef>
                  <a:spcPct val="0"/>
                </a:spcBef>
              </a:pPr>
              <a:t>17</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668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91B481-08D6-4211-99EE-EA75D9DD3E08}" type="slidenum">
              <a:rPr lang="en-US" altLang="de-DE" sz="130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668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91B481-08D6-4211-99EE-EA75D9DD3E08}" type="slidenum">
              <a:rPr lang="en-US" altLang="de-DE" sz="1300"/>
              <a:pPr>
                <a:spcBef>
                  <a:spcPct val="0"/>
                </a:spcBef>
              </a:pPr>
              <a:t>19</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668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9D91E84-33D9-41A8-921D-61972E5DA63C}"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20</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80311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1C40BE-7EE3-4065-B8E4-A783995BCFC3}"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21</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60540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4FEED35-C39A-4A85-9006-B2CB88A623DF}"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22</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0640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9C6D8E-9D4F-4266-BDA0-29D3C23455A2}"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23</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6032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DCF35D-7D7D-492A-8E6A-B7F70C43D5E2}"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24</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74300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0B4D46C-E531-42D1-8762-A9F6592BF06E}"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25</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67621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D6CE2F5-6D2D-4F0A-8EFD-694F9E86298C}"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26</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44265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4A3D85-8C12-4595-8A5A-87A57B3B06D7}"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27</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72277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7E64E68-5120-4B0F-8151-62BCA00B9B76}"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28</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38417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5FDAAF-CDDC-49D7-86CC-6D5FC672D698}"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29</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47236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0FDC6C2-1EAB-41C6-B6ED-A09F53E6B619}"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30</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41274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2EC9C7C-818D-4922-B484-B8EFE8151661}"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31</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07708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ED301BE-C360-4854-AAC5-73776D9FC128}"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32</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29146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0842C8C-4A3B-4848-AFDF-C82F154C581D}"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33</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10064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267EEB-4154-4C76-AB47-2D3C596F0D6F}"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34</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08832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6702B1D-C522-4E7B-AE12-ED4B63FE639E}"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35</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66228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C46B070-2446-48B3-A8A9-C7062D49DCF6}"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36</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60310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3074E1-258A-4080-9B52-E2D2B3D30865}"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37</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00690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673243C-51F6-41A0-93EF-E242F620C5F9}"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38</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40823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9EDE286-8920-463F-A31B-A225990EDF22}"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39</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92861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2B96119-5F9C-4EE2-8B3C-79240E77A041}"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41</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61467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8DF6131-C9D5-4008-94A1-EBFC8CEDF485}"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42</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64354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7DC607-A065-4505-B5C4-137E9B9E1E4F}"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43</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94190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204161E-A8AB-4E0C-8263-A8EECCC392AD}"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44</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44879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29293BE-4940-47B6-B287-A352966AF5F2}"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45</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7192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63EE23-C349-49C5-9179-B5E844E20380}"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46</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24794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1BDFC3B-0465-45B4-B38B-3C3155707D90}"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47</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40937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41A7486-3F7D-4E50-A763-ABC443569F75}"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48</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16630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8357718-65AA-4CBA-8406-AF613DB0D8F3}"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49</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90136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330CF1A-7EBA-4EA3-8612-5EBE2B95688C}"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50</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41427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72EA56D-4876-463A-9F69-78F210DB475B}"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51</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00654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2287224-1EA3-4AF8-92E9-C7BB25A625B0}"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52</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35027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BA5A5EE-E0A0-4BD2-AB95-542170733626}"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53</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66849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CC08A7D-AB47-47D7-A852-28D82B96BBE4}"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54</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98957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DD78ADE-F571-4F56-86DF-49B199F3F842}"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55</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00504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4493494-B3A1-4338-B416-1BAD7558594F}"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56</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35952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43511C4-D647-4DFF-B849-4A4545F13BBA}"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57</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24883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ECDF67-200D-42E4-97A7-79DCD3D1263B}"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58</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72509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5E11CD-94BC-497B-8F32-DAF61342395E}"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59</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16618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BBD4FB0-3745-49D0-990C-57EB6A38254A}" type="slidenum">
              <a:rPr lang="en-US" altLang="de-DE" sz="1300">
                <a:solidFill>
                  <a:srgbClr val="000000"/>
                </a:solidFill>
                <a:latin typeface="Arial" panose="020B0604020202020204" pitchFamily="34" charset="0"/>
                <a:ea typeface="ＭＳ Ｐゴシック" panose="020B0600070205080204" pitchFamily="34" charset="-128"/>
              </a:rPr>
              <a:pPr>
                <a:spcBef>
                  <a:spcPct val="0"/>
                </a:spcBef>
              </a:pPr>
              <a:t>60</a:t>
            </a:fld>
            <a:endParaRPr lang="en-US" altLang="de-DE" sz="1300">
              <a:solidFill>
                <a:srgbClr val="000000"/>
              </a:solidFill>
              <a:latin typeface="Arial" panose="020B0604020202020204" pitchFamily="34" charset="0"/>
              <a:ea typeface="ＭＳ Ｐゴシック" panose="020B0600070205080204" pitchFamily="34" charset="-128"/>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8066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70646B-6A3B-471E-A6FB-8B6A752EED90}" type="slidenum">
              <a:rPr lang="en-US" altLang="de-DE" sz="1300"/>
              <a:pPr>
                <a:spcBef>
                  <a:spcPct val="0"/>
                </a:spcBef>
              </a:pPr>
              <a:t>61</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66173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70646B-6A3B-471E-A6FB-8B6A752EED90}" type="slidenum">
              <a:rPr lang="en-US" altLang="de-DE" sz="130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661734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70646B-6A3B-471E-A6FB-8B6A752EED90}" type="slidenum">
              <a:rPr lang="en-US" altLang="de-DE" sz="1300"/>
              <a:pPr>
                <a:spcBef>
                  <a:spcPct val="0"/>
                </a:spcBef>
              </a:pPr>
              <a:t>63</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661734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76514F-AA68-40CC-BC5D-E57D0A1288FA}" type="slidenum">
              <a:rPr lang="en-US" altLang="de-DE" sz="1300"/>
              <a:pPr>
                <a:spcBef>
                  <a:spcPct val="0"/>
                </a:spcBef>
              </a:pPr>
              <a:t>64</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10588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76514F-AA68-40CC-BC5D-E57D0A1288FA}" type="slidenum">
              <a:rPr lang="en-US" altLang="de-DE" sz="130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105880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76514F-AA68-40CC-BC5D-E57D0A1288FA}" type="slidenum">
              <a:rPr lang="en-US" altLang="de-DE" sz="1300"/>
              <a:pPr>
                <a:spcBef>
                  <a:spcPct val="0"/>
                </a:spcBef>
              </a:pPr>
              <a:t>66</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105880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AC9CE93-1D60-4102-8284-78B3C7C9508D}" type="slidenum">
              <a:rPr lang="en-US" altLang="de-DE" sz="1300"/>
              <a:pPr>
                <a:spcBef>
                  <a:spcPct val="0"/>
                </a:spcBef>
              </a:pPr>
              <a:t>68</a:t>
            </a:fld>
            <a:endParaRPr lang="en-US" altLang="de-DE" sz="1300"/>
          </a:p>
        </p:txBody>
      </p:sp>
      <p:sp>
        <p:nvSpPr>
          <p:cNvPr id="140291" name="Rectangle 2"/>
          <p:cNvSpPr>
            <a:spLocks noGrp="1" noRot="1" noChangeAspect="1" noChangeArrowheads="1" noTextEdit="1"/>
          </p:cNvSpPr>
          <p:nvPr>
            <p:ph type="sldImg"/>
          </p:nvPr>
        </p:nvSpPr>
        <p:spPr>
          <a:xfrm>
            <a:off x="139700" y="768350"/>
            <a:ext cx="6821488"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39715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Použití</a:t>
            </a:r>
            <a:r>
              <a:rPr lang="en-US" altLang="ko-KR" sz="1000" b="0" dirty="0">
                <a:latin typeface="+mj-lt"/>
              </a:rPr>
              <a:t> </a:t>
            </a:r>
            <a:r>
              <a:rPr lang="en-US" altLang="ko-KR" sz="1000" b="0" dirty="0" err="1">
                <a:latin typeface="+mj-lt"/>
              </a:rPr>
              <a:t>obrázků</a:t>
            </a:r>
            <a:r>
              <a:rPr lang="en-US" altLang="ko-KR" sz="1000" b="0" dirty="0">
                <a:latin typeface="+mj-lt"/>
              </a:rPr>
              <a:t> v </a:t>
            </a:r>
            <a:r>
              <a:rPr lang="en-US" altLang="ko-KR" sz="1000" b="0" dirty="0" err="1">
                <a:latin typeface="+mj-lt"/>
              </a:rPr>
              <a:t>tomto</a:t>
            </a:r>
            <a:r>
              <a:rPr lang="en-US" altLang="ko-KR" sz="1000" b="0" dirty="0">
                <a:latin typeface="+mj-lt"/>
              </a:rPr>
              <a:t> </a:t>
            </a:r>
            <a:r>
              <a:rPr lang="en-US" altLang="ko-KR" sz="1000" b="0" dirty="0" err="1">
                <a:latin typeface="+mj-lt"/>
              </a:rPr>
              <a:t>modulu</a:t>
            </a:r>
            <a:r>
              <a:rPr lang="en-US" altLang="ko-KR" sz="1000" b="0" dirty="0">
                <a:latin typeface="+mj-lt"/>
              </a:rPr>
              <a:t> </a:t>
            </a:r>
            <a:r>
              <a:rPr lang="en-US" altLang="ko-KR" sz="1000" b="0" dirty="0" err="1">
                <a:latin typeface="+mj-lt"/>
              </a:rPr>
              <a:t>bylo</a:t>
            </a:r>
            <a:r>
              <a:rPr lang="en-US" altLang="ko-KR" sz="1000" b="0" dirty="0">
                <a:latin typeface="+mj-lt"/>
              </a:rPr>
              <a:t> </a:t>
            </a:r>
            <a:r>
              <a:rPr lang="en-US" altLang="ko-KR" sz="1000" b="0" dirty="0" err="1">
                <a:latin typeface="+mj-lt"/>
              </a:rPr>
              <a:t>laskavě</a:t>
            </a:r>
            <a:r>
              <a:rPr lang="en-US" altLang="ko-KR" sz="1000" b="0" dirty="0">
                <a:latin typeface="+mj-lt"/>
              </a:rPr>
              <a:t> </a:t>
            </a:r>
            <a:r>
              <a:rPr lang="en-US" altLang="ko-KR" sz="1000" b="0" dirty="0" err="1">
                <a:latin typeface="+mj-lt"/>
              </a:rPr>
              <a:t>umožněno</a:t>
            </a:r>
            <a:r>
              <a:rPr lang="en-US" altLang="ko-KR" sz="1000" b="0" dirty="0">
                <a:latin typeface="+mj-lt"/>
              </a:rPr>
              <a:t> </a:t>
            </a:r>
            <a:r>
              <a:rPr lang="en-US" altLang="ko-KR" sz="1000" b="0" dirty="0" err="1">
                <a:latin typeface="+mj-lt"/>
              </a:rPr>
              <a:t>různými</a:t>
            </a:r>
            <a:r>
              <a:rPr lang="en-US" altLang="ko-KR" sz="1000" b="0" dirty="0">
                <a:latin typeface="+mj-lt"/>
              </a:rPr>
              <a:t> </a:t>
            </a:r>
            <a:r>
              <a:rPr lang="en-US" altLang="ko-KR" sz="1000" b="0" dirty="0" err="1">
                <a:latin typeface="+mj-lt"/>
              </a:rPr>
              <a:t>umělci</a:t>
            </a:r>
            <a:r>
              <a:rPr lang="en-US" altLang="ko-KR" sz="1000" b="0" dirty="0">
                <a:latin typeface="+mj-lt"/>
              </a:rPr>
              <a:t> a </a:t>
            </a:r>
            <a:r>
              <a:rPr lang="en-US" altLang="ko-KR" sz="1000" b="0" dirty="0" err="1">
                <a:latin typeface="+mj-lt"/>
              </a:rPr>
              <a:t>držiteli</a:t>
            </a:r>
            <a:r>
              <a:rPr lang="en-US" altLang="ko-KR" sz="1000" b="0" dirty="0">
                <a:latin typeface="+mj-lt"/>
              </a:rPr>
              <a:t> </a:t>
            </a:r>
            <a:r>
              <a:rPr lang="en-US" altLang="ko-KR" sz="1000" b="0" dirty="0" err="1">
                <a:latin typeface="+mj-lt"/>
              </a:rPr>
              <a:t>copyrightů</a:t>
            </a:r>
            <a:r>
              <a:rPr lang="en-US" altLang="ko-KR" sz="1000" b="0" dirty="0">
                <a:latin typeface="+mj-lt"/>
              </a:rPr>
              <a:t>. </a:t>
            </a:r>
            <a:r>
              <a:rPr lang="en-US" altLang="ko-KR" sz="1000" b="0" dirty="0" err="1">
                <a:latin typeface="+mj-lt"/>
              </a:rPr>
              <a:t>Podrobnosti</a:t>
            </a:r>
            <a:r>
              <a:rPr lang="en-US" altLang="ko-KR" sz="1000" b="0" dirty="0">
                <a:latin typeface="+mj-lt"/>
              </a:rPr>
              <a:t> (</a:t>
            </a:r>
            <a:r>
              <a:rPr lang="en-US" altLang="ko-KR" sz="1000" b="0" dirty="0" err="1">
                <a:latin typeface="+mj-lt"/>
              </a:rPr>
              <a:t>umělec</a:t>
            </a:r>
            <a:r>
              <a:rPr lang="en-US" altLang="ko-KR" sz="1000" b="0" dirty="0">
                <a:latin typeface="+mj-lt"/>
              </a:rPr>
              <a:t>, </a:t>
            </a:r>
            <a:r>
              <a:rPr lang="en-US" altLang="ko-KR" sz="1000" b="0" dirty="0" err="1">
                <a:latin typeface="+mj-lt"/>
              </a:rPr>
              <a:t>dílo</a:t>
            </a:r>
            <a:r>
              <a:rPr lang="en-US" altLang="ko-KR" sz="1000" b="0" dirty="0">
                <a:latin typeface="+mj-lt"/>
              </a:rPr>
              <a:t>) </a:t>
            </a:r>
            <a:r>
              <a:rPr lang="en-US" altLang="ko-KR" sz="1000" b="0" dirty="0" err="1">
                <a:latin typeface="+mj-lt"/>
              </a:rPr>
              <a:t>jsou</a:t>
            </a:r>
            <a:r>
              <a:rPr lang="en-US" altLang="ko-KR" sz="1000" b="0" dirty="0">
                <a:latin typeface="+mj-lt"/>
              </a:rPr>
              <a:t> </a:t>
            </a:r>
            <a:r>
              <a:rPr lang="en-US" altLang="ko-KR" sz="1000" b="0" dirty="0" err="1">
                <a:latin typeface="+mj-lt"/>
              </a:rPr>
              <a:t>uvedeny</a:t>
            </a:r>
            <a:r>
              <a:rPr lang="en-US" altLang="ko-KR" sz="1000" b="0" dirty="0">
                <a:latin typeface="+mj-lt"/>
              </a:rPr>
              <a:t> </a:t>
            </a:r>
            <a:r>
              <a:rPr lang="en-US" altLang="ko-KR" sz="1000" b="0" dirty="0" err="1">
                <a:latin typeface="+mj-lt"/>
              </a:rPr>
              <a:t>na</a:t>
            </a:r>
            <a:r>
              <a:rPr lang="en-US" altLang="ko-KR" sz="1000" b="0" dirty="0">
                <a:latin typeface="+mj-lt"/>
              </a:rPr>
              <a:t> </a:t>
            </a:r>
            <a:r>
              <a:rPr lang="en-US" altLang="ko-KR" sz="1000" b="0" dirty="0" err="1">
                <a:latin typeface="+mj-lt"/>
              </a:rPr>
              <a:t>konci</a:t>
            </a:r>
            <a:r>
              <a:rPr lang="en-US" altLang="ko-KR" sz="1000" b="0" dirty="0">
                <a:latin typeface="+mj-lt"/>
              </a:rPr>
              <a:t> </a:t>
            </a:r>
            <a:r>
              <a:rPr lang="en-US" altLang="ko-KR" sz="1000" b="0" dirty="0" err="1">
                <a:latin typeface="+mj-lt"/>
              </a:rPr>
              <a:t>této</a:t>
            </a:r>
            <a:r>
              <a:rPr lang="en-US" altLang="ko-KR" sz="1000" b="0" dirty="0">
                <a:latin typeface="+mj-lt"/>
              </a:rPr>
              <a:t> </a:t>
            </a:r>
            <a:r>
              <a:rPr lang="en-US" altLang="ko-KR" sz="1000" b="0" dirty="0" err="1">
                <a:latin typeface="+mj-lt"/>
              </a:rPr>
              <a:t>prezentace</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3 – Změna Přesvědčení</a:t>
            </a:r>
          </a:p>
        </p:txBody>
      </p:sp>
      <p:sp>
        <p:nvSpPr>
          <p:cNvPr id="4" name="Slide Number Placeholder 3"/>
          <p:cNvSpPr>
            <a:spLocks noGrp="1"/>
          </p:cNvSpPr>
          <p:nvPr>
            <p:ph type="sldNum" sz="quarter" idx="12"/>
          </p:nvPr>
        </p:nvSpPr>
        <p:spPr bwMode="gray"/>
        <p:txBody>
          <a:bodyPr/>
          <a:lstStyle>
            <a:lvl1pPr>
              <a:defRPr b="0"/>
            </a:lvl1pPr>
          </a:lstStyle>
          <a:p>
            <a:pPr>
              <a:defRPr/>
            </a:pPr>
            <a:fld id="{C76B5DD7-DB64-4FD3-A260-B2FE58EF52A2}"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3 – Změna Přesvědčení</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A092C34-FE33-4D20-BBE0-D4EECE3EFB0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3 – Změna Přesvědčení</a:t>
            </a:r>
          </a:p>
        </p:txBody>
      </p:sp>
      <p:sp>
        <p:nvSpPr>
          <p:cNvPr id="7" name="Slide Number Placeholder 6"/>
          <p:cNvSpPr>
            <a:spLocks noGrp="1"/>
          </p:cNvSpPr>
          <p:nvPr>
            <p:ph type="sldNum" sz="quarter" idx="12"/>
          </p:nvPr>
        </p:nvSpPr>
        <p:spPr bwMode="gray"/>
        <p:txBody>
          <a:bodyPr/>
          <a:lstStyle>
            <a:lvl1pPr>
              <a:defRPr b="0"/>
            </a:lvl1pPr>
          </a:lstStyle>
          <a:p>
            <a:pPr>
              <a:defRPr/>
            </a:pPr>
            <a:fld id="{39196F2D-1570-41E6-93D7-1E8EB5FC469D}"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3 – Změna Přesvědčení</a:t>
            </a:r>
          </a:p>
        </p:txBody>
      </p:sp>
      <p:sp>
        <p:nvSpPr>
          <p:cNvPr id="7" name="Slide Number Placeholder 6"/>
          <p:cNvSpPr>
            <a:spLocks noGrp="1"/>
          </p:cNvSpPr>
          <p:nvPr>
            <p:ph type="sldNum" sz="quarter" idx="12"/>
          </p:nvPr>
        </p:nvSpPr>
        <p:spPr bwMode="gray"/>
        <p:txBody>
          <a:bodyPr/>
          <a:lstStyle>
            <a:lvl1pPr>
              <a:defRPr b="0"/>
            </a:lvl1pPr>
          </a:lstStyle>
          <a:p>
            <a:pPr>
              <a:defRPr/>
            </a:pPr>
            <a:fld id="{C76B5DD7-DB64-4FD3-A260-B2FE58EF52A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3 – Změna Přesvědčení</a:t>
            </a:r>
          </a:p>
        </p:txBody>
      </p:sp>
      <p:sp>
        <p:nvSpPr>
          <p:cNvPr id="7" name="Slide Number Placeholder 6"/>
          <p:cNvSpPr>
            <a:spLocks noGrp="1"/>
          </p:cNvSpPr>
          <p:nvPr>
            <p:ph type="sldNum" sz="quarter" idx="12"/>
          </p:nvPr>
        </p:nvSpPr>
        <p:spPr bwMode="gray"/>
        <p:txBody>
          <a:bodyPr/>
          <a:lstStyle>
            <a:lvl1pPr>
              <a:defRPr b="0"/>
            </a:lvl1pPr>
          </a:lstStyle>
          <a:p>
            <a:pPr>
              <a:defRPr/>
            </a:pPr>
            <a:fld id="{C76B5DD7-DB64-4FD3-A260-B2FE58EF52A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3 – Změna Přesvědčení</a:t>
            </a:r>
          </a:p>
        </p:txBody>
      </p:sp>
      <p:sp>
        <p:nvSpPr>
          <p:cNvPr id="5" name="Slide Number Placeholder 4"/>
          <p:cNvSpPr>
            <a:spLocks noGrp="1"/>
          </p:cNvSpPr>
          <p:nvPr>
            <p:ph type="sldNum" sz="quarter" idx="12"/>
          </p:nvPr>
        </p:nvSpPr>
        <p:spPr bwMode="gray"/>
        <p:txBody>
          <a:bodyPr/>
          <a:lstStyle>
            <a:lvl1pPr>
              <a:defRPr b="0"/>
            </a:lvl1pPr>
          </a:lstStyle>
          <a:p>
            <a:pPr>
              <a:defRPr/>
            </a:pPr>
            <a:fld id="{E848D900-DC9A-4DE9-BC3A-65B46FE215A0}"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3 – Změna Přesvědčení</a:t>
            </a:r>
          </a:p>
        </p:txBody>
      </p:sp>
      <p:sp>
        <p:nvSpPr>
          <p:cNvPr id="4" name="Slide Number Placeholder 3"/>
          <p:cNvSpPr>
            <a:spLocks noGrp="1"/>
          </p:cNvSpPr>
          <p:nvPr>
            <p:ph type="sldNum" sz="quarter" idx="12"/>
          </p:nvPr>
        </p:nvSpPr>
        <p:spPr bwMode="gray"/>
        <p:txBody>
          <a:bodyPr/>
          <a:lstStyle>
            <a:lvl1pPr>
              <a:defRPr b="0"/>
            </a:lvl1pPr>
          </a:lstStyle>
          <a:p>
            <a:pPr>
              <a:defRPr/>
            </a:pPr>
            <a:fld id="{3FD6BB24-8659-4CE0-887C-D9713DF8885A}"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3 – Změna Přesvědčení</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C76B5DD7-DB64-4FD3-A260-B2FE58EF52A2}"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18.jpe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31.jpe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34.png"/><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6.pn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8.pn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9.jpeg"/></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41.jpeg"/><Relationship Id="rId4" Type="http://schemas.openxmlformats.org/officeDocument/2006/relationships/image" Target="../media/image40.jpe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2.png"/><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2.png"/><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7.png"/></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50.png"/><Relationship Id="rId4" Type="http://schemas.openxmlformats.org/officeDocument/2006/relationships/image" Target="../media/image49.png"/></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50.png"/><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56.png"/><Relationship Id="rId4" Type="http://schemas.openxmlformats.org/officeDocument/2006/relationships/image" Target="../media/image55.png"/></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56.png"/><Relationship Id="rId4" Type="http://schemas.openxmlformats.org/officeDocument/2006/relationships/image" Target="../media/image55.png"/></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59.pn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61.png"/><Relationship Id="rId4" Type="http://schemas.openxmlformats.org/officeDocument/2006/relationships/image" Target="../media/image60.png"/></Relationships>
</file>

<file path=ppt/slides/_rels/slide6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61.png"/><Relationship Id="rId4" Type="http://schemas.openxmlformats.org/officeDocument/2006/relationships/image" Target="../media/image60.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a:t>
            </a:r>
            <a:r>
              <a:rPr lang="en-US" altLang="ja-JP">
                <a:latin typeface="+mn-lt"/>
                <a:ea typeface="+mn-ea"/>
                <a:cs typeface="+mn-cs"/>
              </a:rPr>
              <a:t>3 B </a:t>
            </a:r>
            <a:r>
              <a:rPr lang="en-US" altLang="ja-JP" dirty="0">
                <a:latin typeface="+mn-lt"/>
                <a:ea typeface="+mn-ea"/>
                <a:cs typeface="+mn-cs"/>
              </a:rPr>
              <a:t>– </a:t>
            </a:r>
            <a:r>
              <a:rPr lang="en-US" altLang="ko-KR" dirty="0" err="1">
                <a:latin typeface="+mn-lt"/>
                <a:ea typeface="+mn-ea"/>
                <a:cs typeface="+mn-cs"/>
              </a:rPr>
              <a:t>Změna</a:t>
            </a:r>
            <a:r>
              <a:rPr lang="en-US" altLang="ko-KR" dirty="0">
                <a:latin typeface="+mn-lt"/>
                <a:ea typeface="+mn-ea"/>
                <a:cs typeface="+mn-cs"/>
              </a:rPr>
              <a:t> </a:t>
            </a:r>
            <a:r>
              <a:rPr lang="en-US" altLang="ko-KR" dirty="0" err="1">
                <a:latin typeface="+mn-lt"/>
                <a:ea typeface="+mn-ea"/>
                <a:cs typeface="+mn-cs"/>
              </a:rPr>
              <a:t>Přesvědčení</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761105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Změna přesvědčení</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cs-CZ" altLang="de-DE" sz="2400" dirty="0">
                <a:solidFill>
                  <a:srgbClr val="333333"/>
                </a:solidFill>
              </a:rPr>
              <a:t>Lidé mají tendenci držet se prvních dojmů (např. předsudky</a:t>
            </a:r>
            <a:r>
              <a:rPr lang="en-US" altLang="de-DE" sz="2400" dirty="0">
                <a:solidFill>
                  <a:srgbClr val="333333"/>
                </a:solidFill>
              </a:rPr>
              <a:t>, </a:t>
            </a:r>
            <a:r>
              <a:rPr lang="cs-CZ" altLang="de-DE" sz="2400">
                <a:solidFill>
                  <a:srgbClr val="333333"/>
                </a:solidFill>
              </a:rPr>
              <a:t>postoj “první </a:t>
            </a:r>
            <a:r>
              <a:rPr lang="cs-CZ" altLang="de-DE" sz="2400" dirty="0">
                <a:solidFill>
                  <a:srgbClr val="333333"/>
                </a:solidFill>
              </a:rPr>
              <a:t>dojem je ten jediný </a:t>
            </a:r>
            <a:r>
              <a:rPr lang="cs-CZ" altLang="de-DE" sz="2400">
                <a:solidFill>
                  <a:srgbClr val="333333"/>
                </a:solidFill>
              </a:rPr>
              <a:t>správný dojem”</a:t>
            </a:r>
            <a:r>
              <a:rPr lang="en-US" altLang="de-DE" sz="2400">
                <a:solidFill>
                  <a:srgbClr val="333333"/>
                </a:solidFill>
              </a:rPr>
              <a:t>)</a:t>
            </a:r>
            <a:r>
              <a:rPr lang="cs-CZ" altLang="de-DE" sz="2400" dirty="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Změna přesvědčení</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cs-CZ" altLang="de-DE" sz="2400" dirty="0">
                <a:solidFill>
                  <a:srgbClr val="333333"/>
                </a:solidFill>
              </a:rPr>
              <a:t>Lidé mají tendenci držet se prvních dojmů (např. předsudky</a:t>
            </a:r>
            <a:r>
              <a:rPr lang="en-US" altLang="de-DE" sz="2400" dirty="0">
                <a:solidFill>
                  <a:srgbClr val="333333"/>
                </a:solidFill>
              </a:rPr>
              <a:t>, </a:t>
            </a:r>
            <a:r>
              <a:rPr lang="cs-CZ" altLang="de-DE" sz="2400" dirty="0">
                <a:solidFill>
                  <a:srgbClr val="333333"/>
                </a:solidFill>
              </a:rPr>
              <a:t>postoj “první dojem je ten jediný správný dojem”</a:t>
            </a:r>
            <a:r>
              <a:rPr lang="en-US" altLang="de-DE" sz="2400" dirty="0">
                <a:solidFill>
                  <a:srgbClr val="333333"/>
                </a:solidFill>
              </a:rPr>
              <a:t>)</a:t>
            </a:r>
            <a:r>
              <a:rPr lang="cs-CZ"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004992"/>
                </a:solidFill>
              </a:rPr>
              <a:t>Důvody</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endParaRPr lang="en-US" altLang="de-DE" sz="2400" dirty="0">
              <a:solidFill>
                <a:srgbClr val="333333"/>
              </a:solidFill>
            </a:endParaRPr>
          </a:p>
          <a:p>
            <a:pPr marL="342900" indent="-342900" defTabSz="914400" fontAlgn="base">
              <a:buClr>
                <a:srgbClr val="333333"/>
              </a:buClr>
              <a:buFont typeface="WingDings"/>
              <a:buChar char=""/>
            </a:pPr>
            <a:r>
              <a:rPr lang="cs-CZ" altLang="de-DE" sz="2400" dirty="0">
                <a:solidFill>
                  <a:srgbClr val="004992"/>
                </a:solidFill>
              </a:rPr>
              <a:t>Problémy</a:t>
            </a:r>
            <a:r>
              <a:rPr lang="en-US" altLang="de-DE" sz="2400" dirty="0">
                <a:solidFill>
                  <a:srgbClr val="004992"/>
                </a:solidFill>
              </a:rPr>
              <a:t>:</a:t>
            </a:r>
            <a:r>
              <a:rPr lang="en-US" altLang="de-DE" sz="2400" dirty="0">
                <a:solidFill>
                  <a:srgbClr val="333333"/>
                </a:solidFill>
              </a:rPr>
              <a:t> ???</a:t>
            </a:r>
            <a:endParaRPr lang="en-US" sz="2400" dirty="0">
              <a:solidFill>
                <a:srgbClr val="333333"/>
              </a:solidFill>
            </a:endParaRPr>
          </a:p>
          <a:p>
            <a:pPr lvl="0" defTabSz="914400" fontAlgn="base">
              <a:buClr>
                <a:srgbClr val="333333"/>
              </a:buClr>
            </a:pP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952804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4"/>
          <p:cNvSpPr txBox="1">
            <a:spLocks noChangeArrowheads="1"/>
          </p:cNvSpPr>
          <p:nvPr/>
        </p:nvSpPr>
        <p:spPr bwMode="auto">
          <a:xfrm>
            <a:off x="408955" y="6086152"/>
            <a:ext cx="11376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Times New Roman" panose="02020603050405020304" pitchFamily="18" charset="0"/>
              </a:defRPr>
            </a:lvl1pPr>
            <a:lvl2pPr marL="742950" indent="-285750">
              <a:spcBef>
                <a:spcPct val="20000"/>
              </a:spcBef>
              <a:buClr>
                <a:srgbClr val="006699"/>
              </a:buClr>
              <a:buChar char="–"/>
              <a:defRPr sz="2800">
                <a:solidFill>
                  <a:schemeClr val="tx1"/>
                </a:solidFill>
                <a:latin typeface="Times New Roman" panose="02020603050405020304" pitchFamily="18" charset="0"/>
              </a:defRPr>
            </a:lvl2pPr>
            <a:lvl3pPr marL="1143000" indent="-228600">
              <a:spcBef>
                <a:spcPct val="20000"/>
              </a:spcBef>
              <a:buClr>
                <a:srgbClr val="006699"/>
              </a:buClr>
              <a:buChar char="•"/>
              <a:defRPr sz="2400">
                <a:solidFill>
                  <a:schemeClr val="tx1"/>
                </a:solidFill>
                <a:latin typeface="Times New Roman" panose="02020603050405020304" pitchFamily="18" charset="0"/>
              </a:defRPr>
            </a:lvl3pPr>
            <a:lvl4pPr marL="1600200" indent="-228600">
              <a:spcBef>
                <a:spcPct val="20000"/>
              </a:spcBef>
              <a:buClr>
                <a:srgbClr val="006699"/>
              </a:buClr>
              <a:buChar char="–"/>
              <a:defRPr sz="2000">
                <a:solidFill>
                  <a:schemeClr val="tx1"/>
                </a:solidFill>
                <a:latin typeface="Times New Roman" panose="02020603050405020304" pitchFamily="18" charset="0"/>
              </a:defRPr>
            </a:lvl4pPr>
            <a:lvl5pPr marL="2057400" indent="-22860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ct val="50000"/>
              </a:spcBef>
              <a:buClrTx/>
              <a:buFontTx/>
              <a:buNone/>
            </a:pPr>
            <a:r>
              <a:rPr lang="de-DE" altLang="de-DE" sz="1600" b="0" dirty="0">
                <a:solidFill>
                  <a:srgbClr val="333333"/>
                </a:solidFill>
                <a:latin typeface="+mn-lt"/>
              </a:rPr>
              <a:t>* </a:t>
            </a:r>
            <a:r>
              <a:rPr lang="cs-CZ" altLang="de-DE" sz="1600" b="0" dirty="0">
                <a:solidFill>
                  <a:srgbClr val="333333"/>
                </a:solidFill>
                <a:latin typeface="+mn-lt"/>
              </a:rPr>
              <a:t>Vidíte jen to, co chcete vidět.</a:t>
            </a:r>
            <a:endParaRPr lang="de-DE" altLang="de-DE" sz="16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Změna přesvědčení</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cs-CZ" altLang="de-DE" sz="2400" dirty="0">
                <a:solidFill>
                  <a:srgbClr val="333333"/>
                </a:solidFill>
              </a:rPr>
              <a:t>Lidé mají tendenci držet se prvních dojmů (např. předsudky</a:t>
            </a:r>
            <a:r>
              <a:rPr lang="en-US" altLang="de-DE" sz="2400" dirty="0">
                <a:solidFill>
                  <a:srgbClr val="333333"/>
                </a:solidFill>
              </a:rPr>
              <a:t>, </a:t>
            </a:r>
            <a:r>
              <a:rPr lang="cs-CZ" altLang="de-DE" sz="2400" dirty="0">
                <a:solidFill>
                  <a:srgbClr val="333333"/>
                </a:solidFill>
              </a:rPr>
              <a:t>postoj “první dojem je ten jediný správný dojem”</a:t>
            </a:r>
            <a:r>
              <a:rPr lang="en-US" altLang="de-DE" sz="2400" dirty="0">
                <a:solidFill>
                  <a:srgbClr val="333333"/>
                </a:solidFill>
              </a:rPr>
              <a:t>)</a:t>
            </a:r>
            <a:r>
              <a:rPr lang="cs-CZ"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004992"/>
                </a:solidFill>
              </a:rPr>
              <a:t>Důvody</a:t>
            </a:r>
            <a:r>
              <a:rPr lang="en-US" altLang="de-DE" sz="2400" dirty="0">
                <a:solidFill>
                  <a:srgbClr val="004992"/>
                </a:solidFill>
              </a:rPr>
              <a:t>:</a:t>
            </a:r>
            <a:r>
              <a:rPr lang="en-US" altLang="de-DE" sz="2400" dirty="0">
                <a:solidFill>
                  <a:srgbClr val="333333"/>
                </a:solidFill>
              </a:rPr>
              <a:t> </a:t>
            </a:r>
            <a:r>
              <a:rPr lang="cs-CZ" altLang="de-DE" sz="2400" dirty="0">
                <a:solidFill>
                  <a:srgbClr val="333333"/>
                </a:solidFill>
              </a:rPr>
              <a:t>Pohodlnost,</a:t>
            </a:r>
            <a:r>
              <a:rPr lang="en-US" altLang="de-DE" sz="2400" dirty="0">
                <a:solidFill>
                  <a:srgbClr val="333333"/>
                </a:solidFill>
              </a:rPr>
              <a:t> </a:t>
            </a:r>
            <a:r>
              <a:rPr lang="cs-CZ" altLang="de-DE" sz="2400" dirty="0">
                <a:solidFill>
                  <a:srgbClr val="333333"/>
                </a:solidFill>
              </a:rPr>
              <a:t>“sklon k potvrzování si svých přesvědčení</a:t>
            </a:r>
            <a:r>
              <a:rPr lang="en-US" altLang="de-DE" sz="2400" dirty="0">
                <a:solidFill>
                  <a:srgbClr val="333333"/>
                </a:solidFill>
              </a:rPr>
              <a:t>”*, </a:t>
            </a:r>
            <a:r>
              <a:rPr lang="cs-CZ" altLang="de-DE" sz="2400" dirty="0">
                <a:solidFill>
                  <a:srgbClr val="333333"/>
                </a:solidFill>
              </a:rPr>
              <a:t>bezmyšlenkovitost,</a:t>
            </a:r>
            <a:r>
              <a:rPr lang="en-US" altLang="de-DE" sz="2400" dirty="0">
                <a:solidFill>
                  <a:srgbClr val="333333"/>
                </a:solidFill>
              </a:rPr>
              <a:t> </a:t>
            </a:r>
            <a:r>
              <a:rPr lang="cs-CZ" altLang="de-DE" sz="2400" dirty="0">
                <a:solidFill>
                  <a:srgbClr val="333333"/>
                </a:solidFill>
              </a:rPr>
              <a:t>umožňuje rychlou orientaci ve složitém světě</a:t>
            </a:r>
            <a:r>
              <a:rPr lang="en-US" altLang="de-DE" sz="2400" dirty="0">
                <a:solidFill>
                  <a:srgbClr val="333333"/>
                </a:solidFill>
              </a:rPr>
              <a:t>, </a:t>
            </a:r>
            <a:r>
              <a:rPr lang="cs-CZ" altLang="de-DE" sz="2400" dirty="0">
                <a:solidFill>
                  <a:srgbClr val="333333"/>
                </a:solidFill>
              </a:rPr>
              <a:t>pýcha.</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004992"/>
                </a:solidFill>
              </a:rPr>
              <a:t>Problémy</a:t>
            </a:r>
            <a:r>
              <a:rPr lang="en-US" altLang="de-DE" sz="2400" dirty="0">
                <a:solidFill>
                  <a:srgbClr val="004992"/>
                </a:solidFill>
              </a:rPr>
              <a:t>:</a:t>
            </a:r>
            <a:r>
              <a:rPr lang="en-US" altLang="de-DE" sz="2400" dirty="0">
                <a:solidFill>
                  <a:srgbClr val="333333"/>
                </a:solidFill>
              </a:rPr>
              <a:t> ???</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489027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4"/>
          <p:cNvSpPr txBox="1">
            <a:spLocks noChangeArrowheads="1"/>
          </p:cNvSpPr>
          <p:nvPr/>
        </p:nvSpPr>
        <p:spPr bwMode="auto">
          <a:xfrm>
            <a:off x="408955" y="6086152"/>
            <a:ext cx="11376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Times New Roman" panose="02020603050405020304" pitchFamily="18" charset="0"/>
              </a:defRPr>
            </a:lvl1pPr>
            <a:lvl2pPr marL="742950" indent="-285750">
              <a:spcBef>
                <a:spcPct val="20000"/>
              </a:spcBef>
              <a:buClr>
                <a:srgbClr val="006699"/>
              </a:buClr>
              <a:buChar char="–"/>
              <a:defRPr sz="2800">
                <a:solidFill>
                  <a:schemeClr val="tx1"/>
                </a:solidFill>
                <a:latin typeface="Times New Roman" panose="02020603050405020304" pitchFamily="18" charset="0"/>
              </a:defRPr>
            </a:lvl2pPr>
            <a:lvl3pPr marL="1143000" indent="-228600">
              <a:spcBef>
                <a:spcPct val="20000"/>
              </a:spcBef>
              <a:buClr>
                <a:srgbClr val="006699"/>
              </a:buClr>
              <a:buChar char="•"/>
              <a:defRPr sz="2400">
                <a:solidFill>
                  <a:schemeClr val="tx1"/>
                </a:solidFill>
                <a:latin typeface="Times New Roman" panose="02020603050405020304" pitchFamily="18" charset="0"/>
              </a:defRPr>
            </a:lvl3pPr>
            <a:lvl4pPr marL="1600200" indent="-228600">
              <a:spcBef>
                <a:spcPct val="20000"/>
              </a:spcBef>
              <a:buClr>
                <a:srgbClr val="006699"/>
              </a:buClr>
              <a:buChar char="–"/>
              <a:defRPr sz="2000">
                <a:solidFill>
                  <a:schemeClr val="tx1"/>
                </a:solidFill>
                <a:latin typeface="Times New Roman" panose="02020603050405020304" pitchFamily="18" charset="0"/>
              </a:defRPr>
            </a:lvl4pPr>
            <a:lvl5pPr marL="2057400" indent="-22860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ct val="50000"/>
              </a:spcBef>
              <a:buClrTx/>
              <a:buFontTx/>
              <a:buNone/>
            </a:pPr>
            <a:r>
              <a:rPr lang="de-DE" altLang="de-DE" sz="1600" b="0" dirty="0">
                <a:solidFill>
                  <a:srgbClr val="333333"/>
                </a:solidFill>
                <a:latin typeface="+mn-lt"/>
              </a:rPr>
              <a:t>* </a:t>
            </a:r>
            <a:r>
              <a:rPr lang="cs-CZ" altLang="de-DE" sz="1600" b="0" dirty="0">
                <a:solidFill>
                  <a:srgbClr val="333333"/>
                </a:solidFill>
                <a:latin typeface="+mn-lt"/>
              </a:rPr>
              <a:t>Vidíte jen to, co chcete vidět.</a:t>
            </a:r>
            <a:endParaRPr lang="de-DE" altLang="de-DE" sz="16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Změna přesvědčení</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cs-CZ" altLang="de-DE" sz="2400" dirty="0">
                <a:solidFill>
                  <a:srgbClr val="333333"/>
                </a:solidFill>
              </a:rPr>
              <a:t>Lidé mají tendenci držet se prvních dojmů (např. předsudky</a:t>
            </a:r>
            <a:r>
              <a:rPr lang="en-US" altLang="de-DE" sz="2400" dirty="0">
                <a:solidFill>
                  <a:srgbClr val="333333"/>
                </a:solidFill>
              </a:rPr>
              <a:t>, </a:t>
            </a:r>
            <a:r>
              <a:rPr lang="cs-CZ" altLang="de-DE" sz="2400">
                <a:solidFill>
                  <a:srgbClr val="333333"/>
                </a:solidFill>
              </a:rPr>
              <a:t>postoj “první </a:t>
            </a:r>
            <a:r>
              <a:rPr lang="cs-CZ" altLang="de-DE" sz="2400" dirty="0">
                <a:solidFill>
                  <a:srgbClr val="333333"/>
                </a:solidFill>
              </a:rPr>
              <a:t>dojem je ten jediný </a:t>
            </a:r>
            <a:r>
              <a:rPr lang="cs-CZ" altLang="de-DE" sz="2400">
                <a:solidFill>
                  <a:srgbClr val="333333"/>
                </a:solidFill>
              </a:rPr>
              <a:t>správný dojem”</a:t>
            </a:r>
            <a:r>
              <a:rPr lang="en-US" altLang="de-DE" sz="2400">
                <a:solidFill>
                  <a:srgbClr val="333333"/>
                </a:solidFill>
              </a:rPr>
              <a:t>)</a:t>
            </a:r>
            <a:r>
              <a:rPr lang="cs-CZ"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004992"/>
                </a:solidFill>
              </a:rPr>
              <a:t>Důvody</a:t>
            </a:r>
            <a:r>
              <a:rPr lang="en-US" altLang="de-DE" sz="2400" dirty="0">
                <a:solidFill>
                  <a:srgbClr val="004992"/>
                </a:solidFill>
              </a:rPr>
              <a:t>:</a:t>
            </a:r>
            <a:r>
              <a:rPr lang="en-US" altLang="de-DE" sz="2400" dirty="0">
                <a:solidFill>
                  <a:srgbClr val="333333"/>
                </a:solidFill>
              </a:rPr>
              <a:t> </a:t>
            </a:r>
            <a:r>
              <a:rPr lang="cs-CZ" altLang="de-DE" sz="2400" dirty="0">
                <a:solidFill>
                  <a:srgbClr val="333333"/>
                </a:solidFill>
              </a:rPr>
              <a:t>Pohodlnost</a:t>
            </a:r>
            <a:r>
              <a:rPr lang="cs-CZ" altLang="de-DE" sz="2400">
                <a:solidFill>
                  <a:srgbClr val="333333"/>
                </a:solidFill>
              </a:rPr>
              <a:t>,</a:t>
            </a:r>
            <a:r>
              <a:rPr lang="en-US" altLang="de-DE" sz="2400">
                <a:solidFill>
                  <a:srgbClr val="333333"/>
                </a:solidFill>
              </a:rPr>
              <a:t> </a:t>
            </a:r>
            <a:r>
              <a:rPr lang="cs-CZ" altLang="de-DE" sz="2400">
                <a:solidFill>
                  <a:srgbClr val="333333"/>
                </a:solidFill>
              </a:rPr>
              <a:t>“sklon </a:t>
            </a:r>
            <a:r>
              <a:rPr lang="cs-CZ" altLang="de-DE" sz="2400" dirty="0">
                <a:solidFill>
                  <a:srgbClr val="333333"/>
                </a:solidFill>
              </a:rPr>
              <a:t>k potvrzování si </a:t>
            </a:r>
            <a:r>
              <a:rPr lang="cs-CZ" altLang="de-DE" sz="2400">
                <a:solidFill>
                  <a:srgbClr val="333333"/>
                </a:solidFill>
              </a:rPr>
              <a:t>svých přesvědčení</a:t>
            </a:r>
            <a:r>
              <a:rPr lang="en-US" altLang="de-DE" sz="2400">
                <a:solidFill>
                  <a:srgbClr val="333333"/>
                </a:solidFill>
              </a:rPr>
              <a:t>”*, </a:t>
            </a:r>
            <a:r>
              <a:rPr lang="cs-CZ" altLang="de-DE" sz="2400" dirty="0">
                <a:solidFill>
                  <a:srgbClr val="333333"/>
                </a:solidFill>
              </a:rPr>
              <a:t>bezmyšlenkovitost,</a:t>
            </a:r>
            <a:r>
              <a:rPr lang="en-US" altLang="de-DE" sz="2400" dirty="0">
                <a:solidFill>
                  <a:srgbClr val="333333"/>
                </a:solidFill>
              </a:rPr>
              <a:t> </a:t>
            </a:r>
            <a:r>
              <a:rPr lang="cs-CZ" altLang="de-DE" sz="2400" dirty="0">
                <a:solidFill>
                  <a:srgbClr val="333333"/>
                </a:solidFill>
              </a:rPr>
              <a:t>umožňuje rychlou orientaci ve složitém světě</a:t>
            </a:r>
            <a:r>
              <a:rPr lang="en-US" altLang="de-DE" sz="2400" dirty="0">
                <a:solidFill>
                  <a:srgbClr val="333333"/>
                </a:solidFill>
              </a:rPr>
              <a:t>, </a:t>
            </a:r>
            <a:r>
              <a:rPr lang="cs-CZ" altLang="de-DE" sz="2400" dirty="0">
                <a:solidFill>
                  <a:srgbClr val="333333"/>
                </a:solidFill>
              </a:rPr>
              <a:t>pýcha.</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004992"/>
                </a:solidFill>
              </a:rPr>
              <a:t>Problémy</a:t>
            </a:r>
            <a:r>
              <a:rPr lang="en-US" altLang="de-DE" sz="2400" dirty="0">
                <a:solidFill>
                  <a:srgbClr val="004992"/>
                </a:solidFill>
              </a:rPr>
              <a:t>:</a:t>
            </a:r>
            <a:r>
              <a:rPr lang="en-US" altLang="de-DE" sz="2400" dirty="0">
                <a:solidFill>
                  <a:srgbClr val="333333"/>
                </a:solidFill>
              </a:rPr>
              <a:t> </a:t>
            </a:r>
            <a:r>
              <a:rPr lang="cs-CZ" altLang="de-DE" sz="2400" dirty="0">
                <a:solidFill>
                  <a:srgbClr val="333333"/>
                </a:solidFill>
              </a:rPr>
              <a:t>Udržuje se chybné usuzování</a:t>
            </a:r>
            <a:r>
              <a:rPr lang="de-DE" altLang="de-DE" sz="2400" dirty="0">
                <a:solidFill>
                  <a:srgbClr val="333333"/>
                </a:solidFill>
              </a:rPr>
              <a:t> </a:t>
            </a:r>
            <a:r>
              <a:rPr lang="en-US" altLang="de-DE" sz="2400" dirty="0">
                <a:solidFill>
                  <a:srgbClr val="333333"/>
                </a:solidFill>
              </a:rPr>
              <a:t>(</a:t>
            </a:r>
            <a:r>
              <a:rPr lang="cs-CZ" altLang="de-DE" sz="2400" dirty="0">
                <a:solidFill>
                  <a:srgbClr val="333333"/>
                </a:solidFill>
              </a:rPr>
              <a:t>např. rasové předsudky</a:t>
            </a:r>
            <a:r>
              <a:rPr lang="en-US" altLang="de-DE" sz="2400" dirty="0">
                <a:solidFill>
                  <a:srgbClr val="333333"/>
                </a:solidFill>
              </a:rPr>
              <a:t>), </a:t>
            </a:r>
            <a:r>
              <a:rPr lang="cs-CZ" altLang="de-DE" sz="2400" dirty="0">
                <a:solidFill>
                  <a:srgbClr val="333333"/>
                </a:solidFill>
              </a:rPr>
              <a:t>nesprávné </a:t>
            </a:r>
            <a:r>
              <a:rPr lang="cs-CZ" altLang="de-DE" sz="2400">
                <a:solidFill>
                  <a:srgbClr val="333333"/>
                </a:solidFill>
              </a:rPr>
              <a:t>zobecňování</a:t>
            </a:r>
            <a:r>
              <a:rPr lang="en-US" altLang="de-DE" sz="2400">
                <a:solidFill>
                  <a:srgbClr val="333333"/>
                </a:solidFill>
              </a:rPr>
              <a:t> (</a:t>
            </a:r>
            <a:r>
              <a:rPr lang="cs-CZ" altLang="de-DE" sz="2400">
                <a:solidFill>
                  <a:srgbClr val="333333"/>
                </a:solidFill>
              </a:rPr>
              <a:t>“viděl </a:t>
            </a:r>
            <a:r>
              <a:rPr lang="cs-CZ" altLang="de-DE" sz="2400" dirty="0">
                <a:solidFill>
                  <a:srgbClr val="333333"/>
                </a:solidFill>
              </a:rPr>
              <a:t>jsem jednoho – jako bych </a:t>
            </a:r>
            <a:r>
              <a:rPr lang="cs-CZ" altLang="de-DE" sz="2400">
                <a:solidFill>
                  <a:srgbClr val="333333"/>
                </a:solidFill>
              </a:rPr>
              <a:t>viděl všechny</a:t>
            </a:r>
            <a:r>
              <a:rPr lang="en-US" altLang="de-DE" sz="2400">
                <a:solidFill>
                  <a:srgbClr val="333333"/>
                </a:solidFill>
              </a:rPr>
              <a:t>”), </a:t>
            </a:r>
            <a:r>
              <a:rPr lang="cs-CZ" altLang="de-DE" sz="2400" dirty="0">
                <a:solidFill>
                  <a:srgbClr val="333333"/>
                </a:solidFill>
              </a:rPr>
              <a:t>někdo nedostane druhou šanci, i když by si ji zasloužil.</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3778638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Výroky lidí, kteří se mýlili ve svých předpovědích</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ko-KR" sz="1600" dirty="0">
                <a:solidFill>
                  <a:srgbClr val="004992"/>
                </a:solidFill>
              </a:rPr>
              <a:t>“Rozumné a odpovědné ženy nechtějí chodit k volbám</a:t>
            </a:r>
            <a:r>
              <a:rPr lang="en-US" altLang="de-DE" sz="1600" dirty="0">
                <a:solidFill>
                  <a:srgbClr val="004992"/>
                </a:solidFill>
              </a:rPr>
              <a:t>.”</a:t>
            </a:r>
            <a:br>
              <a:rPr lang="en-US" altLang="de-DE" sz="1600" dirty="0">
                <a:solidFill>
                  <a:srgbClr val="333333"/>
                </a:solidFill>
              </a:rPr>
            </a:br>
            <a:r>
              <a:rPr lang="en-US" altLang="de-DE" sz="1600" dirty="0">
                <a:solidFill>
                  <a:srgbClr val="333333"/>
                </a:solidFill>
              </a:rPr>
              <a:t>Grover Cleveland, </a:t>
            </a:r>
            <a:r>
              <a:rPr lang="cs-CZ" altLang="de-DE" sz="1600" dirty="0">
                <a:solidFill>
                  <a:srgbClr val="333333"/>
                </a:solidFill>
              </a:rPr>
              <a:t>bývalý</a:t>
            </a:r>
            <a:r>
              <a:rPr lang="de-DE" altLang="de-DE" sz="1600" dirty="0">
                <a:solidFill>
                  <a:srgbClr val="333333"/>
                </a:solidFill>
              </a:rPr>
              <a:t> </a:t>
            </a:r>
            <a:r>
              <a:rPr lang="cs-CZ" altLang="de-DE" sz="1600" dirty="0">
                <a:solidFill>
                  <a:srgbClr val="333333"/>
                </a:solidFill>
              </a:rPr>
              <a:t>prezident </a:t>
            </a:r>
            <a:r>
              <a:rPr lang="de-DE" altLang="de-DE" sz="1600" dirty="0">
                <a:solidFill>
                  <a:srgbClr val="333333"/>
                </a:solidFill>
              </a:rPr>
              <a:t>USA, </a:t>
            </a:r>
            <a:r>
              <a:rPr lang="en-US" altLang="de-DE" sz="1600" dirty="0">
                <a:solidFill>
                  <a:srgbClr val="333333"/>
                </a:solidFill>
              </a:rPr>
              <a:t>1905</a:t>
            </a:r>
          </a:p>
          <a:p>
            <a:pPr lvl="0" defTabSz="914400" fontAlgn="base">
              <a:lnSpc>
                <a:spcPct val="100000"/>
              </a:lnSpc>
              <a:spcBef>
                <a:spcPts val="1200"/>
              </a:spcBef>
            </a:pPr>
            <a:r>
              <a:rPr lang="en-US" altLang="ko-KR" sz="1600" dirty="0">
                <a:solidFill>
                  <a:srgbClr val="004992"/>
                </a:solidFill>
              </a:rPr>
              <a:t>“</a:t>
            </a:r>
            <a:r>
              <a:rPr lang="cs-CZ" altLang="ko-KR" sz="1600" dirty="0">
                <a:solidFill>
                  <a:srgbClr val="004992"/>
                </a:solidFill>
              </a:rPr>
              <a:t>Tenhle </a:t>
            </a:r>
            <a:r>
              <a:rPr lang="en-US" altLang="ko-KR" sz="1600" dirty="0">
                <a:solidFill>
                  <a:srgbClr val="004992"/>
                </a:solidFill>
              </a:rPr>
              <a:t>“</a:t>
            </a:r>
            <a:r>
              <a:rPr lang="cs-CZ" altLang="ko-KR" sz="1600" dirty="0">
                <a:solidFill>
                  <a:srgbClr val="004992"/>
                </a:solidFill>
              </a:rPr>
              <a:t>telefon</a:t>
            </a:r>
            <a:r>
              <a:rPr lang="en-US" altLang="ko-KR" sz="1600" dirty="0">
                <a:solidFill>
                  <a:srgbClr val="004992"/>
                </a:solidFill>
              </a:rPr>
              <a:t>” </a:t>
            </a:r>
            <a:r>
              <a:rPr lang="cs-CZ" altLang="ko-KR" sz="1600" dirty="0">
                <a:solidFill>
                  <a:srgbClr val="004992"/>
                </a:solidFill>
              </a:rPr>
              <a:t>má příliš mnoho nedostatků, než aby jej bylo možno považovat za komunikační prostředek. Tento přístroj pro nás nemá vůbec žádnou cenu</a:t>
            </a:r>
            <a:r>
              <a:rPr lang="en-US" altLang="de-DE" sz="1600" dirty="0">
                <a:solidFill>
                  <a:srgbClr val="004992"/>
                </a:solidFill>
              </a:rPr>
              <a:t>.”</a:t>
            </a:r>
            <a:br>
              <a:rPr lang="en-US" altLang="de-DE" sz="1600" dirty="0">
                <a:solidFill>
                  <a:srgbClr val="004992"/>
                </a:solidFill>
              </a:rPr>
            </a:br>
            <a:r>
              <a:rPr lang="de-DE" altLang="ko-KR" sz="1600" dirty="0">
                <a:solidFill>
                  <a:srgbClr val="333333"/>
                </a:solidFill>
              </a:rPr>
              <a:t>Western Union, </a:t>
            </a:r>
            <a:r>
              <a:rPr lang="cs-CZ" altLang="ko-KR" sz="1600" dirty="0">
                <a:solidFill>
                  <a:srgbClr val="333333"/>
                </a:solidFill>
              </a:rPr>
              <a:t>přední společnost zabývající finančními sužbami a komunikacemi</a:t>
            </a:r>
            <a:r>
              <a:rPr lang="de-DE" altLang="ko-KR" sz="1600" dirty="0">
                <a:solidFill>
                  <a:srgbClr val="333333"/>
                </a:solidFill>
              </a:rPr>
              <a:t>, 1876</a:t>
            </a:r>
          </a:p>
          <a:p>
            <a:pPr lvl="0" defTabSz="914400" fontAlgn="base">
              <a:lnSpc>
                <a:spcPct val="100000"/>
              </a:lnSpc>
              <a:spcBef>
                <a:spcPts val="1200"/>
              </a:spcBef>
            </a:pPr>
            <a:r>
              <a:rPr lang="cs-CZ" altLang="ko-KR" sz="1600" dirty="0">
                <a:solidFill>
                  <a:srgbClr val="004992"/>
                </a:solidFill>
              </a:rPr>
              <a:t>“Bude trvat ještě více než jednu generaci než první výprava s lidskou posádkou přistane na Měsíci</a:t>
            </a:r>
            <a:r>
              <a:rPr lang="en-US" altLang="de-DE" sz="1600" dirty="0">
                <a:solidFill>
                  <a:srgbClr val="004992"/>
                </a:solidFill>
              </a:rPr>
              <a:t>.”</a:t>
            </a:r>
            <a:br>
              <a:rPr lang="en-US" altLang="de-DE" sz="1600" dirty="0">
                <a:solidFill>
                  <a:srgbClr val="004992"/>
                </a:solidFill>
              </a:rPr>
            </a:br>
            <a:r>
              <a:rPr lang="de-DE" altLang="ko-KR" sz="1600" dirty="0">
                <a:solidFill>
                  <a:srgbClr val="333333"/>
                </a:solidFill>
              </a:rPr>
              <a:t>Harold Spencer, </a:t>
            </a:r>
            <a:r>
              <a:rPr lang="cs-CZ" altLang="ko-KR" sz="1600" dirty="0">
                <a:solidFill>
                  <a:srgbClr val="333333"/>
                </a:solidFill>
              </a:rPr>
              <a:t>a</a:t>
            </a:r>
            <a:r>
              <a:rPr lang="de-DE" altLang="ko-KR" sz="1600" dirty="0">
                <a:solidFill>
                  <a:srgbClr val="333333"/>
                </a:solidFill>
              </a:rPr>
              <a:t>stronom, 1957 (</a:t>
            </a:r>
            <a:r>
              <a:rPr lang="cs-CZ" altLang="ko-KR" sz="1600" dirty="0">
                <a:solidFill>
                  <a:srgbClr val="333333"/>
                </a:solidFill>
              </a:rPr>
              <a:t>k přistání na Měsíci došlo o </a:t>
            </a:r>
            <a:r>
              <a:rPr lang="de-DE" altLang="ko-KR" sz="1600" dirty="0">
                <a:solidFill>
                  <a:srgbClr val="333333"/>
                </a:solidFill>
              </a:rPr>
              <a:t>12</a:t>
            </a:r>
            <a:r>
              <a:rPr lang="cs-CZ" altLang="ko-KR" sz="1600" dirty="0">
                <a:solidFill>
                  <a:srgbClr val="333333"/>
                </a:solidFill>
              </a:rPr>
              <a:t> let později</a:t>
            </a:r>
            <a:r>
              <a:rPr lang="de-DE" altLang="ko-KR" sz="1600" dirty="0">
                <a:solidFill>
                  <a:srgbClr val="333333"/>
                </a:solidFill>
              </a:rPr>
              <a:t>)</a:t>
            </a:r>
            <a:endParaRPr lang="de-DE" altLang="de-DE" sz="1600" dirty="0">
              <a:solidFill>
                <a:srgbClr val="333333"/>
              </a:solidFill>
            </a:endParaRPr>
          </a:p>
          <a:p>
            <a:pPr lvl="0" defTabSz="914400" eaLnBrk="0" fontAlgn="base" hangingPunct="0">
              <a:lnSpc>
                <a:spcPct val="100000"/>
              </a:lnSpc>
              <a:spcBef>
                <a:spcPts val="1200"/>
              </a:spcBef>
            </a:pPr>
            <a:r>
              <a:rPr lang="cs-CZ" altLang="ko-KR" sz="1600" dirty="0">
                <a:solidFill>
                  <a:srgbClr val="004992"/>
                </a:solidFill>
              </a:rPr>
              <a:t>“Koně tu budou pořád, zatímco automobil je jen módní novinka – která brzy přejde</a:t>
            </a:r>
            <a:r>
              <a:rPr lang="en-US" altLang="de-DE" sz="1600" dirty="0">
                <a:solidFill>
                  <a:srgbClr val="004992"/>
                </a:solidFill>
              </a:rPr>
              <a:t>.”</a:t>
            </a:r>
            <a:br>
              <a:rPr lang="de-DE" altLang="de-DE" sz="1600" dirty="0">
                <a:solidFill>
                  <a:srgbClr val="004992"/>
                </a:solidFill>
              </a:rPr>
            </a:br>
            <a:r>
              <a:rPr lang="cs-CZ" altLang="ko-KR" sz="1600" dirty="0">
                <a:solidFill>
                  <a:srgbClr val="333333"/>
                </a:solidFill>
              </a:rPr>
              <a:t>Prezident Michiganské banky</a:t>
            </a:r>
            <a:r>
              <a:rPr lang="en-US" altLang="ko-KR" sz="1600" dirty="0">
                <a:solidFill>
                  <a:srgbClr val="333333"/>
                </a:solidFill>
              </a:rPr>
              <a:t> </a:t>
            </a:r>
            <a:r>
              <a:rPr lang="cs-CZ" altLang="ko-KR" sz="1600" dirty="0">
                <a:solidFill>
                  <a:srgbClr val="333333"/>
                </a:solidFill>
              </a:rPr>
              <a:t>při jednání o investicích do společnosti </a:t>
            </a:r>
            <a:r>
              <a:rPr lang="en-US" altLang="ko-KR" sz="1600" dirty="0">
                <a:solidFill>
                  <a:srgbClr val="333333"/>
                </a:solidFill>
              </a:rPr>
              <a:t>Ford Motor Co.</a:t>
            </a:r>
            <a:r>
              <a:rPr lang="de-DE" altLang="ko-KR" sz="1600" dirty="0">
                <a:solidFill>
                  <a:srgbClr val="333333"/>
                </a:solidFill>
              </a:rPr>
              <a:t>, 1903</a:t>
            </a:r>
            <a:endParaRPr lang="de-DE" altLang="ko-KR" sz="1600" i="1" dirty="0">
              <a:solidFill>
                <a:srgbClr val="333333"/>
              </a:solidFill>
            </a:endParaRPr>
          </a:p>
          <a:p>
            <a:pPr lvl="0" defTabSz="914400" eaLnBrk="0" fontAlgn="base" hangingPunct="0">
              <a:lnSpc>
                <a:spcPct val="100000"/>
              </a:lnSpc>
              <a:spcBef>
                <a:spcPts val="1200"/>
              </a:spcBef>
            </a:pPr>
            <a:r>
              <a:rPr lang="cs-CZ" altLang="ko-KR" sz="1600" dirty="0">
                <a:solidFill>
                  <a:srgbClr val="004992"/>
                </a:solidFill>
              </a:rPr>
              <a:t>“Röntgenovy paprsky se ukáží jako podvod</a:t>
            </a:r>
            <a:r>
              <a:rPr lang="en-US" altLang="de-DE" sz="1600" dirty="0">
                <a:solidFill>
                  <a:srgbClr val="004992"/>
                </a:solidFill>
              </a:rPr>
              <a:t>.”</a:t>
            </a:r>
            <a:br>
              <a:rPr lang="de-DE" altLang="de-DE" sz="1600" dirty="0">
                <a:solidFill>
                  <a:srgbClr val="004992"/>
                </a:solidFill>
              </a:rPr>
            </a:br>
            <a:r>
              <a:rPr lang="en-US" altLang="de-DE" sz="1600" dirty="0">
                <a:solidFill>
                  <a:srgbClr val="333333"/>
                </a:solidFill>
              </a:rPr>
              <a:t>Lord Kelvin, President </a:t>
            </a:r>
            <a:r>
              <a:rPr lang="cs-CZ" altLang="de-DE" sz="1600" dirty="0">
                <a:solidFill>
                  <a:srgbClr val="333333"/>
                </a:solidFill>
              </a:rPr>
              <a:t>Královské vědecké společnosti ve Velké Britanii</a:t>
            </a:r>
            <a:r>
              <a:rPr lang="en-US" altLang="de-DE" sz="1600" dirty="0">
                <a:solidFill>
                  <a:srgbClr val="333333"/>
                </a:solidFill>
              </a:rPr>
              <a:t>, 1883</a:t>
            </a:r>
          </a:p>
          <a:p>
            <a:pPr lvl="0" defTabSz="914400" fontAlgn="base">
              <a:lnSpc>
                <a:spcPct val="100000"/>
              </a:lnSpc>
              <a:spcBef>
                <a:spcPts val="1200"/>
              </a:spcBef>
            </a:pPr>
            <a:r>
              <a:rPr lang="cs-CZ" altLang="de-DE" sz="1600" dirty="0">
                <a:solidFill>
                  <a:srgbClr val="004992"/>
                </a:solidFill>
              </a:rPr>
              <a:t>“Fonograf nemá vůbec žádnou komerční hodnotu</a:t>
            </a:r>
            <a:r>
              <a:rPr lang="en-US" altLang="de-DE" sz="1600" dirty="0">
                <a:solidFill>
                  <a:srgbClr val="004992"/>
                </a:solidFill>
              </a:rPr>
              <a:t>.”</a:t>
            </a:r>
            <a:br>
              <a:rPr lang="en-US" altLang="de-DE" sz="1600" dirty="0">
                <a:solidFill>
                  <a:srgbClr val="004992"/>
                </a:solidFill>
              </a:rPr>
            </a:br>
            <a:r>
              <a:rPr lang="en-US" altLang="de-DE" sz="1600" dirty="0">
                <a:solidFill>
                  <a:srgbClr val="333333"/>
                </a:solidFill>
              </a:rPr>
              <a:t>Thomas Edison, </a:t>
            </a:r>
            <a:r>
              <a:rPr lang="cs-CZ" altLang="de-DE" sz="1600" dirty="0">
                <a:solidFill>
                  <a:srgbClr val="333333"/>
                </a:solidFill>
              </a:rPr>
              <a:t>slavný americký vynálezce</a:t>
            </a:r>
            <a:r>
              <a:rPr lang="en-US" altLang="de-DE" sz="1600" dirty="0">
                <a:solidFill>
                  <a:srgbClr val="333333"/>
                </a:solidFill>
              </a:rPr>
              <a:t>, 1880s (</a:t>
            </a:r>
            <a:r>
              <a:rPr lang="cs-CZ" altLang="de-DE" sz="1600" dirty="0">
                <a:solidFill>
                  <a:srgbClr val="333333"/>
                </a:solidFill>
              </a:rPr>
              <a:t>fonograf </a:t>
            </a:r>
            <a:r>
              <a:rPr lang="en-US" altLang="de-DE" sz="1600" dirty="0">
                <a:solidFill>
                  <a:srgbClr val="333333"/>
                </a:solidFill>
              </a:rPr>
              <a:t>= </a:t>
            </a:r>
            <a:r>
              <a:rPr lang="cs-CZ" altLang="de-DE" sz="1600" dirty="0">
                <a:solidFill>
                  <a:srgbClr val="333333"/>
                </a:solidFill>
              </a:rPr>
              <a:t>první zařízení pro záznam lidského hlasu</a:t>
            </a:r>
            <a:r>
              <a:rPr lang="en-US" altLang="de-DE" sz="1600" dirty="0">
                <a:solidFill>
                  <a:srgbClr val="333333"/>
                </a:solidFill>
              </a:rPr>
              <a:t>)</a:t>
            </a:r>
            <a:endParaRPr lang="en-US" sz="16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2299097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Výroky lidí, kteří se mýlili ve svých předpovědích</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ko-KR" sz="1600" dirty="0">
                <a:solidFill>
                  <a:srgbClr val="004992"/>
                </a:solidFill>
              </a:rPr>
              <a:t>“Rozumné a odpovědné ženy nechtějí chodit k volbám</a:t>
            </a:r>
            <a:r>
              <a:rPr lang="en-US" altLang="de-DE" sz="1600" dirty="0">
                <a:solidFill>
                  <a:srgbClr val="004992"/>
                </a:solidFill>
              </a:rPr>
              <a:t>.”</a:t>
            </a:r>
            <a:br>
              <a:rPr lang="en-US" altLang="de-DE" sz="1600" dirty="0">
                <a:solidFill>
                  <a:srgbClr val="333333"/>
                </a:solidFill>
              </a:rPr>
            </a:br>
            <a:r>
              <a:rPr lang="en-US" altLang="de-DE" sz="1600" dirty="0">
                <a:solidFill>
                  <a:srgbClr val="333333"/>
                </a:solidFill>
              </a:rPr>
              <a:t>Grover Cleveland, </a:t>
            </a:r>
            <a:r>
              <a:rPr lang="cs-CZ" altLang="de-DE" sz="1600" dirty="0">
                <a:solidFill>
                  <a:srgbClr val="333333"/>
                </a:solidFill>
              </a:rPr>
              <a:t>bývalý</a:t>
            </a:r>
            <a:r>
              <a:rPr lang="de-DE" altLang="de-DE" sz="1600" dirty="0">
                <a:solidFill>
                  <a:srgbClr val="333333"/>
                </a:solidFill>
              </a:rPr>
              <a:t> </a:t>
            </a:r>
            <a:r>
              <a:rPr lang="cs-CZ" altLang="de-DE" sz="1600" dirty="0">
                <a:solidFill>
                  <a:srgbClr val="333333"/>
                </a:solidFill>
              </a:rPr>
              <a:t>prezident </a:t>
            </a:r>
            <a:r>
              <a:rPr lang="de-DE" altLang="de-DE" sz="1600" dirty="0">
                <a:solidFill>
                  <a:srgbClr val="333333"/>
                </a:solidFill>
              </a:rPr>
              <a:t>USA, </a:t>
            </a:r>
            <a:r>
              <a:rPr lang="en-US" altLang="de-DE" sz="1600" dirty="0">
                <a:solidFill>
                  <a:srgbClr val="333333"/>
                </a:solidFill>
              </a:rPr>
              <a:t>1905</a:t>
            </a:r>
          </a:p>
          <a:p>
            <a:pPr lvl="0" defTabSz="914400" fontAlgn="base">
              <a:lnSpc>
                <a:spcPct val="100000"/>
              </a:lnSpc>
              <a:spcBef>
                <a:spcPts val="1200"/>
              </a:spcBef>
            </a:pPr>
            <a:r>
              <a:rPr lang="en-US" altLang="ko-KR" sz="1600" dirty="0">
                <a:solidFill>
                  <a:srgbClr val="004992"/>
                </a:solidFill>
              </a:rPr>
              <a:t>“</a:t>
            </a:r>
            <a:r>
              <a:rPr lang="cs-CZ" altLang="ko-KR" sz="1600" dirty="0">
                <a:solidFill>
                  <a:srgbClr val="004992"/>
                </a:solidFill>
              </a:rPr>
              <a:t>Tenhle </a:t>
            </a:r>
            <a:r>
              <a:rPr lang="en-US" altLang="ko-KR" sz="1600" dirty="0">
                <a:solidFill>
                  <a:srgbClr val="004992"/>
                </a:solidFill>
              </a:rPr>
              <a:t>“</a:t>
            </a:r>
            <a:r>
              <a:rPr lang="cs-CZ" altLang="ko-KR" sz="1600" dirty="0">
                <a:solidFill>
                  <a:srgbClr val="004992"/>
                </a:solidFill>
              </a:rPr>
              <a:t>telefon</a:t>
            </a:r>
            <a:r>
              <a:rPr lang="en-US" altLang="ko-KR" sz="1600" dirty="0">
                <a:solidFill>
                  <a:srgbClr val="004992"/>
                </a:solidFill>
              </a:rPr>
              <a:t>” </a:t>
            </a:r>
            <a:r>
              <a:rPr lang="cs-CZ" altLang="ko-KR" sz="1600" dirty="0">
                <a:solidFill>
                  <a:srgbClr val="004992"/>
                </a:solidFill>
              </a:rPr>
              <a:t>má příliš mnoho nedostatků, než aby jej bylo možno považovat za komunikační prostředek. Tento přístroj pro nás nemá vůbec žádnou cenu</a:t>
            </a:r>
            <a:r>
              <a:rPr lang="en-US" altLang="de-DE" sz="1600" dirty="0">
                <a:solidFill>
                  <a:srgbClr val="004992"/>
                </a:solidFill>
              </a:rPr>
              <a:t>.”</a:t>
            </a:r>
            <a:br>
              <a:rPr lang="en-US" altLang="de-DE" sz="1600" dirty="0">
                <a:solidFill>
                  <a:srgbClr val="004992"/>
                </a:solidFill>
              </a:rPr>
            </a:br>
            <a:r>
              <a:rPr lang="de-DE" altLang="ko-KR" sz="1600" dirty="0">
                <a:solidFill>
                  <a:srgbClr val="333333"/>
                </a:solidFill>
              </a:rPr>
              <a:t>Western Union, </a:t>
            </a:r>
            <a:r>
              <a:rPr lang="cs-CZ" altLang="ko-KR" sz="1600" dirty="0">
                <a:solidFill>
                  <a:srgbClr val="333333"/>
                </a:solidFill>
              </a:rPr>
              <a:t>přední společnost zabývající finančními sužbami a komunikacemi</a:t>
            </a:r>
            <a:r>
              <a:rPr lang="de-DE" altLang="ko-KR" sz="1600" dirty="0">
                <a:solidFill>
                  <a:srgbClr val="333333"/>
                </a:solidFill>
              </a:rPr>
              <a:t>, 1876</a:t>
            </a:r>
          </a:p>
          <a:p>
            <a:pPr lvl="0" defTabSz="914400" fontAlgn="base">
              <a:lnSpc>
                <a:spcPct val="100000"/>
              </a:lnSpc>
              <a:spcBef>
                <a:spcPts val="1200"/>
              </a:spcBef>
            </a:pPr>
            <a:r>
              <a:rPr lang="cs-CZ" altLang="ko-KR" sz="1600" dirty="0">
                <a:solidFill>
                  <a:srgbClr val="004992"/>
                </a:solidFill>
              </a:rPr>
              <a:t>“Bude trvat ještě více než jednu generaci než první výprava s lidskou posádkou přistane na Měsíci</a:t>
            </a:r>
            <a:r>
              <a:rPr lang="en-US" altLang="de-DE" sz="1600" dirty="0">
                <a:solidFill>
                  <a:srgbClr val="004992"/>
                </a:solidFill>
              </a:rPr>
              <a:t>.”</a:t>
            </a:r>
            <a:br>
              <a:rPr lang="en-US" altLang="de-DE" sz="1600" dirty="0">
                <a:solidFill>
                  <a:srgbClr val="004992"/>
                </a:solidFill>
              </a:rPr>
            </a:br>
            <a:r>
              <a:rPr lang="de-DE" altLang="ko-KR" sz="1600" dirty="0">
                <a:solidFill>
                  <a:srgbClr val="333333"/>
                </a:solidFill>
              </a:rPr>
              <a:t>Harold Spencer, </a:t>
            </a:r>
            <a:r>
              <a:rPr lang="cs-CZ" altLang="ko-KR" sz="1600" dirty="0">
                <a:solidFill>
                  <a:srgbClr val="333333"/>
                </a:solidFill>
              </a:rPr>
              <a:t>a</a:t>
            </a:r>
            <a:r>
              <a:rPr lang="de-DE" altLang="ko-KR" sz="1600" dirty="0">
                <a:solidFill>
                  <a:srgbClr val="333333"/>
                </a:solidFill>
              </a:rPr>
              <a:t>stronom, 1957 (</a:t>
            </a:r>
            <a:r>
              <a:rPr lang="cs-CZ" altLang="ko-KR" sz="1600" dirty="0">
                <a:solidFill>
                  <a:srgbClr val="333333"/>
                </a:solidFill>
              </a:rPr>
              <a:t>k přistání na Měsíci došlo o </a:t>
            </a:r>
            <a:r>
              <a:rPr lang="de-DE" altLang="ko-KR" sz="1600" dirty="0">
                <a:solidFill>
                  <a:srgbClr val="333333"/>
                </a:solidFill>
              </a:rPr>
              <a:t>12</a:t>
            </a:r>
            <a:r>
              <a:rPr lang="cs-CZ" altLang="ko-KR" sz="1600" dirty="0">
                <a:solidFill>
                  <a:srgbClr val="333333"/>
                </a:solidFill>
              </a:rPr>
              <a:t> let později</a:t>
            </a:r>
            <a:r>
              <a:rPr lang="de-DE" altLang="ko-KR" sz="1600" dirty="0">
                <a:solidFill>
                  <a:srgbClr val="333333"/>
                </a:solidFill>
              </a:rPr>
              <a:t>)</a:t>
            </a:r>
            <a:endParaRPr lang="de-DE" altLang="de-DE" sz="1600" dirty="0">
              <a:solidFill>
                <a:srgbClr val="333333"/>
              </a:solidFill>
            </a:endParaRPr>
          </a:p>
          <a:p>
            <a:pPr lvl="0" defTabSz="914400" eaLnBrk="0" fontAlgn="base" hangingPunct="0">
              <a:lnSpc>
                <a:spcPct val="100000"/>
              </a:lnSpc>
              <a:spcBef>
                <a:spcPts val="1200"/>
              </a:spcBef>
            </a:pPr>
            <a:r>
              <a:rPr lang="cs-CZ" altLang="ko-KR" sz="1600" dirty="0">
                <a:solidFill>
                  <a:srgbClr val="004992"/>
                </a:solidFill>
              </a:rPr>
              <a:t>“Koně tu budou pořád, zatímco automobil je jen módní novinka – která brzy přejde</a:t>
            </a:r>
            <a:r>
              <a:rPr lang="en-US" altLang="de-DE" sz="1600" dirty="0">
                <a:solidFill>
                  <a:srgbClr val="004992"/>
                </a:solidFill>
              </a:rPr>
              <a:t>.”</a:t>
            </a:r>
            <a:br>
              <a:rPr lang="de-DE" altLang="de-DE" sz="1600" dirty="0">
                <a:solidFill>
                  <a:srgbClr val="004992"/>
                </a:solidFill>
              </a:rPr>
            </a:br>
            <a:r>
              <a:rPr lang="cs-CZ" altLang="ko-KR" sz="1600" dirty="0">
                <a:solidFill>
                  <a:srgbClr val="333333"/>
                </a:solidFill>
              </a:rPr>
              <a:t>Prezident Michiganské banky</a:t>
            </a:r>
            <a:r>
              <a:rPr lang="en-US" altLang="ko-KR" sz="1600" dirty="0">
                <a:solidFill>
                  <a:srgbClr val="333333"/>
                </a:solidFill>
              </a:rPr>
              <a:t> </a:t>
            </a:r>
            <a:r>
              <a:rPr lang="cs-CZ" altLang="ko-KR" sz="1600" dirty="0">
                <a:solidFill>
                  <a:srgbClr val="333333"/>
                </a:solidFill>
              </a:rPr>
              <a:t>při jednání o investicích do společnosti </a:t>
            </a:r>
            <a:r>
              <a:rPr lang="en-US" altLang="ko-KR" sz="1600" dirty="0">
                <a:solidFill>
                  <a:srgbClr val="333333"/>
                </a:solidFill>
              </a:rPr>
              <a:t>Ford Motor Co.</a:t>
            </a:r>
            <a:r>
              <a:rPr lang="de-DE" altLang="ko-KR" sz="1600" dirty="0">
                <a:solidFill>
                  <a:srgbClr val="333333"/>
                </a:solidFill>
              </a:rPr>
              <a:t>, 1903</a:t>
            </a:r>
            <a:endParaRPr lang="de-DE" altLang="ko-KR" sz="1600" i="1" dirty="0">
              <a:solidFill>
                <a:srgbClr val="333333"/>
              </a:solidFill>
            </a:endParaRPr>
          </a:p>
          <a:p>
            <a:pPr lvl="0" defTabSz="914400" eaLnBrk="0" fontAlgn="base" hangingPunct="0">
              <a:lnSpc>
                <a:spcPct val="100000"/>
              </a:lnSpc>
              <a:spcBef>
                <a:spcPts val="1200"/>
              </a:spcBef>
            </a:pPr>
            <a:r>
              <a:rPr lang="cs-CZ" altLang="ko-KR" sz="1600" dirty="0">
                <a:solidFill>
                  <a:srgbClr val="004992"/>
                </a:solidFill>
              </a:rPr>
              <a:t>“Röntgenovy paprsky se ukáží jako podvod</a:t>
            </a:r>
            <a:r>
              <a:rPr lang="en-US" altLang="de-DE" sz="1600" dirty="0">
                <a:solidFill>
                  <a:srgbClr val="004992"/>
                </a:solidFill>
              </a:rPr>
              <a:t>.”</a:t>
            </a:r>
            <a:br>
              <a:rPr lang="de-DE" altLang="de-DE" sz="1600" dirty="0">
                <a:solidFill>
                  <a:srgbClr val="004992"/>
                </a:solidFill>
              </a:rPr>
            </a:br>
            <a:r>
              <a:rPr lang="en-US" altLang="de-DE" sz="1600" dirty="0">
                <a:solidFill>
                  <a:srgbClr val="333333"/>
                </a:solidFill>
              </a:rPr>
              <a:t>Lord Kelvin, President </a:t>
            </a:r>
            <a:r>
              <a:rPr lang="cs-CZ" altLang="de-DE" sz="1600" dirty="0">
                <a:solidFill>
                  <a:srgbClr val="333333"/>
                </a:solidFill>
              </a:rPr>
              <a:t>Královské vědecké společnosti ve Velké Britanii</a:t>
            </a:r>
            <a:r>
              <a:rPr lang="en-US" altLang="de-DE" sz="1600" dirty="0">
                <a:solidFill>
                  <a:srgbClr val="333333"/>
                </a:solidFill>
              </a:rPr>
              <a:t>, 1883</a:t>
            </a:r>
          </a:p>
          <a:p>
            <a:pPr lvl="0" defTabSz="914400" fontAlgn="base">
              <a:lnSpc>
                <a:spcPct val="100000"/>
              </a:lnSpc>
              <a:spcBef>
                <a:spcPts val="1200"/>
              </a:spcBef>
            </a:pPr>
            <a:r>
              <a:rPr lang="cs-CZ" altLang="de-DE" sz="1600" dirty="0">
                <a:solidFill>
                  <a:srgbClr val="004992"/>
                </a:solidFill>
              </a:rPr>
              <a:t>“Fonograf nemá vůbec žádnou komerční hodnotu</a:t>
            </a:r>
            <a:r>
              <a:rPr lang="en-US" altLang="de-DE" sz="1600" dirty="0">
                <a:solidFill>
                  <a:srgbClr val="004992"/>
                </a:solidFill>
              </a:rPr>
              <a:t>.”</a:t>
            </a:r>
            <a:br>
              <a:rPr lang="en-US" altLang="de-DE" sz="1600" dirty="0">
                <a:solidFill>
                  <a:srgbClr val="004992"/>
                </a:solidFill>
              </a:rPr>
            </a:br>
            <a:r>
              <a:rPr lang="en-US" altLang="de-DE" sz="1600" dirty="0">
                <a:solidFill>
                  <a:srgbClr val="333333"/>
                </a:solidFill>
              </a:rPr>
              <a:t>Thomas Edison, </a:t>
            </a:r>
            <a:r>
              <a:rPr lang="cs-CZ" altLang="de-DE" sz="1600" dirty="0">
                <a:solidFill>
                  <a:srgbClr val="333333"/>
                </a:solidFill>
              </a:rPr>
              <a:t>slavný americký vynálezce</a:t>
            </a:r>
            <a:r>
              <a:rPr lang="en-US" altLang="de-DE" sz="1600" dirty="0">
                <a:solidFill>
                  <a:srgbClr val="333333"/>
                </a:solidFill>
              </a:rPr>
              <a:t>, 1880s (</a:t>
            </a:r>
            <a:r>
              <a:rPr lang="cs-CZ" altLang="de-DE" sz="1600" dirty="0">
                <a:solidFill>
                  <a:srgbClr val="333333"/>
                </a:solidFill>
              </a:rPr>
              <a:t>fonograf </a:t>
            </a:r>
            <a:r>
              <a:rPr lang="en-US" altLang="de-DE" sz="1600" dirty="0">
                <a:solidFill>
                  <a:srgbClr val="333333"/>
                </a:solidFill>
              </a:rPr>
              <a:t>= </a:t>
            </a:r>
            <a:r>
              <a:rPr lang="cs-CZ" altLang="de-DE" sz="1600" dirty="0">
                <a:solidFill>
                  <a:srgbClr val="333333"/>
                </a:solidFill>
              </a:rPr>
              <a:t>první zařízení pro záznam lidského hlasu</a:t>
            </a:r>
            <a:r>
              <a:rPr lang="en-US" altLang="de-DE" sz="1600" dirty="0">
                <a:solidFill>
                  <a:srgbClr val="333333"/>
                </a:solidFill>
              </a:rPr>
              <a:t>)</a:t>
            </a:r>
            <a:endParaRPr lang="en-US" sz="16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7</a:t>
            </a:fld>
            <a:endParaRPr lang="de-DE" altLang="de-DE">
              <a:latin typeface="+mn-lt"/>
            </a:endParaRPr>
          </a:p>
        </p:txBody>
      </p:sp>
      <p:sp>
        <p:nvSpPr>
          <p:cNvPr id="6" name="Text Box 5"/>
          <p:cNvSpPr txBox="1">
            <a:spLocks noChangeArrowheads="1"/>
          </p:cNvSpPr>
          <p:nvPr/>
        </p:nvSpPr>
        <p:spPr bwMode="auto">
          <a:xfrm>
            <a:off x="408955" y="6192728"/>
            <a:ext cx="1137600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Times New Roman" panose="02020603050405020304" pitchFamily="18" charset="0"/>
              </a:defRPr>
            </a:lvl1pPr>
            <a:lvl2pPr marL="742950" indent="-285750">
              <a:spcBef>
                <a:spcPct val="20000"/>
              </a:spcBef>
              <a:buClr>
                <a:srgbClr val="006699"/>
              </a:buClr>
              <a:buChar char="–"/>
              <a:defRPr sz="2800">
                <a:solidFill>
                  <a:schemeClr val="tx1"/>
                </a:solidFill>
                <a:latin typeface="Times New Roman" panose="02020603050405020304" pitchFamily="18" charset="0"/>
              </a:defRPr>
            </a:lvl2pPr>
            <a:lvl3pPr marL="1143000" indent="-228600">
              <a:spcBef>
                <a:spcPct val="20000"/>
              </a:spcBef>
              <a:buClr>
                <a:srgbClr val="006699"/>
              </a:buClr>
              <a:buChar char="•"/>
              <a:defRPr sz="2400">
                <a:solidFill>
                  <a:schemeClr val="tx1"/>
                </a:solidFill>
                <a:latin typeface="Times New Roman" panose="02020603050405020304" pitchFamily="18" charset="0"/>
              </a:defRPr>
            </a:lvl3pPr>
            <a:lvl4pPr marL="1600200" indent="-228600">
              <a:spcBef>
                <a:spcPct val="20000"/>
              </a:spcBef>
              <a:buClr>
                <a:srgbClr val="006699"/>
              </a:buClr>
              <a:buChar char="–"/>
              <a:defRPr sz="2000">
                <a:solidFill>
                  <a:schemeClr val="tx1"/>
                </a:solidFill>
                <a:latin typeface="Times New Roman" panose="02020603050405020304" pitchFamily="18" charset="0"/>
              </a:defRPr>
            </a:lvl4pPr>
            <a:lvl5pPr marL="2057400" indent="-22860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algn="ctr" eaLnBrk="1" hangingPunct="1">
              <a:spcBef>
                <a:spcPct val="50000"/>
              </a:spcBef>
              <a:buClrTx/>
              <a:buFontTx/>
              <a:buNone/>
            </a:pPr>
            <a:r>
              <a:rPr lang="cs-CZ" altLang="de-DE" sz="1800" b="0" dirty="0">
                <a:solidFill>
                  <a:srgbClr val="004992"/>
                </a:solidFill>
                <a:latin typeface="+mn-lt"/>
              </a:rPr>
              <a:t>Měli bychom k nových zkušenostem přistupovat s otevřenou myslí – časy se mění a nikdo nedokáže předpovědět, co nám budoucnost přinese</a:t>
            </a:r>
            <a:r>
              <a:rPr lang="de-DE" altLang="de-DE" sz="1800" b="0" dirty="0">
                <a:solidFill>
                  <a:srgbClr val="004992"/>
                </a:solidFill>
                <a:latin typeface="+mn-lt"/>
              </a:rPr>
              <a:t>.</a:t>
            </a:r>
          </a:p>
        </p:txBody>
      </p:sp>
    </p:spTree>
    <p:extLst>
      <p:ext uri="{BB962C8B-B14F-4D97-AF65-F5344CB8AC3E}">
        <p14:creationId xmlns:p14="http://schemas.microsoft.com/office/powerpoint/2010/main" val="903252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err="1">
                <a:latin typeface="+mn-lt"/>
                <a:ea typeface="+mn-ea"/>
                <a:cs typeface="+mn-cs"/>
              </a:rPr>
              <a:t>Nepružnost</a:t>
            </a:r>
            <a:r>
              <a:rPr lang="en-US" sz="3600">
                <a:latin typeface="+mn-lt"/>
                <a:ea typeface="+mn-ea"/>
                <a:cs typeface="+mn-cs"/>
              </a:rPr>
              <a:t> “v praxi” (“vidění </a:t>
            </a:r>
            <a:r>
              <a:rPr lang="en-US" sz="3600" dirty="0">
                <a:latin typeface="+mn-lt"/>
                <a:ea typeface="+mn-ea"/>
                <a:cs typeface="+mn-cs"/>
              </a:rPr>
              <a:t>s </a:t>
            </a:r>
            <a:r>
              <a:rPr lang="en-US" sz="3600" dirty="0" err="1">
                <a:latin typeface="+mn-lt"/>
                <a:ea typeface="+mn-ea"/>
                <a:cs typeface="+mn-cs"/>
              </a:rPr>
              <a:t>klapkami</a:t>
            </a:r>
            <a:r>
              <a:rPr lang="en-US" sz="3600" dirty="0">
                <a:latin typeface="+mn-lt"/>
                <a:ea typeface="+mn-ea"/>
                <a:cs typeface="+mn-cs"/>
              </a:rPr>
              <a:t> </a:t>
            </a:r>
            <a:r>
              <a:rPr lang="en-US" sz="3600" err="1">
                <a:latin typeface="+mn-lt"/>
                <a:ea typeface="+mn-ea"/>
                <a:cs typeface="+mn-cs"/>
              </a:rPr>
              <a:t>na</a:t>
            </a:r>
            <a:r>
              <a:rPr lang="en-US" sz="3600">
                <a:latin typeface="+mn-lt"/>
                <a:ea typeface="+mn-ea"/>
                <a:cs typeface="+mn-cs"/>
              </a:rPr>
              <a:t> očích”)</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8</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1724851784"/>
              </p:ext>
            </p:extLst>
          </p:nvPr>
        </p:nvGraphicFramePr>
        <p:xfrm>
          <a:off x="408955" y="2204864"/>
          <a:ext cx="11376000" cy="4206240"/>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928776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Oblast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Příklady</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altLang="ja-JP" sz="2000" b="0" i="0" u="none" strike="noStrike" cap="none" normalizeH="0" baseline="0">
                          <a:ln>
                            <a:noFill/>
                          </a:ln>
                          <a:solidFill>
                            <a:srgbClr val="004992"/>
                          </a:solidFill>
                          <a:effectLst/>
                          <a:latin typeface="Calibri Light"/>
                          <a:ea typeface="MS Mincho" pitchFamily="49" charset="-128"/>
                        </a:rPr>
                        <a:t>???</a:t>
                      </a:r>
                      <a:endParaRPr kumimoji="0" lang="de-DE" sz="20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Medicína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Ekonomie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err="1">
                <a:latin typeface="+mn-lt"/>
                <a:ea typeface="+mn-ea"/>
                <a:cs typeface="+mn-cs"/>
              </a:rPr>
              <a:t>Nepružnost</a:t>
            </a:r>
            <a:r>
              <a:rPr lang="en-US" sz="3600">
                <a:latin typeface="+mn-lt"/>
                <a:ea typeface="+mn-ea"/>
                <a:cs typeface="+mn-cs"/>
              </a:rPr>
              <a:t> “v praxi” (“vidění </a:t>
            </a:r>
            <a:r>
              <a:rPr lang="en-US" sz="3600" dirty="0">
                <a:latin typeface="+mn-lt"/>
                <a:ea typeface="+mn-ea"/>
                <a:cs typeface="+mn-cs"/>
              </a:rPr>
              <a:t>s </a:t>
            </a:r>
            <a:r>
              <a:rPr lang="en-US" sz="3600" dirty="0" err="1">
                <a:latin typeface="+mn-lt"/>
                <a:ea typeface="+mn-ea"/>
                <a:cs typeface="+mn-cs"/>
              </a:rPr>
              <a:t>klapkami</a:t>
            </a:r>
            <a:r>
              <a:rPr lang="en-US" sz="3600" dirty="0">
                <a:latin typeface="+mn-lt"/>
                <a:ea typeface="+mn-ea"/>
                <a:cs typeface="+mn-cs"/>
              </a:rPr>
              <a:t> </a:t>
            </a:r>
            <a:r>
              <a:rPr lang="en-US" sz="3600" err="1">
                <a:latin typeface="+mn-lt"/>
                <a:ea typeface="+mn-ea"/>
                <a:cs typeface="+mn-cs"/>
              </a:rPr>
              <a:t>na</a:t>
            </a:r>
            <a:r>
              <a:rPr lang="en-US" sz="3600">
                <a:latin typeface="+mn-lt"/>
                <a:ea typeface="+mn-ea"/>
                <a:cs typeface="+mn-cs"/>
              </a:rPr>
              <a:t> očích”)</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9</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1092075110"/>
              </p:ext>
            </p:extLst>
          </p:nvPr>
        </p:nvGraphicFramePr>
        <p:xfrm>
          <a:off x="408955" y="2204864"/>
          <a:ext cx="11376000" cy="4206240"/>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928776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Oblast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Příklady</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rPr>
                        <a:t>Slunce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obíhá</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kolem</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Země</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která</a:t>
                      </a:r>
                      <a:r>
                        <a:rPr kumimoji="0" lang="en-US" altLang="ja-JP" sz="2000" b="0" i="0" u="none" strike="noStrike" cap="none" normalizeH="0" baseline="0" dirty="0">
                          <a:ln>
                            <a:noFill/>
                          </a:ln>
                          <a:solidFill>
                            <a:srgbClr val="333333"/>
                          </a:solidFill>
                          <a:effectLst/>
                          <a:latin typeface="Calibri Light"/>
                          <a:ea typeface="MS Mincho" pitchFamily="49" charset="-128"/>
                        </a:rPr>
                        <a:t> je </a:t>
                      </a:r>
                      <a:r>
                        <a:rPr kumimoji="0" lang="en-US" altLang="ja-JP" sz="2000" b="0" i="0" u="none" strike="noStrike" cap="none" normalizeH="0" baseline="0" dirty="0" err="1">
                          <a:ln>
                            <a:noFill/>
                          </a:ln>
                          <a:solidFill>
                            <a:srgbClr val="333333"/>
                          </a:solidFill>
                          <a:effectLst/>
                          <a:latin typeface="Calibri Light"/>
                          <a:ea typeface="MS Mincho" pitchFamily="49" charset="-128"/>
                        </a:rPr>
                        <a:t>nehybná</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Tento</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názor</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považovala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katolická</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církev</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ve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středověku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za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nezpochybnitelnou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pravdu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navzdory</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tomu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že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vědci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jako</a:t>
                      </a:r>
                      <a:r>
                        <a:rPr kumimoji="0" lang="en-US" altLang="ja-JP" sz="2000" b="0" i="0" u="none" strike="noStrike" cap="none" normalizeH="0" baseline="0" dirty="0">
                          <a:ln>
                            <a:noFill/>
                          </a:ln>
                          <a:solidFill>
                            <a:srgbClr val="333333"/>
                          </a:solidFill>
                          <a:effectLst/>
                          <a:latin typeface="Calibri Light"/>
                          <a:ea typeface="MS Mincho" pitchFamily="49" charset="-128"/>
                        </a:rPr>
                        <a:t> Galileo Galilei </a:t>
                      </a:r>
                      <a:r>
                        <a:rPr kumimoji="0" lang="en-US" altLang="ja-JP" sz="2000" b="0" i="0" u="none" strike="noStrike" cap="none" normalizeH="0" baseline="0" dirty="0" err="1">
                          <a:ln>
                            <a:noFill/>
                          </a:ln>
                          <a:solidFill>
                            <a:srgbClr val="333333"/>
                          </a:solidFill>
                          <a:effectLst/>
                          <a:latin typeface="Calibri Light"/>
                          <a:ea typeface="MS Mincho" pitchFamily="49" charset="-128"/>
                        </a:rPr>
                        <a:t>dokázali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že</a:t>
                      </a:r>
                      <a:r>
                        <a:rPr kumimoji="0" lang="en-US" altLang="ja-JP" sz="2000" b="0" i="0" u="none" strike="noStrike" cap="none" normalizeH="0" baseline="0" dirty="0">
                          <a:ln>
                            <a:noFill/>
                          </a:ln>
                          <a:solidFill>
                            <a:srgbClr val="333333"/>
                          </a:solidFill>
                          <a:effectLst/>
                          <a:latin typeface="Calibri Light"/>
                          <a:ea typeface="MS Mincho" pitchFamily="49" charset="-128"/>
                        </a:rPr>
                        <a:t> je </a:t>
                      </a:r>
                      <a:r>
                        <a:rPr kumimoji="0" lang="en-US" altLang="ja-JP" sz="2000" b="0" i="0" u="none" strike="noStrike" cap="none" normalizeH="0" baseline="0" dirty="0" err="1">
                          <a:ln>
                            <a:noFill/>
                          </a:ln>
                          <a:solidFill>
                            <a:srgbClr val="333333"/>
                          </a:solidFill>
                          <a:effectLst/>
                          <a:latin typeface="Calibri Light"/>
                          <a:ea typeface="MS Mincho" pitchFamily="49" charset="-128"/>
                        </a:rPr>
                        <a:t>tomu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naopak</a:t>
                      </a:r>
                      <a:r>
                        <a:rPr kumimoji="0" lang="en-US" altLang="ja-JP" sz="2000" b="0" i="0" u="none" strike="noStrike" cap="none" normalizeH="0" baseline="0" dirty="0">
                          <a:ln>
                            <a:noFill/>
                          </a:ln>
                          <a:solidFill>
                            <a:srgbClr val="333333"/>
                          </a:solidFill>
                          <a:effectLst/>
                          <a:latin typeface="Calibri Light"/>
                          <a:ea typeface="MS Mincho" pitchFamily="49" charset="-128"/>
                        </a:rPr>
                        <a:t>. Pravda, </a:t>
                      </a:r>
                      <a:r>
                        <a:rPr kumimoji="0" lang="en-US" altLang="ja-JP" sz="2000" b="0" i="0" u="none" strike="noStrike" cap="none" normalizeH="0" baseline="0" dirty="0" err="1">
                          <a:ln>
                            <a:noFill/>
                          </a:ln>
                          <a:solidFill>
                            <a:srgbClr val="333333"/>
                          </a:solidFill>
                          <a:effectLst/>
                          <a:latin typeface="Calibri Light"/>
                          <a:ea typeface="MS Mincho" pitchFamily="49" charset="-128"/>
                        </a:rPr>
                        <a:t>totiž</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že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Země</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obíhá</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kolem</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Slunce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byla</a:t>
                      </a:r>
                      <a:r>
                        <a:rPr kumimoji="0" lang="en-US" altLang="ja-JP" sz="2000" b="0" i="0" u="none" strike="noStrike" cap="none" normalizeH="0" baseline="0" dirty="0">
                          <a:ln>
                            <a:noFill/>
                          </a:ln>
                          <a:solidFill>
                            <a:srgbClr val="333333"/>
                          </a:solidFill>
                          <a:effectLst/>
                          <a:latin typeface="Calibri Light"/>
                          <a:ea typeface="MS Mincho" pitchFamily="49" charset="-128"/>
                        </a:rPr>
                        <a:t> v </a:t>
                      </a:r>
                      <a:r>
                        <a:rPr kumimoji="0" lang="en-US" altLang="ja-JP" sz="2000" b="0" i="0" u="none" strike="noStrike" cap="none" normalizeH="0" baseline="0" dirty="0" err="1">
                          <a:ln>
                            <a:noFill/>
                          </a:ln>
                          <a:solidFill>
                            <a:srgbClr val="333333"/>
                          </a:solidFill>
                          <a:effectLst/>
                          <a:latin typeface="Calibri Light"/>
                          <a:ea typeface="MS Mincho" pitchFamily="49" charset="-128"/>
                        </a:rPr>
                        <a:t>té</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době</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dokonce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považována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za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kacířství</a:t>
                      </a:r>
                      <a:r>
                        <a:rPr kumimoji="0" lang="en-US" altLang="ja-JP" sz="2000" b="0" i="0" u="none" strike="noStrike" cap="none" normalizeH="0" baseline="0" dirty="0">
                          <a:ln>
                            <a:noFill/>
                          </a:ln>
                          <a:solidFill>
                            <a:srgbClr val="333333"/>
                          </a:solidFill>
                          <a:effectLst/>
                          <a:latin typeface="Calibri Light"/>
                          <a:ea typeface="MS Mincho" pitchFamily="49" charset="-128"/>
                        </a:rPr>
                        <a:t>.</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Medicína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Ekonomie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709635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err="1">
                <a:latin typeface="+mn-lt"/>
                <a:ea typeface="+mn-ea"/>
                <a:cs typeface="+mn-cs"/>
              </a:rPr>
              <a:t>Nepružnost</a:t>
            </a:r>
            <a:r>
              <a:rPr lang="en-US" sz="3600">
                <a:latin typeface="+mn-lt"/>
                <a:ea typeface="+mn-ea"/>
                <a:cs typeface="+mn-cs"/>
              </a:rPr>
              <a:t> “v praxi” (“vidění </a:t>
            </a:r>
            <a:r>
              <a:rPr lang="en-US" sz="3600" dirty="0">
                <a:latin typeface="+mn-lt"/>
                <a:ea typeface="+mn-ea"/>
                <a:cs typeface="+mn-cs"/>
              </a:rPr>
              <a:t>s </a:t>
            </a:r>
            <a:r>
              <a:rPr lang="en-US" sz="3600" dirty="0" err="1">
                <a:latin typeface="+mn-lt"/>
                <a:ea typeface="+mn-ea"/>
                <a:cs typeface="+mn-cs"/>
              </a:rPr>
              <a:t>klapkami</a:t>
            </a:r>
            <a:r>
              <a:rPr lang="en-US" sz="3600" dirty="0">
                <a:latin typeface="+mn-lt"/>
                <a:ea typeface="+mn-ea"/>
                <a:cs typeface="+mn-cs"/>
              </a:rPr>
              <a:t> </a:t>
            </a:r>
            <a:r>
              <a:rPr lang="en-US" sz="3600" err="1">
                <a:latin typeface="+mn-lt"/>
                <a:ea typeface="+mn-ea"/>
                <a:cs typeface="+mn-cs"/>
              </a:rPr>
              <a:t>na</a:t>
            </a:r>
            <a:r>
              <a:rPr lang="en-US" sz="3600">
                <a:latin typeface="+mn-lt"/>
                <a:ea typeface="+mn-ea"/>
                <a:cs typeface="+mn-cs"/>
              </a:rPr>
              <a:t> očích”)</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10</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3088566179"/>
              </p:ext>
            </p:extLst>
          </p:nvPr>
        </p:nvGraphicFramePr>
        <p:xfrm>
          <a:off x="408955" y="2204864"/>
          <a:ext cx="11376000" cy="4206240"/>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928776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Oblast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Příklady</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rPr>
                        <a:t>Slunce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obíhá</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kolem</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Země</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která</a:t>
                      </a:r>
                      <a:r>
                        <a:rPr kumimoji="0" lang="en-US" altLang="ja-JP" sz="2000" b="0" i="0" u="none" strike="noStrike" cap="none" normalizeH="0" baseline="0" dirty="0">
                          <a:ln>
                            <a:noFill/>
                          </a:ln>
                          <a:solidFill>
                            <a:srgbClr val="333333"/>
                          </a:solidFill>
                          <a:effectLst/>
                          <a:latin typeface="Calibri Light"/>
                          <a:ea typeface="MS Mincho" pitchFamily="49" charset="-128"/>
                        </a:rPr>
                        <a:t> je </a:t>
                      </a:r>
                      <a:r>
                        <a:rPr kumimoji="0" lang="en-US" altLang="ja-JP" sz="2000" b="0" i="0" u="none" strike="noStrike" cap="none" normalizeH="0" baseline="0" dirty="0" err="1">
                          <a:ln>
                            <a:noFill/>
                          </a:ln>
                          <a:solidFill>
                            <a:srgbClr val="333333"/>
                          </a:solidFill>
                          <a:effectLst/>
                          <a:latin typeface="Calibri Light"/>
                          <a:ea typeface="MS Mincho" pitchFamily="49" charset="-128"/>
                        </a:rPr>
                        <a:t>nehybná</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Tento</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názor</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považovala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katolická</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církev</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ve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středověku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za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nezpochybnitelnou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pravdu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navzdory</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tomu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že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vědci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jako</a:t>
                      </a:r>
                      <a:r>
                        <a:rPr kumimoji="0" lang="en-US" altLang="ja-JP" sz="2000" b="0" i="0" u="none" strike="noStrike" cap="none" normalizeH="0" baseline="0" dirty="0">
                          <a:ln>
                            <a:noFill/>
                          </a:ln>
                          <a:solidFill>
                            <a:srgbClr val="333333"/>
                          </a:solidFill>
                          <a:effectLst/>
                          <a:latin typeface="Calibri Light"/>
                          <a:ea typeface="MS Mincho" pitchFamily="49" charset="-128"/>
                        </a:rPr>
                        <a:t> Galileo Galilei </a:t>
                      </a:r>
                      <a:r>
                        <a:rPr kumimoji="0" lang="en-US" altLang="ja-JP" sz="2000" b="0" i="0" u="none" strike="noStrike" cap="none" normalizeH="0" baseline="0" dirty="0" err="1">
                          <a:ln>
                            <a:noFill/>
                          </a:ln>
                          <a:solidFill>
                            <a:srgbClr val="333333"/>
                          </a:solidFill>
                          <a:effectLst/>
                          <a:latin typeface="Calibri Light"/>
                          <a:ea typeface="MS Mincho" pitchFamily="49" charset="-128"/>
                        </a:rPr>
                        <a:t>dokázali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že</a:t>
                      </a:r>
                      <a:r>
                        <a:rPr kumimoji="0" lang="en-US" altLang="ja-JP" sz="2000" b="0" i="0" u="none" strike="noStrike" cap="none" normalizeH="0" baseline="0" dirty="0">
                          <a:ln>
                            <a:noFill/>
                          </a:ln>
                          <a:solidFill>
                            <a:srgbClr val="333333"/>
                          </a:solidFill>
                          <a:effectLst/>
                          <a:latin typeface="Calibri Light"/>
                          <a:ea typeface="MS Mincho" pitchFamily="49" charset="-128"/>
                        </a:rPr>
                        <a:t> je </a:t>
                      </a:r>
                      <a:r>
                        <a:rPr kumimoji="0" lang="en-US" altLang="ja-JP" sz="2000" b="0" i="0" u="none" strike="noStrike" cap="none" normalizeH="0" baseline="0" dirty="0" err="1">
                          <a:ln>
                            <a:noFill/>
                          </a:ln>
                          <a:solidFill>
                            <a:srgbClr val="333333"/>
                          </a:solidFill>
                          <a:effectLst/>
                          <a:latin typeface="Calibri Light"/>
                          <a:ea typeface="MS Mincho" pitchFamily="49" charset="-128"/>
                        </a:rPr>
                        <a:t>tomu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naopak</a:t>
                      </a:r>
                      <a:r>
                        <a:rPr kumimoji="0" lang="en-US" altLang="ja-JP" sz="2000" b="0" i="0" u="none" strike="noStrike" cap="none" normalizeH="0" baseline="0" dirty="0">
                          <a:ln>
                            <a:noFill/>
                          </a:ln>
                          <a:solidFill>
                            <a:srgbClr val="333333"/>
                          </a:solidFill>
                          <a:effectLst/>
                          <a:latin typeface="Calibri Light"/>
                          <a:ea typeface="MS Mincho" pitchFamily="49" charset="-128"/>
                        </a:rPr>
                        <a:t>. Pravda, </a:t>
                      </a:r>
                      <a:r>
                        <a:rPr kumimoji="0" lang="en-US" altLang="ja-JP" sz="2000" b="0" i="0" u="none" strike="noStrike" cap="none" normalizeH="0" baseline="0" dirty="0" err="1">
                          <a:ln>
                            <a:noFill/>
                          </a:ln>
                          <a:solidFill>
                            <a:srgbClr val="333333"/>
                          </a:solidFill>
                          <a:effectLst/>
                          <a:latin typeface="Calibri Light"/>
                          <a:ea typeface="MS Mincho" pitchFamily="49" charset="-128"/>
                        </a:rPr>
                        <a:t>totiž</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že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Země</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obíhá</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kolem</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Slunce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byla</a:t>
                      </a:r>
                      <a:r>
                        <a:rPr kumimoji="0" lang="en-US" altLang="ja-JP" sz="2000" b="0" i="0" u="none" strike="noStrike" cap="none" normalizeH="0" baseline="0" dirty="0">
                          <a:ln>
                            <a:noFill/>
                          </a:ln>
                          <a:solidFill>
                            <a:srgbClr val="333333"/>
                          </a:solidFill>
                          <a:effectLst/>
                          <a:latin typeface="Calibri Light"/>
                          <a:ea typeface="MS Mincho" pitchFamily="49" charset="-128"/>
                        </a:rPr>
                        <a:t> v </a:t>
                      </a:r>
                      <a:r>
                        <a:rPr kumimoji="0" lang="en-US" altLang="ja-JP" sz="2000" b="0" i="0" u="none" strike="noStrike" cap="none" normalizeH="0" baseline="0" dirty="0" err="1">
                          <a:ln>
                            <a:noFill/>
                          </a:ln>
                          <a:solidFill>
                            <a:srgbClr val="333333"/>
                          </a:solidFill>
                          <a:effectLst/>
                          <a:latin typeface="Calibri Light"/>
                          <a:ea typeface="MS Mincho" pitchFamily="49" charset="-128"/>
                        </a:rPr>
                        <a:t>té</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době</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dokonce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považována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za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kacířství</a:t>
                      </a:r>
                      <a:r>
                        <a:rPr kumimoji="0" lang="en-US" altLang="ja-JP" sz="2000" b="0" i="0" u="none" strike="noStrike" cap="none" normalizeH="0" baseline="0" dirty="0">
                          <a:ln>
                            <a:noFill/>
                          </a:ln>
                          <a:solidFill>
                            <a:srgbClr val="333333"/>
                          </a:solidFill>
                          <a:effectLst/>
                          <a:latin typeface="Calibri Light"/>
                          <a:ea typeface="MS Mincho" pitchFamily="49" charset="-128"/>
                        </a:rPr>
                        <a:t>.</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Medicína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Některé</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nebezpečné</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léky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zůstaly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určitou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dobu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trhu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přesto</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že</a:t>
                      </a:r>
                      <a:r>
                        <a:rPr kumimoji="0" lang="en-US" sz="2000" b="0" i="0" u="none" strike="noStrike" cap="none" normalizeH="0" baseline="0" dirty="0">
                          <a:ln>
                            <a:noFill/>
                          </a:ln>
                          <a:solidFill>
                            <a:srgbClr val="333333"/>
                          </a:solidFill>
                          <a:effectLst/>
                          <a:latin typeface="Calibri Light"/>
                          <a:ea typeface="ＭＳ Ｐゴシック" pitchFamily="34" charset="-128"/>
                        </a:rPr>
                        <a:t> se </a:t>
                      </a:r>
                      <a:r>
                        <a:rPr kumimoji="0" lang="en-US" sz="2000" b="0" i="0" u="none" strike="noStrike" cap="none" normalizeH="0" baseline="0" dirty="0" err="1">
                          <a:ln>
                            <a:noFill/>
                          </a:ln>
                          <a:solidFill>
                            <a:srgbClr val="333333"/>
                          </a:solidFill>
                          <a:effectLst/>
                          <a:latin typeface="Calibri Light"/>
                          <a:ea typeface="ＭＳ Ｐゴシック" pitchFamily="34" charset="-128"/>
                        </a:rPr>
                        <a:t>objevily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informace</a:t>
                      </a:r>
                      <a:r>
                        <a:rPr kumimoji="0" lang="en-US" sz="2000" b="0" i="0" u="none" strike="noStrike" cap="none" normalizeH="0" baseline="0" dirty="0">
                          <a:ln>
                            <a:noFill/>
                          </a:ln>
                          <a:solidFill>
                            <a:srgbClr val="333333"/>
                          </a:solidFill>
                          <a:effectLst/>
                          <a:latin typeface="Calibri Light"/>
                          <a:ea typeface="ＭＳ Ｐゴシック" pitchFamily="34" charset="-128"/>
                        </a:rPr>
                        <a:t> o tom, </a:t>
                      </a:r>
                      <a:r>
                        <a:rPr kumimoji="0" lang="en-US" sz="2000" b="0" i="0" u="none" strike="noStrike" cap="none" normalizeH="0" baseline="0" dirty="0" err="1">
                          <a:ln>
                            <a:noFill/>
                          </a:ln>
                          <a:solidFill>
                            <a:srgbClr val="333333"/>
                          </a:solidFill>
                          <a:effectLst/>
                          <a:latin typeface="Calibri Light"/>
                          <a:ea typeface="ＭＳ Ｐゴシック" pitchFamily="34" charset="-128"/>
                        </a:rPr>
                        <a:t>že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mohou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mít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závažné</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vedlejší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účinky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příklady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Contergan</a:t>
                      </a:r>
                      <a:r>
                        <a:rPr kumimoji="0" lang="en-US" sz="2000" b="0" i="0" u="none" strike="noStrike" cap="none" normalizeH="0" baseline="0" dirty="0">
                          <a:ln>
                            <a:noFill/>
                          </a:ln>
                          <a:solidFill>
                            <a:srgbClr val="333333"/>
                          </a:solidFill>
                          <a:effectLst/>
                          <a:latin typeface="Calibri Light"/>
                          <a:ea typeface="ＭＳ Ｐゴシック" pitchFamily="34" charset="-128"/>
                        </a:rPr>
                        <a:t> v </a:t>
                      </a:r>
                      <a:r>
                        <a:rPr kumimoji="0" lang="en-US" sz="2000" b="0" i="0" u="none" strike="noStrike" cap="none" normalizeH="0" baseline="0" dirty="0" err="1">
                          <a:ln>
                            <a:noFill/>
                          </a:ln>
                          <a:solidFill>
                            <a:srgbClr val="333333"/>
                          </a:solidFill>
                          <a:effectLst/>
                          <a:latin typeface="Calibri Light"/>
                          <a:ea typeface="ＭＳ Ｐゴシック" pitchFamily="34" charset="-128"/>
                        </a:rPr>
                        <a:t>Evropě</a:t>
                      </a:r>
                      <a:r>
                        <a:rPr kumimoji="0" lang="en-US" sz="2000" b="0" i="0" u="none" strike="noStrike" cap="none" normalizeH="0" baseline="0" dirty="0">
                          <a:ln>
                            <a:noFill/>
                          </a:ln>
                          <a:solidFill>
                            <a:srgbClr val="333333"/>
                          </a:solidFill>
                          <a:effectLst/>
                          <a:latin typeface="Calibri Light"/>
                          <a:ea typeface="ＭＳ Ｐゴシック" pitchFamily="34" charset="-128"/>
                        </a:rPr>
                        <a:t> v 60.letech; </a:t>
                      </a:r>
                      <a:r>
                        <a:rPr kumimoji="0" lang="en-US" sz="2000" b="0" i="0" u="none" strike="noStrike" cap="none" normalizeH="0" baseline="0" dirty="0" err="1">
                          <a:ln>
                            <a:noFill/>
                          </a:ln>
                          <a:solidFill>
                            <a:srgbClr val="333333"/>
                          </a:solidFill>
                          <a:effectLst/>
                          <a:latin typeface="Calibri Light"/>
                          <a:ea typeface="ＭＳ Ｐゴシック" pitchFamily="34" charset="-128"/>
                        </a:rPr>
                        <a:t>Vioxx</a:t>
                      </a:r>
                      <a:r>
                        <a:rPr kumimoji="0" lang="en-US" sz="2000" b="0" i="0" u="none" strike="noStrike" cap="none" normalizeH="0" baseline="0" dirty="0">
                          <a:ln>
                            <a:noFill/>
                          </a:ln>
                          <a:solidFill>
                            <a:srgbClr val="333333"/>
                          </a:solidFill>
                          <a:effectLst/>
                          <a:latin typeface="Calibri Light"/>
                          <a:ea typeface="ＭＳ Ｐゴシック" pitchFamily="34" charset="-128"/>
                        </a:rPr>
                        <a:t> v USA v 90. </a:t>
                      </a:r>
                      <a:r>
                        <a:rPr kumimoji="0" lang="en-US" sz="2000" b="0" i="0" u="none" strike="noStrike" cap="none" normalizeH="0" baseline="0" dirty="0" err="1">
                          <a:ln>
                            <a:noFill/>
                          </a:ln>
                          <a:solidFill>
                            <a:srgbClr val="333333"/>
                          </a:solidFill>
                          <a:effectLst/>
                          <a:latin typeface="Calibri Light"/>
                          <a:ea typeface="ＭＳ Ｐゴシック" pitchFamily="34" charset="-128"/>
                        </a:rPr>
                        <a:t>letech</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Ekonomie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04914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err="1">
                <a:latin typeface="+mn-lt"/>
                <a:ea typeface="+mn-ea"/>
                <a:cs typeface="+mn-cs"/>
              </a:rPr>
              <a:t>Nepružnost</a:t>
            </a:r>
            <a:r>
              <a:rPr lang="en-US" sz="3600">
                <a:latin typeface="+mn-lt"/>
                <a:ea typeface="+mn-ea"/>
                <a:cs typeface="+mn-cs"/>
              </a:rPr>
              <a:t> “v praxi” (“vidění </a:t>
            </a:r>
            <a:r>
              <a:rPr lang="en-US" sz="3600" dirty="0">
                <a:latin typeface="+mn-lt"/>
                <a:ea typeface="+mn-ea"/>
                <a:cs typeface="+mn-cs"/>
              </a:rPr>
              <a:t>s </a:t>
            </a:r>
            <a:r>
              <a:rPr lang="en-US" sz="3600" dirty="0" err="1">
                <a:latin typeface="+mn-lt"/>
                <a:ea typeface="+mn-ea"/>
                <a:cs typeface="+mn-cs"/>
              </a:rPr>
              <a:t>klapkami</a:t>
            </a:r>
            <a:r>
              <a:rPr lang="en-US" sz="3600" dirty="0">
                <a:latin typeface="+mn-lt"/>
                <a:ea typeface="+mn-ea"/>
                <a:cs typeface="+mn-cs"/>
              </a:rPr>
              <a:t> </a:t>
            </a:r>
            <a:r>
              <a:rPr lang="en-US" sz="3600" err="1">
                <a:latin typeface="+mn-lt"/>
                <a:ea typeface="+mn-ea"/>
                <a:cs typeface="+mn-cs"/>
              </a:rPr>
              <a:t>na</a:t>
            </a:r>
            <a:r>
              <a:rPr lang="en-US" sz="3600">
                <a:latin typeface="+mn-lt"/>
                <a:ea typeface="+mn-ea"/>
                <a:cs typeface="+mn-cs"/>
              </a:rPr>
              <a:t> očích”)</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11</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2104265414"/>
              </p:ext>
            </p:extLst>
          </p:nvPr>
        </p:nvGraphicFramePr>
        <p:xfrm>
          <a:off x="408955" y="2204864"/>
          <a:ext cx="11376000" cy="4206240"/>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928776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Oblast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Příklady</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rPr>
                        <a:t>Slunce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obíhá</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kolem</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Země</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která</a:t>
                      </a:r>
                      <a:r>
                        <a:rPr kumimoji="0" lang="en-US" altLang="ja-JP" sz="2000" b="0" i="0" u="none" strike="noStrike" cap="none" normalizeH="0" baseline="0" dirty="0">
                          <a:ln>
                            <a:noFill/>
                          </a:ln>
                          <a:solidFill>
                            <a:srgbClr val="333333"/>
                          </a:solidFill>
                          <a:effectLst/>
                          <a:latin typeface="Calibri Light"/>
                          <a:ea typeface="MS Mincho" pitchFamily="49" charset="-128"/>
                        </a:rPr>
                        <a:t> je </a:t>
                      </a:r>
                      <a:r>
                        <a:rPr kumimoji="0" lang="en-US" altLang="ja-JP" sz="2000" b="0" i="0" u="none" strike="noStrike" cap="none" normalizeH="0" baseline="0" dirty="0" err="1">
                          <a:ln>
                            <a:noFill/>
                          </a:ln>
                          <a:solidFill>
                            <a:srgbClr val="333333"/>
                          </a:solidFill>
                          <a:effectLst/>
                          <a:latin typeface="Calibri Light"/>
                          <a:ea typeface="MS Mincho" pitchFamily="49" charset="-128"/>
                        </a:rPr>
                        <a:t>nehybná</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Tento</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názor</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považovala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katolická</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církev</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ve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středověku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za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nezpochybnitelnou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pravdu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navzdory</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tomu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že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vědci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jako</a:t>
                      </a:r>
                      <a:r>
                        <a:rPr kumimoji="0" lang="en-US" altLang="ja-JP" sz="2000" b="0" i="0" u="none" strike="noStrike" cap="none" normalizeH="0" baseline="0" dirty="0">
                          <a:ln>
                            <a:noFill/>
                          </a:ln>
                          <a:solidFill>
                            <a:srgbClr val="333333"/>
                          </a:solidFill>
                          <a:effectLst/>
                          <a:latin typeface="Calibri Light"/>
                          <a:ea typeface="MS Mincho" pitchFamily="49" charset="-128"/>
                        </a:rPr>
                        <a:t> Galileo Galilei </a:t>
                      </a:r>
                      <a:r>
                        <a:rPr kumimoji="0" lang="en-US" altLang="ja-JP" sz="2000" b="0" i="0" u="none" strike="noStrike" cap="none" normalizeH="0" baseline="0" dirty="0" err="1">
                          <a:ln>
                            <a:noFill/>
                          </a:ln>
                          <a:solidFill>
                            <a:srgbClr val="333333"/>
                          </a:solidFill>
                          <a:effectLst/>
                          <a:latin typeface="Calibri Light"/>
                          <a:ea typeface="MS Mincho" pitchFamily="49" charset="-128"/>
                        </a:rPr>
                        <a:t>dokázali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že</a:t>
                      </a:r>
                      <a:r>
                        <a:rPr kumimoji="0" lang="en-US" altLang="ja-JP" sz="2000" b="0" i="0" u="none" strike="noStrike" cap="none" normalizeH="0" baseline="0" dirty="0">
                          <a:ln>
                            <a:noFill/>
                          </a:ln>
                          <a:solidFill>
                            <a:srgbClr val="333333"/>
                          </a:solidFill>
                          <a:effectLst/>
                          <a:latin typeface="Calibri Light"/>
                          <a:ea typeface="MS Mincho" pitchFamily="49" charset="-128"/>
                        </a:rPr>
                        <a:t> je </a:t>
                      </a:r>
                      <a:r>
                        <a:rPr kumimoji="0" lang="en-US" altLang="ja-JP" sz="2000" b="0" i="0" u="none" strike="noStrike" cap="none" normalizeH="0" baseline="0" dirty="0" err="1">
                          <a:ln>
                            <a:noFill/>
                          </a:ln>
                          <a:solidFill>
                            <a:srgbClr val="333333"/>
                          </a:solidFill>
                          <a:effectLst/>
                          <a:latin typeface="Calibri Light"/>
                          <a:ea typeface="MS Mincho" pitchFamily="49" charset="-128"/>
                        </a:rPr>
                        <a:t>tomu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naopak</a:t>
                      </a:r>
                      <a:r>
                        <a:rPr kumimoji="0" lang="en-US" altLang="ja-JP" sz="2000" b="0" i="0" u="none" strike="noStrike" cap="none" normalizeH="0" baseline="0" dirty="0">
                          <a:ln>
                            <a:noFill/>
                          </a:ln>
                          <a:solidFill>
                            <a:srgbClr val="333333"/>
                          </a:solidFill>
                          <a:effectLst/>
                          <a:latin typeface="Calibri Light"/>
                          <a:ea typeface="MS Mincho" pitchFamily="49" charset="-128"/>
                        </a:rPr>
                        <a:t>. Pravda, </a:t>
                      </a:r>
                      <a:r>
                        <a:rPr kumimoji="0" lang="en-US" altLang="ja-JP" sz="2000" b="0" i="0" u="none" strike="noStrike" cap="none" normalizeH="0" baseline="0" dirty="0" err="1">
                          <a:ln>
                            <a:noFill/>
                          </a:ln>
                          <a:solidFill>
                            <a:srgbClr val="333333"/>
                          </a:solidFill>
                          <a:effectLst/>
                          <a:latin typeface="Calibri Light"/>
                          <a:ea typeface="MS Mincho" pitchFamily="49" charset="-128"/>
                        </a:rPr>
                        <a:t>totiž</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že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Země</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obíhá</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kolem</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Slunce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byla</a:t>
                      </a:r>
                      <a:r>
                        <a:rPr kumimoji="0" lang="en-US" altLang="ja-JP" sz="2000" b="0" i="0" u="none" strike="noStrike" cap="none" normalizeH="0" baseline="0" dirty="0">
                          <a:ln>
                            <a:noFill/>
                          </a:ln>
                          <a:solidFill>
                            <a:srgbClr val="333333"/>
                          </a:solidFill>
                          <a:effectLst/>
                          <a:latin typeface="Calibri Light"/>
                          <a:ea typeface="MS Mincho" pitchFamily="49" charset="-128"/>
                        </a:rPr>
                        <a:t> v </a:t>
                      </a:r>
                      <a:r>
                        <a:rPr kumimoji="0" lang="en-US" altLang="ja-JP" sz="2000" b="0" i="0" u="none" strike="noStrike" cap="none" normalizeH="0" baseline="0" dirty="0" err="1">
                          <a:ln>
                            <a:noFill/>
                          </a:ln>
                          <a:solidFill>
                            <a:srgbClr val="333333"/>
                          </a:solidFill>
                          <a:effectLst/>
                          <a:latin typeface="Calibri Light"/>
                          <a:ea typeface="MS Mincho" pitchFamily="49" charset="-128"/>
                        </a:rPr>
                        <a:t>té</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době</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dokonce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považována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za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kacířství</a:t>
                      </a:r>
                      <a:r>
                        <a:rPr kumimoji="0" lang="en-US" altLang="ja-JP" sz="2000" b="0" i="0" u="none" strike="noStrike" cap="none" normalizeH="0" baseline="0" dirty="0">
                          <a:ln>
                            <a:noFill/>
                          </a:ln>
                          <a:solidFill>
                            <a:srgbClr val="333333"/>
                          </a:solidFill>
                          <a:effectLst/>
                          <a:latin typeface="Calibri Light"/>
                          <a:ea typeface="MS Mincho" pitchFamily="49" charset="-128"/>
                        </a:rPr>
                        <a:t>.</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Medicína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Některé</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nebezpečné</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léky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zůstaly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určitou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dobu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trhu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přesto</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že</a:t>
                      </a:r>
                      <a:r>
                        <a:rPr kumimoji="0" lang="en-US" sz="2000" b="0" i="0" u="none" strike="noStrike" cap="none" normalizeH="0" baseline="0" dirty="0">
                          <a:ln>
                            <a:noFill/>
                          </a:ln>
                          <a:solidFill>
                            <a:srgbClr val="333333"/>
                          </a:solidFill>
                          <a:effectLst/>
                          <a:latin typeface="Calibri Light"/>
                          <a:ea typeface="ＭＳ Ｐゴシック" pitchFamily="34" charset="-128"/>
                        </a:rPr>
                        <a:t> se </a:t>
                      </a:r>
                      <a:r>
                        <a:rPr kumimoji="0" lang="en-US" sz="2000" b="0" i="0" u="none" strike="noStrike" cap="none" normalizeH="0" baseline="0" dirty="0" err="1">
                          <a:ln>
                            <a:noFill/>
                          </a:ln>
                          <a:solidFill>
                            <a:srgbClr val="333333"/>
                          </a:solidFill>
                          <a:effectLst/>
                          <a:latin typeface="Calibri Light"/>
                          <a:ea typeface="ＭＳ Ｐゴシック" pitchFamily="34" charset="-128"/>
                        </a:rPr>
                        <a:t>objevily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informace</a:t>
                      </a:r>
                      <a:r>
                        <a:rPr kumimoji="0" lang="en-US" sz="2000" b="0" i="0" u="none" strike="noStrike" cap="none" normalizeH="0" baseline="0" dirty="0">
                          <a:ln>
                            <a:noFill/>
                          </a:ln>
                          <a:solidFill>
                            <a:srgbClr val="333333"/>
                          </a:solidFill>
                          <a:effectLst/>
                          <a:latin typeface="Calibri Light"/>
                          <a:ea typeface="ＭＳ Ｐゴシック" pitchFamily="34" charset="-128"/>
                        </a:rPr>
                        <a:t> o tom, </a:t>
                      </a:r>
                      <a:r>
                        <a:rPr kumimoji="0" lang="en-US" sz="2000" b="0" i="0" u="none" strike="noStrike" cap="none" normalizeH="0" baseline="0" dirty="0" err="1">
                          <a:ln>
                            <a:noFill/>
                          </a:ln>
                          <a:solidFill>
                            <a:srgbClr val="333333"/>
                          </a:solidFill>
                          <a:effectLst/>
                          <a:latin typeface="Calibri Light"/>
                          <a:ea typeface="ＭＳ Ｐゴシック" pitchFamily="34" charset="-128"/>
                        </a:rPr>
                        <a:t>že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mohou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mít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závažné</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vedlejší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účinky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příklady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Contergan</a:t>
                      </a:r>
                      <a:r>
                        <a:rPr kumimoji="0" lang="en-US" sz="2000" b="0" i="0" u="none" strike="noStrike" cap="none" normalizeH="0" baseline="0" dirty="0">
                          <a:ln>
                            <a:noFill/>
                          </a:ln>
                          <a:solidFill>
                            <a:srgbClr val="333333"/>
                          </a:solidFill>
                          <a:effectLst/>
                          <a:latin typeface="Calibri Light"/>
                          <a:ea typeface="ＭＳ Ｐゴシック" pitchFamily="34" charset="-128"/>
                        </a:rPr>
                        <a:t> v </a:t>
                      </a:r>
                      <a:r>
                        <a:rPr kumimoji="0" lang="en-US" sz="2000" b="0" i="0" u="none" strike="noStrike" cap="none" normalizeH="0" baseline="0" dirty="0" err="1">
                          <a:ln>
                            <a:noFill/>
                          </a:ln>
                          <a:solidFill>
                            <a:srgbClr val="333333"/>
                          </a:solidFill>
                          <a:effectLst/>
                          <a:latin typeface="Calibri Light"/>
                          <a:ea typeface="ＭＳ Ｐゴシック" pitchFamily="34" charset="-128"/>
                        </a:rPr>
                        <a:t>Evropě</a:t>
                      </a:r>
                      <a:r>
                        <a:rPr kumimoji="0" lang="en-US" sz="2000" b="0" i="0" u="none" strike="noStrike" cap="none" normalizeH="0" baseline="0" dirty="0">
                          <a:ln>
                            <a:noFill/>
                          </a:ln>
                          <a:solidFill>
                            <a:srgbClr val="333333"/>
                          </a:solidFill>
                          <a:effectLst/>
                          <a:latin typeface="Calibri Light"/>
                          <a:ea typeface="ＭＳ Ｐゴシック" pitchFamily="34" charset="-128"/>
                        </a:rPr>
                        <a:t> v 60.letech; </a:t>
                      </a:r>
                      <a:r>
                        <a:rPr kumimoji="0" lang="en-US" sz="2000" b="0" i="0" u="none" strike="noStrike" cap="none" normalizeH="0" baseline="0" dirty="0" err="1">
                          <a:ln>
                            <a:noFill/>
                          </a:ln>
                          <a:solidFill>
                            <a:srgbClr val="333333"/>
                          </a:solidFill>
                          <a:effectLst/>
                          <a:latin typeface="Calibri Light"/>
                          <a:ea typeface="ＭＳ Ｐゴシック" pitchFamily="34" charset="-128"/>
                        </a:rPr>
                        <a:t>Vioxx</a:t>
                      </a:r>
                      <a:r>
                        <a:rPr kumimoji="0" lang="en-US" sz="2000" b="0" i="0" u="none" strike="noStrike" cap="none" normalizeH="0" baseline="0" dirty="0">
                          <a:ln>
                            <a:noFill/>
                          </a:ln>
                          <a:solidFill>
                            <a:srgbClr val="333333"/>
                          </a:solidFill>
                          <a:effectLst/>
                          <a:latin typeface="Calibri Light"/>
                          <a:ea typeface="ＭＳ Ｐゴシック" pitchFamily="34" charset="-128"/>
                        </a:rPr>
                        <a:t> v USA v 90. </a:t>
                      </a:r>
                      <a:r>
                        <a:rPr kumimoji="0" lang="en-US" sz="2000" b="0" i="0" u="none" strike="noStrike" cap="none" normalizeH="0" baseline="0" dirty="0" err="1">
                          <a:ln>
                            <a:noFill/>
                          </a:ln>
                          <a:solidFill>
                            <a:srgbClr val="333333"/>
                          </a:solidFill>
                          <a:effectLst/>
                          <a:latin typeface="Calibri Light"/>
                          <a:ea typeface="ＭＳ Ｐゴシック" pitchFamily="34" charset="-128"/>
                        </a:rPr>
                        <a:t>letech</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Ekonomie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Přehlížení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nových</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produktů</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setrvávání</a:t>
                      </a:r>
                      <a:r>
                        <a:rPr kumimoji="0" lang="en-US" sz="2000" b="0" i="0" u="none" strike="noStrike" cap="none" normalizeH="0" baseline="0" dirty="0">
                          <a:ln>
                            <a:noFill/>
                          </a:ln>
                          <a:solidFill>
                            <a:srgbClr val="333333"/>
                          </a:solidFill>
                          <a:effectLst/>
                          <a:latin typeface="Calibri Light"/>
                          <a:ea typeface="ＭＳ Ｐゴシック" pitchFamily="34" charset="-128"/>
                        </a:rPr>
                        <a:t> u </a:t>
                      </a:r>
                      <a:r>
                        <a:rPr kumimoji="0" lang="en-US" sz="2000" b="0" i="0" u="none" strike="noStrike" cap="none" normalizeH="0" baseline="0" dirty="0" err="1">
                          <a:ln>
                            <a:noFill/>
                          </a:ln>
                          <a:solidFill>
                            <a:srgbClr val="333333"/>
                          </a:solidFill>
                          <a:effectLst/>
                          <a:latin typeface="Calibri Light"/>
                          <a:ea typeface="ＭＳ Ｐゴシック" pitchFamily="34" charset="-128"/>
                        </a:rPr>
                        <a:t>překonaných</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strategií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obchodování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prodej</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zastaralých</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produktů</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např</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kinofilmů</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psacích</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strojů</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ignorování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nových</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technologií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např</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společnost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která</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nemá</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vlastní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webovou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stránku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internetu</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03201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7"/>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Výzkumy ukázaly, že mnozí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a:t>
            </a:r>
            <a:r>
              <a:rPr lang="en-US" altLang="de-DE" sz="2400" b="1" dirty="0">
                <a:solidFill>
                  <a:srgbClr val="333333"/>
                </a:solidFill>
              </a:rPr>
              <a:t> </a:t>
            </a:r>
            <a:r>
              <a:rPr lang="cs-CZ" altLang="de-DE" sz="2400" dirty="0">
                <a:solidFill>
                  <a:srgbClr val="333333"/>
                </a:solidFill>
              </a:rPr>
              <a:t>lidé s psychózou trvají na svých názorech a přesvědčeních ohledně určité události, i když jsou jim sděleny informace, které správnost jejich přesvědčení zpochybňují.</a:t>
            </a:r>
            <a:endParaRPr lang="en-US" altLang="de-DE" sz="2400" dirty="0">
              <a:solidFill>
                <a:srgbClr val="333333"/>
              </a:solidFill>
            </a:endParaRPr>
          </a:p>
          <a:p>
            <a:pPr lvl="0" defTabSz="914400" fontAlgn="base"/>
            <a:r>
              <a:rPr lang="cs-CZ" altLang="de-DE" sz="2400" dirty="0">
                <a:solidFill>
                  <a:srgbClr val="004992"/>
                </a:solidFill>
              </a:rPr>
              <a:t>To může vést k problémům v mezilidských vztazích a může to bránit získání realistického a zdravého pohledu na okolní svět</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Metakognitivní trénink 3 – Změna Přesvědčení</a:t>
            </a:r>
          </a:p>
        </p:txBody>
      </p:sp>
      <p:sp>
        <p:nvSpPr>
          <p:cNvPr id="3" name="Slide Number Placeholder 2"/>
          <p:cNvSpPr>
            <a:spLocks noGrp="1"/>
          </p:cNvSpPr>
          <p:nvPr>
            <p:ph type="sldNum" sz="quarter" idx="12"/>
          </p:nvPr>
        </p:nvSpPr>
        <p:spPr/>
        <p:txBody>
          <a:bodyPr/>
          <a:lstStyle/>
          <a:p>
            <a:pPr>
              <a:defRPr/>
            </a:pPr>
            <a:fld id="{0A092C34-FE33-4D20-BBE0-D4EECE3EFB06}" type="slidenum">
              <a:rPr lang="de-DE" altLang="de-DE" smtClean="0">
                <a:latin typeface="+mn-lt"/>
              </a:rPr>
              <a:pPr>
                <a:defRPr/>
              </a:pPr>
              <a:t>12</a:t>
            </a:fld>
            <a:endParaRPr lang="de-DE" altLang="de-DE">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Příklady toho, jak příliš rigidně zastávaná přesvědčení při psychóze vedou k nesprávnému porozumění</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Vyhýbáte se diskusím o určitých svých názorech s přáteli a příbuznými, protože očekáváte/bojíte se, že s vámi nebudou souhlasit a nikomu už nevěříte.</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Lidi, kteří s vaším přesvědčením nesouhlasí, považujete za své nepřátele nebo pronásledovatele.</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Své informace získáváte pouze z jednoho zdroje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internetová</a:t>
            </a:r>
            <a:r>
              <a:rPr lang="en-US" altLang="de-DE" sz="2400" dirty="0">
                <a:solidFill>
                  <a:srgbClr val="333333"/>
                </a:solidFill>
              </a:rPr>
              <a:t> </a:t>
            </a:r>
            <a:r>
              <a:rPr lang="cs-CZ" altLang="de-DE" sz="2400" dirty="0">
                <a:solidFill>
                  <a:srgbClr val="333333"/>
                </a:solidFill>
              </a:rPr>
              <a:t>fóra ohledně teorií spiknutí</a:t>
            </a:r>
            <a:r>
              <a:rPr lang="en-US" altLang="de-DE" sz="2400" dirty="0">
                <a:solidFill>
                  <a:srgbClr val="333333"/>
                </a:solidFill>
              </a:rPr>
              <a:t>) </a:t>
            </a:r>
            <a:r>
              <a:rPr lang="cs-CZ" altLang="de-DE" sz="2400" dirty="0">
                <a:solidFill>
                  <a:srgbClr val="333333"/>
                </a:solidFill>
              </a:rPr>
              <a:t>a důvěryhodnější zdroje </a:t>
            </a:r>
            <a:r>
              <a:rPr lang="en-US" altLang="de-DE" sz="2400" dirty="0">
                <a:solidFill>
                  <a:srgbClr val="333333"/>
                </a:solidFill>
              </a:rPr>
              <a:t>(</a:t>
            </a:r>
            <a:r>
              <a:rPr lang="cs-CZ" altLang="de-DE" sz="2400" dirty="0">
                <a:solidFill>
                  <a:srgbClr val="333333"/>
                </a:solidFill>
              </a:rPr>
              <a:t>např. tiskové agentury</a:t>
            </a:r>
            <a:r>
              <a:rPr lang="en-US" altLang="de-DE" sz="2400" dirty="0">
                <a:solidFill>
                  <a:srgbClr val="333333"/>
                </a:solidFill>
              </a:rPr>
              <a:t>)</a:t>
            </a:r>
            <a:r>
              <a:rPr lang="cs-CZ" altLang="de-DE" sz="2400" dirty="0">
                <a:solidFill>
                  <a:srgbClr val="333333"/>
                </a:solidFill>
              </a:rPr>
              <a:t> neberete v úvahu</a:t>
            </a:r>
            <a:r>
              <a:rPr lang="en-US" altLang="de-DE" sz="2400" dirty="0">
                <a:solidFill>
                  <a:srgbClr val="333333"/>
                </a:solidFill>
              </a:rPr>
              <a:t>.</a:t>
            </a:r>
          </a:p>
          <a:p>
            <a:pPr lvl="0" algn="ctr" defTabSz="914400" fontAlgn="base"/>
            <a:r>
              <a:rPr lang="cs-CZ" altLang="de-DE" sz="2400" dirty="0">
                <a:solidFill>
                  <a:srgbClr val="004992"/>
                </a:solidFill>
              </a:rPr>
              <a:t>Může někdo z vás krátce uvést nějakou vlastní podobnou zkušenost</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Metakognitivní trénink 3 – Změna Přesvědčení</a:t>
            </a:r>
          </a:p>
        </p:txBody>
      </p:sp>
      <p:sp>
        <p:nvSpPr>
          <p:cNvPr id="3" name="Slide Number Placeholder 2"/>
          <p:cNvSpPr>
            <a:spLocks noGrp="1"/>
          </p:cNvSpPr>
          <p:nvPr>
            <p:ph type="sldNum" sz="quarter" idx="12"/>
          </p:nvPr>
        </p:nvSpPr>
        <p:spPr/>
        <p:txBody>
          <a:bodyPr/>
          <a:lstStyle/>
          <a:p>
            <a:pPr>
              <a:defRPr/>
            </a:pPr>
            <a:fld id="{0A092C34-FE33-4D20-BBE0-D4EECE3EFB06}" type="slidenum">
              <a:rPr lang="de-DE" altLang="de-DE" smtClean="0">
                <a:latin typeface="+mn-lt"/>
              </a:rPr>
              <a:pPr>
                <a:defRPr/>
              </a:pPr>
              <a:t>13</a:t>
            </a:fld>
            <a:endParaRPr lang="de-DE" altLang="de-DE">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8"/>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Tři obrázky dole náleží do určité kategorie. </a:t>
            </a:r>
            <a:br>
              <a:rPr lang="pl-PL" altLang="de-DE" sz="3600">
                <a:latin typeface="+mn-lt"/>
                <a:ea typeface="+mn-ea"/>
                <a:cs typeface="+mn-cs"/>
              </a:rPr>
            </a:br>
            <a:r>
              <a:rPr lang="pl-PL" altLang="de-DE" sz="3600">
                <a:latin typeface="+mn-lt"/>
                <a:ea typeface="+mn-ea"/>
                <a:cs typeface="+mn-cs"/>
              </a:rPr>
              <a:t>Jaká je to kategorie?</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Metakognitivní trénink 3 – Změna Přesvědčení</a:t>
            </a:r>
          </a:p>
        </p:txBody>
      </p:sp>
      <p:sp>
        <p:nvSpPr>
          <p:cNvPr id="3" name="Slide Number Placeholder 2"/>
          <p:cNvSpPr>
            <a:spLocks noGrp="1"/>
          </p:cNvSpPr>
          <p:nvPr>
            <p:ph type="sldNum" sz="quarter" idx="12"/>
          </p:nvPr>
        </p:nvSpPr>
        <p:spPr/>
        <p:txBody>
          <a:bodyPr/>
          <a:lstStyle/>
          <a:p>
            <a:pPr>
              <a:defRPr/>
            </a:pPr>
            <a:fld id="{0A092C34-FE33-4D20-BBE0-D4EECE3EFB06}" type="slidenum">
              <a:rPr lang="de-DE" altLang="de-DE" smtClean="0">
                <a:latin typeface="+mn-lt"/>
              </a:rPr>
              <a:pPr>
                <a:defRPr/>
              </a:pPr>
              <a:t>14</a:t>
            </a:fld>
            <a:endParaRPr lang="de-DE" altLang="de-DE">
              <a:latin typeface="+mn-lt"/>
            </a:endParaRPr>
          </a:p>
        </p:txBody>
      </p:sp>
      <p:pic>
        <p:nvPicPr>
          <p:cNvPr id="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190"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3" y="2359144"/>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8326"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en-US" sz="2400">
                <a:solidFill>
                  <a:srgbClr val="333333"/>
                </a:solidFill>
              </a:rPr>
              <a:t>Pokud jste si jistí, o jakou kategorii jde, řekněte svou odpověď.</a:t>
            </a:r>
          </a:p>
          <a:p>
            <a:pPr algn="ctr" fontAlgn="auto">
              <a:lnSpc>
                <a:spcPct val="100000"/>
              </a:lnSpc>
              <a:spcBef>
                <a:spcPts val="1200"/>
              </a:spcBef>
              <a:buClr>
                <a:srgbClr val="333333"/>
              </a:buClr>
            </a:pPr>
            <a:r>
              <a:rPr lang="en-US" sz="2400">
                <a:solidFill>
                  <a:srgbClr val="333333"/>
                </a:solidFill>
              </a:rPr>
              <a:t>Dozvíte se, zda je to správně (“Ano” nebo “Ne” ).</a:t>
            </a:r>
          </a:p>
          <a:p>
            <a:pPr algn="ctr" fontAlgn="auto">
              <a:lnSpc>
                <a:spcPct val="100000"/>
              </a:lnSpc>
              <a:spcBef>
                <a:spcPts val="1200"/>
              </a:spcBef>
              <a:buClr>
                <a:srgbClr val="333333"/>
              </a:buClr>
            </a:pPr>
            <a:r>
              <a:rPr lang="en-US" sz="2400">
                <a:solidFill>
                  <a:srgbClr val="333333"/>
                </a:solidFill>
              </a:rPr>
              <a:t>Pokud “Ne”, pak prosím navrhněte svou další možnou domněnku.</a:t>
            </a:r>
            <a:endParaRPr lang="en-US" sz="2400" dirty="0">
              <a:solidFill>
                <a:srgbClr val="333333"/>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Kategorie: Jídlo!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Metakognitivní trénink 3 – Změna Přesvědčení</a:t>
            </a:r>
          </a:p>
        </p:txBody>
      </p:sp>
      <p:sp>
        <p:nvSpPr>
          <p:cNvPr id="3" name="Slide Number Placeholder 2"/>
          <p:cNvSpPr>
            <a:spLocks noGrp="1"/>
          </p:cNvSpPr>
          <p:nvPr>
            <p:ph type="sldNum" sz="quarter" idx="12"/>
          </p:nvPr>
        </p:nvSpPr>
        <p:spPr/>
        <p:txBody>
          <a:bodyPr/>
          <a:lstStyle/>
          <a:p>
            <a:pPr>
              <a:defRPr/>
            </a:pPr>
            <a:fld id="{0A092C34-FE33-4D20-BBE0-D4EECE3EFB06}" type="slidenum">
              <a:rPr lang="de-DE" altLang="de-DE" smtClean="0">
                <a:latin typeface="+mn-lt"/>
              </a:rPr>
              <a:pPr>
                <a:defRPr/>
              </a:pPr>
              <a:t>15</a:t>
            </a:fld>
            <a:endParaRPr lang="de-DE" altLang="de-DE">
              <a:latin typeface="+mn-lt"/>
            </a:endParaRPr>
          </a:p>
        </p:txBody>
      </p:sp>
      <p:pic>
        <p:nvPicPr>
          <p:cNvPr id="2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562"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Bananas-ian ransley-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5908" y="2453680"/>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1101"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descr="Bread-adactio-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8133"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76869" y="245368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64687"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5"/>
          <p:cNvSpPr txBox="1">
            <a:spLocks noChangeArrowheads="1"/>
          </p:cNvSpPr>
          <p:nvPr/>
        </p:nvSpPr>
        <p:spPr bwMode="gray">
          <a:xfrm>
            <a:off x="408955" y="3789040"/>
            <a:ext cx="11340000" cy="265334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en-US" b="1" dirty="0">
                <a:solidFill>
                  <a:srgbClr val="333333"/>
                </a:solidFill>
              </a:rPr>
              <a:t>BĚŽNÁ CHYBA: </a:t>
            </a:r>
            <a:r>
              <a:rPr lang="en-US" dirty="0" err="1">
                <a:solidFill>
                  <a:srgbClr val="333333"/>
                </a:solidFill>
              </a:rPr>
              <a:t>Většina</a:t>
            </a:r>
            <a:r>
              <a:rPr lang="en-US" dirty="0">
                <a:solidFill>
                  <a:srgbClr val="333333"/>
                </a:solidFill>
              </a:rPr>
              <a:t> </a:t>
            </a:r>
            <a:r>
              <a:rPr lang="en-US" dirty="0" err="1">
                <a:solidFill>
                  <a:srgbClr val="333333"/>
                </a:solidFill>
              </a:rPr>
              <a:t>lidí</a:t>
            </a:r>
            <a:r>
              <a:rPr lang="en-US" dirty="0">
                <a:solidFill>
                  <a:srgbClr val="333333"/>
                </a:solidFill>
              </a:rPr>
              <a:t> </a:t>
            </a:r>
            <a:r>
              <a:rPr lang="en-US" dirty="0" err="1">
                <a:solidFill>
                  <a:srgbClr val="333333"/>
                </a:solidFill>
              </a:rPr>
              <a:t>hledá</a:t>
            </a:r>
            <a:r>
              <a:rPr lang="en-US" dirty="0">
                <a:solidFill>
                  <a:srgbClr val="333333"/>
                </a:solidFill>
              </a:rPr>
              <a:t> </a:t>
            </a:r>
            <a:r>
              <a:rPr lang="en-US" dirty="0" err="1">
                <a:solidFill>
                  <a:srgbClr val="333333"/>
                </a:solidFill>
              </a:rPr>
              <a:t>pouze</a:t>
            </a:r>
            <a:r>
              <a:rPr lang="en-US" dirty="0">
                <a:solidFill>
                  <a:srgbClr val="333333"/>
                </a:solidFill>
              </a:rPr>
              <a:t> </a:t>
            </a:r>
            <a:r>
              <a:rPr lang="en-US" dirty="0" err="1">
                <a:solidFill>
                  <a:srgbClr val="333333"/>
                </a:solidFill>
              </a:rPr>
              <a:t>takové</a:t>
            </a:r>
            <a:r>
              <a:rPr lang="en-US" dirty="0">
                <a:solidFill>
                  <a:srgbClr val="333333"/>
                </a:solidFill>
              </a:rPr>
              <a:t> </a:t>
            </a:r>
            <a:r>
              <a:rPr lang="en-US" dirty="0" err="1">
                <a:solidFill>
                  <a:srgbClr val="333333"/>
                </a:solidFill>
              </a:rPr>
              <a:t>informace</a:t>
            </a:r>
            <a:r>
              <a:rPr lang="en-US" dirty="0">
                <a:solidFill>
                  <a:srgbClr val="333333"/>
                </a:solidFill>
              </a:rPr>
              <a:t>, </a:t>
            </a:r>
            <a:r>
              <a:rPr lang="en-US" dirty="0" err="1">
                <a:solidFill>
                  <a:srgbClr val="333333"/>
                </a:solidFill>
              </a:rPr>
              <a:t>které</a:t>
            </a:r>
            <a:r>
              <a:rPr lang="en-US" dirty="0">
                <a:solidFill>
                  <a:srgbClr val="333333"/>
                </a:solidFill>
              </a:rPr>
              <a:t> </a:t>
            </a:r>
            <a:r>
              <a:rPr lang="en-US" dirty="0" err="1">
                <a:solidFill>
                  <a:srgbClr val="333333"/>
                </a:solidFill>
              </a:rPr>
              <a:t>potvrzují</a:t>
            </a:r>
            <a:r>
              <a:rPr lang="en-US" dirty="0">
                <a:solidFill>
                  <a:srgbClr val="333333"/>
                </a:solidFill>
              </a:rPr>
              <a:t> </a:t>
            </a:r>
            <a:r>
              <a:rPr lang="en-US" dirty="0" err="1">
                <a:solidFill>
                  <a:srgbClr val="333333"/>
                </a:solidFill>
              </a:rPr>
              <a:t>jejich</a:t>
            </a:r>
            <a:r>
              <a:rPr lang="en-US" dirty="0">
                <a:solidFill>
                  <a:srgbClr val="333333"/>
                </a:solidFill>
              </a:rPr>
              <a:t> </a:t>
            </a:r>
            <a:r>
              <a:rPr lang="en-US" dirty="0" err="1">
                <a:solidFill>
                  <a:srgbClr val="333333"/>
                </a:solidFill>
              </a:rPr>
              <a:t>předpoklady</a:t>
            </a:r>
            <a:r>
              <a:rPr lang="en-US" dirty="0">
                <a:solidFill>
                  <a:srgbClr val="333333"/>
                </a:solidFill>
              </a:rPr>
              <a:t>, a </a:t>
            </a:r>
            <a:r>
              <a:rPr lang="en-US" dirty="0" err="1">
                <a:solidFill>
                  <a:srgbClr val="333333"/>
                </a:solidFill>
              </a:rPr>
              <a:t>nikoli</a:t>
            </a:r>
            <a:r>
              <a:rPr lang="en-US" dirty="0">
                <a:solidFill>
                  <a:srgbClr val="333333"/>
                </a:solidFill>
              </a:rPr>
              <a:t> </a:t>
            </a:r>
            <a:r>
              <a:rPr lang="en-US" dirty="0" err="1">
                <a:solidFill>
                  <a:srgbClr val="333333"/>
                </a:solidFill>
              </a:rPr>
              <a:t>informace</a:t>
            </a:r>
            <a:r>
              <a:rPr lang="en-US" dirty="0">
                <a:solidFill>
                  <a:srgbClr val="333333"/>
                </a:solidFill>
              </a:rPr>
              <a:t>, </a:t>
            </a:r>
            <a:r>
              <a:rPr lang="en-US" dirty="0" err="1">
                <a:solidFill>
                  <a:srgbClr val="333333"/>
                </a:solidFill>
              </a:rPr>
              <a:t>které</a:t>
            </a:r>
            <a:r>
              <a:rPr lang="en-US" dirty="0">
                <a:solidFill>
                  <a:srgbClr val="333333"/>
                </a:solidFill>
              </a:rPr>
              <a:t> </a:t>
            </a:r>
            <a:r>
              <a:rPr lang="en-US" dirty="0" err="1">
                <a:solidFill>
                  <a:srgbClr val="333333"/>
                </a:solidFill>
              </a:rPr>
              <a:t>svědčí</a:t>
            </a:r>
            <a:r>
              <a:rPr lang="en-US" dirty="0">
                <a:solidFill>
                  <a:srgbClr val="333333"/>
                </a:solidFill>
              </a:rPr>
              <a:t> </a:t>
            </a:r>
            <a:r>
              <a:rPr lang="en-US" dirty="0" err="1">
                <a:solidFill>
                  <a:srgbClr val="333333"/>
                </a:solidFill>
              </a:rPr>
              <a:t>proti</a:t>
            </a:r>
            <a:r>
              <a:rPr lang="en-US" dirty="0">
                <a:solidFill>
                  <a:srgbClr val="333333"/>
                </a:solidFill>
              </a:rPr>
              <a:t> </a:t>
            </a:r>
            <a:r>
              <a:rPr lang="en-US" dirty="0" err="1">
                <a:solidFill>
                  <a:srgbClr val="333333"/>
                </a:solidFill>
              </a:rPr>
              <a:t>nim</a:t>
            </a:r>
            <a:r>
              <a:rPr lang="en-US" dirty="0">
                <a:solidFill>
                  <a:srgbClr val="333333"/>
                </a:solidFill>
              </a:rPr>
              <a:t> (</a:t>
            </a:r>
            <a:r>
              <a:rPr lang="en-US" dirty="0" err="1">
                <a:solidFill>
                  <a:srgbClr val="333333"/>
                </a:solidFill>
              </a:rPr>
              <a:t>tomu</a:t>
            </a:r>
            <a:r>
              <a:rPr lang="en-US" dirty="0">
                <a:solidFill>
                  <a:srgbClr val="333333"/>
                </a:solidFill>
              </a:rPr>
              <a:t> se </a:t>
            </a:r>
            <a:r>
              <a:rPr lang="en-US" dirty="0" err="1">
                <a:solidFill>
                  <a:srgbClr val="333333"/>
                </a:solidFill>
              </a:rPr>
              <a:t>říká</a:t>
            </a:r>
            <a:r>
              <a:rPr lang="en-US" dirty="0">
                <a:solidFill>
                  <a:srgbClr val="333333"/>
                </a:solidFill>
              </a:rPr>
              <a:t> </a:t>
            </a:r>
            <a:r>
              <a:rPr lang="en-US" dirty="0" err="1">
                <a:solidFill>
                  <a:srgbClr val="333333"/>
                </a:solidFill>
              </a:rPr>
              <a:t>sklon</a:t>
            </a:r>
            <a:r>
              <a:rPr lang="en-US" dirty="0">
                <a:solidFill>
                  <a:srgbClr val="333333"/>
                </a:solidFill>
              </a:rPr>
              <a:t> k </a:t>
            </a:r>
            <a:r>
              <a:rPr lang="en-US" dirty="0" err="1">
                <a:solidFill>
                  <a:srgbClr val="333333"/>
                </a:solidFill>
              </a:rPr>
              <a:t>potvrzování</a:t>
            </a:r>
            <a:r>
              <a:rPr lang="en-US" dirty="0">
                <a:solidFill>
                  <a:srgbClr val="333333"/>
                </a:solidFill>
              </a:rPr>
              <a:t>). V </a:t>
            </a:r>
            <a:r>
              <a:rPr lang="en-US" dirty="0" err="1">
                <a:solidFill>
                  <a:srgbClr val="333333"/>
                </a:solidFill>
              </a:rPr>
              <a:t>tomto</a:t>
            </a:r>
            <a:r>
              <a:rPr lang="en-US" dirty="0">
                <a:solidFill>
                  <a:srgbClr val="333333"/>
                </a:solidFill>
              </a:rPr>
              <a:t> </a:t>
            </a:r>
            <a:r>
              <a:rPr lang="en-US" dirty="0" err="1">
                <a:solidFill>
                  <a:srgbClr val="333333"/>
                </a:solidFill>
              </a:rPr>
              <a:t>případě</a:t>
            </a:r>
            <a:r>
              <a:rPr lang="en-US" dirty="0">
                <a:solidFill>
                  <a:srgbClr val="333333"/>
                </a:solidFill>
              </a:rPr>
              <a:t> se </a:t>
            </a:r>
            <a:r>
              <a:rPr lang="en-US" dirty="0" err="1">
                <a:solidFill>
                  <a:srgbClr val="333333"/>
                </a:solidFill>
              </a:rPr>
              <a:t>zdálo</a:t>
            </a:r>
            <a:r>
              <a:rPr lang="en-US" dirty="0">
                <a:solidFill>
                  <a:srgbClr val="333333"/>
                </a:solidFill>
              </a:rPr>
              <a:t> </a:t>
            </a:r>
            <a:r>
              <a:rPr lang="en-US" dirty="0" err="1">
                <a:solidFill>
                  <a:srgbClr val="333333"/>
                </a:solidFill>
              </a:rPr>
              <a:t>jasné</a:t>
            </a:r>
            <a:r>
              <a:rPr lang="en-US" dirty="0">
                <a:solidFill>
                  <a:srgbClr val="333333"/>
                </a:solidFill>
              </a:rPr>
              <a:t>, </a:t>
            </a:r>
            <a:r>
              <a:rPr lang="en-US" dirty="0" err="1">
                <a:solidFill>
                  <a:srgbClr val="333333"/>
                </a:solidFill>
              </a:rPr>
              <a:t>že</a:t>
            </a:r>
            <a:r>
              <a:rPr lang="en-US" dirty="0">
                <a:solidFill>
                  <a:srgbClr val="333333"/>
                </a:solidFill>
              </a:rPr>
              <a:t> </a:t>
            </a:r>
            <a:r>
              <a:rPr lang="en-US" dirty="0" err="1">
                <a:solidFill>
                  <a:srgbClr val="333333"/>
                </a:solidFill>
              </a:rPr>
              <a:t>správná</a:t>
            </a:r>
            <a:r>
              <a:rPr lang="en-US" dirty="0">
                <a:solidFill>
                  <a:srgbClr val="333333"/>
                </a:solidFill>
              </a:rPr>
              <a:t> </a:t>
            </a:r>
            <a:r>
              <a:rPr lang="en-US" dirty="0" err="1">
                <a:solidFill>
                  <a:srgbClr val="333333"/>
                </a:solidFill>
              </a:rPr>
              <a:t>kategorie</a:t>
            </a:r>
            <a:r>
              <a:rPr lang="en-US" dirty="0">
                <a:solidFill>
                  <a:srgbClr val="333333"/>
                </a:solidFill>
              </a:rPr>
              <a:t> je </a:t>
            </a:r>
            <a:r>
              <a:rPr lang="en-US" dirty="0" err="1">
                <a:solidFill>
                  <a:srgbClr val="333333"/>
                </a:solidFill>
              </a:rPr>
              <a:t>ovoce</a:t>
            </a:r>
            <a:r>
              <a:rPr lang="en-US" dirty="0">
                <a:solidFill>
                  <a:srgbClr val="333333"/>
                </a:solidFill>
              </a:rPr>
              <a:t>. </a:t>
            </a:r>
            <a:r>
              <a:rPr lang="en-US" dirty="0" err="1">
                <a:solidFill>
                  <a:srgbClr val="333333"/>
                </a:solidFill>
              </a:rPr>
              <a:t>Často</a:t>
            </a:r>
            <a:r>
              <a:rPr lang="en-US" dirty="0">
                <a:solidFill>
                  <a:srgbClr val="333333"/>
                </a:solidFill>
              </a:rPr>
              <a:t> </a:t>
            </a:r>
            <a:r>
              <a:rPr lang="en-US" dirty="0" err="1">
                <a:solidFill>
                  <a:srgbClr val="333333"/>
                </a:solidFill>
              </a:rPr>
              <a:t>nebereme</a:t>
            </a:r>
            <a:r>
              <a:rPr lang="en-US" dirty="0">
                <a:solidFill>
                  <a:srgbClr val="333333"/>
                </a:solidFill>
              </a:rPr>
              <a:t> v </a:t>
            </a:r>
            <a:r>
              <a:rPr lang="en-US" dirty="0" err="1">
                <a:solidFill>
                  <a:srgbClr val="333333"/>
                </a:solidFill>
              </a:rPr>
              <a:t>úvahu</a:t>
            </a:r>
            <a:r>
              <a:rPr lang="en-US" dirty="0">
                <a:solidFill>
                  <a:srgbClr val="333333"/>
                </a:solidFill>
              </a:rPr>
              <a:t>, </a:t>
            </a:r>
            <a:r>
              <a:rPr lang="en-US" dirty="0" err="1">
                <a:solidFill>
                  <a:srgbClr val="333333"/>
                </a:solidFill>
              </a:rPr>
              <a:t>že</a:t>
            </a:r>
            <a:r>
              <a:rPr lang="en-US" dirty="0">
                <a:solidFill>
                  <a:srgbClr val="333333"/>
                </a:solidFill>
              </a:rPr>
              <a:t> je </a:t>
            </a:r>
            <a:r>
              <a:rPr lang="en-US" dirty="0" err="1">
                <a:solidFill>
                  <a:srgbClr val="333333"/>
                </a:solidFill>
              </a:rPr>
              <a:t>možné</a:t>
            </a:r>
            <a:r>
              <a:rPr lang="en-US" dirty="0">
                <a:solidFill>
                  <a:srgbClr val="333333"/>
                </a:solidFill>
              </a:rPr>
              <a:t> </a:t>
            </a:r>
            <a:r>
              <a:rPr lang="en-US" dirty="0" err="1">
                <a:solidFill>
                  <a:srgbClr val="333333"/>
                </a:solidFill>
              </a:rPr>
              <a:t>i</a:t>
            </a:r>
            <a:r>
              <a:rPr lang="en-US" dirty="0">
                <a:solidFill>
                  <a:srgbClr val="333333"/>
                </a:solidFill>
              </a:rPr>
              <a:t> </a:t>
            </a:r>
            <a:r>
              <a:rPr lang="en-US" dirty="0" err="1">
                <a:solidFill>
                  <a:srgbClr val="333333"/>
                </a:solidFill>
              </a:rPr>
              <a:t>jiné</a:t>
            </a:r>
            <a:r>
              <a:rPr lang="en-US" dirty="0">
                <a:solidFill>
                  <a:srgbClr val="333333"/>
                </a:solidFill>
              </a:rPr>
              <a:t> </a:t>
            </a:r>
            <a:r>
              <a:rPr lang="en-US" dirty="0" err="1">
                <a:solidFill>
                  <a:srgbClr val="333333"/>
                </a:solidFill>
              </a:rPr>
              <a:t>pojetí</a:t>
            </a:r>
            <a:r>
              <a:rPr lang="en-US" dirty="0">
                <a:solidFill>
                  <a:srgbClr val="333333"/>
                </a:solidFill>
              </a:rPr>
              <a:t>/</a:t>
            </a:r>
            <a:r>
              <a:rPr lang="en-US" dirty="0" err="1">
                <a:solidFill>
                  <a:srgbClr val="333333"/>
                </a:solidFill>
              </a:rPr>
              <a:t>uvažování</a:t>
            </a:r>
            <a:r>
              <a:rPr lang="en-US" dirty="0">
                <a:solidFill>
                  <a:srgbClr val="333333"/>
                </a:solidFill>
              </a:rPr>
              <a:t>. </a:t>
            </a:r>
          </a:p>
          <a:p>
            <a:pPr fontAlgn="auto">
              <a:lnSpc>
                <a:spcPct val="100000"/>
              </a:lnSpc>
              <a:spcBef>
                <a:spcPts val="1200"/>
              </a:spcBef>
              <a:defRPr/>
            </a:pPr>
            <a:r>
              <a:rPr lang="en-US" dirty="0" err="1">
                <a:solidFill>
                  <a:srgbClr val="333333"/>
                </a:solidFill>
              </a:rPr>
              <a:t>Příklady</a:t>
            </a:r>
            <a:r>
              <a:rPr lang="en-US" dirty="0">
                <a:solidFill>
                  <a:srgbClr val="333333"/>
                </a:solidFill>
              </a:rPr>
              <a:t> z </a:t>
            </a:r>
            <a:r>
              <a:rPr lang="en-US" dirty="0" err="1">
                <a:solidFill>
                  <a:srgbClr val="333333"/>
                </a:solidFill>
              </a:rPr>
              <a:t>běžného</a:t>
            </a:r>
            <a:r>
              <a:rPr lang="en-US" dirty="0">
                <a:solidFill>
                  <a:srgbClr val="333333"/>
                </a:solidFill>
              </a:rPr>
              <a:t> </a:t>
            </a:r>
            <a:r>
              <a:rPr lang="en-US" dirty="0" err="1">
                <a:solidFill>
                  <a:srgbClr val="333333"/>
                </a:solidFill>
              </a:rPr>
              <a:t>života</a:t>
            </a:r>
            <a:r>
              <a:rPr lang="en-US" dirty="0">
                <a:solidFill>
                  <a:srgbClr val="333333"/>
                </a:solidFill>
              </a:rPr>
              <a:t>: </a:t>
            </a:r>
          </a:p>
          <a:p>
            <a:pPr marL="285750" indent="-285750" fontAlgn="auto">
              <a:lnSpc>
                <a:spcPct val="100000"/>
              </a:lnSpc>
              <a:spcBef>
                <a:spcPts val="1200"/>
              </a:spcBef>
              <a:buClr>
                <a:srgbClr val="333333"/>
              </a:buClr>
              <a:buFont typeface="WingDings"/>
              <a:buChar char=""/>
              <a:defRPr/>
            </a:pPr>
            <a:r>
              <a:rPr lang="en-US" dirty="0" err="1">
                <a:solidFill>
                  <a:srgbClr val="333333"/>
                </a:solidFill>
              </a:rPr>
              <a:t>Člověk</a:t>
            </a:r>
            <a:r>
              <a:rPr lang="en-US" dirty="0">
                <a:solidFill>
                  <a:srgbClr val="333333"/>
                </a:solidFill>
              </a:rPr>
              <a:t> </a:t>
            </a:r>
            <a:r>
              <a:rPr lang="en-US" dirty="0" err="1">
                <a:solidFill>
                  <a:srgbClr val="333333"/>
                </a:solidFill>
              </a:rPr>
              <a:t>čte</a:t>
            </a:r>
            <a:r>
              <a:rPr lang="en-US" dirty="0">
                <a:solidFill>
                  <a:srgbClr val="333333"/>
                </a:solidFill>
              </a:rPr>
              <a:t> </a:t>
            </a:r>
            <a:r>
              <a:rPr lang="en-US" dirty="0" err="1">
                <a:solidFill>
                  <a:srgbClr val="333333"/>
                </a:solidFill>
              </a:rPr>
              <a:t>jenom</a:t>
            </a:r>
            <a:r>
              <a:rPr lang="en-US" dirty="0">
                <a:solidFill>
                  <a:srgbClr val="333333"/>
                </a:solidFill>
              </a:rPr>
              <a:t> ty </a:t>
            </a:r>
            <a:r>
              <a:rPr lang="en-US" dirty="0" err="1">
                <a:solidFill>
                  <a:srgbClr val="333333"/>
                </a:solidFill>
              </a:rPr>
              <a:t>noviny</a:t>
            </a:r>
            <a:r>
              <a:rPr lang="en-US" dirty="0">
                <a:solidFill>
                  <a:srgbClr val="333333"/>
                </a:solidFill>
              </a:rPr>
              <a:t>, </a:t>
            </a:r>
            <a:r>
              <a:rPr lang="en-US" dirty="0" err="1">
                <a:solidFill>
                  <a:srgbClr val="333333"/>
                </a:solidFill>
              </a:rPr>
              <a:t>které</a:t>
            </a:r>
            <a:r>
              <a:rPr lang="en-US" dirty="0">
                <a:solidFill>
                  <a:srgbClr val="333333"/>
                </a:solidFill>
              </a:rPr>
              <a:t> mu </a:t>
            </a:r>
            <a:r>
              <a:rPr lang="en-US" dirty="0" err="1">
                <a:solidFill>
                  <a:srgbClr val="333333"/>
                </a:solidFill>
              </a:rPr>
              <a:t>potvrzují</a:t>
            </a:r>
            <a:r>
              <a:rPr lang="en-US" dirty="0">
                <a:solidFill>
                  <a:srgbClr val="333333"/>
                </a:solidFill>
              </a:rPr>
              <a:t> </a:t>
            </a:r>
            <a:r>
              <a:rPr lang="en-US" dirty="0" err="1">
                <a:solidFill>
                  <a:srgbClr val="333333"/>
                </a:solidFill>
              </a:rPr>
              <a:t>jeho</a:t>
            </a:r>
            <a:r>
              <a:rPr lang="en-US" dirty="0">
                <a:solidFill>
                  <a:srgbClr val="333333"/>
                </a:solidFill>
              </a:rPr>
              <a:t> </a:t>
            </a:r>
            <a:r>
              <a:rPr lang="en-US" dirty="0" err="1">
                <a:solidFill>
                  <a:srgbClr val="333333"/>
                </a:solidFill>
              </a:rPr>
              <a:t>názory</a:t>
            </a:r>
            <a:r>
              <a:rPr lang="en-US" dirty="0">
                <a:solidFill>
                  <a:srgbClr val="333333"/>
                </a:solidFill>
              </a:rPr>
              <a:t>. </a:t>
            </a:r>
          </a:p>
          <a:p>
            <a:pPr marL="285750" indent="-285750" fontAlgn="auto">
              <a:lnSpc>
                <a:spcPct val="100000"/>
              </a:lnSpc>
              <a:spcBef>
                <a:spcPts val="1200"/>
              </a:spcBef>
              <a:buClr>
                <a:srgbClr val="333333"/>
              </a:buClr>
              <a:buFont typeface="WingDings"/>
              <a:buChar char=""/>
              <a:defRPr/>
            </a:pPr>
            <a:r>
              <a:rPr lang="en-US" dirty="0" err="1">
                <a:solidFill>
                  <a:srgbClr val="333333"/>
                </a:solidFill>
              </a:rPr>
              <a:t>Člověk</a:t>
            </a:r>
            <a:r>
              <a:rPr lang="en-US" dirty="0">
                <a:solidFill>
                  <a:srgbClr val="333333"/>
                </a:solidFill>
              </a:rPr>
              <a:t> se </a:t>
            </a:r>
            <a:r>
              <a:rPr lang="en-US" dirty="0" err="1">
                <a:solidFill>
                  <a:srgbClr val="333333"/>
                </a:solidFill>
              </a:rPr>
              <a:t>vyhýbá</a:t>
            </a:r>
            <a:r>
              <a:rPr lang="en-US" dirty="0">
                <a:solidFill>
                  <a:srgbClr val="333333"/>
                </a:solidFill>
              </a:rPr>
              <a:t> </a:t>
            </a:r>
            <a:r>
              <a:rPr lang="en-US" dirty="0" err="1">
                <a:solidFill>
                  <a:srgbClr val="333333"/>
                </a:solidFill>
              </a:rPr>
              <a:t>lidem</a:t>
            </a:r>
            <a:r>
              <a:rPr lang="en-US" dirty="0">
                <a:solidFill>
                  <a:srgbClr val="333333"/>
                </a:solidFill>
              </a:rPr>
              <a:t>, </a:t>
            </a:r>
            <a:r>
              <a:rPr lang="en-US" dirty="0" err="1">
                <a:solidFill>
                  <a:srgbClr val="333333"/>
                </a:solidFill>
              </a:rPr>
              <a:t>kteří</a:t>
            </a:r>
            <a:r>
              <a:rPr lang="en-US" dirty="0">
                <a:solidFill>
                  <a:srgbClr val="333333"/>
                </a:solidFill>
              </a:rPr>
              <a:t> </a:t>
            </a:r>
            <a:r>
              <a:rPr lang="en-US" dirty="0" err="1">
                <a:solidFill>
                  <a:srgbClr val="333333"/>
                </a:solidFill>
              </a:rPr>
              <a:t>mají</a:t>
            </a:r>
            <a:r>
              <a:rPr lang="en-US" dirty="0">
                <a:solidFill>
                  <a:srgbClr val="333333"/>
                </a:solidFill>
              </a:rPr>
              <a:t> </a:t>
            </a:r>
            <a:r>
              <a:rPr lang="en-US" dirty="0" err="1">
                <a:solidFill>
                  <a:srgbClr val="333333"/>
                </a:solidFill>
              </a:rPr>
              <a:t>myslí</a:t>
            </a:r>
            <a:r>
              <a:rPr lang="en-US" dirty="0">
                <a:solidFill>
                  <a:srgbClr val="333333"/>
                </a:solidFill>
              </a:rPr>
              <a:t> </a:t>
            </a:r>
            <a:r>
              <a:rPr lang="en-US" dirty="0" err="1">
                <a:solidFill>
                  <a:srgbClr val="333333"/>
                </a:solidFill>
              </a:rPr>
              <a:t>odlišným</a:t>
            </a:r>
            <a:r>
              <a:rPr lang="en-US" dirty="0">
                <a:solidFill>
                  <a:srgbClr val="333333"/>
                </a:solidFill>
              </a:rPr>
              <a:t> </a:t>
            </a:r>
            <a:r>
              <a:rPr lang="en-US" dirty="0" err="1">
                <a:solidFill>
                  <a:srgbClr val="333333"/>
                </a:solidFill>
              </a:rPr>
              <a:t>způsobem</a:t>
            </a:r>
            <a:r>
              <a:rPr lang="en-US" dirty="0">
                <a:solidFill>
                  <a:srgbClr val="333333"/>
                </a:solidFill>
              </a:rPr>
              <a:t>, </a:t>
            </a:r>
            <a:r>
              <a:rPr lang="en-US" dirty="0" err="1">
                <a:solidFill>
                  <a:srgbClr val="333333"/>
                </a:solidFill>
              </a:rPr>
              <a:t>místo</a:t>
            </a:r>
            <a:r>
              <a:rPr lang="en-US" dirty="0">
                <a:solidFill>
                  <a:srgbClr val="333333"/>
                </a:solidFill>
              </a:rPr>
              <a:t> aby s </a:t>
            </a:r>
            <a:r>
              <a:rPr lang="en-US" dirty="0" err="1">
                <a:solidFill>
                  <a:srgbClr val="333333"/>
                </a:solidFill>
              </a:rPr>
              <a:t>nimi</a:t>
            </a:r>
            <a:r>
              <a:rPr lang="en-US" dirty="0">
                <a:solidFill>
                  <a:srgbClr val="333333"/>
                </a:solidFill>
              </a:rPr>
              <a:t> o </a:t>
            </a:r>
            <a:r>
              <a:rPr lang="en-US" dirty="0" err="1">
                <a:solidFill>
                  <a:srgbClr val="333333"/>
                </a:solidFill>
              </a:rPr>
              <a:t>jejich</a:t>
            </a:r>
            <a:r>
              <a:rPr lang="en-US" dirty="0">
                <a:solidFill>
                  <a:srgbClr val="333333"/>
                </a:solidFill>
              </a:rPr>
              <a:t> </a:t>
            </a:r>
            <a:r>
              <a:rPr lang="en-US" dirty="0" err="1">
                <a:solidFill>
                  <a:srgbClr val="333333"/>
                </a:solidFill>
              </a:rPr>
              <a:t>odlišných</a:t>
            </a:r>
            <a:r>
              <a:rPr lang="en-US" dirty="0">
                <a:solidFill>
                  <a:srgbClr val="333333"/>
                </a:solidFill>
              </a:rPr>
              <a:t> </a:t>
            </a:r>
            <a:r>
              <a:rPr lang="en-US" dirty="0" err="1">
                <a:solidFill>
                  <a:srgbClr val="333333"/>
                </a:solidFill>
              </a:rPr>
              <a:t>názorech</a:t>
            </a:r>
            <a:r>
              <a:rPr lang="en-US" dirty="0">
                <a:solidFill>
                  <a:srgbClr val="333333"/>
                </a:solidFill>
              </a:rPr>
              <a:t> </a:t>
            </a:r>
            <a:r>
              <a:rPr lang="en-US" dirty="0" err="1">
                <a:solidFill>
                  <a:srgbClr val="333333"/>
                </a:solidFill>
              </a:rPr>
              <a:t>diskutoval</a:t>
            </a:r>
            <a:r>
              <a:rPr lang="en-US" dirty="0">
                <a:solidFill>
                  <a:srgbClr val="333333"/>
                </a:solidFill>
              </a:rPr>
              <a:t>.</a:t>
            </a:r>
          </a:p>
          <a:p>
            <a:pPr fontAlgn="auto">
              <a:lnSpc>
                <a:spcPct val="100000"/>
              </a:lnSpc>
              <a:spcBef>
                <a:spcPts val="1200"/>
              </a:spcBef>
              <a:defRPr/>
            </a:pPr>
            <a:r>
              <a:rPr lang="en-US" dirty="0">
                <a:solidFill>
                  <a:srgbClr val="004992"/>
                </a:solidFill>
              </a:rPr>
              <a:t>To </a:t>
            </a:r>
            <a:r>
              <a:rPr lang="en-US" dirty="0" err="1">
                <a:solidFill>
                  <a:srgbClr val="004992"/>
                </a:solidFill>
              </a:rPr>
              <a:t>může</a:t>
            </a:r>
            <a:r>
              <a:rPr lang="en-US" dirty="0">
                <a:solidFill>
                  <a:srgbClr val="004992"/>
                </a:solidFill>
              </a:rPr>
              <a:t> </a:t>
            </a:r>
            <a:r>
              <a:rPr lang="en-US" dirty="0" err="1">
                <a:solidFill>
                  <a:srgbClr val="004992"/>
                </a:solidFill>
              </a:rPr>
              <a:t>vést</a:t>
            </a:r>
            <a:r>
              <a:rPr lang="en-US" dirty="0">
                <a:solidFill>
                  <a:srgbClr val="004992"/>
                </a:solidFill>
              </a:rPr>
              <a:t> k </a:t>
            </a:r>
            <a:r>
              <a:rPr lang="en-US" dirty="0" err="1">
                <a:solidFill>
                  <a:srgbClr val="004992"/>
                </a:solidFill>
              </a:rPr>
              <a:t>jednostranným</a:t>
            </a:r>
            <a:r>
              <a:rPr lang="en-US" dirty="0">
                <a:solidFill>
                  <a:srgbClr val="004992"/>
                </a:solidFill>
              </a:rPr>
              <a:t> </a:t>
            </a:r>
            <a:r>
              <a:rPr lang="en-US" dirty="0" err="1">
                <a:solidFill>
                  <a:srgbClr val="004992"/>
                </a:solidFill>
              </a:rPr>
              <a:t>postojům</a:t>
            </a:r>
            <a:r>
              <a:rPr lang="en-US" dirty="0">
                <a:solidFill>
                  <a:srgbClr val="004992"/>
                </a:solidFill>
              </a:rPr>
              <a:t> a </a:t>
            </a:r>
            <a:r>
              <a:rPr lang="en-US" dirty="0" err="1">
                <a:solidFill>
                  <a:srgbClr val="004992"/>
                </a:solidFill>
              </a:rPr>
              <a:t>dokonce</a:t>
            </a:r>
            <a:r>
              <a:rPr lang="en-US" dirty="0">
                <a:solidFill>
                  <a:srgbClr val="004992"/>
                </a:solidFill>
              </a:rPr>
              <a:t> </a:t>
            </a:r>
            <a:r>
              <a:rPr lang="en-US" dirty="0" err="1">
                <a:solidFill>
                  <a:srgbClr val="004992"/>
                </a:solidFill>
              </a:rPr>
              <a:t>upevňovat</a:t>
            </a:r>
            <a:r>
              <a:rPr lang="en-US" dirty="0">
                <a:solidFill>
                  <a:srgbClr val="004992"/>
                </a:solidFill>
              </a:rPr>
              <a:t> </a:t>
            </a:r>
            <a:r>
              <a:rPr lang="en-US" dirty="0" err="1">
                <a:solidFill>
                  <a:srgbClr val="004992"/>
                </a:solidFill>
              </a:rPr>
              <a:t>nesprávná</a:t>
            </a:r>
            <a:r>
              <a:rPr lang="en-US" dirty="0">
                <a:solidFill>
                  <a:srgbClr val="004992"/>
                </a:solidFill>
              </a:rPr>
              <a:t> </a:t>
            </a:r>
            <a:r>
              <a:rPr lang="en-US" dirty="0" err="1">
                <a:solidFill>
                  <a:srgbClr val="004992"/>
                </a:solidFill>
              </a:rPr>
              <a:t>přesvědčení</a:t>
            </a:r>
            <a:r>
              <a:rPr lang="en-US" dirty="0">
                <a:solidFill>
                  <a:srgbClr val="004992"/>
                </a:solidFill>
              </a:rPr>
              <a:t>.</a:t>
            </a:r>
            <a:endParaRPr lang="de-DE" dirty="0">
              <a:solidFill>
                <a:srgbClr val="004992"/>
              </a:solidFill>
            </a:endParaRPr>
          </a:p>
        </p:txBody>
      </p:sp>
      <p:sp>
        <p:nvSpPr>
          <p:cNvPr id="27" name="Caption_32"/>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a:solidFill>
                  <a:srgbClr val="333333"/>
                </a:solidFill>
                <a:latin typeface="Calibri Light"/>
              </a:rPr>
              <a:t>Další možnosti: </a:t>
            </a:r>
            <a:endParaRPr lang="de-DE" altLang="de-DE" sz="2400" b="0" dirty="0">
              <a:solidFill>
                <a:srgbClr val="333333"/>
              </a:solidFill>
              <a:latin typeface="Calibri Light"/>
            </a:endParaRPr>
          </a:p>
        </p:txBody>
      </p:sp>
      <p:sp>
        <p:nvSpPr>
          <p:cNvPr id="28" name="Caption_3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Teď vám ukážeme tři obrázky, které popisují určitý děj, a dostanete na výběr několik vysvětlení toho, co se děje</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16</a:t>
            </a:fld>
            <a:endParaRPr lang="de-DE" altLang="de-DE">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Teď vám ukážeme tři obrázky, které popisují určitý děj, a dostanete na výběr několik vysvětlení toho, co se děje</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Obrázky uvidíte v opačném pořadí, takže obrázek, ukazující závěr děje, uvidíte jako </a:t>
            </a:r>
            <a:r>
              <a:rPr lang="cs-CZ" altLang="de-DE" sz="2400">
                <a:solidFill>
                  <a:srgbClr val="333333"/>
                </a:solidFill>
              </a:rPr>
              <a:t>první</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17</a:t>
            </a:fld>
            <a:endParaRPr lang="de-DE" altLang="de-DE">
              <a:latin typeface="+mn-lt"/>
            </a:endParaRPr>
          </a:p>
        </p:txBody>
      </p:sp>
    </p:spTree>
    <p:extLst>
      <p:ext uri="{BB962C8B-B14F-4D97-AF65-F5344CB8AC3E}">
        <p14:creationId xmlns:p14="http://schemas.microsoft.com/office/powerpoint/2010/main" val="2086858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Teď vám ukážeme tři obrázky, které popisují určitý děj, a dostanete na výběr několik vysvětlení toho, co se děje</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Obrázky uvidíte v opačném pořadí, takže obrázek, ukazující závěr děje, uvidíte jako první</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Když uvidíte obrázek, budete mít za úkol určit, nakolik je každé z nabídnutých vysvětlení pravděpodobné. Tuto pravděpodobnost budete moci znovu přehodnotit pokaždé, když uvidíte nový obrázek daného </a:t>
            </a:r>
            <a:r>
              <a:rPr lang="cs-CZ" altLang="de-DE" sz="2400">
                <a:solidFill>
                  <a:srgbClr val="333333"/>
                </a:solidFill>
              </a:rPr>
              <a:t>děje</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18</a:t>
            </a:fld>
            <a:endParaRPr lang="de-DE" altLang="de-DE">
              <a:latin typeface="+mn-lt"/>
            </a:endParaRPr>
          </a:p>
        </p:txBody>
      </p:sp>
    </p:spTree>
    <p:extLst>
      <p:ext uri="{BB962C8B-B14F-4D97-AF65-F5344CB8AC3E}">
        <p14:creationId xmlns:p14="http://schemas.microsoft.com/office/powerpoint/2010/main" val="4073597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Teď vám ukážeme tři obrázky, které popisují určitý děj, a dostanete na výběr několik vysvětlení toho, co se děje</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Obrázky uvidíte v opačném pořadí, takže obrázek, ukazující závěr děje, uvidíte jako první</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Když uvidíte obrázek, budete mít za úkol určit, nakolik je každé z nabídnutých vysvětlení pravděpodobné. Tuto pravděpodobnost budete moci znovu přehodnotit pokaždé, když uvidíte nový obrázek daného děje</a:t>
            </a:r>
            <a:r>
              <a:rPr lang="en-US" altLang="de-DE" sz="2400" dirty="0">
                <a:solidFill>
                  <a:srgbClr val="333333"/>
                </a:solidFill>
              </a:rPr>
              <a:t>.</a:t>
            </a:r>
          </a:p>
          <a:p>
            <a:pPr marL="342900" lvl="0" indent="-342900" defTabSz="914400" fontAlgn="base">
              <a:buClr>
                <a:srgbClr val="333333"/>
              </a:buClr>
              <a:buFont typeface="WingDings"/>
              <a:buChar char=""/>
            </a:pPr>
            <a:r>
              <a:rPr lang="cs-CZ" altLang="ko-KR" sz="2400" dirty="0">
                <a:solidFill>
                  <a:srgbClr val="333333"/>
                </a:solidFill>
              </a:rPr>
              <a:t>Proberte prosím ve skupině, nakolik svému hodnocení věříte.</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19</a:t>
            </a:fld>
            <a:endParaRPr lang="de-DE" altLang="de-DE">
              <a:latin typeface="+mn-lt"/>
            </a:endParaRPr>
          </a:p>
        </p:txBody>
      </p:sp>
    </p:spTree>
    <p:extLst>
      <p:ext uri="{BB962C8B-B14F-4D97-AF65-F5344CB8AC3E}">
        <p14:creationId xmlns:p14="http://schemas.microsoft.com/office/powerpoint/2010/main" val="1204632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je lovec žraloků a právě jednoho žraloka zabil.</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je vědec a provádí výzkum žraloků.</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zkouší nový </a:t>
            </a:r>
            <a:r>
              <a:rPr lang="cs-CZ" altLang="de-DE" sz="2000" b="0">
                <a:solidFill>
                  <a:srgbClr val="333333"/>
                </a:solidFill>
                <a:latin typeface="+mn-lt"/>
                <a:ea typeface="+mn-ea"/>
              </a:rPr>
              <a:t>typ “žraločího” </a:t>
            </a:r>
            <a:r>
              <a:rPr lang="cs-CZ" altLang="de-DE" sz="2000" b="0" dirty="0">
                <a:solidFill>
                  <a:srgbClr val="333333"/>
                </a:solidFill>
                <a:latin typeface="+mn-lt"/>
                <a:ea typeface="+mn-ea"/>
              </a:rPr>
              <a:t>surfového prkna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právě všechny vyděsil umělou žraločí hlavou</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5" name="Slide Number Placeholder 4"/>
          <p:cNvSpPr>
            <a:spLocks noGrp="1"/>
          </p:cNvSpPr>
          <p:nvPr>
            <p:ph type="sldNum" sz="quarter" idx="12"/>
          </p:nvPr>
        </p:nvSpPr>
        <p:spPr/>
        <p:txBody>
          <a:bodyPr/>
          <a:lstStyle/>
          <a:p>
            <a:pPr>
              <a:defRPr/>
            </a:pPr>
            <a:fld id="{E848D900-DC9A-4DE9-BC3A-65B46FE215A0}" type="slidenum">
              <a:rPr lang="de-DE" altLang="de-DE" smtClean="0">
                <a:latin typeface="+mn-lt"/>
              </a:rPr>
              <a:pPr>
                <a:defRPr/>
              </a:pPr>
              <a:t>20</a:t>
            </a:fld>
            <a:endParaRPr lang="de-DE" altLang="de-DE">
              <a:latin typeface="+mn-lt"/>
            </a:endParaRPr>
          </a:p>
        </p:txBody>
      </p:sp>
      <p:pic>
        <p:nvPicPr>
          <p:cNvPr id="9"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je lovec žraloků a právě jednoho žraloka zabil.</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je vědec a provádí výzkum žraloků.</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zkouší nový </a:t>
            </a:r>
            <a:r>
              <a:rPr lang="cs-CZ" altLang="de-DE" sz="2000" b="0">
                <a:solidFill>
                  <a:srgbClr val="333333"/>
                </a:solidFill>
                <a:latin typeface="+mn-lt"/>
                <a:ea typeface="+mn-ea"/>
              </a:rPr>
              <a:t>typ “žraločího” </a:t>
            </a:r>
            <a:r>
              <a:rPr lang="cs-CZ" altLang="de-DE" sz="2000" b="0" dirty="0">
                <a:solidFill>
                  <a:srgbClr val="333333"/>
                </a:solidFill>
                <a:latin typeface="+mn-lt"/>
                <a:ea typeface="+mn-ea"/>
              </a:rPr>
              <a:t>surfového prkna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právě všechny vyděsil umělou žraločí hlavou</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21</a:t>
            </a:fld>
            <a:endParaRPr lang="de-DE" altLang="de-DE">
              <a:latin typeface="+mn-lt"/>
            </a:endParaRPr>
          </a:p>
        </p:txBody>
      </p:sp>
      <p:pic>
        <p:nvPicPr>
          <p:cNvPr id="14"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descr="Hai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1"/>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Caption_4608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8"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22</a:t>
            </a:fld>
            <a:endParaRPr lang="de-DE" altLang="de-DE">
              <a:latin typeface="+mn-lt"/>
            </a:endParaRPr>
          </a:p>
        </p:txBody>
      </p:sp>
      <p:sp>
        <p:nvSpPr>
          <p:cNvPr id="4609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je lovec žraloků a právě jednoho žraloka zabil.</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je vědec a provádí výzkum žraloků.</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zkouší nový </a:t>
            </a:r>
            <a:r>
              <a:rPr lang="cs-CZ" altLang="de-DE" sz="2000" b="0">
                <a:solidFill>
                  <a:srgbClr val="333333"/>
                </a:solidFill>
                <a:latin typeface="+mn-lt"/>
                <a:ea typeface="+mn-ea"/>
              </a:rPr>
              <a:t>typ “žraločího” </a:t>
            </a:r>
            <a:r>
              <a:rPr lang="cs-CZ" altLang="de-DE" sz="2000" b="0" dirty="0">
                <a:solidFill>
                  <a:srgbClr val="333333"/>
                </a:solidFill>
                <a:latin typeface="+mn-lt"/>
                <a:ea typeface="+mn-ea"/>
              </a:rPr>
              <a:t>surfového prkna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právě všechny vyděsil umělou žraločí hlavou</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6"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0"/>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20"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1" name="Caption_48133"/>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2"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je lovec žraloků a právě jednoho žraloka zabil.</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je vědec a provádí výzkum žraloků.</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zkouší nový </a:t>
            </a:r>
            <a:r>
              <a:rPr lang="cs-CZ" altLang="de-DE" sz="2000" b="0">
                <a:solidFill>
                  <a:srgbClr val="333333"/>
                </a:solidFill>
                <a:latin typeface="+mn-lt"/>
                <a:ea typeface="+mn-ea"/>
              </a:rPr>
              <a:t>typ “žraločího” </a:t>
            </a:r>
            <a:r>
              <a:rPr lang="cs-CZ" altLang="de-DE" sz="2000" b="0" dirty="0">
                <a:solidFill>
                  <a:srgbClr val="333333"/>
                </a:solidFill>
                <a:latin typeface="+mn-lt"/>
                <a:ea typeface="+mn-ea"/>
              </a:rPr>
              <a:t>surfového prkna</a:t>
            </a:r>
            <a:r>
              <a:rPr lang="en-US"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cs-CZ" altLang="de-DE" sz="2000" b="0" dirty="0">
                <a:solidFill>
                  <a:srgbClr val="004992"/>
                </a:solidFill>
                <a:latin typeface="+mn-lt"/>
                <a:ea typeface="+mn-ea"/>
              </a:rPr>
              <a:t>Muž právě všechny vyděsil umělou žraločí hlavou</a:t>
            </a:r>
            <a:r>
              <a:rPr lang="en-US" altLang="de-DE" sz="2000" b="0" dirty="0">
                <a:solidFill>
                  <a:srgbClr val="004992"/>
                </a:solidFill>
                <a:latin typeface="+mn-lt"/>
                <a:ea typeface="+mn-ea"/>
              </a:rPr>
              <a:t>.</a:t>
            </a:r>
            <a:endParaRPr lang="de-DE" altLang="de-DE" sz="2000" b="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23</a:t>
            </a:fld>
            <a:endParaRPr lang="de-DE" altLang="de-DE">
              <a:latin typeface="+mn-lt"/>
            </a:endParaRPr>
          </a:p>
        </p:txBody>
      </p:sp>
      <p:pic>
        <p:nvPicPr>
          <p:cNvPr id="15"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9"/>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1"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24</a:t>
            </a:fld>
            <a:endParaRPr lang="de-DE" altLang="de-DE">
              <a:latin typeface="+mn-lt"/>
            </a:endParaRPr>
          </a:p>
        </p:txBody>
      </p:sp>
      <p:sp>
        <p:nvSpPr>
          <p:cNvPr id="5018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Dirigent je nervózní, protože přišel na zkoušku pozdě</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Dirigent právě křičel na muže v přední řadě, protože zpíval falešně</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Dívka v přední řadě právě řekla muži vedle sebe, že je do dirigenta zamilovaná.</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Dirigent je naštvaný, protože nemůže najít svou taktovku</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8"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25</a:t>
            </a:fld>
            <a:endParaRPr lang="de-DE" altLang="de-DE">
              <a:latin typeface="+mn-lt"/>
            </a:endParaRPr>
          </a:p>
        </p:txBody>
      </p:sp>
      <p:sp>
        <p:nvSpPr>
          <p:cNvPr id="5223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Dirigent je nervózní, protože přišel na zkoušku pozdě</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Dirigent právě křičel na muže v přední řadě, protože zpíval falešně</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Dívka v přední řadě právě řekla muži vedle sebe, že je do dirigenta zamilovaná.</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Dirigent je naštvaný, protože nemůže najít svou taktovku</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0" name="Picture 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54275"/>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54277"/>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26</a:t>
            </a:fld>
            <a:endParaRPr lang="de-DE" altLang="de-DE">
              <a:latin typeface="+mn-lt"/>
            </a:endParaRPr>
          </a:p>
        </p:txBody>
      </p:sp>
      <p:sp>
        <p:nvSpPr>
          <p:cNvPr id="5428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Dirigent je nervózní, protože přišel na zkoušku pozdě</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Dirigent právě křičel na muže v přední řadě, protože zpíval falešně</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Dívka v přední řadě právě řekla muži vedle sebe, že je do dirigenta zamilovaná.</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Dirigent je naštvaný, protože nemůže najít svou taktovku</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2"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5632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7" name="Caption_563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Dirigent je nervózní, protože přišel na zkoušku pozdě</a:t>
            </a:r>
            <a:r>
              <a:rPr lang="en-US"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cs-CZ" altLang="de-DE" sz="2000" b="0" dirty="0">
                <a:solidFill>
                  <a:srgbClr val="004992"/>
                </a:solidFill>
                <a:latin typeface="+mn-lt"/>
                <a:ea typeface="+mn-ea"/>
              </a:rPr>
              <a:t>Dirigent právě křičel na muže v přední řadě, protože zpíval falešně</a:t>
            </a:r>
            <a:r>
              <a:rPr lang="en-US"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Dívka v přední řadě právě řekla muži vedle sebe, že je do dirigenta zamilovaná.</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Dirigent je naštvaný, protože nemůže najít svou taktovku</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27</a:t>
            </a:fld>
            <a:endParaRPr lang="de-DE" altLang="de-DE">
              <a:latin typeface="+mn-lt"/>
            </a:endParaRPr>
          </a:p>
        </p:txBody>
      </p:sp>
      <p:pic>
        <p:nvPicPr>
          <p:cNvPr id="11" name="Picture 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58370"/>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58374"/>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7"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4"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právě postavil pro psa plot</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si kupuje hlídacího psa.</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právě utekl přes plot před štěkajícím psem</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si hraje se psem svého souseda.</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28</a:t>
            </a:fld>
            <a:endParaRPr lang="de-DE" altLang="de-DE">
              <a:latin typeface="+mn-lt"/>
            </a:endParaRPr>
          </a:p>
        </p:txBody>
      </p:sp>
      <p:pic>
        <p:nvPicPr>
          <p:cNvPr id="9"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29</a:t>
            </a:fld>
            <a:endParaRPr lang="de-DE" altLang="de-DE">
              <a:latin typeface="+mn-lt"/>
            </a:endParaRPr>
          </a:p>
        </p:txBody>
      </p:sp>
      <p:sp>
        <p:nvSpPr>
          <p:cNvPr id="6042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právě postavil pro psa plot</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si kupuje hlídacího psa.</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právě utekl přes plot před štěkajícím psem</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si hraje se psem svého souseda.</a:t>
            </a:r>
            <a:endParaRPr lang="de-DE" altLang="de-DE" sz="2000" b="0" dirty="0">
              <a:solidFill>
                <a:srgbClr val="333333"/>
              </a:solidFill>
              <a:latin typeface="+mn-lt"/>
              <a:ea typeface="+mn-ea"/>
            </a:endParaRPr>
          </a:p>
        </p:txBody>
      </p:sp>
      <p:pic>
        <p:nvPicPr>
          <p:cNvPr id="13" name="Picture 14" descr="hund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pic>
        <p:nvPicPr>
          <p:cNvPr id="14" name="Picture 16" descr="hund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sp>
        <p:nvSpPr>
          <p:cNvPr id="15" name="Caption_62471"/>
          <p:cNvSpPr txBox="1">
            <a:spLocks noChangeArrowheads="1"/>
          </p:cNvSpPr>
          <p:nvPr/>
        </p:nvSpPr>
        <p:spPr bwMode="auto">
          <a:xfrm>
            <a:off x="8882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6247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30</a:t>
            </a:fld>
            <a:endParaRPr lang="de-DE" altLang="de-DE">
              <a:latin typeface="+mn-lt"/>
            </a:endParaRPr>
          </a:p>
        </p:txBody>
      </p:sp>
      <p:sp>
        <p:nvSpPr>
          <p:cNvPr id="62479"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právě postavil pro psa plot</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si kupuje hlídacího psa.</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právě utekl přes plot před štěkajícím psem</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si hraje se psem svého souseda.</a:t>
            </a:r>
            <a:endParaRPr lang="de-DE" altLang="de-DE" sz="2000" b="0" dirty="0">
              <a:solidFill>
                <a:srgbClr val="333333"/>
              </a:solidFill>
              <a:latin typeface="+mn-lt"/>
              <a:ea typeface="+mn-ea"/>
            </a:endParaRPr>
          </a:p>
        </p:txBody>
      </p:sp>
      <p:pic>
        <p:nvPicPr>
          <p:cNvPr id="15"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6"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7"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8" name="Caption_64522"/>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64523"/>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7"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a:solidFill>
                  <a:srgbClr val="333333"/>
                </a:solidFill>
                <a:latin typeface="+mn-lt"/>
                <a:ea typeface="+mn-ea"/>
              </a:rPr>
              <a:t>Muž právě postavil pro psa plot</a:t>
            </a:r>
            <a:r>
              <a:rPr lang="en-US" altLang="de-DE" sz="20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a:solidFill>
                  <a:srgbClr val="333333"/>
                </a:solidFill>
                <a:latin typeface="+mn-lt"/>
                <a:ea typeface="+mn-ea"/>
              </a:rPr>
              <a:t>Muž si kupuje hlídacího psa.</a:t>
            </a:r>
            <a:endParaRPr lang="en-US" altLang="de-DE" sz="2000" b="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cs-CZ" altLang="de-DE" sz="2000" b="0">
                <a:solidFill>
                  <a:srgbClr val="004992"/>
                </a:solidFill>
                <a:latin typeface="+mn-lt"/>
                <a:ea typeface="+mn-ea"/>
              </a:rPr>
              <a:t>Muž právě utekl přes plot před štěkajícím psem</a:t>
            </a:r>
            <a:r>
              <a:rPr lang="en-US" altLang="de-DE" sz="2000" b="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a:solidFill>
                  <a:srgbClr val="333333"/>
                </a:solidFill>
                <a:latin typeface="+mn-lt"/>
                <a:ea typeface="+mn-ea"/>
              </a:rPr>
              <a:t>Muž si hraje se psem svého souseda.</a:t>
            </a:r>
            <a:endParaRPr lang="de-DE" altLang="de-DE" sz="2000" b="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31</a:t>
            </a:fld>
            <a:endParaRPr lang="de-DE" altLang="de-DE">
              <a:latin typeface="+mn-lt"/>
            </a:endParaRPr>
          </a:p>
        </p:txBody>
      </p:sp>
      <p:pic>
        <p:nvPicPr>
          <p:cNvPr id="14"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5"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6"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7" name="Caption_65"/>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b="1">
                <a:latin typeface="Calibri Light"/>
              </a:rPr>
              <a:t>3</a:t>
            </a:r>
          </a:p>
        </p:txBody>
      </p:sp>
      <p:sp>
        <p:nvSpPr>
          <p:cNvPr id="18"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66"/>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32</a:t>
            </a:fld>
            <a:endParaRPr lang="de-DE" altLang="de-DE">
              <a:latin typeface="+mn-lt"/>
            </a:endParaRPr>
          </a:p>
        </p:txBody>
      </p:sp>
      <p:sp>
        <p:nvSpPr>
          <p:cNvPr id="6656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Žena jde prodat své šaty do obchodu s obnošeným zbožím</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Žena se jde projít, protože je pěkný jarní den.</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Žena si právě vyprala šaty ve veřejné prádelně.</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Žena vynáší smetí do popelnice.</a:t>
            </a:r>
            <a:endParaRPr lang="de-DE" altLang="de-DE" sz="2000" b="0" dirty="0">
              <a:solidFill>
                <a:srgbClr val="333333"/>
              </a:solidFill>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33</a:t>
            </a:fld>
            <a:endParaRPr lang="de-DE" altLang="de-DE">
              <a:latin typeface="+mn-lt"/>
            </a:endParaRPr>
          </a:p>
        </p:txBody>
      </p:sp>
      <p:sp>
        <p:nvSpPr>
          <p:cNvPr id="6861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Žena jde prodat své šaty do obchodu s obnošeným zbožím</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Žena se jde projít, protože je pěkný jarní den.</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Žena si právě vyprala šaty ve veřejné prádelně.</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Žena vynáší smetí do popelnice.</a:t>
            </a:r>
            <a:endParaRPr lang="de-DE" altLang="de-DE" sz="2000" b="0" dirty="0">
              <a:solidFill>
                <a:srgbClr val="333333"/>
              </a:solidFill>
              <a:latin typeface="+mn-lt"/>
              <a:ea typeface="+mn-ea"/>
            </a:endParaRPr>
          </a:p>
        </p:txBody>
      </p:sp>
      <p:pic>
        <p:nvPicPr>
          <p:cNvPr id="12"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7065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5" name="Caption_25"/>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6"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sp>
        <p:nvSpPr>
          <p:cNvPr id="4" name="Footer Placeholder 3"/>
          <p:cNvSpPr>
            <a:spLocks noGrp="1"/>
          </p:cNvSpPr>
          <p:nvPr>
            <p:ph type="ftr" sz="quarter" idx="11"/>
          </p:nvPr>
        </p:nvSpPr>
        <p:spPr/>
        <p:txBody>
          <a:bodyPr/>
          <a:lstStyle/>
          <a:p>
            <a:pPr>
              <a:defRPr/>
            </a:pPr>
            <a:r>
              <a:rPr lang="de-DE">
                <a:latin typeface="+mn-lt"/>
              </a:rPr>
              <a:t>Metakognitivní trénink 3 – Změna Přesvědčení</a:t>
            </a:r>
          </a:p>
        </p:txBody>
      </p:sp>
      <p:sp>
        <p:nvSpPr>
          <p:cNvPr id="5" name="Slide Number Placeholder 4"/>
          <p:cNvSpPr>
            <a:spLocks noGrp="1"/>
          </p:cNvSpPr>
          <p:nvPr>
            <p:ph type="sldNum" sz="quarter" idx="12"/>
          </p:nvPr>
        </p:nvSpPr>
        <p:spPr/>
        <p:txBody>
          <a:bodyPr/>
          <a:lstStyle/>
          <a:p>
            <a:pPr>
              <a:defRPr/>
            </a:pPr>
            <a:fld id="{E848D900-DC9A-4DE9-BC3A-65B46FE215A0}" type="slidenum">
              <a:rPr lang="de-DE" altLang="de-DE" smtClean="0">
                <a:latin typeface="+mn-lt"/>
              </a:rPr>
              <a:pPr>
                <a:defRPr/>
              </a:pPr>
              <a:t>34</a:t>
            </a:fld>
            <a:endParaRPr lang="de-DE" altLang="de-DE">
              <a:latin typeface="+mn-lt"/>
            </a:endParaRPr>
          </a:p>
        </p:txBody>
      </p:sp>
      <p:sp>
        <p:nvSpPr>
          <p:cNvPr id="7067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Žena jde prodat své šaty do obchodu s obnošeným zbožím</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Žena se jde projít, protože je pěkný jarní den.</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Žena si právě vyprala šaty ve veřejné prádelně.</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Žena vynáší smetí do popelnice.</a:t>
            </a:r>
            <a:endParaRPr lang="de-DE" altLang="de-DE" sz="2000" b="0" dirty="0">
              <a:solidFill>
                <a:srgbClr val="333333"/>
              </a:solidFill>
              <a:latin typeface="+mn-lt"/>
              <a:ea typeface="+mn-ea"/>
            </a:endParaRPr>
          </a:p>
        </p:txBody>
      </p:sp>
      <p:pic>
        <p:nvPicPr>
          <p:cNvPr id="15"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9"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72708"/>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35"/>
          <p:cNvSpPr txBox="1">
            <a:spLocks noChangeArrowheads="1"/>
          </p:cNvSpPr>
          <p:nvPr/>
        </p:nvSpPr>
        <p:spPr bwMode="auto">
          <a:xfrm>
            <a:off x="681766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0" name="Caption_36"/>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1"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2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Žena jde prodat své šaty do obchodu s obnošeným zbožím</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Žena se jde projít, protože je pěkný jarní den.</a:t>
            </a:r>
          </a:p>
          <a:p>
            <a:pPr eaLnBrk="1" hangingPunct="1">
              <a:spcBef>
                <a:spcPts val="1200"/>
              </a:spcBef>
              <a:spcAft>
                <a:spcPts val="0"/>
              </a:spcAft>
              <a:buClr>
                <a:srgbClr val="004992"/>
              </a:buClr>
              <a:buFont typeface="WingDings"/>
              <a:buAutoNum type="arabicPeriod"/>
            </a:pPr>
            <a:r>
              <a:rPr lang="cs-CZ" altLang="de-DE" sz="2000" b="0" dirty="0">
                <a:solidFill>
                  <a:srgbClr val="004992"/>
                </a:solidFill>
                <a:latin typeface="+mn-lt"/>
                <a:ea typeface="+mn-ea"/>
              </a:rPr>
              <a:t>Žena si právě vyprala šaty ve veřejné prádelně.</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Žena vynáší smetí do popelnice.</a:t>
            </a:r>
            <a:endParaRPr lang="de-DE" altLang="de-DE" sz="2000" b="0" dirty="0">
              <a:solidFill>
                <a:srgbClr val="333333"/>
              </a:solidFill>
              <a:latin typeface="+mn-lt"/>
              <a:ea typeface="+mn-ea"/>
            </a:endParaRPr>
          </a:p>
        </p:txBody>
      </p:sp>
      <p:sp>
        <p:nvSpPr>
          <p:cNvPr id="4" name="Footer Placeholder 3"/>
          <p:cNvSpPr>
            <a:spLocks noGrp="1"/>
          </p:cNvSpPr>
          <p:nvPr>
            <p:ph type="ftr" sz="quarter" idx="11"/>
          </p:nvPr>
        </p:nvSpPr>
        <p:spPr/>
        <p:txBody>
          <a:bodyPr/>
          <a:lstStyle/>
          <a:p>
            <a:pPr>
              <a:defRPr/>
            </a:pPr>
            <a:r>
              <a:rPr lang="de-DE">
                <a:latin typeface="+mn-lt"/>
              </a:rPr>
              <a:t>Metakognitivní trénink 3 – Změna Přesvědčení</a:t>
            </a:r>
          </a:p>
        </p:txBody>
      </p:sp>
      <p:sp>
        <p:nvSpPr>
          <p:cNvPr id="5" name="Slide Number Placeholder 4"/>
          <p:cNvSpPr>
            <a:spLocks noGrp="1"/>
          </p:cNvSpPr>
          <p:nvPr>
            <p:ph type="sldNum" sz="quarter" idx="12"/>
          </p:nvPr>
        </p:nvSpPr>
        <p:spPr/>
        <p:txBody>
          <a:bodyPr/>
          <a:lstStyle/>
          <a:p>
            <a:pPr>
              <a:defRPr/>
            </a:pPr>
            <a:fld id="{E848D900-DC9A-4DE9-BC3A-65B46FE215A0}" type="slidenum">
              <a:rPr lang="de-DE" altLang="de-DE" smtClean="0">
                <a:latin typeface="+mn-lt"/>
              </a:rPr>
              <a:pPr>
                <a:defRPr/>
              </a:pPr>
              <a:t>35</a:t>
            </a:fld>
            <a:endParaRPr lang="de-DE" altLang="de-DE">
              <a:latin typeface="+mn-lt"/>
            </a:endParaRPr>
          </a:p>
        </p:txBody>
      </p:sp>
      <p:pic>
        <p:nvPicPr>
          <p:cNvPr id="14" name="Picture 2"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74756"/>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Caption_34"/>
          <p:cNvSpPr txBox="1">
            <a:spLocks noChangeArrowheads="1"/>
          </p:cNvSpPr>
          <p:nvPr/>
        </p:nvSpPr>
        <p:spPr bwMode="auto">
          <a:xfrm>
            <a:off x="682142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35"/>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0"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vlevo právě okrádá druhého muže</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dává svému příteli čokoládovou pistoli.</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vlevo se ptá druhého muže, jestli neztratil pistoli.</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vlevo hraje se svým </a:t>
            </a:r>
            <a:r>
              <a:rPr lang="cs-CZ" altLang="de-DE" sz="2000" b="0">
                <a:solidFill>
                  <a:srgbClr val="333333"/>
                </a:solidFill>
                <a:latin typeface="+mn-lt"/>
                <a:ea typeface="+mn-ea"/>
              </a:rPr>
              <a:t>přítelem “na </a:t>
            </a:r>
            <a:r>
              <a:rPr lang="cs-CZ" altLang="de-DE" sz="2000" b="0" dirty="0">
                <a:solidFill>
                  <a:srgbClr val="333333"/>
                </a:solidFill>
                <a:latin typeface="+mn-lt"/>
                <a:ea typeface="+mn-ea"/>
              </a:rPr>
              <a:t>četníky a </a:t>
            </a:r>
            <a:r>
              <a:rPr lang="cs-CZ" altLang="de-DE" sz="2000" b="0">
                <a:solidFill>
                  <a:srgbClr val="333333"/>
                </a:solidFill>
                <a:latin typeface="+mn-lt"/>
                <a:ea typeface="+mn-ea"/>
              </a:rPr>
              <a:t>na zloděje</a:t>
            </a:r>
            <a:r>
              <a:rPr lang="en-US" altLang="de-DE" sz="2000" b="0">
                <a:solidFill>
                  <a:srgbClr val="333333"/>
                </a:solidFill>
                <a:latin typeface="+mn-lt"/>
                <a:ea typeface="+mn-ea"/>
              </a:rPr>
              <a:t>”</a:t>
            </a:r>
            <a:r>
              <a:rPr lang="cs-CZ" altLang="de-DE" sz="2000" b="0">
                <a:solidFill>
                  <a:srgbClr val="333333"/>
                </a:solidFill>
                <a:latin typeface="+mn-lt"/>
                <a:ea typeface="+mn-ea"/>
              </a:rPr>
              <a:t>.</a:t>
            </a:r>
            <a:endParaRPr lang="en-US"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36</a:t>
            </a:fld>
            <a:endParaRPr lang="de-DE" altLang="de-DE">
              <a:latin typeface="+mn-lt"/>
            </a:endParaRPr>
          </a:p>
        </p:txBody>
      </p:sp>
      <p:pic>
        <p:nvPicPr>
          <p:cNvPr id="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vlevo právě okrádá druhého muže</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dává svému příteli čokoládovou pistoli.</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vlevo se ptá druhého muže, jestli neztratil pistoli.</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vlevo hraje se svým </a:t>
            </a:r>
            <a:r>
              <a:rPr lang="cs-CZ" altLang="de-DE" sz="2000" b="0">
                <a:solidFill>
                  <a:srgbClr val="333333"/>
                </a:solidFill>
                <a:latin typeface="+mn-lt"/>
                <a:ea typeface="+mn-ea"/>
              </a:rPr>
              <a:t>přítelem “na </a:t>
            </a:r>
            <a:r>
              <a:rPr lang="cs-CZ" altLang="de-DE" sz="2000" b="0" dirty="0">
                <a:solidFill>
                  <a:srgbClr val="333333"/>
                </a:solidFill>
                <a:latin typeface="+mn-lt"/>
                <a:ea typeface="+mn-ea"/>
              </a:rPr>
              <a:t>četníky a </a:t>
            </a:r>
            <a:r>
              <a:rPr lang="cs-CZ" altLang="de-DE" sz="2000" b="0">
                <a:solidFill>
                  <a:srgbClr val="333333"/>
                </a:solidFill>
                <a:latin typeface="+mn-lt"/>
                <a:ea typeface="+mn-ea"/>
              </a:rPr>
              <a:t>na zloděje</a:t>
            </a:r>
            <a:r>
              <a:rPr lang="en-US" altLang="de-DE" sz="2000" b="0">
                <a:solidFill>
                  <a:srgbClr val="333333"/>
                </a:solidFill>
                <a:latin typeface="+mn-lt"/>
                <a:ea typeface="+mn-ea"/>
              </a:rPr>
              <a:t>”</a:t>
            </a:r>
            <a:r>
              <a:rPr lang="cs-CZ" altLang="de-DE" sz="2000" b="0">
                <a:solidFill>
                  <a:srgbClr val="333333"/>
                </a:solidFill>
                <a:latin typeface="+mn-lt"/>
                <a:ea typeface="+mn-ea"/>
              </a:rPr>
              <a:t>.</a:t>
            </a:r>
            <a:endParaRPr lang="en-US"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37</a:t>
            </a:fld>
            <a:endParaRPr lang="de-DE" altLang="de-DE">
              <a:latin typeface="+mn-lt"/>
            </a:endParaRPr>
          </a:p>
        </p:txBody>
      </p:sp>
      <p:pic>
        <p:nvPicPr>
          <p:cNvPr id="10"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3"/>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1" name="Caption_1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vlevo právě okrádá druhého muže</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dává svému příteli čokoládovou pistoli.</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vlevo se ptá druhého muže, jestli neztratil pistoli.</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vlevo hraje se svým </a:t>
            </a:r>
            <a:r>
              <a:rPr lang="cs-CZ" altLang="de-DE" sz="2000" b="0">
                <a:solidFill>
                  <a:srgbClr val="333333"/>
                </a:solidFill>
                <a:latin typeface="+mn-lt"/>
                <a:ea typeface="+mn-ea"/>
              </a:rPr>
              <a:t>přítelem “na </a:t>
            </a:r>
            <a:r>
              <a:rPr lang="cs-CZ" altLang="de-DE" sz="2000" b="0" dirty="0">
                <a:solidFill>
                  <a:srgbClr val="333333"/>
                </a:solidFill>
                <a:latin typeface="+mn-lt"/>
                <a:ea typeface="+mn-ea"/>
              </a:rPr>
              <a:t>četníky a </a:t>
            </a:r>
            <a:r>
              <a:rPr lang="cs-CZ" altLang="de-DE" sz="2000" b="0">
                <a:solidFill>
                  <a:srgbClr val="333333"/>
                </a:solidFill>
                <a:latin typeface="+mn-lt"/>
                <a:ea typeface="+mn-ea"/>
              </a:rPr>
              <a:t>na zloděje</a:t>
            </a:r>
            <a:r>
              <a:rPr lang="en-US" altLang="de-DE" sz="2000" b="0">
                <a:solidFill>
                  <a:srgbClr val="333333"/>
                </a:solidFill>
                <a:latin typeface="+mn-lt"/>
                <a:ea typeface="+mn-ea"/>
              </a:rPr>
              <a:t>”</a:t>
            </a:r>
            <a:r>
              <a:rPr lang="cs-CZ" altLang="de-DE" sz="2000" b="0">
                <a:solidFill>
                  <a:srgbClr val="333333"/>
                </a:solidFill>
                <a:latin typeface="+mn-lt"/>
                <a:ea typeface="+mn-ea"/>
              </a:rPr>
              <a:t>.</a:t>
            </a:r>
            <a:endParaRPr lang="en-US"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38</a:t>
            </a:fld>
            <a:endParaRPr lang="de-DE" altLang="de-DE">
              <a:latin typeface="+mn-lt"/>
            </a:endParaRPr>
          </a:p>
        </p:txBody>
      </p:sp>
      <p:pic>
        <p:nvPicPr>
          <p:cNvPr id="12"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8"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29" name="Caption_17"/>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cs-CZ" altLang="de-DE" sz="2000" b="0" dirty="0">
                <a:solidFill>
                  <a:srgbClr val="004992"/>
                </a:solidFill>
                <a:latin typeface="+mn-lt"/>
                <a:ea typeface="+mn-ea"/>
              </a:rPr>
              <a:t>Muž vlevo právě okrádá druhého muže</a:t>
            </a:r>
            <a:r>
              <a:rPr lang="en-US"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dává svému příteli čokoládovou pistoli.</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vlevo se ptá druhého muže, jestli neztratil pistoli.</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vlevo hraje se svým </a:t>
            </a:r>
            <a:r>
              <a:rPr lang="cs-CZ" altLang="de-DE" sz="2000" b="0">
                <a:solidFill>
                  <a:srgbClr val="333333"/>
                </a:solidFill>
                <a:latin typeface="+mn-lt"/>
                <a:ea typeface="+mn-ea"/>
              </a:rPr>
              <a:t>přítelem “na </a:t>
            </a:r>
            <a:r>
              <a:rPr lang="cs-CZ" altLang="de-DE" sz="2000" b="0" dirty="0">
                <a:solidFill>
                  <a:srgbClr val="333333"/>
                </a:solidFill>
                <a:latin typeface="+mn-lt"/>
                <a:ea typeface="+mn-ea"/>
              </a:rPr>
              <a:t>četníky a </a:t>
            </a:r>
            <a:r>
              <a:rPr lang="cs-CZ" altLang="de-DE" sz="2000" b="0">
                <a:solidFill>
                  <a:srgbClr val="333333"/>
                </a:solidFill>
                <a:latin typeface="+mn-lt"/>
                <a:ea typeface="+mn-ea"/>
              </a:rPr>
              <a:t>na zloděje</a:t>
            </a:r>
            <a:r>
              <a:rPr lang="en-US" altLang="de-DE" sz="2000" b="0">
                <a:solidFill>
                  <a:srgbClr val="333333"/>
                </a:solidFill>
                <a:latin typeface="+mn-lt"/>
                <a:ea typeface="+mn-ea"/>
              </a:rPr>
              <a:t>”</a:t>
            </a:r>
            <a:r>
              <a:rPr lang="cs-CZ" altLang="de-DE" sz="2000" b="0">
                <a:solidFill>
                  <a:srgbClr val="333333"/>
                </a:solidFill>
                <a:latin typeface="+mn-lt"/>
                <a:ea typeface="+mn-ea"/>
              </a:rPr>
              <a:t>.</a:t>
            </a:r>
            <a:endParaRPr lang="en-US"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39</a:t>
            </a:fld>
            <a:endParaRPr lang="de-DE" altLang="de-DE">
              <a:latin typeface="+mn-lt"/>
            </a:endParaRPr>
          </a:p>
        </p:txBody>
      </p:sp>
      <p:pic>
        <p:nvPicPr>
          <p:cNvPr id="11"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7"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28" name="Caption_1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0A092C34-FE33-4D20-BBE0-D4EECE3EFB06}" type="slidenum">
              <a:rPr lang="de-DE" altLang="de-DE" smtClean="0">
                <a:latin typeface="+mn-lt"/>
              </a:rPr>
              <a:pPr>
                <a:defRPr/>
              </a:pPr>
              <a:t>40</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b="0" spc="-5" dirty="0">
                <a:solidFill>
                  <a:srgbClr val="333333"/>
                </a:solidFill>
              </a:rPr>
              <a:t>[</a:t>
            </a:r>
            <a:r>
              <a:rPr lang="en-US" altLang="ko-KR" sz="1800" b="0" i="1" spc="-5" dirty="0">
                <a:solidFill>
                  <a:srgbClr val="333333"/>
                </a:solidFill>
              </a:rPr>
              <a:t>pro </a:t>
            </a:r>
            <a:r>
              <a:rPr lang="en-US" altLang="ko-KR" sz="1800" b="0" i="1" spc="-5" dirty="0" err="1">
                <a:solidFill>
                  <a:srgbClr val="333333"/>
                </a:solidFill>
              </a:rPr>
              <a:t>terapeuty</a:t>
            </a:r>
            <a:r>
              <a:rPr lang="en-US" altLang="ko-KR" sz="1800" b="0" i="1" spc="-5" dirty="0">
                <a:solidFill>
                  <a:srgbClr val="333333"/>
                </a:solidFill>
              </a:rPr>
              <a:t>:</a:t>
            </a:r>
            <a:endParaRPr sz="1800" b="0" dirty="0">
              <a:solidFill>
                <a:srgbClr val="333333"/>
              </a:solidFill>
            </a:endParaRPr>
          </a:p>
          <a:p>
            <a:pPr marL="12700" marR="5080" defTabSz="914400" eaLnBrk="0" fontAlgn="base" hangingPunct="0">
              <a:spcBef>
                <a:spcPts val="800"/>
              </a:spcBef>
              <a:spcAft>
                <a:spcPct val="0"/>
              </a:spcAft>
            </a:pPr>
            <a:r>
              <a:rPr lang="en-US" altLang="ko-KR" sz="1800" b="0" dirty="0">
                <a:solidFill>
                  <a:srgbClr val="333333"/>
                </a:solidFill>
              </a:rPr>
              <a:t>V </a:t>
            </a:r>
            <a:r>
              <a:rPr lang="en-US" altLang="ko-KR" sz="1800" b="0" dirty="0" err="1">
                <a:solidFill>
                  <a:srgbClr val="333333"/>
                </a:solidFill>
              </a:rPr>
              <a:t>některých</a:t>
            </a:r>
            <a:r>
              <a:rPr lang="en-US" altLang="ko-KR" sz="1800" b="0" dirty="0">
                <a:solidFill>
                  <a:srgbClr val="333333"/>
                </a:solidFill>
              </a:rPr>
              <a:t> </a:t>
            </a:r>
            <a:r>
              <a:rPr lang="en-US" altLang="ko-KR" sz="1800" b="0" dirty="0" err="1">
                <a:solidFill>
                  <a:srgbClr val="333333"/>
                </a:solidFill>
              </a:rPr>
              <a:t>videoklipech</a:t>
            </a:r>
            <a:r>
              <a:rPr lang="en-US" altLang="ko-KR" sz="1800" b="0" dirty="0">
                <a:solidFill>
                  <a:srgbClr val="333333"/>
                </a:solidFill>
              </a:rPr>
              <a:t> se </a:t>
            </a:r>
            <a:r>
              <a:rPr lang="en-US" altLang="ko-KR" sz="1800" b="0" dirty="0" err="1">
                <a:solidFill>
                  <a:srgbClr val="333333"/>
                </a:solidFill>
              </a:rPr>
              <a:t>mohou</a:t>
            </a:r>
            <a:r>
              <a:rPr lang="en-US" altLang="ko-KR" sz="1800" b="0" dirty="0">
                <a:solidFill>
                  <a:srgbClr val="333333"/>
                </a:solidFill>
              </a:rPr>
              <a:t> </a:t>
            </a:r>
            <a:r>
              <a:rPr lang="en-US" altLang="ko-KR" sz="1800" b="0" dirty="0" err="1">
                <a:solidFill>
                  <a:srgbClr val="333333"/>
                </a:solidFill>
              </a:rPr>
              <a:t>objevit</a:t>
            </a:r>
            <a:r>
              <a:rPr lang="en-US" altLang="ko-KR" sz="1800" b="0" dirty="0">
                <a:solidFill>
                  <a:srgbClr val="333333"/>
                </a:solidFill>
              </a:rPr>
              <a:t> </a:t>
            </a:r>
            <a:r>
              <a:rPr lang="en-US" altLang="ko-KR" sz="1800" b="0" dirty="0" err="1">
                <a:solidFill>
                  <a:srgbClr val="333333"/>
                </a:solidFill>
              </a:rPr>
              <a:t>výrazy</a:t>
            </a:r>
            <a:r>
              <a:rPr lang="en-US" altLang="ko-KR" sz="1800" b="0" dirty="0">
                <a:solidFill>
                  <a:srgbClr val="333333"/>
                </a:solidFill>
              </a:rPr>
              <a:t>, </a:t>
            </a:r>
            <a:r>
              <a:rPr lang="en-US" altLang="ko-KR" sz="1800" b="0" dirty="0" err="1">
                <a:solidFill>
                  <a:srgbClr val="333333"/>
                </a:solidFill>
              </a:rPr>
              <a:t>které</a:t>
            </a:r>
            <a:r>
              <a:rPr lang="en-US" altLang="ko-KR" sz="1800" b="0" dirty="0">
                <a:solidFill>
                  <a:srgbClr val="333333"/>
                </a:solidFill>
              </a:rPr>
              <a:t> </a:t>
            </a:r>
            <a:r>
              <a:rPr lang="en-US" altLang="ko-KR" sz="1800" b="0" dirty="0" err="1">
                <a:solidFill>
                  <a:srgbClr val="333333"/>
                </a:solidFill>
              </a:rPr>
              <a:t>nejsou</a:t>
            </a:r>
            <a:r>
              <a:rPr lang="en-US" altLang="ko-KR" sz="1800" b="0" dirty="0">
                <a:solidFill>
                  <a:srgbClr val="333333"/>
                </a:solidFill>
              </a:rPr>
              <a:t> </a:t>
            </a:r>
            <a:r>
              <a:rPr lang="en-US" altLang="ko-KR" sz="1800" b="0" dirty="0" err="1">
                <a:solidFill>
                  <a:srgbClr val="333333"/>
                </a:solidFill>
              </a:rPr>
              <a:t>vhodné</a:t>
            </a:r>
            <a:r>
              <a:rPr lang="en-US" altLang="ko-KR" sz="1800" b="0" dirty="0">
                <a:solidFill>
                  <a:srgbClr val="333333"/>
                </a:solidFill>
              </a:rPr>
              <a:t> pro </a:t>
            </a:r>
            <a:r>
              <a:rPr lang="en-US" altLang="ko-KR" sz="1800" b="0" dirty="0" err="1">
                <a:solidFill>
                  <a:srgbClr val="333333"/>
                </a:solidFill>
              </a:rPr>
              <a:t>všechny</a:t>
            </a:r>
            <a:r>
              <a:rPr lang="en-US" altLang="ko-KR" sz="1800" b="0" dirty="0">
                <a:solidFill>
                  <a:srgbClr val="333333"/>
                </a:solidFill>
              </a:rPr>
              <a:t> </a:t>
            </a:r>
            <a:r>
              <a:rPr lang="en-US" altLang="ko-KR" sz="1800" b="0" dirty="0" err="1">
                <a:solidFill>
                  <a:srgbClr val="333333"/>
                </a:solidFill>
              </a:rPr>
              <a:t>diváky</a:t>
            </a:r>
            <a:r>
              <a:rPr lang="en-US" altLang="ko-KR" sz="1800" b="0" dirty="0">
                <a:solidFill>
                  <a:srgbClr val="333333"/>
                </a:solidFill>
              </a:rPr>
              <a:t> a pro </a:t>
            </a:r>
            <a:r>
              <a:rPr lang="en-US" altLang="ko-KR" sz="1800" b="0" dirty="0" err="1">
                <a:solidFill>
                  <a:srgbClr val="333333"/>
                </a:solidFill>
              </a:rPr>
              <a:t>všechny</a:t>
            </a:r>
            <a:r>
              <a:rPr lang="en-US" altLang="ko-KR" sz="1800" b="0" dirty="0">
                <a:solidFill>
                  <a:srgbClr val="333333"/>
                </a:solidFill>
              </a:rPr>
              <a:t> </a:t>
            </a:r>
            <a:r>
              <a:rPr lang="en-US" altLang="ko-KR" sz="1800" b="0" dirty="0" err="1">
                <a:solidFill>
                  <a:srgbClr val="333333"/>
                </a:solidFill>
              </a:rPr>
              <a:t>kulturní</a:t>
            </a:r>
            <a:r>
              <a:rPr lang="en-US" altLang="ko-KR" sz="1800" b="0" dirty="0">
                <a:solidFill>
                  <a:srgbClr val="333333"/>
                </a:solidFill>
              </a:rPr>
              <a:t> </a:t>
            </a:r>
            <a:r>
              <a:rPr lang="en-US" altLang="ko-KR" sz="1800" b="0" dirty="0" err="1">
                <a:solidFill>
                  <a:srgbClr val="333333"/>
                </a:solidFill>
              </a:rPr>
              <a:t>skupiny</a:t>
            </a:r>
            <a:r>
              <a:rPr lang="en-US" altLang="ko-KR" sz="1800" b="0" dirty="0">
                <a:solidFill>
                  <a:srgbClr val="333333"/>
                </a:solidFill>
              </a:rPr>
              <a:t>. Proto </a:t>
            </a:r>
            <a:r>
              <a:rPr lang="en-US" altLang="ko-KR" sz="1800" b="0" dirty="0" err="1">
                <a:solidFill>
                  <a:srgbClr val="333333"/>
                </a:solidFill>
              </a:rPr>
              <a:t>prosím</a:t>
            </a:r>
            <a:r>
              <a:rPr lang="en-US" altLang="ko-KR" sz="1800" b="0" dirty="0">
                <a:solidFill>
                  <a:srgbClr val="333333"/>
                </a:solidFill>
              </a:rPr>
              <a:t> </a:t>
            </a:r>
            <a:r>
              <a:rPr lang="en-US" altLang="ko-KR" sz="1800" b="0" dirty="0" err="1">
                <a:solidFill>
                  <a:srgbClr val="333333"/>
                </a:solidFill>
              </a:rPr>
              <a:t>nejdříve</a:t>
            </a:r>
            <a:r>
              <a:rPr lang="en-US" altLang="ko-KR" sz="1800" b="0" dirty="0">
                <a:solidFill>
                  <a:srgbClr val="333333"/>
                </a:solidFill>
              </a:rPr>
              <a:t> </a:t>
            </a:r>
            <a:r>
              <a:rPr lang="en-US" altLang="ko-KR" sz="1800" b="0" dirty="0" err="1">
                <a:solidFill>
                  <a:srgbClr val="333333"/>
                </a:solidFill>
              </a:rPr>
              <a:t>pozorně</a:t>
            </a:r>
            <a:r>
              <a:rPr lang="en-US" altLang="ko-KR" sz="1800" b="0" dirty="0">
                <a:solidFill>
                  <a:srgbClr val="333333"/>
                </a:solidFill>
              </a:rPr>
              <a:t> </a:t>
            </a:r>
            <a:r>
              <a:rPr lang="en-US" altLang="ko-KR" sz="1800" b="0" dirty="0" err="1">
                <a:solidFill>
                  <a:srgbClr val="333333"/>
                </a:solidFill>
              </a:rPr>
              <a:t>shlédněte</a:t>
            </a:r>
            <a:r>
              <a:rPr lang="en-US" altLang="ko-KR" sz="1800" b="0" dirty="0">
                <a:solidFill>
                  <a:srgbClr val="333333"/>
                </a:solidFill>
              </a:rPr>
              <a:t> </a:t>
            </a:r>
            <a:r>
              <a:rPr lang="en-US" altLang="ko-KR" sz="1800" b="0" dirty="0" err="1">
                <a:solidFill>
                  <a:srgbClr val="333333"/>
                </a:solidFill>
              </a:rPr>
              <a:t>videa</a:t>
            </a:r>
            <a:r>
              <a:rPr lang="en-US" altLang="ko-KR" sz="1800" b="0" dirty="0">
                <a:solidFill>
                  <a:srgbClr val="333333"/>
                </a:solidFill>
              </a:rPr>
              <a:t>, </a:t>
            </a:r>
            <a:r>
              <a:rPr lang="en-US" altLang="ko-KR" sz="1800" b="0" dirty="0" err="1">
                <a:solidFill>
                  <a:srgbClr val="333333"/>
                </a:solidFill>
              </a:rPr>
              <a:t>než</a:t>
            </a:r>
            <a:r>
              <a:rPr lang="en-US" altLang="ko-KR" sz="1800" b="0" dirty="0">
                <a:solidFill>
                  <a:srgbClr val="333333"/>
                </a:solidFill>
              </a:rPr>
              <a:t> je </a:t>
            </a:r>
            <a:r>
              <a:rPr lang="en-US" altLang="ko-KR" sz="1800" b="0" dirty="0" err="1">
                <a:solidFill>
                  <a:srgbClr val="333333"/>
                </a:solidFill>
              </a:rPr>
              <a:t>pustíte</a:t>
            </a:r>
            <a:r>
              <a:rPr lang="en-US" altLang="ko-KR" sz="1800" b="0" dirty="0">
                <a:solidFill>
                  <a:srgbClr val="333333"/>
                </a:solidFill>
              </a:rPr>
              <a:t> </a:t>
            </a:r>
            <a:r>
              <a:rPr lang="en-US" altLang="ko-KR" sz="1800" b="0" dirty="0" err="1">
                <a:solidFill>
                  <a:srgbClr val="333333"/>
                </a:solidFill>
              </a:rPr>
              <a:t>na</a:t>
            </a:r>
            <a:r>
              <a:rPr lang="en-US" altLang="ko-KR" sz="1800" b="0" dirty="0">
                <a:solidFill>
                  <a:srgbClr val="333333"/>
                </a:solidFill>
              </a:rPr>
              <a:t> </a:t>
            </a:r>
            <a:r>
              <a:rPr lang="en-US" altLang="ko-KR" sz="1800" b="0" dirty="0" err="1">
                <a:solidFill>
                  <a:srgbClr val="333333"/>
                </a:solidFill>
              </a:rPr>
              <a:t>skupině</a:t>
            </a:r>
            <a:r>
              <a:rPr lang="de-DE" sz="1800" b="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6200201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4"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Otec se směje, protože jeho dcera šla plavat v oblečení</a:t>
            </a:r>
            <a:r>
              <a:rPr lang="en-CA" altLang="de-DE" sz="2000" b="0" dirty="0">
                <a:solidFill>
                  <a:srgbClr val="333333"/>
                </a:solidFill>
                <a:latin typeface="+mn-lt"/>
                <a:ea typeface="+mn-ea"/>
              </a:rPr>
              <a:t>.</a:t>
            </a:r>
            <a:endParaRPr lang="cs-CZ"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Otec svou dceru potrestal tím, že ji poslal ven bez deštníku.</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Dívka se potí, protože přišla pozdě a má strach, že ji otec ztrestá.</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I když jí otec radil jinak, dívka šla ven bez deštníku a zmokla.</a:t>
            </a:r>
            <a:endParaRPr lang="en-CA"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41</a:t>
            </a:fld>
            <a:endParaRPr lang="de-DE" altLang="de-DE">
              <a:latin typeface="+mn-lt"/>
            </a:endParaRPr>
          </a:p>
        </p:txBody>
      </p:sp>
      <p:pic>
        <p:nvPicPr>
          <p:cNvPr id="9"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7"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Otec se směje, protože jeho dcera šla plavat v oblečení</a:t>
            </a:r>
            <a:r>
              <a:rPr lang="en-CA" altLang="de-DE" sz="2000" b="0" dirty="0">
                <a:solidFill>
                  <a:srgbClr val="333333"/>
                </a:solidFill>
                <a:latin typeface="+mn-lt"/>
                <a:ea typeface="+mn-ea"/>
              </a:rPr>
              <a:t>.</a:t>
            </a:r>
            <a:endParaRPr lang="cs-CZ"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Otec svou dceru potrestal tím, že ji poslal ven bez deštníku.</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Dívka se potí, protože přišla pozdě a má strach, že ji otec ztrestá.</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I když jí otec radil jinak, dívka šla ven bez deštníku a zmokla.</a:t>
            </a:r>
            <a:endParaRPr lang="en-CA" altLang="de-DE" sz="2000" b="0" dirty="0">
              <a:solidFill>
                <a:srgbClr val="333333"/>
              </a:solidFill>
              <a:latin typeface="+mn-lt"/>
              <a:ea typeface="+mn-ea"/>
            </a:endParaRPr>
          </a:p>
        </p:txBody>
      </p:sp>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sp>
        <p:nvSpPr>
          <p:cNvPr id="4" name="Footer Placeholder 3"/>
          <p:cNvSpPr>
            <a:spLocks noGrp="1"/>
          </p:cNvSpPr>
          <p:nvPr>
            <p:ph type="ftr" sz="quarter" idx="11"/>
          </p:nvPr>
        </p:nvSpPr>
        <p:spPr/>
        <p:txBody>
          <a:bodyPr/>
          <a:lstStyle/>
          <a:p>
            <a:pPr>
              <a:defRPr/>
            </a:pPr>
            <a:r>
              <a:rPr lang="de-DE">
                <a:latin typeface="+mn-lt"/>
              </a:rPr>
              <a:t>Metakognitivní trénink 3 – Změna Přesvědčení</a:t>
            </a:r>
          </a:p>
        </p:txBody>
      </p:sp>
      <p:sp>
        <p:nvSpPr>
          <p:cNvPr id="5" name="Slide Number Placeholder 4"/>
          <p:cNvSpPr>
            <a:spLocks noGrp="1"/>
          </p:cNvSpPr>
          <p:nvPr>
            <p:ph type="sldNum" sz="quarter" idx="12"/>
          </p:nvPr>
        </p:nvSpPr>
        <p:spPr/>
        <p:txBody>
          <a:bodyPr/>
          <a:lstStyle/>
          <a:p>
            <a:pPr>
              <a:defRPr/>
            </a:pPr>
            <a:fld id="{E848D900-DC9A-4DE9-BC3A-65B46FE215A0}" type="slidenum">
              <a:rPr lang="de-DE" altLang="de-DE" smtClean="0">
                <a:latin typeface="+mn-lt"/>
              </a:rPr>
              <a:pPr>
                <a:defRPr/>
              </a:pPr>
              <a:t>42</a:t>
            </a:fld>
            <a:endParaRPr lang="de-DE" altLang="de-DE">
              <a:latin typeface="+mn-lt"/>
            </a:endParaRPr>
          </a:p>
        </p:txBody>
      </p:sp>
      <p:pic>
        <p:nvPicPr>
          <p:cNvPr id="13" name="Picture 3" descr="Schirm_2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Schirm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6" name="Caption_26"/>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79"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Otec se směje, protože jeho dcera šla plavat v oblečení</a:t>
            </a:r>
            <a:r>
              <a:rPr lang="en-CA" altLang="de-DE" sz="2000" b="0" dirty="0">
                <a:solidFill>
                  <a:srgbClr val="333333"/>
                </a:solidFill>
                <a:latin typeface="+mn-lt"/>
                <a:ea typeface="+mn-ea"/>
              </a:rPr>
              <a:t>.</a:t>
            </a:r>
            <a:endParaRPr lang="cs-CZ"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Otec svou dceru potrestal tím, že ji poslal ven bez deštníku.</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Dívka se potí, protože přišla pozdě a má strach, že ji otec ztrestá.</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I když jí otec radil jinak, dívka šla ven bez deštníku a zmokla.</a:t>
            </a:r>
            <a:endParaRPr lang="en-CA"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43</a:t>
            </a:fld>
            <a:endParaRPr lang="de-DE" altLang="de-DE">
              <a:latin typeface="+mn-lt"/>
            </a:endParaRPr>
          </a:p>
        </p:txBody>
      </p:sp>
      <p:pic>
        <p:nvPicPr>
          <p:cNvPr id="16"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36"/>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20"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1" name="Caption_34"/>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2"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7"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Otec se směje, protože jeho dcera šla plavat v oblečení</a:t>
            </a:r>
            <a:r>
              <a:rPr lang="en-CA" altLang="de-DE" sz="2000" b="0" dirty="0">
                <a:solidFill>
                  <a:srgbClr val="333333"/>
                </a:solidFill>
                <a:latin typeface="+mn-lt"/>
                <a:ea typeface="+mn-ea"/>
              </a:rPr>
              <a:t>.</a:t>
            </a:r>
            <a:endParaRPr lang="cs-CZ"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Otec svou dceru potrestal tím, že ji poslal ven bez deštníku.</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Dívka se potí, protože přišla pozdě a má strach, že ji otec ztrestá.</a:t>
            </a:r>
            <a:endParaRPr lang="en-CA"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cs-CZ" altLang="de-DE" sz="2000" b="0" dirty="0">
                <a:solidFill>
                  <a:srgbClr val="004992"/>
                </a:solidFill>
                <a:latin typeface="+mn-lt"/>
                <a:ea typeface="+mn-ea"/>
              </a:rPr>
              <a:t>I když jí otec radil jinak, dívka šla ven bez deštníku a zmokla.</a:t>
            </a:r>
            <a:endParaRPr lang="en-CA" altLang="de-DE" sz="2000" b="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44</a:t>
            </a:fld>
            <a:endParaRPr lang="de-DE" altLang="de-DE">
              <a:latin typeface="+mn-lt"/>
            </a:endParaRPr>
          </a:p>
        </p:txBody>
      </p:sp>
      <p:pic>
        <p:nvPicPr>
          <p:cNvPr id="15" name="Picture 3"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3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33"/>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21"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Potápěč hledá šperky, které králi</a:t>
            </a:r>
            <a:r>
              <a:rPr lang="cs-CZ" altLang="de-DE" sz="2000" dirty="0">
                <a:solidFill>
                  <a:srgbClr val="333333"/>
                </a:solidFill>
                <a:latin typeface="+mn-lt"/>
                <a:ea typeface="+mn-ea"/>
              </a:rPr>
              <a:t> </a:t>
            </a:r>
            <a:r>
              <a:rPr lang="cs-CZ" altLang="de-DE" sz="2000" b="0" dirty="0">
                <a:solidFill>
                  <a:srgbClr val="333333"/>
                </a:solidFill>
                <a:latin typeface="+mn-lt"/>
                <a:ea typeface="+mn-ea"/>
              </a:rPr>
              <a:t>spadly do vody</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Potápěč věší králi ryby na háček, tak aby si král rybaření užil.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Král poručil svému sluhovi, aby mu přinesl plný koš ryb</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Král dohlíží na to, jak se potápěč chystá na průzkum dna jezera.</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45</a:t>
            </a:fld>
            <a:endParaRPr lang="de-DE" altLang="de-DE">
              <a:latin typeface="+mn-lt"/>
            </a:endParaRPr>
          </a:p>
        </p:txBody>
      </p:sp>
      <p:pic>
        <p:nvPicPr>
          <p:cNvPr id="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0"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4"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Potápěč hledá šperky, které králi</a:t>
            </a:r>
            <a:r>
              <a:rPr lang="cs-CZ" altLang="de-DE" sz="2000" dirty="0">
                <a:solidFill>
                  <a:srgbClr val="333333"/>
                </a:solidFill>
                <a:latin typeface="+mn-lt"/>
                <a:ea typeface="+mn-ea"/>
              </a:rPr>
              <a:t> </a:t>
            </a:r>
            <a:r>
              <a:rPr lang="cs-CZ" altLang="de-DE" sz="2000" b="0" dirty="0">
                <a:solidFill>
                  <a:srgbClr val="333333"/>
                </a:solidFill>
                <a:latin typeface="+mn-lt"/>
                <a:ea typeface="+mn-ea"/>
              </a:rPr>
              <a:t>spadly do vody</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Potápěč věší králi ryby na háček, tak aby si král rybaření užil.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Král poručil svému sluhovi, aby mu přinesl plný koš ryb</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Král dohlíží na to, jak se potápěč chystá na průzkum dna jezera.</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46</a:t>
            </a:fld>
            <a:endParaRPr lang="de-DE" altLang="de-DE">
              <a:latin typeface="+mn-lt"/>
            </a:endParaRPr>
          </a:p>
        </p:txBody>
      </p:sp>
      <p:pic>
        <p:nvPicPr>
          <p:cNvPr id="10"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2</a:t>
            </a:r>
          </a:p>
        </p:txBody>
      </p:sp>
      <p:sp>
        <p:nvSpPr>
          <p:cNvPr id="13" name="Caption_13"/>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4"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5"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Potápěč hledá šperky, které králi</a:t>
            </a:r>
            <a:r>
              <a:rPr lang="cs-CZ" altLang="de-DE" sz="2000" dirty="0">
                <a:solidFill>
                  <a:srgbClr val="333333"/>
                </a:solidFill>
                <a:latin typeface="+mn-lt"/>
                <a:ea typeface="+mn-ea"/>
              </a:rPr>
              <a:t> </a:t>
            </a:r>
            <a:r>
              <a:rPr lang="cs-CZ" altLang="de-DE" sz="2000" b="0" dirty="0">
                <a:solidFill>
                  <a:srgbClr val="333333"/>
                </a:solidFill>
                <a:latin typeface="+mn-lt"/>
                <a:ea typeface="+mn-ea"/>
              </a:rPr>
              <a:t>spadly do vody</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Potápěč věší králi ryby na háček, tak aby si král rybaření užil.</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Král poručil svému sluhovi, aby mu přinesl plný koš ryb</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Král dohlíží na to, jak se potápěč chystá na průzkum dna jezera.</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47</a:t>
            </a:fld>
            <a:endParaRPr lang="de-DE" altLang="de-DE">
              <a:latin typeface="+mn-lt"/>
            </a:endParaRPr>
          </a:p>
        </p:txBody>
      </p:sp>
      <p:pic>
        <p:nvPicPr>
          <p:cNvPr id="1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16" name="Caption_18"/>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17" name="Caption_16"/>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8"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13"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Potápěč hledá šperky, které králi</a:t>
            </a:r>
            <a:r>
              <a:rPr lang="cs-CZ" altLang="de-DE" sz="2000" dirty="0">
                <a:solidFill>
                  <a:srgbClr val="333333"/>
                </a:solidFill>
                <a:latin typeface="+mn-lt"/>
                <a:ea typeface="+mn-ea"/>
              </a:rPr>
              <a:t> </a:t>
            </a:r>
            <a:r>
              <a:rPr lang="cs-CZ" altLang="de-DE" sz="2000" b="0" dirty="0">
                <a:solidFill>
                  <a:srgbClr val="333333"/>
                </a:solidFill>
                <a:latin typeface="+mn-lt"/>
                <a:ea typeface="+mn-ea"/>
              </a:rPr>
              <a:t>spadly do vody</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cs-CZ" altLang="de-DE" sz="2000" b="0" dirty="0">
                <a:solidFill>
                  <a:srgbClr val="004992"/>
                </a:solidFill>
                <a:latin typeface="+mn-lt"/>
                <a:ea typeface="+mn-ea"/>
              </a:rPr>
              <a:t>Potápěč věší králi ryby na háček, tak aby si král rybaření užil.</a:t>
            </a:r>
            <a:endParaRPr lang="de-DE"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Král poručil svému sluhovi, aby mu přinesl plný koš ryb</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Král dohlíží na to, jak se potápěč chystá na průzkum dna jezera.</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48</a:t>
            </a:fld>
            <a:endParaRPr lang="de-DE" altLang="de-DE">
              <a:latin typeface="+mn-lt"/>
            </a:endParaRPr>
          </a:p>
        </p:txBody>
      </p:sp>
      <p:pic>
        <p:nvPicPr>
          <p:cNvPr id="1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15" name="Caption_17"/>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16" name="Caption_15"/>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7"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49</a:t>
            </a:fld>
            <a:endParaRPr lang="de-DE" altLang="de-DE">
              <a:latin typeface="+mn-lt"/>
            </a:endParaRPr>
          </a:p>
        </p:txBody>
      </p:sp>
      <p:sp>
        <p:nvSpPr>
          <p:cNvPr id="100356"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právě seznámil svého syna s chlapcem ze sousedství.</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Kamarádi se právě loučí poté, co spolu strávili letní tábor.</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požádal oba chlapce, aby se usmířili poté, co se spolu pohádali</a:t>
            </a:r>
            <a:r>
              <a:rPr lang="de-DE" altLang="de-DE" sz="2000" b="0" dirty="0">
                <a:solidFill>
                  <a:srgbClr val="333333"/>
                </a:solidFill>
                <a:latin typeface="+mn-lt"/>
                <a:ea typeface="+mn-ea"/>
              </a:rPr>
              <a:t>.	</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chce projít po chodníku, ale chlapci mu v tom brání.</a:t>
            </a:r>
            <a:endParaRPr lang="de-DE" altLang="de-DE" sz="2000" b="0" dirty="0">
              <a:solidFill>
                <a:srgbClr val="333333"/>
              </a:solidFill>
              <a:latin typeface="+mn-lt"/>
              <a:ea typeface="+mn-ea"/>
            </a:endParaRPr>
          </a:p>
        </p:txBody>
      </p:sp>
      <p:pic>
        <p:nvPicPr>
          <p:cNvPr id="8"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50</a:t>
            </a:fld>
            <a:endParaRPr lang="de-DE" altLang="de-DE">
              <a:latin typeface="+mn-lt"/>
            </a:endParaRPr>
          </a:p>
        </p:txBody>
      </p:sp>
      <p:sp>
        <p:nvSpPr>
          <p:cNvPr id="102406"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právě seznámil svého syna s chlapcem ze sousedství.</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Kamarádi se právě loučí poté, co spolu strávili letní tábor.</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požádal oba chlapce, aby se usmířili poté, co se spolu pohádali</a:t>
            </a:r>
            <a:r>
              <a:rPr lang="de-DE" altLang="de-DE" sz="2000" b="0" dirty="0">
                <a:solidFill>
                  <a:srgbClr val="333333"/>
                </a:solidFill>
                <a:latin typeface="+mn-lt"/>
                <a:ea typeface="+mn-ea"/>
              </a:rPr>
              <a:t>.	</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chce projít po chodníku, ale chlapci mu v tom brání.</a:t>
            </a:r>
            <a:endParaRPr lang="de-DE" altLang="de-DE" sz="2000" b="0" dirty="0">
              <a:solidFill>
                <a:srgbClr val="333333"/>
              </a:solidFill>
              <a:latin typeface="+mn-lt"/>
              <a:ea typeface="+mn-ea"/>
            </a:endParaRPr>
          </a:p>
        </p:txBody>
      </p:sp>
      <p:pic>
        <p:nvPicPr>
          <p:cNvPr id="10"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04450"/>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0445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51</a:t>
            </a:fld>
            <a:endParaRPr lang="de-DE" altLang="de-DE">
              <a:latin typeface="+mn-lt"/>
            </a:endParaRPr>
          </a:p>
        </p:txBody>
      </p:sp>
      <p:sp>
        <p:nvSpPr>
          <p:cNvPr id="104457"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právě seznámil svého syna s chlapcem ze sousedství.</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Kamarádi se právě loučí poté, co spolu strávili letní tábor.</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požádal oba chlapce, aby se usmířili poté, co se spolu pohádali</a:t>
            </a:r>
            <a:r>
              <a:rPr lang="de-DE" altLang="de-DE" sz="2000" b="0" dirty="0">
                <a:solidFill>
                  <a:srgbClr val="333333"/>
                </a:solidFill>
                <a:latin typeface="+mn-lt"/>
                <a:ea typeface="+mn-ea"/>
              </a:rPr>
              <a:t>.	</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chce projít po chodníku, ale chlapci mu v tom brání.</a:t>
            </a:r>
            <a:endParaRPr lang="de-DE" altLang="de-DE" sz="2000" b="0" dirty="0">
              <a:solidFill>
                <a:srgbClr val="333333"/>
              </a:solidFill>
              <a:latin typeface="+mn-lt"/>
              <a:ea typeface="+mn-ea"/>
            </a:endParaRPr>
          </a:p>
        </p:txBody>
      </p:sp>
      <p:pic>
        <p:nvPicPr>
          <p:cNvPr id="13"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0649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Caption_106502"/>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8"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5"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právě seznámil svého syna s chlapcem ze sousedství.</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Kamarádi se právě loučí poté, co spolu strávili letní tábor.</a:t>
            </a:r>
            <a:endParaRPr lang="de-DE"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cs-CZ" altLang="de-DE" sz="2000" b="0" dirty="0">
                <a:solidFill>
                  <a:srgbClr val="004992"/>
                </a:solidFill>
                <a:latin typeface="+mn-lt"/>
                <a:ea typeface="+mn-ea"/>
              </a:rPr>
              <a:t>Muž požádal oba chlapce, aby se usmířili poté, co se spolu pohádali</a:t>
            </a:r>
            <a:r>
              <a:rPr lang="de-DE" altLang="de-DE" sz="2000" b="0" dirty="0">
                <a:solidFill>
                  <a:srgbClr val="004992"/>
                </a:solidFill>
                <a:latin typeface="+mn-lt"/>
                <a:ea typeface="+mn-ea"/>
              </a:rPr>
              <a:t>.	</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chce projít po chodníku, ale chlapci mu v tom brání.</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52</a:t>
            </a:fld>
            <a:endParaRPr lang="de-DE" altLang="de-DE">
              <a:latin typeface="+mn-lt"/>
            </a:endParaRPr>
          </a:p>
        </p:txBody>
      </p:sp>
      <p:pic>
        <p:nvPicPr>
          <p:cNvPr id="12"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08548"/>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108546"/>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7" name="Caption_108550"/>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8"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Mladíkova serenáda rozčilila otce jeho přítelkyně.</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Mladík jde na zkoušku své hudební skupiny.</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Mladík právě zahrál svému otci na oslavě narozenin jeho oblíbenou píseň.</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Pouliční hudebník je naštvaný, protože za své zpívání nedostal žádné peníze</a:t>
            </a:r>
            <a:r>
              <a:rPr lang="de-DE" altLang="de-DE" sz="2000" b="0" dirty="0">
                <a:solidFill>
                  <a:srgbClr val="333333"/>
                </a:solidFill>
                <a:latin typeface="+mn-lt"/>
                <a:ea typeface="+mn-ea"/>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53</a:t>
            </a:fld>
            <a:endParaRPr lang="de-DE" altLang="de-DE">
              <a:latin typeface="+mn-lt"/>
            </a:endParaRPr>
          </a:p>
        </p:txBody>
      </p:sp>
      <p:pic>
        <p:nvPicPr>
          <p:cNvPr id="9"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54</a:t>
            </a:fld>
            <a:endParaRPr lang="de-DE" altLang="de-DE">
              <a:latin typeface="+mn-lt"/>
            </a:endParaRPr>
          </a:p>
        </p:txBody>
      </p:sp>
      <p:sp>
        <p:nvSpPr>
          <p:cNvPr id="11059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Mladíkova serenáda rozčilila otce jeho přítelkyně.</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Mladík jde na zkoušku své hudební skupiny.</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Mladík právě zahrál svému otci na oslavě narozenin jeho oblíbenou píseň.</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Pouliční hudebník je naštvaný, protože za své zpívání nedostal žádné peníze</a:t>
            </a:r>
            <a:r>
              <a:rPr lang="de-DE" altLang="de-DE" sz="2000" b="0" dirty="0">
                <a:solidFill>
                  <a:srgbClr val="333333"/>
                </a:solidFill>
                <a:latin typeface="+mn-lt"/>
                <a:ea typeface="+mn-ea"/>
              </a:rPr>
              <a:t>.</a:t>
            </a:r>
          </a:p>
        </p:txBody>
      </p:sp>
      <p:pic>
        <p:nvPicPr>
          <p:cNvPr id="10" name="Picture 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Mladíkova serenáda rozčilila otce jeho přítelkyně.</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Mladík jde na zkoušku své hudební skupiny.</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Mladík právě zahrál svému otci na oslavě narozenin jeho oblíbenou píseň.</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Pouliční hudebník je naštvaný, protože za své zpívání nedostal žádné peníze</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55</a:t>
            </a:fld>
            <a:endParaRPr lang="de-DE" altLang="de-DE">
              <a:latin typeface="+mn-lt"/>
            </a:endParaRPr>
          </a:p>
        </p:txBody>
      </p:sp>
      <p:pic>
        <p:nvPicPr>
          <p:cNvPr id="14" name="Picture 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0"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cs-CZ" altLang="de-DE" sz="2000" b="0" dirty="0">
                <a:solidFill>
                  <a:srgbClr val="004992"/>
                </a:solidFill>
                <a:latin typeface="+mn-lt"/>
                <a:ea typeface="+mn-ea"/>
              </a:rPr>
              <a:t>Mladíkova serenáda rozčilila otce jeho přítelkyně.</a:t>
            </a:r>
            <a:endParaRPr lang="de-DE"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Mladík jde na zkoušku své hudební skupiny.</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Mladík právě zahrál svému otci na oslavě narozenin jeho oblíbenou píseň.</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Pouliční hudebník je naštvaný, protože za své zpívání nedostal žádné peníze</a:t>
            </a:r>
            <a:r>
              <a:rPr lang="de-DE" altLang="de-DE" sz="2000" b="0" dirty="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56</a:t>
            </a:fld>
            <a:endParaRPr lang="de-DE" altLang="de-DE">
              <a:latin typeface="+mn-lt"/>
            </a:endParaRPr>
          </a:p>
        </p:txBody>
      </p:sp>
      <p:pic>
        <p:nvPicPr>
          <p:cNvPr id="13" name="Picture 1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7"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8"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9"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57</a:t>
            </a:fld>
            <a:endParaRPr lang="de-DE" altLang="de-DE">
              <a:latin typeface="+mn-lt"/>
            </a:endParaRPr>
          </a:p>
        </p:txBody>
      </p:sp>
      <p:sp>
        <p:nvSpPr>
          <p:cNvPr id="116740"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je tajný špion, který někoho sleduje oknem.</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spravuje poškozenou zeď domu.</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umývá svůj starý špinavý dům</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si právě postavil dům a teď jej natírá.</a:t>
            </a:r>
            <a:endParaRPr lang="en-US" altLang="de-DE" sz="2000" b="0" dirty="0">
              <a:solidFill>
                <a:srgbClr val="333333"/>
              </a:solidFill>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58</a:t>
            </a:fld>
            <a:endParaRPr lang="de-DE" altLang="de-DE">
              <a:latin typeface="+mn-lt"/>
            </a:endParaRPr>
          </a:p>
        </p:txBody>
      </p:sp>
      <p:sp>
        <p:nvSpPr>
          <p:cNvPr id="118791"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je tajný špion, který někoho sleduje oknem.</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spravuje poškozenou zeď domu.</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umývá svůj starý špinavý dům</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si právě postavil dům a teď jej natírá.</a:t>
            </a:r>
            <a:endParaRPr lang="en-US" altLang="de-DE" sz="2000" b="0" dirty="0">
              <a:solidFill>
                <a:srgbClr val="333333"/>
              </a:solidFill>
              <a:latin typeface="+mn-lt"/>
              <a:ea typeface="+mn-ea"/>
            </a:endParaRPr>
          </a:p>
        </p:txBody>
      </p:sp>
      <p:pic>
        <p:nvPicPr>
          <p:cNvPr id="10" name="Picture 9"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20835"/>
          <p:cNvSpPr txBox="1">
            <a:spLocks noChangeArrowheads="1"/>
          </p:cNvSpPr>
          <p:nvPr/>
        </p:nvSpPr>
        <p:spPr bwMode="auto">
          <a:xfrm>
            <a:off x="885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59</a:t>
            </a:fld>
            <a:endParaRPr lang="de-DE" altLang="de-DE">
              <a:latin typeface="+mn-lt"/>
            </a:endParaRPr>
          </a:p>
        </p:txBody>
      </p:sp>
      <p:sp>
        <p:nvSpPr>
          <p:cNvPr id="120840"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je tajný špion, který někoho sleduje oknem.</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spravuje poškozenou zeď domu.</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umývá svůj starý špinavý dům</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si právě postavil dům a teď jej natírá.</a:t>
            </a:r>
            <a:endParaRPr lang="en-US" altLang="de-DE" sz="2000" b="0" dirty="0">
              <a:solidFill>
                <a:srgbClr val="333333"/>
              </a:solidFill>
              <a:latin typeface="+mn-lt"/>
              <a:ea typeface="+mn-ea"/>
            </a:endParaRPr>
          </a:p>
        </p:txBody>
      </p:sp>
      <p:pic>
        <p:nvPicPr>
          <p:cNvPr id="12" name="Picture 11"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22882"/>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7" name="Caption_12288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8"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8"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je tajný špion, který někoho sleduje oknem.</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spravuje poškozenou zeď domu.</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cs-CZ" altLang="de-DE" sz="2000" b="0" dirty="0">
                <a:solidFill>
                  <a:srgbClr val="333333"/>
                </a:solidFill>
                <a:latin typeface="+mn-lt"/>
                <a:ea typeface="+mn-ea"/>
              </a:rPr>
              <a:t>Muž umývá svůj starý špinavý dům</a:t>
            </a:r>
            <a:r>
              <a:rPr lang="en-US"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cs-CZ" altLang="de-DE" sz="2000" b="0" dirty="0">
                <a:solidFill>
                  <a:srgbClr val="004992"/>
                </a:solidFill>
                <a:latin typeface="+mn-lt"/>
                <a:ea typeface="+mn-ea"/>
              </a:rPr>
              <a:t>Muž si právě postavil dům a teď jej natírá.</a:t>
            </a:r>
            <a:endParaRPr lang="en-US" altLang="de-DE" sz="2000" b="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60</a:t>
            </a:fld>
            <a:endParaRPr lang="de-DE" altLang="de-DE">
              <a:latin typeface="+mn-lt"/>
            </a:endParaRPr>
          </a:p>
        </p:txBody>
      </p:sp>
      <p:pic>
        <p:nvPicPr>
          <p:cNvPr id="11" name="Picture 10"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24930"/>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124933"/>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7"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Někdy se věci mohou vyvinout zcela neočekávaným způsobem</a:t>
            </a:r>
            <a:r>
              <a:rPr lang="en-AU" altLang="de-DE" sz="2400" dirty="0">
                <a:solidFill>
                  <a:srgbClr val="333333"/>
                </a:solidFill>
              </a:rPr>
              <a:t>: </a:t>
            </a:r>
            <a:r>
              <a:rPr lang="cs-CZ" altLang="de-DE" sz="2400" dirty="0">
                <a:solidFill>
                  <a:srgbClr val="333333"/>
                </a:solidFill>
              </a:rPr>
              <a:t>Příliš rychlé rozhodování může vést k chybným závěrům</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Někdy se věci mohou vyvinout zcela neočekávaným způsobem</a:t>
            </a:r>
            <a:r>
              <a:rPr lang="en-AU" altLang="de-DE" sz="2400" dirty="0">
                <a:solidFill>
                  <a:srgbClr val="333333"/>
                </a:solidFill>
              </a:rPr>
              <a:t>: </a:t>
            </a:r>
            <a:r>
              <a:rPr lang="cs-CZ" altLang="de-DE" sz="2400" dirty="0">
                <a:solidFill>
                  <a:srgbClr val="333333"/>
                </a:solidFill>
              </a:rPr>
              <a:t>Příliš rychlé rozhodování může vést k chybným závěrům</a:t>
            </a:r>
            <a:r>
              <a:rPr lang="en-AU"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Měli bychom vždycky vzít v úvahu různá možná vysvětlení/ hypotézy a podle toho svá přesvědčení pružně </a:t>
            </a:r>
            <a:r>
              <a:rPr lang="cs-CZ" altLang="de-DE" sz="2400">
                <a:solidFill>
                  <a:srgbClr val="333333"/>
                </a:solidFill>
              </a:rPr>
              <a:t>měnit</a:t>
            </a:r>
            <a:r>
              <a:rPr lang="en-AU"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62</a:t>
            </a:fld>
            <a:endParaRPr lang="de-DE" altLang="de-DE">
              <a:latin typeface="+mn-lt"/>
            </a:endParaRPr>
          </a:p>
        </p:txBody>
      </p:sp>
    </p:spTree>
    <p:extLst>
      <p:ext uri="{BB962C8B-B14F-4D97-AF65-F5344CB8AC3E}">
        <p14:creationId xmlns:p14="http://schemas.microsoft.com/office/powerpoint/2010/main" val="11510167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Někdy se věci mohou vyvinout zcela neočekávaným způsobem</a:t>
            </a:r>
            <a:r>
              <a:rPr lang="en-AU" altLang="de-DE" sz="2400" dirty="0">
                <a:solidFill>
                  <a:srgbClr val="333333"/>
                </a:solidFill>
              </a:rPr>
              <a:t>: </a:t>
            </a:r>
            <a:r>
              <a:rPr lang="cs-CZ" altLang="de-DE" sz="2400" dirty="0">
                <a:solidFill>
                  <a:srgbClr val="333333"/>
                </a:solidFill>
              </a:rPr>
              <a:t>Příliš rychlé rozhodování může vést k chybným závěrům</a:t>
            </a:r>
            <a:r>
              <a:rPr lang="en-AU"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Měli bychom vždycky vzít v úvahu různá možná vysvětlení/ hypotézy a podle toho svá přesvědčení pružně měnit</a:t>
            </a:r>
            <a:r>
              <a:rPr lang="en-AU"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K potvrzení svého závěru se snažíme získat co nejvíce informací</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63</a:t>
            </a:fld>
            <a:endParaRPr lang="de-DE" altLang="de-DE">
              <a:latin typeface="+mn-lt"/>
            </a:endParaRPr>
          </a:p>
        </p:txBody>
      </p:sp>
    </p:spTree>
    <p:extLst>
      <p:ext uri="{BB962C8B-B14F-4D97-AF65-F5344CB8AC3E}">
        <p14:creationId xmlns:p14="http://schemas.microsoft.com/office/powerpoint/2010/main" val="4376345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Během psychózy mnozí lidé věří mylným přesvědčením a ignorují fakta, která svědčí proti nim</a:t>
            </a:r>
            <a:r>
              <a:rPr lang="en-AU" altLang="de-DE" sz="2400" dirty="0">
                <a:solidFill>
                  <a:srgbClr val="333333"/>
                </a:solidFill>
              </a:rPr>
              <a:t>. </a:t>
            </a:r>
            <a:r>
              <a:rPr lang="cs-CZ" altLang="de-DE" sz="2400" dirty="0">
                <a:solidFill>
                  <a:srgbClr val="333333"/>
                </a:solidFill>
              </a:rPr>
              <a:t>V některých případech to může mít vážné důsledky.</a:t>
            </a:r>
            <a:endParaRPr lang="en-AU"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Během psychózy mnozí lidé věří mylným přesvědčením a ignorují fakta, která svědčí proti nim</a:t>
            </a:r>
            <a:r>
              <a:rPr lang="en-AU" altLang="de-DE" sz="2400" dirty="0">
                <a:solidFill>
                  <a:srgbClr val="333333"/>
                </a:solidFill>
              </a:rPr>
              <a:t>. </a:t>
            </a:r>
            <a:r>
              <a:rPr lang="cs-CZ" altLang="de-DE" sz="2400" dirty="0">
                <a:solidFill>
                  <a:srgbClr val="333333"/>
                </a:solidFill>
              </a:rPr>
              <a:t>V některých případech to může mít vážné důsledky.</a:t>
            </a:r>
            <a:endParaRPr lang="en-AU" altLang="de-DE" sz="2400" dirty="0">
              <a:solidFill>
                <a:srgbClr val="333333"/>
              </a:solidFill>
            </a:endParaRPr>
          </a:p>
          <a:p>
            <a:pPr lvl="0" defTabSz="914400" fontAlgn="base"/>
            <a:r>
              <a:rPr lang="cs-CZ" altLang="de-DE" sz="2400" dirty="0">
                <a:solidFill>
                  <a:srgbClr val="004992"/>
                </a:solidFill>
              </a:rPr>
              <a:t>Příklad</a:t>
            </a:r>
            <a:r>
              <a:rPr lang="en-AU" altLang="de-DE" sz="2400" dirty="0">
                <a:solidFill>
                  <a:srgbClr val="004992"/>
                </a:solidFill>
              </a:rPr>
              <a:t>:</a:t>
            </a:r>
            <a:r>
              <a:rPr lang="cs-CZ" altLang="de-DE" sz="2400" dirty="0">
                <a:solidFill>
                  <a:srgbClr val="004992"/>
                </a:solidFill>
              </a:rPr>
              <a:t> </a:t>
            </a:r>
            <a:r>
              <a:rPr lang="cs-CZ" altLang="de-DE" sz="2400" dirty="0">
                <a:solidFill>
                  <a:srgbClr val="333333"/>
                </a:solidFill>
              </a:rPr>
              <a:t>Zuzana propíchala pneumatiky u aut svých kolegů v práci.</a:t>
            </a:r>
            <a:endParaRPr lang="en-AU" altLang="de-DE" sz="2400" dirty="0">
              <a:solidFill>
                <a:srgbClr val="333333"/>
              </a:solidFill>
            </a:endParaRPr>
          </a:p>
          <a:p>
            <a:pPr lvl="0" defTabSz="914400" fontAlgn="base">
              <a:lnSpc>
                <a:spcPct val="100000"/>
              </a:lnSpc>
              <a:spcBef>
                <a:spcPts val="1200"/>
              </a:spcBef>
            </a:pPr>
            <a:r>
              <a:rPr lang="cs-CZ" altLang="de-DE" sz="2400" dirty="0">
                <a:solidFill>
                  <a:srgbClr val="004992"/>
                </a:solidFill>
              </a:rPr>
              <a:t>Pozadí</a:t>
            </a:r>
            <a:r>
              <a:rPr lang="en-AU" altLang="de-DE" sz="2400" dirty="0">
                <a:solidFill>
                  <a:srgbClr val="004992"/>
                </a:solidFill>
              </a:rPr>
              <a:t>:</a:t>
            </a:r>
            <a:r>
              <a:rPr lang="cs-CZ" altLang="de-DE" sz="2400" dirty="0">
                <a:solidFill>
                  <a:srgbClr val="004992"/>
                </a:solidFill>
              </a:rPr>
              <a:t> </a:t>
            </a:r>
            <a:r>
              <a:rPr lang="cs-CZ" altLang="de-DE" sz="2400" dirty="0">
                <a:solidFill>
                  <a:srgbClr val="333333"/>
                </a:solidFill>
              </a:rPr>
              <a:t>Zuzana byla přesvědčena, že ji všichni v práci pomlouvají a spikli se proti ní.</a:t>
            </a:r>
            <a:endParaRPr lang="en-AU" altLang="de-DE" sz="2400" dirty="0">
              <a:solidFill>
                <a:srgbClr val="333333"/>
              </a:solidFill>
            </a:endParaRPr>
          </a:p>
          <a:p>
            <a:pPr lvl="0" defTabSz="914400" fontAlgn="base">
              <a:lnSpc>
                <a:spcPct val="100000"/>
              </a:lnSpc>
              <a:spcBef>
                <a:spcPts val="1200"/>
              </a:spcBef>
            </a:pPr>
            <a:r>
              <a:rPr lang="cs-CZ" altLang="de-DE" sz="2400" dirty="0">
                <a:solidFill>
                  <a:srgbClr val="004992"/>
                </a:solidFill>
              </a:rPr>
              <a:t>ALE</a:t>
            </a:r>
            <a:r>
              <a:rPr lang="en-AU" altLang="de-DE" sz="2400" dirty="0">
                <a:solidFill>
                  <a:srgbClr val="004992"/>
                </a:solidFill>
              </a:rPr>
              <a:t>:</a:t>
            </a:r>
            <a:r>
              <a:rPr lang="cs-CZ" altLang="de-DE" sz="2400" dirty="0">
                <a:solidFill>
                  <a:srgbClr val="004992"/>
                </a:solidFill>
              </a:rPr>
              <a:t> </a:t>
            </a:r>
            <a:r>
              <a:rPr lang="cs-CZ" altLang="de-DE" sz="2400" dirty="0">
                <a:solidFill>
                  <a:srgbClr val="333333"/>
                </a:solidFill>
              </a:rPr>
              <a:t>I když je pravda, že někteří spolupracovníci Zuzanu kritizovali, jiní ji naopak oceňovali a chovali se k ní pěkně. Zuzana však natolik propadla své teorii spiknutí, že všechny kolegy shrnula do jednoho pytle a přestala mezi nimi rozlišovat.</a:t>
            </a: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65</a:t>
            </a:fld>
            <a:endParaRPr lang="de-DE" altLang="de-DE">
              <a:latin typeface="+mn-lt"/>
            </a:endParaRPr>
          </a:p>
        </p:txBody>
      </p:sp>
    </p:spTree>
    <p:extLst>
      <p:ext uri="{BB962C8B-B14F-4D97-AF65-F5344CB8AC3E}">
        <p14:creationId xmlns:p14="http://schemas.microsoft.com/office/powerpoint/2010/main" val="12866610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Během psychózy mnozí lidé věří mylným přesvědčením a ignorují fakta, která svědčí proti nim</a:t>
            </a:r>
            <a:r>
              <a:rPr lang="en-AU" altLang="de-DE" sz="2400" dirty="0">
                <a:solidFill>
                  <a:srgbClr val="333333"/>
                </a:solidFill>
              </a:rPr>
              <a:t>. </a:t>
            </a:r>
            <a:r>
              <a:rPr lang="cs-CZ" altLang="de-DE" sz="2400" dirty="0">
                <a:solidFill>
                  <a:srgbClr val="333333"/>
                </a:solidFill>
              </a:rPr>
              <a:t>V některých případech to může mít vážné důsledky.</a:t>
            </a:r>
            <a:endParaRPr lang="en-AU" altLang="de-DE" sz="2400" dirty="0">
              <a:solidFill>
                <a:srgbClr val="333333"/>
              </a:solidFill>
            </a:endParaRPr>
          </a:p>
          <a:p>
            <a:pPr lvl="0" defTabSz="914400" fontAlgn="base"/>
            <a:r>
              <a:rPr lang="cs-CZ" altLang="de-DE" sz="2400" dirty="0">
                <a:solidFill>
                  <a:srgbClr val="004992"/>
                </a:solidFill>
              </a:rPr>
              <a:t>Příklad</a:t>
            </a:r>
            <a:r>
              <a:rPr lang="en-AU" altLang="de-DE" sz="2400" dirty="0">
                <a:solidFill>
                  <a:srgbClr val="004992"/>
                </a:solidFill>
              </a:rPr>
              <a:t>:</a:t>
            </a:r>
            <a:r>
              <a:rPr lang="cs-CZ" altLang="de-DE" sz="2400" dirty="0">
                <a:solidFill>
                  <a:srgbClr val="004992"/>
                </a:solidFill>
              </a:rPr>
              <a:t> </a:t>
            </a:r>
            <a:r>
              <a:rPr lang="cs-CZ" altLang="de-DE" sz="2400" dirty="0">
                <a:solidFill>
                  <a:srgbClr val="333333"/>
                </a:solidFill>
              </a:rPr>
              <a:t>Zuzana propíchala pneumatiky u aut svých kolegů v práci.</a:t>
            </a:r>
            <a:endParaRPr lang="en-AU" altLang="de-DE" sz="2400" dirty="0">
              <a:solidFill>
                <a:srgbClr val="333333"/>
              </a:solidFill>
            </a:endParaRPr>
          </a:p>
          <a:p>
            <a:pPr lvl="0" defTabSz="914400" fontAlgn="base">
              <a:lnSpc>
                <a:spcPct val="100000"/>
              </a:lnSpc>
              <a:spcBef>
                <a:spcPts val="1200"/>
              </a:spcBef>
            </a:pPr>
            <a:r>
              <a:rPr lang="cs-CZ" altLang="de-DE" sz="2400" dirty="0">
                <a:solidFill>
                  <a:srgbClr val="004992"/>
                </a:solidFill>
              </a:rPr>
              <a:t>Pozadí</a:t>
            </a:r>
            <a:r>
              <a:rPr lang="en-AU" altLang="de-DE" sz="2400" dirty="0">
                <a:solidFill>
                  <a:srgbClr val="004992"/>
                </a:solidFill>
              </a:rPr>
              <a:t>:</a:t>
            </a:r>
            <a:r>
              <a:rPr lang="cs-CZ" altLang="de-DE" sz="2400" dirty="0">
                <a:solidFill>
                  <a:srgbClr val="004992"/>
                </a:solidFill>
              </a:rPr>
              <a:t> </a:t>
            </a:r>
            <a:r>
              <a:rPr lang="cs-CZ" altLang="de-DE" sz="2400" dirty="0">
                <a:solidFill>
                  <a:srgbClr val="333333"/>
                </a:solidFill>
              </a:rPr>
              <a:t>Zuzana byla přesvědčena, že ji všichni v práci pomlouvají a spikli se proti ní.</a:t>
            </a:r>
            <a:endParaRPr lang="en-AU" altLang="de-DE" sz="2400" dirty="0">
              <a:solidFill>
                <a:srgbClr val="333333"/>
              </a:solidFill>
            </a:endParaRPr>
          </a:p>
          <a:p>
            <a:pPr lvl="0" defTabSz="914400" fontAlgn="base">
              <a:lnSpc>
                <a:spcPct val="100000"/>
              </a:lnSpc>
              <a:spcBef>
                <a:spcPts val="1200"/>
              </a:spcBef>
            </a:pPr>
            <a:r>
              <a:rPr lang="cs-CZ" altLang="de-DE" sz="2400" dirty="0">
                <a:solidFill>
                  <a:srgbClr val="004992"/>
                </a:solidFill>
              </a:rPr>
              <a:t>ALE</a:t>
            </a:r>
            <a:r>
              <a:rPr lang="en-AU" altLang="de-DE" sz="2400" dirty="0">
                <a:solidFill>
                  <a:srgbClr val="004992"/>
                </a:solidFill>
              </a:rPr>
              <a:t>:</a:t>
            </a:r>
            <a:r>
              <a:rPr lang="cs-CZ" altLang="de-DE" sz="2400" dirty="0">
                <a:solidFill>
                  <a:srgbClr val="004992"/>
                </a:solidFill>
              </a:rPr>
              <a:t> </a:t>
            </a:r>
            <a:r>
              <a:rPr lang="cs-CZ" altLang="de-DE" sz="2400" dirty="0">
                <a:solidFill>
                  <a:srgbClr val="333333"/>
                </a:solidFill>
              </a:rPr>
              <a:t>I když je pravda, že někteří spolupracovníci Zuzanu kritizovali, jiní ji naopak oceňovali a chovali se k ní pěkně. Zuzana však natolik propadla své teorii spiknutí, že všechny kolegy shrnula do jednoho pytle a přestala mezi nimi rozlišovat.</a:t>
            </a:r>
          </a:p>
          <a:p>
            <a:pPr lvl="0" defTabSz="914400" fontAlgn="base"/>
            <a:r>
              <a:rPr lang="cs-CZ" altLang="de-DE" sz="2400" dirty="0">
                <a:solidFill>
                  <a:srgbClr val="333333"/>
                </a:solidFill>
              </a:rPr>
              <a:t>Je těžké zachovat si chladnou hlavu, když se člověk cítí ohrožen</a:t>
            </a:r>
            <a:r>
              <a:rPr lang="en-AU" altLang="de-DE" sz="2400" dirty="0">
                <a:solidFill>
                  <a:srgbClr val="333333"/>
                </a:solidFill>
              </a:rPr>
              <a:t>. </a:t>
            </a:r>
            <a:r>
              <a:rPr lang="cs-CZ" altLang="de-DE" sz="2400" dirty="0">
                <a:solidFill>
                  <a:srgbClr val="333333"/>
                </a:solidFill>
              </a:rPr>
              <a:t>Takže si dávejte pozor na svá hodnocení a raději se poraďte s lidmi, kterým důvěřujete</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66</a:t>
            </a:fld>
            <a:endParaRPr lang="de-DE" altLang="de-DE">
              <a:latin typeface="+mn-lt"/>
            </a:endParaRPr>
          </a:p>
        </p:txBody>
      </p:sp>
    </p:spTree>
    <p:extLst>
      <p:ext uri="{BB962C8B-B14F-4D97-AF65-F5344CB8AC3E}">
        <p14:creationId xmlns:p14="http://schemas.microsoft.com/office/powerpoint/2010/main" val="20653111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0A092C34-FE33-4D20-BBE0-D4EECE3EFB06}" type="slidenum">
              <a:rPr lang="de-DE" altLang="de-DE" smtClean="0">
                <a:latin typeface="+mn-lt"/>
              </a:rPr>
              <a:pPr>
                <a:defRPr/>
              </a:pPr>
              <a:t>67</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b="0" spc="-10" dirty="0">
                <a:solidFill>
                  <a:srgbClr val="333333"/>
                </a:solidFill>
              </a:rPr>
              <a:t>www.uke.de/mct_app</a:t>
            </a:r>
            <a:endParaRPr lang="de-DE" sz="1800" b="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42477790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Metakognitivní trénink 3 – Změna Přesvědčení</a:t>
            </a:r>
          </a:p>
        </p:txBody>
      </p:sp>
      <p:sp>
        <p:nvSpPr>
          <p:cNvPr id="4" name="Slide Number Placeholder 3"/>
          <p:cNvSpPr>
            <a:spLocks noGrp="1"/>
          </p:cNvSpPr>
          <p:nvPr>
            <p:ph type="sldNum" sz="quarter" idx="12"/>
          </p:nvPr>
        </p:nvSpPr>
        <p:spPr/>
        <p:txBody>
          <a:bodyPr/>
          <a:lstStyle/>
          <a:p>
            <a:pPr>
              <a:defRPr/>
            </a:pPr>
            <a:fld id="{E848D900-DC9A-4DE9-BC3A-65B46FE215A0}" type="slidenum">
              <a:rPr lang="de-DE" altLang="de-DE" smtClean="0">
                <a:latin typeface="+mn-lt"/>
              </a:rPr>
              <a:pPr>
                <a:defRPr/>
              </a:pPr>
              <a:t>68</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497921312"/>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a:t>
                      </a:r>
                      <a:r>
                        <a:rPr kumimoji="0" lang="en-GB" sz="1000" b="0" i="0" u="none" strike="noStrike" cap="none" normalizeH="0" baseline="0" dirty="0" err="1">
                          <a:ln>
                            <a:noFill/>
                          </a:ln>
                          <a:solidFill>
                            <a:srgbClr val="333333"/>
                          </a:solidFill>
                          <a:effectLst/>
                          <a:latin typeface="Calibri Light"/>
                          <a:ea typeface="ＭＳ Ｐゴシック" pitchFamily="34" charset="-128"/>
                        </a:rPr>
                        <a:t>madalena-pestana</a:t>
                      </a:r>
                      <a:r>
                        <a:rPr kumimoji="0" lang="en-GB" sz="1000" b="0" i="0" u="none" strike="noStrike" cap="none" normalizeH="0" baseline="0" dirty="0">
                          <a:ln>
                            <a:noFill/>
                          </a:ln>
                          <a:solidFill>
                            <a:srgbClr val="333333"/>
                          </a:solidFill>
                          <a:effectLst/>
                          <a:latin typeface="Calibri Light"/>
                          <a:ea typeface="ＭＳ Ｐゴシック" pitchFamily="34" charset="-128"/>
                        </a:rPr>
                        <a:t>* (Tired of rules)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after the flowers, the fruits - I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ian_ransley</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mattisas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Strawberrys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adactio</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jot.punkt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Noodles/Nudeln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Ayelie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Orange juice/Orangensaft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Benny-Kristin Fischer</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sz="1000" b="0" i="0" u="none" strike="noStrike" cap="none" normalizeH="0" baseline="0" dirty="0">
                          <a:ln>
                            <a:noFill/>
                          </a:ln>
                          <a:solidFill>
                            <a:srgbClr val="333333"/>
                          </a:solidFill>
                          <a:effectLst/>
                          <a:latin typeface="Calibri Light"/>
                          <a:ea typeface="ＭＳ Ｐゴシック" pitchFamily="34" charset="-128"/>
                        </a:rPr>
                        <a:t> sequence neighbour´s dog is adapted from the </a:t>
                      </a:r>
                      <a:r>
                        <a:rPr kumimoji="0" lang="en-GB"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Nachbar´s</a:t>
                      </a:r>
                      <a:r>
                        <a:rPr kumimoji="0" lang="en-GB" sz="1000" b="0" i="0" u="none" strike="noStrike" cap="none" normalizeH="0" baseline="0" dirty="0">
                          <a:ln>
                            <a:noFill/>
                          </a:ln>
                          <a:solidFill>
                            <a:srgbClr val="333333"/>
                          </a:solidFill>
                          <a:effectLst/>
                          <a:latin typeface="Calibri Light"/>
                          <a:ea typeface="ＭＳ Ｐゴシック" pitchFamily="34" charset="-128"/>
                        </a:rPr>
                        <a:t> Hund, </a:t>
                      </a:r>
                      <a:r>
                        <a:rPr kumimoji="0" lang="en-GB" sz="1000" b="0" i="0" u="none" strike="noStrike" cap="none" normalizeH="0" baseline="0" dirty="0" err="1">
                          <a:ln>
                            <a:noFill/>
                          </a:ln>
                          <a:solidFill>
                            <a:srgbClr val="333333"/>
                          </a:solidFill>
                          <a:effectLst/>
                          <a:latin typeface="Calibri Light"/>
                          <a:ea typeface="ＭＳ Ｐゴシック" pitchFamily="34" charset="-128"/>
                        </a:rPr>
                        <a:t>Motiv</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ist</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sz="1000" b="0" i="0" u="none" strike="noStrike" cap="none" normalizeH="0" baseline="0" dirty="0">
                          <a:ln>
                            <a:noFill/>
                          </a:ln>
                          <a:solidFill>
                            <a:srgbClr val="333333"/>
                          </a:solidFill>
                          <a:effectLst/>
                          <a:latin typeface="Calibri Light"/>
                          <a:ea typeface="ＭＳ Ｐゴシック" pitchFamily="34" charset="-128"/>
                        </a:rPr>
                        <a:t> an </a:t>
                      </a:r>
                      <a:r>
                        <a:rPr kumimoji="0" lang="en-GB"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5043</Words>
  <Application>Microsoft Office PowerPoint</Application>
  <PresentationFormat>Benutzerdefiniert</PresentationFormat>
  <Paragraphs>669</Paragraphs>
  <Slides>68</Slides>
  <Notes>68</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68</vt:i4>
      </vt:variant>
    </vt:vector>
  </HeadingPairs>
  <TitlesOfParts>
    <vt:vector size="75" baseType="lpstr">
      <vt:lpstr>Calibri Light</vt:lpstr>
      <vt:lpstr>Times New Roman</vt:lpstr>
      <vt:lpstr>Arial</vt:lpstr>
      <vt:lpstr>Symbol</vt:lpstr>
      <vt:lpstr>WingDings</vt:lpstr>
      <vt:lpstr>Calibri</vt:lpstr>
      <vt:lpstr>UKE_PPT-Vorlage_16zu9</vt:lpstr>
      <vt:lpstr>MKT 3 B – Změna Přesvědčení</vt:lpstr>
      <vt:lpstr>Změna přesvědčení</vt:lpstr>
      <vt:lpstr>Změna přesvědčení</vt:lpstr>
      <vt:lpstr>Změna přesvědčení</vt:lpstr>
      <vt:lpstr>Změna přesvědčení</vt:lpstr>
      <vt:lpstr>Výroky lidí, kteří se mýlili ve svých předpovědích</vt:lpstr>
      <vt:lpstr>Výroky lidí, kteří se mýlili ve svých předpovědích</vt:lpstr>
      <vt:lpstr>Nepružnost “v praxi” (“vidění s klapkami na očích”)</vt:lpstr>
      <vt:lpstr>Nepružnost “v praxi” (“vidění s klapkami na očích”)</vt:lpstr>
      <vt:lpstr>Nepružnost “v praxi” (“vidění s klapkami na očích”)</vt:lpstr>
      <vt:lpstr>Nepružnost “v praxi” (“vidění s klapkami na očích”)</vt:lpstr>
      <vt:lpstr>A proč se tím zabýváme?</vt:lpstr>
      <vt:lpstr>Příklady toho, jak příliš rigidně zastávaná přesvědčení při psychóze vedou k nesprávnému porozumění</vt:lpstr>
      <vt:lpstr>Tři obrázky dole náleží do určité kategorie.  Jaká je to kategorie?</vt:lpstr>
      <vt:lpstr>Kategorie: Jídlo!</vt:lpstr>
      <vt:lpstr>Cvičení</vt:lpstr>
      <vt:lpstr>Cvičení</vt:lpstr>
      <vt:lpstr>Cvičení</vt:lpstr>
      <vt:lpstr>Cvičení</vt:lpstr>
      <vt:lpstr>Jak pravděpodobná vám připadá každá z nabídnutých možností?</vt:lpstr>
      <vt:lpstr>Změnili jste svůj názor po promítnutí nového obrázku?</vt:lpstr>
      <vt:lpstr>Prosím, znovu zhodnoťte míru pravděpodobnosti!</vt:lpstr>
      <vt:lpstr>PowerPoint-Präsentation</vt:lpstr>
      <vt:lpstr>Jak pravděpodobná vám připadá každá z nabídnutých možností?</vt:lpstr>
      <vt:lpstr>Změnili jste svůj názor po promítnutí nového obrázku?</vt:lpstr>
      <vt:lpstr>Prosím, znovu zhodnoťte míru pravděpodobnosti!</vt:lpstr>
      <vt:lpstr>PowerPoint-Präsentation</vt:lpstr>
      <vt:lpstr>Jak pravděpodobná vám připadá každá z nabídnutých možností?</vt:lpstr>
      <vt:lpstr>Změnili jste svůj názor po promítnutí nového obrázku?</vt:lpstr>
      <vt:lpstr>Prosím, znovu zhodnoťte míru pravděpodobnosti!</vt:lpstr>
      <vt:lpstr>PowerPoint-Präsentation</vt:lpstr>
      <vt:lpstr>Jak pravděpodobná vám připadá každá z nabídnutých možností?</vt:lpstr>
      <vt:lpstr>Změnili jste svůj názor po promítnutí nového obrázku?</vt:lpstr>
      <vt:lpstr>Prosím, znovu zhodnoťte míru pravděpodobnosti!</vt:lpstr>
      <vt:lpstr>PowerPoint-Präsentation</vt:lpstr>
      <vt:lpstr>Jak pravděpodobná vám připadá každá z nabídnutých možností?</vt:lpstr>
      <vt:lpstr>Změnili jste svůj názor po promítnutí nového obrázku?</vt:lpstr>
      <vt:lpstr>Prosím, znovu zhodnoťte míru pravděpodobnosti!</vt:lpstr>
      <vt:lpstr>PowerPoint-Präsentation</vt:lpstr>
      <vt:lpstr>Volitelné: Video klipy</vt:lpstr>
      <vt:lpstr>Jak pravděpodobná vám připadá každá z nabídnutých možností?</vt:lpstr>
      <vt:lpstr>Změnili jste svůj názor po promítnutí nového obrázku?</vt:lpstr>
      <vt:lpstr>Prosím, znovu zhodnoťte míru pravděpodobnosti!</vt:lpstr>
      <vt:lpstr>PowerPoint-Präsentation</vt:lpstr>
      <vt:lpstr>Jak pravděpodobná vám připadá každá z nabídnutých možností?</vt:lpstr>
      <vt:lpstr>Změnili jste svůj názor po promítnutí nového obrázku?</vt:lpstr>
      <vt:lpstr>Prosím, znovu zhodnoťte míru pravděpodobnosti!</vt:lpstr>
      <vt:lpstr>PowerPoint-Präsentation</vt:lpstr>
      <vt:lpstr>Jak pravděpodobná vám připadá každá z nabídnutých možností?</vt:lpstr>
      <vt:lpstr>Změnili jste svůj názor po promítnutí nového obrázku?</vt:lpstr>
      <vt:lpstr>Prosím, znovu zhodnoťte míru pravděpodobnosti!</vt:lpstr>
      <vt:lpstr>PowerPoint-Präsentation</vt:lpstr>
      <vt:lpstr>Jak pravděpodobná vám připadá každá z nabídnutých možností?</vt:lpstr>
      <vt:lpstr>Změnili jste svůj názor po promítnutí nového obrázku?</vt:lpstr>
      <vt:lpstr>Prosím, znovu zhodnoťte míru pravděpodobnosti!</vt:lpstr>
      <vt:lpstr>PowerPoint-Präsentation</vt:lpstr>
      <vt:lpstr>Jak pravděpodobná vám připadá každá z nabídnutých možností?</vt:lpstr>
      <vt:lpstr>Změnili jste svůj názor po promítnutí nového obrázku?</vt:lpstr>
      <vt:lpstr>Prosím, znovu zhodnoťte míru pravděpodobnosti!</vt:lpstr>
      <vt:lpstr>PowerPoint-Präsentation</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269</cp:revision>
  <dcterms:created xsi:type="dcterms:W3CDTF">2004-06-30T16:15:23Z</dcterms:created>
  <dcterms:modified xsi:type="dcterms:W3CDTF">2022-08-17T09:26:26Z</dcterms:modified>
</cp:coreProperties>
</file>