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94"/>
  </p:notesMasterIdLst>
  <p:handoutMasterIdLst>
    <p:handoutMasterId r:id="rId95"/>
  </p:handoutMasterIdLst>
  <p:sldIdLst>
    <p:sldId id="924" r:id="rId2"/>
    <p:sldId id="731" r:id="rId3"/>
    <p:sldId id="898" r:id="rId4"/>
    <p:sldId id="897" r:id="rId5"/>
    <p:sldId id="896" r:id="rId6"/>
    <p:sldId id="895" r:id="rId7"/>
    <p:sldId id="444" r:id="rId8"/>
    <p:sldId id="551" r:id="rId9"/>
    <p:sldId id="904" r:id="rId10"/>
    <p:sldId id="903" r:id="rId11"/>
    <p:sldId id="902" r:id="rId12"/>
    <p:sldId id="901" r:id="rId13"/>
    <p:sldId id="900" r:id="rId14"/>
    <p:sldId id="899" r:id="rId15"/>
    <p:sldId id="446" r:id="rId16"/>
    <p:sldId id="823" r:id="rId17"/>
    <p:sldId id="824" r:id="rId18"/>
    <p:sldId id="825" r:id="rId19"/>
    <p:sldId id="557" r:id="rId20"/>
    <p:sldId id="906" r:id="rId21"/>
    <p:sldId id="905" r:id="rId22"/>
    <p:sldId id="458" r:id="rId23"/>
    <p:sldId id="459" r:id="rId24"/>
    <p:sldId id="460" r:id="rId25"/>
    <p:sldId id="728" r:id="rId26"/>
    <p:sldId id="729" r:id="rId27"/>
    <p:sldId id="730" r:id="rId28"/>
    <p:sldId id="734" r:id="rId29"/>
    <p:sldId id="908" r:id="rId30"/>
    <p:sldId id="907" r:id="rId31"/>
    <p:sldId id="811" r:id="rId32"/>
    <p:sldId id="828" r:id="rId33"/>
    <p:sldId id="910" r:id="rId34"/>
    <p:sldId id="909" r:id="rId35"/>
    <p:sldId id="738" r:id="rId36"/>
    <p:sldId id="913" r:id="rId37"/>
    <p:sldId id="912" r:id="rId38"/>
    <p:sldId id="911" r:id="rId39"/>
    <p:sldId id="822" r:id="rId40"/>
    <p:sldId id="915" r:id="rId41"/>
    <p:sldId id="914" r:id="rId42"/>
    <p:sldId id="819" r:id="rId43"/>
    <p:sldId id="813" r:id="rId44"/>
    <p:sldId id="916" r:id="rId45"/>
    <p:sldId id="804" r:id="rId46"/>
    <p:sldId id="805" r:id="rId47"/>
    <p:sldId id="806" r:id="rId48"/>
    <p:sldId id="801" r:id="rId49"/>
    <p:sldId id="802" r:id="rId50"/>
    <p:sldId id="803" r:id="rId51"/>
    <p:sldId id="917" r:id="rId52"/>
    <p:sldId id="749" r:id="rId53"/>
    <p:sldId id="752" r:id="rId54"/>
    <p:sldId id="750" r:id="rId55"/>
    <p:sldId id="751" r:id="rId56"/>
    <p:sldId id="760" r:id="rId57"/>
    <p:sldId id="761" r:id="rId58"/>
    <p:sldId id="762" r:id="rId59"/>
    <p:sldId id="753" r:id="rId60"/>
    <p:sldId id="756" r:id="rId61"/>
    <p:sldId id="754" r:id="rId62"/>
    <p:sldId id="755" r:id="rId63"/>
    <p:sldId id="785" r:id="rId64"/>
    <p:sldId id="788" r:id="rId65"/>
    <p:sldId id="786" r:id="rId66"/>
    <p:sldId id="787" r:id="rId67"/>
    <p:sldId id="778" r:id="rId68"/>
    <p:sldId id="779" r:id="rId69"/>
    <p:sldId id="780" r:id="rId70"/>
    <p:sldId id="769" r:id="rId71"/>
    <p:sldId id="770" r:id="rId72"/>
    <p:sldId id="771" r:id="rId73"/>
    <p:sldId id="772" r:id="rId74"/>
    <p:sldId id="831" r:id="rId75"/>
    <p:sldId id="774" r:id="rId76"/>
    <p:sldId id="884" r:id="rId77"/>
    <p:sldId id="885" r:id="rId78"/>
    <p:sldId id="886" r:id="rId79"/>
    <p:sldId id="887" r:id="rId80"/>
    <p:sldId id="888" r:id="rId81"/>
    <p:sldId id="889" r:id="rId82"/>
    <p:sldId id="890" r:id="rId83"/>
    <p:sldId id="856" r:id="rId84"/>
    <p:sldId id="921" r:id="rId85"/>
    <p:sldId id="920" r:id="rId86"/>
    <p:sldId id="919" r:id="rId87"/>
    <p:sldId id="918" r:id="rId88"/>
    <p:sldId id="792" r:id="rId89"/>
    <p:sldId id="923" r:id="rId90"/>
    <p:sldId id="922" r:id="rId91"/>
    <p:sldId id="894" r:id="rId92"/>
    <p:sldId id="891" r:id="rId93"/>
  </p:sldIdLst>
  <p:sldSz cx="12195175" cy="6858000"/>
  <p:notesSz cx="7099300" cy="10234613"/>
  <p:defaultTextStyle>
    <a:defPPr>
      <a:defRPr lang="de-DE"/>
    </a:defPPr>
    <a:lvl1pPr algn="l" rtl="0" eaLnBrk="0" fontAlgn="base" hangingPunct="0">
      <a:spcBef>
        <a:spcPct val="0"/>
      </a:spcBef>
      <a:spcAft>
        <a:spcPct val="0"/>
      </a:spcAft>
      <a:defRPr lang="en-US" sz="2800" kern="1200">
        <a:solidFill>
          <a:schemeClr val="tx1"/>
        </a:solidFill>
        <a:latin typeface="+mn-lt"/>
        <a:ea typeface="+mn-ea"/>
        <a:cs typeface="+mn-cs"/>
      </a:defRPr>
    </a:lvl1pPr>
    <a:lvl2pPr marL="457200" algn="l" rtl="0" eaLnBrk="0" fontAlgn="base" hangingPunct="0">
      <a:spcBef>
        <a:spcPct val="0"/>
      </a:spcBef>
      <a:spcAft>
        <a:spcPct val="0"/>
      </a:spcAft>
      <a:defRPr lang="en-US" sz="2800" kern="1200">
        <a:solidFill>
          <a:schemeClr val="tx1"/>
        </a:solidFill>
        <a:latin typeface="+mn-lt"/>
        <a:ea typeface="+mn-ea"/>
        <a:cs typeface="+mn-cs"/>
      </a:defRPr>
    </a:lvl2pPr>
    <a:lvl3pPr marL="914400" algn="l" rtl="0" eaLnBrk="0" fontAlgn="base" hangingPunct="0">
      <a:spcBef>
        <a:spcPct val="0"/>
      </a:spcBef>
      <a:spcAft>
        <a:spcPct val="0"/>
      </a:spcAft>
      <a:defRPr lang="en-US" sz="2800" kern="1200">
        <a:solidFill>
          <a:schemeClr val="tx1"/>
        </a:solidFill>
        <a:latin typeface="+mn-lt"/>
        <a:ea typeface="+mn-ea"/>
        <a:cs typeface="+mn-cs"/>
      </a:defRPr>
    </a:lvl3pPr>
    <a:lvl4pPr marL="1371600" algn="l" rtl="0" eaLnBrk="0" fontAlgn="base" hangingPunct="0">
      <a:spcBef>
        <a:spcPct val="0"/>
      </a:spcBef>
      <a:spcAft>
        <a:spcPct val="0"/>
      </a:spcAft>
      <a:defRPr lang="en-US" sz="2800" kern="1200">
        <a:solidFill>
          <a:schemeClr val="tx1"/>
        </a:solidFill>
        <a:latin typeface="+mn-lt"/>
        <a:ea typeface="+mn-ea"/>
        <a:cs typeface="+mn-cs"/>
      </a:defRPr>
    </a:lvl4pPr>
    <a:lvl5pPr marL="1828800" algn="l" rtl="0" eaLnBrk="0" fontAlgn="base" hangingPunct="0">
      <a:spcBef>
        <a:spcPct val="0"/>
      </a:spcBef>
      <a:spcAft>
        <a:spcPct val="0"/>
      </a:spcAft>
      <a:defRPr lang="en-US"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434">
          <p15:clr>
            <a:srgbClr val="A4A3A4"/>
          </p15:clr>
        </p15:guide>
        <p15:guide id="2" pos="2544">
          <p15:clr>
            <a:srgbClr val="A4A3A4"/>
          </p15:clr>
        </p15:guide>
        <p15:guide id="3" pos="3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CCEC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800" autoAdjust="0"/>
    <p:restoredTop sz="94713" autoAdjust="0"/>
  </p:normalViewPr>
  <p:slideViewPr>
    <p:cSldViewPr>
      <p:cViewPr varScale="1">
        <p:scale>
          <a:sx n="63" d="100"/>
          <a:sy n="63" d="100"/>
        </p:scale>
        <p:origin x="1108" y="76"/>
      </p:cViewPr>
      <p:guideLst>
        <p:guide orient="horz" pos="1434"/>
        <p:guide pos="2544"/>
        <p:guide pos="3393"/>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_rels/viewProps.xml.rels><?xml version="1.0" encoding="UTF-8" standalone="yes"?>
<Relationships xmlns="http://schemas.openxmlformats.org/package/2006/relationships"><Relationship Id="rId8" Type="http://schemas.openxmlformats.org/officeDocument/2006/relationships/slide" Target="slides/slide65.xml"/><Relationship Id="rId3" Type="http://schemas.openxmlformats.org/officeDocument/2006/relationships/slide" Target="slides/slide53.xml"/><Relationship Id="rId7" Type="http://schemas.openxmlformats.org/officeDocument/2006/relationships/slide" Target="slides/slide64.xml"/><Relationship Id="rId12" Type="http://schemas.openxmlformats.org/officeDocument/2006/relationships/slide" Target="slides/slide81.xml"/><Relationship Id="rId2" Type="http://schemas.openxmlformats.org/officeDocument/2006/relationships/slide" Target="slides/slide49.xml"/><Relationship Id="rId1" Type="http://schemas.openxmlformats.org/officeDocument/2006/relationships/slide" Target="slides/slide26.xml"/><Relationship Id="rId6" Type="http://schemas.openxmlformats.org/officeDocument/2006/relationships/slide" Target="slides/slide61.xml"/><Relationship Id="rId11" Type="http://schemas.openxmlformats.org/officeDocument/2006/relationships/slide" Target="slides/slide80.xml"/><Relationship Id="rId5" Type="http://schemas.openxmlformats.org/officeDocument/2006/relationships/slide" Target="slides/slide60.xml"/><Relationship Id="rId10" Type="http://schemas.openxmlformats.org/officeDocument/2006/relationships/slide" Target="slides/slide77.xml"/><Relationship Id="rId4" Type="http://schemas.openxmlformats.org/officeDocument/2006/relationships/slide" Target="slides/slide54.xml"/><Relationship Id="rId9"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GB"/>
          </a:p>
        </p:txBody>
      </p:sp>
      <p:sp>
        <p:nvSpPr>
          <p:cNvPr id="30515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GB"/>
          </a:p>
        </p:txBody>
      </p:sp>
      <p:sp>
        <p:nvSpPr>
          <p:cNvPr id="30515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GB"/>
          </a:p>
        </p:txBody>
      </p:sp>
      <p:sp>
        <p:nvSpPr>
          <p:cNvPr id="30515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49C64EC4-A63F-4719-9AD1-C4432950FB07}" type="slidenum">
              <a:rPr lang="en-GB" altLang="de-DE"/>
              <a:pPr>
                <a:defRPr/>
              </a:pPr>
              <a:t>‹Nr.›</a:t>
            </a:fld>
            <a:endParaRPr lang="en-GB" altLang="de-DE"/>
          </a:p>
        </p:txBody>
      </p:sp>
    </p:spTree>
    <p:extLst>
      <p:ext uri="{BB962C8B-B14F-4D97-AF65-F5344CB8AC3E}">
        <p14:creationId xmlns:p14="http://schemas.microsoft.com/office/powerpoint/2010/main" val="2054929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9865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9866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A4CFC74B-8962-4889-A3AE-71B178F76273}" type="slidenum">
              <a:rPr lang="en-US" altLang="de-DE"/>
              <a:pPr>
                <a:defRPr/>
              </a:pPr>
              <a:t>‹Nr.›</a:t>
            </a:fld>
            <a:endParaRPr lang="en-US" altLang="de-DE"/>
          </a:p>
        </p:txBody>
      </p:sp>
    </p:spTree>
    <p:extLst>
      <p:ext uri="{BB962C8B-B14F-4D97-AF65-F5344CB8AC3E}">
        <p14:creationId xmlns:p14="http://schemas.microsoft.com/office/powerpoint/2010/main" val="19051807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E1661-6852-4B04-96F9-6BD02EBC2385}" type="slidenum">
              <a:rPr lang="en-US" altLang="de-DE" sz="1300" smtClean="0"/>
              <a:pPr>
                <a:spcBef>
                  <a:spcPct val="0"/>
                </a:spcBef>
              </a:pPr>
              <a:t>6</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38492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99CF7CA-8623-4DFF-AC99-887A99000ECE}" type="slidenum">
              <a:rPr lang="en-US" altLang="de-DE" sz="1300" smtClean="0"/>
              <a:pPr>
                <a:spcBef>
                  <a:spcPct val="0"/>
                </a:spcBef>
              </a:pPr>
              <a:t>7</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6573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8</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9</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10</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11</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12</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B5248B-A358-4D56-8C24-E34205DCED52}" type="slidenum">
              <a:rPr lang="en-US" altLang="de-DE" sz="1300" smtClean="0"/>
              <a:pPr>
                <a:spcBef>
                  <a:spcPct val="0"/>
                </a:spcBef>
              </a:pPr>
              <a:t>14</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08515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F27429-5295-472E-88E3-99AEC6305A61}" type="slidenum">
              <a:rPr lang="en-US" altLang="de-DE" sz="1300" smtClean="0"/>
              <a:pPr>
                <a:spcBef>
                  <a:spcPct val="0"/>
                </a:spcBef>
              </a:pPr>
              <a:t>15</a:t>
            </a:fld>
            <a:endParaRPr lang="en-US" altLang="de-DE" sz="1300"/>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5062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B7ED4E-3F5D-485F-8721-83DB4F92841B}" type="slidenum">
              <a:rPr lang="en-US" altLang="de-DE" sz="1300" smtClean="0"/>
              <a:pPr>
                <a:spcBef>
                  <a:spcPct val="0"/>
                </a:spcBef>
              </a:pPr>
              <a:t>16</a:t>
            </a:fld>
            <a:endParaRPr lang="en-US"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3795919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9B556E-0AB6-4929-8022-BD490F5E479E}" type="slidenum">
              <a:rPr lang="en-US" altLang="de-DE" sz="1300" smtClean="0"/>
              <a:pPr>
                <a:spcBef>
                  <a:spcPct val="0"/>
                </a:spcBef>
              </a:pPr>
              <a:t>17</a:t>
            </a:fld>
            <a:endParaRPr lang="en-US"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3844024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5081B1-786E-43C1-ABA7-5AD1EDBC5AE5}" type="slidenum">
              <a:rPr lang="en-US" altLang="de-DE" sz="1300" smtClean="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de-DE"/>
          </a:p>
        </p:txBody>
      </p:sp>
    </p:spTree>
    <p:extLst>
      <p:ext uri="{BB962C8B-B14F-4D97-AF65-F5344CB8AC3E}">
        <p14:creationId xmlns:p14="http://schemas.microsoft.com/office/powerpoint/2010/main" val="721463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18F172-BB7C-4C08-AE03-5CB0CAA960F9}" type="slidenum">
              <a:rPr lang="en-US" altLang="de-DE" sz="1300" smtClean="0"/>
              <a:pPr>
                <a:spcBef>
                  <a:spcPct val="0"/>
                </a:spcBef>
              </a:pPr>
              <a:t>19</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6846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18F172-BB7C-4C08-AE03-5CB0CAA960F9}" type="slidenum">
              <a:rPr lang="en-US" altLang="de-DE" sz="1300" smtClean="0"/>
              <a:pPr>
                <a:spcBef>
                  <a:spcPct val="0"/>
                </a:spcBef>
              </a:pPr>
              <a:t>20</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6846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18F172-BB7C-4C08-AE03-5CB0CAA960F9}" type="slidenum">
              <a:rPr lang="en-US" altLang="de-DE" sz="1300" smtClean="0"/>
              <a:pPr>
                <a:spcBef>
                  <a:spcPct val="0"/>
                </a:spcBef>
              </a:pPr>
              <a:t>21</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684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EC2F17-CDE3-4D4B-A44F-E4D1BBA59844}" type="slidenum">
              <a:rPr lang="en-US" altLang="de-DE" sz="1300" smtClean="0"/>
              <a:pPr>
                <a:spcBef>
                  <a:spcPct val="0"/>
                </a:spcBef>
              </a:pPr>
              <a:t>22</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3822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2060FE-A42E-44F7-A6FB-676DE629C176}" type="slidenum">
              <a:rPr lang="en-US" altLang="de-DE" sz="1300" smtClean="0"/>
              <a:pPr>
                <a:spcBef>
                  <a:spcPct val="0"/>
                </a:spcBef>
              </a:pPr>
              <a:t>23</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0598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C83A21-47A0-443A-B9F6-B22D139A9673}" type="slidenum">
              <a:rPr lang="en-US" altLang="de-DE" sz="1300" smtClean="0"/>
              <a:pPr>
                <a:spcBef>
                  <a:spcPct val="0"/>
                </a:spcBef>
              </a:pPr>
              <a:t>24</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8706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24AD7D-2AFB-4F3F-9F25-E561747A2278}" type="slidenum">
              <a:rPr lang="en-US" altLang="de-DE" sz="1300" smtClean="0"/>
              <a:pPr>
                <a:spcBef>
                  <a:spcPct val="0"/>
                </a:spcBef>
              </a:pPr>
              <a:t>25</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12607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548062-A769-4D43-A12C-7018D2EA38EF}" type="slidenum">
              <a:rPr lang="en-US" altLang="de-DE" sz="1300" smtClean="0"/>
              <a:pPr>
                <a:spcBef>
                  <a:spcPct val="0"/>
                </a:spcBef>
              </a:pPr>
              <a:t>26</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861283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37F309-91E6-48E7-B668-3F3222DD1F68}" type="slidenum">
              <a:rPr lang="en-US" altLang="de-DE" sz="1300" smtClean="0"/>
              <a:pPr>
                <a:spcBef>
                  <a:spcPct val="0"/>
                </a:spcBef>
              </a:pPr>
              <a:t>27</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10001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090932-BF17-46C4-B817-2AA3C3BAA384}" type="slidenum">
              <a:rPr lang="en-US" altLang="de-DE" sz="1300" smtClean="0"/>
              <a:pPr>
                <a:spcBef>
                  <a:spcPct val="0"/>
                </a:spcBef>
              </a:pPr>
              <a:t>28</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509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090932-BF17-46C4-B817-2AA3C3BAA384}" type="slidenum">
              <a:rPr lang="en-US" altLang="de-DE" sz="1300" smtClean="0"/>
              <a:pPr>
                <a:spcBef>
                  <a:spcPct val="0"/>
                </a:spcBef>
              </a:pPr>
              <a:t>29</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5094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090932-BF17-46C4-B817-2AA3C3BAA384}" type="slidenum">
              <a:rPr lang="en-US" altLang="de-DE" sz="1300" smtClean="0"/>
              <a:pPr>
                <a:spcBef>
                  <a:spcPct val="0"/>
                </a:spcBef>
              </a:pPr>
              <a:t>30</a:t>
            </a:fld>
            <a:endParaRPr lang="en-US" altLang="de-DE" sz="1300"/>
          </a:p>
        </p:txBody>
      </p:sp>
      <p:sp>
        <p:nvSpPr>
          <p:cNvPr id="645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288509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40FC2D-562B-40BE-9F8F-AE1C8676493F}" type="slidenum">
              <a:rPr lang="en-US" altLang="de-DE" sz="1300" smtClean="0"/>
              <a:pPr>
                <a:spcBef>
                  <a:spcPct val="0"/>
                </a:spcBef>
              </a:pPr>
              <a:t>31</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3762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3A9C50-3320-4B21-8F6C-6AE9CDF3A130}" type="slidenum">
              <a:rPr lang="en-US" altLang="de-DE" sz="1300" smtClean="0"/>
              <a:pPr>
                <a:spcBef>
                  <a:spcPct val="0"/>
                </a:spcBef>
              </a:pPr>
              <a:t>32</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16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3A9C50-3320-4B21-8F6C-6AE9CDF3A130}" type="slidenum">
              <a:rPr lang="en-US" altLang="de-DE" sz="1300" smtClean="0"/>
              <a:pPr>
                <a:spcBef>
                  <a:spcPct val="0"/>
                </a:spcBef>
              </a:pPr>
              <a:t>33</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16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3A9C50-3320-4B21-8F6C-6AE9CDF3A130}"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91167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55F5B6-3797-458A-B4F2-6C1351E6EEB4}" type="slidenum">
              <a:rPr lang="en-US" altLang="de-DE" sz="1300" smtClean="0"/>
              <a:pPr>
                <a:spcBef>
                  <a:spcPct val="0"/>
                </a:spcBef>
              </a:pPr>
              <a:t>38</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28754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31649E-FE8F-4EF6-BF67-7081337277B7}" type="slidenum">
              <a:rPr lang="en-US" altLang="de-DE" sz="1300" smtClean="0"/>
              <a:pPr>
                <a:spcBef>
                  <a:spcPct val="0"/>
                </a:spcBef>
              </a:pPr>
              <a:t>39</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064155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31649E-FE8F-4EF6-BF67-7081337277B7}" type="slidenum">
              <a:rPr lang="en-US" altLang="de-DE" sz="1300" smtClean="0"/>
              <a:pPr>
                <a:spcBef>
                  <a:spcPct val="0"/>
                </a:spcBef>
              </a:pPr>
              <a:t>40</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06415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31649E-FE8F-4EF6-BF67-7081337277B7}"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7" rIns="91432" bIns="45717"/>
          <a:lstStyle/>
          <a:p>
            <a:pPr eaLnBrk="1" hangingPunct="1"/>
            <a:endParaRPr lang="en-US" altLang="de-DE"/>
          </a:p>
        </p:txBody>
      </p:sp>
    </p:spTree>
    <p:extLst>
      <p:ext uri="{BB962C8B-B14F-4D97-AF65-F5344CB8AC3E}">
        <p14:creationId xmlns:p14="http://schemas.microsoft.com/office/powerpoint/2010/main" val="1006415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C7EFF1E-D75D-47DF-BDEF-317BA6DEE5E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87766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4C8CFA-BF9A-411D-8957-D3CCDD9BDF32}" type="slidenum">
              <a:rPr lang="en-US" altLang="de-DE" sz="1300" smtClean="0"/>
              <a:pPr>
                <a:spcBef>
                  <a:spcPct val="0"/>
                </a:spcBef>
              </a:pPr>
              <a:t>43</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09656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4C8CFA-BF9A-411D-8957-D3CCDD9BDF32}"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0965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BC73A2-F793-4209-BA10-0AF1AA84B2FF}" type="slidenum">
              <a:rPr lang="en-US" altLang="de-DE" sz="1300" smtClean="0"/>
              <a:pPr>
                <a:spcBef>
                  <a:spcPct val="0"/>
                </a:spcBef>
              </a:pPr>
              <a:t>45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97748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9F1BDF-E290-49E6-AB33-155A4D4FC509}" type="slidenum">
              <a:rPr lang="en-US" altLang="de-DE" sz="1300" smtClean="0"/>
              <a:pPr>
                <a:spcBef>
                  <a:spcPct val="0"/>
                </a:spcBef>
              </a:pPr>
              <a:t>46</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84661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60A664-2EF5-48C8-9890-73D4294C1B56}" type="slidenum">
              <a:rPr lang="en-US" altLang="de-DE" sz="1300" smtClean="0"/>
              <a:pPr>
                <a:spcBef>
                  <a:spcPct val="0"/>
                </a:spcBef>
              </a:pPr>
              <a:t>47</a:t>
            </a:fld>
            <a:endParaRPr lang="en-US" altLang="de-DE" sz="1300"/>
          </a:p>
        </p:txBody>
      </p:sp>
      <p:sp>
        <p:nvSpPr>
          <p:cNvPr id="99331" name="Rectangle 2050"/>
          <p:cNvSpPr>
            <a:spLocks noGrp="1" noRot="1" noChangeAspect="1" noChangeArrowheads="1" noTextEdit="1"/>
          </p:cNvSpPr>
          <p:nvPr>
            <p:ph type="sldImg"/>
          </p:nvPr>
        </p:nvSpPr>
        <p:spPr>
          <a:xfrm>
            <a:off x="138113" y="768350"/>
            <a:ext cx="6823075" cy="3836988"/>
          </a:xfrm>
          <a:ln/>
        </p:spPr>
      </p:sp>
      <p:sp>
        <p:nvSpPr>
          <p:cNvPr id="9933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59576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B6CB55-5C14-4ED4-9E0F-CBE83E89D6AC}" type="slidenum">
              <a:rPr lang="en-US" altLang="de-DE" sz="1300" smtClean="0"/>
              <a:pPr>
                <a:spcBef>
                  <a:spcPct val="0"/>
                </a:spcBef>
              </a:pPr>
              <a:t>48</a:t>
            </a:fld>
            <a:endParaRPr lang="en-US" altLang="de-DE" sz="1300"/>
          </a:p>
        </p:txBody>
      </p:sp>
      <p:sp>
        <p:nvSpPr>
          <p:cNvPr id="101379" name="Rectangle 1026"/>
          <p:cNvSpPr>
            <a:spLocks noGrp="1" noRot="1" noChangeAspect="1" noChangeArrowheads="1" noTextEdit="1"/>
          </p:cNvSpPr>
          <p:nvPr>
            <p:ph type="sldImg"/>
          </p:nvPr>
        </p:nvSpPr>
        <p:spPr>
          <a:xfrm>
            <a:off x="138113" y="768350"/>
            <a:ext cx="6823075" cy="3836988"/>
          </a:xfrm>
          <a:ln/>
        </p:spPr>
      </p:sp>
      <p:sp>
        <p:nvSpPr>
          <p:cNvPr id="1013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05832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48BE935-A89D-41BB-8915-6B78ABC76B64}" type="slidenum">
              <a:rPr lang="en-US" altLang="de-DE" sz="1300" smtClean="0"/>
              <a:pPr>
                <a:spcBef>
                  <a:spcPct val="0"/>
                </a:spcBef>
              </a:pPr>
              <a:t>49</a:t>
            </a:fld>
            <a:endParaRPr lang="en-US" altLang="de-DE" sz="1300"/>
          </a:p>
        </p:txBody>
      </p:sp>
      <p:sp>
        <p:nvSpPr>
          <p:cNvPr id="103427" name="Rectangle 1026"/>
          <p:cNvSpPr>
            <a:spLocks noGrp="1" noRot="1" noChangeAspect="1" noChangeArrowheads="1" noTextEdit="1"/>
          </p:cNvSpPr>
          <p:nvPr>
            <p:ph type="sldImg"/>
          </p:nvPr>
        </p:nvSpPr>
        <p:spPr>
          <a:xfrm>
            <a:off x="138113" y="768350"/>
            <a:ext cx="6823075" cy="3836988"/>
          </a:xfrm>
          <a:ln/>
        </p:spPr>
      </p:sp>
      <p:sp>
        <p:nvSpPr>
          <p:cNvPr id="1034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5448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BC3AD5-7F76-4786-90AF-E0752ABE0C0F}"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215175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688B5E-7CB2-4C09-8EDE-BEC1D68C23CA}" type="slidenum">
              <a:rPr lang="en-US" altLang="de-DE" sz="1300" smtClean="0"/>
              <a:pPr>
                <a:spcBef>
                  <a:spcPct val="0"/>
                </a:spcBef>
              </a:pPr>
              <a:t>52</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808523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D87FE3-3C85-4815-93AB-5DCE72142269}" type="slidenum">
              <a:rPr lang="en-US" altLang="de-DE" sz="1300" smtClean="0"/>
              <a:pPr>
                <a:spcBef>
                  <a:spcPct val="0"/>
                </a:spcBef>
              </a:pPr>
              <a:t>53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06442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E16998-25EC-4314-B0D8-4C60D57CB153}" type="slidenum">
              <a:rPr lang="en-US" altLang="de-DE" sz="1300" smtClean="0"/>
              <a:pPr>
                <a:spcBef>
                  <a:spcPct val="0"/>
                </a:spcBef>
              </a:pPr>
              <a:t>54</a:t>
            </a:fld>
            <a:endParaRPr lang="en-US" altLang="de-DE" sz="1300"/>
          </a:p>
        </p:txBody>
      </p:sp>
      <p:sp>
        <p:nvSpPr>
          <p:cNvPr id="1126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26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139692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DBE0FB-4303-40FF-9A37-213C78839571}" type="slidenum">
              <a:rPr lang="en-US" altLang="de-DE" sz="1300" smtClean="0"/>
              <a:pPr>
                <a:spcBef>
                  <a:spcPct val="0"/>
                </a:spcBef>
              </a:pPr>
              <a:t>55</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7802549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14ABB8-EF21-4F43-82FE-6ABAD995469A}" type="slidenum">
              <a:rPr lang="en-US" altLang="de-DE" sz="1300" smtClean="0"/>
              <a:pPr>
                <a:spcBef>
                  <a:spcPct val="0"/>
                </a:spcBef>
              </a:pPr>
              <a:t>56</a:t>
            </a:fld>
            <a:endParaRPr lang="en-US" altLang="de-DE" sz="1300"/>
          </a:p>
        </p:txBody>
      </p:sp>
      <p:sp>
        <p:nvSpPr>
          <p:cNvPr id="1167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327277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06CCAD-FD5F-45F1-AAF6-1F84D1B51E97}" type="slidenum">
              <a:rPr lang="en-US" altLang="de-DE" sz="1300" smtClean="0"/>
              <a:pPr>
                <a:spcBef>
                  <a:spcPct val="0"/>
                </a:spcBef>
              </a:pPr>
              <a:t>57</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881279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D23FD7-5A5A-46CF-B1EA-4E2581B3DBFB}" type="slidenum">
              <a:rPr lang="en-US" altLang="de-DE" sz="1300" smtClean="0"/>
              <a:pPr>
                <a:spcBef>
                  <a:spcPct val="0"/>
                </a:spcBef>
              </a:pPr>
              <a:t>58</a:t>
            </a:fld>
            <a:endParaRPr lang="en-US" altLang="de-DE" sz="1300"/>
          </a:p>
        </p:txBody>
      </p:sp>
      <p:sp>
        <p:nvSpPr>
          <p:cNvPr id="1208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7942782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A0114C-A1FE-4664-82ED-1392C154ABA2}" type="slidenum">
              <a:rPr lang="en-US" altLang="de-DE" sz="1300" smtClean="0"/>
              <a:pPr>
                <a:spcBef>
                  <a:spcPct val="0"/>
                </a:spcBef>
              </a:pPr>
              <a:t>59</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472395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D313A4-F2CD-421A-BC9F-30EED54A39FA}" type="slidenum">
              <a:rPr lang="en-US" altLang="de-DE" sz="1300" smtClean="0"/>
              <a:pPr>
                <a:spcBef>
                  <a:spcPct val="0"/>
                </a:spcBef>
              </a:pPr>
              <a:t>60</a:t>
            </a:fld>
            <a:endParaRPr lang="en-US"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1823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D25355-8E0A-45E6-B3AB-FCCFC7B86B24}" type="slidenum">
              <a:rPr lang="en-US" altLang="de-DE" sz="1300" smtClean="0"/>
              <a:pPr>
                <a:spcBef>
                  <a:spcPct val="0"/>
                </a:spcBef>
              </a:pPr>
              <a:t>61</a:t>
            </a:fld>
            <a:endParaRPr lang="en-US" altLang="de-DE" sz="1300"/>
          </a:p>
        </p:txBody>
      </p:sp>
      <p:sp>
        <p:nvSpPr>
          <p:cNvPr id="1269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6022165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8CCBF6-3801-4C05-A7AB-6568673B419A}" type="slidenum">
              <a:rPr lang="en-US" altLang="de-DE" sz="1300" smtClean="0"/>
              <a:pPr>
                <a:spcBef>
                  <a:spcPct val="0"/>
                </a:spcBef>
              </a:pPr>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764242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1B682F-5A11-469E-9F28-93C11F119C03}" type="slidenum">
              <a:rPr lang="en-US" altLang="de-DE" sz="1300" smtClean="0"/>
              <a:pPr>
                <a:spcBef>
                  <a:spcPct val="0"/>
                </a:spcBef>
              </a:pPr>
              <a:t>63</a:t>
            </a:fld>
            <a:endParaRPr lang="en-US" altLang="de-DE" sz="1300"/>
          </a:p>
        </p:txBody>
      </p:sp>
      <p:sp>
        <p:nvSpPr>
          <p:cNvPr id="1310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331166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ED95AC-34B1-420E-9B76-32452EF474ED}" type="slidenum">
              <a:rPr lang="en-US" altLang="de-DE" sz="1300" smtClean="0"/>
              <a:pPr>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17457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7A1A7B-4BD9-4895-9A24-7E47E02FAAF9}" type="slidenum">
              <a:rPr lang="en-US" altLang="de-DE" sz="1300" smtClean="0"/>
              <a:pPr>
                <a:spcBef>
                  <a:spcPct val="0"/>
                </a:spcBef>
              </a:pPr>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5036022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AAAA7D-2B09-4D08-80F5-F0C7FF87E8E8}" type="slidenum">
              <a:rPr lang="en-US" altLang="de-DE" sz="1300" smtClean="0"/>
              <a:pPr>
                <a:spcBef>
                  <a:spcPct val="0"/>
                </a:spcBef>
              </a:pPr>
              <a:t>66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6126144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78826F-25CC-494F-AF96-2C00F38FDEFA}" type="slidenum">
              <a:rPr lang="en-US" altLang="de-DE" sz="1300" smtClean="0"/>
              <a:pPr>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304732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BB5ABF-1329-4A24-B288-8BF44640742C}" type="slidenum">
              <a:rPr lang="en-US" altLang="de-DE" sz="1300" smtClean="0"/>
              <a:pPr>
                <a:spcBef>
                  <a:spcPct val="0"/>
                </a:spcBef>
              </a:pPr>
              <a:t>68</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2685416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09F2E0-5FF1-4B5C-9D12-1AA5907DBFEC}" type="slidenum">
              <a:rPr lang="en-US" altLang="de-DE" sz="1300" smtClean="0"/>
              <a:pPr>
                <a:spcBef>
                  <a:spcPct val="0"/>
                </a:spcBef>
              </a:pPr>
              <a:t>69</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574455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0DD832-6761-4BF6-BC93-C5ADE6FD4AFB}" type="slidenum">
              <a:rPr lang="en-US" altLang="de-DE" sz="1300" smtClean="0"/>
              <a:pPr>
                <a:spcBef>
                  <a:spcPct val="0"/>
                </a:spcBef>
              </a:pPr>
              <a:t>70</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140808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9BB185-3424-4BF8-9F00-445CC8B6A074}" type="slidenum">
              <a:rPr lang="en-US" altLang="de-DE" sz="1300" smtClean="0"/>
              <a:pPr>
                <a:spcBef>
                  <a:spcPct val="0"/>
                </a:spcBef>
              </a:pPr>
              <a:t>71</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3056242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8B27E4-BFCA-4507-A79E-59D25D8AF7F7}" type="slidenum">
              <a:rPr lang="en-US" altLang="de-DE" sz="1300" smtClean="0"/>
              <a:pPr>
                <a:spcBef>
                  <a:spcPct val="0"/>
                </a:spcBef>
              </a:pPr>
              <a:t>72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0158131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FE5FEDB-5F49-4633-BF32-820C547935EE}" type="slidenum">
              <a:rPr lang="en-US" altLang="de-DE" sz="1300" smtClean="0"/>
              <a:pPr>
                <a:spcBef>
                  <a:spcPct val="0"/>
                </a:spcBef>
              </a:pPr>
              <a:t>73</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354808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A89789-293E-4C88-8D8D-CF4A14E1707A}" type="slidenum">
              <a:rPr lang="en-US" altLang="de-DE" sz="1300" smtClean="0"/>
              <a:pPr>
                <a:spcBef>
                  <a:spcPct val="0"/>
                </a:spcBef>
              </a:pPr>
              <a:t>74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06969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3791DE-8E95-485B-B867-10AC716C2365}" type="slidenum">
              <a:rPr lang="en-US" altLang="de-DE" sz="1300" smtClean="0"/>
              <a:pPr>
                <a:spcBef>
                  <a:spcPct val="0"/>
                </a:spcBef>
              </a:pPr>
              <a:t>75</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347429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9AE417-CC11-4E73-AEAB-C32AC083720A}" type="slidenum">
              <a:rPr lang="en-US" altLang="de-DE" sz="1300" smtClean="0"/>
              <a:pPr>
                <a:spcBef>
                  <a:spcPct val="0"/>
                </a:spcBef>
              </a:pPr>
              <a:t>76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9065804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E3FEDD-12E4-4B82-919E-64226A7C2721}" type="slidenum">
              <a:rPr lang="en-US" altLang="de-DE" sz="1300" smtClean="0"/>
              <a:pPr>
                <a:spcBef>
                  <a:spcPct val="0"/>
                </a:spcBef>
              </a:pPr>
              <a:t>77</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221192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D36C3B-B9F1-410A-AEF8-55B58C42D166}" type="slidenum">
              <a:rPr lang="en-US" altLang="de-DE" sz="1300" smtClean="0"/>
              <a:pPr>
                <a:spcBef>
                  <a:spcPct val="0"/>
                </a:spcBef>
              </a:pPr>
              <a:t>78</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7930329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920089-B1A6-4496-8326-BAFD6C77502B}" type="slidenum">
              <a:rPr lang="en-US" altLang="de-DE" sz="1300" smtClean="0"/>
              <a:pPr>
                <a:spcBef>
                  <a:spcPct val="0"/>
                </a:spcBef>
              </a:pPr>
              <a:t>79</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114107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85CBBE-D7E3-488E-AC95-E7A878D4B822}" type="slidenum">
              <a:rPr lang="en-US" altLang="de-DE" sz="1300" smtClean="0"/>
              <a:pPr>
                <a:spcBef>
                  <a:spcPct val="0"/>
                </a:spcBef>
              </a:pPr>
              <a:t>80</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5661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6A9EC6-C8B0-4936-9E69-F96F39961520}" type="slidenum">
              <a:rPr lang="en-US" altLang="de-DE" sz="1300" smtClean="0"/>
              <a:pPr>
                <a:spcBef>
                  <a:spcPct val="0"/>
                </a:spcBef>
              </a:pPr>
              <a:t>81</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4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566431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08925C-ADB1-4859-9493-5957CEDE9027}" type="slidenum">
              <a:rPr lang="en-US" altLang="de-DE" sz="1300" smtClean="0"/>
              <a:pPr>
                <a:spcBef>
                  <a:spcPct val="0"/>
                </a:spcBef>
              </a:pPr>
              <a:t>82</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03201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83</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84</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85</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86</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E5B554-C6AA-45B5-A54A-E001365201C3}" type="slidenum">
              <a:rPr lang="en-US" altLang="de-DE" sz="1300" smtClean="0"/>
              <a:pPr>
                <a:spcBef>
                  <a:spcPct val="0"/>
                </a:spcBef>
              </a:pPr>
              <a:t>87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26498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51349-2EF8-4093-B675-154BA14653F7}" type="slidenum">
              <a:rPr lang="en-US" altLang="de-DE" sz="1300" smtClean="0"/>
              <a:pPr>
                <a:spcBef>
                  <a:spcPct val="0"/>
                </a:spcBef>
              </a:pPr>
              <a:t>88</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8246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51349-2EF8-4093-B675-154BA14653F7}" type="slidenum">
              <a:rPr lang="en-US" altLang="de-DE" sz="1300" smtClean="0"/>
              <a:pPr>
                <a:spcBef>
                  <a:spcPct val="0"/>
                </a:spcBef>
              </a:pPr>
              <a:t>89</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8246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51349-2EF8-4093-B675-154BA14653F7}" type="slidenum">
              <a:rPr lang="en-US" altLang="de-DE" sz="1300" smtClean="0"/>
              <a:pPr>
                <a:spcBef>
                  <a:spcPct val="0"/>
                </a:spcBef>
              </a:pPr>
              <a:t>90</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982462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91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5FA7D1-A484-482E-BCB4-69F3C9CF3739}" type="slidenum">
              <a:rPr lang="en-US" altLang="de-DE" sz="1300" smtClean="0"/>
              <a:pPr>
                <a:spcBef>
                  <a:spcPct val="0"/>
                </a:spcBef>
              </a:pPr>
              <a:t>92</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7748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4" name="Slide Number Placeholder 3"/>
          <p:cNvSpPr>
            <a:spLocks noGrp="1"/>
          </p:cNvSpPr>
          <p:nvPr>
            <p:ph type="sldNum" sz="quarter" idx="12"/>
          </p:nvPr>
        </p:nvSpPr>
        <p:spPr bwMode="gray"/>
        <p:txBody>
          <a:bodyPr/>
          <a:lstStyle>
            <a:lvl1pPr>
              <a:defRPr b="0"/>
            </a:lvl1pPr>
          </a:lstStyle>
          <a:p>
            <a:pPr>
              <a:defRPr/>
            </a:pPr>
            <a:fld id="{9C16C81D-46B1-4825-AEB3-5C5BE5B7943C}"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5 – Paměť</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0C74DC3-8B92-4382-BC71-F4DB2F7B9F27}"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pPr>
              <a:defRPr/>
            </a:pPr>
            <a:fld id="{2511DE9C-BDBC-4FDF-9BF2-C13015AAD080}"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pPr>
              <a:defRPr/>
            </a:pPr>
            <a:fld id="{9C16C81D-46B1-4825-AEB3-5C5BE5B7943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7" name="Slide Number Placeholder 6"/>
          <p:cNvSpPr>
            <a:spLocks noGrp="1"/>
          </p:cNvSpPr>
          <p:nvPr>
            <p:ph type="sldNum" sz="quarter" idx="12"/>
          </p:nvPr>
        </p:nvSpPr>
        <p:spPr bwMode="gray"/>
        <p:txBody>
          <a:bodyPr/>
          <a:lstStyle>
            <a:lvl1pPr>
              <a:defRPr b="0"/>
            </a:lvl1pPr>
          </a:lstStyle>
          <a:p>
            <a:pPr>
              <a:defRPr/>
            </a:pPr>
            <a:fld id="{9C16C81D-46B1-4825-AEB3-5C5BE5B7943C}"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5" name="Slide Number Placeholder 4"/>
          <p:cNvSpPr>
            <a:spLocks noGrp="1"/>
          </p:cNvSpPr>
          <p:nvPr>
            <p:ph type="sldNum" sz="quarter" idx="12"/>
          </p:nvPr>
        </p:nvSpPr>
        <p:spPr bwMode="gray"/>
        <p:txBody>
          <a:bodyPr/>
          <a:lstStyle>
            <a:lvl1pPr>
              <a:defRPr b="0"/>
            </a:lvl1pPr>
          </a:lstStyle>
          <a:p>
            <a:pPr>
              <a:defRPr/>
            </a:pPr>
            <a:fld id="{C1C36161-1FF5-4EE1-87C6-37F22DE41F19}"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5 – Paměť</a:t>
            </a:r>
          </a:p>
        </p:txBody>
      </p:sp>
      <p:sp>
        <p:nvSpPr>
          <p:cNvPr id="4" name="Slide Number Placeholder 3"/>
          <p:cNvSpPr>
            <a:spLocks noGrp="1"/>
          </p:cNvSpPr>
          <p:nvPr>
            <p:ph type="sldNum" sz="quarter" idx="12"/>
          </p:nvPr>
        </p:nvSpPr>
        <p:spPr bwMode="gray"/>
        <p:txBody>
          <a:bodyPr/>
          <a:lstStyle>
            <a:lvl1pPr>
              <a:defRPr b="0"/>
            </a:lvl1pPr>
          </a:lstStyle>
          <a:p>
            <a:pPr>
              <a:defRPr/>
            </a:pPr>
            <a:fld id="{0A5A6FB4-FEA5-4AA2-AE06-31585F967F1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5 – Paměť</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9C16C81D-46B1-4825-AEB3-5C5BE5B7943C}"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21.jpeg"/><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1.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5 A – </a:t>
            </a:r>
            <a:r>
              <a:rPr lang="pl-PL" altLang="ko-KR">
                <a:latin typeface="+mn-lt"/>
                <a:ea typeface="+mn-ea"/>
                <a:cs typeface="+mn-cs"/>
              </a:rPr>
              <a:t>Paměť</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63026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a:t>
            </a:fld>
            <a:endParaRPr lang="de-DE" altLang="de-DE"/>
          </a:p>
        </p:txBody>
      </p:sp>
    </p:spTree>
    <p:extLst>
      <p:ext uri="{BB962C8B-B14F-4D97-AF65-F5344CB8AC3E}">
        <p14:creationId xmlns:p14="http://schemas.microsoft.com/office/powerpoint/2010/main" val="3497067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Výhoda</a:t>
            </a:r>
            <a:r>
              <a:rPr lang="en-US" altLang="de-DE" sz="2400" dirty="0">
                <a:solidFill>
                  <a:srgbClr val="004992"/>
                </a:solidFill>
              </a:rPr>
              <a:t>: </a:t>
            </a:r>
            <a:r>
              <a:rPr lang="en-US" altLang="de-DE" sz="2400" dirty="0">
                <a:solidFill>
                  <a:srgbClr val="333333"/>
                </a:solidFill>
              </a:rPr>
              <a:t>??? </a:t>
            </a:r>
            <a:r>
              <a:rPr lang="cs-CZ" altLang="de-DE" sz="2400" dirty="0">
                <a:solidFill>
                  <a:srgbClr val="FFFFFF"/>
                </a:solidFill>
              </a:rPr>
              <a:t>Náš mozek není přetížen nepotřebnými informacemi</a:t>
            </a:r>
            <a:r>
              <a:rPr lang="en-US" altLang="de-DE" sz="2400" dirty="0">
                <a:solidFill>
                  <a:srgbClr val="FFFFFF"/>
                </a:solidFill>
              </a:rPr>
              <a:t>. </a:t>
            </a:r>
            <a:r>
              <a:rPr lang="cs-CZ" altLang="de-DE" sz="2400" dirty="0">
                <a:solidFill>
                  <a:srgbClr val="FFFFFF"/>
                </a:solidFill>
              </a:rPr>
              <a:t>Většinou zapomínáme věci, které nejsou důležité</a:t>
            </a:r>
            <a:r>
              <a:rPr lang="en-US" altLang="de-DE" sz="2400" dirty="0">
                <a:solidFill>
                  <a:srgbClr val="FFFFFF"/>
                </a:solidFill>
              </a:rPr>
              <a:t>...</a:t>
            </a:r>
            <a:r>
              <a:rPr lang="cs-CZ" altLang="de-DE" sz="2400" i="1" dirty="0">
                <a:solidFill>
                  <a:srgbClr val="FFFFFF"/>
                </a:solidFill>
              </a:rPr>
              <a:t>ale</a:t>
            </a:r>
            <a:endParaRPr lang="en-US" altLang="de-DE" sz="2400" i="1" dirty="0">
              <a:solidFill>
                <a:srgbClr val="FFFFFF"/>
              </a:solidFill>
            </a:endParaRPr>
          </a:p>
          <a:p>
            <a:pPr marL="342900" lvl="0" indent="-342900" defTabSz="914400" fontAlgn="base">
              <a:buClr>
                <a:srgbClr val="333333"/>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cs-CZ" altLang="de-DE" sz="2400" dirty="0">
                <a:solidFill>
                  <a:srgbClr val="FFFFFF"/>
                </a:solidFill>
              </a:rPr>
              <a:t>často se nám ztratí i řada důležitých informací </a:t>
            </a:r>
            <a:r>
              <a:rPr lang="en-US" altLang="de-DE" sz="2400" dirty="0">
                <a:solidFill>
                  <a:srgbClr val="FFFFFF"/>
                </a:solidFill>
              </a:rPr>
              <a:t>(</a:t>
            </a:r>
            <a:r>
              <a:rPr lang="cs-CZ" altLang="de-DE" sz="2400" dirty="0">
                <a:solidFill>
                  <a:srgbClr val="FFFFFF"/>
                </a:solidFill>
              </a:rPr>
              <a:t>že jsme měli jít na schůzku</a:t>
            </a:r>
            <a:r>
              <a:rPr lang="en-US" altLang="de-DE" sz="2400" dirty="0">
                <a:solidFill>
                  <a:srgbClr val="FFFFFF"/>
                </a:solidFill>
              </a:rPr>
              <a:t>, </a:t>
            </a:r>
            <a:r>
              <a:rPr lang="cs-CZ" altLang="de-DE" sz="2400" dirty="0">
                <a:solidFill>
                  <a:srgbClr val="FFFFFF"/>
                </a:solidFill>
              </a:rPr>
              <a:t>vzpomínky z dovolené</a:t>
            </a:r>
            <a:r>
              <a:rPr lang="en-US" altLang="de-DE" sz="2400" dirty="0">
                <a:solidFill>
                  <a:srgbClr val="FFFFFF"/>
                </a:solidFill>
              </a:rPr>
              <a:t>,</a:t>
            </a:r>
            <a:r>
              <a:rPr lang="cs-CZ" altLang="de-DE" sz="2400" dirty="0">
                <a:solidFill>
                  <a:srgbClr val="FFFFFF"/>
                </a:solidFill>
              </a:rPr>
              <a:t> znalosti, které jsme se učili ve škole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4</a:t>
            </a:fld>
            <a:endParaRPr lang="de-DE" altLang="de-DE"/>
          </a:p>
        </p:txBody>
      </p:sp>
    </p:spTree>
    <p:extLst>
      <p:ext uri="{BB962C8B-B14F-4D97-AF65-F5344CB8AC3E}">
        <p14:creationId xmlns:p14="http://schemas.microsoft.com/office/powerpoint/2010/main" val="1683737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Výhoda</a:t>
            </a:r>
            <a:r>
              <a:rPr lang="en-US" altLang="de-DE" sz="2400" dirty="0">
                <a:solidFill>
                  <a:srgbClr val="004992"/>
                </a:solidFill>
              </a:rPr>
              <a:t>: </a:t>
            </a:r>
            <a:r>
              <a:rPr lang="cs-CZ" altLang="de-DE" sz="2400" dirty="0">
                <a:solidFill>
                  <a:srgbClr val="333333"/>
                </a:solidFill>
              </a:rPr>
              <a:t>Náš mozek není přetížen nepotřebnými informacemi</a:t>
            </a:r>
            <a:r>
              <a:rPr lang="en-US" altLang="de-DE" sz="2400" dirty="0">
                <a:solidFill>
                  <a:srgbClr val="333333"/>
                </a:solidFill>
              </a:rPr>
              <a:t>. </a:t>
            </a:r>
            <a:r>
              <a:rPr lang="cs-CZ" altLang="de-DE" sz="2400" dirty="0">
                <a:solidFill>
                  <a:srgbClr val="333333"/>
                </a:solidFill>
              </a:rPr>
              <a:t>Většinou zapomínáme věci, které nejsou důležité</a:t>
            </a:r>
            <a:r>
              <a:rPr lang="en-US" altLang="de-DE" sz="2400" dirty="0">
                <a:solidFill>
                  <a:srgbClr val="333333"/>
                </a:solidFill>
              </a:rPr>
              <a:t>...</a:t>
            </a:r>
            <a:r>
              <a:rPr lang="cs-CZ" altLang="de-DE" sz="2400" i="1" dirty="0">
                <a:solidFill>
                  <a:srgbClr val="004992"/>
                </a:solidFill>
              </a:rPr>
              <a:t>ale</a:t>
            </a:r>
            <a:endParaRPr lang="en-US" altLang="de-DE" sz="2400" i="1"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 </a:t>
            </a:r>
            <a:r>
              <a:rPr lang="en-US" altLang="de-DE" sz="2400" dirty="0">
                <a:solidFill>
                  <a:srgbClr val="FFFFFF"/>
                </a:solidFill>
              </a:rPr>
              <a:t>...</a:t>
            </a:r>
            <a:r>
              <a:rPr lang="cs-CZ" altLang="de-DE" sz="2400" dirty="0">
                <a:solidFill>
                  <a:srgbClr val="FFFFFF"/>
                </a:solidFill>
              </a:rPr>
              <a:t>často se nám ztratí i řada důležitých informací </a:t>
            </a:r>
            <a:r>
              <a:rPr lang="en-US" altLang="de-DE" sz="2400" dirty="0">
                <a:solidFill>
                  <a:srgbClr val="FFFFFF"/>
                </a:solidFill>
              </a:rPr>
              <a:t>(</a:t>
            </a:r>
            <a:r>
              <a:rPr lang="cs-CZ" altLang="de-DE" sz="2400" dirty="0">
                <a:solidFill>
                  <a:srgbClr val="FFFFFF"/>
                </a:solidFill>
              </a:rPr>
              <a:t>že jsme měli jít na schůzku</a:t>
            </a:r>
            <a:r>
              <a:rPr lang="en-US" altLang="de-DE" sz="2400" dirty="0">
                <a:solidFill>
                  <a:srgbClr val="FFFFFF"/>
                </a:solidFill>
              </a:rPr>
              <a:t>, </a:t>
            </a:r>
            <a:r>
              <a:rPr lang="cs-CZ" altLang="de-DE" sz="2400" dirty="0">
                <a:solidFill>
                  <a:srgbClr val="FFFFFF"/>
                </a:solidFill>
              </a:rPr>
              <a:t>vzpomínky z dovolené</a:t>
            </a:r>
            <a:r>
              <a:rPr lang="en-US" altLang="de-DE" sz="2400" dirty="0">
                <a:solidFill>
                  <a:srgbClr val="FFFFFF"/>
                </a:solidFill>
              </a:rPr>
              <a:t>,</a:t>
            </a:r>
            <a:r>
              <a:rPr lang="cs-CZ" altLang="de-DE" sz="2400" dirty="0">
                <a:solidFill>
                  <a:srgbClr val="FFFFFF"/>
                </a:solidFill>
              </a:rPr>
              <a:t> znalosti, které jsme se učili ve škole</a:t>
            </a:r>
            <a:r>
              <a:rPr lang="en-US" altLang="de-DE" sz="2400" dirty="0">
                <a:solidFill>
                  <a:srgbClr val="FFFFFF"/>
                </a:solidFill>
              </a:rPr>
              <a:t>...)</a:t>
            </a:r>
            <a:endParaRPr lang="en-US" sz="2400" dirty="0">
              <a:solidFill>
                <a:srgbClr val="FFFFFF"/>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5</a:t>
            </a:fld>
            <a:endParaRPr lang="de-DE" altLang="de-DE"/>
          </a:p>
        </p:txBody>
      </p:sp>
    </p:spTree>
    <p:extLst>
      <p:ext uri="{BB962C8B-B14F-4D97-AF65-F5344CB8AC3E}">
        <p14:creationId xmlns:p14="http://schemas.microsoft.com/office/powerpoint/2010/main" val="950273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Paměť</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Naše kapacita pro zapamatování informací je omezená</a:t>
            </a:r>
            <a:r>
              <a:rPr lang="en-US" altLang="de-DE" sz="2400" dirty="0">
                <a:solidFill>
                  <a:srgbClr val="333333"/>
                </a:solidFill>
              </a:rPr>
              <a:t>.</a:t>
            </a:r>
            <a:br>
              <a:rPr lang="en-US" altLang="de-DE" sz="2400" dirty="0">
                <a:solidFill>
                  <a:srgbClr val="333333"/>
                </a:solidFill>
              </a:rPr>
            </a:br>
            <a:r>
              <a:rPr lang="cs-CZ" altLang="de-DE" sz="2400" dirty="0">
                <a:solidFill>
                  <a:srgbClr val="333333"/>
                </a:solidFill>
              </a:rPr>
              <a:t>Příklad: Přibližně 40% podrobností příběhu, který jsme slyšeli před půl hodinou, si již nedokážeme aktivně vybavit</a:t>
            </a:r>
            <a:r>
              <a:rPr lang="en-US" altLang="de-DE" sz="2400" dirty="0">
                <a:solidFill>
                  <a:srgbClr val="333333"/>
                </a:solidFill>
              </a:rPr>
              <a:t>.</a:t>
            </a:r>
          </a:p>
          <a:p>
            <a:pPr marL="342900" lvl="0" indent="-342900" defTabSz="914400" fontAlgn="base">
              <a:buClr>
                <a:srgbClr val="000000"/>
              </a:buClr>
              <a:buFont typeface="WingDings"/>
              <a:buChar char=""/>
            </a:pPr>
            <a:r>
              <a:rPr lang="cs-CZ" altLang="de-DE" sz="2400" dirty="0">
                <a:solidFill>
                  <a:srgbClr val="004992"/>
                </a:solidFill>
              </a:rPr>
              <a:t>Výhoda</a:t>
            </a:r>
            <a:r>
              <a:rPr lang="en-US" altLang="de-DE" sz="2400" dirty="0">
                <a:solidFill>
                  <a:srgbClr val="004992"/>
                </a:solidFill>
              </a:rPr>
              <a:t>: </a:t>
            </a:r>
            <a:r>
              <a:rPr lang="cs-CZ" altLang="de-DE" sz="2400" dirty="0">
                <a:solidFill>
                  <a:srgbClr val="333333"/>
                </a:solidFill>
              </a:rPr>
              <a:t>Náš mozek není přetížen nepotřebnými informacemi</a:t>
            </a:r>
            <a:r>
              <a:rPr lang="en-US" altLang="de-DE" sz="2400" dirty="0">
                <a:solidFill>
                  <a:srgbClr val="333333"/>
                </a:solidFill>
              </a:rPr>
              <a:t>. </a:t>
            </a:r>
            <a:r>
              <a:rPr lang="cs-CZ" altLang="de-DE" sz="2400" dirty="0">
                <a:solidFill>
                  <a:srgbClr val="333333"/>
                </a:solidFill>
              </a:rPr>
              <a:t>Většinou zapomínáme věci, které nejsou důležité</a:t>
            </a:r>
            <a:r>
              <a:rPr lang="en-US" altLang="de-DE" sz="2400" dirty="0">
                <a:solidFill>
                  <a:srgbClr val="333333"/>
                </a:solidFill>
              </a:rPr>
              <a:t>...</a:t>
            </a:r>
            <a:r>
              <a:rPr lang="cs-CZ" altLang="de-DE" sz="2400" i="1" dirty="0">
                <a:solidFill>
                  <a:srgbClr val="004992"/>
                </a:solidFill>
              </a:rPr>
              <a:t>ale</a:t>
            </a:r>
            <a:endParaRPr lang="en-US" altLang="de-DE" sz="2400" i="1"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Nevýhoda</a:t>
            </a:r>
            <a:r>
              <a:rPr lang="en-US" altLang="de-DE" sz="2400" dirty="0">
                <a:solidFill>
                  <a:srgbClr val="004992"/>
                </a:solidFill>
              </a:rPr>
              <a:t>: </a:t>
            </a:r>
            <a:r>
              <a:rPr lang="en-US" altLang="de-DE" sz="2400" dirty="0">
                <a:solidFill>
                  <a:srgbClr val="333333"/>
                </a:solidFill>
              </a:rPr>
              <a:t>...</a:t>
            </a:r>
            <a:r>
              <a:rPr lang="cs-CZ" altLang="de-DE" sz="2400" dirty="0">
                <a:solidFill>
                  <a:srgbClr val="333333"/>
                </a:solidFill>
              </a:rPr>
              <a:t>často se nám ztratí i řada důležitých informací </a:t>
            </a:r>
            <a:r>
              <a:rPr lang="en-US" altLang="de-DE" sz="2400" dirty="0">
                <a:solidFill>
                  <a:srgbClr val="333333"/>
                </a:solidFill>
              </a:rPr>
              <a:t>(</a:t>
            </a:r>
            <a:r>
              <a:rPr lang="cs-CZ" altLang="de-DE" sz="2400" dirty="0">
                <a:solidFill>
                  <a:srgbClr val="333333"/>
                </a:solidFill>
              </a:rPr>
              <a:t>že jsme měli jít na schůzku</a:t>
            </a:r>
            <a:r>
              <a:rPr lang="en-US" altLang="de-DE" sz="2400" dirty="0">
                <a:solidFill>
                  <a:srgbClr val="333333"/>
                </a:solidFill>
              </a:rPr>
              <a:t>, </a:t>
            </a:r>
            <a:r>
              <a:rPr lang="cs-CZ" altLang="de-DE" sz="2400" dirty="0">
                <a:solidFill>
                  <a:srgbClr val="333333"/>
                </a:solidFill>
              </a:rPr>
              <a:t>vzpomínky z dovolené</a:t>
            </a:r>
            <a:r>
              <a:rPr lang="en-US" altLang="de-DE" sz="2400" dirty="0">
                <a:solidFill>
                  <a:srgbClr val="333333"/>
                </a:solidFill>
              </a:rPr>
              <a:t>,</a:t>
            </a:r>
            <a:r>
              <a:rPr lang="cs-CZ" altLang="de-DE" sz="2400" dirty="0">
                <a:solidFill>
                  <a:srgbClr val="333333"/>
                </a:solidFill>
              </a:rPr>
              <a:t> znalosti, které jsme se učili ve škole</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6</a:t>
            </a:fld>
            <a:endParaRPr lang="de-DE" altLang="de-DE"/>
          </a:p>
        </p:txBody>
      </p:sp>
    </p:spTree>
    <p:extLst>
      <p:ext uri="{BB962C8B-B14F-4D97-AF65-F5344CB8AC3E}">
        <p14:creationId xmlns:p14="http://schemas.microsoft.com/office/powerpoint/2010/main" val="1577686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a:t>
            </a:r>
            <a:r>
              <a:rPr lang="cs-CZ" altLang="de-DE" sz="2400">
                <a:solidFill>
                  <a:srgbClr val="333333"/>
                </a:solidFill>
              </a:rPr>
              <a:t>policie)</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9</a:t>
            </a:fld>
            <a:endParaRPr lang="de-DE" altLang="de-DE"/>
          </a:p>
        </p:txBody>
      </p:sp>
    </p:spTree>
    <p:extLst>
      <p:ext uri="{BB962C8B-B14F-4D97-AF65-F5344CB8AC3E}">
        <p14:creationId xmlns:p14="http://schemas.microsoft.com/office/powerpoint/2010/main" val="3743514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a:t>
            </a:r>
            <a:r>
              <a:rPr lang="cs-CZ" altLang="de-DE" sz="2400">
                <a:solidFill>
                  <a:srgbClr val="333333"/>
                </a:solidFill>
              </a:rPr>
              <a:t>existujícími znalostmi</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10</a:t>
            </a:fld>
            <a:endParaRPr lang="de-DE" altLang="de-DE"/>
          </a:p>
        </p:txBody>
      </p:sp>
    </p:spTree>
    <p:extLst>
      <p:ext uri="{BB962C8B-B14F-4D97-AF65-F5344CB8AC3E}">
        <p14:creationId xmlns:p14="http://schemas.microsoft.com/office/powerpoint/2010/main" val="2399725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a:t>
            </a:r>
            <a:r>
              <a:rPr lang="cs-CZ" altLang="de-DE" sz="2400">
                <a:solidFill>
                  <a:srgbClr val="333333"/>
                </a:solidFill>
              </a:rPr>
              <a:t>bez přestávky</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11</a:t>
            </a:fld>
            <a:endParaRPr lang="de-DE" altLang="de-DE"/>
          </a:p>
        </p:txBody>
      </p:sp>
    </p:spTree>
    <p:extLst>
      <p:ext uri="{BB962C8B-B14F-4D97-AF65-F5344CB8AC3E}">
        <p14:creationId xmlns:p14="http://schemas.microsoft.com/office/powerpoint/2010/main" val="521342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bez přestávky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nepijte </a:t>
            </a:r>
            <a:r>
              <a:rPr lang="cs-CZ" altLang="de-DE" sz="2400">
                <a:solidFill>
                  <a:srgbClr val="333333"/>
                </a:solidFill>
              </a:rPr>
              <a:t>žádný alkohol</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12</a:t>
            </a:fld>
            <a:endParaRPr lang="de-DE" altLang="de-DE"/>
          </a:p>
        </p:txBody>
      </p:sp>
    </p:spTree>
    <p:extLst>
      <p:ext uri="{BB962C8B-B14F-4D97-AF65-F5344CB8AC3E}">
        <p14:creationId xmlns:p14="http://schemas.microsoft.com/office/powerpoint/2010/main" val="3709112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bez přestávky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nepijte žádný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Po skončení učení jděte hned spát </a:t>
            </a:r>
            <a:r>
              <a:rPr lang="en-US" altLang="de-DE" sz="2400" dirty="0">
                <a:solidFill>
                  <a:srgbClr val="333333"/>
                </a:solidFill>
              </a:rPr>
              <a:t>(</a:t>
            </a:r>
            <a:r>
              <a:rPr lang="cs-CZ" altLang="de-DE" sz="2400" dirty="0">
                <a:solidFill>
                  <a:srgbClr val="333333"/>
                </a:solidFill>
              </a:rPr>
              <a:t>už se ničím </a:t>
            </a:r>
            <a:r>
              <a:rPr lang="cs-CZ" altLang="de-DE" sz="2400">
                <a:solidFill>
                  <a:srgbClr val="333333"/>
                </a:solidFill>
              </a:rPr>
              <a:t>nerozptylujte</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13</a:t>
            </a:fld>
            <a:endParaRPr lang="de-DE" altLang="de-DE"/>
          </a:p>
        </p:txBody>
      </p:sp>
    </p:spTree>
    <p:extLst>
      <p:ext uri="{BB962C8B-B14F-4D97-AF65-F5344CB8AC3E}">
        <p14:creationId xmlns:p14="http://schemas.microsoft.com/office/powerpoint/2010/main" val="372898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000000"/>
              </a:buClr>
              <a:buFont typeface="WingDings"/>
              <a:buChar char=""/>
            </a:pPr>
            <a:r>
              <a:rPr lang="cs-CZ" altLang="de-DE" sz="2400" dirty="0">
                <a:solidFill>
                  <a:srgbClr val="333333"/>
                </a:solidFill>
              </a:rPr>
              <a:t>Opakování </a:t>
            </a:r>
            <a:r>
              <a:rPr lang="en-US" altLang="de-DE" sz="2400" dirty="0">
                <a:solidFill>
                  <a:srgbClr val="333333"/>
                </a:solidFill>
              </a:rPr>
              <a:t>&amp; </a:t>
            </a:r>
            <a:r>
              <a:rPr lang="cs-CZ" altLang="de-DE" sz="2400" dirty="0">
                <a:solidFill>
                  <a:srgbClr val="333333"/>
                </a:solidFill>
              </a:rPr>
              <a:t>propracování</a:t>
            </a:r>
            <a:r>
              <a:rPr lang="en-US" altLang="de-DE" sz="2400" dirty="0">
                <a:solidFill>
                  <a:srgbClr val="333333"/>
                </a:solidFill>
              </a:rPr>
              <a:t>; </a:t>
            </a:r>
            <a:r>
              <a:rPr lang="cs-CZ" altLang="de-DE" sz="2400" dirty="0">
                <a:solidFill>
                  <a:srgbClr val="004992"/>
                </a:solidFill>
              </a:rPr>
              <a:t>POROZUMĚNÍ</a:t>
            </a:r>
            <a:endParaRPr lang="en-US" alt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U abstraktních témat</a:t>
            </a:r>
            <a:r>
              <a:rPr lang="en-US" altLang="de-DE" sz="2400" dirty="0">
                <a:solidFill>
                  <a:srgbClr val="333333"/>
                </a:solidFill>
              </a:rPr>
              <a:t>: </a:t>
            </a:r>
            <a:r>
              <a:rPr lang="cs-CZ" altLang="de-DE" sz="2400" dirty="0">
                <a:solidFill>
                  <a:srgbClr val="333333"/>
                </a:solidFill>
              </a:rPr>
              <a:t>snažte se najít jednoduché příklady nebo mnemotechnické pomůcky </a:t>
            </a:r>
            <a:r>
              <a:rPr lang="en-US" altLang="de-DE" sz="2400" dirty="0">
                <a:solidFill>
                  <a:srgbClr val="333333"/>
                </a:solidFill>
              </a:rPr>
              <a:t>(</a:t>
            </a:r>
            <a:r>
              <a:rPr lang="cs-CZ" altLang="de-DE" sz="2400" dirty="0">
                <a:solidFill>
                  <a:srgbClr val="333333"/>
                </a:solidFill>
              </a:rPr>
              <a:t>např. 150 – hadice = hasiči; 155 – vozíček = první pomoc, 158 – pouta = policie)</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Kombinujte nové informace s již existujícími znalostmi</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Nestudujte příliš dlouho bez přestávky</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nepijte žádný alkohol</a:t>
            </a:r>
            <a:endParaRPr lang="en-US"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Po skončení učení jděte hned spát </a:t>
            </a:r>
            <a:r>
              <a:rPr lang="en-US" altLang="de-DE" sz="2400" dirty="0">
                <a:solidFill>
                  <a:srgbClr val="333333"/>
                </a:solidFill>
              </a:rPr>
              <a:t>(</a:t>
            </a:r>
            <a:r>
              <a:rPr lang="cs-CZ" altLang="de-DE" sz="2400" dirty="0">
                <a:solidFill>
                  <a:srgbClr val="333333"/>
                </a:solidFill>
              </a:rPr>
              <a:t>už se ničím nerozptylujte</a:t>
            </a:r>
            <a:r>
              <a:rPr lang="en-US"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400" dirty="0">
                <a:solidFill>
                  <a:srgbClr val="333333"/>
                </a:solidFill>
              </a:rPr>
              <a:t>Během učení využívejte různé smysly </a:t>
            </a:r>
            <a:r>
              <a:rPr lang="en-US" altLang="de-DE" sz="2400" dirty="0">
                <a:solidFill>
                  <a:srgbClr val="333333"/>
                </a:solidFill>
              </a:rPr>
              <a:t>(</a:t>
            </a:r>
            <a:r>
              <a:rPr lang="cs-CZ" altLang="de-DE" sz="2400" dirty="0">
                <a:solidFill>
                  <a:srgbClr val="333333"/>
                </a:solidFill>
              </a:rPr>
              <a:t>čtěte, poslouchejte, pozorujte, zapisujte si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14</a:t>
            </a:fld>
            <a:endParaRPr lang="de-DE" altLang="de-DE"/>
          </a:p>
        </p:txBody>
      </p:sp>
    </p:spTree>
    <p:extLst>
      <p:ext uri="{BB962C8B-B14F-4D97-AF65-F5344CB8AC3E}">
        <p14:creationId xmlns:p14="http://schemas.microsoft.com/office/powerpoint/2010/main" val="1698935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486400" cy="4248000"/>
          </a:xfrm>
        </p:spPr>
        <p:txBody>
          <a:bodyPr/>
          <a:lstStyle/>
          <a:p>
            <a:pPr lvl="0" defTabSz="914400" fontAlgn="base"/>
            <a:r>
              <a:rPr lang="cs-CZ" altLang="de-DE" sz="2400">
                <a:solidFill>
                  <a:srgbClr val="004992"/>
                </a:solidFill>
              </a:rPr>
              <a:t>Čím více smyslů se během učení zapojí</a:t>
            </a:r>
            <a:r>
              <a:rPr lang="de-DE" altLang="de-DE" sz="2400" dirty="0">
                <a:solidFill>
                  <a:srgbClr val="004992"/>
                </a:solidFill>
              </a:rPr>
              <a:t>,</a:t>
            </a:r>
            <a:r>
              <a:rPr lang="cs-CZ" altLang="de-DE" sz="2400" dirty="0">
                <a:solidFill>
                  <a:srgbClr val="004992"/>
                </a:solidFill>
              </a:rPr>
              <a:t> tím lépe si pak pamatujeme</a:t>
            </a:r>
            <a:r>
              <a:rPr lang="de-DE" altLang="de-DE" sz="2400" dirty="0">
                <a:solidFill>
                  <a:srgbClr val="004992"/>
                </a:solidFill>
              </a:rPr>
              <a:t>!</a:t>
            </a:r>
            <a:endParaRPr lang="en-US" sz="2400" dirty="0">
              <a:solidFill>
                <a:srgbClr val="004992"/>
              </a:solidFill>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Jak si můžeme věci lépe pamatovat?</a:t>
            </a:r>
          </a:p>
        </p:txBody>
      </p:sp>
      <p:pic>
        <p:nvPicPr>
          <p:cNvPr id="19"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uplatňujeme</a:t>
            </a:r>
            <a:endParaRPr lang="en-GB" altLang="de-DE" sz="1200" b="1" dirty="0">
              <a:latin typeface="+mn-lt"/>
              <a:cs typeface="+mn-cs"/>
            </a:endParaRPr>
          </a:p>
        </p:txBody>
      </p:sp>
      <p:sp>
        <p:nvSpPr>
          <p:cNvPr id="21"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probíráme</a:t>
            </a:r>
            <a:endParaRPr lang="en-GB" altLang="de-DE" sz="1200" b="1" dirty="0">
              <a:latin typeface="+mn-lt"/>
              <a:cs typeface="+mn-cs"/>
            </a:endParaRPr>
          </a:p>
        </p:txBody>
      </p:sp>
      <p:sp>
        <p:nvSpPr>
          <p:cNvPr id="22"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probíráme</a:t>
            </a:r>
            <a:endParaRPr lang="en-GB" altLang="de-DE" sz="1200" b="1" dirty="0">
              <a:latin typeface="+mn-lt"/>
              <a:cs typeface="+mn-cs"/>
            </a:endParaRPr>
          </a:p>
        </p:txBody>
      </p:sp>
      <p:sp>
        <p:nvSpPr>
          <p:cNvPr id="23"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4"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vidíme</a:t>
            </a:r>
            <a:endParaRPr lang="en-GB" altLang="de-DE" sz="1200" b="1" dirty="0">
              <a:latin typeface="+mn-lt"/>
              <a:cs typeface="+mn-cs"/>
            </a:endParaRPr>
          </a:p>
        </p:txBody>
      </p:sp>
      <p:sp>
        <p:nvSpPr>
          <p:cNvPr id="25"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rPr>
              <a:t>vidíme</a:t>
            </a:r>
          </a:p>
        </p:txBody>
      </p:sp>
      <p:sp>
        <p:nvSpPr>
          <p:cNvPr id="26"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vidíme</a:t>
            </a:r>
            <a:endParaRPr lang="en-GB" altLang="de-DE" sz="1200" b="1" dirty="0">
              <a:latin typeface="+mn-lt"/>
              <a:cs typeface="+mn-cs"/>
            </a:endParaRPr>
          </a:p>
        </p:txBody>
      </p:sp>
      <p:sp>
        <p:nvSpPr>
          <p:cNvPr id="27"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slyšíme</a:t>
            </a:r>
            <a:endParaRPr lang="en-GB" altLang="de-DE" sz="1200" b="1" dirty="0">
              <a:latin typeface="+mn-lt"/>
              <a:cs typeface="+mn-cs"/>
            </a:endParaRPr>
          </a:p>
        </p:txBody>
      </p:sp>
      <p:sp>
        <p:nvSpPr>
          <p:cNvPr id="28"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rPr>
              <a:t>slyšíme</a:t>
            </a:r>
          </a:p>
        </p:txBody>
      </p:sp>
      <p:sp>
        <p:nvSpPr>
          <p:cNvPr id="29"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cs typeface="+mn-cs"/>
              </a:rPr>
              <a:t>slyšíme</a:t>
            </a:r>
            <a:endParaRPr lang="en-GB" altLang="de-DE" sz="1200" b="1" dirty="0">
              <a:latin typeface="+mn-lt"/>
              <a:cs typeface="+mn-cs"/>
            </a:endParaRPr>
          </a:p>
        </p:txBody>
      </p:sp>
      <p:sp>
        <p:nvSpPr>
          <p:cNvPr id="30"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dirty="0">
                <a:latin typeface="+mn-lt"/>
                <a:cs typeface="+mn-cs"/>
              </a:rPr>
              <a:t>slyšíme</a:t>
            </a:r>
            <a:endParaRPr lang="en-GB" altLang="de-DE" sz="1200" b="1" dirty="0">
              <a:latin typeface="+mn-lt"/>
              <a:cs typeface="+mn-cs"/>
            </a:endParaRPr>
          </a:p>
        </p:txBody>
      </p:sp>
      <p:sp>
        <p:nvSpPr>
          <p:cNvPr id="31"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cs typeface="+mn-cs"/>
              </a:rPr>
              <a:t>Znovuvybavení v %</a:t>
            </a:r>
            <a:endParaRPr lang="en-GB" altLang="de-DE" sz="1400" b="1" dirty="0">
              <a:latin typeface="+mn-lt"/>
              <a:cs typeface="+mn-cs"/>
            </a:endParaRPr>
          </a:p>
        </p:txBody>
      </p:sp>
      <p:sp>
        <p:nvSpPr>
          <p:cNvPr id="32"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Vnímáme</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pamatujeme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všichni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stejně</a:t>
            </a:r>
            <a:r>
              <a:rPr lang="en-US" sz="3600" dirty="0">
                <a:solidFill>
                  <a:srgbClr val="004992"/>
                </a:solidFill>
                <a:latin typeface="+mn-lt"/>
                <a:ea typeface="+mn-ea"/>
                <a:cs typeface="+mn-cs"/>
              </a:rPr>
              <a:t>?</a:t>
            </a:r>
          </a:p>
        </p:txBody>
      </p:sp>
      <p:pic>
        <p:nvPicPr>
          <p:cNvPr id="9" name="Picture 2" descr="6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775" y="2203704"/>
            <a:ext cx="454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68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775" y="2203704"/>
            <a:ext cx="344062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txBox="1">
            <a:spLocks/>
          </p:cNvSpPr>
          <p:nvPr/>
        </p:nvSpPr>
        <p:spPr bwMode="gray">
          <a:xfrm>
            <a:off x="408955" y="5733256"/>
            <a:ext cx="11340000" cy="719608"/>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lvl="0" algn="ctr" defTabSz="914377" fontAlgn="auto">
              <a:lnSpc>
                <a:spcPct val="100000"/>
              </a:lnSpc>
              <a:spcBef>
                <a:spcPts val="0"/>
              </a:spcBef>
            </a:pPr>
            <a:r>
              <a:rPr lang="en-US" sz="2400" dirty="0" err="1">
                <a:solidFill>
                  <a:srgbClr val="333333"/>
                </a:solidFill>
              </a:rPr>
              <a:t>Příklad</a:t>
            </a:r>
            <a:r>
              <a:rPr lang="en-US" sz="2400" dirty="0">
                <a:solidFill>
                  <a:srgbClr val="333333"/>
                </a:solidFill>
              </a:rPr>
              <a:t>: </a:t>
            </a:r>
            <a:r>
              <a:rPr lang="en-US" sz="2400" dirty="0" err="1">
                <a:solidFill>
                  <a:srgbClr val="333333"/>
                </a:solidFill>
              </a:rPr>
              <a:t>Tři</a:t>
            </a:r>
            <a:r>
              <a:rPr lang="en-US" sz="2400" dirty="0">
                <a:solidFill>
                  <a:srgbClr val="333333"/>
                </a:solidFill>
              </a:rPr>
              <a:t> </a:t>
            </a:r>
            <a:r>
              <a:rPr lang="en-US" sz="2400" dirty="0" err="1">
                <a:solidFill>
                  <a:srgbClr val="333333"/>
                </a:solidFill>
              </a:rPr>
              <a:t>různí</a:t>
            </a:r>
            <a:r>
              <a:rPr lang="en-US" sz="2400" dirty="0">
                <a:solidFill>
                  <a:srgbClr val="333333"/>
                </a:solidFill>
              </a:rPr>
              <a:t> </a:t>
            </a:r>
            <a:r>
              <a:rPr lang="en-US" sz="2400" dirty="0" err="1">
                <a:solidFill>
                  <a:srgbClr val="333333"/>
                </a:solidFill>
              </a:rPr>
              <a:t>malíři</a:t>
            </a:r>
            <a:r>
              <a:rPr lang="en-US" sz="2400" dirty="0">
                <a:solidFill>
                  <a:srgbClr val="333333"/>
                </a:solidFill>
              </a:rPr>
              <a:t> </a:t>
            </a:r>
            <a:r>
              <a:rPr lang="en-US" sz="2400" dirty="0" err="1">
                <a:solidFill>
                  <a:srgbClr val="333333"/>
                </a:solidFill>
              </a:rPr>
              <a:t>namalovali</a:t>
            </a:r>
            <a:r>
              <a:rPr lang="en-US" sz="2400" dirty="0">
                <a:solidFill>
                  <a:srgbClr val="333333"/>
                </a:solidFill>
              </a:rPr>
              <a:t> </a:t>
            </a:r>
            <a:r>
              <a:rPr lang="en-US" sz="2400" dirty="0" err="1">
                <a:solidFill>
                  <a:srgbClr val="333333"/>
                </a:solidFill>
              </a:rPr>
              <a:t>tutéž</a:t>
            </a:r>
            <a:r>
              <a:rPr lang="en-US" sz="2400" dirty="0">
                <a:solidFill>
                  <a:srgbClr val="333333"/>
                </a:solidFill>
              </a:rPr>
              <a:t> </a:t>
            </a:r>
            <a:r>
              <a:rPr lang="en-US" sz="2400" dirty="0" err="1">
                <a:solidFill>
                  <a:srgbClr val="333333"/>
                </a:solidFill>
              </a:rPr>
              <a:t>španělskou</a:t>
            </a:r>
            <a:r>
              <a:rPr lang="en-US" sz="2400" dirty="0">
                <a:solidFill>
                  <a:srgbClr val="333333"/>
                </a:solidFill>
              </a:rPr>
              <a:t> </a:t>
            </a:r>
            <a:r>
              <a:rPr lang="en-US" sz="2400" dirty="0" err="1">
                <a:solidFill>
                  <a:srgbClr val="333333"/>
                </a:solidFill>
              </a:rPr>
              <a:t>krajinu</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Povšimněte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prosím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rozdílů</a:t>
            </a:r>
            <a:r>
              <a:rPr lang="en-US" sz="3600" dirty="0">
                <a:solidFill>
                  <a:srgbClr val="004992"/>
                </a:solidFill>
                <a:latin typeface="+mn-lt"/>
                <a:ea typeface="+mn-ea"/>
                <a:cs typeface="+mn-cs"/>
              </a:rPr>
              <a:t> v </a:t>
            </a:r>
            <a:r>
              <a:rPr lang="en-US" sz="3600" dirty="0" err="1">
                <a:solidFill>
                  <a:srgbClr val="004992"/>
                </a:solidFill>
                <a:latin typeface="+mn-lt"/>
                <a:ea typeface="+mn-ea"/>
                <a:cs typeface="+mn-cs"/>
              </a:rPr>
              <a:t>barevném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provedení</a:t>
            </a:r>
            <a:r>
              <a:rPr lang="en-US" sz="3600" dirty="0">
                <a:solidFill>
                  <a:srgbClr val="004992"/>
                </a:solidFill>
                <a:latin typeface="+mn-lt"/>
                <a:ea typeface="+mn-ea"/>
                <a:cs typeface="+mn-cs"/>
              </a:rPr>
              <a:t> a </a:t>
            </a:r>
            <a:r>
              <a:rPr lang="en-US" sz="3600" dirty="0" err="1">
                <a:solidFill>
                  <a:srgbClr val="004992"/>
                </a:solidFill>
                <a:latin typeface="+mn-lt"/>
                <a:ea typeface="+mn-ea"/>
                <a:cs typeface="+mn-cs"/>
              </a:rPr>
              <a:t>velikostí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jednotlivých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obrázcích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Které</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aspekty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krajiny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nakreslili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malíři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odlišně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nebo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dokonce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úplně</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opomněli</a:t>
            </a:r>
            <a:r>
              <a:rPr lang="en-US" sz="3600" dirty="0">
                <a:solidFill>
                  <a:srgbClr val="004992"/>
                </a:solidFill>
                <a:latin typeface="+mn-lt"/>
                <a:ea typeface="+mn-ea"/>
                <a:cs typeface="+mn-cs"/>
              </a:rPr>
              <a:t>?</a:t>
            </a:r>
          </a:p>
        </p:txBody>
      </p:sp>
      <p:pic>
        <p:nvPicPr>
          <p:cNvPr id="14" name="Picture 2" descr="Bild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Bild 0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4563283" y="5685055"/>
            <a:ext cx="3430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Bernd Hampel</a:t>
            </a:r>
          </a:p>
        </p:txBody>
      </p:sp>
      <p:sp>
        <p:nvSpPr>
          <p:cNvPr id="18" name="Caption_14"/>
          <p:cNvSpPr txBox="1">
            <a:spLocks noChangeArrowheads="1"/>
          </p:cNvSpPr>
          <p:nvPr/>
        </p:nvSpPr>
        <p:spPr bwMode="auto">
          <a:xfrm>
            <a:off x="8552788" y="5685055"/>
            <a:ext cx="319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Helmut Schack</a:t>
            </a:r>
          </a:p>
        </p:txBody>
      </p:sp>
      <p:sp>
        <p:nvSpPr>
          <p:cNvPr id="19" name="Caption_16"/>
          <p:cNvSpPr txBox="1">
            <a:spLocks noChangeArrowheads="1"/>
          </p:cNvSpPr>
          <p:nvPr/>
        </p:nvSpPr>
        <p:spPr bwMode="auto">
          <a:xfrm>
            <a:off x="408954" y="5685055"/>
            <a:ext cx="3594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cs typeface="+mn-cs"/>
              </a:rPr>
              <a:t>Andreas Weißgerber</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C1C36161-1FF5-4EE1-87C6-37F22DE41F19}"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Každý</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člověk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vnímá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věci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jinak</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Jako</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těchto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tří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obrazů</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nich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stejná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krajina</a:t>
            </a:r>
            <a:r>
              <a:rPr lang="en-US" sz="3600" dirty="0">
                <a:solidFill>
                  <a:srgbClr val="004992"/>
                </a:solidFill>
                <a:latin typeface="+mn-lt"/>
                <a:ea typeface="+mn-ea"/>
                <a:cs typeface="+mn-cs"/>
              </a:rPr>
              <a:t>, ale s </a:t>
            </a:r>
            <a:r>
              <a:rPr lang="en-US" sz="3600" dirty="0" err="1">
                <a:solidFill>
                  <a:srgbClr val="004992"/>
                </a:solidFill>
                <a:latin typeface="+mn-lt"/>
                <a:ea typeface="+mn-ea"/>
                <a:cs typeface="+mn-cs"/>
              </a:rPr>
              <a:t>rozdílným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pojetím</a:t>
            </a:r>
            <a:r>
              <a:rPr lang="en-US" sz="3600" dirty="0">
                <a:solidFill>
                  <a:srgbClr val="004992"/>
                </a:solidFill>
                <a:latin typeface="+mn-lt"/>
                <a:ea typeface="+mn-ea"/>
                <a:cs typeface="+mn-cs"/>
              </a:rPr>
              <a:t>!</a:t>
            </a:r>
          </a:p>
        </p:txBody>
      </p:sp>
      <p:pic>
        <p:nvPicPr>
          <p:cNvPr id="17" name="Picture 3" descr="Bild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283" y="2941855"/>
            <a:ext cx="343001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Bild 0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788" y="2941855"/>
            <a:ext cx="319616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Bild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55" y="2941855"/>
            <a:ext cx="359483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26"/>
          <p:cNvSpPr>
            <a:spLocks noChangeArrowheads="1"/>
          </p:cNvSpPr>
          <p:nvPr/>
        </p:nvSpPr>
        <p:spPr bwMode="auto">
          <a:xfrm>
            <a:off x="10994131" y="3881653"/>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1" name="Caption_25"/>
          <p:cNvSpPr>
            <a:spLocks noChangeArrowheads="1"/>
          </p:cNvSpPr>
          <p:nvPr/>
        </p:nvSpPr>
        <p:spPr bwMode="auto">
          <a:xfrm>
            <a:off x="7393731" y="3999722"/>
            <a:ext cx="457200" cy="627465"/>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2" name="Caption_24"/>
          <p:cNvSpPr>
            <a:spLocks noChangeArrowheads="1"/>
          </p:cNvSpPr>
          <p:nvPr/>
        </p:nvSpPr>
        <p:spPr bwMode="auto">
          <a:xfrm>
            <a:off x="3073251" y="3881654"/>
            <a:ext cx="457200" cy="627465"/>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23" name="Caption_18"/>
          <p:cNvSpPr txBox="1">
            <a:spLocks noChangeArrowheads="1"/>
          </p:cNvSpPr>
          <p:nvPr/>
        </p:nvSpPr>
        <p:spPr bwMode="auto">
          <a:xfrm>
            <a:off x="4563283" y="5685055"/>
            <a:ext cx="3430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Bernd Hampel: Barva krajiny je daleko zemitější. Strom vpravo u cesty chybí úplně. (červené kolečko).</a:t>
            </a:r>
            <a:endParaRPr lang="en-US" altLang="de-DE" sz="1200" b="0" dirty="0">
              <a:latin typeface="+mn-lt"/>
              <a:cs typeface="+mn-cs"/>
            </a:endParaRPr>
          </a:p>
        </p:txBody>
      </p:sp>
      <p:sp>
        <p:nvSpPr>
          <p:cNvPr id="24" name="Caption_17"/>
          <p:cNvSpPr txBox="1">
            <a:spLocks noChangeArrowheads="1"/>
          </p:cNvSpPr>
          <p:nvPr/>
        </p:nvSpPr>
        <p:spPr bwMode="auto">
          <a:xfrm>
            <a:off x="8552788" y="5685055"/>
            <a:ext cx="3196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Helmut Schack: Na tomto obraze jsou různé kousky země, které se táhnou až k obzoru. Krajina je daleko barevnější. Na rozdíl od obou ostatních obrazů je zde skupina stromů až na obzoru (nejsou za nimi žádné hory). </a:t>
            </a:r>
            <a:endParaRPr lang="en-US" altLang="de-DE" sz="1200" b="0" dirty="0">
              <a:latin typeface="+mn-lt"/>
              <a:cs typeface="+mn-cs"/>
            </a:endParaRPr>
          </a:p>
        </p:txBody>
      </p:sp>
      <p:sp>
        <p:nvSpPr>
          <p:cNvPr id="25" name="Caption_19"/>
          <p:cNvSpPr txBox="1">
            <a:spLocks noChangeArrowheads="1"/>
          </p:cNvSpPr>
          <p:nvPr/>
        </p:nvSpPr>
        <p:spPr bwMode="auto">
          <a:xfrm>
            <a:off x="408954" y="5685055"/>
            <a:ext cx="3594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200" b="0">
                <a:latin typeface="+mn-lt"/>
                <a:cs typeface="+mn-cs"/>
              </a:rPr>
              <a:t>Andreas Weißgerber: Hory jsou na tomto obrazu menší než na ostatních dvou. </a:t>
            </a:r>
            <a:endParaRPr lang="en-US" altLang="de-DE" sz="1200" b="0" dirty="0">
              <a:latin typeface="+mn-lt"/>
              <a:cs typeface="+mn-cs"/>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C1C36161-1FF5-4EE1-87C6-37F22DE41F19}"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endParaRPr lang="de-DE" alt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p>
          <a:p>
            <a:pPr marL="342900" indent="-342900" defTabSz="441325" eaLnBrk="1" hangingPunct="1">
              <a:buClr>
                <a:srgbClr val="333333"/>
              </a:buClr>
              <a:buFont typeface="WingDings"/>
              <a:buChar char=""/>
              <a:tabLst>
                <a:tab pos="361950" algn="l"/>
              </a:tabLst>
            </a:pPr>
            <a:r>
              <a:rPr lang="cs-CZ" altLang="de-DE" sz="2400" dirty="0">
                <a:solidFill>
                  <a:srgbClr val="333333"/>
                </a:solidFill>
              </a:rPr>
              <a:t>Potom se vás zeptáme, co jste na obrázku viděli a nakolik jste si tím </a:t>
            </a:r>
            <a:r>
              <a:rPr lang="cs-CZ" altLang="de-DE" sz="2400">
                <a:solidFill>
                  <a:srgbClr val="333333"/>
                </a:solidFill>
              </a:rPr>
              <a:t>jistí.</a:t>
            </a:r>
            <a:endParaRPr lang="de-DE" alt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20</a:t>
            </a:fld>
            <a:endParaRPr lang="de-DE" altLang="de-DE"/>
          </a:p>
        </p:txBody>
      </p:sp>
    </p:spTree>
    <p:extLst>
      <p:ext uri="{BB962C8B-B14F-4D97-AF65-F5344CB8AC3E}">
        <p14:creationId xmlns:p14="http://schemas.microsoft.com/office/powerpoint/2010/main" val="189216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45059" name="Rectangle 3"/>
          <p:cNvSpPr>
            <a:spLocks noGrp="1" noChangeArrowheads="1"/>
          </p:cNvSpPr>
          <p:nvPr>
            <p:ph idx="1"/>
          </p:nvPr>
        </p:nvSpPr>
        <p:spPr/>
        <p:txBody>
          <a:bodyPr>
            <a:noAutofit/>
          </a:bodyPr>
          <a:lstStyle/>
          <a:p>
            <a:pPr marL="342900" indent="-342900" defTabSz="441325" eaLnBrk="1" hangingPunct="1">
              <a:buClr>
                <a:srgbClr val="333333"/>
              </a:buClr>
              <a:buFont typeface="WingDings"/>
              <a:buChar char=""/>
              <a:tabLst>
                <a:tab pos="361950" algn="l"/>
              </a:tabLst>
            </a:pPr>
            <a:r>
              <a:rPr lang="cs-CZ" altLang="de-DE" sz="2400" dirty="0">
                <a:solidFill>
                  <a:srgbClr val="333333"/>
                </a:solidFill>
              </a:rPr>
              <a:t>Ukážeme vám teď několik dosti složitých scének </a:t>
            </a:r>
            <a:r>
              <a:rPr lang="de-DE" altLang="de-DE" sz="2400" dirty="0">
                <a:solidFill>
                  <a:srgbClr val="333333"/>
                </a:solidFill>
              </a:rPr>
              <a:t>(</a:t>
            </a:r>
            <a:r>
              <a:rPr lang="cs-CZ" altLang="de-DE" sz="2400" dirty="0">
                <a:solidFill>
                  <a:srgbClr val="333333"/>
                </a:solidFill>
              </a:rPr>
              <a:t>například přeplněná pláž</a:t>
            </a:r>
            <a:r>
              <a:rPr lang="de-DE" altLang="de-DE" sz="2400" dirty="0">
                <a:solidFill>
                  <a:srgbClr val="333333"/>
                </a:solidFill>
              </a:rPr>
              <a:t>, </a:t>
            </a:r>
            <a:r>
              <a:rPr lang="cs-CZ" altLang="de-DE" sz="2400" dirty="0">
                <a:solidFill>
                  <a:srgbClr val="333333"/>
                </a:solidFill>
              </a:rPr>
              <a:t>nádraží apod.</a:t>
            </a:r>
            <a:r>
              <a:rPr lang="de-DE" altLang="de-DE" sz="2400" dirty="0">
                <a:solidFill>
                  <a:srgbClr val="333333"/>
                </a:solidFill>
              </a:rPr>
              <a:t>).</a:t>
            </a:r>
          </a:p>
          <a:p>
            <a:pPr marL="342900" indent="-342900" defTabSz="441325" eaLnBrk="1" hangingPunct="1">
              <a:buClr>
                <a:srgbClr val="333333"/>
              </a:buClr>
              <a:buFont typeface="WingDings"/>
              <a:buChar char=""/>
              <a:tabLst>
                <a:tab pos="361950" algn="l"/>
              </a:tabLst>
            </a:pPr>
            <a:r>
              <a:rPr lang="cs-CZ" altLang="de-DE" sz="2400" dirty="0">
                <a:solidFill>
                  <a:srgbClr val="333333"/>
                </a:solidFill>
              </a:rPr>
              <a:t>Potom se vás zeptáme, co jste na obrázku viděli a nakolik jste si tím jistí.</a:t>
            </a:r>
            <a:endParaRPr lang="de-DE" altLang="de-DE" sz="2400" dirty="0">
              <a:solidFill>
                <a:srgbClr val="333333"/>
              </a:solidFill>
            </a:endParaRPr>
          </a:p>
          <a:p>
            <a:pPr algn="ctr" defTabSz="441325" eaLnBrk="1" hangingPunct="1">
              <a:tabLst>
                <a:tab pos="361950" algn="l"/>
              </a:tabLst>
            </a:pPr>
            <a:r>
              <a:rPr lang="cs-CZ" altLang="de-DE" sz="2400" dirty="0">
                <a:solidFill>
                  <a:srgbClr val="004992"/>
                </a:solidFill>
              </a:rPr>
              <a:t>Snažte se zapamatovat si co nejvíce podrobností</a:t>
            </a:r>
            <a:r>
              <a:rPr lang="de-DE" altLang="de-DE" sz="2400" dirty="0">
                <a:solidFill>
                  <a:srgbClr val="004992"/>
                </a:solidFill>
              </a:rPr>
              <a:t>!</a:t>
            </a:r>
            <a:endParaRPr lang="de-DE" alt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21</a:t>
            </a:fld>
            <a:endParaRPr lang="de-DE" altLang="de-DE"/>
          </a:p>
        </p:txBody>
      </p:sp>
    </p:spTree>
    <p:extLst>
      <p:ext uri="{BB962C8B-B14F-4D97-AF65-F5344CB8AC3E}">
        <p14:creationId xmlns:p14="http://schemas.microsoft.com/office/powerpoint/2010/main" val="2587220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828" y="1078992"/>
            <a:ext cx="393586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Na pláži</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všechno jste viděli? Nakolik jste si tím jistí?</a:t>
            </a:r>
            <a:endParaRPr lang="de-DE" altLang="de-DE">
              <a:solidFill>
                <a:srgbClr val="004992"/>
              </a:solidFill>
              <a:latin typeface="+mn-lt"/>
              <a:ea typeface="+mn-ea"/>
              <a:cs typeface="+mn-cs"/>
            </a:endParaRPr>
          </a:p>
        </p:txBody>
      </p:sp>
      <p:sp>
        <p:nvSpPr>
          <p:cNvPr id="4915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míč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záchranný kruh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slaměný klobouk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ručník</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Na pláži</a:t>
            </a:r>
            <a:endParaRPr lang="de-DE" altLang="de-DE" sz="3600">
              <a:latin typeface="+mn-lt"/>
              <a:ea typeface="+mn-ea"/>
              <a:cs typeface="+mn-cs"/>
            </a:endParaRPr>
          </a:p>
        </p:txBody>
      </p:sp>
      <p:sp>
        <p:nvSpPr>
          <p:cNvPr id="512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plavčík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pes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míč</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záchranný kruh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slaměný klobouk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ručník</a:t>
            </a:r>
            <a:endParaRPr lang="de-DE" altLang="de-DE" sz="2400" dirty="0">
              <a:solidFill>
                <a:srgbClr val="004992"/>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487" y="2203704"/>
            <a:ext cx="311254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Bahnhof ohne Sig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5435" y="1078992"/>
            <a:ext cx="71706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Nádraží</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Nakolik jste si tím jistí?</a:t>
            </a:r>
            <a:endParaRPr lang="de-DE" altLang="de-DE">
              <a:solidFill>
                <a:srgbClr val="004992"/>
              </a:solidFill>
              <a:latin typeface="+mn-lt"/>
              <a:ea typeface="+mn-ea"/>
              <a:cs typeface="+mn-cs"/>
            </a:endParaRPr>
          </a:p>
        </p:txBody>
      </p:sp>
      <p:sp>
        <p:nvSpPr>
          <p:cNvPr id="5529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vagóny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lokomotiva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nádražní budova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jízdní řád</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semafor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Nádraží</a:t>
            </a:r>
            <a:endParaRPr lang="de-DE" altLang="de-DE" sz="3600">
              <a:latin typeface="+mn-lt"/>
              <a:ea typeface="+mn-ea"/>
              <a:cs typeface="+mn-cs"/>
            </a:endParaRPr>
          </a:p>
        </p:txBody>
      </p:sp>
      <p:sp>
        <p:nvSpPr>
          <p:cNvPr id="5734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koleje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vagóny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lokomotiva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nádražní budova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jízdní řád</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semafor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a:t>
            </a:r>
            <a:endParaRPr lang="de-DE" altLang="de-DE" sz="2400" dirty="0">
              <a:solidFill>
                <a:srgbClr val="333333"/>
              </a:solidFill>
            </a:endParaRPr>
          </a:p>
        </p:txBody>
      </p:sp>
      <p:pic>
        <p:nvPicPr>
          <p:cNvPr id="11" name="Picture 6" descr="Bahnhof ohn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00C74DC3-8B92-4382-BC71-F4DB2F7B9F27}"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Náš mozek nahrazuje a přidává chybějící informace na základě dřívějších podobných zážitků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typická scéna na pláži o dovolené</a:t>
            </a:r>
            <a:r>
              <a:rPr lang="de-DE" altLang="de-DE" sz="2400">
                <a:solidFill>
                  <a:srgbClr val="333333"/>
                </a:solidFill>
              </a:rPr>
              <a:t>). </a:t>
            </a:r>
            <a:r>
              <a:rPr lang="cs-CZ" altLang="de-DE" sz="2400">
                <a:solidFill>
                  <a:srgbClr val="333333"/>
                </a:solidFill>
              </a:rPr>
              <a:t>Některé </a:t>
            </a:r>
            <a:r>
              <a:rPr lang="cs-CZ" altLang="de-DE" sz="2400" dirty="0">
                <a:solidFill>
                  <a:srgbClr val="333333"/>
                </a:solidFill>
              </a:rPr>
              <a:t>předměty si doplňujeme na </a:t>
            </a:r>
            <a:r>
              <a:rPr lang="cs-CZ" altLang="de-DE" sz="2400">
                <a:solidFill>
                  <a:srgbClr val="333333"/>
                </a:solidFill>
              </a:rPr>
              <a:t>základě “</a:t>
            </a:r>
            <a:r>
              <a:rPr lang="en-CA" altLang="de-DE" sz="2400">
                <a:solidFill>
                  <a:srgbClr val="333333"/>
                </a:solidFill>
              </a:rPr>
              <a:t>logi</a:t>
            </a:r>
            <a:r>
              <a:rPr lang="cs-CZ" altLang="de-DE" sz="2400">
                <a:solidFill>
                  <a:srgbClr val="333333"/>
                </a:solidFill>
              </a:rPr>
              <a:t>ky</a:t>
            </a:r>
            <a:r>
              <a:rPr lang="en-CA" altLang="de-DE" sz="2400">
                <a:solidFill>
                  <a:srgbClr val="333333"/>
                </a:solidFill>
              </a:rPr>
              <a:t>”</a:t>
            </a:r>
            <a:r>
              <a:rPr lang="de-DE" altLang="de-DE" sz="2400">
                <a:solidFill>
                  <a:srgbClr val="333333"/>
                </a:solidFill>
              </a:rPr>
              <a:t> </a:t>
            </a:r>
            <a:r>
              <a:rPr lang="de-DE" altLang="de-DE" sz="2400" dirty="0">
                <a:solidFill>
                  <a:srgbClr val="333333"/>
                </a:solidFill>
              </a:rPr>
              <a:t>(</a:t>
            </a:r>
            <a:r>
              <a:rPr lang="cs-CZ" altLang="de-DE" sz="2400" dirty="0">
                <a:solidFill>
                  <a:srgbClr val="333333"/>
                </a:solidFill>
              </a:rPr>
              <a:t>v tomto případě</a:t>
            </a:r>
            <a:r>
              <a:rPr lang="de-DE" altLang="de-DE" sz="2400" dirty="0">
                <a:solidFill>
                  <a:srgbClr val="333333"/>
                </a:solidFill>
              </a:rPr>
              <a:t>: </a:t>
            </a:r>
            <a:r>
              <a:rPr lang="cs-CZ" altLang="de-DE" sz="2400" dirty="0">
                <a:solidFill>
                  <a:srgbClr val="333333"/>
                </a:solidFill>
              </a:rPr>
              <a:t>míč</a:t>
            </a:r>
            <a:r>
              <a:rPr lang="de-DE" altLang="de-DE" sz="2400" dirty="0">
                <a:solidFill>
                  <a:srgbClr val="333333"/>
                </a:solidFill>
              </a:rPr>
              <a:t>, </a:t>
            </a:r>
            <a:r>
              <a:rPr lang="cs-CZ" altLang="de-DE" sz="2400">
                <a:solidFill>
                  <a:srgbClr val="333333"/>
                </a:solidFill>
              </a:rPr>
              <a:t>ručník</a:t>
            </a:r>
            <a:r>
              <a:rPr lang="de-DE" altLang="de-DE" sz="2400">
                <a:solidFill>
                  <a:srgbClr val="333333"/>
                </a:solidFill>
              </a:rPr>
              <a:t>)!</a:t>
            </a:r>
            <a:endParaRPr lang="de-DE"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00C74DC3-8B92-4382-BC71-F4DB2F7B9F27}" type="slidenum">
              <a:rPr lang="de-DE" altLang="de-DE" smtClean="0"/>
              <a:pPr>
                <a:defRPr/>
              </a:pPr>
              <a:t>29</a:t>
            </a:fld>
            <a:endParaRPr lang="de-DE" altLang="de-DE"/>
          </a:p>
        </p:txBody>
      </p:sp>
    </p:spTree>
    <p:extLst>
      <p:ext uri="{BB962C8B-B14F-4D97-AF65-F5344CB8AC3E}">
        <p14:creationId xmlns:p14="http://schemas.microsoft.com/office/powerpoint/2010/main" val="1114882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sp>
        <p:nvSpPr>
          <p:cNvPr id="63490"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dirty="0">
                <a:solidFill>
                  <a:srgbClr val="333333"/>
                </a:solidFill>
              </a:rPr>
              <a:t>Ne všechno, na co si vzpomínáme, se skutečně stalo</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Náš mozek nahrazuje a přidává chybějící informace na základě dřívějších podobných zážitků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typická scéna na pláži o dovolené</a:t>
            </a:r>
            <a:r>
              <a:rPr lang="de-DE" altLang="de-DE" sz="2400">
                <a:solidFill>
                  <a:srgbClr val="333333"/>
                </a:solidFill>
              </a:rPr>
              <a:t>). </a:t>
            </a:r>
            <a:r>
              <a:rPr lang="cs-CZ" altLang="de-DE" sz="2400">
                <a:solidFill>
                  <a:srgbClr val="333333"/>
                </a:solidFill>
              </a:rPr>
              <a:t>Některé </a:t>
            </a:r>
            <a:r>
              <a:rPr lang="cs-CZ" altLang="de-DE" sz="2400" dirty="0">
                <a:solidFill>
                  <a:srgbClr val="333333"/>
                </a:solidFill>
              </a:rPr>
              <a:t>předměty si doplňujeme na </a:t>
            </a:r>
            <a:r>
              <a:rPr lang="cs-CZ" altLang="de-DE" sz="2400">
                <a:solidFill>
                  <a:srgbClr val="333333"/>
                </a:solidFill>
              </a:rPr>
              <a:t>základě “</a:t>
            </a:r>
            <a:r>
              <a:rPr lang="en-CA" altLang="de-DE" sz="2400">
                <a:solidFill>
                  <a:srgbClr val="333333"/>
                </a:solidFill>
              </a:rPr>
              <a:t>logi</a:t>
            </a:r>
            <a:r>
              <a:rPr lang="cs-CZ" altLang="de-DE" sz="2400">
                <a:solidFill>
                  <a:srgbClr val="333333"/>
                </a:solidFill>
              </a:rPr>
              <a:t>ky</a:t>
            </a:r>
            <a:r>
              <a:rPr lang="en-CA" altLang="de-DE" sz="2400">
                <a:solidFill>
                  <a:srgbClr val="333333"/>
                </a:solidFill>
              </a:rPr>
              <a:t>”</a:t>
            </a:r>
            <a:r>
              <a:rPr lang="de-DE" altLang="de-DE" sz="2400">
                <a:solidFill>
                  <a:srgbClr val="333333"/>
                </a:solidFill>
              </a:rPr>
              <a:t> </a:t>
            </a:r>
            <a:r>
              <a:rPr lang="de-DE" altLang="de-DE" sz="2400" dirty="0">
                <a:solidFill>
                  <a:srgbClr val="333333"/>
                </a:solidFill>
              </a:rPr>
              <a:t>(</a:t>
            </a:r>
            <a:r>
              <a:rPr lang="cs-CZ" altLang="de-DE" sz="2400" dirty="0">
                <a:solidFill>
                  <a:srgbClr val="333333"/>
                </a:solidFill>
              </a:rPr>
              <a:t>v tomto případě</a:t>
            </a:r>
            <a:r>
              <a:rPr lang="de-DE" altLang="de-DE" sz="2400" dirty="0">
                <a:solidFill>
                  <a:srgbClr val="333333"/>
                </a:solidFill>
              </a:rPr>
              <a:t>: </a:t>
            </a:r>
            <a:r>
              <a:rPr lang="cs-CZ" altLang="de-DE" sz="2400" dirty="0">
                <a:solidFill>
                  <a:srgbClr val="333333"/>
                </a:solidFill>
              </a:rPr>
              <a:t>míč</a:t>
            </a:r>
            <a:r>
              <a:rPr lang="de-DE" altLang="de-DE" sz="2400" dirty="0">
                <a:solidFill>
                  <a:srgbClr val="333333"/>
                </a:solidFill>
              </a:rPr>
              <a:t>, </a:t>
            </a:r>
            <a:r>
              <a:rPr lang="cs-CZ" altLang="de-DE" sz="2400" dirty="0">
                <a:solidFill>
                  <a:srgbClr val="333333"/>
                </a:solidFill>
              </a:rPr>
              <a:t>ručník</a:t>
            </a:r>
            <a:r>
              <a:rPr lang="de-DE" altLang="de-DE" sz="2400" dirty="0">
                <a:solidFill>
                  <a:srgbClr val="333333"/>
                </a:solidFill>
              </a:rPr>
              <a:t>)!</a:t>
            </a:r>
          </a:p>
          <a:p>
            <a:pPr marL="342900" indent="-342900" eaLnBrk="1" hangingPunct="1">
              <a:buClr>
                <a:srgbClr val="333333"/>
              </a:buClr>
              <a:buFont typeface="WingDings"/>
              <a:buChar char=""/>
            </a:pPr>
            <a:r>
              <a:rPr lang="cs-CZ" altLang="de-DE" sz="2400" dirty="0">
                <a:solidFill>
                  <a:srgbClr val="333333"/>
                </a:solidFill>
              </a:rPr>
              <a:t>Skutečné vzpomínky často dokážeme odlišit od falešných vzpomínek na základě jejich živosti</a:t>
            </a:r>
            <a:r>
              <a:rPr lang="de-DE" altLang="de-DE" sz="2400" dirty="0">
                <a:solidFill>
                  <a:srgbClr val="333333"/>
                </a:solidFill>
              </a:rPr>
              <a:t>: </a:t>
            </a:r>
            <a:r>
              <a:rPr lang="cs-CZ" altLang="de-DE" sz="2400" dirty="0">
                <a:solidFill>
                  <a:srgbClr val="333333"/>
                </a:solidFill>
              </a:rPr>
              <a:t>falešné vzpomínky jsou </a:t>
            </a:r>
            <a:r>
              <a:rPr lang="cs-CZ" altLang="de-DE" sz="2400">
                <a:solidFill>
                  <a:srgbClr val="333333"/>
                </a:solidFill>
              </a:rPr>
              <a:t>méně “zřetelné</a:t>
            </a:r>
            <a:r>
              <a:rPr lang="en-CA" altLang="de-DE" sz="2400">
                <a:solidFill>
                  <a:srgbClr val="333333"/>
                </a:solidFill>
              </a:rPr>
              <a:t>”</a:t>
            </a:r>
            <a:r>
              <a:rPr lang="de-DE" altLang="de-DE" sz="2400">
                <a:solidFill>
                  <a:srgbClr val="333333"/>
                </a:solidFill>
              </a:rPr>
              <a:t> </a:t>
            </a:r>
            <a:r>
              <a:rPr lang="cs-CZ" altLang="de-DE" sz="2400" dirty="0">
                <a:solidFill>
                  <a:srgbClr val="333333"/>
                </a:solidFill>
              </a:rPr>
              <a:t>a obsahují méně podrobností</a:t>
            </a:r>
            <a:r>
              <a:rPr lang="de-DE" altLang="de-DE"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00C74DC3-8B92-4382-BC71-F4DB2F7B9F27}" type="slidenum">
              <a:rPr lang="de-DE" altLang="de-DE" smtClean="0"/>
              <a:pPr>
                <a:defRPr/>
              </a:pPr>
              <a:t>30</a:t>
            </a:fld>
            <a:endParaRPr lang="de-DE" altLang="de-DE"/>
          </a:p>
        </p:txBody>
      </p:sp>
    </p:spTree>
    <p:extLst>
      <p:ext uri="{BB962C8B-B14F-4D97-AF65-F5344CB8AC3E}">
        <p14:creationId xmlns:p14="http://schemas.microsoft.com/office/powerpoint/2010/main" val="1789441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lvl="0" defTabSz="914400" fontAlgn="base"/>
            <a:r>
              <a:rPr lang="de-DE" altLang="de-DE" sz="2400">
                <a:solidFill>
                  <a:srgbClr val="004992"/>
                </a:solidFill>
              </a:rPr>
              <a:t>???</a:t>
            </a:r>
            <a:endParaRPr lang="en-US"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Zkreslování vzpomínek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normální zkreslení vzpomínek</a:t>
            </a:r>
            <a:r>
              <a:rPr lang="en-US" altLang="de-DE" sz="2400" dirty="0">
                <a:solidFill>
                  <a:srgbClr val="333333"/>
                </a:solidFill>
              </a:rPr>
              <a:t>: </a:t>
            </a:r>
            <a:r>
              <a:rPr lang="cs-CZ" altLang="de-DE" sz="2400" dirty="0">
                <a:solidFill>
                  <a:srgbClr val="333333"/>
                </a:solidFill>
              </a:rPr>
              <a:t>pozitivní události si pamatujeme lépe než negativní události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cs-CZ" altLang="de-DE" sz="2400" dirty="0">
                <a:solidFill>
                  <a:srgbClr val="333333"/>
                </a:solidFill>
                <a:sym typeface="Wingdings" panose="05000000000000000000" pitchFamily="2" charset="2"/>
              </a:rPr>
              <a:t>depresivní zkreslení vzpomínek</a:t>
            </a:r>
            <a:r>
              <a:rPr lang="en-US" altLang="de-DE" sz="2400" dirty="0">
                <a:solidFill>
                  <a:srgbClr val="333333"/>
                </a:solidFill>
              </a:rPr>
              <a:t>: </a:t>
            </a:r>
            <a:r>
              <a:rPr lang="cs-CZ" altLang="de-DE" sz="2400" dirty="0">
                <a:solidFill>
                  <a:srgbClr val="333333"/>
                </a:solidFill>
              </a:rPr>
              <a:t>negativní události si pamatujeme lépe než </a:t>
            </a:r>
            <a:r>
              <a:rPr lang="cs-CZ" altLang="de-DE" sz="2400">
                <a:solidFill>
                  <a:srgbClr val="333333"/>
                </a:solidFill>
              </a:rPr>
              <a:t>pozitivní události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33</a:t>
            </a:fld>
            <a:endParaRPr lang="de-DE" altLang="de-DE"/>
          </a:p>
        </p:txBody>
      </p:sp>
    </p:spTree>
    <p:extLst>
      <p:ext uri="{BB962C8B-B14F-4D97-AF65-F5344CB8AC3E}">
        <p14:creationId xmlns:p14="http://schemas.microsoft.com/office/powerpoint/2010/main" val="1379928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Typy chyb paměti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004992"/>
                </a:solidFill>
              </a:rPr>
              <a:t>Zapomínání</a:t>
            </a:r>
            <a:endParaRPr lang="en-US" altLang="de-DE" sz="2400" dirty="0">
              <a:solidFill>
                <a:srgbClr val="004992"/>
              </a:solidFill>
            </a:endParaRPr>
          </a:p>
          <a:p>
            <a:pPr marL="342900" lvl="0" indent="-342900" defTabSz="914400" fontAlgn="base">
              <a:buClr>
                <a:srgbClr val="000000"/>
              </a:buClr>
              <a:buFont typeface="WingDings"/>
              <a:buChar char=""/>
            </a:pPr>
            <a:r>
              <a:rPr lang="cs-CZ" altLang="de-DE" sz="2400" dirty="0">
                <a:solidFill>
                  <a:srgbClr val="004992"/>
                </a:solidFill>
              </a:rPr>
              <a:t>Zkreslování vzpomínek</a:t>
            </a:r>
            <a:r>
              <a:rPr lang="en-US" altLang="de-DE" sz="2400" dirty="0">
                <a:solidFill>
                  <a:srgbClr val="004992"/>
                </a:solidFill>
              </a:rPr>
              <a:t>:</a:t>
            </a:r>
            <a:br>
              <a:rPr lang="en-US" altLang="de-DE" sz="2400">
                <a:solidFill>
                  <a:srgbClr val="004992"/>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cs-CZ" altLang="de-DE" sz="2400" dirty="0">
                <a:solidFill>
                  <a:srgbClr val="333333"/>
                </a:solidFill>
              </a:rPr>
              <a:t>normální zkreslení vzpomínek</a:t>
            </a:r>
            <a:r>
              <a:rPr lang="en-US" altLang="de-DE" sz="2400" dirty="0">
                <a:solidFill>
                  <a:srgbClr val="333333"/>
                </a:solidFill>
              </a:rPr>
              <a:t>: </a:t>
            </a:r>
            <a:r>
              <a:rPr lang="cs-CZ" altLang="de-DE" sz="2400" dirty="0">
                <a:solidFill>
                  <a:srgbClr val="333333"/>
                </a:solidFill>
              </a:rPr>
              <a:t>pozitivní události si pamatujeme lépe než negativní události</a:t>
            </a:r>
            <a:br>
              <a:rPr lang="en-US" altLang="de-DE" sz="2400">
                <a:solidFill>
                  <a:srgbClr val="333333"/>
                </a:solidFill>
              </a:rPr>
            </a:br>
            <a:r>
              <a:rPr lang="en-US" altLang="de-DE" sz="2400">
                <a:solidFill>
                  <a:srgbClr val="333333"/>
                </a:solidFill>
                <a:latin typeface="Times New Roman"/>
                <a:sym typeface="Wingdings" panose="05000000000000000000" pitchFamily="2" charset="2"/>
              </a:rPr>
              <a:t>→</a:t>
            </a:r>
            <a:r>
              <a:rPr lang="en-US" altLang="de-DE" sz="2400">
                <a:solidFill>
                  <a:srgbClr val="333333"/>
                </a:solidFill>
                <a:sym typeface="Wingdings" panose="05000000000000000000" pitchFamily="2" charset="2"/>
              </a:rPr>
              <a:t> </a:t>
            </a:r>
            <a:r>
              <a:rPr lang="cs-CZ" altLang="de-DE" sz="2400" dirty="0">
                <a:solidFill>
                  <a:srgbClr val="333333"/>
                </a:solidFill>
                <a:sym typeface="Wingdings" panose="05000000000000000000" pitchFamily="2" charset="2"/>
              </a:rPr>
              <a:t>depresivní zkreslení vzpomínek</a:t>
            </a:r>
            <a:r>
              <a:rPr lang="en-US" altLang="de-DE" sz="2400" dirty="0">
                <a:solidFill>
                  <a:srgbClr val="333333"/>
                </a:solidFill>
              </a:rPr>
              <a:t>: </a:t>
            </a:r>
            <a:r>
              <a:rPr lang="cs-CZ" altLang="de-DE" sz="2400" dirty="0">
                <a:solidFill>
                  <a:srgbClr val="333333"/>
                </a:solidFill>
              </a:rPr>
              <a:t>negativní události si pamatujeme lépe než pozitivní události</a:t>
            </a:r>
            <a:endParaRPr lang="en-US" altLang="de-DE" sz="2400" dirty="0">
              <a:solidFill>
                <a:srgbClr val="333333"/>
              </a:solidFill>
            </a:endParaRPr>
          </a:p>
          <a:p>
            <a:pPr marL="342900" lvl="0" indent="-342900" defTabSz="914400" fontAlgn="base">
              <a:buClr>
                <a:srgbClr val="000000"/>
              </a:buClr>
              <a:buFont typeface="WingDings"/>
              <a:buChar char=""/>
            </a:pPr>
            <a:r>
              <a:rPr lang="cs-CZ" altLang="de-DE" sz="2400" dirty="0">
                <a:solidFill>
                  <a:srgbClr val="004992"/>
                </a:solidFill>
              </a:rPr>
              <a:t>Iluzorní</a:t>
            </a:r>
            <a:r>
              <a:rPr lang="en-US" altLang="de-DE" sz="2400" dirty="0">
                <a:solidFill>
                  <a:srgbClr val="004992"/>
                </a:solidFill>
              </a:rPr>
              <a:t>/</a:t>
            </a:r>
            <a:r>
              <a:rPr lang="cs-CZ" altLang="de-DE" sz="2400" dirty="0">
                <a:solidFill>
                  <a:srgbClr val="004992"/>
                </a:solidFill>
              </a:rPr>
              <a:t>falešné</a:t>
            </a:r>
            <a:r>
              <a:rPr lang="en-US" altLang="de-DE" sz="2400" dirty="0">
                <a:solidFill>
                  <a:srgbClr val="004992"/>
                </a:solidFill>
              </a:rPr>
              <a:t> </a:t>
            </a:r>
            <a:r>
              <a:rPr lang="cs-CZ" altLang="de-DE" sz="2400" dirty="0">
                <a:solidFill>
                  <a:srgbClr val="004992"/>
                </a:solidFill>
              </a:rPr>
              <a:t>vzpomínky</a:t>
            </a:r>
            <a:r>
              <a:rPr lang="en-US" altLang="de-DE" sz="2400" dirty="0">
                <a:solidFill>
                  <a:srgbClr val="004992"/>
                </a:solidFill>
              </a:rPr>
              <a:t>: </a:t>
            </a:r>
            <a:r>
              <a:rPr lang="cs-CZ" altLang="de-DE" sz="2400" dirty="0">
                <a:solidFill>
                  <a:srgbClr val="333333"/>
                </a:solidFill>
              </a:rPr>
              <a:t>pamatujeme si věci, které se ve skutečnosti nestaly</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34</a:t>
            </a:fld>
            <a:endParaRPr lang="de-DE" altLang="de-DE"/>
          </a:p>
        </p:txBody>
      </p:sp>
    </p:spTree>
    <p:extLst>
      <p:ext uri="{BB962C8B-B14F-4D97-AF65-F5344CB8AC3E}">
        <p14:creationId xmlns:p14="http://schemas.microsoft.com/office/powerpoint/2010/main" val="1623964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453394387"/>
              </p:ext>
            </p:extLst>
          </p:nvPr>
        </p:nvGraphicFramePr>
        <p:xfrm>
          <a:off x="408954" y="2044784"/>
          <a:ext cx="11376000" cy="1179576"/>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20" name="Picture 44" descr="Plzak2"/>
          <p:cNvPicPr>
            <a:picLocks noChangeAspect="1" noChangeArrowheads="1"/>
          </p:cNvPicPr>
          <p:nvPr/>
        </p:nvPicPr>
        <p:blipFill>
          <a:blip r:embed="rId3"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685404266"/>
              </p:ext>
            </p:extLst>
          </p:nvPr>
        </p:nvGraphicFramePr>
        <p:xfrm>
          <a:off x="408954" y="2044784"/>
          <a:ext cx="11376000" cy="2359152"/>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Někteří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svědkové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světové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válce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pronásledováni</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ulicích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letícími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stíhačkami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zpochybňují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šlehající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plameny</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takové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jednání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znemožňovaly</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61994"/>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4" descr="Plzak2"/>
          <p:cNvPicPr>
            <a:picLocks noChangeAspect="1" noChangeArrowheads="1"/>
          </p:cNvPicPr>
          <p:nvPr/>
        </p:nvPicPr>
        <p:blipFill>
          <a:blip r:embed="rId4"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36</a:t>
            </a:fld>
            <a:endParaRPr lang="de-DE" altLang="de-DE"/>
          </a:p>
        </p:txBody>
      </p:sp>
    </p:spTree>
    <p:extLst>
      <p:ext uri="{BB962C8B-B14F-4D97-AF65-F5344CB8AC3E}">
        <p14:creationId xmlns:p14="http://schemas.microsoft.com/office/powerpoint/2010/main" val="1590437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3261928732"/>
              </p:ext>
            </p:extLst>
          </p:nvPr>
        </p:nvGraphicFramePr>
        <p:xfrm>
          <a:off x="408954" y="2044784"/>
          <a:ext cx="11376000" cy="3538728"/>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Někteří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svědkové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světové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válce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pronásledováni</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ulicích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letícími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stíhačkami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zpochybňují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šlehající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plameny</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takové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jednání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znemožňovaly</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Slavný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dvouleté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a:t>
                      </a:r>
                      <a:r>
                        <a:rPr kumimoji="0" lang="en-US" sz="1800" b="0" i="0" u="none" strike="noStrike" cap="none" normalizeH="0" baseline="0" dirty="0">
                          <a:ln>
                            <a:noFill/>
                          </a:ln>
                          <a:solidFill>
                            <a:srgbClr val="333333"/>
                          </a:solidFill>
                          <a:effectLst/>
                          <a:latin typeface="+mn-lt"/>
                          <a:ea typeface="+mn-ea"/>
                          <a:cs typeface="+mn-cs"/>
                        </a:rPr>
                        <a:t>, ale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tuto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chůva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když</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ještě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61994"/>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4762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4" descr="Plzak2"/>
          <p:cNvPicPr>
            <a:picLocks noChangeAspect="1" noChangeArrowheads="1"/>
          </p:cNvPicPr>
          <p:nvPr/>
        </p:nvPicPr>
        <p:blipFill>
          <a:blip r:embed="rId5"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37</a:t>
            </a:fld>
            <a:endParaRPr lang="de-DE" altLang="de-DE"/>
          </a:p>
        </p:txBody>
      </p:sp>
    </p:spTree>
    <p:extLst>
      <p:ext uri="{BB962C8B-B14F-4D97-AF65-F5344CB8AC3E}">
        <p14:creationId xmlns:p14="http://schemas.microsoft.com/office/powerpoint/2010/main" val="2284075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Falešné vzpomínky</a:t>
            </a:r>
          </a:p>
        </p:txBody>
      </p:sp>
      <p:graphicFrame>
        <p:nvGraphicFramePr>
          <p:cNvPr id="15" name="Table 14"/>
          <p:cNvGraphicFramePr>
            <a:graphicFrameLocks noGrp="1"/>
          </p:cNvGraphicFramePr>
          <p:nvPr>
            <p:extLst>
              <p:ext uri="{D42A27DB-BD31-4B8C-83A1-F6EECF244321}">
                <p14:modId xmlns:p14="http://schemas.microsoft.com/office/powerpoint/2010/main" val="1880060215"/>
              </p:ext>
            </p:extLst>
          </p:nvPr>
        </p:nvGraphicFramePr>
        <p:xfrm>
          <a:off x="408954" y="2044784"/>
          <a:ext cx="11376000" cy="4727428"/>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Navzdory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obecnému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přesvědčení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známý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manželský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poradce</a:t>
                      </a:r>
                      <a:r>
                        <a:rPr kumimoji="0" lang="en-US" sz="1800" b="0" i="0" u="none" strike="noStrike" cap="none" normalizeH="0" baseline="0" dirty="0">
                          <a:ln>
                            <a:noFill/>
                          </a:ln>
                          <a:solidFill>
                            <a:srgbClr val="333333"/>
                          </a:solidFill>
                          <a:effectLst/>
                          <a:latin typeface="+mn-lt"/>
                          <a:ea typeface="+mn-ea"/>
                          <a:cs typeface="+mn-cs"/>
                        </a:rPr>
                        <a:t> MU Dr. </a:t>
                      </a:r>
                      <a:r>
                        <a:rPr kumimoji="0" lang="en-US" sz="1800" b="0" i="0" u="none" strike="noStrike" cap="none" normalizeH="0" baseline="0" dirty="0" err="1">
                          <a:ln>
                            <a:noFill/>
                          </a:ln>
                          <a:solidFill>
                            <a:srgbClr val="333333"/>
                          </a:solidFill>
                          <a:effectLst/>
                          <a:latin typeface="+mn-lt"/>
                          <a:ea typeface="+mn-ea"/>
                          <a:cs typeface="+mn-cs"/>
                        </a:rPr>
                        <a:t>Plzák</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žádné</a:t>
                      </a:r>
                      <a:r>
                        <a:rPr kumimoji="0" lang="en-US" sz="1800" b="0" i="0" u="none" strike="noStrike" cap="none" normalizeH="0" baseline="0" dirty="0">
                          <a:ln>
                            <a:noFill/>
                          </a:ln>
                          <a:solidFill>
                            <a:srgbClr val="333333"/>
                          </a:solidFill>
                          <a:effectLst/>
                          <a:latin typeface="+mn-lt"/>
                          <a:ea typeface="+mn-ea"/>
                          <a:cs typeface="+mn-cs"/>
                        </a:rPr>
                        <a:t> ze </a:t>
                      </a:r>
                      <a:r>
                        <a:rPr kumimoji="0" lang="en-US" sz="1800" b="0" i="0" u="none" strike="noStrike" cap="none" normalizeH="0" baseline="0" dirty="0" err="1">
                          <a:ln>
                            <a:noFill/>
                          </a:ln>
                          <a:solidFill>
                            <a:srgbClr val="333333"/>
                          </a:solidFill>
                          <a:effectLst/>
                          <a:latin typeface="+mn-lt"/>
                          <a:ea typeface="+mn-ea"/>
                          <a:cs typeface="+mn-cs"/>
                        </a:rPr>
                        <a:t>svých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knih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neradil</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případě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nevěry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zatloukat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Někteří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očití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svědkové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Drážďan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2. </a:t>
                      </a:r>
                      <a:r>
                        <a:rPr kumimoji="0" lang="en-US" sz="1800" b="0" i="0" u="none" strike="noStrike" cap="none" normalizeH="0" baseline="0" dirty="0" err="1">
                          <a:ln>
                            <a:noFill/>
                          </a:ln>
                          <a:solidFill>
                            <a:srgbClr val="333333"/>
                          </a:solidFill>
                          <a:effectLst/>
                          <a:latin typeface="+mn-lt"/>
                          <a:ea typeface="+mn-ea"/>
                          <a:cs typeface="+mn-cs"/>
                        </a:rPr>
                        <a:t>světové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válce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bombardování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lidé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pronásledováni</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ulicích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nízko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letícími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stíhačkami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Historici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zpochybňují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mračna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prachu</a:t>
                      </a:r>
                      <a:r>
                        <a:rPr kumimoji="0" lang="en-US" sz="1800" b="0" i="0" u="none" strike="noStrike" cap="none" normalizeH="0" baseline="0" dirty="0">
                          <a:ln>
                            <a:noFill/>
                          </a:ln>
                          <a:solidFill>
                            <a:srgbClr val="333333"/>
                          </a:solidFill>
                          <a:effectLst/>
                          <a:latin typeface="+mn-lt"/>
                          <a:ea typeface="+mn-ea"/>
                          <a:cs typeface="+mn-cs"/>
                        </a:rPr>
                        <a:t> a </a:t>
                      </a:r>
                      <a:r>
                        <a:rPr kumimoji="0" lang="en-US" sz="1800" b="0" i="0" u="none" strike="noStrike" cap="none" normalizeH="0" baseline="0" dirty="0" err="1">
                          <a:ln>
                            <a:noFill/>
                          </a:ln>
                          <a:solidFill>
                            <a:srgbClr val="333333"/>
                          </a:solidFill>
                          <a:effectLst/>
                          <a:latin typeface="+mn-lt"/>
                          <a:ea typeface="+mn-ea"/>
                          <a:cs typeface="+mn-cs"/>
                        </a:rPr>
                        <a:t>šlehající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plameny</a:t>
                      </a:r>
                      <a:r>
                        <a:rPr kumimoji="0" lang="en-US" sz="1800" b="0" i="0" u="none" strike="noStrike" cap="none" normalizeH="0" baseline="0" dirty="0">
                          <a:ln>
                            <a:noFill/>
                          </a:ln>
                          <a:solidFill>
                            <a:srgbClr val="333333"/>
                          </a:solidFill>
                          <a:effectLst/>
                          <a:latin typeface="+mn-lt"/>
                          <a:ea typeface="+mn-ea"/>
                          <a:cs typeface="+mn-cs"/>
                        </a:rPr>
                        <a:t> by </a:t>
                      </a:r>
                      <a:r>
                        <a:rPr kumimoji="0" lang="en-US" sz="1800" b="0" i="0" u="none" strike="noStrike" cap="none" normalizeH="0" baseline="0" dirty="0" err="1">
                          <a:ln>
                            <a:noFill/>
                          </a:ln>
                          <a:solidFill>
                            <a:srgbClr val="333333"/>
                          </a:solidFill>
                          <a:effectLst/>
                          <a:latin typeface="+mn-lt"/>
                          <a:ea typeface="+mn-ea"/>
                          <a:cs typeface="+mn-cs"/>
                        </a:rPr>
                        <a:t>takové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jednání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znemožňovaly</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79576">
                <a:tc>
                  <a:txBody>
                    <a:bodyPr/>
                    <a:lstStyle/>
                    <a:p>
                      <a:pPr>
                        <a:lnSpc>
                          <a:spcPct val="100000"/>
                        </a:lnSpc>
                        <a:spcBef>
                          <a:spcPts val="1200"/>
                        </a:spcBef>
                      </a:pPr>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Slavný</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psycholog</a:t>
                      </a:r>
                      <a:r>
                        <a:rPr kumimoji="0" lang="en-US" sz="1800" b="0" i="0" u="none" strike="noStrike" cap="none" normalizeH="0" baseline="0" dirty="0">
                          <a:ln>
                            <a:noFill/>
                          </a:ln>
                          <a:solidFill>
                            <a:srgbClr val="333333"/>
                          </a:solidFill>
                          <a:effectLst/>
                          <a:latin typeface="+mn-lt"/>
                          <a:ea typeface="+mn-ea"/>
                          <a:cs typeface="+mn-cs"/>
                        </a:rPr>
                        <a:t> Jean Piaget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pamatoval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jako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dvouleté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unesen</a:t>
                      </a:r>
                      <a:r>
                        <a:rPr kumimoji="0" lang="en-US" sz="1800" b="0" i="0" u="none" strike="noStrike" cap="none" normalizeH="0" baseline="0" dirty="0">
                          <a:ln>
                            <a:noFill/>
                          </a:ln>
                          <a:solidFill>
                            <a:srgbClr val="333333"/>
                          </a:solidFill>
                          <a:effectLst/>
                          <a:latin typeface="+mn-lt"/>
                          <a:ea typeface="+mn-ea"/>
                          <a:cs typeface="+mn-cs"/>
                        </a:rPr>
                        <a:t>, ale </a:t>
                      </a:r>
                      <a:r>
                        <a:rPr kumimoji="0" lang="en-US" sz="1800" b="0" i="0" u="none" strike="noStrike" cap="none" normalizeH="0" baseline="0" dirty="0" err="1">
                          <a:ln>
                            <a:noFill/>
                          </a:ln>
                          <a:solidFill>
                            <a:srgbClr val="333333"/>
                          </a:solidFill>
                          <a:effectLst/>
                          <a:latin typeface="+mn-lt"/>
                          <a:ea typeface="+mn-ea"/>
                          <a:cs typeface="+mn-cs"/>
                        </a:rPr>
                        <a:t>ukázalo</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tuto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historku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vymyslela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chůva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když</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ještě</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dítě</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79576">
                <a:tc>
                  <a:txBody>
                    <a:bodyPr/>
                    <a:lstStyle/>
                    <a:p>
                      <a:pPr>
                        <a:lnSpc>
                          <a:spcPct val="100000"/>
                        </a:lnSpc>
                        <a:spcBef>
                          <a:spcPts val="1200"/>
                        </a:spcBef>
                      </a:pPr>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V </a:t>
                      </a:r>
                      <a:r>
                        <a:rPr kumimoji="0" lang="en-US" sz="1800" b="0" i="0" u="none" strike="noStrike" cap="none" normalizeH="0" baseline="0" dirty="0" err="1">
                          <a:ln>
                            <a:noFill/>
                          </a:ln>
                          <a:solidFill>
                            <a:srgbClr val="333333"/>
                          </a:solidFill>
                          <a:effectLst/>
                          <a:latin typeface="+mn-lt"/>
                          <a:ea typeface="+mn-ea"/>
                          <a:cs typeface="+mn-cs"/>
                        </a:rPr>
                        <a:t>jednom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experimentu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byla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účastníkům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ukázána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reklama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Disneyland,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které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účinkoval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králík</a:t>
                      </a:r>
                      <a:r>
                        <a:rPr kumimoji="0" lang="en-US" sz="1800" b="0" i="0" u="none" strike="noStrike" cap="none" normalizeH="0" baseline="0" dirty="0">
                          <a:ln>
                            <a:noFill/>
                          </a:ln>
                          <a:solidFill>
                            <a:srgbClr val="333333"/>
                          </a:solidFill>
                          <a:effectLst/>
                          <a:latin typeface="+mn-lt"/>
                          <a:ea typeface="+mn-ea"/>
                          <a:cs typeface="+mn-cs"/>
                        </a:rPr>
                        <a:t> Bugs Bunny. 30% </a:t>
                      </a:r>
                      <a:r>
                        <a:rPr kumimoji="0" lang="en-US" sz="1800" b="0" i="0" u="none" strike="noStrike" cap="none" normalizeH="0" baseline="0" dirty="0" err="1">
                          <a:ln>
                            <a:noFill/>
                          </a:ln>
                          <a:solidFill>
                            <a:srgbClr val="333333"/>
                          </a:solidFill>
                          <a:effectLst/>
                          <a:latin typeface="+mn-lt"/>
                          <a:ea typeface="+mn-ea"/>
                          <a:cs typeface="+mn-cs"/>
                        </a:rPr>
                        <a:t>účastníků</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uvedlo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pamatují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během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návštěvy</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Disneylandu</a:t>
                      </a:r>
                      <a:r>
                        <a:rPr kumimoji="0" lang="en-US" sz="1800" b="0" i="0" u="none" strike="noStrike" cap="none" normalizeH="0" baseline="0" dirty="0">
                          <a:ln>
                            <a:noFill/>
                          </a:ln>
                          <a:solidFill>
                            <a:srgbClr val="333333"/>
                          </a:solidFill>
                          <a:effectLst/>
                          <a:latin typeface="+mn-lt"/>
                          <a:ea typeface="+mn-ea"/>
                          <a:cs typeface="+mn-cs"/>
                        </a:rPr>
                        <a:t> v </a:t>
                      </a:r>
                      <a:r>
                        <a:rPr kumimoji="0" lang="en-US" sz="1800" b="0" i="0" u="none" strike="noStrike" cap="none" normalizeH="0" baseline="0" dirty="0" err="1">
                          <a:ln>
                            <a:noFill/>
                          </a:ln>
                          <a:solidFill>
                            <a:srgbClr val="333333"/>
                          </a:solidFill>
                          <a:effectLst/>
                          <a:latin typeface="+mn-lt"/>
                          <a:ea typeface="+mn-ea"/>
                          <a:cs typeface="+mn-cs"/>
                        </a:rPr>
                        <a:t>dětství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tohoto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králíka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potkali</a:t>
                      </a:r>
                      <a:r>
                        <a:rPr kumimoji="0" lang="en-US" sz="1800" b="0" i="0" u="none" strike="noStrike" cap="none" normalizeH="0" baseline="0" dirty="0">
                          <a:ln>
                            <a:noFill/>
                          </a:ln>
                          <a:solidFill>
                            <a:srgbClr val="333333"/>
                          </a:solidFill>
                          <a:effectLst/>
                          <a:latin typeface="+mn-lt"/>
                          <a:ea typeface="+mn-ea"/>
                          <a:cs typeface="+mn-cs"/>
                        </a:rPr>
                        <a:t>. To </a:t>
                      </a:r>
                      <a:r>
                        <a:rPr kumimoji="0" lang="en-US" sz="1800" b="0" i="0" u="none" strike="noStrike" cap="none" normalizeH="0" baseline="0" dirty="0" err="1">
                          <a:ln>
                            <a:noFill/>
                          </a:ln>
                          <a:solidFill>
                            <a:srgbClr val="333333"/>
                          </a:solidFill>
                          <a:effectLst/>
                          <a:latin typeface="+mn-lt"/>
                          <a:ea typeface="+mn-ea"/>
                          <a:cs typeface="+mn-cs"/>
                        </a:rPr>
                        <a:t>však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není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možné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protože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králík</a:t>
                      </a:r>
                      <a:r>
                        <a:rPr kumimoji="0" lang="en-US" sz="1800" b="0" i="0" u="none" strike="noStrike" cap="none" normalizeH="0" baseline="0" dirty="0">
                          <a:ln>
                            <a:noFill/>
                          </a:ln>
                          <a:solidFill>
                            <a:srgbClr val="333333"/>
                          </a:solidFill>
                          <a:effectLst/>
                          <a:latin typeface="+mn-lt"/>
                          <a:ea typeface="+mn-ea"/>
                          <a:cs typeface="+mn-cs"/>
                        </a:rPr>
                        <a:t> Bugs Bunny je </a:t>
                      </a:r>
                      <a:r>
                        <a:rPr kumimoji="0" lang="en-US" sz="1800" b="0" i="0" u="none" strike="noStrike" cap="none" normalizeH="0" baseline="0" dirty="0" err="1">
                          <a:ln>
                            <a:noFill/>
                          </a:ln>
                          <a:solidFill>
                            <a:srgbClr val="333333"/>
                          </a:solidFill>
                          <a:effectLst/>
                          <a:latin typeface="+mn-lt"/>
                          <a:ea typeface="+mn-ea"/>
                          <a:cs typeface="+mn-cs"/>
                        </a:rPr>
                        <a:t>postava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kreslených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filmů</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společnosti</a:t>
                      </a:r>
                      <a:r>
                        <a:rPr kumimoji="0" lang="en-US" sz="1800" b="0" i="0" u="none" strike="noStrike" cap="none" normalizeH="0" baseline="0" dirty="0">
                          <a:ln>
                            <a:noFill/>
                          </a:ln>
                          <a:solidFill>
                            <a:srgbClr val="333333"/>
                          </a:solidFill>
                          <a:effectLst/>
                          <a:latin typeface="+mn-lt"/>
                          <a:ea typeface="+mn-ea"/>
                          <a:cs typeface="+mn-cs"/>
                        </a:rPr>
                        <a:t> Warner Brothers a </a:t>
                      </a:r>
                      <a:r>
                        <a:rPr kumimoji="0" lang="en-US" sz="1800" b="0" i="0" u="none" strike="noStrike" cap="none" normalizeH="0" baseline="0" dirty="0" err="1">
                          <a:ln>
                            <a:noFill/>
                          </a:ln>
                          <a:solidFill>
                            <a:srgbClr val="333333"/>
                          </a:solidFill>
                          <a:effectLst/>
                          <a:latin typeface="+mn-lt"/>
                          <a:ea typeface="+mn-ea"/>
                          <a:cs typeface="+mn-cs"/>
                        </a:rPr>
                        <a:t>nikoli</a:t>
                      </a:r>
                      <a:r>
                        <a:rPr kumimoji="0" lang="en-US" sz="1800" b="0" i="0" u="none" strike="noStrike" cap="none" normalizeH="0" baseline="0" dirty="0">
                          <a:ln>
                            <a:noFill/>
                          </a:ln>
                          <a:solidFill>
                            <a:srgbClr val="333333"/>
                          </a:solidFill>
                          <a:effectLst/>
                          <a:latin typeface="+mn-lt"/>
                          <a:ea typeface="+mn-ea"/>
                          <a:cs typeface="+mn-cs"/>
                        </a:rPr>
                        <a:t> Disney. </a:t>
                      </a:r>
                      <a:endParaRPr kumimoji="0" lang="de-DE" sz="1800" b="0" i="0" u="none" strike="noStrike" cap="none" normalizeH="0" baseline="0" dirty="0">
                        <a:ln>
                          <a:noFill/>
                        </a:ln>
                        <a:solidFill>
                          <a:srgbClr val="333333"/>
                        </a:solidFill>
                        <a:effectLst/>
                        <a:latin typeface="+mn-lt"/>
                        <a:ea typeface="+mn-ea"/>
                        <a:cs typeface="+mn-cs"/>
                      </a:endParaRPr>
                    </a:p>
                  </a:txBody>
                  <a:tcPr marL="113395" marR="113395"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7" name="Picture 28" descr="lyricsart- Dresden bombing- flickr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730" y="3361994"/>
            <a:ext cx="73503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9" descr="Nobik Attila - flickr - Piaget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920" y="4547625"/>
            <a:ext cx="112865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missha - bug bunny - flickr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350" y="5733256"/>
            <a:ext cx="122179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4" descr="Plzak2"/>
          <p:cNvPicPr>
            <a:picLocks noChangeAspect="1" noChangeArrowheads="1"/>
          </p:cNvPicPr>
          <p:nvPr/>
        </p:nvPicPr>
        <p:blipFill>
          <a:blip r:embed="rId6" cstate="print">
            <a:extLst>
              <a:ext uri="{28A0092B-C50C-407E-A947-70E740481C1C}">
                <a14:useLocalDpi xmlns:a14="http://schemas.microsoft.com/office/drawing/2010/main" val="0"/>
              </a:ext>
            </a:extLst>
          </a:blip>
          <a:srcRect t="12415"/>
          <a:stretch>
            <a:fillRect/>
          </a:stretch>
        </p:blipFill>
        <p:spPr bwMode="auto">
          <a:xfrm>
            <a:off x="819742" y="2176363"/>
            <a:ext cx="78301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38</a:t>
            </a:fld>
            <a:endParaRPr lang="de-DE" altLang="de-DE"/>
          </a:p>
        </p:txBody>
      </p:sp>
    </p:spTree>
    <p:extLst>
      <p:ext uri="{BB962C8B-B14F-4D97-AF65-F5344CB8AC3E}">
        <p14:creationId xmlns:p14="http://schemas.microsoft.com/office/powerpoint/2010/main" val="24923073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a:t>
            </a:r>
            <a:r>
              <a:rPr lang="cs-CZ" altLang="de-DE" sz="2400">
                <a:solidFill>
                  <a:srgbClr val="333333"/>
                </a:solidFill>
              </a:rPr>
              <a:t>psychózy</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psychózy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Na druhé straně je během psychózy důvěra ve skutečné vzpomínky </a:t>
            </a:r>
            <a:r>
              <a:rPr lang="en-US" altLang="de-DE" sz="2400" dirty="0">
                <a:solidFill>
                  <a:srgbClr val="333333"/>
                </a:solidFill>
              </a:rPr>
              <a:t>(</a:t>
            </a:r>
            <a:r>
              <a:rPr lang="cs-CZ" altLang="de-DE" sz="2400" dirty="0">
                <a:solidFill>
                  <a:srgbClr val="333333"/>
                </a:solidFill>
              </a:rPr>
              <a:t>tedy v to, co se skutečně stalo) </a:t>
            </a:r>
            <a:r>
              <a:rPr lang="cs-CZ" altLang="de-DE" sz="2400">
                <a:solidFill>
                  <a:srgbClr val="333333"/>
                </a:solidFill>
              </a:rPr>
              <a:t>snížena</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40</a:t>
            </a:fld>
            <a:endParaRPr lang="de-DE" altLang="de-DE"/>
          </a:p>
        </p:txBody>
      </p:sp>
    </p:spTree>
    <p:extLst>
      <p:ext uri="{BB962C8B-B14F-4D97-AF65-F5344CB8AC3E}">
        <p14:creationId xmlns:p14="http://schemas.microsoft.com/office/powerpoint/2010/main" val="24745199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A proč se tím zabýváme?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Výzkumy ukazují, že mnozí lidé s psychózou </a:t>
            </a:r>
            <a:r>
              <a:rPr lang="en-US" altLang="de-DE" sz="2400" dirty="0">
                <a:solidFill>
                  <a:srgbClr val="333333"/>
                </a:solidFill>
              </a:rPr>
              <a:t>(</a:t>
            </a:r>
            <a:r>
              <a:rPr lang="cs-CZ" altLang="de-DE" sz="2400" dirty="0">
                <a:solidFill>
                  <a:srgbClr val="333333"/>
                </a:solidFill>
              </a:rPr>
              <a:t>ale nikoli všichni</a:t>
            </a:r>
            <a:r>
              <a:rPr lang="en-US" altLang="de-DE" sz="2400" dirty="0">
                <a:solidFill>
                  <a:srgbClr val="333333"/>
                </a:solidFill>
              </a:rPr>
              <a:t>!) </a:t>
            </a:r>
            <a:r>
              <a:rPr lang="cs-CZ" altLang="de-DE" sz="2400" dirty="0">
                <a:solidFill>
                  <a:srgbClr val="333333"/>
                </a:solidFill>
              </a:rPr>
              <a:t>více věří svým falešným vzpomínkám než lidé bez psychózy</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Na druhé straně je během psychózy důvěra ve skutečné vzpomínky </a:t>
            </a:r>
            <a:r>
              <a:rPr lang="en-US" altLang="de-DE" sz="2400" dirty="0">
                <a:solidFill>
                  <a:srgbClr val="333333"/>
                </a:solidFill>
              </a:rPr>
              <a:t>(</a:t>
            </a:r>
            <a:r>
              <a:rPr lang="cs-CZ" altLang="de-DE" sz="2400" dirty="0">
                <a:solidFill>
                  <a:srgbClr val="333333"/>
                </a:solidFill>
              </a:rPr>
              <a:t>tedy v to, co se skutečně stalo) snížena</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To může způsobovat problémy při rozlišování skutečných a falešných vzpomínek a narušovat zdravý a realistický postoj vůči okolnímu světu</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41</a:t>
            </a:fld>
            <a:endParaRPr lang="de-DE" altLang="de-DE"/>
          </a:p>
        </p:txBody>
      </p:sp>
    </p:spTree>
    <p:extLst>
      <p:ext uri="{BB962C8B-B14F-4D97-AF65-F5344CB8AC3E}">
        <p14:creationId xmlns:p14="http://schemas.microsoft.com/office/powerpoint/2010/main" val="642092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chyby paměti posilují nesprávné chápání situace během psychózy</a:t>
            </a:r>
          </a:p>
        </p:txBody>
      </p:sp>
      <p:sp>
        <p:nvSpPr>
          <p:cNvPr id="88086" name="Rechteck 1"/>
          <p:cNvSpPr>
            <a:spLocks noChangeArrowheads="1"/>
          </p:cNvSpPr>
          <p:nvPr/>
        </p:nvSpPr>
        <p:spPr bwMode="auto">
          <a:xfrm>
            <a:off x="408955" y="573325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Times New Roman" panose="02020603050405020304" pitchFamily="18" charset="0"/>
              </a:defRPr>
            </a:lvl1pPr>
            <a:lvl2pPr marL="742950" indent="-285750">
              <a:spcBef>
                <a:spcPct val="20000"/>
              </a:spcBef>
              <a:buClr>
                <a:srgbClr val="006699"/>
              </a:buClr>
              <a:buChar char="–"/>
              <a:defRPr sz="2800">
                <a:solidFill>
                  <a:schemeClr val="tx1"/>
                </a:solidFill>
                <a:latin typeface="Times New Roman" panose="02020603050405020304" pitchFamily="18" charset="0"/>
              </a:defRPr>
            </a:lvl2pPr>
            <a:lvl3pPr marL="1143000" indent="-228600">
              <a:spcBef>
                <a:spcPct val="20000"/>
              </a:spcBef>
              <a:buClr>
                <a:srgbClr val="006699"/>
              </a:buClr>
              <a:buChar char="•"/>
              <a:defRPr sz="2400">
                <a:solidFill>
                  <a:schemeClr val="tx1"/>
                </a:solidFill>
                <a:latin typeface="Times New Roman" panose="02020603050405020304" pitchFamily="18" charset="0"/>
              </a:defRPr>
            </a:lvl3pPr>
            <a:lvl4pPr marL="1600200" indent="-228600">
              <a:spcBef>
                <a:spcPct val="20000"/>
              </a:spcBef>
              <a:buClr>
                <a:srgbClr val="006699"/>
              </a:buClr>
              <a:buChar char="–"/>
              <a:defRPr sz="2000">
                <a:solidFill>
                  <a:schemeClr val="tx1"/>
                </a:solidFill>
                <a:latin typeface="Times New Roman" panose="02020603050405020304" pitchFamily="18" charset="0"/>
              </a:defRPr>
            </a:lvl4pPr>
            <a:lvl5pPr marL="2057400" indent="-22860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400" dirty="0">
                <a:solidFill>
                  <a:srgbClr val="004992"/>
                </a:solidFill>
                <a:latin typeface="+mn-lt"/>
              </a:rPr>
              <a:t>Může někdo z vás krátce uvést nějakou vlastní podobnou zkušenost</a:t>
            </a:r>
            <a:r>
              <a:rPr lang="en-US" altLang="de-DE" sz="2400" dirty="0">
                <a:solidFill>
                  <a:srgbClr val="004992"/>
                </a:solidFill>
                <a:latin typeface="+mn-lt"/>
              </a:rPr>
              <a:t>? </a:t>
            </a:r>
            <a:endParaRPr lang="de-DE" altLang="de-DE" sz="24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409411809"/>
              </p:ext>
            </p:extLst>
          </p:nvPr>
        </p:nvGraphicFramePr>
        <p:xfrm>
          <a:off x="408954" y="2203704"/>
          <a:ext cx="11376002" cy="3291840"/>
        </p:xfrm>
        <a:graphic>
          <a:graphicData uri="http://schemas.openxmlformats.org/drawingml/2006/table">
            <a:tbl>
              <a:tblPr firstRow="1" bandRow="1">
                <a:tableStyleId>{21E4AEA4-8DFA-4A89-87EB-49C32662AFE0}</a:tableStyleId>
              </a:tblPr>
              <a:tblGrid>
                <a:gridCol w="2736305">
                  <a:extLst>
                    <a:ext uri="{9D8B030D-6E8A-4147-A177-3AD203B41FA5}">
                      <a16:colId xmlns:a16="http://schemas.microsoft.com/office/drawing/2014/main" val="20000"/>
                    </a:ext>
                  </a:extLst>
                </a:gridCol>
                <a:gridCol w="3096345">
                  <a:extLst>
                    <a:ext uri="{9D8B030D-6E8A-4147-A177-3AD203B41FA5}">
                      <a16:colId xmlns:a16="http://schemas.microsoft.com/office/drawing/2014/main" val="20001"/>
                    </a:ext>
                  </a:extLst>
                </a:gridCol>
                <a:gridCol w="554335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Falešná vzpomínka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Skutečná situace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Hádka s matkou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Pamatuje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řekla</a:t>
                      </a:r>
                      <a:r>
                        <a:rPr kumimoji="0" lang="en-US" sz="2400" b="0" i="0" u="none" strike="noStrike" cap="none" normalizeH="0" baseline="0">
                          <a:ln>
                            <a:noFill/>
                          </a:ln>
                          <a:solidFill>
                            <a:srgbClr val="333333"/>
                          </a:solidFill>
                          <a:effectLst/>
                          <a:latin typeface="+mn-lt"/>
                          <a:ea typeface="+mn-ea"/>
                          <a:cs typeface="+mn-cs"/>
                        </a:rPr>
                        <a:t> “Ty </a:t>
                      </a:r>
                      <a:r>
                        <a:rPr kumimoji="0" lang="en-US" sz="2400" b="0" i="0" u="none" strike="noStrike" cap="none" normalizeH="0" baseline="0" dirty="0" err="1">
                          <a:ln>
                            <a:noFill/>
                          </a:ln>
                          <a:solidFill>
                            <a:srgbClr val="333333"/>
                          </a:solidFill>
                          <a:effectLst/>
                          <a:latin typeface="+mn-lt"/>
                          <a:ea typeface="+mn-ea"/>
                          <a:cs typeface="+mn-cs"/>
                        </a:rPr>
                        <a:t>už</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nejsi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moje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dcera</a:t>
                      </a:r>
                      <a:r>
                        <a:rPr kumimoji="0" lang="en-US" sz="2400" b="0" i="0" u="none" strike="noStrike" cap="none" normalizeH="0" baseline="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Matka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skutečnosti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řekla</a:t>
                      </a:r>
                      <a:r>
                        <a:rPr kumimoji="0" lang="en-US" sz="2400" b="0" i="0" u="none" strike="noStrike" cap="none" normalizeH="0" baseline="0">
                          <a:ln>
                            <a:noFill/>
                          </a:ln>
                          <a:solidFill>
                            <a:srgbClr val="333333"/>
                          </a:solidFill>
                          <a:effectLst/>
                          <a:latin typeface="+mn-lt"/>
                          <a:ea typeface="+mn-ea"/>
                          <a:cs typeface="+mn-cs"/>
                        </a:rPr>
                        <a:t>: “To </a:t>
                      </a:r>
                      <a:r>
                        <a:rPr kumimoji="0" lang="en-US" sz="2400" b="0" i="0" u="none" strike="noStrike" cap="none" normalizeH="0" baseline="0" dirty="0" err="1">
                          <a:ln>
                            <a:noFill/>
                          </a:ln>
                          <a:solidFill>
                            <a:srgbClr val="333333"/>
                          </a:solidFill>
                          <a:effectLst/>
                          <a:latin typeface="+mn-lt"/>
                          <a:ea typeface="+mn-ea"/>
                          <a:cs typeface="+mn-cs"/>
                        </a:rPr>
                        <a:t>jsem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nevěděla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je </a:t>
                      </a:r>
                      <a:r>
                        <a:rPr kumimoji="0" lang="en-US" sz="2400" b="0" i="0" u="none" strike="noStrike" cap="none" normalizeH="0" baseline="0" dirty="0" err="1">
                          <a:ln>
                            <a:noFill/>
                          </a:ln>
                          <a:solidFill>
                            <a:srgbClr val="333333"/>
                          </a:solidFill>
                          <a:effectLst/>
                          <a:latin typeface="+mn-lt"/>
                          <a:ea typeface="+mn-ea"/>
                          <a:cs typeface="+mn-cs"/>
                        </a:rPr>
                        <a:t>moje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dcera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taková</a:t>
                      </a:r>
                      <a:r>
                        <a:rPr kumimoji="0" lang="en-US" sz="2400" b="0" i="0" u="none" strike="noStrike" cap="none" normalizeH="0" baseline="0">
                          <a:ln>
                            <a:noFill/>
                          </a:ln>
                          <a:solidFill>
                            <a:srgbClr val="333333"/>
                          </a:solidFill>
                          <a:effectLst/>
                          <a:latin typeface="+mn-lt"/>
                          <a:ea typeface="+mn-ea"/>
                          <a:cs typeface="+mn-cs"/>
                        </a:rPr>
                        <a:t>.” </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určité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době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už</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člověk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nepamatuje</a:t>
                      </a:r>
                      <a:r>
                        <a:rPr kumimoji="0" lang="en-US" sz="2400" b="0" i="0" u="none" strike="noStrike" cap="none" normalizeH="0" baseline="0" dirty="0">
                          <a:ln>
                            <a:noFill/>
                          </a:ln>
                          <a:solidFill>
                            <a:srgbClr val="333333"/>
                          </a:solidFill>
                          <a:effectLst/>
                          <a:latin typeface="+mn-lt"/>
                          <a:ea typeface="+mn-ea"/>
                          <a:cs typeface="+mn-cs"/>
                        </a:rPr>
                        <a:t>, co </a:t>
                      </a:r>
                      <a:r>
                        <a:rPr kumimoji="0" lang="en-US" sz="2400" b="0" i="0" u="none" strike="noStrike" cap="none" normalizeH="0" baseline="0" dirty="0" err="1">
                          <a:ln>
                            <a:noFill/>
                          </a:ln>
                          <a:solidFill>
                            <a:srgbClr val="333333"/>
                          </a:solidFill>
                          <a:effectLst/>
                          <a:latin typeface="+mn-lt"/>
                          <a:ea typeface="+mn-ea"/>
                          <a:cs typeface="+mn-cs"/>
                        </a:rPr>
                        <a:t>přesně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bylo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řečeno</a:t>
                      </a:r>
                      <a:r>
                        <a:rPr kumimoji="0" lang="en-US" sz="2400" b="0" i="0" u="none" strike="noStrike" cap="none" normalizeH="0" baseline="0" dirty="0">
                          <a:ln>
                            <a:noFill/>
                          </a:ln>
                          <a:solidFill>
                            <a:srgbClr val="333333"/>
                          </a:solidFill>
                          <a:effectLst/>
                          <a:latin typeface="+mn-lt"/>
                          <a:ea typeface="+mn-ea"/>
                          <a:cs typeface="+mn-cs"/>
                        </a:rPr>
                        <a:t>. </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Sezení skupinové terapie.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O moje problémy se nikdo nezajímá.</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l-PL" sz="2400" b="0" i="0" u="none" strike="noStrike" cap="none" normalizeH="0" baseline="0" dirty="0">
                          <a:ln>
                            <a:noFill/>
                          </a:ln>
                          <a:solidFill>
                            <a:srgbClr val="333333"/>
                          </a:solidFill>
                          <a:effectLst/>
                          <a:latin typeface="+mn-lt"/>
                          <a:ea typeface="+mn-ea"/>
                          <a:cs typeface="+mn-cs"/>
                        </a:rPr>
                        <a:t>Ostatní účastníci mu vyjádřili pochopení, on to ale později zapomněl.</a:t>
                      </a:r>
                      <a:endParaRPr kumimoji="0" lang="pt-BR" sz="2400" b="0" i="0" u="none" strike="noStrike" cap="none" normalizeH="0" baseline="0" dirty="0">
                        <a:ln>
                          <a:noFill/>
                        </a:ln>
                        <a:solidFill>
                          <a:srgbClr val="333333"/>
                        </a:solidFill>
                        <a:effectLst/>
                        <a:latin typeface="+mn-lt"/>
                        <a:ea typeface="+mn-ea"/>
                        <a:cs typeface="+mn-cs"/>
                      </a:endParaRPr>
                    </a:p>
                  </a:txBody>
                  <a:tcPr marL="121952" marR="121952"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6" name="Slide Number Placeholder 5"/>
          <p:cNvSpPr>
            <a:spLocks noGrp="1"/>
          </p:cNvSpPr>
          <p:nvPr>
            <p:ph type="sldNum" sz="quarter" idx="12"/>
          </p:nvPr>
        </p:nvSpPr>
        <p:spPr/>
        <p:txBody>
          <a:bodyPr/>
          <a:lstStyle/>
          <a:p>
            <a:pPr>
              <a:defRPr/>
            </a:pPr>
            <a:fld id="{C1C36161-1FF5-4EE1-87C6-37F22DE41F19}"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Opět vám ukážeme několik dosti složitých scének</a:t>
            </a:r>
            <a:r>
              <a:rPr lang="de-DE" altLang="de-DE" sz="240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3" name="Rectangle 6"/>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Cvičení</a:t>
            </a:r>
            <a:endParaRPr lang="de-DE" altLang="de-DE" sz="3600">
              <a:latin typeface="+mn-lt"/>
              <a:ea typeface="+mn-ea"/>
              <a:cs typeface="+mn-cs"/>
            </a:endParaRPr>
          </a:p>
        </p:txBody>
      </p:sp>
      <p:sp>
        <p:nvSpPr>
          <p:cNvPr id="92162"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cs-CZ" altLang="de-DE" sz="2400">
                <a:solidFill>
                  <a:srgbClr val="333333"/>
                </a:solidFill>
              </a:rPr>
              <a:t>Opět vám ukážeme několik dosti složitých scének</a:t>
            </a:r>
            <a:r>
              <a:rPr lang="de-DE" altLang="de-DE" sz="2400">
                <a:solidFill>
                  <a:srgbClr val="333333"/>
                </a:solidFill>
              </a:rPr>
              <a:t>.</a:t>
            </a:r>
          </a:p>
          <a:p>
            <a:pPr marL="342900" indent="-342900" eaLnBrk="1" hangingPunct="1">
              <a:buClr>
                <a:srgbClr val="333333"/>
              </a:buClr>
              <a:buFont typeface="WingDings"/>
              <a:buChar char=""/>
            </a:pPr>
            <a:r>
              <a:rPr lang="cs-CZ" altLang="de-DE" sz="2400">
                <a:solidFill>
                  <a:srgbClr val="333333"/>
                </a:solidFill>
              </a:rPr>
              <a:t>Pokuste se určit, co v nich nebylo </a:t>
            </a:r>
            <a:r>
              <a:rPr lang="de-DE" altLang="de-DE" sz="2400">
                <a:solidFill>
                  <a:srgbClr val="333333"/>
                </a:solidFill>
              </a:rPr>
              <a:t>(</a:t>
            </a:r>
            <a:r>
              <a:rPr lang="cs-CZ" altLang="de-DE" sz="2400">
                <a:solidFill>
                  <a:srgbClr val="333333"/>
                </a:solidFill>
              </a:rPr>
              <a:t>chybějící věci vám později ukážeme modrým písmem</a:t>
            </a:r>
            <a:r>
              <a:rPr lang="de-DE" altLang="de-DE" sz="2400">
                <a:solidFill>
                  <a:srgbClr val="333333"/>
                </a:solidFill>
              </a:rPr>
              <a:t>)</a:t>
            </a:r>
            <a:r>
              <a:rPr lang="cs-CZ" altLang="de-DE" sz="2400">
                <a:solidFill>
                  <a:srgbClr val="333333"/>
                </a:solidFill>
              </a:rPr>
              <a:t>.</a:t>
            </a:r>
            <a:endParaRPr lang="de-DE" altLang="de-DE" sz="240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44</a:t>
            </a:fld>
            <a:endParaRPr lang="de-DE" altLang="de-DE"/>
          </a:p>
        </p:txBody>
      </p:sp>
    </p:spTree>
    <p:extLst>
      <p:ext uri="{BB962C8B-B14F-4D97-AF65-F5344CB8AC3E}">
        <p14:creationId xmlns:p14="http://schemas.microsoft.com/office/powerpoint/2010/main" val="2459191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7130" y="1078992"/>
            <a:ext cx="75409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Stánek</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neviděli? Nakolik jste si tím jistí?</a:t>
            </a:r>
            <a:endParaRPr lang="de-DE" altLang="de-DE">
              <a:solidFill>
                <a:srgbClr val="004992"/>
              </a:solidFill>
              <a:latin typeface="+mn-lt"/>
              <a:ea typeface="+mn-ea"/>
              <a:cs typeface="+mn-cs"/>
            </a:endParaRPr>
          </a:p>
        </p:txBody>
      </p:sp>
      <p:sp>
        <p:nvSpPr>
          <p:cNvPr id="9625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nápis “Kiosk”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párek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odpadkový koš</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t>
            </a:r>
            <a:r>
              <a:rPr lang="en-US"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cenovky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láhve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prodavač</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Stánek</a:t>
            </a:r>
            <a:endParaRPr lang="de-DE" altLang="de-DE" sz="3600">
              <a:latin typeface="+mn-lt"/>
              <a:ea typeface="+mn-ea"/>
              <a:cs typeface="+mn-cs"/>
            </a:endParaRPr>
          </a:p>
        </p:txBody>
      </p:sp>
      <p:sp>
        <p:nvSpPr>
          <p:cNvPr id="983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a:solidFill>
                  <a:srgbClr val="333333"/>
                </a:solidFill>
              </a:rPr>
              <a:t>nápis “K</a:t>
            </a:r>
            <a:r>
              <a:rPr lang="de-DE" altLang="de-DE" sz="2400">
                <a:solidFill>
                  <a:srgbClr val="333333"/>
                </a:solidFill>
              </a:rPr>
              <a:t>i</a:t>
            </a:r>
            <a:r>
              <a:rPr lang="cs-CZ" altLang="de-DE" sz="2400">
                <a:solidFill>
                  <a:srgbClr val="333333"/>
                </a:solidFill>
              </a:rPr>
              <a:t>osk”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párek</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odpadkový koš</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praporky</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cenovky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láhve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prodavač</a:t>
            </a:r>
            <a:endParaRPr lang="de-DE" altLang="de-DE" sz="24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2683" y="2203704"/>
            <a:ext cx="5669280" cy="404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4"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cs typeface="+mn-cs"/>
              </a:rPr>
              <a:t>= nejsou na 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8395" y="1078991"/>
            <a:ext cx="73647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Zahrada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ní nebylo? Nakolik jste si tím jistí?</a:t>
            </a:r>
            <a:endParaRPr lang="de-DE" altLang="de-DE">
              <a:solidFill>
                <a:srgbClr val="004992"/>
              </a:solidFill>
              <a:latin typeface="+mn-lt"/>
              <a:ea typeface="+mn-ea"/>
              <a:cs typeface="+mn-cs"/>
            </a:endParaRPr>
          </a:p>
        </p:txBody>
      </p:sp>
      <p:sp>
        <p:nvSpPr>
          <p:cNvPr id="10240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kropící konev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záhon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strom</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rýč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hrábě</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a:t>
            </a:r>
            <a:r>
              <a:rPr lang="cs-CZ" altLang="de-DE" sz="2400" dirty="0">
                <a:solidFill>
                  <a:srgbClr val="333333"/>
                </a:solidFill>
              </a:rPr>
              <a:t>adice</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Zahrada</a:t>
            </a:r>
            <a:endParaRPr lang="de-DE" altLang="de-DE" sz="3600">
              <a:latin typeface="+mn-lt"/>
              <a:ea typeface="+mn-ea"/>
              <a:cs typeface="+mn-cs"/>
            </a:endParaRPr>
          </a:p>
        </p:txBody>
      </p:sp>
      <p:sp>
        <p:nvSpPr>
          <p:cNvPr id="1044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kropící konev</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slunečnice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záhon</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strom</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rýč</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hrábě</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hadice</a:t>
            </a:r>
            <a:endParaRPr lang="de-DE" altLang="de-DE" sz="2400" dirty="0">
              <a:solidFill>
                <a:srgbClr val="333333"/>
              </a:solidFill>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4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51</a:t>
            </a:fld>
            <a:endParaRPr lang="de-DE" altLang="de-DE"/>
          </a:p>
        </p:txBody>
      </p:sp>
    </p:spTree>
    <p:extLst>
      <p:ext uri="{BB962C8B-B14F-4D97-AF65-F5344CB8AC3E}">
        <p14:creationId xmlns:p14="http://schemas.microsoft.com/office/powerpoint/2010/main" val="1351223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932093" y="1079617"/>
            <a:ext cx="8297333" cy="5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A5A6FB4-FEA5-4AA2-AE06-31585F967F1B}"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09571"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uvidíte v typické školní třídě</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Školní třída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 obrázku? Nakolik jste si tím jistí?</a:t>
            </a:r>
            <a:endParaRPr lang="de-DE" altLang="de-DE">
              <a:solidFill>
                <a:srgbClr val="004992"/>
              </a:solidFill>
              <a:latin typeface="+mn-lt"/>
              <a:ea typeface="+mn-ea"/>
              <a:cs typeface="+mn-cs"/>
            </a:endParaRPr>
          </a:p>
        </p:txBody>
      </p:sp>
      <p:sp>
        <p:nvSpPr>
          <p:cNvPr id="11161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aktovka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map</a:t>
            </a:r>
            <a:r>
              <a:rPr lang="cs-CZ"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židle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tabule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taška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Školní třída</a:t>
            </a:r>
            <a:endParaRPr lang="de-DE" altLang="de-DE" sz="3600">
              <a:latin typeface="+mn-lt"/>
              <a:ea typeface="+mn-ea"/>
              <a:cs typeface="+mn-cs"/>
            </a:endParaRPr>
          </a:p>
        </p:txBody>
      </p:sp>
      <p:sp>
        <p:nvSpPr>
          <p:cNvPr id="11366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aktovka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map</a:t>
            </a:r>
            <a:r>
              <a:rPr lang="cs-CZ" altLang="de-DE" sz="2400" dirty="0">
                <a:solidFill>
                  <a:srgbClr val="333333"/>
                </a:solidFill>
              </a:rPr>
              <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knihy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lavice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židle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tabule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učitelčina taška</a:t>
            </a:r>
            <a:endParaRPr lang="de-DE" altLang="de-DE" sz="2400" dirty="0">
              <a:solidFill>
                <a:srgbClr val="333333"/>
              </a:solidFill>
            </a:endParaRPr>
          </a:p>
        </p:txBody>
      </p:sp>
      <p:pic>
        <p:nvPicPr>
          <p:cNvPr id="11" name="Picture 1033" descr="Klassenzimmer_große Europak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5"/>
            <a:ext cx="5669280" cy="36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692" y="1078991"/>
            <a:ext cx="36561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Rybář</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není? Nakolik jste si tím jistí?</a:t>
            </a:r>
            <a:endParaRPr lang="de-DE" altLang="de-DE">
              <a:solidFill>
                <a:srgbClr val="004992"/>
              </a:solidFill>
              <a:latin typeface="+mn-lt"/>
              <a:ea typeface="+mn-ea"/>
              <a:cs typeface="+mn-cs"/>
            </a:endParaRPr>
          </a:p>
        </p:txBody>
      </p:sp>
      <p:sp>
        <p:nvSpPr>
          <p:cNvPr id="1177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dýmka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vědro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knoflík na klobouku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a:solidFill>
                  <a:srgbClr val="333333"/>
                </a:solidFill>
              </a:rPr>
              <a:t>nápis “</a:t>
            </a:r>
            <a:r>
              <a:rPr lang="en-CA" altLang="de-DE" sz="2400">
                <a:solidFill>
                  <a:srgbClr val="333333"/>
                </a:solidFill>
              </a:rPr>
              <a:t>Sport”</a:t>
            </a:r>
            <a:r>
              <a:rPr lang="cs-CZ" altLang="de-DE" sz="2400">
                <a:solidFill>
                  <a:srgbClr val="333333"/>
                </a:solidFill>
              </a:rPr>
              <a:t> </a:t>
            </a:r>
            <a:r>
              <a:rPr lang="cs-CZ" altLang="de-DE" sz="2400" dirty="0">
                <a:solidFill>
                  <a:srgbClr val="333333"/>
                </a:solidFill>
              </a:rPr>
              <a:t>na loďce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udice</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červený svetr</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ryba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Rybář</a:t>
            </a:r>
            <a:endParaRPr lang="de-DE" altLang="de-DE" sz="3600">
              <a:latin typeface="+mn-lt"/>
              <a:ea typeface="+mn-ea"/>
              <a:cs typeface="+mn-cs"/>
            </a:endParaRPr>
          </a:p>
        </p:txBody>
      </p:sp>
      <p:sp>
        <p:nvSpPr>
          <p:cNvPr id="11981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dýmka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vědro</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knoflík na klobouku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a:solidFill>
                  <a:srgbClr val="333333"/>
                </a:solidFill>
              </a:rPr>
              <a:t>nápis “</a:t>
            </a:r>
            <a:r>
              <a:rPr lang="en-CA" altLang="de-DE" sz="2400">
                <a:solidFill>
                  <a:srgbClr val="333333"/>
                </a:solidFill>
              </a:rPr>
              <a:t>Sport”</a:t>
            </a:r>
            <a:r>
              <a:rPr lang="cs-CZ" altLang="de-DE" sz="2400">
                <a:solidFill>
                  <a:srgbClr val="333333"/>
                </a:solidFill>
              </a:rPr>
              <a:t> </a:t>
            </a:r>
            <a:r>
              <a:rPr lang="cs-CZ" altLang="de-DE" sz="2400" dirty="0">
                <a:solidFill>
                  <a:srgbClr val="333333"/>
                </a:solidFill>
              </a:rPr>
              <a:t>na loďce</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udice</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červený svetr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ryba</a:t>
            </a:r>
            <a:endParaRPr lang="de-DE" altLang="de-DE" sz="2400" dirty="0">
              <a:solidFill>
                <a:srgbClr val="333333"/>
              </a:solidFill>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3594" y="2203703"/>
            <a:ext cx="289433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7324" y="1078992"/>
            <a:ext cx="790687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23907"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vidíte na typické křižovatce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Křižovatka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na obrázku viděli? Nakolik jste si tím jistí?</a:t>
            </a:r>
            <a:endParaRPr lang="de-DE" altLang="de-DE">
              <a:solidFill>
                <a:srgbClr val="004992"/>
              </a:solidFill>
              <a:latin typeface="+mn-lt"/>
              <a:ea typeface="+mn-ea"/>
              <a:cs typeface="+mn-cs"/>
            </a:endParaRPr>
          </a:p>
        </p:txBody>
      </p:sp>
      <p:sp>
        <p:nvSpPr>
          <p:cNvPr id="12595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auta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policista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dítě na kole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starší žena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zelené světlo na semaforu</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přechod pro chodce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dopravní značka STOP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silueta města</a:t>
            </a:r>
            <a:endParaRPr lang="de-DE" alt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Křižovatka</a:t>
            </a:r>
            <a:endParaRPr lang="de-DE" altLang="de-DE" sz="3600">
              <a:latin typeface="+mn-lt"/>
              <a:ea typeface="+mn-ea"/>
              <a:cs typeface="+mn-cs"/>
            </a:endParaRPr>
          </a:p>
        </p:txBody>
      </p:sp>
      <p:sp>
        <p:nvSpPr>
          <p:cNvPr id="12800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auta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policista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dítě na kole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starší žena</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zelené světlo na semaforu</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přechod pro chodce</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dopravní značka STOP</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silueta města</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8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8485" y="1078992"/>
            <a:ext cx="828454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32099"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je obvykle na dětském hřišti</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Dětské hřiště</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jste viděli na obrázku? Nakolik jste si tím jistí?</a:t>
            </a:r>
            <a:endParaRPr lang="de-DE" altLang="de-DE">
              <a:solidFill>
                <a:srgbClr val="004992"/>
              </a:solidFill>
              <a:latin typeface="+mn-lt"/>
              <a:ea typeface="+mn-ea"/>
              <a:cs typeface="+mn-cs"/>
            </a:endParaRPr>
          </a:p>
        </p:txBody>
      </p:sp>
      <p:sp>
        <p:nvSpPr>
          <p:cNvPr id="1341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klouzačka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kolotoč</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drak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míč</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stromy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houpačka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hračky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pískoviště</a:t>
            </a:r>
            <a:endParaRPr lang="de-DE" alt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Dětské hřiště</a:t>
            </a:r>
            <a:endParaRPr lang="de-DE" altLang="de-DE" sz="3600">
              <a:latin typeface="+mn-lt"/>
              <a:ea typeface="+mn-ea"/>
              <a:cs typeface="+mn-cs"/>
            </a:endParaRPr>
          </a:p>
        </p:txBody>
      </p:sp>
      <p:sp>
        <p:nvSpPr>
          <p:cNvPr id="13619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a:t>
            </a:r>
            <a:r>
              <a:rPr lang="de-DE" altLang="de-DE" sz="2000" dirty="0">
                <a:solidFill>
                  <a:srgbClr val="333333"/>
                </a:solidFill>
              </a:rPr>
              <a:t>l</a:t>
            </a:r>
            <a:r>
              <a:rPr lang="cs-CZ" altLang="de-DE" sz="2000" dirty="0">
                <a:solidFill>
                  <a:srgbClr val="333333"/>
                </a:solidFill>
              </a:rPr>
              <a:t>ouzačka</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kolotoč</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drak</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000" dirty="0">
                <a:solidFill>
                  <a:srgbClr val="333333"/>
                </a:solidFill>
              </a:rPr>
              <a:t>skateboard</a:t>
            </a:r>
          </a:p>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míč</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stromy</a:t>
            </a:r>
            <a:endParaRPr lang="de-DE" altLang="de-DE" sz="20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000" dirty="0">
                <a:solidFill>
                  <a:srgbClr val="004992"/>
                </a:solidFill>
              </a:rPr>
              <a:t>houpačka</a:t>
            </a:r>
            <a:endParaRPr lang="de-DE" altLang="de-DE" sz="20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hračky</a:t>
            </a:r>
            <a:endParaRPr lang="de-DE" altLang="de-DE" sz="20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000" dirty="0">
                <a:solidFill>
                  <a:srgbClr val="333333"/>
                </a:solidFill>
              </a:rPr>
              <a:t>pískoviště</a:t>
            </a:r>
            <a:endParaRPr lang="de-DE" altLang="de-DE" sz="2000" dirty="0">
              <a:solidFill>
                <a:srgbClr val="333333"/>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367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8819" y="1078992"/>
            <a:ext cx="3443881"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Svatba</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4029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okno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svědek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nevěstin závoj</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ženichova kravata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družička</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lavice</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plačící žena</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Svatba</a:t>
            </a:r>
            <a:endParaRPr lang="de-DE" altLang="de-DE" sz="3600">
              <a:latin typeface="+mn-lt"/>
              <a:ea typeface="+mn-ea"/>
              <a:cs typeface="+mn-cs"/>
            </a:endParaRPr>
          </a:p>
        </p:txBody>
      </p:sp>
      <p:sp>
        <p:nvSpPr>
          <p:cNvPr id="14233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okno</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svědek</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nevěstin závoj</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ženichova kravata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družička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kostelní lavice</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plačící žena</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021" y="2203704"/>
            <a:ext cx="272347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8921" y="1078992"/>
            <a:ext cx="740367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Fotbal</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4643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ukazatel stavu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branka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postranní čáry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hráči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fotbalový míč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fanoušci</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prapory</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Fotbal</a:t>
            </a:r>
            <a:endParaRPr lang="de-DE" altLang="de-DE" sz="3600">
              <a:latin typeface="+mn-lt"/>
              <a:ea typeface="+mn-ea"/>
              <a:cs typeface="+mn-cs"/>
            </a:endParaRPr>
          </a:p>
        </p:txBody>
      </p:sp>
      <p:sp>
        <p:nvSpPr>
          <p:cNvPr id="14848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ukazatel stavu</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branka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postranní čáry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hráč</a:t>
            </a:r>
            <a:r>
              <a:rPr lang="en-US" altLang="de-DE" sz="2400" dirty="0" err="1">
                <a:solidFill>
                  <a:srgbClr val="333333"/>
                </a:solidFill>
              </a:rPr>
              <a:t>i</a:t>
            </a:r>
            <a:endParaRPr lang="cs-CZ"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fotbalový míč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fanoušci</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reklama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prapory</a:t>
            </a:r>
            <a:endParaRPr lang="de-DE" altLang="de-DE" sz="2400" dirty="0">
              <a:solidFill>
                <a:srgbClr val="333333"/>
              </a:solidFill>
            </a:endParaRPr>
          </a:p>
        </p:txBody>
      </p:sp>
      <p:pic>
        <p:nvPicPr>
          <p:cNvPr id="10"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1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142" y="1078992"/>
            <a:ext cx="351323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Na Měsíci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52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podpěra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nádrž na kyslík</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a:t>
            </a:r>
            <a:r>
              <a:rPr lang="cs-CZ" altLang="de-DE" sz="2400" dirty="0">
                <a:solidFill>
                  <a:srgbClr val="333333"/>
                </a:solidFill>
              </a:rPr>
              <a:t>ma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a:t>
            </a:r>
            <a:r>
              <a:rPr lang="cs-CZ" altLang="de-DE" sz="2400" dirty="0">
                <a:solidFill>
                  <a:srgbClr val="333333"/>
                </a:solidFill>
              </a:rPr>
              <a:t>ěsíční krátery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tryska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planeta ve tvaru</a:t>
            </a:r>
            <a:br>
              <a:rPr lang="en-US" altLang="de-DE" sz="2400" dirty="0">
                <a:solidFill>
                  <a:srgbClr val="333333"/>
                </a:solidFill>
              </a:rPr>
            </a:br>
            <a:r>
              <a:rPr lang="cs-CZ" altLang="de-DE" sz="2400" dirty="0">
                <a:solidFill>
                  <a:srgbClr val="333333"/>
                </a:solidFill>
              </a:rPr>
              <a:t>půlměsíce na pozadí</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Na Měsíci</a:t>
            </a:r>
            <a:endParaRPr lang="de-DE" altLang="de-DE" sz="3600">
              <a:latin typeface="+mn-lt"/>
              <a:ea typeface="+mn-ea"/>
              <a:cs typeface="+mn-cs"/>
            </a:endParaRPr>
          </a:p>
        </p:txBody>
      </p:sp>
      <p:sp>
        <p:nvSpPr>
          <p:cNvPr id="15462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podpěra rakety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nádrž na kyslík</a:t>
            </a: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helma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měsíční krátery</a:t>
            </a:r>
            <a:endParaRPr lang="de-DE" altLang="de-DE" sz="2400" dirty="0">
              <a:solidFill>
                <a:srgbClr val="004992"/>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tryska rakety</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planeta ve tvaru</a:t>
            </a:r>
            <a:br>
              <a:rPr lang="en-US" altLang="de-DE" sz="2400" dirty="0">
                <a:solidFill>
                  <a:srgbClr val="333333"/>
                </a:solidFill>
              </a:rPr>
            </a:br>
            <a:r>
              <a:rPr lang="cs-CZ" altLang="de-DE" sz="2400" dirty="0">
                <a:solidFill>
                  <a:srgbClr val="333333"/>
                </a:solidFill>
              </a:rPr>
              <a:t>půlměsíce na pozadí</a:t>
            </a:r>
            <a:endParaRPr lang="de-DE" altLang="de-DE" sz="2400" dirty="0">
              <a:solidFill>
                <a:srgbClr val="333333"/>
              </a:solidFill>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598" y="2203704"/>
            <a:ext cx="277832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731" y="1078992"/>
            <a:ext cx="7542057"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cs-CZ" altLang="de-DE" sz="3600">
                <a:solidFill>
                  <a:srgbClr val="004992"/>
                </a:solidFill>
                <a:latin typeface="+mn-lt"/>
                <a:ea typeface="+mn-ea"/>
                <a:cs typeface="+mn-cs"/>
              </a:rPr>
              <a:t>Záchranáři</a:t>
            </a:r>
            <a:br>
              <a:rPr lang="cs-CZ" altLang="de-DE" sz="3600">
                <a:solidFill>
                  <a:srgbClr val="004992"/>
                </a:solidFill>
                <a:latin typeface="+mn-lt"/>
                <a:ea typeface="+mn-ea"/>
                <a:cs typeface="+mn-cs"/>
              </a:rPr>
            </a:br>
            <a:r>
              <a:rPr lang="cs-CZ" altLang="de-DE">
                <a:solidFill>
                  <a:srgbClr val="004992"/>
                </a:solidFill>
                <a:latin typeface="+mn-lt"/>
                <a:ea typeface="+mn-ea"/>
                <a:cs typeface="+mn-cs"/>
              </a:rPr>
              <a:t>Co na obrázku nebylo? Nakolik jste si tím jistí?</a:t>
            </a:r>
            <a:endParaRPr lang="de-DE" altLang="de-DE">
              <a:solidFill>
                <a:srgbClr val="004992"/>
              </a:solidFill>
              <a:latin typeface="+mn-lt"/>
              <a:ea typeface="+mn-ea"/>
              <a:cs typeface="+mn-cs"/>
            </a:endParaRPr>
          </a:p>
        </p:txBody>
      </p:sp>
      <p:sp>
        <p:nvSpPr>
          <p:cNvPr id="16486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helikoptéra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nafukovací člun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potápěč</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převržená loďka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nosítka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záchranný kruh</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Záchranáři</a:t>
            </a:r>
            <a:endParaRPr lang="de-DE" altLang="de-DE" sz="3600">
              <a:latin typeface="+mn-lt"/>
              <a:ea typeface="+mn-ea"/>
              <a:cs typeface="+mn-cs"/>
            </a:endParaRPr>
          </a:p>
        </p:txBody>
      </p:sp>
      <p:sp>
        <p:nvSpPr>
          <p:cNvPr id="166915"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heli</a:t>
            </a:r>
            <a:r>
              <a:rPr lang="cs-CZ" altLang="de-DE" sz="2400" dirty="0">
                <a:solidFill>
                  <a:srgbClr val="333333"/>
                </a:solidFill>
              </a:rPr>
              <a:t>k</a:t>
            </a:r>
            <a:r>
              <a:rPr lang="de-DE" altLang="de-DE" sz="2400" dirty="0">
                <a:solidFill>
                  <a:srgbClr val="333333"/>
                </a:solidFill>
              </a:rPr>
              <a:t>opt</a:t>
            </a:r>
            <a:r>
              <a:rPr lang="cs-CZ" altLang="de-DE" sz="2400" dirty="0">
                <a:solidFill>
                  <a:srgbClr val="333333"/>
                </a:solidFill>
              </a:rPr>
              <a:t>éra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nafukovací člun</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potápěč</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převržená loďka</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voda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nosítka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záchranný kruh</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pilot</a:t>
            </a:r>
          </a:p>
        </p:txBody>
      </p:sp>
      <p:pic>
        <p:nvPicPr>
          <p:cNvPr id="10"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5538" y="1078993"/>
            <a:ext cx="7550444" cy="53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A5A6FB4-FEA5-4AA2-AE06-31585F967F1B}" type="slidenum">
              <a:rPr lang="de-DE" altLang="de-DE" smtClean="0"/>
              <a:pPr>
                <a:defRPr/>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Společné nápady</a:t>
            </a:r>
            <a:endParaRPr lang="de-DE" altLang="de-DE" sz="3600">
              <a:latin typeface="+mn-lt"/>
              <a:ea typeface="+mn-ea"/>
              <a:cs typeface="+mn-cs"/>
            </a:endParaRPr>
          </a:p>
        </p:txBody>
      </p:sp>
      <p:sp>
        <p:nvSpPr>
          <p:cNvPr id="171011" name="Rectangle 3"/>
          <p:cNvSpPr>
            <a:spLocks noGrp="1" noChangeArrowheads="1"/>
          </p:cNvSpPr>
          <p:nvPr>
            <p:ph idx="1"/>
          </p:nvPr>
        </p:nvSpPr>
        <p:spPr>
          <a:noFill/>
        </p:spPr>
        <p:txBody>
          <a:bodyPr>
            <a:noAutofit/>
          </a:bodyPr>
          <a:lstStyle/>
          <a:p>
            <a:pPr eaLnBrk="1" hangingPunct="1"/>
            <a:r>
              <a:rPr lang="cs-CZ" altLang="de-DE" sz="2400" dirty="0">
                <a:solidFill>
                  <a:srgbClr val="333333"/>
                </a:solidFill>
              </a:rPr>
              <a:t>Co typicky vidíte na místě opravy silnice</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l-PL" altLang="de-DE" sz="3600">
                <a:solidFill>
                  <a:srgbClr val="004992"/>
                </a:solidFill>
                <a:latin typeface="+mn-lt"/>
                <a:ea typeface="+mn-ea"/>
                <a:cs typeface="+mn-cs"/>
              </a:rPr>
              <a:t>Práce na silnici</a:t>
            </a:r>
            <a:br>
              <a:rPr lang="pl-PL" altLang="de-DE" sz="3600">
                <a:solidFill>
                  <a:srgbClr val="004992"/>
                </a:solidFill>
                <a:latin typeface="+mn-lt"/>
                <a:ea typeface="+mn-ea"/>
                <a:cs typeface="+mn-cs"/>
              </a:rPr>
            </a:br>
            <a:r>
              <a:rPr lang="pl-PL" altLang="de-DE">
                <a:solidFill>
                  <a:srgbClr val="004992"/>
                </a:solidFill>
                <a:latin typeface="+mn-lt"/>
                <a:ea typeface="+mn-ea"/>
                <a:cs typeface="+mn-cs"/>
              </a:rPr>
              <a:t>Co jste viděli na obrázku? Nakolik jste si tím jistí?</a:t>
            </a:r>
            <a:endParaRPr lang="de-DE" altLang="de-DE">
              <a:solidFill>
                <a:srgbClr val="004992"/>
              </a:solidFill>
              <a:latin typeface="+mn-lt"/>
              <a:ea typeface="+mn-ea"/>
              <a:cs typeface="+mn-cs"/>
            </a:endParaRPr>
          </a:p>
        </p:txBody>
      </p:sp>
      <p:sp>
        <p:nvSpPr>
          <p:cNvPr id="1730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roury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kolečko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zátaras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bagr</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sbíječka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dopravní značka STOP</a:t>
            </a:r>
            <a:endParaRPr lang="de-DE" alt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vert="horz" lIns="0" tIns="0" rIns="0" bIns="0" rtlCol="0" anchor="t">
            <a:spAutoFit/>
          </a:bodyPr>
          <a:lstStyle/>
          <a:p>
            <a:pPr defTabSz="914377">
              <a:spcBef>
                <a:spcPts val="0"/>
              </a:spcBef>
            </a:pPr>
            <a:r>
              <a:rPr lang="cs-CZ" altLang="de-DE" sz="3600">
                <a:latin typeface="+mn-lt"/>
                <a:ea typeface="+mn-ea"/>
                <a:cs typeface="+mn-cs"/>
              </a:rPr>
              <a:t>Práce na silnici</a:t>
            </a:r>
            <a:endParaRPr lang="de-DE" altLang="de-DE" sz="3600">
              <a:latin typeface="+mn-lt"/>
              <a:ea typeface="+mn-ea"/>
              <a:cs typeface="+mn-cs"/>
            </a:endParaRPr>
          </a:p>
        </p:txBody>
      </p:sp>
      <p:sp>
        <p:nvSpPr>
          <p:cNvPr id="175107" name="Rectangle 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roury</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kolečko</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zátaras</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bagr</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sbíječka</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cs-CZ" altLang="de-DE" sz="2400" dirty="0">
                <a:solidFill>
                  <a:srgbClr val="333333"/>
                </a:solidFill>
              </a:rPr>
              <a:t>lopata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cs-CZ" altLang="de-DE" sz="2400" dirty="0">
                <a:solidFill>
                  <a:srgbClr val="004992"/>
                </a:solidFill>
              </a:rPr>
              <a:t>dopravní značka STOP</a:t>
            </a:r>
            <a:endParaRPr lang="de-DE" altLang="de-DE" sz="2400" dirty="0">
              <a:solidFill>
                <a:srgbClr val="004992"/>
              </a:solidFill>
            </a:endParaRPr>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3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3"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dirty="0">
                <a:latin typeface="+mn-lt"/>
                <a:cs typeface="+mn-cs"/>
              </a:rPr>
              <a:t>= </a:t>
            </a:r>
            <a:r>
              <a:rPr lang="es-ES" altLang="de-DE" sz="1800" b="1" dirty="0" err="1">
                <a:latin typeface="+mn-lt"/>
                <a:cs typeface="+mn-cs"/>
              </a:rPr>
              <a:t>není</a:t>
            </a:r>
            <a:r>
              <a:rPr lang="es-ES" altLang="de-DE" sz="1800" b="1" dirty="0">
                <a:latin typeface="+mn-lt"/>
                <a:cs typeface="+mn-cs"/>
              </a:rPr>
              <a:t> na </a:t>
            </a:r>
            <a:r>
              <a:rPr lang="es-ES" altLang="de-DE" sz="1800" b="1" dirty="0" err="1">
                <a:latin typeface="+mn-lt"/>
                <a:cs typeface="+mn-cs"/>
              </a:rPr>
              <a:t>obrázku</a:t>
            </a:r>
            <a:endParaRPr lang="de-DE" altLang="de-DE" sz="1800" b="1" dirty="0">
              <a:latin typeface="+mn-lt"/>
              <a:cs typeface="+mn-cs"/>
            </a:endParaRPr>
          </a:p>
        </p:txBody>
      </p:sp>
      <p:sp>
        <p:nvSpPr>
          <p:cNvPr id="4" name="Footer Placeholder 3"/>
          <p:cNvSpPr>
            <a:spLocks noGrp="1"/>
          </p:cNvSpPr>
          <p:nvPr>
            <p:ph type="ftr" sz="quarter" idx="11"/>
          </p:nvPr>
        </p:nvSpPr>
        <p:spPr/>
        <p:txBody>
          <a:bodyPr/>
          <a:lstStyle/>
          <a:p>
            <a:pPr>
              <a:defRPr/>
            </a:pPr>
            <a:r>
              <a:rPr lang="de-DE"/>
              <a:t>Metakognitivní trénink 5 – Paměť</a:t>
            </a:r>
          </a:p>
        </p:txBody>
      </p:sp>
      <p:sp>
        <p:nvSpPr>
          <p:cNvPr id="5" name="Slide Number Placeholder 4"/>
          <p:cNvSpPr>
            <a:spLocks noGrp="1"/>
          </p:cNvSpPr>
          <p:nvPr>
            <p:ph type="sldNum" sz="quarter" idx="12"/>
          </p:nvPr>
        </p:nvSpPr>
        <p:spPr/>
        <p:txBody>
          <a:bodyPr/>
          <a:lstStyle/>
          <a:p>
            <a:pPr>
              <a:defRPr/>
            </a:pPr>
            <a:fld id="{00C74DC3-8B92-4382-BC71-F4DB2F7B9F27}"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84</a:t>
            </a:fld>
            <a:endParaRPr lang="de-DE" altLang="de-DE"/>
          </a:p>
        </p:txBody>
      </p:sp>
    </p:spTree>
    <p:extLst>
      <p:ext uri="{BB962C8B-B14F-4D97-AF65-F5344CB8AC3E}">
        <p14:creationId xmlns:p14="http://schemas.microsoft.com/office/powerpoint/2010/main" val="15449891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85</a:t>
            </a:fld>
            <a:endParaRPr lang="de-DE" altLang="de-DE"/>
          </a:p>
        </p:txBody>
      </p:sp>
    </p:spTree>
    <p:extLst>
      <p:ext uri="{BB962C8B-B14F-4D97-AF65-F5344CB8AC3E}">
        <p14:creationId xmlns:p14="http://schemas.microsoft.com/office/powerpoint/2010/main" val="35539909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a:p>
            <a:pPr marL="774827" lvl="3" indent="-342900" defTabSz="914400" fontAlgn="base">
              <a:spcBef>
                <a:spcPts val="1999"/>
              </a:spcBef>
              <a:buClr>
                <a:srgbClr val="000000"/>
              </a:buClr>
              <a:buFont typeface="WingDings"/>
              <a:buChar char=""/>
              <a:tabLst>
                <a:tab pos="354013" algn="l"/>
              </a:tabLst>
              <a:defRPr/>
            </a:pPr>
            <a:r>
              <a:rPr lang="cs-CZ" sz="2400" dirty="0">
                <a:solidFill>
                  <a:srgbClr val="004992"/>
                </a:solidFill>
              </a:rPr>
              <a:t>Vždycky se snažte zjistit další informace (např. jiné svědky)</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86</a:t>
            </a:fld>
            <a:endParaRPr lang="de-DE" altLang="de-DE"/>
          </a:p>
        </p:txBody>
      </p:sp>
    </p:spTree>
    <p:extLst>
      <p:ext uri="{BB962C8B-B14F-4D97-AF65-F5344CB8AC3E}">
        <p14:creationId xmlns:p14="http://schemas.microsoft.com/office/powerpoint/2010/main" val="35123261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tabLst>
                <a:tab pos="354013" algn="l"/>
              </a:tabLst>
              <a:defRPr/>
            </a:pPr>
            <a:r>
              <a:rPr lang="cs-CZ" sz="2400" b="1" dirty="0">
                <a:solidFill>
                  <a:srgbClr val="333333"/>
                </a:solidFill>
              </a:rPr>
              <a:t>Co bychom si měli zapamatovat</a:t>
            </a:r>
            <a:r>
              <a:rPr lang="de-DE" sz="2400" b="1" dirty="0">
                <a:solidFill>
                  <a:srgbClr val="333333"/>
                </a:solidFill>
              </a:rPr>
              <a:t>:</a:t>
            </a:r>
            <a:endParaRPr lang="en-US" sz="2400" b="1" dirty="0">
              <a:solidFill>
                <a:srgbClr val="333333"/>
              </a:solidFill>
            </a:endParaRPr>
          </a:p>
          <a:p>
            <a:pPr marL="342900" lvl="0" indent="-342900" defTabSz="914400" fontAlgn="base">
              <a:buClr>
                <a:srgbClr val="000000"/>
              </a:buClr>
              <a:buFont typeface="WingDings"/>
              <a:buChar char=""/>
              <a:tabLst>
                <a:tab pos="712788" algn="l"/>
              </a:tabLst>
              <a:defRPr/>
            </a:pPr>
            <a:r>
              <a:rPr lang="cs-CZ" sz="2400" dirty="0">
                <a:solidFill>
                  <a:srgbClr val="004992"/>
                </a:solidFill>
              </a:rPr>
              <a:t>Naše paměť nás může klamat</a:t>
            </a:r>
            <a:r>
              <a:rPr lang="en-US" sz="2400" dirty="0">
                <a:solidFill>
                  <a:srgbClr val="004992"/>
                </a:solidFill>
              </a:rPr>
              <a:t>!</a:t>
            </a:r>
            <a:br>
              <a:rPr lang="en-US" sz="2400" dirty="0">
                <a:solidFill>
                  <a:srgbClr val="004992"/>
                </a:solidFill>
              </a:rPr>
            </a:br>
            <a:r>
              <a:rPr lang="cs-CZ" sz="2400" dirty="0">
                <a:solidFill>
                  <a:srgbClr val="333333"/>
                </a:solidFill>
              </a:rPr>
              <a:t>Zvláště pokud jde o důležité události </a:t>
            </a:r>
            <a:r>
              <a:rPr lang="en-US" sz="2400" dirty="0">
                <a:solidFill>
                  <a:srgbClr val="333333"/>
                </a:solidFill>
              </a:rPr>
              <a:t>(</a:t>
            </a:r>
            <a:r>
              <a:rPr lang="cs-CZ" sz="2400" dirty="0">
                <a:solidFill>
                  <a:srgbClr val="333333"/>
                </a:solidFill>
              </a:rPr>
              <a:t>spory</a:t>
            </a:r>
            <a:r>
              <a:rPr lang="en-US" sz="2400" dirty="0">
                <a:solidFill>
                  <a:srgbClr val="333333"/>
                </a:solidFill>
              </a:rPr>
              <a:t>, </a:t>
            </a:r>
            <a:r>
              <a:rPr lang="cs-CZ" sz="2400" dirty="0">
                <a:solidFill>
                  <a:srgbClr val="333333"/>
                </a:solidFill>
              </a:rPr>
              <a:t>očitá svědectví</a:t>
            </a:r>
            <a:r>
              <a:rPr lang="en-US" sz="2400" dirty="0">
                <a:solidFill>
                  <a:srgbClr val="333333"/>
                </a:solidFill>
              </a:rPr>
              <a:t> </a:t>
            </a:r>
            <a:r>
              <a:rPr lang="cs-CZ" sz="2400" dirty="0">
                <a:solidFill>
                  <a:srgbClr val="333333"/>
                </a:solidFill>
              </a:rPr>
              <a:t>apod.</a:t>
            </a:r>
            <a:r>
              <a:rPr lang="en-US" sz="2400" dirty="0">
                <a:solidFill>
                  <a:srgbClr val="333333"/>
                </a:solidFill>
              </a:rPr>
              <a:t>), </a:t>
            </a:r>
            <a:r>
              <a:rPr lang="cs-CZ" sz="2400" dirty="0">
                <a:solidFill>
                  <a:srgbClr val="333333"/>
                </a:solidFill>
              </a:rPr>
              <a:t>vždycky si uvědomujte</a:t>
            </a:r>
            <a:r>
              <a:rPr lang="en-US" sz="2400" dirty="0">
                <a:solidFill>
                  <a:srgbClr val="333333"/>
                </a:solidFill>
              </a:rPr>
              <a:t>:</a:t>
            </a:r>
            <a:br>
              <a:rPr lang="en-US" sz="2400" dirty="0">
                <a:solidFill>
                  <a:srgbClr val="333333"/>
                </a:solidFill>
              </a:rPr>
            </a:br>
            <a:r>
              <a:rPr lang="cs-CZ" sz="2400" dirty="0">
                <a:solidFill>
                  <a:srgbClr val="333333"/>
                </a:solidFill>
              </a:rPr>
              <a:t>Pokud si </a:t>
            </a:r>
            <a:r>
              <a:rPr lang="cs-CZ" sz="2400" i="1" dirty="0">
                <a:solidFill>
                  <a:srgbClr val="333333"/>
                </a:solidFill>
              </a:rPr>
              <a:t>nedokážete </a:t>
            </a:r>
            <a:r>
              <a:rPr lang="cs-CZ" sz="2400" dirty="0">
                <a:solidFill>
                  <a:srgbClr val="333333"/>
                </a:solidFill>
              </a:rPr>
              <a:t>vybavit </a:t>
            </a:r>
            <a:r>
              <a:rPr lang="cs-CZ" sz="2400" i="1" dirty="0">
                <a:solidFill>
                  <a:srgbClr val="333333"/>
                </a:solidFill>
              </a:rPr>
              <a:t>živé </a:t>
            </a:r>
            <a:r>
              <a:rPr lang="cs-CZ" sz="2400" dirty="0">
                <a:solidFill>
                  <a:srgbClr val="333333"/>
                </a:solidFill>
              </a:rPr>
              <a:t>podrobnosti určité události</a:t>
            </a:r>
            <a:r>
              <a:rPr lang="en-US" sz="2400" dirty="0">
                <a:solidFill>
                  <a:srgbClr val="333333"/>
                </a:solidFill>
              </a:rPr>
              <a:t>:</a:t>
            </a:r>
          </a:p>
          <a:p>
            <a:pPr marL="774827" lvl="3" indent="-342900" defTabSz="914400" fontAlgn="base">
              <a:spcBef>
                <a:spcPts val="1999"/>
              </a:spcBef>
              <a:buClr>
                <a:srgbClr val="333333"/>
              </a:buClr>
              <a:buFont typeface="WingDings"/>
              <a:buChar char=""/>
              <a:tabLst>
                <a:tab pos="354013" algn="l"/>
              </a:tabLst>
              <a:defRPr/>
            </a:pPr>
            <a:r>
              <a:rPr lang="cs-CZ" sz="2400" dirty="0">
                <a:solidFill>
                  <a:srgbClr val="004992"/>
                </a:solidFill>
              </a:rPr>
              <a:t>Nebuďte si příliš jisti tím, že jsou vaše vzpomínky přesné</a:t>
            </a:r>
            <a:r>
              <a:rPr lang="en-US" sz="2400" dirty="0">
                <a:solidFill>
                  <a:srgbClr val="004992"/>
                </a:solidFill>
              </a:rPr>
              <a:t>.</a:t>
            </a:r>
            <a:endParaRPr lang="cs-CZ" sz="2400" dirty="0">
              <a:solidFill>
                <a:srgbClr val="004992"/>
              </a:solidFill>
            </a:endParaRPr>
          </a:p>
          <a:p>
            <a:pPr marL="774827" lvl="3" indent="-342900" defTabSz="914400" fontAlgn="base">
              <a:spcBef>
                <a:spcPts val="1999"/>
              </a:spcBef>
              <a:buClr>
                <a:srgbClr val="000000"/>
              </a:buClr>
              <a:buFont typeface="WingDings"/>
              <a:buChar char=""/>
              <a:tabLst>
                <a:tab pos="354013" algn="l"/>
              </a:tabLst>
              <a:defRPr/>
            </a:pPr>
            <a:r>
              <a:rPr lang="cs-CZ" sz="2400" dirty="0">
                <a:solidFill>
                  <a:srgbClr val="004992"/>
                </a:solidFill>
              </a:rPr>
              <a:t>Vždycky se snažte zjistit další informace (např. jiné svědky)</a:t>
            </a:r>
            <a:br>
              <a:rPr lang="en-US" sz="2400" dirty="0">
                <a:solidFill>
                  <a:srgbClr val="004992"/>
                </a:solidFill>
              </a:rPr>
            </a:br>
            <a:r>
              <a:rPr lang="cs-CZ" sz="2400" dirty="0">
                <a:solidFill>
                  <a:srgbClr val="333333"/>
                </a:solidFill>
              </a:rPr>
              <a:t>PŘÍKLAD: S někým jste se pohádali a </a:t>
            </a:r>
            <a:r>
              <a:rPr lang="cs-CZ" sz="2400" i="1" dirty="0">
                <a:solidFill>
                  <a:srgbClr val="333333"/>
                </a:solidFill>
              </a:rPr>
              <a:t>matně</a:t>
            </a:r>
            <a:r>
              <a:rPr lang="cs-CZ" sz="2400" dirty="0">
                <a:solidFill>
                  <a:srgbClr val="333333"/>
                </a:solidFill>
              </a:rPr>
              <a:t> si vybavujete, že vám řekl nějakou urážku.</a:t>
            </a:r>
            <a:br>
              <a:rPr lang="en-US" sz="2400" dirty="0">
                <a:solidFill>
                  <a:srgbClr val="333333"/>
                </a:solidFill>
              </a:rPr>
            </a:br>
            <a:r>
              <a:rPr lang="cs-CZ" sz="2400" dirty="0">
                <a:solidFill>
                  <a:srgbClr val="333333"/>
                </a:solidFill>
              </a:rPr>
              <a:t>Uvažte, že vás vaše paměť může klamat a že si to můžete pamatovat nesprávně. Raději se proto zeptejte jiných lidí, kteří u toho byli.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87</a:t>
            </a:fld>
            <a:endParaRPr lang="de-DE" altLang="de-DE"/>
          </a:p>
        </p:txBody>
      </p:sp>
    </p:spTree>
    <p:extLst>
      <p:ext uri="{BB962C8B-B14F-4D97-AF65-F5344CB8AC3E}">
        <p14:creationId xmlns:p14="http://schemas.microsoft.com/office/powerpoint/2010/main" val="17658729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a:p>
            <a:pPr lvl="0" defTabSz="914400" fontAlgn="base">
              <a:lnSpc>
                <a:spcPct val="100000"/>
              </a:lnSpc>
              <a:spcBef>
                <a:spcPts val="1200"/>
              </a:spcBef>
            </a:pPr>
            <a:r>
              <a:rPr lang="cs-CZ" altLang="de-DE" dirty="0">
                <a:solidFill>
                  <a:srgbClr val="004992"/>
                </a:solidFill>
              </a:rPr>
              <a:t>Příklad</a:t>
            </a:r>
            <a:r>
              <a:rPr lang="de-DE" altLang="de-DE" dirty="0">
                <a:solidFill>
                  <a:srgbClr val="004992"/>
                </a:solidFill>
              </a:rPr>
              <a:t>: </a:t>
            </a:r>
            <a:r>
              <a:rPr lang="cs-CZ" altLang="de-DE" dirty="0">
                <a:solidFill>
                  <a:srgbClr val="333333"/>
                </a:solidFill>
              </a:rPr>
              <a:t>Filip byl pevně přesvědčen, že mu někdo ukradl kolo</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Pozadí</a:t>
            </a:r>
            <a:r>
              <a:rPr lang="de-DE" altLang="de-DE" dirty="0">
                <a:solidFill>
                  <a:srgbClr val="004992"/>
                </a:solidFill>
              </a:rPr>
              <a:t>: </a:t>
            </a:r>
            <a:r>
              <a:rPr lang="cs-CZ" altLang="de-DE" dirty="0">
                <a:solidFill>
                  <a:srgbClr val="333333"/>
                </a:solidFill>
              </a:rPr>
              <a:t>Nenašel kolo před svými dveřmi jako obvykle a je si na </a:t>
            </a:r>
            <a:r>
              <a:rPr lang="de-DE" altLang="de-DE" dirty="0">
                <a:solidFill>
                  <a:srgbClr val="333333"/>
                </a:solidFill>
              </a:rPr>
              <a:t>100% </a:t>
            </a:r>
            <a:r>
              <a:rPr lang="cs-CZ" altLang="de-DE" dirty="0">
                <a:solidFill>
                  <a:srgbClr val="333333"/>
                </a:solidFill>
              </a:rPr>
              <a:t>jistý, že ho tam večer</a:t>
            </a:r>
            <a:r>
              <a:rPr lang="de-DE" altLang="de-DE" dirty="0">
                <a:solidFill>
                  <a:srgbClr val="333333"/>
                </a:solidFill>
              </a:rPr>
              <a:t> </a:t>
            </a:r>
            <a:r>
              <a:rPr lang="cs-CZ" altLang="de-DE" dirty="0">
                <a:solidFill>
                  <a:srgbClr val="333333"/>
                </a:solidFill>
              </a:rPr>
              <a:t>nechal. Pak své kolo uviděl, jak stojí před obchodem v sousedství a chtěl volat na policii,</a:t>
            </a:r>
            <a:r>
              <a:rPr lang="de-DE" altLang="de-DE" dirty="0">
                <a:solidFill>
                  <a:srgbClr val="333333"/>
                </a:solidFill>
              </a:rPr>
              <a:t> </a:t>
            </a:r>
            <a:r>
              <a:rPr lang="cs-CZ" altLang="de-DE" dirty="0">
                <a:solidFill>
                  <a:srgbClr val="333333"/>
                </a:solidFill>
              </a:rPr>
              <a:t>protože byl přesvědčen, že zloděj je v obchodě</a:t>
            </a:r>
            <a:r>
              <a:rPr lang="de-DE" altLang="de-DE" dirty="0">
                <a:solidFill>
                  <a:srgbClr val="333333"/>
                </a:solidFill>
              </a:rPr>
              <a:t>. </a:t>
            </a:r>
            <a:r>
              <a:rPr lang="cs-CZ" altLang="de-DE" dirty="0">
                <a:solidFill>
                  <a:srgbClr val="333333"/>
                </a:solidFill>
              </a:rPr>
              <a:t>Bylo to pro něj dalším potvrzením toho, že je obětí pronásledování, které trvá již tři týdny, kdy mu někdo ukradl peněženku</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ALE</a:t>
            </a:r>
            <a:r>
              <a:rPr lang="de-DE" altLang="de-DE" dirty="0">
                <a:solidFill>
                  <a:srgbClr val="004992"/>
                </a:solidFill>
              </a:rPr>
              <a:t>: </a:t>
            </a:r>
            <a:r>
              <a:rPr lang="cs-CZ" altLang="de-DE" dirty="0">
                <a:solidFill>
                  <a:srgbClr val="333333"/>
                </a:solidFill>
              </a:rPr>
              <a:t>Když si sahal do kapsy pro mobil, tak tam našel své klíče od kola a náhle si vzpomněl, že včera zapomněl kolo před obchodem</a:t>
            </a:r>
            <a:r>
              <a:rPr lang="de-DE" altLang="de-DE" dirty="0">
                <a:solidFill>
                  <a:srgbClr val="333333"/>
                </a:solidFill>
              </a:rPr>
              <a:t>.</a:t>
            </a:r>
            <a:endParaRPr lang="en-AU" altLang="de-DE"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89</a:t>
            </a:fld>
            <a:endParaRPr lang="de-DE" altLang="de-DE"/>
          </a:p>
        </p:txBody>
      </p:sp>
    </p:spTree>
    <p:extLst>
      <p:ext uri="{BB962C8B-B14F-4D97-AF65-F5344CB8AC3E}">
        <p14:creationId xmlns:p14="http://schemas.microsoft.com/office/powerpoint/2010/main" val="32768156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000" dirty="0">
                <a:solidFill>
                  <a:srgbClr val="333333"/>
                </a:solidFill>
              </a:rPr>
              <a:t>Během psychózy je nebezpečí, že člověk vybavuje věci, které buď nestaly vůbec nebo staly jinak, než si to pamatuje</a:t>
            </a:r>
            <a:r>
              <a:rPr lang="en-AU" altLang="de-DE" sz="2000" dirty="0">
                <a:solidFill>
                  <a:srgbClr val="333333"/>
                </a:solidFill>
              </a:rPr>
              <a:t>.</a:t>
            </a:r>
          </a:p>
          <a:p>
            <a:pPr lvl="0" defTabSz="914400" fontAlgn="base">
              <a:lnSpc>
                <a:spcPct val="100000"/>
              </a:lnSpc>
              <a:spcBef>
                <a:spcPts val="1200"/>
              </a:spcBef>
            </a:pPr>
            <a:r>
              <a:rPr lang="cs-CZ" altLang="de-DE" dirty="0">
                <a:solidFill>
                  <a:srgbClr val="004992"/>
                </a:solidFill>
              </a:rPr>
              <a:t>Příklad</a:t>
            </a:r>
            <a:r>
              <a:rPr lang="de-DE" altLang="de-DE" dirty="0">
                <a:solidFill>
                  <a:srgbClr val="004992"/>
                </a:solidFill>
              </a:rPr>
              <a:t>: </a:t>
            </a:r>
            <a:r>
              <a:rPr lang="cs-CZ" altLang="de-DE" dirty="0">
                <a:solidFill>
                  <a:srgbClr val="333333"/>
                </a:solidFill>
              </a:rPr>
              <a:t>Filip byl pevně přesvědčen, že mu někdo ukradl kolo</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Pozadí</a:t>
            </a:r>
            <a:r>
              <a:rPr lang="de-DE" altLang="de-DE" dirty="0">
                <a:solidFill>
                  <a:srgbClr val="004992"/>
                </a:solidFill>
              </a:rPr>
              <a:t>: </a:t>
            </a:r>
            <a:r>
              <a:rPr lang="cs-CZ" altLang="de-DE" dirty="0">
                <a:solidFill>
                  <a:srgbClr val="333333"/>
                </a:solidFill>
              </a:rPr>
              <a:t>Nenašel kolo před svými dveřmi jako obvykle a je si na </a:t>
            </a:r>
            <a:r>
              <a:rPr lang="de-DE" altLang="de-DE" dirty="0">
                <a:solidFill>
                  <a:srgbClr val="333333"/>
                </a:solidFill>
              </a:rPr>
              <a:t>100% </a:t>
            </a:r>
            <a:r>
              <a:rPr lang="cs-CZ" altLang="de-DE" dirty="0">
                <a:solidFill>
                  <a:srgbClr val="333333"/>
                </a:solidFill>
              </a:rPr>
              <a:t>jistý, že ho tam večer</a:t>
            </a:r>
            <a:r>
              <a:rPr lang="de-DE" altLang="de-DE" dirty="0">
                <a:solidFill>
                  <a:srgbClr val="333333"/>
                </a:solidFill>
              </a:rPr>
              <a:t> </a:t>
            </a:r>
            <a:r>
              <a:rPr lang="cs-CZ" altLang="de-DE" dirty="0">
                <a:solidFill>
                  <a:srgbClr val="333333"/>
                </a:solidFill>
              </a:rPr>
              <a:t>nechal. Pak své kolo uviděl, jak stojí před obchodem v sousedství a chtěl volat na policii,</a:t>
            </a:r>
            <a:r>
              <a:rPr lang="de-DE" altLang="de-DE" dirty="0">
                <a:solidFill>
                  <a:srgbClr val="333333"/>
                </a:solidFill>
              </a:rPr>
              <a:t> </a:t>
            </a:r>
            <a:r>
              <a:rPr lang="cs-CZ" altLang="de-DE" dirty="0">
                <a:solidFill>
                  <a:srgbClr val="333333"/>
                </a:solidFill>
              </a:rPr>
              <a:t>protože byl přesvědčen, že zloděj je v obchodě</a:t>
            </a:r>
            <a:r>
              <a:rPr lang="de-DE" altLang="de-DE" dirty="0">
                <a:solidFill>
                  <a:srgbClr val="333333"/>
                </a:solidFill>
              </a:rPr>
              <a:t>. </a:t>
            </a:r>
            <a:r>
              <a:rPr lang="cs-CZ" altLang="de-DE" dirty="0">
                <a:solidFill>
                  <a:srgbClr val="333333"/>
                </a:solidFill>
              </a:rPr>
              <a:t>Bylo to pro něj dalším potvrzením toho, že je obětí pronásledování, které trvá již tři týdny, kdy mu někdo ukradl peněženku</a:t>
            </a:r>
            <a:r>
              <a:rPr lang="de-DE" altLang="de-DE" dirty="0">
                <a:solidFill>
                  <a:srgbClr val="333333"/>
                </a:solidFill>
              </a:rPr>
              <a:t>.</a:t>
            </a:r>
          </a:p>
          <a:p>
            <a:pPr lvl="0" defTabSz="914400" fontAlgn="base">
              <a:lnSpc>
                <a:spcPct val="100000"/>
              </a:lnSpc>
              <a:spcBef>
                <a:spcPts val="1200"/>
              </a:spcBef>
            </a:pPr>
            <a:r>
              <a:rPr lang="cs-CZ" altLang="de-DE" dirty="0">
                <a:solidFill>
                  <a:srgbClr val="004992"/>
                </a:solidFill>
              </a:rPr>
              <a:t>ALE</a:t>
            </a:r>
            <a:r>
              <a:rPr lang="de-DE" altLang="de-DE" dirty="0">
                <a:solidFill>
                  <a:srgbClr val="004992"/>
                </a:solidFill>
              </a:rPr>
              <a:t>: </a:t>
            </a:r>
            <a:r>
              <a:rPr lang="cs-CZ" altLang="de-DE" dirty="0">
                <a:solidFill>
                  <a:srgbClr val="333333"/>
                </a:solidFill>
              </a:rPr>
              <a:t>Když si sahal do kapsy pro mobil, tak tam našel své klíče od kola a náhle si vzpomněl, že včera zapomněl kolo před obchodem</a:t>
            </a:r>
            <a:r>
              <a:rPr lang="de-DE" altLang="de-DE" dirty="0">
                <a:solidFill>
                  <a:srgbClr val="333333"/>
                </a:solidFill>
              </a:rPr>
              <a:t>.</a:t>
            </a:r>
            <a:endParaRPr lang="en-AU" altLang="de-DE" dirty="0">
              <a:solidFill>
                <a:srgbClr val="333333"/>
              </a:solidFill>
            </a:endParaRPr>
          </a:p>
          <a:p>
            <a:pPr lvl="0" defTabSz="914400" fontAlgn="base">
              <a:lnSpc>
                <a:spcPct val="100000"/>
              </a:lnSpc>
              <a:spcBef>
                <a:spcPts val="1200"/>
              </a:spcBef>
            </a:pPr>
            <a:r>
              <a:rPr lang="cs-CZ" altLang="de-DE" sz="2000" dirty="0">
                <a:solidFill>
                  <a:srgbClr val="333333"/>
                </a:solidFill>
              </a:rPr>
              <a:t>Falešné vzpomínky vznikají snadněji když se člověk bojí nebo když je ve stresu</a:t>
            </a:r>
            <a:r>
              <a:rPr lang="en-AU" altLang="de-DE" sz="2000" dirty="0">
                <a:solidFill>
                  <a:srgbClr val="333333"/>
                </a:solidFill>
              </a:rPr>
              <a:t>. </a:t>
            </a:r>
            <a:r>
              <a:rPr lang="cs-CZ" altLang="de-DE" sz="2000" dirty="0">
                <a:solidFill>
                  <a:srgbClr val="333333"/>
                </a:solidFill>
              </a:rPr>
              <a:t>Než se dojdete k nějakým závěrům, které mohou mít vážné důsledky, pečlivě si promyslete, zda jsou vaše domněnky opravdu podložené a objektivní</a:t>
            </a:r>
            <a:r>
              <a:rPr lang="en-AU" altLang="de-DE" sz="2000" dirty="0">
                <a:solidFill>
                  <a:srgbClr val="333333"/>
                </a:solidFill>
              </a:rPr>
              <a:t>! </a:t>
            </a:r>
            <a:r>
              <a:rPr lang="cs-CZ" altLang="de-DE" sz="2000" dirty="0">
                <a:solidFill>
                  <a:srgbClr val="333333"/>
                </a:solidFill>
              </a:rPr>
              <a:t>A nezapomeňte, že ve srovnání se skutečnými vzpomínkami jsou falešné vzpomínky často mlhavé a bez živých podrobností</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0C74DC3-8B92-4382-BC71-F4DB2F7B9F27}" type="slidenum">
              <a:rPr lang="de-DE" altLang="de-DE" smtClean="0"/>
              <a:pPr>
                <a:defRPr/>
              </a:pPr>
              <a:t>90</a:t>
            </a:fld>
            <a:endParaRPr lang="de-DE" altLang="de-DE"/>
          </a:p>
        </p:txBody>
      </p:sp>
    </p:spTree>
    <p:extLst>
      <p:ext uri="{BB962C8B-B14F-4D97-AF65-F5344CB8AC3E}">
        <p14:creationId xmlns:p14="http://schemas.microsoft.com/office/powerpoint/2010/main" val="15482126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5 – Paměť</a:t>
            </a:r>
          </a:p>
        </p:txBody>
      </p:sp>
      <p:sp>
        <p:nvSpPr>
          <p:cNvPr id="8" name="Slide Number Placeholder 7"/>
          <p:cNvSpPr>
            <a:spLocks noGrp="1"/>
          </p:cNvSpPr>
          <p:nvPr>
            <p:ph type="sldNum" sz="quarter" idx="12"/>
          </p:nvPr>
        </p:nvSpPr>
        <p:spPr/>
        <p:txBody>
          <a:bodyPr/>
          <a:lstStyle/>
          <a:p>
            <a:pPr>
              <a:defRPr/>
            </a:pPr>
            <a:fld id="{00C74DC3-8B92-4382-BC71-F4DB2F7B9F27}" type="slidenum">
              <a:rPr lang="de-DE" altLang="de-DE" smtClean="0"/>
              <a:pPr>
                <a:defRPr/>
              </a:pPr>
              <a:t>91</a:t>
            </a:fld>
            <a:endParaRPr lang="de-DE" altLang="de-DE"/>
          </a:p>
        </p:txBody>
      </p:sp>
    </p:spTree>
    <p:extLst>
      <p:ext uri="{BB962C8B-B14F-4D97-AF65-F5344CB8AC3E}">
        <p14:creationId xmlns:p14="http://schemas.microsoft.com/office/powerpoint/2010/main" val="13113673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52358128"/>
              </p:ext>
            </p:extLst>
          </p:nvPr>
        </p:nvGraphicFramePr>
        <p:xfrm>
          <a:off x="408954" y="2011680"/>
          <a:ext cx="11375999" cy="451113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Kiosk/Kiosk, Garden/Garten, Fisherman/Fischer, Road Crossing/</a:t>
                      </a:r>
                      <a:r>
                        <a:rPr kumimoji="0" lang="en-GB" sz="1000" b="0" i="0" u="none" strike="noStrike" cap="none" normalizeH="0" baseline="0" dirty="0" err="1">
                          <a:ln>
                            <a:noFill/>
                          </a:ln>
                          <a:solidFill>
                            <a:srgbClr val="333333"/>
                          </a:solidFill>
                          <a:effectLst/>
                          <a:latin typeface="+mn-lt"/>
                          <a:ea typeface="+mn-ea"/>
                          <a:cs typeface="+mn-cs"/>
                        </a:rPr>
                        <a:t>Straßenkreuzung</a:t>
                      </a:r>
                      <a:r>
                        <a:rPr kumimoji="0" lang="en-GB" sz="1000" b="0" i="0" u="none" strike="noStrike" cap="none" normalizeH="0" baseline="0" dirty="0">
                          <a:ln>
                            <a:noFill/>
                          </a:ln>
                          <a:solidFill>
                            <a:srgbClr val="333333"/>
                          </a:solidFill>
                          <a:effectLst/>
                          <a:latin typeface="+mn-lt"/>
                          <a:ea typeface="+mn-ea"/>
                          <a:cs typeface="+mn-cs"/>
                        </a:rPr>
                        <a:t>, Playground/</a:t>
                      </a:r>
                      <a:r>
                        <a:rPr kumimoji="0" lang="en-GB" sz="1000" b="0" i="0" u="none" strike="noStrike" cap="none" normalizeH="0" baseline="0" dirty="0" err="1">
                          <a:ln>
                            <a:noFill/>
                          </a:ln>
                          <a:solidFill>
                            <a:srgbClr val="333333"/>
                          </a:solidFill>
                          <a:effectLst/>
                          <a:latin typeface="+mn-lt"/>
                          <a:ea typeface="+mn-ea"/>
                          <a:cs typeface="+mn-cs"/>
                        </a:rPr>
                        <a:t>Spielplatz</a:t>
                      </a:r>
                      <a:r>
                        <a:rPr kumimoji="0" lang="en-GB" sz="1000" b="0" i="0" u="none" strike="noStrike" cap="none" normalizeH="0" baseline="0" dirty="0">
                          <a:ln>
                            <a:noFill/>
                          </a:ln>
                          <a:solidFill>
                            <a:srgbClr val="333333"/>
                          </a:solidFill>
                          <a:effectLst/>
                          <a:latin typeface="+mn-lt"/>
                          <a:ea typeface="+mn-ea"/>
                          <a:cs typeface="+mn-cs"/>
                        </a:rPr>
                        <a:t>, Football/</a:t>
                      </a:r>
                      <a:r>
                        <a:rPr kumimoji="0" lang="en-GB" sz="1000" b="0" i="0" u="none" strike="noStrike" cap="none" normalizeH="0" baseline="0" dirty="0" err="1">
                          <a:ln>
                            <a:noFill/>
                          </a:ln>
                          <a:solidFill>
                            <a:srgbClr val="333333"/>
                          </a:solidFill>
                          <a:effectLst/>
                          <a:latin typeface="+mn-lt"/>
                          <a:ea typeface="+mn-ea"/>
                          <a:cs typeface="+mn-cs"/>
                        </a:rPr>
                        <a:t>Fußball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6" marB="45726"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5 – Paměť</a:t>
            </a:r>
          </a:p>
        </p:txBody>
      </p:sp>
      <p:sp>
        <p:nvSpPr>
          <p:cNvPr id="7" name="Slide Number Placeholder 6"/>
          <p:cNvSpPr>
            <a:spLocks noGrp="1"/>
          </p:cNvSpPr>
          <p:nvPr>
            <p:ph type="sldNum" sz="quarter" idx="12"/>
          </p:nvPr>
        </p:nvSpPr>
        <p:spPr/>
        <p:txBody>
          <a:bodyPr/>
          <a:lstStyle/>
          <a:p>
            <a:pPr>
              <a:defRPr/>
            </a:pPr>
            <a:fld id="{0A5A6FB4-FEA5-4AA2-AE06-31585F967F1B}" type="slidenum">
              <a:rPr lang="de-DE" altLang="de-DE" smtClean="0"/>
              <a:pPr>
                <a:defRPr/>
              </a:pPr>
              <a:t>92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4276</Words>
  <Application>Microsoft Office PowerPoint</Application>
  <PresentationFormat>Benutzerdefiniert</PresentationFormat>
  <Paragraphs>781</Paragraphs>
  <Slides>92</Slides>
  <Notes>92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92</vt:i4>
      </vt:variant>
    </vt:vector>
  </HeadingPairs>
  <TitlesOfParts>
    <vt:vector size="100" baseType="lpstr">
      <vt:lpstr>Wingdings</vt:lpstr>
      <vt:lpstr>Calibri Light</vt:lpstr>
      <vt:lpstr>Symbol</vt:lpstr>
      <vt:lpstr>Times New Roman</vt:lpstr>
      <vt:lpstr>Arial</vt:lpstr>
      <vt:lpstr>Calibri</vt:lpstr>
      <vt:lpstr>Wingdings</vt:lpstr>
      <vt:lpstr>UKE_PPT-Vorlage_16zu9</vt:lpstr>
      <vt:lpstr>MKT 5 A – Paměť</vt:lpstr>
      <vt:lpstr>Paměť</vt:lpstr>
      <vt:lpstr>Paměť</vt:lpstr>
      <vt:lpstr>Paměť</vt:lpstr>
      <vt:lpstr>Paměť</vt:lpstr>
      <vt:lpstr>Paměť</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Jak si můžeme věci lépe pamatovat?</vt:lpstr>
      <vt:lpstr>Vnímáme a pamatujeme si věci všichni stejně?</vt:lpstr>
      <vt:lpstr>Povšimněte si prosím rozdílů v barevném provedení a velikostí věcí na jednotlivých obrázcích. Které aspekty krajiny nakreslili malíři odlišně nebo je dokonce úplně opomněli?</vt:lpstr>
      <vt:lpstr>Každý člověk vnímá věci jinak! Jako u těchto tří obrazů: Je na nich stejná krajina, ale s rozdílným pojetím!</vt:lpstr>
      <vt:lpstr>Cvičení</vt:lpstr>
      <vt:lpstr>Cvičení</vt:lpstr>
      <vt:lpstr>Cvičení</vt:lpstr>
      <vt:lpstr>PowerPoint-Präsentation</vt:lpstr>
      <vt:lpstr>Na pláži Co všechno jste viděli? Nakolik jste si tím jistí?</vt:lpstr>
      <vt:lpstr>Na pláži</vt:lpstr>
      <vt:lpstr>PowerPoint-Präsentation</vt:lpstr>
      <vt:lpstr>Nádraží Co jste viděli? Nakolik jste si tím jistí?</vt:lpstr>
      <vt:lpstr>Nádraží</vt:lpstr>
      <vt:lpstr>Falešné vzpomínky</vt:lpstr>
      <vt:lpstr>Falešné vzpomínky</vt:lpstr>
      <vt:lpstr>Falešné vzpomínky</vt:lpstr>
      <vt:lpstr>Typy chyb paměti</vt:lpstr>
      <vt:lpstr>Typy chyb paměti</vt:lpstr>
      <vt:lpstr>Typy chyb paměti</vt:lpstr>
      <vt:lpstr>Typy chyb paměti</vt:lpstr>
      <vt:lpstr>Falešné vzpomínky</vt:lpstr>
      <vt:lpstr>Falešné vzpomínky</vt:lpstr>
      <vt:lpstr>Falešné vzpomínky</vt:lpstr>
      <vt:lpstr>Falešné vzpomínky</vt:lpstr>
      <vt:lpstr>A proč se tím zabýváme?</vt:lpstr>
      <vt:lpstr>A proč se tím zabýváme?</vt:lpstr>
      <vt:lpstr>A proč se tím zabýváme?</vt:lpstr>
      <vt:lpstr>Příklady toho, jak chyby paměti posilují nesprávné chápání situace během psychózy</vt:lpstr>
      <vt:lpstr>Cvičení</vt:lpstr>
      <vt:lpstr>Cvičení</vt:lpstr>
      <vt:lpstr>PowerPoint-Präsentation</vt:lpstr>
      <vt:lpstr>Stánek Co jste neviděli? Nakolik jste si tím jistí?</vt:lpstr>
      <vt:lpstr>Stánek</vt:lpstr>
      <vt:lpstr>PowerPoint-Präsentation</vt:lpstr>
      <vt:lpstr>Zahrada Co na ní nebylo? Nakolik jste si tím jistí?</vt:lpstr>
      <vt:lpstr>Zahrada</vt:lpstr>
      <vt:lpstr>Volitelné: Video klipy</vt:lpstr>
      <vt:lpstr>PowerPoint-Präsentation</vt:lpstr>
      <vt:lpstr>Společné nápady</vt:lpstr>
      <vt:lpstr>Školní třída Co jste viděli na obrázku? Nakolik jste si tím jistí?</vt:lpstr>
      <vt:lpstr>Školní třída</vt:lpstr>
      <vt:lpstr>PowerPoint-Präsentation</vt:lpstr>
      <vt:lpstr>Rybář Co na obrázku není? Nakolik jste si tím jistí?</vt:lpstr>
      <vt:lpstr>Rybář</vt:lpstr>
      <vt:lpstr>PowerPoint-Präsentation</vt:lpstr>
      <vt:lpstr>Společné nápady</vt:lpstr>
      <vt:lpstr>Křižovatka Co jste na obrázku viděli? Nakolik jste si tím jistí?</vt:lpstr>
      <vt:lpstr>Křižovatka</vt:lpstr>
      <vt:lpstr>PowerPoint-Präsentation</vt:lpstr>
      <vt:lpstr>Společné nápady</vt:lpstr>
      <vt:lpstr>Dětské hřiště Co jste viděli na obrázku? Nakolik jste si tím jistí?</vt:lpstr>
      <vt:lpstr>Dětské hřiště</vt:lpstr>
      <vt:lpstr>PowerPoint-Präsentation</vt:lpstr>
      <vt:lpstr>Svatba Co na obrázku nebylo? Nakolik jste si tím jistí?</vt:lpstr>
      <vt:lpstr>Svatba</vt:lpstr>
      <vt:lpstr>PowerPoint-Präsentation</vt:lpstr>
      <vt:lpstr>Fotbal Co na obrázku nebylo? Nakolik jste si tím jistí?</vt:lpstr>
      <vt:lpstr>Fotbal</vt:lpstr>
      <vt:lpstr>PowerPoint-Präsentation</vt:lpstr>
      <vt:lpstr>Na Měsíci Co na obrázku nebylo? Nakolik jste si tím jistí?</vt:lpstr>
      <vt:lpstr>Na Měsíci</vt:lpstr>
      <vt:lpstr>PowerPoint-Präsentation</vt:lpstr>
      <vt:lpstr>Záchranáři Co na obrázku nebylo? Nakolik jste si tím jistí?</vt:lpstr>
      <vt:lpstr>Záchranáři</vt:lpstr>
      <vt:lpstr>PowerPoint-Präsentation</vt:lpstr>
      <vt:lpstr>Společné nápady</vt:lpstr>
      <vt:lpstr>Práce na silnici Co jste viděli na obrázku? Nakolik jste si tím jistí?</vt:lpstr>
      <vt:lpstr>Práce na silnici</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304</cp:revision>
  <dcterms:created xsi:type="dcterms:W3CDTF">2004-06-30T16:15:23Z</dcterms:created>
  <dcterms:modified xsi:type="dcterms:W3CDTF">2025-01-09T21:50:33Z</dcterms:modified>
</cp:coreProperties>
</file>