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18" r:id="rId1"/>
  </p:sldMasterIdLst>
  <p:notesMasterIdLst>
    <p:notesMasterId r:id="rId61"/>
  </p:notesMasterIdLst>
  <p:handoutMasterIdLst>
    <p:handoutMasterId r:id="rId62"/>
  </p:handoutMasterIdLst>
  <p:sldIdLst>
    <p:sldId id="530" r:id="rId2"/>
    <p:sldId id="311" r:id="rId3"/>
    <p:sldId id="414" r:id="rId4"/>
    <p:sldId id="470" r:id="rId5"/>
    <p:sldId id="375" r:id="rId6"/>
    <p:sldId id="531" r:id="rId7"/>
    <p:sldId id="416" r:id="rId8"/>
    <p:sldId id="532" r:id="rId9"/>
    <p:sldId id="525" r:id="rId10"/>
    <p:sldId id="534" r:id="rId11"/>
    <p:sldId id="533" r:id="rId12"/>
    <p:sldId id="526" r:id="rId13"/>
    <p:sldId id="535" r:id="rId14"/>
    <p:sldId id="378" r:id="rId15"/>
    <p:sldId id="538" r:id="rId16"/>
    <p:sldId id="537" r:id="rId17"/>
    <p:sldId id="536" r:id="rId18"/>
    <p:sldId id="355" r:id="rId19"/>
    <p:sldId id="539" r:id="rId20"/>
    <p:sldId id="544" r:id="rId21"/>
    <p:sldId id="543" r:id="rId22"/>
    <p:sldId id="542" r:id="rId23"/>
    <p:sldId id="429" r:id="rId24"/>
    <p:sldId id="478" r:id="rId25"/>
    <p:sldId id="546" r:id="rId26"/>
    <p:sldId id="545" r:id="rId27"/>
    <p:sldId id="433" r:id="rId28"/>
    <p:sldId id="547" r:id="rId29"/>
    <p:sldId id="480" r:id="rId30"/>
    <p:sldId id="435" r:id="rId31"/>
    <p:sldId id="437" r:id="rId32"/>
    <p:sldId id="548" r:id="rId33"/>
    <p:sldId id="410" r:id="rId34"/>
    <p:sldId id="411" r:id="rId35"/>
    <p:sldId id="439" r:id="rId36"/>
    <p:sldId id="549" r:id="rId37"/>
    <p:sldId id="550" r:id="rId38"/>
    <p:sldId id="504" r:id="rId39"/>
    <p:sldId id="551" r:id="rId40"/>
    <p:sldId id="507" r:id="rId41"/>
    <p:sldId id="553" r:id="rId42"/>
    <p:sldId id="552" r:id="rId43"/>
    <p:sldId id="487" r:id="rId44"/>
    <p:sldId id="555" r:id="rId45"/>
    <p:sldId id="554" r:id="rId46"/>
    <p:sldId id="491" r:id="rId47"/>
    <p:sldId id="558" r:id="rId48"/>
    <p:sldId id="557" r:id="rId49"/>
    <p:sldId id="556" r:id="rId50"/>
    <p:sldId id="461" r:id="rId51"/>
    <p:sldId id="561" r:id="rId52"/>
    <p:sldId id="560" r:id="rId53"/>
    <p:sldId id="559" r:id="rId54"/>
    <p:sldId id="517" r:id="rId55"/>
    <p:sldId id="563" r:id="rId56"/>
    <p:sldId id="562" r:id="rId57"/>
    <p:sldId id="529" r:id="rId58"/>
    <p:sldId id="521" r:id="rId59"/>
    <p:sldId id="522" r:id="rId60"/>
  </p:sldIdLst>
  <p:sldSz cx="12195175" cy="6858000"/>
  <p:notesSz cx="7099300" cy="10234613"/>
  <p:embeddedFontLst>
    <p:embeddedFont>
      <p:font typeface="Calibri" panose="020F0502020204030204" pitchFamily="34" charset="0"/>
      <p:regular r:id="rId63"/>
      <p:bold r:id="rId64"/>
      <p:italic r:id="rId65"/>
      <p:boldItalic r:id="rId66"/>
    </p:embeddedFont>
    <p:embeddedFont>
      <p:font typeface="Calibri Light" panose="020F0302020204030204" pitchFamily="34" charset="0"/>
      <p:regular r:id="rId67"/>
      <p:italic r:id="rId68"/>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mn-cs"/>
      </a:defRPr>
    </a:lvl1pPr>
    <a:lvl2pPr marL="457200" algn="l" rtl="0" fontAlgn="base">
      <a:spcBef>
        <a:spcPct val="0"/>
      </a:spcBef>
      <a:spcAft>
        <a:spcPct val="0"/>
      </a:spcAft>
      <a:defRPr lang="en-US" b="1" kern="1200">
        <a:solidFill>
          <a:schemeClr val="tx1"/>
        </a:solidFill>
        <a:latin typeface="+mn-lt"/>
        <a:ea typeface="+mn-ea"/>
        <a:cs typeface="+mn-cs"/>
      </a:defRPr>
    </a:lvl2pPr>
    <a:lvl3pPr marL="914400" algn="l" rtl="0" fontAlgn="base">
      <a:spcBef>
        <a:spcPct val="0"/>
      </a:spcBef>
      <a:spcAft>
        <a:spcPct val="0"/>
      </a:spcAft>
      <a:defRPr lang="en-US" b="1" kern="1200">
        <a:solidFill>
          <a:schemeClr val="tx1"/>
        </a:solidFill>
        <a:latin typeface="+mn-lt"/>
        <a:ea typeface="+mn-ea"/>
        <a:cs typeface="+mn-cs"/>
      </a:defRPr>
    </a:lvl3pPr>
    <a:lvl4pPr marL="1371600" algn="l" rtl="0" fontAlgn="base">
      <a:spcBef>
        <a:spcPct val="0"/>
      </a:spcBef>
      <a:spcAft>
        <a:spcPct val="0"/>
      </a:spcAft>
      <a:defRPr lang="en-US" b="1" kern="1200">
        <a:solidFill>
          <a:schemeClr val="tx1"/>
        </a:solidFill>
        <a:latin typeface="+mn-lt"/>
        <a:ea typeface="+mn-ea"/>
        <a:cs typeface="+mn-cs"/>
      </a:defRPr>
    </a:lvl4pPr>
    <a:lvl5pPr marL="1828800" algn="l"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Times New Roman" panose="02020603050405020304" pitchFamily="18" charset="0"/>
        <a:ea typeface="+mn-ea"/>
        <a:cs typeface="+mn-cs"/>
      </a:defRPr>
    </a:lvl6pPr>
    <a:lvl7pPr marL="2743200" algn="l" defTabSz="914400" rtl="0" eaLnBrk="1" latinLnBrk="0" hangingPunct="1">
      <a:defRPr b="1" kern="1200">
        <a:solidFill>
          <a:schemeClr val="tx1"/>
        </a:solidFill>
        <a:latin typeface="Times New Roman" panose="02020603050405020304" pitchFamily="18" charset="0"/>
        <a:ea typeface="+mn-ea"/>
        <a:cs typeface="+mn-cs"/>
      </a:defRPr>
    </a:lvl7pPr>
    <a:lvl8pPr marL="3200400" algn="l" defTabSz="914400" rtl="0" eaLnBrk="1" latinLnBrk="0" hangingPunct="1">
      <a:defRPr b="1" kern="1200">
        <a:solidFill>
          <a:schemeClr val="tx1"/>
        </a:solidFill>
        <a:latin typeface="Times New Roman" panose="02020603050405020304" pitchFamily="18" charset="0"/>
        <a:ea typeface="+mn-ea"/>
        <a:cs typeface="+mn-cs"/>
      </a:defRPr>
    </a:lvl8pPr>
    <a:lvl9pPr marL="3657600" algn="l" defTabSz="914400" rtl="0" eaLnBrk="1" latinLnBrk="0" hangingPunct="1">
      <a:defRPr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928">
          <p15:clr>
            <a:srgbClr val="A4A3A4"/>
          </p15:clr>
        </p15:guide>
        <p15:guide id="2" pos="2925">
          <p15:clr>
            <a:srgbClr val="A4A3A4"/>
          </p15:clr>
        </p15:guide>
        <p15:guide id="3" pos="390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3068" autoAdjust="0"/>
    <p:restoredTop sz="94713" autoAdjust="0"/>
  </p:normalViewPr>
  <p:slideViewPr>
    <p:cSldViewPr>
      <p:cViewPr varScale="1">
        <p:scale>
          <a:sx n="67" d="100"/>
          <a:sy n="67" d="100"/>
        </p:scale>
        <p:origin x="948" y="44"/>
      </p:cViewPr>
      <p:guideLst>
        <p:guide orient="horz" pos="2928"/>
        <p:guide pos="2925"/>
        <p:guide pos="39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1.fntdata"/><Relationship Id="rId68"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5A304C39-A0A3-44E4-89E1-D737F9119554}" type="slidenum">
              <a:rPr lang="en-GB" altLang="de-DE"/>
              <a:pPr/>
              <a:t>‹Nr.›</a:t>
            </a:fld>
            <a:endParaRPr lang="en-GB" altLang="de-DE"/>
          </a:p>
        </p:txBody>
      </p:sp>
    </p:spTree>
    <p:extLst>
      <p:ext uri="{BB962C8B-B14F-4D97-AF65-F5344CB8AC3E}">
        <p14:creationId xmlns:p14="http://schemas.microsoft.com/office/powerpoint/2010/main" val="23420877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de-DE"/>
          </a:p>
        </p:txBody>
      </p:sp>
      <p:sp>
        <p:nvSpPr>
          <p:cNvPr id="7578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2991173A-B426-4E5E-A266-459073954154}" type="slidenum">
              <a:rPr lang="de-DE" altLang="de-DE"/>
              <a:pPr/>
              <a:t>‹Nr.›</a:t>
            </a:fld>
            <a:endParaRPr lang="de-DE" altLang="de-DE"/>
          </a:p>
        </p:txBody>
      </p:sp>
    </p:spTree>
    <p:extLst>
      <p:ext uri="{BB962C8B-B14F-4D97-AF65-F5344CB8AC3E}">
        <p14:creationId xmlns:p14="http://schemas.microsoft.com/office/powerpoint/2010/main" val="27543798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43C794-A932-4B74-85CD-DFE5D4AA15FA}" type="slidenum">
              <a:rPr lang="de-DE" altLang="de-DE" sz="1300"/>
              <a:pPr eaLnBrk="1" hangingPunct="1">
                <a:spcBef>
                  <a:spcPct val="0"/>
                </a:spcBef>
              </a:pPr>
              <a:t>2</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7127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B309EC-8E8A-4266-8612-5A96AAA23C51}" type="slidenum">
              <a:rPr lang="de-DE" altLang="de-DE" sz="1300"/>
              <a:pPr eaLnBrk="1" hangingPunct="1">
                <a:spcBef>
                  <a:spcPct val="0"/>
                </a:spcBef>
              </a:pPr>
              <a:t>3</a:t>
            </a:fld>
            <a:endParaRPr lang="de-DE"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6635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806E20-8E6E-4C81-9E27-F69473C91EC4}" type="slidenum">
              <a:rPr lang="de-DE" altLang="de-DE" sz="1300"/>
              <a:pPr eaLnBrk="1" hangingPunct="1">
                <a:spcBef>
                  <a:spcPct val="0"/>
                </a:spcBef>
              </a:pPr>
              <a:t>4</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9583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C78038-2D61-4C8A-82A2-59EB4C36285B}" type="slidenum">
              <a:rPr lang="de-DE" altLang="de-DE" sz="1300"/>
              <a:pPr eaLnBrk="1" hangingPunct="1">
                <a:spcBef>
                  <a:spcPct val="0"/>
                </a:spcBef>
              </a:pPr>
              <a:t>5</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1970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C78038-2D61-4C8A-82A2-59EB4C36285B}" type="slidenum">
              <a:rPr lang="de-DE" altLang="de-DE" sz="1300"/>
              <a:pPr eaLnBrk="1" hangingPunct="1">
                <a:spcBef>
                  <a:spcPct val="0"/>
                </a:spcBef>
              </a:pPr>
              <a:t>6</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1970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571E0C-B3CC-417F-818F-E07E278BA843}" type="slidenum">
              <a:rPr lang="de-DE" altLang="de-DE" sz="1300"/>
              <a:pPr eaLnBrk="1" hangingPunct="1">
                <a:spcBef>
                  <a:spcPct val="0"/>
                </a:spcBef>
              </a:pPr>
              <a:t>7</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9308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571E0C-B3CC-417F-818F-E07E278BA843}" type="slidenum">
              <a:rPr lang="de-DE" altLang="de-DE" sz="1300"/>
              <a:pPr eaLnBrk="1" hangingPunct="1">
                <a:spcBef>
                  <a:spcPct val="0"/>
                </a:spcBef>
              </a:pPr>
              <a:t>8</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9308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538EEE-A833-4CA1-B60C-1541B718249F}" type="slidenum">
              <a:rPr lang="de-DE" altLang="de-DE" sz="1300"/>
              <a:pPr eaLnBrk="1" hangingPunct="1">
                <a:spcBef>
                  <a:spcPct val="0"/>
                </a:spcBef>
              </a:pPr>
              <a:t>9</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8386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538EEE-A833-4CA1-B60C-1541B718249F}" type="slidenum">
              <a:rPr lang="de-DE" altLang="de-DE" sz="1300"/>
              <a:pPr eaLnBrk="1" hangingPunct="1">
                <a:spcBef>
                  <a:spcPct val="0"/>
                </a:spcBef>
              </a:pPr>
              <a:t>10</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8386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538EEE-A833-4CA1-B60C-1541B718249F}" type="slidenum">
              <a:rPr lang="de-DE" altLang="de-DE" sz="1300"/>
              <a:pPr eaLnBrk="1" hangingPunct="1">
                <a:spcBef>
                  <a:spcPct val="0"/>
                </a:spcBef>
              </a:pPr>
              <a:t>11</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8386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1DBF30-8C04-46D2-A6D3-76287BFC7658}" type="slidenum">
              <a:rPr lang="de-DE" altLang="de-DE" sz="1300"/>
              <a:pPr eaLnBrk="1" hangingPunct="1">
                <a:spcBef>
                  <a:spcPct val="0"/>
                </a:spcBef>
              </a:pPr>
              <a:t>12</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2880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CBB0A7-7909-4BC0-B98E-A1B3C8A35D7C}" type="slidenum">
              <a:rPr lang="de-DE" altLang="de-DE" sz="1300"/>
              <a:pPr eaLnBrk="1" hangingPunct="1">
                <a:spcBef>
                  <a:spcPct val="0"/>
                </a:spcBef>
              </a:pPr>
              <a:t>14</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4043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CBB0A7-7909-4BC0-B98E-A1B3C8A35D7C}" type="slidenum">
              <a:rPr lang="de-DE" altLang="de-DE" sz="1300"/>
              <a:pPr eaLnBrk="1" hangingPunct="1">
                <a:spcBef>
                  <a:spcPct val="0"/>
                </a:spcBef>
              </a:pPr>
              <a:t>15</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40430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CBB0A7-7909-4BC0-B98E-A1B3C8A35D7C}" type="slidenum">
              <a:rPr lang="de-DE" altLang="de-DE" sz="1300"/>
              <a:pPr eaLnBrk="1" hangingPunct="1">
                <a:spcBef>
                  <a:spcPct val="0"/>
                </a:spcBef>
              </a:pPr>
              <a:t>16</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40430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CBB0A7-7909-4BC0-B98E-A1B3C8A35D7C}" type="slidenum">
              <a:rPr lang="de-DE" altLang="de-DE" sz="1300"/>
              <a:pPr eaLnBrk="1" hangingPunct="1">
                <a:spcBef>
                  <a:spcPct val="0"/>
                </a:spcBef>
              </a:pPr>
              <a:t>17</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40430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FBFFD7-FE0E-40A4-8B4F-CECF1D5370F2}" type="slidenum">
              <a:rPr lang="de-DE" altLang="de-DE" sz="1300"/>
              <a:pPr eaLnBrk="1" hangingPunct="1">
                <a:spcBef>
                  <a:spcPct val="0"/>
                </a:spcBef>
              </a:pPr>
              <a:t>18</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58754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8034B6-5A81-4C24-B071-E1A6714FEA90}" type="slidenum">
              <a:rPr lang="de-DE" altLang="de-DE" sz="1300"/>
              <a:pPr eaLnBrk="1" hangingPunct="1">
                <a:spcBef>
                  <a:spcPct val="0"/>
                </a:spcBef>
              </a:pPr>
              <a:t>19</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86285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8034B6-5A81-4C24-B071-E1A6714FEA90}" type="slidenum">
              <a:rPr lang="de-DE" altLang="de-DE" sz="1300"/>
              <a:pPr eaLnBrk="1" hangingPunct="1">
                <a:spcBef>
                  <a:spcPct val="0"/>
                </a:spcBef>
              </a:pPr>
              <a:t>20</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8628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8034B6-5A81-4C24-B071-E1A6714FEA90}" type="slidenum">
              <a:rPr lang="de-DE" altLang="de-DE" sz="1300"/>
              <a:pPr eaLnBrk="1" hangingPunct="1">
                <a:spcBef>
                  <a:spcPct val="0"/>
                </a:spcBef>
              </a:pPr>
              <a:t>21</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86285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8034B6-5A81-4C24-B071-E1A6714FEA90}" type="slidenum">
              <a:rPr lang="de-DE" altLang="de-DE" sz="1300"/>
              <a:pPr eaLnBrk="1" hangingPunct="1">
                <a:spcBef>
                  <a:spcPct val="0"/>
                </a:spcBef>
              </a:pPr>
              <a:t>22</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86285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464179-B648-4882-9F97-01EC38DB1554}" type="slidenum">
              <a:rPr lang="de-DE" altLang="de-DE" sz="1300"/>
              <a:pPr eaLnBrk="1" hangingPunct="1">
                <a:spcBef>
                  <a:spcPct val="0"/>
                </a:spcBef>
              </a:pPr>
              <a:t>23</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7309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6BB1B5-CA57-4B65-8506-28A1E0988361}" type="slidenum">
              <a:rPr lang="de-DE" altLang="de-DE" sz="1300"/>
              <a:pPr eaLnBrk="1" hangingPunct="1">
                <a:spcBef>
                  <a:spcPct val="0"/>
                </a:spcBef>
              </a:pPr>
              <a:t>24</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6127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6BB1B5-CA57-4B65-8506-28A1E0988361}" type="slidenum">
              <a:rPr lang="de-DE" altLang="de-DE" sz="1300"/>
              <a:pPr eaLnBrk="1" hangingPunct="1">
                <a:spcBef>
                  <a:spcPct val="0"/>
                </a:spcBef>
              </a:pPr>
              <a:t>25</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6127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6BB1B5-CA57-4B65-8506-28A1E0988361}" type="slidenum">
              <a:rPr lang="de-DE" altLang="de-DE" sz="1300"/>
              <a:pPr eaLnBrk="1" hangingPunct="1">
                <a:spcBef>
                  <a:spcPct val="0"/>
                </a:spcBef>
              </a:pPr>
              <a:t>26</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6127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2C059D-44D3-4402-86BA-38C75EC371C8}" type="slidenum">
              <a:rPr lang="de-DE" altLang="de-DE" sz="1300"/>
              <a:pPr eaLnBrk="1" hangingPunct="1">
                <a:spcBef>
                  <a:spcPct val="0"/>
                </a:spcBef>
              </a:pPr>
              <a:t>27</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11197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2C059D-44D3-4402-86BA-38C75EC371C8}" type="slidenum">
              <a:rPr lang="de-DE" altLang="de-DE" sz="1300"/>
              <a:pPr eaLnBrk="1" hangingPunct="1">
                <a:spcBef>
                  <a:spcPct val="0"/>
                </a:spcBef>
              </a:pPr>
              <a:t>28</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11197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CEB1FA-361C-4813-B42F-368278FE6D3A}" type="slidenum">
              <a:rPr lang="de-DE" altLang="de-DE" sz="1300"/>
              <a:pPr eaLnBrk="1" hangingPunct="1">
                <a:spcBef>
                  <a:spcPct val="0"/>
                </a:spcBef>
              </a:pPr>
              <a:t>29</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91562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4D4014-EC85-48F9-B299-E8EEA1A6CD66}" type="slidenum">
              <a:rPr lang="de-DE" altLang="de-DE" sz="1300"/>
              <a:pPr eaLnBrk="1" hangingPunct="1">
                <a:spcBef>
                  <a:spcPct val="0"/>
                </a:spcBef>
              </a:pPr>
              <a:t>30</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04428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6AFF1A-554D-4086-B6E6-1F79BE145763}" type="slidenum">
              <a:rPr lang="de-DE" altLang="de-DE" sz="1300"/>
              <a:pPr eaLnBrk="1" hangingPunct="1">
                <a:spcBef>
                  <a:spcPct val="0"/>
                </a:spcBef>
              </a:pPr>
              <a:t>31</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07232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6AFF1A-554D-4086-B6E6-1F79BE145763}" type="slidenum">
              <a:rPr lang="de-DE" altLang="de-DE" sz="1300"/>
              <a:pPr eaLnBrk="1" hangingPunct="1">
                <a:spcBef>
                  <a:spcPct val="0"/>
                </a:spcBef>
              </a:pPr>
              <a:t>32</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07232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CFA27B-F91D-414E-8A82-2DEB8CD8DD6F}" type="slidenum">
              <a:rPr lang="de-DE" altLang="de-DE" sz="1300"/>
              <a:pPr eaLnBrk="1" hangingPunct="1">
                <a:spcBef>
                  <a:spcPct val="0"/>
                </a:spcBef>
              </a:pPr>
              <a:t>33</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83258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4DA084-95FC-4AE7-9DE1-101DE292B705}" type="slidenum">
              <a:rPr lang="de-DE" altLang="de-DE" sz="1300"/>
              <a:pPr eaLnBrk="1" hangingPunct="1">
                <a:spcBef>
                  <a:spcPct val="0"/>
                </a:spcBef>
              </a:pPr>
              <a:t>34</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0111669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52DD4F-5A19-4F9E-A4D9-712BD2615554}" type="slidenum">
              <a:rPr lang="de-DE" altLang="de-DE" sz="1300"/>
              <a:pPr eaLnBrk="1" hangingPunct="1">
                <a:spcBef>
                  <a:spcPct val="0"/>
                </a:spcBef>
              </a:pPr>
              <a:t>35</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32094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52DD4F-5A19-4F9E-A4D9-712BD2615554}" type="slidenum">
              <a:rPr lang="de-DE" altLang="de-DE" sz="1300"/>
              <a:pPr eaLnBrk="1" hangingPunct="1">
                <a:spcBef>
                  <a:spcPct val="0"/>
                </a:spcBef>
              </a:pPr>
              <a:t>36</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32094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30BF10-323E-4307-AD8A-E6B5C627F4E5}" type="slidenum">
              <a:rPr lang="de-DE" altLang="de-DE" sz="1300"/>
              <a:pPr eaLnBrk="1" hangingPunct="1">
                <a:spcBef>
                  <a:spcPct val="0"/>
                </a:spcBef>
              </a:pPr>
              <a:t>38</a:t>
            </a:fld>
            <a:endParaRPr lang="de-DE"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26614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30BF10-323E-4307-AD8A-E6B5C627F4E5}" type="slidenum">
              <a:rPr lang="de-DE" altLang="de-DE" sz="1300"/>
              <a:pPr eaLnBrk="1" hangingPunct="1">
                <a:spcBef>
                  <a:spcPct val="0"/>
                </a:spcBef>
              </a:pPr>
              <a:t>39</a:t>
            </a:fld>
            <a:endParaRPr lang="de-DE"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26614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C24FBF-E2B0-4F94-8E36-D749ABDAF4BF}" type="slidenum">
              <a:rPr lang="de-DE" altLang="de-DE" sz="1300"/>
              <a:pPr eaLnBrk="1" hangingPunct="1">
                <a:spcBef>
                  <a:spcPct val="0"/>
                </a:spcBef>
              </a:pPr>
              <a:t>40</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68530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C24FBF-E2B0-4F94-8E36-D749ABDAF4BF}" type="slidenum">
              <a:rPr lang="de-DE" altLang="de-DE" sz="1300"/>
              <a:pPr eaLnBrk="1" hangingPunct="1">
                <a:spcBef>
                  <a:spcPct val="0"/>
                </a:spcBef>
              </a:pPr>
              <a:t>41</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68530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C24FBF-E2B0-4F94-8E36-D749ABDAF4BF}" type="slidenum">
              <a:rPr lang="de-DE" altLang="de-DE" sz="1300"/>
              <a:pPr eaLnBrk="1" hangingPunct="1">
                <a:spcBef>
                  <a:spcPct val="0"/>
                </a:spcBef>
              </a:pPr>
              <a:t>42</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68530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9348EE-F8ED-489A-9C2A-2945D466E413}" type="slidenum">
              <a:rPr lang="de-DE" altLang="de-DE" sz="1300"/>
              <a:pPr eaLnBrk="1" hangingPunct="1">
                <a:spcBef>
                  <a:spcPct val="0"/>
                </a:spcBef>
              </a:pPr>
              <a:t>43</a:t>
            </a:fld>
            <a:endParaRPr lang="de-DE"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75481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9348EE-F8ED-489A-9C2A-2945D466E413}" type="slidenum">
              <a:rPr lang="de-DE" altLang="de-DE" sz="1300"/>
              <a:pPr eaLnBrk="1" hangingPunct="1">
                <a:spcBef>
                  <a:spcPct val="0"/>
                </a:spcBef>
              </a:pPr>
              <a:t>44</a:t>
            </a:fld>
            <a:endParaRPr lang="de-DE"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75481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9348EE-F8ED-489A-9C2A-2945D466E413}" type="slidenum">
              <a:rPr lang="de-DE" altLang="de-DE" sz="1300"/>
              <a:pPr eaLnBrk="1" hangingPunct="1">
                <a:spcBef>
                  <a:spcPct val="0"/>
                </a:spcBef>
              </a:pPr>
              <a:t>45</a:t>
            </a:fld>
            <a:endParaRPr lang="de-DE"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75481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FE854E-9A82-4820-97BF-1E8A92E70248}" type="slidenum">
              <a:rPr lang="de-DE" altLang="de-DE" sz="1300"/>
              <a:pPr eaLnBrk="1" hangingPunct="1">
                <a:spcBef>
                  <a:spcPct val="0"/>
                </a:spcBef>
              </a:pPr>
              <a:t>46</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31440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FE854E-9A82-4820-97BF-1E8A92E70248}" type="slidenum">
              <a:rPr lang="de-DE" altLang="de-DE" sz="1300"/>
              <a:pPr eaLnBrk="1" hangingPunct="1">
                <a:spcBef>
                  <a:spcPct val="0"/>
                </a:spcBef>
              </a:pPr>
              <a:t>47</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31440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FE854E-9A82-4820-97BF-1E8A92E70248}" type="slidenum">
              <a:rPr lang="de-DE" altLang="de-DE" sz="1300"/>
              <a:pPr eaLnBrk="1" hangingPunct="1">
                <a:spcBef>
                  <a:spcPct val="0"/>
                </a:spcBef>
              </a:pPr>
              <a:t>48</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31440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FE854E-9A82-4820-97BF-1E8A92E70248}" type="slidenum">
              <a:rPr lang="de-DE" altLang="de-DE" sz="1300"/>
              <a:pPr eaLnBrk="1" hangingPunct="1">
                <a:spcBef>
                  <a:spcPct val="0"/>
                </a:spcBef>
              </a:pPr>
              <a:t>49</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31440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4FCC36-716F-423A-8F06-6ACBD69EF4AD}" type="slidenum">
              <a:rPr lang="de-DE" altLang="de-DE" sz="1300"/>
              <a:pPr eaLnBrk="1" hangingPunct="1">
                <a:spcBef>
                  <a:spcPct val="0"/>
                </a:spcBef>
              </a:pPr>
              <a:t>50</a:t>
            </a:fld>
            <a:endParaRPr lang="de-DE"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655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4FCC36-716F-423A-8F06-6ACBD69EF4AD}" type="slidenum">
              <a:rPr lang="de-DE" altLang="de-DE" sz="1300"/>
              <a:pPr eaLnBrk="1" hangingPunct="1">
                <a:spcBef>
                  <a:spcPct val="0"/>
                </a:spcBef>
              </a:pPr>
              <a:t>51</a:t>
            </a:fld>
            <a:endParaRPr lang="de-DE"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655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4FCC36-716F-423A-8F06-6ACBD69EF4AD}" type="slidenum">
              <a:rPr lang="de-DE" altLang="de-DE" sz="1300"/>
              <a:pPr eaLnBrk="1" hangingPunct="1">
                <a:spcBef>
                  <a:spcPct val="0"/>
                </a:spcBef>
              </a:pPr>
              <a:t>52</a:t>
            </a:fld>
            <a:endParaRPr lang="de-DE"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65565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4FCC36-716F-423A-8F06-6ACBD69EF4AD}" type="slidenum">
              <a:rPr lang="de-DE" altLang="de-DE" sz="1300"/>
              <a:pPr eaLnBrk="1" hangingPunct="1">
                <a:spcBef>
                  <a:spcPct val="0"/>
                </a:spcBef>
              </a:pPr>
              <a:t>53</a:t>
            </a:fld>
            <a:endParaRPr lang="de-DE"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65565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9C5BB2-2974-4ECF-8763-098453B60E12}" type="slidenum">
              <a:rPr lang="de-DE" altLang="de-DE" sz="1300"/>
              <a:pPr eaLnBrk="1" hangingPunct="1">
                <a:spcBef>
                  <a:spcPct val="0"/>
                </a:spcBef>
              </a:pPr>
              <a:t>54</a:t>
            </a:fld>
            <a:endParaRPr lang="de-DE"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76056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9C5BB2-2974-4ECF-8763-098453B60E12}" type="slidenum">
              <a:rPr lang="de-DE" altLang="de-DE" sz="1300"/>
              <a:pPr eaLnBrk="1" hangingPunct="1">
                <a:spcBef>
                  <a:spcPct val="0"/>
                </a:spcBef>
              </a:pPr>
              <a:t>55</a:t>
            </a:fld>
            <a:endParaRPr lang="de-DE"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76056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9C5BB2-2974-4ECF-8763-098453B60E12}" type="slidenum">
              <a:rPr lang="de-DE" altLang="de-DE" sz="1300"/>
              <a:pPr eaLnBrk="1" hangingPunct="1">
                <a:spcBef>
                  <a:spcPct val="0"/>
                </a:spcBef>
              </a:pPr>
              <a:t>56</a:t>
            </a:fld>
            <a:endParaRPr lang="de-DE"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76056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21141F-C0C2-4924-915D-8D29D26575EF}" type="slidenum">
              <a:rPr lang="de-DE" altLang="de-DE" sz="1300"/>
              <a:pPr eaLnBrk="1" hangingPunct="1">
                <a:spcBef>
                  <a:spcPct val="0"/>
                </a:spcBef>
              </a:pPr>
              <a:t>58</a:t>
            </a:fld>
            <a:endParaRPr lang="de-DE"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886763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B50532-34FB-4F27-927F-3A9837AE1F65}" type="slidenum">
              <a:rPr lang="de-DE" altLang="de-DE" sz="1300"/>
              <a:pPr eaLnBrk="1" hangingPunct="1">
                <a:spcBef>
                  <a:spcPct val="0"/>
                </a:spcBef>
              </a:pPr>
              <a:t>59</a:t>
            </a:fld>
            <a:endParaRPr lang="de-DE"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31318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Použití</a:t>
            </a:r>
            <a:r>
              <a:rPr lang="en-US" altLang="ko-KR" sz="1000" b="0" dirty="0">
                <a:latin typeface="+mj-lt"/>
              </a:rPr>
              <a:t> </a:t>
            </a:r>
            <a:r>
              <a:rPr lang="en-US" altLang="ko-KR" sz="1000" b="0" dirty="0" err="1">
                <a:latin typeface="+mj-lt"/>
              </a:rPr>
              <a:t>obrázků</a:t>
            </a:r>
            <a:r>
              <a:rPr lang="en-US" altLang="ko-KR" sz="1000" b="0" dirty="0">
                <a:latin typeface="+mj-lt"/>
              </a:rPr>
              <a:t> v </a:t>
            </a:r>
            <a:r>
              <a:rPr lang="en-US" altLang="ko-KR" sz="1000" b="0" dirty="0" err="1">
                <a:latin typeface="+mj-lt"/>
              </a:rPr>
              <a:t>tomto</a:t>
            </a:r>
            <a:r>
              <a:rPr lang="en-US" altLang="ko-KR" sz="1000" b="0" dirty="0">
                <a:latin typeface="+mj-lt"/>
              </a:rPr>
              <a:t> </a:t>
            </a:r>
            <a:r>
              <a:rPr lang="en-US" altLang="ko-KR" sz="1000" b="0" dirty="0" err="1">
                <a:latin typeface="+mj-lt"/>
              </a:rPr>
              <a:t>modulu</a:t>
            </a:r>
            <a:r>
              <a:rPr lang="en-US" altLang="ko-KR" sz="1000" b="0" dirty="0">
                <a:latin typeface="+mj-lt"/>
              </a:rPr>
              <a:t> </a:t>
            </a:r>
            <a:r>
              <a:rPr lang="en-US" altLang="ko-KR" sz="1000" b="0" dirty="0" err="1">
                <a:latin typeface="+mj-lt"/>
              </a:rPr>
              <a:t>bylo</a:t>
            </a:r>
            <a:r>
              <a:rPr lang="en-US" altLang="ko-KR" sz="1000" b="0" dirty="0">
                <a:latin typeface="+mj-lt"/>
              </a:rPr>
              <a:t> </a:t>
            </a:r>
            <a:r>
              <a:rPr lang="en-US" altLang="ko-KR" sz="1000" b="0" dirty="0" err="1">
                <a:latin typeface="+mj-lt"/>
              </a:rPr>
              <a:t>laskavě</a:t>
            </a:r>
            <a:r>
              <a:rPr lang="en-US" altLang="ko-KR" sz="1000" b="0" dirty="0">
                <a:latin typeface="+mj-lt"/>
              </a:rPr>
              <a:t> </a:t>
            </a:r>
            <a:r>
              <a:rPr lang="en-US" altLang="ko-KR" sz="1000" b="0" dirty="0" err="1">
                <a:latin typeface="+mj-lt"/>
              </a:rPr>
              <a:t>umožněno</a:t>
            </a:r>
            <a:r>
              <a:rPr lang="en-US" altLang="ko-KR" sz="1000" b="0" dirty="0">
                <a:latin typeface="+mj-lt"/>
              </a:rPr>
              <a:t> </a:t>
            </a:r>
            <a:r>
              <a:rPr lang="en-US" altLang="ko-KR" sz="1000" b="0" dirty="0" err="1">
                <a:latin typeface="+mj-lt"/>
              </a:rPr>
              <a:t>různými</a:t>
            </a:r>
            <a:r>
              <a:rPr lang="en-US" altLang="ko-KR" sz="1000" b="0" dirty="0">
                <a:latin typeface="+mj-lt"/>
              </a:rPr>
              <a:t> </a:t>
            </a:r>
            <a:r>
              <a:rPr lang="en-US" altLang="ko-KR" sz="1000" b="0" dirty="0" err="1">
                <a:latin typeface="+mj-lt"/>
              </a:rPr>
              <a:t>umělci</a:t>
            </a:r>
            <a:r>
              <a:rPr lang="en-US" altLang="ko-KR" sz="1000" b="0" dirty="0">
                <a:latin typeface="+mj-lt"/>
              </a:rPr>
              <a:t> a </a:t>
            </a:r>
            <a:r>
              <a:rPr lang="en-US" altLang="ko-KR" sz="1000" b="0" dirty="0" err="1">
                <a:latin typeface="+mj-lt"/>
              </a:rPr>
              <a:t>držiteli</a:t>
            </a:r>
            <a:r>
              <a:rPr lang="en-US" altLang="ko-KR" sz="1000" b="0" dirty="0">
                <a:latin typeface="+mj-lt"/>
              </a:rPr>
              <a:t> </a:t>
            </a:r>
            <a:r>
              <a:rPr lang="en-US" altLang="ko-KR" sz="1000" b="0" dirty="0" err="1">
                <a:latin typeface="+mj-lt"/>
              </a:rPr>
              <a:t>copyrightů</a:t>
            </a:r>
            <a:r>
              <a:rPr lang="en-US" altLang="ko-KR" sz="1000" b="0" dirty="0">
                <a:latin typeface="+mj-lt"/>
              </a:rPr>
              <a:t>. </a:t>
            </a:r>
            <a:r>
              <a:rPr lang="en-US" altLang="ko-KR" sz="1000" b="0" dirty="0" err="1">
                <a:latin typeface="+mj-lt"/>
              </a:rPr>
              <a:t>Podrobnosti</a:t>
            </a:r>
            <a:r>
              <a:rPr lang="en-US" altLang="ko-KR" sz="1000" b="0" dirty="0">
                <a:latin typeface="+mj-lt"/>
              </a:rPr>
              <a:t> (</a:t>
            </a:r>
            <a:r>
              <a:rPr lang="en-US" altLang="ko-KR" sz="1000" b="0" dirty="0" err="1">
                <a:latin typeface="+mj-lt"/>
              </a:rPr>
              <a:t>umělec</a:t>
            </a:r>
            <a:r>
              <a:rPr lang="en-US" altLang="ko-KR" sz="1000" b="0" dirty="0">
                <a:latin typeface="+mj-lt"/>
              </a:rPr>
              <a:t>, </a:t>
            </a:r>
            <a:r>
              <a:rPr lang="en-US" altLang="ko-KR" sz="1000" b="0" dirty="0" err="1">
                <a:latin typeface="+mj-lt"/>
              </a:rPr>
              <a:t>dílo</a:t>
            </a:r>
            <a:r>
              <a:rPr lang="en-US" altLang="ko-KR" sz="1000" b="0" dirty="0">
                <a:latin typeface="+mj-lt"/>
              </a:rPr>
              <a:t>) </a:t>
            </a:r>
            <a:r>
              <a:rPr lang="en-US" altLang="ko-KR" sz="1000" b="0" dirty="0" err="1">
                <a:latin typeface="+mj-lt"/>
              </a:rPr>
              <a:t>jsou</a:t>
            </a:r>
            <a:r>
              <a:rPr lang="en-US" altLang="ko-KR" sz="1000" b="0" dirty="0">
                <a:latin typeface="+mj-lt"/>
              </a:rPr>
              <a:t> </a:t>
            </a:r>
            <a:r>
              <a:rPr lang="en-US" altLang="ko-KR" sz="1000" b="0" dirty="0" err="1">
                <a:latin typeface="+mj-lt"/>
              </a:rPr>
              <a:t>uvedeny</a:t>
            </a:r>
            <a:r>
              <a:rPr lang="en-US" altLang="ko-KR" sz="1000" b="0" dirty="0">
                <a:latin typeface="+mj-lt"/>
              </a:rPr>
              <a:t> </a:t>
            </a:r>
            <a:r>
              <a:rPr lang="en-US" altLang="ko-KR" sz="1000" b="0" dirty="0" err="1">
                <a:latin typeface="+mj-lt"/>
              </a:rPr>
              <a:t>na</a:t>
            </a:r>
            <a:r>
              <a:rPr lang="en-US" altLang="ko-KR" sz="1000" b="0" dirty="0">
                <a:latin typeface="+mj-lt"/>
              </a:rPr>
              <a:t> </a:t>
            </a:r>
            <a:r>
              <a:rPr lang="en-US" altLang="ko-KR" sz="1000" b="0" dirty="0" err="1">
                <a:latin typeface="+mj-lt"/>
              </a:rPr>
              <a:t>konci</a:t>
            </a:r>
            <a:r>
              <a:rPr lang="en-US" altLang="ko-KR" sz="1000" b="0" dirty="0">
                <a:latin typeface="+mj-lt"/>
              </a:rPr>
              <a:t> </a:t>
            </a:r>
            <a:r>
              <a:rPr lang="en-US" altLang="ko-KR" sz="1000" b="0" dirty="0" err="1">
                <a:latin typeface="+mj-lt"/>
              </a:rPr>
              <a:t>této</a:t>
            </a:r>
            <a:r>
              <a:rPr lang="en-US" altLang="ko-KR" sz="1000" b="0" dirty="0">
                <a:latin typeface="+mj-lt"/>
              </a:rPr>
              <a:t> </a:t>
            </a:r>
            <a:r>
              <a:rPr lang="en-US" altLang="ko-KR" sz="1000" b="0" dirty="0" err="1">
                <a:latin typeface="+mj-lt"/>
              </a:rPr>
              <a:t>prezentace</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8 – Sebedůvěra &amp; Nálada</a:t>
            </a:r>
          </a:p>
        </p:txBody>
      </p:sp>
      <p:sp>
        <p:nvSpPr>
          <p:cNvPr id="4" name="Slide Number Placeholder 3"/>
          <p:cNvSpPr>
            <a:spLocks noGrp="1"/>
          </p:cNvSpPr>
          <p:nvPr>
            <p:ph type="sldNum" sz="quarter" idx="12"/>
          </p:nvPr>
        </p:nvSpPr>
        <p:spPr bwMode="gray"/>
        <p:txBody>
          <a:bodyPr/>
          <a:lstStyle>
            <a:lvl1pPr>
              <a:defRPr b="0"/>
            </a:lvl1pPr>
          </a:lstStyle>
          <a:p>
            <a:fld id="{D94E612A-0972-4E49-A751-FE4D5959105D}"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8 – Sebedůvěra &amp; Nálada</a:t>
            </a:r>
          </a:p>
        </p:txBody>
      </p:sp>
      <p:sp>
        <p:nvSpPr>
          <p:cNvPr id="6" name="Slide Number Placeholder 5"/>
          <p:cNvSpPr>
            <a:spLocks noGrp="1"/>
          </p:cNvSpPr>
          <p:nvPr>
            <p:ph type="sldNum" sz="quarter" idx="12"/>
          </p:nvPr>
        </p:nvSpPr>
        <p:spPr bwMode="gray"/>
        <p:txBody>
          <a:bodyPr>
            <a:noAutofit/>
          </a:bodyPr>
          <a:lstStyle>
            <a:lvl1pPr>
              <a:defRPr b="0"/>
            </a:lvl1pPr>
          </a:lstStyle>
          <a:p>
            <a:fld id="{3F782337-7E49-4D19-9D9A-888F1BEE0417}"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8 – Sebedůvěra &amp; Nálada</a:t>
            </a:r>
          </a:p>
        </p:txBody>
      </p:sp>
      <p:sp>
        <p:nvSpPr>
          <p:cNvPr id="7" name="Slide Number Placeholder 6"/>
          <p:cNvSpPr>
            <a:spLocks noGrp="1"/>
          </p:cNvSpPr>
          <p:nvPr>
            <p:ph type="sldNum" sz="quarter" idx="12"/>
          </p:nvPr>
        </p:nvSpPr>
        <p:spPr bwMode="gray"/>
        <p:txBody>
          <a:bodyPr/>
          <a:lstStyle>
            <a:lvl1pPr>
              <a:defRPr b="0"/>
            </a:lvl1pPr>
          </a:lstStyle>
          <a:p>
            <a:fld id="{6EB82456-C880-42E4-B1FE-29355A5AC96A}"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8 – Sebedůvěra &amp; Nálada</a:t>
            </a:r>
          </a:p>
        </p:txBody>
      </p:sp>
      <p:sp>
        <p:nvSpPr>
          <p:cNvPr id="7" name="Slide Number Placeholder 6"/>
          <p:cNvSpPr>
            <a:spLocks noGrp="1"/>
          </p:cNvSpPr>
          <p:nvPr>
            <p:ph type="sldNum" sz="quarter" idx="12"/>
          </p:nvPr>
        </p:nvSpPr>
        <p:spPr bwMode="gray"/>
        <p:txBody>
          <a:bodyPr/>
          <a:lstStyle>
            <a:lvl1pPr>
              <a:defRPr b="0"/>
            </a:lvl1pPr>
          </a:lstStyle>
          <a:p>
            <a:fld id="{D94E612A-0972-4E49-A751-FE4D5959105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8 – Sebedůvěra &amp; Nálada</a:t>
            </a:r>
          </a:p>
        </p:txBody>
      </p:sp>
      <p:sp>
        <p:nvSpPr>
          <p:cNvPr id="7" name="Slide Number Placeholder 6"/>
          <p:cNvSpPr>
            <a:spLocks noGrp="1"/>
          </p:cNvSpPr>
          <p:nvPr>
            <p:ph type="sldNum" sz="quarter" idx="12"/>
          </p:nvPr>
        </p:nvSpPr>
        <p:spPr bwMode="gray"/>
        <p:txBody>
          <a:bodyPr/>
          <a:lstStyle>
            <a:lvl1pPr>
              <a:defRPr b="0"/>
            </a:lvl1pPr>
          </a:lstStyle>
          <a:p>
            <a:fld id="{D94E612A-0972-4E49-A751-FE4D5959105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8 – Sebedůvěra &amp; Nálada</a:t>
            </a:r>
          </a:p>
        </p:txBody>
      </p:sp>
      <p:sp>
        <p:nvSpPr>
          <p:cNvPr id="5" name="Slide Number Placeholder 4"/>
          <p:cNvSpPr>
            <a:spLocks noGrp="1"/>
          </p:cNvSpPr>
          <p:nvPr>
            <p:ph type="sldNum" sz="quarter" idx="12"/>
          </p:nvPr>
        </p:nvSpPr>
        <p:spPr bwMode="gray"/>
        <p:txBody>
          <a:bodyPr/>
          <a:lstStyle>
            <a:lvl1pPr>
              <a:defRPr b="0"/>
            </a:lvl1pPr>
          </a:lstStyle>
          <a:p>
            <a:fld id="{D474BD11-40BA-4770-BBE7-25194158065B}"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8 – Sebedůvěra &amp; Nálada</a:t>
            </a:r>
          </a:p>
        </p:txBody>
      </p:sp>
      <p:sp>
        <p:nvSpPr>
          <p:cNvPr id="4" name="Slide Number Placeholder 3"/>
          <p:cNvSpPr>
            <a:spLocks noGrp="1"/>
          </p:cNvSpPr>
          <p:nvPr>
            <p:ph type="sldNum" sz="quarter" idx="12"/>
          </p:nvPr>
        </p:nvSpPr>
        <p:spPr bwMode="gray"/>
        <p:txBody>
          <a:bodyPr/>
          <a:lstStyle>
            <a:lvl1pPr>
              <a:defRPr b="0"/>
            </a:lvl1pPr>
          </a:lstStyle>
          <a:p>
            <a:fld id="{BC9375D5-4476-41E1-BFA2-F9F4C9B2554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8 – Sebedůvěra &amp; Nálada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D94E612A-0972-4E49-A751-FE4D5959105D}"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a:t>
            </a:r>
            <a:r>
              <a:rPr lang="en-US" altLang="ja-JP">
                <a:latin typeface="+mn-lt"/>
                <a:ea typeface="+mn-ea"/>
                <a:cs typeface="+mn-cs"/>
              </a:rPr>
              <a:t>8 B </a:t>
            </a:r>
            <a:r>
              <a:rPr lang="en-US" altLang="ja-JP" dirty="0">
                <a:latin typeface="+mn-lt"/>
                <a:ea typeface="+mn-ea"/>
                <a:cs typeface="+mn-cs"/>
              </a:rPr>
              <a:t>– </a:t>
            </a:r>
            <a:r>
              <a:rPr lang="pl-PL" altLang="ko-KR" dirty="0">
                <a:latin typeface="+mn-lt"/>
                <a:ea typeface="+mn-ea"/>
                <a:cs typeface="+mn-cs"/>
              </a:rPr>
              <a:t>Sebedůvěra &amp; Nálada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68345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jsou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příznaky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deprese</a:t>
            </a:r>
            <a:r>
              <a:rPr lang="en-US" sz="3600" dirty="0">
                <a:solidFill>
                  <a:srgbClr val="004992"/>
                </a:solidFill>
                <a:latin typeface="+mn-lt"/>
                <a:ea typeface="+mn-ea"/>
                <a:cs typeface="+mn-cs"/>
              </a:rPr>
              <a:t>?</a:t>
            </a:r>
          </a:p>
        </p:txBody>
      </p:sp>
      <p:pic>
        <p:nvPicPr>
          <p:cNvPr id="7"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a:solidFill>
                  <a:srgbClr val="004992"/>
                </a:solidFill>
                <a:latin typeface="Calibri Light"/>
              </a:rPr>
              <a:t>???</a:t>
            </a:r>
          </a:p>
        </p:txBody>
      </p:sp>
      <p:sp>
        <p:nvSpPr>
          <p:cNvPr id="10" name="Footer Placeholder 9"/>
          <p:cNvSpPr>
            <a:spLocks noGrp="1"/>
          </p:cNvSpPr>
          <p:nvPr>
            <p:ph type="ftr" sz="quarter" idx="11"/>
          </p:nvPr>
        </p:nvSpPr>
        <p:spPr/>
        <p:txBody>
          <a:bodyPr/>
          <a:lstStyle/>
          <a:p>
            <a:pPr>
              <a:defRPr/>
            </a:pPr>
            <a:r>
              <a:rPr lang="de-DE"/>
              <a:t>Metakognitivní trénink 8 – Sebedůvěra &amp; Nálada</a:t>
            </a:r>
          </a:p>
        </p:txBody>
      </p:sp>
      <p:sp>
        <p:nvSpPr>
          <p:cNvPr id="11" name="Slide Number Placeholder 10"/>
          <p:cNvSpPr>
            <a:spLocks noGrp="1"/>
          </p:cNvSpPr>
          <p:nvPr>
            <p:ph type="sldNum" sz="quarter" idx="12"/>
          </p:nvPr>
        </p:nvSpPr>
        <p:spPr/>
        <p:txBody>
          <a:bodyPr/>
          <a:lstStyle/>
          <a:p>
            <a:fld id="{D474BD11-40BA-4770-BBE7-25194158065B}"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Jaké jsou příznaky deprese?</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cs-CZ" altLang="de-DE" sz="2400" dirty="0">
                <a:solidFill>
                  <a:srgbClr val="333333"/>
                </a:solidFill>
              </a:rPr>
              <a:t>Smutek</a:t>
            </a:r>
            <a:r>
              <a:rPr lang="de-DE" altLang="de-DE" sz="2400" dirty="0">
                <a:solidFill>
                  <a:srgbClr val="333333"/>
                </a:solidFill>
              </a:rPr>
              <a:t>, </a:t>
            </a:r>
            <a:r>
              <a:rPr lang="cs-CZ" altLang="de-DE" sz="2400" dirty="0">
                <a:solidFill>
                  <a:srgbClr val="333333"/>
                </a:solidFill>
              </a:rPr>
              <a:t>depresivní</a:t>
            </a:r>
            <a:r>
              <a:rPr lang="de-DE" altLang="de-DE" sz="2400" dirty="0">
                <a:solidFill>
                  <a:srgbClr val="333333"/>
                </a:solidFill>
              </a:rPr>
              <a:t> </a:t>
            </a:r>
            <a:r>
              <a:rPr lang="cs-CZ" altLang="de-DE" sz="2400" dirty="0">
                <a:solidFill>
                  <a:srgbClr val="333333"/>
                </a:solidFill>
              </a:rPr>
              <a:t>nálada</a:t>
            </a:r>
            <a:endParaRPr lang="de-DE" altLang="de-DE" sz="2400" dirty="0">
              <a:solidFill>
                <a:srgbClr val="333333"/>
              </a:solidFill>
            </a:endParaRPr>
          </a:p>
          <a:p>
            <a:pPr marL="457200" lvl="0" indent="-457200" defTabSz="914400" fontAlgn="base">
              <a:buFont typeface="+mj-lt"/>
              <a:buAutoNum type="arabicPeriod"/>
            </a:pPr>
            <a:r>
              <a:rPr lang="cs-CZ" altLang="de-DE" sz="2400" dirty="0">
                <a:solidFill>
                  <a:srgbClr val="333333"/>
                </a:solidFill>
              </a:rPr>
              <a:t>Snížený elán</a:t>
            </a:r>
            <a:endParaRPr lang="de-DE" altLang="de-DE" sz="2400" dirty="0">
              <a:solidFill>
                <a:srgbClr val="333333"/>
              </a:solidFill>
            </a:endParaRPr>
          </a:p>
          <a:p>
            <a:pPr marL="457200" lvl="0" indent="-457200" defTabSz="914400" fontAlgn="base">
              <a:buFont typeface="+mj-lt"/>
              <a:buAutoNum type="arabicPeriod"/>
            </a:pPr>
            <a:r>
              <a:rPr lang="cs-CZ" altLang="de-DE" sz="2400" dirty="0">
                <a:solidFill>
                  <a:srgbClr val="333333"/>
                </a:solidFill>
              </a:rPr>
              <a:t>Nízké sebevědomí, strach z odmítnutí</a:t>
            </a:r>
            <a:endParaRPr lang="de-DE" altLang="de-DE" sz="2400" dirty="0">
              <a:solidFill>
                <a:srgbClr val="333333"/>
              </a:solidFill>
            </a:endParaRPr>
          </a:p>
          <a:p>
            <a:pPr marL="457200" lvl="0" indent="-457200" defTabSz="914400" fontAlgn="base">
              <a:buFont typeface="+mj-lt"/>
              <a:buAutoNum type="arabicPeriod"/>
            </a:pPr>
            <a:r>
              <a:rPr lang="cs-CZ" altLang="de-DE" sz="2400" dirty="0">
                <a:solidFill>
                  <a:srgbClr val="333333"/>
                </a:solidFill>
              </a:rPr>
              <a:t>Obavy </a:t>
            </a:r>
            <a:r>
              <a:rPr lang="de-DE" altLang="de-DE" sz="2400" dirty="0">
                <a:solidFill>
                  <a:srgbClr val="333333"/>
                </a:solidFill>
              </a:rPr>
              <a:t>(</a:t>
            </a:r>
            <a:r>
              <a:rPr lang="cs-CZ" altLang="de-DE" sz="2400" dirty="0">
                <a:solidFill>
                  <a:srgbClr val="333333"/>
                </a:solidFill>
              </a:rPr>
              <a:t>např. z budoucnosti</a:t>
            </a:r>
            <a:r>
              <a:rPr lang="de-DE" altLang="de-DE" sz="2400" dirty="0">
                <a:solidFill>
                  <a:srgbClr val="333333"/>
                </a:solidFill>
              </a:rPr>
              <a:t>)</a:t>
            </a:r>
          </a:p>
          <a:p>
            <a:pPr marL="457200" lvl="0" indent="-457200" defTabSz="914400" fontAlgn="base">
              <a:buFont typeface="+mj-lt"/>
              <a:buAutoNum type="arabicPeriod"/>
            </a:pPr>
            <a:r>
              <a:rPr lang="cs-CZ" altLang="de-DE" sz="2400" dirty="0">
                <a:solidFill>
                  <a:srgbClr val="333333"/>
                </a:solidFill>
              </a:rPr>
              <a:t>Narušený spánek, bolesti</a:t>
            </a:r>
            <a:endParaRPr lang="de-DE" altLang="de-DE" sz="2400" dirty="0">
              <a:solidFill>
                <a:srgbClr val="333333"/>
              </a:solidFill>
            </a:endParaRPr>
          </a:p>
          <a:p>
            <a:pPr marL="457200" lvl="0" indent="-457200" defTabSz="914400" fontAlgn="base">
              <a:buFont typeface="+mj-lt"/>
              <a:buAutoNum type="arabicPeriod"/>
            </a:pPr>
            <a:r>
              <a:rPr lang="cs-CZ" altLang="de-DE" sz="2400" dirty="0">
                <a:solidFill>
                  <a:srgbClr val="333333"/>
                </a:solidFill>
              </a:rPr>
              <a:t>Narušené myšlení </a:t>
            </a:r>
            <a:r>
              <a:rPr lang="de-DE" altLang="de-DE" sz="2400" dirty="0">
                <a:solidFill>
                  <a:srgbClr val="333333"/>
                </a:solidFill>
              </a:rPr>
              <a:t>(</a:t>
            </a:r>
            <a:r>
              <a:rPr lang="cs-CZ" altLang="de-DE" sz="2400" dirty="0">
                <a:solidFill>
                  <a:srgbClr val="333333"/>
                </a:solidFill>
              </a:rPr>
              <a:t>např. zhoršené soustředění a paměť</a:t>
            </a:r>
            <a:r>
              <a:rPr lang="de-DE" altLang="de-DE" sz="2400" dirty="0">
                <a:solidFill>
                  <a:srgbClr val="333333"/>
                </a:solidFill>
              </a:rPr>
              <a:t>)</a:t>
            </a:r>
          </a:p>
          <a:p>
            <a:pPr lvl="0" defTabSz="914400" fontAlgn="base"/>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3F782337-7E49-4D19-9D9A-888F1BEE0417}"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Jaké jsou možnosti léčby deprese?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000">
                <a:solidFill>
                  <a:srgbClr val="333333"/>
                </a:solidFill>
              </a:rPr>
              <a:t>???</a:t>
            </a:r>
            <a:endParaRPr lang="en-US" sz="2000" dirty="0"/>
          </a:p>
        </p:txBody>
      </p:sp>
      <p:sp>
        <p:nvSpPr>
          <p:cNvPr id="7" name="Footer Placeholder 6"/>
          <p:cNvSpPr>
            <a:spLocks noGrp="1"/>
          </p:cNvSpPr>
          <p:nvPr>
            <p:ph type="ftr" sz="quarter" idx="11"/>
          </p:nvPr>
        </p:nvSpPr>
        <p:spPr/>
        <p:txBody>
          <a:bodyPr/>
          <a:lstStyle/>
          <a:p>
            <a:pPr>
              <a:defRPr/>
            </a:pPr>
            <a:r>
              <a:rPr lang="de-DE"/>
              <a:t>Metakognitivní trénink 8 – Sebedůvěra &amp; Nálada</a:t>
            </a:r>
          </a:p>
        </p:txBody>
      </p:sp>
      <p:sp>
        <p:nvSpPr>
          <p:cNvPr id="8" name="Slide Number Placeholder 7"/>
          <p:cNvSpPr>
            <a:spLocks noGrp="1"/>
          </p:cNvSpPr>
          <p:nvPr>
            <p:ph type="sldNum" sz="quarter" idx="12"/>
          </p:nvPr>
        </p:nvSpPr>
        <p:spPr/>
        <p:txBody>
          <a:bodyPr/>
          <a:lstStyle/>
          <a:p>
            <a:fld id="{3F782337-7E49-4D19-9D9A-888F1BEE0417}"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4" name="Rectangle 14"/>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Jaké jsou možnosti léčby deprese?</a:t>
            </a:r>
            <a:endParaRPr lang="de-DE" altLang="de-DE" sz="3600">
              <a:latin typeface="+mn-lt"/>
              <a:ea typeface="+mn-ea"/>
              <a:cs typeface="+mn-cs"/>
            </a:endParaRPr>
          </a:p>
        </p:txBody>
      </p:sp>
      <p:sp>
        <p:nvSpPr>
          <p:cNvPr id="20482" name="Rectangle 2"/>
          <p:cNvSpPr>
            <a:spLocks noGrp="1" noChangeArrowheads="1"/>
          </p:cNvSpPr>
          <p:nvPr>
            <p:ph idx="1"/>
          </p:nvPr>
        </p:nvSpPr>
        <p:spPr/>
        <p:txBody>
          <a:bodyPr>
            <a:noAutofit/>
          </a:bodyPr>
          <a:lstStyle/>
          <a:p>
            <a:pPr marL="342900" indent="-342900" eaLnBrk="1" hangingPunct="1">
              <a:buClr>
                <a:srgbClr val="000000"/>
              </a:buClr>
              <a:buFont typeface="WingDings"/>
              <a:buChar char=""/>
            </a:pPr>
            <a:r>
              <a:rPr lang="cs-CZ" altLang="de-DE" sz="2000" dirty="0">
                <a:solidFill>
                  <a:srgbClr val="004992"/>
                </a:solidFill>
              </a:rPr>
              <a:t>Psychoterapie</a:t>
            </a:r>
            <a:r>
              <a:rPr lang="de-DE" altLang="de-DE" sz="2000" dirty="0">
                <a:solidFill>
                  <a:srgbClr val="004992"/>
                </a:solidFill>
              </a:rPr>
              <a:t>:</a:t>
            </a:r>
            <a:r>
              <a:rPr lang="de-DE" altLang="de-DE" sz="2000" dirty="0">
                <a:solidFill>
                  <a:srgbClr val="333333"/>
                </a:solidFill>
              </a:rPr>
              <a:t> </a:t>
            </a:r>
            <a:r>
              <a:rPr lang="cs-CZ" altLang="de-DE" sz="2000" dirty="0">
                <a:solidFill>
                  <a:srgbClr val="333333"/>
                </a:solidFill>
              </a:rPr>
              <a:t>např. kognitivně-behaviorální terapie</a:t>
            </a:r>
            <a:r>
              <a:rPr lang="de-DE" altLang="de-DE" sz="2000" dirty="0">
                <a:solidFill>
                  <a:srgbClr val="333333"/>
                </a:solidFill>
              </a:rPr>
              <a:t>. </a:t>
            </a:r>
            <a:r>
              <a:rPr lang="cs-CZ" altLang="de-DE" sz="2000" dirty="0">
                <a:solidFill>
                  <a:srgbClr val="333333"/>
                </a:solidFill>
              </a:rPr>
              <a:t>Při té se zabýváme problémy a s nimi souvisejícími dysfunkčními jádrovými přesvědčeními </a:t>
            </a:r>
            <a:r>
              <a:rPr lang="de-DE" altLang="de-DE" sz="2000" dirty="0">
                <a:solidFill>
                  <a:srgbClr val="333333"/>
                </a:solidFill>
              </a:rPr>
              <a:t>( </a:t>
            </a:r>
            <a:r>
              <a:rPr lang="cs-CZ" altLang="de-DE" sz="2000" dirty="0">
                <a:solidFill>
                  <a:srgbClr val="333333"/>
                </a:solidFill>
              </a:rPr>
              <a:t>např</a:t>
            </a:r>
            <a:r>
              <a:rPr lang="cs-CZ" altLang="de-DE" sz="2000">
                <a:solidFill>
                  <a:srgbClr val="333333"/>
                </a:solidFill>
              </a:rPr>
              <a:t>. “Jsem k ničemu</a:t>
            </a:r>
            <a:r>
              <a:rPr lang="en-US" altLang="de-DE" sz="2000">
                <a:solidFill>
                  <a:srgbClr val="333333"/>
                </a:solidFill>
              </a:rPr>
              <a:t>”</a:t>
            </a:r>
            <a:r>
              <a:rPr lang="de-DE" altLang="de-DE" sz="2000">
                <a:solidFill>
                  <a:srgbClr val="333333"/>
                </a:solidFill>
              </a:rPr>
              <a:t>). </a:t>
            </a:r>
            <a:r>
              <a:rPr lang="cs-CZ" altLang="de-DE" sz="2000" dirty="0">
                <a:solidFill>
                  <a:srgbClr val="333333"/>
                </a:solidFill>
              </a:rPr>
              <a:t>Tato jádrová přesvědčení jsou zdrojem dalších negativních </a:t>
            </a:r>
            <a:r>
              <a:rPr lang="cs-CZ" altLang="de-DE" sz="2000">
                <a:solidFill>
                  <a:srgbClr val="333333"/>
                </a:solidFill>
              </a:rPr>
              <a:t>myšlenek </a:t>
            </a:r>
            <a:r>
              <a:rPr lang="de-DE" altLang="de-DE" sz="2000">
                <a:solidFill>
                  <a:srgbClr val="333333"/>
                </a:solidFill>
              </a:rPr>
              <a:t>(</a:t>
            </a:r>
            <a:r>
              <a:rPr lang="cs-CZ" altLang="de-DE" sz="2000">
                <a:solidFill>
                  <a:srgbClr val="333333"/>
                </a:solidFill>
              </a:rPr>
              <a:t>“Nikdo </a:t>
            </a:r>
            <a:r>
              <a:rPr lang="cs-CZ" altLang="de-DE" sz="2000" dirty="0">
                <a:solidFill>
                  <a:srgbClr val="333333"/>
                </a:solidFill>
              </a:rPr>
              <a:t>mě </a:t>
            </a:r>
            <a:r>
              <a:rPr lang="cs-CZ" altLang="de-DE" sz="2000">
                <a:solidFill>
                  <a:srgbClr val="333333"/>
                </a:solidFill>
              </a:rPr>
              <a:t>nemá rád</a:t>
            </a:r>
            <a:r>
              <a:rPr lang="en-US" altLang="de-DE" sz="2000">
                <a:solidFill>
                  <a:srgbClr val="333333"/>
                </a:solidFill>
              </a:rPr>
              <a:t>”</a:t>
            </a:r>
            <a:r>
              <a:rPr lang="de-DE" altLang="de-DE" sz="2000">
                <a:solidFill>
                  <a:srgbClr val="333333"/>
                </a:solidFill>
              </a:rPr>
              <a:t>)</a:t>
            </a:r>
            <a:r>
              <a:rPr lang="cs-CZ" altLang="de-DE" sz="2000" dirty="0">
                <a:solidFill>
                  <a:srgbClr val="333333"/>
                </a:solidFill>
              </a:rPr>
              <a:t>, které udržují depresivní náladu</a:t>
            </a:r>
            <a:r>
              <a:rPr lang="de-DE" altLang="de-DE" sz="2000" dirty="0">
                <a:solidFill>
                  <a:srgbClr val="333333"/>
                </a:solidFill>
              </a:rPr>
              <a:t>. </a:t>
            </a:r>
            <a:r>
              <a:rPr lang="cs-CZ" altLang="de-DE" sz="2000" dirty="0">
                <a:solidFill>
                  <a:srgbClr val="333333"/>
                </a:solidFill>
              </a:rPr>
              <a:t>Pokud se podaří změnit tento způsob uvažování a nahradit negativní myšlenky myšlenkami vyváženějšími, pak to má </a:t>
            </a:r>
            <a:r>
              <a:rPr lang="cs-CZ" altLang="de-DE" sz="2000" dirty="0">
                <a:solidFill>
                  <a:srgbClr val="004992"/>
                </a:solidFill>
              </a:rPr>
              <a:t>dlouhodobý vliv na </a:t>
            </a:r>
            <a:r>
              <a:rPr lang="cs-CZ" altLang="de-DE" sz="2000">
                <a:solidFill>
                  <a:srgbClr val="004992"/>
                </a:solidFill>
              </a:rPr>
              <a:t>náladu</a:t>
            </a:r>
            <a:r>
              <a:rPr lang="de-DE" altLang="de-DE" sz="2000">
                <a:solidFill>
                  <a:srgbClr val="333333"/>
                </a:solidFill>
              </a:rPr>
              <a:t>.</a:t>
            </a:r>
            <a:endParaRPr lang="cs-CZ" altLang="de-DE" sz="20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3F782337-7E49-4D19-9D9A-888F1BEE0417}"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4" name="Rectangle 14"/>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Jaké jsou možnosti léčby deprese?</a:t>
            </a:r>
            <a:endParaRPr lang="de-DE" altLang="de-DE" sz="3600">
              <a:latin typeface="+mn-lt"/>
              <a:ea typeface="+mn-ea"/>
              <a:cs typeface="+mn-cs"/>
            </a:endParaRPr>
          </a:p>
        </p:txBody>
      </p:sp>
      <p:sp>
        <p:nvSpPr>
          <p:cNvPr id="20482" name="Rectangle 2"/>
          <p:cNvSpPr>
            <a:spLocks noGrp="1" noChangeArrowheads="1"/>
          </p:cNvSpPr>
          <p:nvPr>
            <p:ph idx="1"/>
          </p:nvPr>
        </p:nvSpPr>
        <p:spPr/>
        <p:txBody>
          <a:bodyPr>
            <a:noAutofit/>
          </a:bodyPr>
          <a:lstStyle/>
          <a:p>
            <a:pPr marL="342900" indent="-342900" eaLnBrk="1" hangingPunct="1">
              <a:buClr>
                <a:srgbClr val="000000"/>
              </a:buClr>
              <a:buFont typeface="WingDings"/>
              <a:buChar char=""/>
            </a:pPr>
            <a:r>
              <a:rPr lang="cs-CZ" altLang="de-DE" sz="2000" dirty="0">
                <a:solidFill>
                  <a:srgbClr val="004992"/>
                </a:solidFill>
              </a:rPr>
              <a:t>Psychoterapie</a:t>
            </a:r>
            <a:r>
              <a:rPr lang="de-DE" altLang="de-DE" sz="2000" dirty="0">
                <a:solidFill>
                  <a:srgbClr val="004992"/>
                </a:solidFill>
              </a:rPr>
              <a:t>:</a:t>
            </a:r>
            <a:r>
              <a:rPr lang="de-DE" altLang="de-DE" sz="2000" dirty="0">
                <a:solidFill>
                  <a:srgbClr val="333333"/>
                </a:solidFill>
              </a:rPr>
              <a:t> </a:t>
            </a:r>
            <a:r>
              <a:rPr lang="cs-CZ" altLang="de-DE" sz="2000" dirty="0">
                <a:solidFill>
                  <a:srgbClr val="333333"/>
                </a:solidFill>
              </a:rPr>
              <a:t>např. kognitivně-behaviorální terapie</a:t>
            </a:r>
            <a:r>
              <a:rPr lang="de-DE" altLang="de-DE" sz="2000" dirty="0">
                <a:solidFill>
                  <a:srgbClr val="333333"/>
                </a:solidFill>
              </a:rPr>
              <a:t>. </a:t>
            </a:r>
            <a:r>
              <a:rPr lang="cs-CZ" altLang="de-DE" sz="2000" dirty="0">
                <a:solidFill>
                  <a:srgbClr val="333333"/>
                </a:solidFill>
              </a:rPr>
              <a:t>Při té se zabýváme problémy a s nimi souvisejícími dysfunkčními jádrovými přesvědčeními </a:t>
            </a:r>
            <a:r>
              <a:rPr lang="de-DE" altLang="de-DE" sz="2000" dirty="0">
                <a:solidFill>
                  <a:srgbClr val="333333"/>
                </a:solidFill>
              </a:rPr>
              <a:t>( </a:t>
            </a:r>
            <a:r>
              <a:rPr lang="cs-CZ" altLang="de-DE" sz="2000" dirty="0">
                <a:solidFill>
                  <a:srgbClr val="333333"/>
                </a:solidFill>
              </a:rPr>
              <a:t>např</a:t>
            </a:r>
            <a:r>
              <a:rPr lang="cs-CZ" altLang="de-DE" sz="2000">
                <a:solidFill>
                  <a:srgbClr val="333333"/>
                </a:solidFill>
              </a:rPr>
              <a:t>. “Jsem k ničemu</a:t>
            </a:r>
            <a:r>
              <a:rPr lang="en-US" altLang="de-DE" sz="2000">
                <a:solidFill>
                  <a:srgbClr val="333333"/>
                </a:solidFill>
              </a:rPr>
              <a:t>”</a:t>
            </a:r>
            <a:r>
              <a:rPr lang="de-DE" altLang="de-DE" sz="2000">
                <a:solidFill>
                  <a:srgbClr val="333333"/>
                </a:solidFill>
              </a:rPr>
              <a:t>). </a:t>
            </a:r>
            <a:r>
              <a:rPr lang="cs-CZ" altLang="de-DE" sz="2000" dirty="0">
                <a:solidFill>
                  <a:srgbClr val="333333"/>
                </a:solidFill>
              </a:rPr>
              <a:t>Tato jádrová přesvědčení jsou zdrojem dalších negativních </a:t>
            </a:r>
            <a:r>
              <a:rPr lang="cs-CZ" altLang="de-DE" sz="2000">
                <a:solidFill>
                  <a:srgbClr val="333333"/>
                </a:solidFill>
              </a:rPr>
              <a:t>myšlenek </a:t>
            </a:r>
            <a:r>
              <a:rPr lang="de-DE" altLang="de-DE" sz="2000">
                <a:solidFill>
                  <a:srgbClr val="333333"/>
                </a:solidFill>
              </a:rPr>
              <a:t>(</a:t>
            </a:r>
            <a:r>
              <a:rPr lang="cs-CZ" altLang="de-DE" sz="2000">
                <a:solidFill>
                  <a:srgbClr val="333333"/>
                </a:solidFill>
              </a:rPr>
              <a:t>“Nikdo </a:t>
            </a:r>
            <a:r>
              <a:rPr lang="cs-CZ" altLang="de-DE" sz="2000" dirty="0">
                <a:solidFill>
                  <a:srgbClr val="333333"/>
                </a:solidFill>
              </a:rPr>
              <a:t>mě </a:t>
            </a:r>
            <a:r>
              <a:rPr lang="cs-CZ" altLang="de-DE" sz="2000">
                <a:solidFill>
                  <a:srgbClr val="333333"/>
                </a:solidFill>
              </a:rPr>
              <a:t>nemá rád</a:t>
            </a:r>
            <a:r>
              <a:rPr lang="en-US" altLang="de-DE" sz="2000">
                <a:solidFill>
                  <a:srgbClr val="333333"/>
                </a:solidFill>
              </a:rPr>
              <a:t>”</a:t>
            </a:r>
            <a:r>
              <a:rPr lang="de-DE" altLang="de-DE" sz="2000">
                <a:solidFill>
                  <a:srgbClr val="333333"/>
                </a:solidFill>
              </a:rPr>
              <a:t>)</a:t>
            </a:r>
            <a:r>
              <a:rPr lang="cs-CZ" altLang="de-DE" sz="2000" dirty="0">
                <a:solidFill>
                  <a:srgbClr val="333333"/>
                </a:solidFill>
              </a:rPr>
              <a:t>, které udržují depresivní náladu</a:t>
            </a:r>
            <a:r>
              <a:rPr lang="de-DE" altLang="de-DE" sz="2000" dirty="0">
                <a:solidFill>
                  <a:srgbClr val="333333"/>
                </a:solidFill>
              </a:rPr>
              <a:t>. </a:t>
            </a:r>
            <a:r>
              <a:rPr lang="cs-CZ" altLang="de-DE" sz="2000" dirty="0">
                <a:solidFill>
                  <a:srgbClr val="333333"/>
                </a:solidFill>
              </a:rPr>
              <a:t>Pokud se podaří změnit tento způsob uvažování a nahradit negativní myšlenky myšlenkami vyváženějšími, pak to má </a:t>
            </a:r>
            <a:r>
              <a:rPr lang="cs-CZ" altLang="de-DE" sz="2000" dirty="0">
                <a:solidFill>
                  <a:srgbClr val="004992"/>
                </a:solidFill>
              </a:rPr>
              <a:t>dlouhodobý vliv na náladu</a:t>
            </a:r>
            <a:r>
              <a:rPr lang="de-DE" altLang="de-DE" sz="2000" dirty="0">
                <a:solidFill>
                  <a:srgbClr val="333333"/>
                </a:solidFill>
              </a:rPr>
              <a:t>.</a:t>
            </a:r>
          </a:p>
          <a:p>
            <a:pPr marL="342900" indent="-342900" eaLnBrk="1" hangingPunct="1">
              <a:buClr>
                <a:srgbClr val="000000"/>
              </a:buClr>
              <a:buFont typeface="WingDings"/>
              <a:buChar char=""/>
            </a:pPr>
            <a:r>
              <a:rPr lang="cs-CZ" altLang="de-DE" sz="2000" dirty="0">
                <a:solidFill>
                  <a:srgbClr val="004992"/>
                </a:solidFill>
              </a:rPr>
              <a:t>Léky </a:t>
            </a:r>
            <a:r>
              <a:rPr lang="de-DE" altLang="de-DE" sz="2000" dirty="0">
                <a:solidFill>
                  <a:srgbClr val="004992"/>
                </a:solidFill>
              </a:rPr>
              <a:t>(</a:t>
            </a:r>
            <a:r>
              <a:rPr lang="cs-CZ" altLang="de-DE" sz="2000" dirty="0">
                <a:solidFill>
                  <a:srgbClr val="004992"/>
                </a:solidFill>
              </a:rPr>
              <a:t>antidepresivní látky</a:t>
            </a:r>
            <a:r>
              <a:rPr lang="de-DE" altLang="de-DE" sz="2000" dirty="0">
                <a:solidFill>
                  <a:srgbClr val="004992"/>
                </a:solidFill>
              </a:rPr>
              <a:t>):</a:t>
            </a:r>
            <a:r>
              <a:rPr lang="de-DE" altLang="de-DE" sz="2000" dirty="0">
                <a:solidFill>
                  <a:srgbClr val="333333"/>
                </a:solidFill>
              </a:rPr>
              <a:t> </a:t>
            </a:r>
            <a:r>
              <a:rPr lang="cs-CZ" altLang="de-DE" sz="2000" dirty="0">
                <a:solidFill>
                  <a:srgbClr val="333333"/>
                </a:solidFill>
              </a:rPr>
              <a:t>Jsou zvláště důležité u těžkých</a:t>
            </a:r>
            <a:br>
              <a:rPr lang="en-US" altLang="de-DE" sz="2000" dirty="0">
                <a:solidFill>
                  <a:srgbClr val="333333"/>
                </a:solidFill>
              </a:rPr>
            </a:br>
            <a:r>
              <a:rPr lang="cs-CZ" altLang="de-DE" sz="2000" dirty="0">
                <a:solidFill>
                  <a:srgbClr val="333333"/>
                </a:solidFill>
              </a:rPr>
              <a:t>depresí a mohou podporovat účinek psychoterapie. Léky</a:t>
            </a:r>
            <a:br>
              <a:rPr lang="en-US" altLang="de-DE" sz="2000" dirty="0">
                <a:solidFill>
                  <a:srgbClr val="333333"/>
                </a:solidFill>
              </a:rPr>
            </a:br>
            <a:r>
              <a:rPr lang="cs-CZ" altLang="de-DE" sz="2000" dirty="0">
                <a:solidFill>
                  <a:srgbClr val="333333"/>
                </a:solidFill>
              </a:rPr>
              <a:t>ovšem pomáhají jen tehdy, pokud je člověk pravidelně užívá.</a:t>
            </a: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3F782337-7E49-4D19-9D9A-888F1BEE0417}" type="slidenum">
              <a:rPr lang="de-DE" altLang="de-DE" smtClean="0"/>
              <a:pPr/>
              <a:t>6</a:t>
            </a:fld>
            <a:endParaRPr lang="de-DE" altLang="de-DE"/>
          </a:p>
        </p:txBody>
      </p:sp>
    </p:spTree>
    <p:extLst>
      <p:ext uri="{BB962C8B-B14F-4D97-AF65-F5344CB8AC3E}">
        <p14:creationId xmlns:p14="http://schemas.microsoft.com/office/powerpoint/2010/main" val="1528762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a:solidFill>
                  <a:srgbClr val="333333"/>
                </a:solidFill>
              </a:rPr>
              <a:t>U mnoha lidí s psychickými problémy lze zjistit zkreslený způsob přemýšlení, který může </a:t>
            </a:r>
            <a:r>
              <a:rPr lang="cs-CZ" altLang="de-DE" sz="2400">
                <a:solidFill>
                  <a:srgbClr val="004992"/>
                </a:solidFill>
              </a:rPr>
              <a:t>upevňovat depresi</a:t>
            </a:r>
            <a:r>
              <a:rPr lang="en-US" altLang="de-DE" sz="240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de-DE"/>
              <a:t>Metakognitivní trénink 8 – Sebedůvěra &amp; Nálada</a:t>
            </a:r>
          </a:p>
        </p:txBody>
      </p:sp>
      <p:sp>
        <p:nvSpPr>
          <p:cNvPr id="8" name="Slide Number Placeholder 7"/>
          <p:cNvSpPr>
            <a:spLocks noGrp="1"/>
          </p:cNvSpPr>
          <p:nvPr>
            <p:ph type="sldNum" sz="quarter" idx="12"/>
          </p:nvPr>
        </p:nvSpPr>
        <p:spPr/>
        <p:txBody>
          <a:bodyPr/>
          <a:lstStyle/>
          <a:p>
            <a:fld id="{3F782337-7E49-4D19-9D9A-888F1BEE0417}"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a:solidFill>
                  <a:srgbClr val="333333"/>
                </a:solidFill>
              </a:rPr>
              <a:t>U mnoha lidí s psychickými problémy lze zjistit zkreslený způsob přemýšlení, který může </a:t>
            </a:r>
            <a:r>
              <a:rPr lang="cs-CZ" altLang="de-DE" sz="2400">
                <a:solidFill>
                  <a:srgbClr val="004992"/>
                </a:solidFill>
              </a:rPr>
              <a:t>upevňovat depresi</a:t>
            </a:r>
            <a:r>
              <a:rPr lang="en-US" altLang="de-DE" sz="2400" dirty="0">
                <a:solidFill>
                  <a:srgbClr val="333333"/>
                </a:solidFill>
              </a:rPr>
              <a:t>.</a:t>
            </a:r>
          </a:p>
          <a:p>
            <a:pPr lvl="0" defTabSz="914400" fontAlgn="base"/>
            <a:r>
              <a:rPr lang="cs-CZ" altLang="de-DE" sz="2400" dirty="0">
                <a:solidFill>
                  <a:srgbClr val="333333"/>
                </a:solidFill>
              </a:rPr>
              <a:t>Tento zkreslený způsob přemýšlení lze změnit pomocí intenzivního a opakovaného nácviku vhodného způsobu myšlení</a:t>
            </a:r>
            <a:r>
              <a:rPr lang="en-US" altLang="de-DE" sz="2400" dirty="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de-DE"/>
              <a:t>Metakognitivní trénink 8 – Sebedůvěra &amp; Nálada</a:t>
            </a:r>
          </a:p>
        </p:txBody>
      </p:sp>
      <p:sp>
        <p:nvSpPr>
          <p:cNvPr id="8" name="Slide Number Placeholder 7"/>
          <p:cNvSpPr>
            <a:spLocks noGrp="1"/>
          </p:cNvSpPr>
          <p:nvPr>
            <p:ph type="sldNum" sz="quarter" idx="12"/>
          </p:nvPr>
        </p:nvSpPr>
        <p:spPr/>
        <p:txBody>
          <a:bodyPr/>
          <a:lstStyle/>
          <a:p>
            <a:fld id="{3F782337-7E49-4D19-9D9A-888F1BEE0417}" type="slidenum">
              <a:rPr lang="de-DE" altLang="de-DE" smtClean="0"/>
              <a:pPr/>
              <a:t>8</a:t>
            </a:fld>
            <a:endParaRPr lang="de-DE" altLang="de-DE"/>
          </a:p>
        </p:txBody>
      </p:sp>
    </p:spTree>
    <p:extLst>
      <p:ext uri="{BB962C8B-B14F-4D97-AF65-F5344CB8AC3E}">
        <p14:creationId xmlns:p14="http://schemas.microsoft.com/office/powerpoint/2010/main" val="3436564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Psychóza &amp; deprese</a:t>
            </a:r>
            <a:br>
              <a:rPr lang="en-US" sz="3600">
                <a:solidFill>
                  <a:srgbClr val="004992"/>
                </a:solidFill>
                <a:latin typeface="+mn-lt"/>
                <a:ea typeface="+mn-ea"/>
                <a:cs typeface="+mn-cs"/>
              </a:rPr>
            </a:br>
            <a:r>
              <a:rPr lang="en-US">
                <a:solidFill>
                  <a:srgbClr val="004992"/>
                </a:solidFill>
                <a:latin typeface="+mn-lt"/>
                <a:ea typeface="+mn-ea"/>
                <a:cs typeface="+mn-cs"/>
              </a:rPr>
              <a:t>Vliv bludných přesvědčení na sebevědomí</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661143916"/>
              </p:ext>
            </p:extLst>
          </p:nvPr>
        </p:nvGraphicFramePr>
        <p:xfrm>
          <a:off x="408955" y="2708920"/>
          <a:ext cx="8686800" cy="390141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Negativní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vliv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bludných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přesvědčení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náladu</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err="1">
                          <a:ln>
                            <a:noFill/>
                          </a:ln>
                          <a:solidFill>
                            <a:srgbClr val="333333"/>
                          </a:solidFill>
                          <a:effectLst/>
                          <a:latin typeface="Calibri Light"/>
                        </a:rPr>
                        <a:t>Krátkodobý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pozitivní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vliv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bludných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přesvědčení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náladu</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Metakognitivní trénink 8 – Sebedůvěra &amp; Nálada</a:t>
            </a:r>
          </a:p>
        </p:txBody>
      </p:sp>
      <p:sp>
        <p:nvSpPr>
          <p:cNvPr id="8" name="Slide Number Placeholder 7"/>
          <p:cNvSpPr>
            <a:spLocks noGrp="1"/>
          </p:cNvSpPr>
          <p:nvPr>
            <p:ph type="sldNum" sz="quarter" idx="12"/>
          </p:nvPr>
        </p:nvSpPr>
        <p:spPr/>
        <p:txBody>
          <a:bodyPr/>
          <a:lstStyle/>
          <a:p>
            <a:fld id="{D474BD11-40BA-4770-BBE7-25194158065B}"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Psychóza &amp; deprese</a:t>
            </a:r>
            <a:br>
              <a:rPr lang="en-US" sz="3600">
                <a:solidFill>
                  <a:srgbClr val="004992"/>
                </a:solidFill>
                <a:latin typeface="+mn-lt"/>
                <a:ea typeface="+mn-ea"/>
                <a:cs typeface="+mn-cs"/>
              </a:rPr>
            </a:br>
            <a:r>
              <a:rPr lang="en-US">
                <a:solidFill>
                  <a:srgbClr val="004992"/>
                </a:solidFill>
                <a:latin typeface="+mn-lt"/>
                <a:ea typeface="+mn-ea"/>
                <a:cs typeface="+mn-cs"/>
              </a:rPr>
              <a:t>Vliv bludných přesvědčení na sebevědomí</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032446379"/>
              </p:ext>
            </p:extLst>
          </p:nvPr>
        </p:nvGraphicFramePr>
        <p:xfrm>
          <a:off x="408955" y="2708920"/>
          <a:ext cx="8686800" cy="390141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Negativní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vliv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bludných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přesvědčení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náladu</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err="1">
                          <a:ln>
                            <a:noFill/>
                          </a:ln>
                          <a:solidFill>
                            <a:srgbClr val="333333"/>
                          </a:solidFill>
                          <a:effectLst/>
                          <a:latin typeface="Calibri Light"/>
                        </a:rPr>
                        <a:t>Krátkodobý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pozitivní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vliv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bludných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přesvědčení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náladu</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Během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Pocit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trvalého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ohrožení</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Během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Postižený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slyší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hlasy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které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jej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obtěžují</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urážejí</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Po </a:t>
                      </a:r>
                      <a:r>
                        <a:rPr kumimoji="0" lang="en-US" sz="2000" b="0" i="0" u="none" strike="noStrike" cap="none" normalizeH="0" baseline="0" dirty="0" err="1">
                          <a:ln>
                            <a:noFill/>
                          </a:ln>
                          <a:solidFill>
                            <a:srgbClr val="333333"/>
                          </a:solidFill>
                          <a:effectLst/>
                          <a:latin typeface="Calibri Light"/>
                        </a:rPr>
                        <a:t>odeznění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Postižený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pocit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studu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pocit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zničené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budoucnosti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Metakognitivní trénink 8 – Sebedůvěra &amp; Nálada</a:t>
            </a:r>
          </a:p>
        </p:txBody>
      </p:sp>
      <p:sp>
        <p:nvSpPr>
          <p:cNvPr id="8" name="Slide Number Placeholder 7"/>
          <p:cNvSpPr>
            <a:spLocks noGrp="1"/>
          </p:cNvSpPr>
          <p:nvPr>
            <p:ph type="sldNum" sz="quarter" idx="12"/>
          </p:nvPr>
        </p:nvSpPr>
        <p:spPr/>
        <p:txBody>
          <a:bodyPr/>
          <a:lstStyle/>
          <a:p>
            <a:fld id="{D474BD11-40BA-4770-BBE7-25194158065B}" type="slidenum">
              <a:rPr lang="de-DE" altLang="de-DE" smtClean="0"/>
              <a:pPr/>
              <a:t>10</a:t>
            </a:fld>
            <a:endParaRPr lang="de-DE" altLang="de-DE"/>
          </a:p>
        </p:txBody>
      </p:sp>
    </p:spTree>
    <p:extLst>
      <p:ext uri="{BB962C8B-B14F-4D97-AF65-F5344CB8AC3E}">
        <p14:creationId xmlns:p14="http://schemas.microsoft.com/office/powerpoint/2010/main" val="3277530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Psychóza &amp; deprese</a:t>
            </a:r>
            <a:br>
              <a:rPr lang="en-US" sz="3600">
                <a:solidFill>
                  <a:srgbClr val="004992"/>
                </a:solidFill>
                <a:latin typeface="+mn-lt"/>
                <a:ea typeface="+mn-ea"/>
                <a:cs typeface="+mn-cs"/>
              </a:rPr>
            </a:br>
            <a:r>
              <a:rPr lang="en-US">
                <a:solidFill>
                  <a:srgbClr val="004992"/>
                </a:solidFill>
                <a:latin typeface="+mn-lt"/>
                <a:ea typeface="+mn-ea"/>
                <a:cs typeface="+mn-cs"/>
              </a:rPr>
              <a:t>Vliv bludných přesvědčení na sebevědomí</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250071889"/>
              </p:ext>
            </p:extLst>
          </p:nvPr>
        </p:nvGraphicFramePr>
        <p:xfrm>
          <a:off x="408955" y="2708920"/>
          <a:ext cx="8686800" cy="390141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Negativní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vliv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bludných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přesvědčení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náladu</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err="1">
                          <a:ln>
                            <a:noFill/>
                          </a:ln>
                          <a:solidFill>
                            <a:srgbClr val="333333"/>
                          </a:solidFill>
                          <a:effectLst/>
                          <a:latin typeface="Calibri Light"/>
                        </a:rPr>
                        <a:t>Krátkodobý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pozitivní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vliv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bludných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přesvědčení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náladu</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Během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Pocit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trvalého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ohrožení</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Během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Vzrušení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rozjařenost</a:t>
                      </a:r>
                      <a:r>
                        <a:rPr kumimoji="0" lang="en-US" sz="2000" b="0" i="0" u="none" strike="noStrike" cap="none" normalizeH="0" baseline="0">
                          <a:ln>
                            <a:noFill/>
                          </a:ln>
                          <a:solidFill>
                            <a:srgbClr val="333333"/>
                          </a:solidFill>
                          <a:effectLst/>
                          <a:latin typeface="Calibri Light"/>
                        </a:rPr>
                        <a:t>, “konečně </a:t>
                      </a:r>
                      <a:r>
                        <a:rPr kumimoji="0" lang="en-US" sz="2000" b="0" i="0" u="none" strike="noStrike" cap="none" normalizeH="0" baseline="0" dirty="0">
                          <a:ln>
                            <a:noFill/>
                          </a:ln>
                          <a:solidFill>
                            <a:srgbClr val="333333"/>
                          </a:solidFill>
                          <a:effectLst/>
                          <a:latin typeface="Calibri Light"/>
                        </a:rPr>
                        <a:t>se </a:t>
                      </a:r>
                      <a:r>
                        <a:rPr kumimoji="0" lang="en-US" sz="2000" b="0" i="0" u="none" strike="noStrike" cap="none" normalizeH="0" baseline="0" err="1">
                          <a:ln>
                            <a:noFill/>
                          </a:ln>
                          <a:solidFill>
                            <a:srgbClr val="333333"/>
                          </a:solidFill>
                          <a:effectLst/>
                          <a:latin typeface="Calibri Light"/>
                        </a:rPr>
                        <a:t>něco</a:t>
                      </a:r>
                      <a:r>
                        <a:rPr kumimoji="0" lang="en-US" sz="2000" b="0" i="0" u="none" strike="noStrike" cap="none" normalizeH="0" baseline="0">
                          <a:ln>
                            <a:noFill/>
                          </a:ln>
                          <a:solidFill>
                            <a:srgbClr val="333333"/>
                          </a:solidFill>
                          <a:effectLst/>
                          <a:latin typeface="Calibri Light"/>
                        </a:rPr>
                        <a:t> děje”.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Během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Postižený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slyší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hlasy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které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jej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obtěžují</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urážejí</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Během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Postižený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slyší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hlasy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které</a:t>
                      </a:r>
                      <a:r>
                        <a:rPr kumimoji="0" lang="en-US" sz="2000" b="0" i="0" u="none" strike="noStrike" cap="none" normalizeH="0" baseline="0" dirty="0">
                          <a:ln>
                            <a:noFill/>
                          </a:ln>
                          <a:solidFill>
                            <a:srgbClr val="333333"/>
                          </a:solidFill>
                          <a:effectLst/>
                          <a:latin typeface="Calibri Light"/>
                        </a:rPr>
                        <a:t> ho </a:t>
                      </a:r>
                      <a:r>
                        <a:rPr kumimoji="0" lang="en-US" sz="2000" b="0" i="0" u="none" strike="noStrike" cap="none" normalizeH="0" baseline="0" dirty="0" err="1">
                          <a:ln>
                            <a:noFill/>
                          </a:ln>
                          <a:solidFill>
                            <a:srgbClr val="333333"/>
                          </a:solidFill>
                          <a:effectLst/>
                          <a:latin typeface="Calibri Light"/>
                        </a:rPr>
                        <a:t>chválí</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povzbuzují</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Po </a:t>
                      </a:r>
                      <a:r>
                        <a:rPr kumimoji="0" lang="en-US" sz="2000" b="0" i="0" u="none" strike="noStrike" cap="none" normalizeH="0" baseline="0" dirty="0" err="1">
                          <a:ln>
                            <a:noFill/>
                          </a:ln>
                          <a:solidFill>
                            <a:srgbClr val="333333"/>
                          </a:solidFill>
                          <a:effectLst/>
                          <a:latin typeface="Calibri Light"/>
                        </a:rPr>
                        <a:t>odeznění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psychózy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Postižený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pocit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studu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pocit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zničené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budoucnosti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Během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bludného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přesvědčení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Postižený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pocit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vlastní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moci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zvláštních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schopností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významnosti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mocní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nepřátelé</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osudového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předurčení</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Metakognitivní trénink 8 – Sebedůvěra &amp; Nálada</a:t>
            </a:r>
          </a:p>
        </p:txBody>
      </p:sp>
      <p:sp>
        <p:nvSpPr>
          <p:cNvPr id="8" name="Slide Number Placeholder 7"/>
          <p:cNvSpPr>
            <a:spLocks noGrp="1"/>
          </p:cNvSpPr>
          <p:nvPr>
            <p:ph type="sldNum" sz="quarter" idx="12"/>
          </p:nvPr>
        </p:nvSpPr>
        <p:spPr/>
        <p:txBody>
          <a:bodyPr/>
          <a:lstStyle/>
          <a:p>
            <a:fld id="{D474BD11-40BA-4770-BBE7-25194158065B}" type="slidenum">
              <a:rPr lang="de-DE" altLang="de-DE" smtClean="0"/>
              <a:pPr/>
              <a:t>11</a:t>
            </a:fld>
            <a:endParaRPr lang="de-DE" altLang="de-DE"/>
          </a:p>
        </p:txBody>
      </p:sp>
    </p:spTree>
    <p:extLst>
      <p:ext uri="{BB962C8B-B14F-4D97-AF65-F5344CB8AC3E}">
        <p14:creationId xmlns:p14="http://schemas.microsoft.com/office/powerpoint/2010/main" val="3933922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Psychóza &amp; deprese</a:t>
            </a:r>
            <a:br>
              <a:rPr lang="en-US" sz="3600">
                <a:solidFill>
                  <a:srgbClr val="004992"/>
                </a:solidFill>
                <a:latin typeface="+mn-lt"/>
                <a:ea typeface="+mn-ea"/>
                <a:cs typeface="+mn-cs"/>
              </a:rPr>
            </a:br>
            <a:r>
              <a:rPr lang="en-US">
                <a:solidFill>
                  <a:srgbClr val="004992"/>
                </a:solidFill>
                <a:latin typeface="+mn-lt"/>
                <a:ea typeface="+mn-ea"/>
                <a:cs typeface="+mn-cs"/>
              </a:rPr>
              <a:t>Vliv bludných přesvědčení na sebevědomí</a:t>
            </a:r>
          </a:p>
        </p:txBody>
      </p:sp>
      <p:sp>
        <p:nvSpPr>
          <p:cNvPr id="5" name="Content Placeholder 4"/>
          <p:cNvSpPr>
            <a:spLocks noGrp="1"/>
          </p:cNvSpPr>
          <p:nvPr>
            <p:ph idx="1"/>
          </p:nvPr>
        </p:nvSpPr>
        <p:spPr>
          <a:xfrm>
            <a:off x="408955" y="2204864"/>
            <a:ext cx="8321040" cy="4248000"/>
          </a:xfrm>
        </p:spPr>
        <p:txBody>
          <a:bodyPr/>
          <a:lstStyle/>
          <a:p>
            <a:pPr lvl="0" defTabSz="914400" fontAlgn="base">
              <a:buClr>
                <a:srgbClr val="004992"/>
              </a:buClr>
            </a:pPr>
            <a:r>
              <a:rPr lang="cs-CZ" altLang="de-DE" sz="2000" dirty="0">
                <a:solidFill>
                  <a:srgbClr val="333333"/>
                </a:solidFill>
              </a:rPr>
              <a:t>Případný </a:t>
            </a:r>
            <a:r>
              <a:rPr lang="cs-CZ" altLang="de-DE" sz="2000" b="1" i="1" dirty="0">
                <a:solidFill>
                  <a:srgbClr val="333333"/>
                </a:solidFill>
              </a:rPr>
              <a:t>krátkodobě pozitivní vliv </a:t>
            </a:r>
            <a:r>
              <a:rPr lang="cs-CZ" altLang="de-DE" sz="2000" dirty="0">
                <a:solidFill>
                  <a:srgbClr val="333333"/>
                </a:solidFill>
              </a:rPr>
              <a:t>psychózy na sebevědomí obvykle mizí v důsledku </a:t>
            </a:r>
            <a:r>
              <a:rPr lang="cs-CZ" altLang="de-DE" sz="2000" b="1" i="1" dirty="0">
                <a:solidFill>
                  <a:srgbClr val="333333"/>
                </a:solidFill>
              </a:rPr>
              <a:t>dlouhodobě negativních důsledků psychózy</a:t>
            </a:r>
            <a:r>
              <a:rPr lang="de-DE" altLang="de-DE" sz="2000" dirty="0">
                <a:solidFill>
                  <a:srgbClr val="333333"/>
                </a:solidFill>
              </a:rPr>
              <a:t>; </a:t>
            </a:r>
            <a:r>
              <a:rPr lang="cs-CZ" altLang="de-DE" sz="2000" dirty="0">
                <a:solidFill>
                  <a:srgbClr val="333333"/>
                </a:solidFill>
              </a:rPr>
              <a:t>například</a:t>
            </a:r>
            <a:r>
              <a:rPr lang="de-DE" altLang="de-DE" sz="2000" dirty="0">
                <a:solidFill>
                  <a:srgbClr val="333333"/>
                </a:solidFill>
              </a:rPr>
              <a:t>:</a:t>
            </a:r>
          </a:p>
          <a:p>
            <a:pPr marL="342900" lvl="0" indent="-342900" defTabSz="914400" fontAlgn="base">
              <a:buClr>
                <a:srgbClr val="333333"/>
              </a:buClr>
              <a:buFont typeface="WingDings"/>
              <a:buChar char=""/>
            </a:pPr>
            <a:r>
              <a:rPr lang="cs-CZ" altLang="de-DE" sz="2000" b="1" dirty="0">
                <a:solidFill>
                  <a:srgbClr val="333333"/>
                </a:solidFill>
              </a:rPr>
              <a:t>DLUHY</a:t>
            </a:r>
            <a:r>
              <a:rPr lang="de-DE" altLang="de-DE" sz="2000" b="1" dirty="0">
                <a:solidFill>
                  <a:srgbClr val="333333"/>
                </a:solidFill>
              </a:rPr>
              <a:t>:</a:t>
            </a:r>
            <a:r>
              <a:rPr lang="de-DE" altLang="de-DE" sz="2000" dirty="0">
                <a:solidFill>
                  <a:srgbClr val="333333"/>
                </a:solidFill>
              </a:rPr>
              <a:t> </a:t>
            </a:r>
            <a:r>
              <a:rPr lang="cs-CZ" altLang="de-DE" sz="2000" dirty="0">
                <a:solidFill>
                  <a:srgbClr val="333333"/>
                </a:solidFill>
              </a:rPr>
              <a:t>když je pacient mylně přesvědčen, že je bohatý nebo slavný</a:t>
            </a:r>
            <a:endParaRPr lang="de-DE" altLang="de-DE" sz="2000" dirty="0">
              <a:solidFill>
                <a:srgbClr val="333333"/>
              </a:solidFill>
            </a:endParaRPr>
          </a:p>
          <a:p>
            <a:pPr marL="342900" lvl="0" indent="-342900" defTabSz="914400" fontAlgn="base">
              <a:buClr>
                <a:srgbClr val="333333"/>
              </a:buClr>
              <a:buFont typeface="WingDings"/>
              <a:buChar char=""/>
            </a:pPr>
            <a:r>
              <a:rPr lang="cs-CZ" altLang="de-DE" sz="2000" b="1" dirty="0">
                <a:solidFill>
                  <a:srgbClr val="333333"/>
                </a:solidFill>
              </a:rPr>
              <a:t>OSAMĚLOST</a:t>
            </a:r>
            <a:r>
              <a:rPr lang="de-DE" altLang="de-DE" sz="2000" b="1" dirty="0">
                <a:solidFill>
                  <a:srgbClr val="333333"/>
                </a:solidFill>
              </a:rPr>
              <a:t>:</a:t>
            </a:r>
            <a:r>
              <a:rPr lang="de-DE" altLang="de-DE" sz="2000" dirty="0">
                <a:solidFill>
                  <a:srgbClr val="333333"/>
                </a:solidFill>
              </a:rPr>
              <a:t> </a:t>
            </a:r>
            <a:r>
              <a:rPr lang="cs-CZ" altLang="de-DE" sz="2000" dirty="0">
                <a:solidFill>
                  <a:srgbClr val="333333"/>
                </a:solidFill>
              </a:rPr>
              <a:t>někteří přátelé se mohou k pacientovi otočit zády, jiné ztratí kvůli své podezíravosti</a:t>
            </a:r>
          </a:p>
          <a:p>
            <a:pPr marL="342900" lvl="0" indent="-342900" defTabSz="914400" fontAlgn="base">
              <a:buClr>
                <a:srgbClr val="333333"/>
              </a:buClr>
              <a:buFont typeface="WingDings"/>
              <a:buChar char=""/>
            </a:pPr>
            <a:r>
              <a:rPr lang="cs-CZ" altLang="de-DE" sz="2000" b="1" dirty="0">
                <a:solidFill>
                  <a:srgbClr val="333333"/>
                </a:solidFill>
              </a:rPr>
              <a:t>PRACOVNÍ SITUACE</a:t>
            </a:r>
            <a:r>
              <a:rPr lang="de-DE" altLang="de-DE" sz="2000" b="1" dirty="0">
                <a:solidFill>
                  <a:srgbClr val="333333"/>
                </a:solidFill>
              </a:rPr>
              <a:t>:</a:t>
            </a:r>
            <a:r>
              <a:rPr lang="de-DE" altLang="de-DE" sz="2000" dirty="0">
                <a:solidFill>
                  <a:srgbClr val="333333"/>
                </a:solidFill>
              </a:rPr>
              <a:t> </a:t>
            </a:r>
            <a:r>
              <a:rPr lang="cs-CZ" altLang="de-DE" sz="2000" dirty="0">
                <a:solidFill>
                  <a:srgbClr val="333333"/>
                </a:solidFill>
              </a:rPr>
              <a:t>ztráta zaměstnání kvůli nevhodnému chování na pracovišti</a:t>
            </a:r>
            <a:endParaRPr lang="de-DE" altLang="de-DE" sz="2000" dirty="0">
              <a:solidFill>
                <a:srgbClr val="333333"/>
              </a:solidFill>
            </a:endParaRPr>
          </a:p>
          <a:p>
            <a:pPr lvl="0" defTabSz="914400" fontAlgn="base"/>
            <a:r>
              <a:rPr lang="cs-CZ" altLang="de-DE" sz="2000" dirty="0">
                <a:solidFill>
                  <a:srgbClr val="333333"/>
                </a:solidFill>
              </a:rPr>
              <a:t>Je velmi nebezpečné přestat užívat léky, pokud vám to nedoporučí váš lékař, jen proto, abyste se znovu ocitli v ohrožujícím, i když třeba vzrušujícím psychotickém světě, zvláště proto, že nejsilnější emocí doprovázející psychózu je často strach!</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Metakognitivní trénink 8 – Sebedůvěra &amp; Nálada</a:t>
            </a:r>
          </a:p>
        </p:txBody>
      </p:sp>
      <p:sp>
        <p:nvSpPr>
          <p:cNvPr id="11" name="Slide Number Placeholder 10"/>
          <p:cNvSpPr>
            <a:spLocks noGrp="1"/>
          </p:cNvSpPr>
          <p:nvPr>
            <p:ph type="sldNum" sz="quarter" idx="12"/>
          </p:nvPr>
        </p:nvSpPr>
        <p:spPr/>
        <p:txBody>
          <a:bodyPr/>
          <a:lstStyle/>
          <a:p>
            <a:fld id="{3F782337-7E49-4D19-9D9A-888F1BEE0417}"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defRPr/>
            </a:pPr>
            <a:r>
              <a:rPr lang="en-US" sz="3600" dirty="0" err="1">
                <a:solidFill>
                  <a:srgbClr val="333333"/>
                </a:solidFill>
              </a:rPr>
              <a:t>Jaké</a:t>
            </a:r>
            <a:r>
              <a:rPr lang="en-US" sz="3600" dirty="0">
                <a:solidFill>
                  <a:srgbClr val="333333"/>
                </a:solidFill>
              </a:rPr>
              <a:t> </a:t>
            </a:r>
            <a:r>
              <a:rPr lang="en-US" sz="3600" dirty="0" err="1">
                <a:solidFill>
                  <a:srgbClr val="333333"/>
                </a:solidFill>
              </a:rPr>
              <a:t>jsou</a:t>
            </a:r>
            <a:r>
              <a:rPr lang="en-US" sz="3600" dirty="0">
                <a:solidFill>
                  <a:srgbClr val="333333"/>
                </a:solidFill>
              </a:rPr>
              <a:t> </a:t>
            </a:r>
            <a:r>
              <a:rPr lang="en-US" sz="3600" dirty="0" err="1">
                <a:solidFill>
                  <a:srgbClr val="333333"/>
                </a:solidFill>
              </a:rPr>
              <a:t>typické</a:t>
            </a:r>
            <a:r>
              <a:rPr lang="en-US" sz="3600" dirty="0">
                <a:solidFill>
                  <a:srgbClr val="333333"/>
                </a:solidFill>
              </a:rPr>
              <a:t> </a:t>
            </a:r>
            <a:r>
              <a:rPr lang="en-US" sz="3600" dirty="0" err="1">
                <a:solidFill>
                  <a:srgbClr val="333333"/>
                </a:solidFill>
              </a:rPr>
              <a:t>myšlenky</a:t>
            </a:r>
            <a:r>
              <a:rPr lang="en-US" sz="3600" dirty="0">
                <a:solidFill>
                  <a:srgbClr val="333333"/>
                </a:solidFill>
              </a:rPr>
              <a:t> a </a:t>
            </a:r>
            <a:r>
              <a:rPr lang="en-US" sz="3600" dirty="0" err="1">
                <a:solidFill>
                  <a:srgbClr val="333333"/>
                </a:solidFill>
              </a:rPr>
              <a:t>způsoby</a:t>
            </a:r>
            <a:r>
              <a:rPr lang="en-US" sz="3600" dirty="0">
                <a:solidFill>
                  <a:srgbClr val="333333"/>
                </a:solidFill>
              </a:rPr>
              <a:t> </a:t>
            </a:r>
            <a:r>
              <a:rPr lang="en-US" sz="3600" dirty="0" err="1">
                <a:solidFill>
                  <a:srgbClr val="333333"/>
                </a:solidFill>
              </a:rPr>
              <a:t>uvažování</a:t>
            </a:r>
            <a:r>
              <a:rPr lang="en-US" sz="3600" dirty="0">
                <a:solidFill>
                  <a:srgbClr val="333333"/>
                </a:solidFill>
              </a:rPr>
              <a:t> u </a:t>
            </a:r>
            <a:r>
              <a:rPr lang="en-US" sz="3600" dirty="0" err="1">
                <a:solidFill>
                  <a:srgbClr val="333333"/>
                </a:solidFill>
              </a:rPr>
              <a:t>lidí</a:t>
            </a:r>
            <a:r>
              <a:rPr lang="en-US" sz="3600" dirty="0">
                <a:solidFill>
                  <a:srgbClr val="333333"/>
                </a:solidFill>
              </a:rPr>
              <a:t> </a:t>
            </a:r>
            <a:r>
              <a:rPr lang="en-US" sz="3600" dirty="0">
                <a:solidFill>
                  <a:srgbClr val="004992"/>
                </a:solidFill>
              </a:rPr>
              <a:t>s </a:t>
            </a:r>
            <a:r>
              <a:rPr lang="en-US" sz="3600" dirty="0" err="1">
                <a:solidFill>
                  <a:srgbClr val="004992"/>
                </a:solidFill>
              </a:rPr>
              <a:t>depresí</a:t>
            </a:r>
            <a:r>
              <a:rPr lang="en-US" sz="3600" dirty="0">
                <a:solidFill>
                  <a:srgbClr val="004992"/>
                </a:solidFill>
              </a:rPr>
              <a:t> </a:t>
            </a:r>
            <a:r>
              <a:rPr lang="en-US" sz="3600" dirty="0">
                <a:solidFill>
                  <a:srgbClr val="333333"/>
                </a:solidFill>
              </a:rPr>
              <a:t>a </a:t>
            </a:r>
            <a:r>
              <a:rPr lang="en-US" sz="3600" dirty="0" err="1">
                <a:solidFill>
                  <a:srgbClr val="004992"/>
                </a:solidFill>
              </a:rPr>
              <a:t>nízkým</a:t>
            </a:r>
            <a:r>
              <a:rPr lang="en-US" sz="3600" dirty="0">
                <a:solidFill>
                  <a:srgbClr val="004992"/>
                </a:solidFill>
              </a:rPr>
              <a:t> </a:t>
            </a:r>
            <a:r>
              <a:rPr lang="en-US" sz="3600" dirty="0" err="1">
                <a:solidFill>
                  <a:srgbClr val="004992"/>
                </a:solidFill>
              </a:rPr>
              <a:t>sebevědomím</a:t>
            </a:r>
            <a:r>
              <a:rPr lang="en-US" sz="3600" dirty="0">
                <a:solidFill>
                  <a:srgbClr val="333333"/>
                </a:solidFill>
              </a:rPr>
              <a:t>?</a:t>
            </a:r>
            <a:endParaRPr lang="de-DE" dirty="0" err="1">
              <a:solidFill>
                <a:srgbClr val="333333"/>
              </a:solidFill>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Metakognitivní trénink 8 – Sebedůvěra &amp; Nálada</a:t>
            </a:r>
          </a:p>
        </p:txBody>
      </p:sp>
      <p:sp>
        <p:nvSpPr>
          <p:cNvPr id="8" name="Slide Number Placeholder 7"/>
          <p:cNvSpPr>
            <a:spLocks noGrp="1"/>
          </p:cNvSpPr>
          <p:nvPr>
            <p:ph type="sldNum" sz="quarter" idx="12"/>
          </p:nvPr>
        </p:nvSpPr>
        <p:spPr/>
        <p:txBody>
          <a:bodyPr/>
          <a:lstStyle/>
          <a:p>
            <a:fld id="{3F782337-7E49-4D19-9D9A-888F1BEE0417}" type="slidenum">
              <a:rPr lang="de-DE" altLang="de-DE" smtClean="0"/>
              <a:pPr/>
              <a:t>13</a:t>
            </a:fld>
            <a:endParaRPr lang="de-DE" altLang="de-DE"/>
          </a:p>
        </p:txBody>
      </p:sp>
    </p:spTree>
    <p:extLst>
      <p:ext uri="{BB962C8B-B14F-4D97-AF65-F5344CB8AC3E}">
        <p14:creationId xmlns:p14="http://schemas.microsoft.com/office/powerpoint/2010/main" val="2644852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Přehnané zobecňování</a:t>
            </a:r>
            <a:br>
              <a:rPr lang="de-DE" altLang="de-DE" sz="3600">
                <a:solidFill>
                  <a:srgbClr val="004992"/>
                </a:solidFill>
                <a:latin typeface="+mn-lt"/>
                <a:ea typeface="+mn-ea"/>
                <a:cs typeface="+mn-cs"/>
              </a:rPr>
            </a:br>
            <a:r>
              <a:rPr lang="de-DE" altLang="de-DE">
                <a:solidFill>
                  <a:srgbClr val="004992"/>
                </a:solidFill>
                <a:latin typeface="+mn-lt"/>
                <a:ea typeface="+mn-ea"/>
                <a:cs typeface="+mn-cs"/>
              </a:rPr>
              <a:t>Jaké by bylo realističtější a užitečnější hodnocení?</a:t>
            </a: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4283174813"/>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Událost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Chybné</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zobecnění</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Pozitivní</a:t>
                      </a:r>
                      <a:r>
                        <a:rPr kumimoji="0" lang="fr-FR" sz="2000" b="0" i="0" u="none" strike="noStrike" cap="none" normalizeH="0" baseline="0" dirty="0">
                          <a:ln>
                            <a:noFill/>
                          </a:ln>
                          <a:solidFill>
                            <a:srgbClr val="333333"/>
                          </a:solidFill>
                          <a:effectLst/>
                          <a:latin typeface="Calibri Light"/>
                          <a:ea typeface="ＭＳ Ｐゴシック" pitchFamily="34" charset="-128"/>
                        </a:rPr>
                        <a:t>/</a:t>
                      </a:r>
                      <a:r>
                        <a:rPr kumimoji="0" lang="fr-FR" sz="2000" b="0" i="0" u="none" strike="noStrike" cap="none" normalizeH="0" baseline="0" dirty="0" err="1">
                          <a:ln>
                            <a:noFill/>
                          </a:ln>
                          <a:solidFill>
                            <a:srgbClr val="333333"/>
                          </a:solidFill>
                          <a:effectLst/>
                          <a:latin typeface="Calibri Light"/>
                          <a:ea typeface="ＭＳ Ｐゴシック" pitchFamily="34" charset="-128"/>
                        </a:rPr>
                        <a:t>konstruktivní</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hodnocení</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“Mám nadváhu.”</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“Mám křivý nos.”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“Jsem </a:t>
                      </a:r>
                      <a:r>
                        <a:rPr kumimoji="0" lang="en-US" sz="2000" b="1" i="1" u="none" strike="noStrike" cap="none" normalizeH="0" baseline="0" err="1">
                          <a:ln>
                            <a:noFill/>
                          </a:ln>
                          <a:solidFill>
                            <a:srgbClr val="333333"/>
                          </a:solidFill>
                          <a:effectLst/>
                          <a:latin typeface="Calibri Light"/>
                          <a:ea typeface="ＭＳ Ｐゴシック" pitchFamily="34" charset="-128"/>
                        </a:rPr>
                        <a:t>ošklivá</a:t>
                      </a:r>
                      <a:r>
                        <a:rPr kumimoji="0" lang="en-US" sz="2000" b="1" i="1" u="none" strike="noStrike" cap="none" normalizeH="0" baseline="0">
                          <a:ln>
                            <a:noFill/>
                          </a:ln>
                          <a:solidFill>
                            <a:srgbClr val="333333"/>
                          </a:solidFill>
                          <a:effectLst/>
                          <a:latin typeface="Calibri Light"/>
                          <a:ea typeface="ＭＳ Ｐゴシック" pitchFamily="34" charset="-128"/>
                        </a:rPr>
                        <a:t>.” </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Přijímací rozhovor nedopadl tak, jsem očekával.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“Už </a:t>
                      </a:r>
                      <a:r>
                        <a:rPr kumimoji="0" lang="en-US" sz="2000" b="1" i="1" u="none" strike="noStrike" cap="none" normalizeH="0" baseline="0" dirty="0" err="1">
                          <a:ln>
                            <a:noFill/>
                          </a:ln>
                          <a:solidFill>
                            <a:srgbClr val="333333"/>
                          </a:solidFill>
                          <a:effectLst/>
                          <a:latin typeface="Calibri Light"/>
                          <a:ea typeface="ＭＳ Ｐゴシック" pitchFamily="34" charset="-128"/>
                        </a:rPr>
                        <a:t>nikdy</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si</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nenajdu</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žádnou</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err="1">
                          <a:ln>
                            <a:noFill/>
                          </a:ln>
                          <a:solidFill>
                            <a:srgbClr val="333333"/>
                          </a:solidFill>
                          <a:effectLst/>
                          <a:latin typeface="Calibri Light"/>
                          <a:ea typeface="ＭＳ Ｐゴシック" pitchFamily="34" charset="-128"/>
                        </a:rPr>
                        <a:t>práci</a:t>
                      </a:r>
                      <a:r>
                        <a:rPr kumimoji="0" lang="en-US" sz="2000" b="1" i="1" u="none" strike="noStrike" cap="none" normalizeH="0" baseline="0">
                          <a:ln>
                            <a:noFill/>
                          </a:ln>
                          <a:solidFill>
                            <a:srgbClr val="333333"/>
                          </a:solidFill>
                          <a:effectLst/>
                          <a:latin typeface="Calibri Light"/>
                          <a:ea typeface="ＭＳ Ｐゴシック" pitchFamily="34" charset="-128"/>
                        </a:rPr>
                        <a:t>.”</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8" name="Slide Number Placeholder 7"/>
          <p:cNvSpPr>
            <a:spLocks noGrp="1"/>
          </p:cNvSpPr>
          <p:nvPr>
            <p:ph type="sldNum" sz="quarter" idx="12"/>
          </p:nvPr>
        </p:nvSpPr>
        <p:spPr/>
        <p:txBody>
          <a:bodyPr/>
          <a:lstStyle/>
          <a:p>
            <a:fld id="{D474BD11-40BA-4770-BBE7-25194158065B}"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Přehnané zobecňování</a:t>
            </a:r>
            <a:br>
              <a:rPr lang="de-DE" altLang="de-DE" sz="3600">
                <a:solidFill>
                  <a:srgbClr val="004992"/>
                </a:solidFill>
                <a:latin typeface="+mn-lt"/>
                <a:ea typeface="+mn-ea"/>
                <a:cs typeface="+mn-cs"/>
              </a:rPr>
            </a:br>
            <a:r>
              <a:rPr lang="de-DE" altLang="de-DE">
                <a:solidFill>
                  <a:srgbClr val="004992"/>
                </a:solidFill>
                <a:latin typeface="+mn-lt"/>
                <a:ea typeface="+mn-ea"/>
                <a:cs typeface="+mn-cs"/>
              </a:rPr>
              <a:t>Jaké by bylo realističtější a užitečnější hodnocení?</a:t>
            </a: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359257821"/>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Událost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Chybné</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zobecnění</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Pozitivní</a:t>
                      </a:r>
                      <a:r>
                        <a:rPr kumimoji="0" lang="fr-FR" sz="2000" b="0" i="0" u="none" strike="noStrike" cap="none" normalizeH="0" baseline="0" dirty="0">
                          <a:ln>
                            <a:noFill/>
                          </a:ln>
                          <a:solidFill>
                            <a:srgbClr val="333333"/>
                          </a:solidFill>
                          <a:effectLst/>
                          <a:latin typeface="Calibri Light"/>
                          <a:ea typeface="ＭＳ Ｐゴシック" pitchFamily="34" charset="-128"/>
                        </a:rPr>
                        <a:t>/</a:t>
                      </a:r>
                      <a:r>
                        <a:rPr kumimoji="0" lang="fr-FR" sz="2000" b="0" i="0" u="none" strike="noStrike" cap="none" normalizeH="0" baseline="0" dirty="0" err="1">
                          <a:ln>
                            <a:noFill/>
                          </a:ln>
                          <a:solidFill>
                            <a:srgbClr val="333333"/>
                          </a:solidFill>
                          <a:effectLst/>
                          <a:latin typeface="Calibri Light"/>
                          <a:ea typeface="ＭＳ Ｐゴシック" pitchFamily="34" charset="-128"/>
                        </a:rPr>
                        <a:t>konstruktivní</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hodnocení</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“Mám nadváhu.”</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“Mám křivý nos.”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“Jsem </a:t>
                      </a:r>
                      <a:r>
                        <a:rPr kumimoji="0" lang="en-US" sz="2000" b="1" i="1" u="none" strike="noStrike" cap="none" normalizeH="0" baseline="0" err="1">
                          <a:ln>
                            <a:noFill/>
                          </a:ln>
                          <a:solidFill>
                            <a:srgbClr val="333333"/>
                          </a:solidFill>
                          <a:effectLst/>
                          <a:latin typeface="Calibri Light"/>
                          <a:ea typeface="ＭＳ Ｐゴシック" pitchFamily="34" charset="-128"/>
                        </a:rPr>
                        <a:t>ošklivá</a:t>
                      </a:r>
                      <a:r>
                        <a:rPr kumimoji="0" lang="en-US" sz="2000" b="1" i="1" u="none" strike="noStrike" cap="none" normalizeH="0" baseline="0">
                          <a:ln>
                            <a:noFill/>
                          </a:ln>
                          <a:solidFill>
                            <a:srgbClr val="333333"/>
                          </a:solidFill>
                          <a:effectLst/>
                          <a:latin typeface="Calibri Light"/>
                          <a:ea typeface="ＭＳ Ｐゴシック" pitchFamily="34" charset="-128"/>
                        </a:rPr>
                        <a:t>.” </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“Nejsem </a:t>
                      </a:r>
                      <a:r>
                        <a:rPr kumimoji="0" lang="en-US" sz="2000" b="0" i="0" u="none" strike="noStrike" cap="none" normalizeH="0" baseline="0" dirty="0" err="1">
                          <a:ln>
                            <a:noFill/>
                          </a:ln>
                          <a:solidFill>
                            <a:srgbClr val="333333"/>
                          </a:solidFill>
                          <a:effectLst/>
                          <a:latin typeface="Calibri Light"/>
                          <a:ea typeface="ＭＳ Ｐゴシック" pitchFamily="34" charset="-128"/>
                        </a:rPr>
                        <a:t>ošklivá</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jenom</a:t>
                      </a:r>
                      <a:r>
                        <a:rPr kumimoji="0" lang="en-US" sz="2000" b="0" i="0" u="none" strike="noStrike" cap="none" normalizeH="0" baseline="0" dirty="0">
                          <a:ln>
                            <a:noFill/>
                          </a:ln>
                          <a:solidFill>
                            <a:srgbClr val="333333"/>
                          </a:solidFill>
                          <a:effectLst/>
                          <a:latin typeface="Calibri Light"/>
                          <a:ea typeface="ＭＳ Ｐゴシック" pitchFamily="34" charset="-128"/>
                        </a:rPr>
                        <a:t> proto, </a:t>
                      </a:r>
                      <a:r>
                        <a:rPr kumimoji="0" lang="en-US" sz="2000" b="0" i="0" u="none" strike="noStrike" cap="none" normalizeH="0" baseline="0" dirty="0" err="1">
                          <a:ln>
                            <a:noFill/>
                          </a:ln>
                          <a:solidFill>
                            <a:srgbClr val="333333"/>
                          </a:solidFill>
                          <a:effectLst/>
                          <a:latin typeface="Calibri Light"/>
                          <a:ea typeface="ＭＳ Ｐゴシック" pitchFamily="34" charset="-128"/>
                        </a:rPr>
                        <a:t>že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mě</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určitá</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věc</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není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úplně</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dokonalá</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Řada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věcí</a:t>
                      </a:r>
                      <a:r>
                        <a:rPr kumimoji="0" lang="en-US" sz="2000" b="0" i="0" u="none" strike="noStrike" cap="none" normalizeH="0" baseline="0" dirty="0">
                          <a:ln>
                            <a:noFill/>
                          </a:ln>
                          <a:solidFill>
                            <a:srgbClr val="333333"/>
                          </a:solidFill>
                          <a:effectLst/>
                          <a:latin typeface="Calibri Light"/>
                          <a:ea typeface="ＭＳ Ｐゴシック" pitchFamily="34" charset="-128"/>
                        </a:rPr>
                        <a:t> se mi </a:t>
                      </a:r>
                      <a:r>
                        <a:rPr kumimoji="0" lang="en-US" sz="2000" b="0" i="0" u="none" strike="noStrike" cap="none" normalizeH="0" baseline="0" dirty="0" err="1">
                          <a:ln>
                            <a:noFill/>
                          </a:ln>
                          <a:solidFill>
                            <a:srgbClr val="333333"/>
                          </a:solidFill>
                          <a:effectLst/>
                          <a:latin typeface="Calibri Light"/>
                          <a:ea typeface="ＭＳ Ｐゴシック" pitchFamily="34" charset="-128"/>
                        </a:rPr>
                        <a:t>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sobě</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líbí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mám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třeba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hezké</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oči</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Přijímací rozhovor nedopadl tak, jsem očekával.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“Už </a:t>
                      </a:r>
                      <a:r>
                        <a:rPr kumimoji="0" lang="en-US" sz="2000" b="1" i="1" u="none" strike="noStrike" cap="none" normalizeH="0" baseline="0" dirty="0" err="1">
                          <a:ln>
                            <a:noFill/>
                          </a:ln>
                          <a:solidFill>
                            <a:srgbClr val="333333"/>
                          </a:solidFill>
                          <a:effectLst/>
                          <a:latin typeface="Calibri Light"/>
                          <a:ea typeface="ＭＳ Ｐゴシック" pitchFamily="34" charset="-128"/>
                        </a:rPr>
                        <a:t>nikdy</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si</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nenajdu</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žádnou</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err="1">
                          <a:ln>
                            <a:noFill/>
                          </a:ln>
                          <a:solidFill>
                            <a:srgbClr val="333333"/>
                          </a:solidFill>
                          <a:effectLst/>
                          <a:latin typeface="Calibri Light"/>
                          <a:ea typeface="ＭＳ Ｐゴシック" pitchFamily="34" charset="-128"/>
                        </a:rPr>
                        <a:t>práci</a:t>
                      </a:r>
                      <a:r>
                        <a:rPr kumimoji="0" lang="en-US" sz="2000" b="1" i="1" u="none" strike="noStrike" cap="none" normalizeH="0" baseline="0">
                          <a:ln>
                            <a:noFill/>
                          </a:ln>
                          <a:solidFill>
                            <a:srgbClr val="333333"/>
                          </a:solidFill>
                          <a:effectLst/>
                          <a:latin typeface="Calibri Light"/>
                          <a:ea typeface="ＭＳ Ｐゴシック" pitchFamily="34" charset="-128"/>
                        </a:rPr>
                        <a:t>.”</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8 – Sebedůvěra &amp; Nálada</a:t>
            </a:r>
          </a:p>
        </p:txBody>
      </p:sp>
      <p:sp>
        <p:nvSpPr>
          <p:cNvPr id="3" name="Slide Number Placeholder 2"/>
          <p:cNvSpPr>
            <a:spLocks noGrp="1"/>
          </p:cNvSpPr>
          <p:nvPr>
            <p:ph type="sldNum" sz="quarter" idx="12"/>
          </p:nvPr>
        </p:nvSpPr>
        <p:spPr/>
        <p:txBody>
          <a:bodyPr/>
          <a:lstStyle/>
          <a:p>
            <a:fld id="{D474BD11-40BA-4770-BBE7-25194158065B}" type="slidenum">
              <a:rPr lang="de-DE" altLang="de-DE" smtClean="0"/>
              <a:pPr/>
              <a:t>15</a:t>
            </a:fld>
            <a:endParaRPr lang="de-DE" altLang="de-DE"/>
          </a:p>
        </p:txBody>
      </p:sp>
    </p:spTree>
    <p:extLst>
      <p:ext uri="{BB962C8B-B14F-4D97-AF65-F5344CB8AC3E}">
        <p14:creationId xmlns:p14="http://schemas.microsoft.com/office/powerpoint/2010/main" val="439616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Přehnané zobecňování</a:t>
            </a:r>
            <a:br>
              <a:rPr lang="de-DE" altLang="de-DE" sz="3600">
                <a:solidFill>
                  <a:srgbClr val="004992"/>
                </a:solidFill>
                <a:latin typeface="+mn-lt"/>
                <a:ea typeface="+mn-ea"/>
                <a:cs typeface="+mn-cs"/>
              </a:rPr>
            </a:br>
            <a:r>
              <a:rPr lang="de-DE" altLang="de-DE">
                <a:solidFill>
                  <a:srgbClr val="004992"/>
                </a:solidFill>
                <a:latin typeface="+mn-lt"/>
                <a:ea typeface="+mn-ea"/>
                <a:cs typeface="+mn-cs"/>
              </a:rPr>
              <a:t>Jaké by bylo realističtější a užitečnější hodnocení?</a:t>
            </a: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622950366"/>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Událost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Chybné</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zobecnění</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Pozitivní</a:t>
                      </a:r>
                      <a:r>
                        <a:rPr kumimoji="0" lang="fr-FR" sz="2000" b="0" i="0" u="none" strike="noStrike" cap="none" normalizeH="0" baseline="0" dirty="0">
                          <a:ln>
                            <a:noFill/>
                          </a:ln>
                          <a:solidFill>
                            <a:srgbClr val="333333"/>
                          </a:solidFill>
                          <a:effectLst/>
                          <a:latin typeface="Calibri Light"/>
                          <a:ea typeface="ＭＳ Ｐゴシック" pitchFamily="34" charset="-128"/>
                        </a:rPr>
                        <a:t>/</a:t>
                      </a:r>
                      <a:r>
                        <a:rPr kumimoji="0" lang="fr-FR" sz="2000" b="0" i="0" u="none" strike="noStrike" cap="none" normalizeH="0" baseline="0" dirty="0" err="1">
                          <a:ln>
                            <a:noFill/>
                          </a:ln>
                          <a:solidFill>
                            <a:srgbClr val="333333"/>
                          </a:solidFill>
                          <a:effectLst/>
                          <a:latin typeface="Calibri Light"/>
                          <a:ea typeface="ＭＳ Ｐゴシック" pitchFamily="34" charset="-128"/>
                        </a:rPr>
                        <a:t>konstruktivní</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hodnocení</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“Mám nadváhu.”</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“Mám křivý nos.”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“Jsem </a:t>
                      </a:r>
                      <a:r>
                        <a:rPr kumimoji="0" lang="en-US" sz="2000" b="1" i="1" u="none" strike="noStrike" cap="none" normalizeH="0" baseline="0" err="1">
                          <a:ln>
                            <a:noFill/>
                          </a:ln>
                          <a:solidFill>
                            <a:srgbClr val="333333"/>
                          </a:solidFill>
                          <a:effectLst/>
                          <a:latin typeface="Calibri Light"/>
                          <a:ea typeface="ＭＳ Ｐゴシック" pitchFamily="34" charset="-128"/>
                        </a:rPr>
                        <a:t>ošklivá</a:t>
                      </a:r>
                      <a:r>
                        <a:rPr kumimoji="0" lang="en-US" sz="2000" b="1" i="1" u="none" strike="noStrike" cap="none" normalizeH="0" baseline="0">
                          <a:ln>
                            <a:noFill/>
                          </a:ln>
                          <a:solidFill>
                            <a:srgbClr val="333333"/>
                          </a:solidFill>
                          <a:effectLst/>
                          <a:latin typeface="Calibri Light"/>
                          <a:ea typeface="ＭＳ Ｐゴシック" pitchFamily="34" charset="-128"/>
                        </a:rPr>
                        <a:t>.” </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“Nejsem </a:t>
                      </a:r>
                      <a:r>
                        <a:rPr kumimoji="0" lang="en-US" sz="2000" b="0" i="0" u="none" strike="noStrike" cap="none" normalizeH="0" baseline="0" dirty="0" err="1">
                          <a:ln>
                            <a:noFill/>
                          </a:ln>
                          <a:solidFill>
                            <a:srgbClr val="333333"/>
                          </a:solidFill>
                          <a:effectLst/>
                          <a:latin typeface="Calibri Light"/>
                          <a:ea typeface="ＭＳ Ｐゴシック" pitchFamily="34" charset="-128"/>
                        </a:rPr>
                        <a:t>ošklivá</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jenom</a:t>
                      </a:r>
                      <a:r>
                        <a:rPr kumimoji="0" lang="en-US" sz="2000" b="0" i="0" u="none" strike="noStrike" cap="none" normalizeH="0" baseline="0" dirty="0">
                          <a:ln>
                            <a:noFill/>
                          </a:ln>
                          <a:solidFill>
                            <a:srgbClr val="333333"/>
                          </a:solidFill>
                          <a:effectLst/>
                          <a:latin typeface="Calibri Light"/>
                          <a:ea typeface="ＭＳ Ｐゴシック" pitchFamily="34" charset="-128"/>
                        </a:rPr>
                        <a:t> proto, </a:t>
                      </a:r>
                      <a:r>
                        <a:rPr kumimoji="0" lang="en-US" sz="2000" b="0" i="0" u="none" strike="noStrike" cap="none" normalizeH="0" baseline="0" dirty="0" err="1">
                          <a:ln>
                            <a:noFill/>
                          </a:ln>
                          <a:solidFill>
                            <a:srgbClr val="333333"/>
                          </a:solidFill>
                          <a:effectLst/>
                          <a:latin typeface="Calibri Light"/>
                          <a:ea typeface="ＭＳ Ｐゴシック" pitchFamily="34" charset="-128"/>
                        </a:rPr>
                        <a:t>že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mě</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určitá</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věc</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není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úplně</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dokonalá</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Řada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věcí</a:t>
                      </a:r>
                      <a:r>
                        <a:rPr kumimoji="0" lang="en-US" sz="2000" b="0" i="0" u="none" strike="noStrike" cap="none" normalizeH="0" baseline="0" dirty="0">
                          <a:ln>
                            <a:noFill/>
                          </a:ln>
                          <a:solidFill>
                            <a:srgbClr val="333333"/>
                          </a:solidFill>
                          <a:effectLst/>
                          <a:latin typeface="Calibri Light"/>
                          <a:ea typeface="ＭＳ Ｐゴシック" pitchFamily="34" charset="-128"/>
                        </a:rPr>
                        <a:t> se mi </a:t>
                      </a:r>
                      <a:r>
                        <a:rPr kumimoji="0" lang="en-US" sz="2000" b="0" i="0" u="none" strike="noStrike" cap="none" normalizeH="0" baseline="0" dirty="0" err="1">
                          <a:ln>
                            <a:noFill/>
                          </a:ln>
                          <a:solidFill>
                            <a:srgbClr val="333333"/>
                          </a:solidFill>
                          <a:effectLst/>
                          <a:latin typeface="Calibri Light"/>
                          <a:ea typeface="ＭＳ Ｐゴシック" pitchFamily="34" charset="-128"/>
                        </a:rPr>
                        <a:t>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sobě</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líbí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mám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třeba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hezké</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oči</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Přijímací rozhovor nedopadl tak, jsem očekával.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“Už </a:t>
                      </a:r>
                      <a:r>
                        <a:rPr kumimoji="0" lang="en-US" sz="2000" b="1" i="1" u="none" strike="noStrike" cap="none" normalizeH="0" baseline="0" dirty="0" err="1">
                          <a:ln>
                            <a:noFill/>
                          </a:ln>
                          <a:solidFill>
                            <a:srgbClr val="333333"/>
                          </a:solidFill>
                          <a:effectLst/>
                          <a:latin typeface="Calibri Light"/>
                          <a:ea typeface="ＭＳ Ｐゴシック" pitchFamily="34" charset="-128"/>
                        </a:rPr>
                        <a:t>nikdy</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si</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nenajdu</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žádnou</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err="1">
                          <a:ln>
                            <a:noFill/>
                          </a:ln>
                          <a:solidFill>
                            <a:srgbClr val="333333"/>
                          </a:solidFill>
                          <a:effectLst/>
                          <a:latin typeface="Calibri Light"/>
                          <a:ea typeface="ＭＳ Ｐゴシック" pitchFamily="34" charset="-128"/>
                        </a:rPr>
                        <a:t>práci</a:t>
                      </a:r>
                      <a:r>
                        <a:rPr kumimoji="0" lang="en-US" sz="2000" b="1" i="1" u="none" strike="noStrike" cap="none" normalizeH="0" baseline="0">
                          <a:ln>
                            <a:noFill/>
                          </a:ln>
                          <a:solidFill>
                            <a:srgbClr val="333333"/>
                          </a:solidFill>
                          <a:effectLst/>
                          <a:latin typeface="Calibri Light"/>
                          <a:ea typeface="ＭＳ Ｐゴシック" pitchFamily="34" charset="-128"/>
                        </a:rPr>
                        <a:t>.”</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“Jak </a:t>
                      </a:r>
                      <a:r>
                        <a:rPr kumimoji="0" lang="en-US" sz="2000" b="0" i="0" u="none" strike="noStrike" cap="none" normalizeH="0" baseline="0" dirty="0" err="1">
                          <a:ln>
                            <a:noFill/>
                          </a:ln>
                          <a:solidFill>
                            <a:srgbClr val="333333"/>
                          </a:solidFill>
                          <a:effectLst/>
                          <a:latin typeface="Calibri Light"/>
                          <a:ea typeface="ＭＳ Ｐゴシック" pitchFamily="34" charset="-128"/>
                        </a:rPr>
                        <a:t>bych</a:t>
                      </a:r>
                      <a:r>
                        <a:rPr kumimoji="0" lang="en-US" sz="2000" b="0" i="0" u="none" strike="noStrike" cap="none" normalizeH="0" baseline="0" dirty="0">
                          <a:ln>
                            <a:noFill/>
                          </a:ln>
                          <a:solidFill>
                            <a:srgbClr val="333333"/>
                          </a:solidFill>
                          <a:effectLst/>
                          <a:latin typeface="Calibri Light"/>
                          <a:ea typeface="ＭＳ Ｐゴシック" pitchFamily="34" charset="-128"/>
                        </a:rPr>
                        <a:t> se </a:t>
                      </a:r>
                      <a:r>
                        <a:rPr kumimoji="0" lang="en-US" sz="2000" b="0" i="0" u="none" strike="noStrike" cap="none" normalizeH="0" baseline="0" dirty="0" err="1">
                          <a:ln>
                            <a:noFill/>
                          </a:ln>
                          <a:solidFill>
                            <a:srgbClr val="333333"/>
                          </a:solidFill>
                          <a:effectLst/>
                          <a:latin typeface="Calibri Light"/>
                          <a:ea typeface="ＭＳ Ｐゴシック" pitchFamily="34" charset="-128"/>
                        </a:rPr>
                        <a:t>mohl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lépe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připravit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příští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rozhovor</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8 – Sebedůvěra &amp; Nálada</a:t>
            </a:r>
          </a:p>
        </p:txBody>
      </p:sp>
      <p:sp>
        <p:nvSpPr>
          <p:cNvPr id="3" name="Slide Number Placeholder 2"/>
          <p:cNvSpPr>
            <a:spLocks noGrp="1"/>
          </p:cNvSpPr>
          <p:nvPr>
            <p:ph type="sldNum" sz="quarter" idx="12"/>
          </p:nvPr>
        </p:nvSpPr>
        <p:spPr/>
        <p:txBody>
          <a:bodyPr/>
          <a:lstStyle/>
          <a:p>
            <a:fld id="{D474BD11-40BA-4770-BBE7-25194158065B}" type="slidenum">
              <a:rPr lang="de-DE" altLang="de-DE" smtClean="0"/>
              <a:pPr/>
              <a:t>16</a:t>
            </a:fld>
            <a:endParaRPr lang="de-DE" altLang="de-DE"/>
          </a:p>
        </p:txBody>
      </p:sp>
    </p:spTree>
    <p:extLst>
      <p:ext uri="{BB962C8B-B14F-4D97-AF65-F5344CB8AC3E}">
        <p14:creationId xmlns:p14="http://schemas.microsoft.com/office/powerpoint/2010/main" val="3859599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Přehnané zobecňování</a:t>
            </a:r>
            <a:br>
              <a:rPr lang="de-DE" altLang="de-DE" sz="3600">
                <a:solidFill>
                  <a:srgbClr val="004992"/>
                </a:solidFill>
                <a:latin typeface="+mn-lt"/>
                <a:ea typeface="+mn-ea"/>
                <a:cs typeface="+mn-cs"/>
              </a:rPr>
            </a:br>
            <a:r>
              <a:rPr lang="de-DE" altLang="de-DE">
                <a:solidFill>
                  <a:srgbClr val="004992"/>
                </a:solidFill>
                <a:latin typeface="+mn-lt"/>
                <a:ea typeface="+mn-ea"/>
                <a:cs typeface="+mn-cs"/>
              </a:rPr>
              <a:t>Jaké by bylo realističtější a užitečnější hodnocení?</a:t>
            </a:r>
          </a:p>
        </p:txBody>
      </p:sp>
      <p:sp>
        <p:nvSpPr>
          <p:cNvPr id="31763" name="Rectangle 37"/>
          <p:cNvSpPr>
            <a:spLocks noChangeArrowheads="1"/>
          </p:cNvSpPr>
          <p:nvPr/>
        </p:nvSpPr>
        <p:spPr bwMode="auto">
          <a:xfrm>
            <a:off x="408954" y="5589240"/>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Times New Roman" panose="02020603050405020304" pitchFamily="18"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Times New Roman" panose="02020603050405020304" pitchFamily="18" charset="0"/>
              </a:defRPr>
            </a:lvl9pPr>
          </a:lstStyle>
          <a:p>
            <a:pPr eaLnBrk="1" hangingPunct="1">
              <a:lnSpc>
                <a:spcPct val="90000"/>
              </a:lnSpc>
              <a:buFont typeface="Wingdings" panose="05000000000000000000" pitchFamily="2" charset="2"/>
              <a:buNone/>
            </a:pPr>
            <a:r>
              <a:rPr lang="cs-CZ" altLang="de-DE" sz="2000" b="0" dirty="0">
                <a:solidFill>
                  <a:srgbClr val="004992"/>
                </a:solidFill>
                <a:latin typeface="+mn-lt"/>
              </a:rPr>
              <a:t>Připusťte si, že chybovat je běžné</a:t>
            </a:r>
            <a:r>
              <a:rPr lang="en-US" altLang="de-DE" sz="2000" b="0" dirty="0">
                <a:solidFill>
                  <a:srgbClr val="004992"/>
                </a:solidFill>
                <a:latin typeface="+mn-lt"/>
              </a:rPr>
              <a:t>! </a:t>
            </a:r>
            <a:r>
              <a:rPr lang="cs-CZ" altLang="de-DE" sz="2000" b="0" dirty="0">
                <a:solidFill>
                  <a:srgbClr val="333333"/>
                </a:solidFill>
                <a:latin typeface="+mn-lt"/>
              </a:rPr>
              <a:t>Nikdo není dokonalý</a:t>
            </a:r>
            <a:r>
              <a:rPr lang="en-US" altLang="de-DE" sz="2000" b="0" dirty="0">
                <a:solidFill>
                  <a:srgbClr val="333333"/>
                </a:solidFill>
                <a:latin typeface="+mn-lt"/>
              </a:rPr>
              <a:t>! </a:t>
            </a:r>
            <a:r>
              <a:rPr lang="cs-CZ" altLang="de-DE" sz="2000" b="0" dirty="0">
                <a:solidFill>
                  <a:srgbClr val="333333"/>
                </a:solidFill>
                <a:latin typeface="+mn-lt"/>
              </a:rPr>
              <a:t>To, že se občas zakoktáte, neznamená, že vůbec nedokážete říct, co chcete. Když občas uděláte nějakou chybu, neznamená to, že jste neschopní a k ničemu</a:t>
            </a:r>
            <a:r>
              <a:rPr lang="en-US" altLang="de-DE" sz="2000" b="0" dirty="0">
                <a:solidFill>
                  <a:srgbClr val="333333"/>
                </a:solidFill>
                <a:latin typeface="+mn-lt"/>
              </a:rPr>
              <a:t>.</a:t>
            </a: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218406982"/>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Událost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Chybné</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zobecnění</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Pozitivní</a:t>
                      </a:r>
                      <a:r>
                        <a:rPr kumimoji="0" lang="fr-FR" sz="2000" b="0" i="0" u="none" strike="noStrike" cap="none" normalizeH="0" baseline="0" dirty="0">
                          <a:ln>
                            <a:noFill/>
                          </a:ln>
                          <a:solidFill>
                            <a:srgbClr val="333333"/>
                          </a:solidFill>
                          <a:effectLst/>
                          <a:latin typeface="Calibri Light"/>
                          <a:ea typeface="ＭＳ Ｐゴシック" pitchFamily="34" charset="-128"/>
                        </a:rPr>
                        <a:t>/</a:t>
                      </a:r>
                      <a:r>
                        <a:rPr kumimoji="0" lang="fr-FR" sz="2000" b="0" i="0" u="none" strike="noStrike" cap="none" normalizeH="0" baseline="0" dirty="0" err="1">
                          <a:ln>
                            <a:noFill/>
                          </a:ln>
                          <a:solidFill>
                            <a:srgbClr val="333333"/>
                          </a:solidFill>
                          <a:effectLst/>
                          <a:latin typeface="Calibri Light"/>
                          <a:ea typeface="ＭＳ Ｐゴシック" pitchFamily="34" charset="-128"/>
                        </a:rPr>
                        <a:t>konstruktivní</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hodnocení</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“Mám nadváhu.”</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“Mám křivý nos.”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“Jsem </a:t>
                      </a:r>
                      <a:r>
                        <a:rPr kumimoji="0" lang="en-US" sz="2000" b="1" i="1" u="none" strike="noStrike" cap="none" normalizeH="0" baseline="0" err="1">
                          <a:ln>
                            <a:noFill/>
                          </a:ln>
                          <a:solidFill>
                            <a:srgbClr val="333333"/>
                          </a:solidFill>
                          <a:effectLst/>
                          <a:latin typeface="Calibri Light"/>
                          <a:ea typeface="ＭＳ Ｐゴシック" pitchFamily="34" charset="-128"/>
                        </a:rPr>
                        <a:t>ošklivá</a:t>
                      </a:r>
                      <a:r>
                        <a:rPr kumimoji="0" lang="en-US" sz="2000" b="1" i="1" u="none" strike="noStrike" cap="none" normalizeH="0" baseline="0">
                          <a:ln>
                            <a:noFill/>
                          </a:ln>
                          <a:solidFill>
                            <a:srgbClr val="333333"/>
                          </a:solidFill>
                          <a:effectLst/>
                          <a:latin typeface="Calibri Light"/>
                          <a:ea typeface="ＭＳ Ｐゴシック" pitchFamily="34" charset="-128"/>
                        </a:rPr>
                        <a:t>.” </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“Nejsem </a:t>
                      </a:r>
                      <a:r>
                        <a:rPr kumimoji="0" lang="en-US" sz="2000" b="0" i="0" u="none" strike="noStrike" cap="none" normalizeH="0" baseline="0" dirty="0" err="1">
                          <a:ln>
                            <a:noFill/>
                          </a:ln>
                          <a:solidFill>
                            <a:srgbClr val="333333"/>
                          </a:solidFill>
                          <a:effectLst/>
                          <a:latin typeface="Calibri Light"/>
                          <a:ea typeface="ＭＳ Ｐゴシック" pitchFamily="34" charset="-128"/>
                        </a:rPr>
                        <a:t>ošklivá</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jenom</a:t>
                      </a:r>
                      <a:r>
                        <a:rPr kumimoji="0" lang="en-US" sz="2000" b="0" i="0" u="none" strike="noStrike" cap="none" normalizeH="0" baseline="0" dirty="0">
                          <a:ln>
                            <a:noFill/>
                          </a:ln>
                          <a:solidFill>
                            <a:srgbClr val="333333"/>
                          </a:solidFill>
                          <a:effectLst/>
                          <a:latin typeface="Calibri Light"/>
                          <a:ea typeface="ＭＳ Ｐゴシック" pitchFamily="34" charset="-128"/>
                        </a:rPr>
                        <a:t> proto, </a:t>
                      </a:r>
                      <a:r>
                        <a:rPr kumimoji="0" lang="en-US" sz="2000" b="0" i="0" u="none" strike="noStrike" cap="none" normalizeH="0" baseline="0" dirty="0" err="1">
                          <a:ln>
                            <a:noFill/>
                          </a:ln>
                          <a:solidFill>
                            <a:srgbClr val="333333"/>
                          </a:solidFill>
                          <a:effectLst/>
                          <a:latin typeface="Calibri Light"/>
                          <a:ea typeface="ＭＳ Ｐゴシック" pitchFamily="34" charset="-128"/>
                        </a:rPr>
                        <a:t>že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mě</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určitá</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věc</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není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úplně</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dokonalá</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Řada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věcí</a:t>
                      </a:r>
                      <a:r>
                        <a:rPr kumimoji="0" lang="en-US" sz="2000" b="0" i="0" u="none" strike="noStrike" cap="none" normalizeH="0" baseline="0" dirty="0">
                          <a:ln>
                            <a:noFill/>
                          </a:ln>
                          <a:solidFill>
                            <a:srgbClr val="333333"/>
                          </a:solidFill>
                          <a:effectLst/>
                          <a:latin typeface="Calibri Light"/>
                          <a:ea typeface="ＭＳ Ｐゴシック" pitchFamily="34" charset="-128"/>
                        </a:rPr>
                        <a:t> se mi </a:t>
                      </a:r>
                      <a:r>
                        <a:rPr kumimoji="0" lang="en-US" sz="2000" b="0" i="0" u="none" strike="noStrike" cap="none" normalizeH="0" baseline="0" dirty="0" err="1">
                          <a:ln>
                            <a:noFill/>
                          </a:ln>
                          <a:solidFill>
                            <a:srgbClr val="333333"/>
                          </a:solidFill>
                          <a:effectLst/>
                          <a:latin typeface="Calibri Light"/>
                          <a:ea typeface="ＭＳ Ｐゴシック" pitchFamily="34" charset="-128"/>
                        </a:rPr>
                        <a:t>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sobě</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líbí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mám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třeba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hezké</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oči</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Přijímací rozhovor nedopadl tak, jsem očekával.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“Už </a:t>
                      </a:r>
                      <a:r>
                        <a:rPr kumimoji="0" lang="en-US" sz="2000" b="1" i="1" u="none" strike="noStrike" cap="none" normalizeH="0" baseline="0" dirty="0" err="1">
                          <a:ln>
                            <a:noFill/>
                          </a:ln>
                          <a:solidFill>
                            <a:srgbClr val="333333"/>
                          </a:solidFill>
                          <a:effectLst/>
                          <a:latin typeface="Calibri Light"/>
                          <a:ea typeface="ＭＳ Ｐゴシック" pitchFamily="34" charset="-128"/>
                        </a:rPr>
                        <a:t>nikdy</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si</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nenajdu</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žádnou</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err="1">
                          <a:ln>
                            <a:noFill/>
                          </a:ln>
                          <a:solidFill>
                            <a:srgbClr val="333333"/>
                          </a:solidFill>
                          <a:effectLst/>
                          <a:latin typeface="Calibri Light"/>
                          <a:ea typeface="ＭＳ Ｐゴシック" pitchFamily="34" charset="-128"/>
                        </a:rPr>
                        <a:t>práci</a:t>
                      </a:r>
                      <a:r>
                        <a:rPr kumimoji="0" lang="en-US" sz="2000" b="1" i="1" u="none" strike="noStrike" cap="none" normalizeH="0" baseline="0">
                          <a:ln>
                            <a:noFill/>
                          </a:ln>
                          <a:solidFill>
                            <a:srgbClr val="333333"/>
                          </a:solidFill>
                          <a:effectLst/>
                          <a:latin typeface="Calibri Light"/>
                          <a:ea typeface="ＭＳ Ｐゴシック" pitchFamily="34" charset="-128"/>
                        </a:rPr>
                        <a:t>.”</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“Jak </a:t>
                      </a:r>
                      <a:r>
                        <a:rPr kumimoji="0" lang="en-US" sz="2000" b="0" i="0" u="none" strike="noStrike" cap="none" normalizeH="0" baseline="0" dirty="0" err="1">
                          <a:ln>
                            <a:noFill/>
                          </a:ln>
                          <a:solidFill>
                            <a:srgbClr val="333333"/>
                          </a:solidFill>
                          <a:effectLst/>
                          <a:latin typeface="Calibri Light"/>
                          <a:ea typeface="ＭＳ Ｐゴシック" pitchFamily="34" charset="-128"/>
                        </a:rPr>
                        <a:t>bych</a:t>
                      </a:r>
                      <a:r>
                        <a:rPr kumimoji="0" lang="en-US" sz="2000" b="0" i="0" u="none" strike="noStrike" cap="none" normalizeH="0" baseline="0" dirty="0">
                          <a:ln>
                            <a:noFill/>
                          </a:ln>
                          <a:solidFill>
                            <a:srgbClr val="333333"/>
                          </a:solidFill>
                          <a:effectLst/>
                          <a:latin typeface="Calibri Light"/>
                          <a:ea typeface="ＭＳ Ｐゴシック" pitchFamily="34" charset="-128"/>
                        </a:rPr>
                        <a:t> se </a:t>
                      </a:r>
                      <a:r>
                        <a:rPr kumimoji="0" lang="en-US" sz="2000" b="0" i="0" u="none" strike="noStrike" cap="none" normalizeH="0" baseline="0" dirty="0" err="1">
                          <a:ln>
                            <a:noFill/>
                          </a:ln>
                          <a:solidFill>
                            <a:srgbClr val="333333"/>
                          </a:solidFill>
                          <a:effectLst/>
                          <a:latin typeface="Calibri Light"/>
                          <a:ea typeface="ＭＳ Ｐゴシック" pitchFamily="34" charset="-128"/>
                        </a:rPr>
                        <a:t>mohl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lépe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připravit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příští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rozhovor</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8 – Sebedůvěra &amp; Nálada</a:t>
            </a:r>
          </a:p>
        </p:txBody>
      </p:sp>
      <p:sp>
        <p:nvSpPr>
          <p:cNvPr id="3" name="Slide Number Placeholder 2"/>
          <p:cNvSpPr>
            <a:spLocks noGrp="1"/>
          </p:cNvSpPr>
          <p:nvPr>
            <p:ph type="sldNum" sz="quarter" idx="12"/>
          </p:nvPr>
        </p:nvSpPr>
        <p:spPr/>
        <p:txBody>
          <a:bodyPr/>
          <a:lstStyle/>
          <a:p>
            <a:fld id="{D474BD11-40BA-4770-BBE7-25194158065B}" type="slidenum">
              <a:rPr lang="de-DE" altLang="de-DE" smtClean="0"/>
              <a:pPr/>
              <a:t>17</a:t>
            </a:fld>
            <a:endParaRPr lang="de-DE" altLang="de-DE"/>
          </a:p>
        </p:txBody>
      </p:sp>
    </p:spTree>
    <p:extLst>
      <p:ext uri="{BB962C8B-B14F-4D97-AF65-F5344CB8AC3E}">
        <p14:creationId xmlns:p14="http://schemas.microsoft.com/office/powerpoint/2010/main" val="4139450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Pamatujte: Nezobecňujte jednu nedokonalost na všechno ostatní!</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Každý člověk je složitá bytost </a:t>
            </a:r>
            <a:r>
              <a:rPr lang="en-GB" altLang="de-DE" sz="2400" dirty="0">
                <a:solidFill>
                  <a:srgbClr val="333333"/>
                </a:solidFill>
              </a:rPr>
              <a:t>– </a:t>
            </a:r>
            <a:r>
              <a:rPr lang="cs-CZ" altLang="de-DE" sz="2400" dirty="0">
                <a:solidFill>
                  <a:srgbClr val="333333"/>
                </a:solidFill>
              </a:rPr>
              <a:t>je jako mozaika</a:t>
            </a:r>
            <a:r>
              <a:rPr lang="en-GB" altLang="de-DE" sz="2400" dirty="0">
                <a:solidFill>
                  <a:srgbClr val="333333"/>
                </a:solidFill>
              </a:rPr>
              <a:t>: </a:t>
            </a:r>
            <a:r>
              <a:rPr lang="cs-CZ" altLang="de-DE" sz="2400" dirty="0">
                <a:solidFill>
                  <a:srgbClr val="333333"/>
                </a:solidFill>
              </a:rPr>
              <a:t>poskládaná z mnoha jednotlivých částí, které jsou jak dobré, tak špatné</a:t>
            </a:r>
            <a:r>
              <a:rPr lang="en-GB"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cs-CZ" altLang="de-DE" sz="2400" dirty="0">
                <a:solidFill>
                  <a:srgbClr val="333333"/>
                </a:solidFill>
              </a:rPr>
              <a:t>A kromě toho existuje mnoho různých způsobů jak určit lidské vlastnosti</a:t>
            </a:r>
            <a:r>
              <a:rPr lang="de-DE" altLang="de-DE" sz="2400" dirty="0">
                <a:solidFill>
                  <a:srgbClr val="333333"/>
                </a:solidFill>
              </a:rPr>
              <a:t>:</a:t>
            </a:r>
            <a:endParaRPr lang="en-GB" altLang="de-DE" sz="2400" b="1" dirty="0">
              <a:solidFill>
                <a:srgbClr val="333333"/>
              </a:solidFill>
            </a:endParaRPr>
          </a:p>
          <a:p>
            <a:pPr lvl="0" defTabSz="914400" fontAlgn="base">
              <a:lnSpc>
                <a:spcPct val="100000"/>
              </a:lnSpc>
              <a:spcBef>
                <a:spcPts val="1200"/>
              </a:spcBef>
            </a:pPr>
            <a:r>
              <a:rPr lang="cs-CZ" altLang="de-DE" sz="2400" dirty="0">
                <a:solidFill>
                  <a:srgbClr val="004992"/>
                </a:solidFill>
              </a:rPr>
              <a:t>Co je to štěstí</a:t>
            </a:r>
            <a:r>
              <a:rPr lang="en-GB" altLang="de-DE" sz="2400" dirty="0">
                <a:solidFill>
                  <a:srgbClr val="004992"/>
                </a:solidFill>
              </a:rPr>
              <a:t>? </a:t>
            </a:r>
            <a:r>
              <a:rPr lang="cs-CZ" altLang="de-DE" sz="2400" dirty="0">
                <a:solidFill>
                  <a:srgbClr val="333333"/>
                </a:solidFill>
              </a:rPr>
              <a:t>Být bohatý</a:t>
            </a:r>
            <a:r>
              <a:rPr lang="en-GB" altLang="de-DE" sz="2400" dirty="0">
                <a:solidFill>
                  <a:srgbClr val="333333"/>
                </a:solidFill>
              </a:rPr>
              <a:t>, </a:t>
            </a:r>
            <a:r>
              <a:rPr lang="cs-CZ" altLang="de-DE" sz="2400" dirty="0">
                <a:solidFill>
                  <a:srgbClr val="333333"/>
                </a:solidFill>
              </a:rPr>
              <a:t>mít mnoho přátel</a:t>
            </a:r>
            <a:r>
              <a:rPr lang="en-GB" altLang="de-DE" sz="2400" dirty="0">
                <a:solidFill>
                  <a:srgbClr val="333333"/>
                </a:solidFill>
              </a:rPr>
              <a:t>,</a:t>
            </a:r>
            <a:r>
              <a:rPr lang="cs-CZ" altLang="de-DE" sz="2400" dirty="0">
                <a:solidFill>
                  <a:srgbClr val="333333"/>
                </a:solidFill>
              </a:rPr>
              <a:t> být zdravý</a:t>
            </a:r>
            <a:r>
              <a:rPr lang="en-GB" altLang="de-DE" sz="2400" dirty="0">
                <a:solidFill>
                  <a:srgbClr val="333333"/>
                </a:solidFill>
              </a:rPr>
              <a:t>, </a:t>
            </a:r>
            <a:r>
              <a:rPr lang="cs-CZ" altLang="de-DE" sz="2400" dirty="0">
                <a:solidFill>
                  <a:srgbClr val="333333"/>
                </a:solidFill>
              </a:rPr>
              <a:t>mít úspěch</a:t>
            </a:r>
            <a:r>
              <a:rPr lang="en-GB" altLang="de-DE" sz="2400" dirty="0">
                <a:solidFill>
                  <a:srgbClr val="333333"/>
                </a:solidFill>
              </a:rPr>
              <a:t>,</a:t>
            </a:r>
            <a:r>
              <a:rPr lang="cs-CZ" altLang="de-DE" sz="2400" dirty="0">
                <a:solidFill>
                  <a:srgbClr val="333333"/>
                </a:solidFill>
              </a:rPr>
              <a:t> cítit se spokojeně</a:t>
            </a:r>
            <a:r>
              <a:rPr lang="en-GB" altLang="de-DE" sz="2400" dirty="0">
                <a:solidFill>
                  <a:srgbClr val="333333"/>
                </a:solidFill>
              </a:rPr>
              <a:t>???</a:t>
            </a:r>
          </a:p>
          <a:p>
            <a:pPr lvl="0" defTabSz="914400" fontAlgn="base">
              <a:lnSpc>
                <a:spcPct val="100000"/>
              </a:lnSpc>
              <a:spcBef>
                <a:spcPts val="1200"/>
              </a:spcBef>
            </a:pPr>
            <a:r>
              <a:rPr lang="cs-CZ" altLang="de-DE" sz="2400" dirty="0">
                <a:solidFill>
                  <a:srgbClr val="004992"/>
                </a:solidFill>
              </a:rPr>
              <a:t>Jak se projevuje inteligence</a:t>
            </a:r>
            <a:r>
              <a:rPr lang="en-GB" altLang="de-DE" sz="2400" dirty="0">
                <a:solidFill>
                  <a:srgbClr val="004992"/>
                </a:solidFill>
              </a:rPr>
              <a:t>? </a:t>
            </a:r>
            <a:r>
              <a:rPr lang="cs-CZ" altLang="de-DE" sz="2400" dirty="0">
                <a:solidFill>
                  <a:srgbClr val="333333"/>
                </a:solidFill>
              </a:rPr>
              <a:t>Mít skvělé výsledky ve škole</a:t>
            </a:r>
            <a:r>
              <a:rPr lang="en-GB" altLang="de-DE" sz="2400" dirty="0">
                <a:solidFill>
                  <a:srgbClr val="333333"/>
                </a:solidFill>
              </a:rPr>
              <a:t>, </a:t>
            </a:r>
            <a:r>
              <a:rPr lang="cs-CZ" altLang="de-DE" sz="2400" dirty="0">
                <a:solidFill>
                  <a:srgbClr val="333333"/>
                </a:solidFill>
              </a:rPr>
              <a:t>mít univerzitní titul</a:t>
            </a:r>
            <a:r>
              <a:rPr lang="en-GB" altLang="de-DE" sz="2400" dirty="0">
                <a:solidFill>
                  <a:srgbClr val="333333"/>
                </a:solidFill>
              </a:rPr>
              <a:t>,</a:t>
            </a:r>
            <a:r>
              <a:rPr lang="cs-CZ" altLang="de-DE" sz="2400" dirty="0">
                <a:solidFill>
                  <a:srgbClr val="333333"/>
                </a:solidFill>
              </a:rPr>
              <a:t> vycházet výborně s druhými lidmi</a:t>
            </a:r>
            <a:r>
              <a:rPr lang="en-GB" altLang="de-DE" sz="2400" dirty="0">
                <a:solidFill>
                  <a:srgbClr val="333333"/>
                </a:solidFill>
              </a:rPr>
              <a:t>???</a:t>
            </a:r>
            <a:endParaRPr lang="en-US" sz="2400" dirty="0">
              <a:solidFill>
                <a:srgbClr val="333333"/>
              </a:solidFill>
            </a:endParaRPr>
          </a:p>
        </p:txBody>
      </p:sp>
      <p:pic>
        <p:nvPicPr>
          <p:cNvPr id="8" name="Picture 7"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Metakognitivní trénink 8 – Sebedůvěra &amp; Nálada</a:t>
            </a:r>
          </a:p>
        </p:txBody>
      </p:sp>
      <p:sp>
        <p:nvSpPr>
          <p:cNvPr id="11" name="Slide Number Placeholder 10"/>
          <p:cNvSpPr>
            <a:spLocks noGrp="1"/>
          </p:cNvSpPr>
          <p:nvPr>
            <p:ph type="sldNum" sz="quarter" idx="12"/>
          </p:nvPr>
        </p:nvSpPr>
        <p:spPr/>
        <p:txBody>
          <a:bodyPr/>
          <a:lstStyle/>
          <a:p>
            <a:fld id="{3F782337-7E49-4D19-9D9A-888F1BEE0417}"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Výběrové vnímání</a:t>
            </a:r>
            <a:br>
              <a:rPr lang="de-DE" altLang="de-DE" sz="3600">
                <a:solidFill>
                  <a:srgbClr val="004992"/>
                </a:solidFill>
                <a:latin typeface="+mn-lt"/>
                <a:ea typeface="+mn-ea"/>
                <a:cs typeface="+mn-cs"/>
              </a:rPr>
            </a:br>
            <a:r>
              <a:rPr lang="de-DE" altLang="de-DE">
                <a:solidFill>
                  <a:srgbClr val="004992"/>
                </a:solidFill>
                <a:latin typeface="+mn-lt"/>
                <a:ea typeface="+mn-ea"/>
                <a:cs typeface="+mn-cs"/>
              </a:rPr>
              <a:t>Jaké by bylo realističtější a užitečnější hodnocení?</a:t>
            </a: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013529478"/>
              </p:ext>
            </p:extLst>
          </p:nvPr>
        </p:nvGraphicFramePr>
        <p:xfrm>
          <a:off x="408955" y="2834640"/>
          <a:ext cx="11375105" cy="2468880"/>
        </p:xfrm>
        <a:graphic>
          <a:graphicData uri="http://schemas.openxmlformats.org/drawingml/2006/table">
            <a:tbl>
              <a:tblPr>
                <a:tableStyleId>{21E4AEA4-8DFA-4A89-87EB-49C32662AFE0}</a:tableStyleId>
              </a:tblPr>
              <a:tblGrid>
                <a:gridCol w="2952328">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575848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Výběrové hodnocení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Celkové hodnocení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Během rozhovoru jste se zakoktali.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Máte na sebe zlost.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Upekli jste moučník, ale trochu jste ho připálili.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Nikdy</a:t>
                      </a:r>
                      <a:r>
                        <a:rPr kumimoji="0" lang="en-US" sz="2000" b="0" i="0" u="none" strike="noStrike" cap="none" normalizeH="0" baseline="0" dirty="0">
                          <a:ln>
                            <a:noFill/>
                          </a:ln>
                          <a:solidFill>
                            <a:srgbClr val="333333"/>
                          </a:solidFill>
                          <a:effectLst/>
                          <a:latin typeface="Calibri Light"/>
                          <a:ea typeface="ＭＳ Ｐゴシック" pitchFamily="34" charset="-128"/>
                        </a:rPr>
                        <a:t> to </a:t>
                      </a:r>
                      <a:r>
                        <a:rPr kumimoji="0" lang="en-US" sz="2000" b="0" i="0" u="none" strike="noStrike" cap="none" normalizeH="0" baseline="0" dirty="0" err="1">
                          <a:ln>
                            <a:noFill/>
                          </a:ln>
                          <a:solidFill>
                            <a:srgbClr val="333333"/>
                          </a:solidFill>
                          <a:effectLst/>
                          <a:latin typeface="Calibri Light"/>
                          <a:ea typeface="ＭＳ Ｐゴシック" pitchFamily="34" charset="-128"/>
                        </a:rPr>
                        <a:t>neudělám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dobře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Jsem</a:t>
                      </a:r>
                      <a:r>
                        <a:rPr kumimoji="0" lang="en-US" sz="2000" b="0" i="0" u="none" strike="noStrike" cap="none" normalizeH="0" baseline="0" dirty="0">
                          <a:ln>
                            <a:noFill/>
                          </a:ln>
                          <a:solidFill>
                            <a:srgbClr val="333333"/>
                          </a:solidFill>
                          <a:effectLst/>
                          <a:latin typeface="Calibri Light"/>
                          <a:ea typeface="ＭＳ Ｐゴシック" pitchFamily="34" charset="-128"/>
                        </a:rPr>
                        <a:t> k </a:t>
                      </a:r>
                      <a:r>
                        <a:rPr kumimoji="0" lang="en-US" sz="2000" b="0" i="0" u="none" strike="noStrike" cap="none" normalizeH="0" baseline="0" dirty="0" err="1">
                          <a:ln>
                            <a:noFill/>
                          </a:ln>
                          <a:solidFill>
                            <a:srgbClr val="333333"/>
                          </a:solidFill>
                          <a:effectLst/>
                          <a:latin typeface="Calibri Light"/>
                          <a:ea typeface="ＭＳ Ｐゴシック" pitchFamily="34" charset="-128"/>
                        </a:rPr>
                        <a:t>ničemu</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8 – Sebedůvěra &amp; Nálada</a:t>
            </a:r>
          </a:p>
        </p:txBody>
      </p:sp>
      <p:sp>
        <p:nvSpPr>
          <p:cNvPr id="3" name="Slide Number Placeholder 2"/>
          <p:cNvSpPr>
            <a:spLocks noGrp="1"/>
          </p:cNvSpPr>
          <p:nvPr>
            <p:ph type="sldNum" sz="quarter" idx="12"/>
          </p:nvPr>
        </p:nvSpPr>
        <p:spPr/>
        <p:txBody>
          <a:bodyPr/>
          <a:lstStyle/>
          <a:p>
            <a:fld id="{D474BD11-40BA-4770-BBE7-25194158065B}" type="slidenum">
              <a:rPr lang="de-DE" altLang="de-DE" smtClean="0"/>
              <a:pPr/>
              <a:t>19</a:t>
            </a:fld>
            <a:endParaRPr lang="de-DE" altLang="de-DE"/>
          </a:p>
        </p:txBody>
      </p:sp>
    </p:spTree>
    <p:extLst>
      <p:ext uri="{BB962C8B-B14F-4D97-AF65-F5344CB8AC3E}">
        <p14:creationId xmlns:p14="http://schemas.microsoft.com/office/powerpoint/2010/main" val="159450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Výběrové vnímání</a:t>
            </a:r>
            <a:br>
              <a:rPr lang="de-DE" altLang="de-DE" sz="3600">
                <a:solidFill>
                  <a:srgbClr val="004992"/>
                </a:solidFill>
                <a:latin typeface="+mn-lt"/>
                <a:ea typeface="+mn-ea"/>
                <a:cs typeface="+mn-cs"/>
              </a:rPr>
            </a:br>
            <a:r>
              <a:rPr lang="de-DE" altLang="de-DE">
                <a:solidFill>
                  <a:srgbClr val="004992"/>
                </a:solidFill>
                <a:latin typeface="+mn-lt"/>
                <a:ea typeface="+mn-ea"/>
                <a:cs typeface="+mn-cs"/>
              </a:rPr>
              <a:t>Jaké by bylo realističtější a užitečnější hodnocení?</a:t>
            </a: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171616445"/>
              </p:ext>
            </p:extLst>
          </p:nvPr>
        </p:nvGraphicFramePr>
        <p:xfrm>
          <a:off x="408955" y="2834640"/>
          <a:ext cx="11375105" cy="2468880"/>
        </p:xfrm>
        <a:graphic>
          <a:graphicData uri="http://schemas.openxmlformats.org/drawingml/2006/table">
            <a:tbl>
              <a:tblPr>
                <a:tableStyleId>{21E4AEA4-8DFA-4A89-87EB-49C32662AFE0}</a:tableStyleId>
              </a:tblPr>
              <a:tblGrid>
                <a:gridCol w="2952328">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575848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Výběrové hodnocení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Celkové hodnocení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Během rozhovoru jste se zakoktali.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Máte na sebe zlost.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Stává</a:t>
                      </a:r>
                      <a:r>
                        <a:rPr kumimoji="0" lang="en-US" sz="2000" b="0" i="0" u="none" strike="noStrike" cap="none" normalizeH="0" baseline="0" dirty="0">
                          <a:ln>
                            <a:noFill/>
                          </a:ln>
                          <a:solidFill>
                            <a:srgbClr val="333333"/>
                          </a:solidFill>
                          <a:effectLst/>
                          <a:latin typeface="Calibri Light"/>
                          <a:ea typeface="ＭＳ Ｐゴシック" pitchFamily="34" charset="-128"/>
                        </a:rPr>
                        <a:t> se to </a:t>
                      </a:r>
                      <a:r>
                        <a:rPr kumimoji="0" lang="en-US" sz="2000" b="0" i="0" u="none" strike="noStrike" cap="none" normalizeH="0" baseline="0" dirty="0" err="1">
                          <a:ln>
                            <a:noFill/>
                          </a:ln>
                          <a:solidFill>
                            <a:srgbClr val="333333"/>
                          </a:solidFill>
                          <a:effectLst/>
                          <a:latin typeface="Calibri Light"/>
                          <a:ea typeface="ＭＳ Ｐゴシック" pitchFamily="34" charset="-128"/>
                        </a:rPr>
                        <a:t>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jiným</a:t>
                      </a:r>
                      <a:r>
                        <a:rPr kumimoji="0" lang="en-US" sz="2000" b="0" i="0" u="none" strike="noStrike" cap="none" normalizeH="0" baseline="0" dirty="0">
                          <a:ln>
                            <a:noFill/>
                          </a:ln>
                          <a:solidFill>
                            <a:srgbClr val="333333"/>
                          </a:solidFill>
                          <a:effectLst/>
                          <a:latin typeface="Calibri Light"/>
                          <a:ea typeface="ＭＳ Ｐゴシック" pitchFamily="34" charset="-128"/>
                        </a:rPr>
                        <a:t>, a </a:t>
                      </a:r>
                      <a:r>
                        <a:rPr kumimoji="0" lang="en-US" sz="2000" b="0" i="0" u="none" strike="noStrike" cap="none" normalizeH="0" baseline="0" dirty="0" err="1">
                          <a:ln>
                            <a:noFill/>
                          </a:ln>
                          <a:solidFill>
                            <a:srgbClr val="333333"/>
                          </a:solidFill>
                          <a:effectLst/>
                          <a:latin typeface="Calibri Light"/>
                          <a:ea typeface="ＭＳ Ｐゴシック" pitchFamily="34" charset="-128"/>
                        </a:rPr>
                        <a:t>kromě</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toho</a:t>
                      </a:r>
                      <a:r>
                        <a:rPr kumimoji="0" lang="en-US" sz="2000" b="0" i="0" u="none" strike="noStrike" cap="none" normalizeH="0" baseline="0" dirty="0">
                          <a:ln>
                            <a:noFill/>
                          </a:ln>
                          <a:solidFill>
                            <a:srgbClr val="333333"/>
                          </a:solidFill>
                          <a:effectLst/>
                          <a:latin typeface="Calibri Light"/>
                          <a:ea typeface="ＭＳ Ｐゴシック" pitchFamily="34" charset="-128"/>
                        </a:rPr>
                        <a:t>, to co </a:t>
                      </a:r>
                      <a:r>
                        <a:rPr kumimoji="0" lang="en-US" sz="2000" b="0" i="0" u="none" strike="noStrike" cap="none" normalizeH="0" baseline="0" dirty="0" err="1">
                          <a:ln>
                            <a:noFill/>
                          </a:ln>
                          <a:solidFill>
                            <a:srgbClr val="333333"/>
                          </a:solidFill>
                          <a:effectLst/>
                          <a:latin typeface="Calibri Light"/>
                          <a:ea typeface="ＭＳ Ｐゴシック" pitchFamily="34" charset="-128"/>
                        </a:rPr>
                        <a:t>jsem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říkal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ostatní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přijali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velmi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dobře</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Upekli jste moučník, ale trochu jste ho připálili.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Nikdy</a:t>
                      </a:r>
                      <a:r>
                        <a:rPr kumimoji="0" lang="en-US" sz="2000" b="0" i="0" u="none" strike="noStrike" cap="none" normalizeH="0" baseline="0" dirty="0">
                          <a:ln>
                            <a:noFill/>
                          </a:ln>
                          <a:solidFill>
                            <a:srgbClr val="333333"/>
                          </a:solidFill>
                          <a:effectLst/>
                          <a:latin typeface="Calibri Light"/>
                          <a:ea typeface="ＭＳ Ｐゴシック" pitchFamily="34" charset="-128"/>
                        </a:rPr>
                        <a:t> to </a:t>
                      </a:r>
                      <a:r>
                        <a:rPr kumimoji="0" lang="en-US" sz="2000" b="0" i="0" u="none" strike="noStrike" cap="none" normalizeH="0" baseline="0" dirty="0" err="1">
                          <a:ln>
                            <a:noFill/>
                          </a:ln>
                          <a:solidFill>
                            <a:srgbClr val="333333"/>
                          </a:solidFill>
                          <a:effectLst/>
                          <a:latin typeface="Calibri Light"/>
                          <a:ea typeface="ＭＳ Ｐゴシック" pitchFamily="34" charset="-128"/>
                        </a:rPr>
                        <a:t>neudělám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dobře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Jsem</a:t>
                      </a:r>
                      <a:r>
                        <a:rPr kumimoji="0" lang="en-US" sz="2000" b="0" i="0" u="none" strike="noStrike" cap="none" normalizeH="0" baseline="0" dirty="0">
                          <a:ln>
                            <a:noFill/>
                          </a:ln>
                          <a:solidFill>
                            <a:srgbClr val="333333"/>
                          </a:solidFill>
                          <a:effectLst/>
                          <a:latin typeface="Calibri Light"/>
                          <a:ea typeface="ＭＳ Ｐゴシック" pitchFamily="34" charset="-128"/>
                        </a:rPr>
                        <a:t> k </a:t>
                      </a:r>
                      <a:r>
                        <a:rPr kumimoji="0" lang="en-US" sz="2000" b="0" i="0" u="none" strike="noStrike" cap="none" normalizeH="0" baseline="0" dirty="0" err="1">
                          <a:ln>
                            <a:noFill/>
                          </a:ln>
                          <a:solidFill>
                            <a:srgbClr val="333333"/>
                          </a:solidFill>
                          <a:effectLst/>
                          <a:latin typeface="Calibri Light"/>
                          <a:ea typeface="ＭＳ Ｐゴシック" pitchFamily="34" charset="-128"/>
                        </a:rPr>
                        <a:t>ničemu</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8 – Sebedůvěra &amp; Nálada</a:t>
            </a:r>
          </a:p>
        </p:txBody>
      </p:sp>
      <p:sp>
        <p:nvSpPr>
          <p:cNvPr id="3" name="Slide Number Placeholder 2"/>
          <p:cNvSpPr>
            <a:spLocks noGrp="1"/>
          </p:cNvSpPr>
          <p:nvPr>
            <p:ph type="sldNum" sz="quarter" idx="12"/>
          </p:nvPr>
        </p:nvSpPr>
        <p:spPr/>
        <p:txBody>
          <a:bodyPr/>
          <a:lstStyle/>
          <a:p>
            <a:fld id="{D474BD11-40BA-4770-BBE7-25194158065B}" type="slidenum">
              <a:rPr lang="de-DE" altLang="de-DE" smtClean="0"/>
              <a:pPr/>
              <a:t>20</a:t>
            </a:fld>
            <a:endParaRPr lang="de-DE" altLang="de-DE"/>
          </a:p>
        </p:txBody>
      </p:sp>
    </p:spTree>
    <p:extLst>
      <p:ext uri="{BB962C8B-B14F-4D97-AF65-F5344CB8AC3E}">
        <p14:creationId xmlns:p14="http://schemas.microsoft.com/office/powerpoint/2010/main" val="980115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Výběrové vnímání</a:t>
            </a:r>
            <a:br>
              <a:rPr lang="de-DE" altLang="de-DE" sz="3600">
                <a:solidFill>
                  <a:srgbClr val="004992"/>
                </a:solidFill>
                <a:latin typeface="+mn-lt"/>
                <a:ea typeface="+mn-ea"/>
                <a:cs typeface="+mn-cs"/>
              </a:rPr>
            </a:br>
            <a:r>
              <a:rPr lang="de-DE" altLang="de-DE">
                <a:solidFill>
                  <a:srgbClr val="004992"/>
                </a:solidFill>
                <a:latin typeface="+mn-lt"/>
                <a:ea typeface="+mn-ea"/>
                <a:cs typeface="+mn-cs"/>
              </a:rPr>
              <a:t>Jaké by bylo realističtější a užitečnější hodnocení?</a:t>
            </a: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583955549"/>
              </p:ext>
            </p:extLst>
          </p:nvPr>
        </p:nvGraphicFramePr>
        <p:xfrm>
          <a:off x="408955" y="2834640"/>
          <a:ext cx="11375105" cy="2468880"/>
        </p:xfrm>
        <a:graphic>
          <a:graphicData uri="http://schemas.openxmlformats.org/drawingml/2006/table">
            <a:tbl>
              <a:tblPr>
                <a:tableStyleId>{21E4AEA4-8DFA-4A89-87EB-49C32662AFE0}</a:tableStyleId>
              </a:tblPr>
              <a:tblGrid>
                <a:gridCol w="2952328">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575848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Výběrové hodnocení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Celkové hodnocení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Během rozhovoru jste se zakoktali.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Máte na sebe zlost.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Stává</a:t>
                      </a:r>
                      <a:r>
                        <a:rPr kumimoji="0" lang="en-US" sz="2000" b="0" i="0" u="none" strike="noStrike" cap="none" normalizeH="0" baseline="0" dirty="0">
                          <a:ln>
                            <a:noFill/>
                          </a:ln>
                          <a:solidFill>
                            <a:srgbClr val="333333"/>
                          </a:solidFill>
                          <a:effectLst/>
                          <a:latin typeface="Calibri Light"/>
                          <a:ea typeface="ＭＳ Ｐゴシック" pitchFamily="34" charset="-128"/>
                        </a:rPr>
                        <a:t> se to </a:t>
                      </a:r>
                      <a:r>
                        <a:rPr kumimoji="0" lang="en-US" sz="2000" b="0" i="0" u="none" strike="noStrike" cap="none" normalizeH="0" baseline="0" dirty="0" err="1">
                          <a:ln>
                            <a:noFill/>
                          </a:ln>
                          <a:solidFill>
                            <a:srgbClr val="333333"/>
                          </a:solidFill>
                          <a:effectLst/>
                          <a:latin typeface="Calibri Light"/>
                          <a:ea typeface="ＭＳ Ｐゴシック" pitchFamily="34" charset="-128"/>
                        </a:rPr>
                        <a:t>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jiným</a:t>
                      </a:r>
                      <a:r>
                        <a:rPr kumimoji="0" lang="en-US" sz="2000" b="0" i="0" u="none" strike="noStrike" cap="none" normalizeH="0" baseline="0" dirty="0">
                          <a:ln>
                            <a:noFill/>
                          </a:ln>
                          <a:solidFill>
                            <a:srgbClr val="333333"/>
                          </a:solidFill>
                          <a:effectLst/>
                          <a:latin typeface="Calibri Light"/>
                          <a:ea typeface="ＭＳ Ｐゴシック" pitchFamily="34" charset="-128"/>
                        </a:rPr>
                        <a:t>, a </a:t>
                      </a:r>
                      <a:r>
                        <a:rPr kumimoji="0" lang="en-US" sz="2000" b="0" i="0" u="none" strike="noStrike" cap="none" normalizeH="0" baseline="0" dirty="0" err="1">
                          <a:ln>
                            <a:noFill/>
                          </a:ln>
                          <a:solidFill>
                            <a:srgbClr val="333333"/>
                          </a:solidFill>
                          <a:effectLst/>
                          <a:latin typeface="Calibri Light"/>
                          <a:ea typeface="ＭＳ Ｐゴシック" pitchFamily="34" charset="-128"/>
                        </a:rPr>
                        <a:t>kromě</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toho</a:t>
                      </a:r>
                      <a:r>
                        <a:rPr kumimoji="0" lang="en-US" sz="2000" b="0" i="0" u="none" strike="noStrike" cap="none" normalizeH="0" baseline="0" dirty="0">
                          <a:ln>
                            <a:noFill/>
                          </a:ln>
                          <a:solidFill>
                            <a:srgbClr val="333333"/>
                          </a:solidFill>
                          <a:effectLst/>
                          <a:latin typeface="Calibri Light"/>
                          <a:ea typeface="ＭＳ Ｐゴシック" pitchFamily="34" charset="-128"/>
                        </a:rPr>
                        <a:t>, to co </a:t>
                      </a:r>
                      <a:r>
                        <a:rPr kumimoji="0" lang="en-US" sz="2000" b="0" i="0" u="none" strike="noStrike" cap="none" normalizeH="0" baseline="0" dirty="0" err="1">
                          <a:ln>
                            <a:noFill/>
                          </a:ln>
                          <a:solidFill>
                            <a:srgbClr val="333333"/>
                          </a:solidFill>
                          <a:effectLst/>
                          <a:latin typeface="Calibri Light"/>
                          <a:ea typeface="ＭＳ Ｐゴシック" pitchFamily="34" charset="-128"/>
                        </a:rPr>
                        <a:t>jsem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říkal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ostatní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přijali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velmi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dobře</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Upekli jste moučník, ale trochu jste ho připálili.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Nikdy</a:t>
                      </a:r>
                      <a:r>
                        <a:rPr kumimoji="0" lang="en-US" sz="2000" b="0" i="0" u="none" strike="noStrike" cap="none" normalizeH="0" baseline="0" dirty="0">
                          <a:ln>
                            <a:noFill/>
                          </a:ln>
                          <a:solidFill>
                            <a:srgbClr val="333333"/>
                          </a:solidFill>
                          <a:effectLst/>
                          <a:latin typeface="Calibri Light"/>
                          <a:ea typeface="ＭＳ Ｐゴシック" pitchFamily="34" charset="-128"/>
                        </a:rPr>
                        <a:t> to </a:t>
                      </a:r>
                      <a:r>
                        <a:rPr kumimoji="0" lang="en-US" sz="2000" b="0" i="0" u="none" strike="noStrike" cap="none" normalizeH="0" baseline="0" dirty="0" err="1">
                          <a:ln>
                            <a:noFill/>
                          </a:ln>
                          <a:solidFill>
                            <a:srgbClr val="333333"/>
                          </a:solidFill>
                          <a:effectLst/>
                          <a:latin typeface="Calibri Light"/>
                          <a:ea typeface="ＭＳ Ｐゴシック" pitchFamily="34" charset="-128"/>
                        </a:rPr>
                        <a:t>neudělám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dobře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Jsem</a:t>
                      </a:r>
                      <a:r>
                        <a:rPr kumimoji="0" lang="en-US" sz="2000" b="0" i="0" u="none" strike="noStrike" cap="none" normalizeH="0" baseline="0" dirty="0">
                          <a:ln>
                            <a:noFill/>
                          </a:ln>
                          <a:solidFill>
                            <a:srgbClr val="333333"/>
                          </a:solidFill>
                          <a:effectLst/>
                          <a:latin typeface="Calibri Light"/>
                          <a:ea typeface="ＭＳ Ｐゴシック" pitchFamily="34" charset="-128"/>
                        </a:rPr>
                        <a:t> k </a:t>
                      </a:r>
                      <a:r>
                        <a:rPr kumimoji="0" lang="en-US" sz="2000" b="0" i="0" u="none" strike="noStrike" cap="none" normalizeH="0" baseline="0" dirty="0" err="1">
                          <a:ln>
                            <a:noFill/>
                          </a:ln>
                          <a:solidFill>
                            <a:srgbClr val="333333"/>
                          </a:solidFill>
                          <a:effectLst/>
                          <a:latin typeface="Calibri Light"/>
                          <a:ea typeface="ＭＳ Ｐゴシック" pitchFamily="34" charset="-128"/>
                        </a:rPr>
                        <a:t>ničemu</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Hlavní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jídlo</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všem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chutnalo</a:t>
                      </a:r>
                      <a:r>
                        <a:rPr kumimoji="0" lang="en-US" sz="2000" b="0" i="0" u="none" strike="noStrike" cap="none" normalizeH="0" baseline="0" dirty="0">
                          <a:ln>
                            <a:noFill/>
                          </a:ln>
                          <a:solidFill>
                            <a:srgbClr val="333333"/>
                          </a:solidFill>
                          <a:effectLst/>
                          <a:latin typeface="Calibri Light"/>
                          <a:ea typeface="ＭＳ Ｐゴシック" pitchFamily="34" charset="-128"/>
                        </a:rPr>
                        <a:t>. A </a:t>
                      </a:r>
                      <a:r>
                        <a:rPr kumimoji="0" lang="en-US" sz="2000" b="0" i="0" u="none" strike="noStrike" cap="none" normalizeH="0" baseline="0" dirty="0" err="1">
                          <a:ln>
                            <a:noFill/>
                          </a:ln>
                          <a:solidFill>
                            <a:srgbClr val="333333"/>
                          </a:solidFill>
                          <a:effectLst/>
                          <a:latin typeface="Calibri Light"/>
                          <a:ea typeface="ＭＳ Ｐゴシック" pitchFamily="34" charset="-128"/>
                        </a:rPr>
                        <a:t>při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jídle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jsme</a:t>
                      </a:r>
                      <a:r>
                        <a:rPr kumimoji="0" lang="en-US" sz="2000" b="0" i="0" u="none" strike="noStrike" cap="none" normalizeH="0" baseline="0" dirty="0">
                          <a:ln>
                            <a:noFill/>
                          </a:ln>
                          <a:solidFill>
                            <a:srgbClr val="333333"/>
                          </a:solidFill>
                          <a:effectLst/>
                          <a:latin typeface="Calibri Light"/>
                          <a:ea typeface="ＭＳ Ｐゴシック" pitchFamily="34" charset="-128"/>
                        </a:rPr>
                        <a:t> se </a:t>
                      </a:r>
                      <a:r>
                        <a:rPr kumimoji="0" lang="en-US" sz="2000" b="0" i="0" u="none" strike="noStrike" cap="none" normalizeH="0" baseline="0" dirty="0" err="1">
                          <a:ln>
                            <a:noFill/>
                          </a:ln>
                          <a:solidFill>
                            <a:srgbClr val="333333"/>
                          </a:solidFill>
                          <a:effectLst/>
                          <a:latin typeface="Calibri Light"/>
                          <a:ea typeface="ＭＳ Ｐゴシック" pitchFamily="34" charset="-128"/>
                        </a:rPr>
                        <a:t>dobře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pobavili</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8 – Sebedůvěra &amp; Nálada</a:t>
            </a:r>
          </a:p>
        </p:txBody>
      </p:sp>
      <p:sp>
        <p:nvSpPr>
          <p:cNvPr id="3" name="Slide Number Placeholder 2"/>
          <p:cNvSpPr>
            <a:spLocks noGrp="1"/>
          </p:cNvSpPr>
          <p:nvPr>
            <p:ph type="sldNum" sz="quarter" idx="12"/>
          </p:nvPr>
        </p:nvSpPr>
        <p:spPr/>
        <p:txBody>
          <a:bodyPr/>
          <a:lstStyle/>
          <a:p>
            <a:fld id="{D474BD11-40BA-4770-BBE7-25194158065B}" type="slidenum">
              <a:rPr lang="de-DE" altLang="de-DE" smtClean="0"/>
              <a:pPr/>
              <a:t>21</a:t>
            </a:fld>
            <a:endParaRPr lang="de-DE" altLang="de-DE"/>
          </a:p>
        </p:txBody>
      </p:sp>
    </p:spTree>
    <p:extLst>
      <p:ext uri="{BB962C8B-B14F-4D97-AF65-F5344CB8AC3E}">
        <p14:creationId xmlns:p14="http://schemas.microsoft.com/office/powerpoint/2010/main" val="1330338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2. Výběrové vnímání</a:t>
            </a:r>
            <a:br>
              <a:rPr lang="de-DE" altLang="de-DE" sz="3600">
                <a:solidFill>
                  <a:srgbClr val="004992"/>
                </a:solidFill>
                <a:latin typeface="+mn-lt"/>
                <a:ea typeface="+mn-ea"/>
                <a:cs typeface="+mn-cs"/>
              </a:rPr>
            </a:br>
            <a:r>
              <a:rPr lang="de-DE" altLang="de-DE">
                <a:solidFill>
                  <a:srgbClr val="004992"/>
                </a:solidFill>
                <a:latin typeface="+mn-lt"/>
                <a:ea typeface="+mn-ea"/>
                <a:cs typeface="+mn-cs"/>
              </a:rPr>
              <a:t>Jaké by bylo realističtější a užitečnější hodnocení?</a:t>
            </a:r>
          </a:p>
        </p:txBody>
      </p:sp>
      <p:sp>
        <p:nvSpPr>
          <p:cNvPr id="36885" name="Rectangle 28"/>
          <p:cNvSpPr>
            <a:spLocks noChangeArrowheads="1"/>
          </p:cNvSpPr>
          <p:nvPr/>
        </p:nvSpPr>
        <p:spPr bwMode="auto">
          <a:xfrm>
            <a:off x="408955" y="5577800"/>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Times New Roman" panose="02020603050405020304" pitchFamily="18"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Times New Roman" panose="02020603050405020304" pitchFamily="18" charset="0"/>
              </a:defRPr>
            </a:lvl9pPr>
          </a:lstStyle>
          <a:p>
            <a:pPr eaLnBrk="1" hangingPunct="1">
              <a:lnSpc>
                <a:spcPct val="90000"/>
              </a:lnSpc>
              <a:buFont typeface="Wingdings" panose="05000000000000000000" pitchFamily="2" charset="2"/>
              <a:buNone/>
            </a:pPr>
            <a:r>
              <a:rPr lang="cs-CZ" altLang="de-DE" sz="2000" b="0">
                <a:solidFill>
                  <a:srgbClr val="004992"/>
                </a:solidFill>
                <a:latin typeface="+mn-lt"/>
              </a:rPr>
              <a:t>“Čtení myšlenek</a:t>
            </a:r>
            <a:r>
              <a:rPr lang="en-US" altLang="de-DE" sz="2000" b="0">
                <a:solidFill>
                  <a:srgbClr val="004992"/>
                </a:solidFill>
                <a:latin typeface="+mn-lt"/>
              </a:rPr>
              <a:t>”: </a:t>
            </a:r>
            <a:r>
              <a:rPr lang="cs-CZ" altLang="de-DE" sz="2000" b="0" dirty="0">
                <a:solidFill>
                  <a:srgbClr val="333333"/>
                </a:solidFill>
                <a:latin typeface="+mn-lt"/>
              </a:rPr>
              <a:t>Dejte si pozor na to, abyste si nevykládali chybně</a:t>
            </a:r>
            <a:r>
              <a:rPr lang="en-US" altLang="de-DE" sz="2000" b="0" dirty="0">
                <a:solidFill>
                  <a:srgbClr val="333333"/>
                </a:solidFill>
                <a:latin typeface="+mn-lt"/>
              </a:rPr>
              <a:t> </a:t>
            </a:r>
            <a:r>
              <a:rPr lang="cs-CZ" altLang="de-DE" sz="2000" b="0" dirty="0">
                <a:solidFill>
                  <a:srgbClr val="333333"/>
                </a:solidFill>
                <a:latin typeface="+mn-lt"/>
              </a:rPr>
              <a:t>chování jiných lidí a to, co si myslí</a:t>
            </a:r>
            <a:r>
              <a:rPr lang="en-US" altLang="de-DE" sz="2000" b="0" dirty="0">
                <a:solidFill>
                  <a:srgbClr val="333333"/>
                </a:solidFill>
                <a:latin typeface="+mn-lt"/>
              </a:rPr>
              <a:t>.</a:t>
            </a:r>
            <a:r>
              <a:rPr lang="de-DE" altLang="de-DE" sz="2000" b="0" dirty="0">
                <a:solidFill>
                  <a:srgbClr val="333333"/>
                </a:solidFill>
                <a:latin typeface="+mn-lt"/>
              </a:rPr>
              <a:t> </a:t>
            </a:r>
            <a:r>
              <a:rPr lang="cs-CZ" altLang="de-DE" sz="2000" b="0" dirty="0">
                <a:solidFill>
                  <a:srgbClr val="333333"/>
                </a:solidFill>
                <a:latin typeface="+mn-lt"/>
              </a:rPr>
              <a:t>Každou situaci lze vysvětlit několika různými způsoby</a:t>
            </a:r>
            <a:r>
              <a:rPr lang="de-DE" altLang="de-DE" sz="2000" b="0" dirty="0">
                <a:solidFill>
                  <a:srgbClr val="333333"/>
                </a:solidFill>
                <a:latin typeface="+mn-lt"/>
              </a:rPr>
              <a:t>!</a:t>
            </a:r>
            <a:r>
              <a:rPr lang="en-US" altLang="de-DE" sz="2000" dirty="0">
                <a:solidFill>
                  <a:srgbClr val="333333"/>
                </a:solidFill>
                <a:latin typeface="+mn-lt"/>
              </a:rPr>
              <a:t> </a:t>
            </a: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213995483"/>
              </p:ext>
            </p:extLst>
          </p:nvPr>
        </p:nvGraphicFramePr>
        <p:xfrm>
          <a:off x="408955" y="2834640"/>
          <a:ext cx="11375105" cy="2468880"/>
        </p:xfrm>
        <a:graphic>
          <a:graphicData uri="http://schemas.openxmlformats.org/drawingml/2006/table">
            <a:tbl>
              <a:tblPr>
                <a:tableStyleId>{21E4AEA4-8DFA-4A89-87EB-49C32662AFE0}</a:tableStyleId>
              </a:tblPr>
              <a:tblGrid>
                <a:gridCol w="2952328">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575848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Výběrové hodnocení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Celkové hodnocení</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Během rozhovoru jste se zakoktali.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Máte na sebe zlost.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Stává</a:t>
                      </a:r>
                      <a:r>
                        <a:rPr kumimoji="0" lang="en-US" sz="2000" b="0" i="0" u="none" strike="noStrike" cap="none" normalizeH="0" baseline="0" dirty="0">
                          <a:ln>
                            <a:noFill/>
                          </a:ln>
                          <a:solidFill>
                            <a:srgbClr val="333333"/>
                          </a:solidFill>
                          <a:effectLst/>
                          <a:latin typeface="Calibri Light"/>
                          <a:ea typeface="ＭＳ Ｐゴシック" pitchFamily="34" charset="-128"/>
                        </a:rPr>
                        <a:t> se to </a:t>
                      </a:r>
                      <a:r>
                        <a:rPr kumimoji="0" lang="en-US" sz="2000" b="0" i="0" u="none" strike="noStrike" cap="none" normalizeH="0" baseline="0" dirty="0" err="1">
                          <a:ln>
                            <a:noFill/>
                          </a:ln>
                          <a:solidFill>
                            <a:srgbClr val="333333"/>
                          </a:solidFill>
                          <a:effectLst/>
                          <a:latin typeface="Calibri Light"/>
                          <a:ea typeface="ＭＳ Ｐゴシック" pitchFamily="34" charset="-128"/>
                        </a:rPr>
                        <a:t>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jiným</a:t>
                      </a:r>
                      <a:r>
                        <a:rPr kumimoji="0" lang="en-US" sz="2000" b="0" i="0" u="none" strike="noStrike" cap="none" normalizeH="0" baseline="0" dirty="0">
                          <a:ln>
                            <a:noFill/>
                          </a:ln>
                          <a:solidFill>
                            <a:srgbClr val="333333"/>
                          </a:solidFill>
                          <a:effectLst/>
                          <a:latin typeface="Calibri Light"/>
                          <a:ea typeface="ＭＳ Ｐゴシック" pitchFamily="34" charset="-128"/>
                        </a:rPr>
                        <a:t>, a </a:t>
                      </a:r>
                      <a:r>
                        <a:rPr kumimoji="0" lang="en-US" sz="2000" b="0" i="0" u="none" strike="noStrike" cap="none" normalizeH="0" baseline="0" dirty="0" err="1">
                          <a:ln>
                            <a:noFill/>
                          </a:ln>
                          <a:solidFill>
                            <a:srgbClr val="333333"/>
                          </a:solidFill>
                          <a:effectLst/>
                          <a:latin typeface="Calibri Light"/>
                          <a:ea typeface="ＭＳ Ｐゴシック" pitchFamily="34" charset="-128"/>
                        </a:rPr>
                        <a:t>kromě</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toho</a:t>
                      </a:r>
                      <a:r>
                        <a:rPr kumimoji="0" lang="en-US" sz="2000" b="0" i="0" u="none" strike="noStrike" cap="none" normalizeH="0" baseline="0" dirty="0">
                          <a:ln>
                            <a:noFill/>
                          </a:ln>
                          <a:solidFill>
                            <a:srgbClr val="333333"/>
                          </a:solidFill>
                          <a:effectLst/>
                          <a:latin typeface="Calibri Light"/>
                          <a:ea typeface="ＭＳ Ｐゴシック" pitchFamily="34" charset="-128"/>
                        </a:rPr>
                        <a:t>, to co </a:t>
                      </a:r>
                      <a:r>
                        <a:rPr kumimoji="0" lang="en-US" sz="2000" b="0" i="0" u="none" strike="noStrike" cap="none" normalizeH="0" baseline="0" dirty="0" err="1">
                          <a:ln>
                            <a:noFill/>
                          </a:ln>
                          <a:solidFill>
                            <a:srgbClr val="333333"/>
                          </a:solidFill>
                          <a:effectLst/>
                          <a:latin typeface="Calibri Light"/>
                          <a:ea typeface="ＭＳ Ｐゴシック" pitchFamily="34" charset="-128"/>
                        </a:rPr>
                        <a:t>jsem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říkal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ostatní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přijali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velmi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dobře</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Upekli jste moučník, ale trochu jste ho připálili.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Nikdy</a:t>
                      </a:r>
                      <a:r>
                        <a:rPr kumimoji="0" lang="en-US" sz="2000" b="0" i="0" u="none" strike="noStrike" cap="none" normalizeH="0" baseline="0" dirty="0">
                          <a:ln>
                            <a:noFill/>
                          </a:ln>
                          <a:solidFill>
                            <a:srgbClr val="333333"/>
                          </a:solidFill>
                          <a:effectLst/>
                          <a:latin typeface="Calibri Light"/>
                          <a:ea typeface="ＭＳ Ｐゴシック" pitchFamily="34" charset="-128"/>
                        </a:rPr>
                        <a:t> to </a:t>
                      </a:r>
                      <a:r>
                        <a:rPr kumimoji="0" lang="en-US" sz="2000" b="0" i="0" u="none" strike="noStrike" cap="none" normalizeH="0" baseline="0" dirty="0" err="1">
                          <a:ln>
                            <a:noFill/>
                          </a:ln>
                          <a:solidFill>
                            <a:srgbClr val="333333"/>
                          </a:solidFill>
                          <a:effectLst/>
                          <a:latin typeface="Calibri Light"/>
                          <a:ea typeface="ＭＳ Ｐゴシック" pitchFamily="34" charset="-128"/>
                        </a:rPr>
                        <a:t>neudělám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dobře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Jsem</a:t>
                      </a:r>
                      <a:r>
                        <a:rPr kumimoji="0" lang="en-US" sz="2000" b="0" i="0" u="none" strike="noStrike" cap="none" normalizeH="0" baseline="0" dirty="0">
                          <a:ln>
                            <a:noFill/>
                          </a:ln>
                          <a:solidFill>
                            <a:srgbClr val="333333"/>
                          </a:solidFill>
                          <a:effectLst/>
                          <a:latin typeface="Calibri Light"/>
                          <a:ea typeface="ＭＳ Ｐゴシック" pitchFamily="34" charset="-128"/>
                        </a:rPr>
                        <a:t> k </a:t>
                      </a:r>
                      <a:r>
                        <a:rPr kumimoji="0" lang="en-US" sz="2000" b="0" i="0" u="none" strike="noStrike" cap="none" normalizeH="0" baseline="0" dirty="0" err="1">
                          <a:ln>
                            <a:noFill/>
                          </a:ln>
                          <a:solidFill>
                            <a:srgbClr val="333333"/>
                          </a:solidFill>
                          <a:effectLst/>
                          <a:latin typeface="Calibri Light"/>
                          <a:ea typeface="ＭＳ Ｐゴシック" pitchFamily="34" charset="-128"/>
                        </a:rPr>
                        <a:t>ničemu</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Hlavní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jídlo</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všem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chutnalo</a:t>
                      </a:r>
                      <a:r>
                        <a:rPr kumimoji="0" lang="en-US" sz="2000" b="0" i="0" u="none" strike="noStrike" cap="none" normalizeH="0" baseline="0" dirty="0">
                          <a:ln>
                            <a:noFill/>
                          </a:ln>
                          <a:solidFill>
                            <a:srgbClr val="333333"/>
                          </a:solidFill>
                          <a:effectLst/>
                          <a:latin typeface="Calibri Light"/>
                          <a:ea typeface="ＭＳ Ｐゴシック" pitchFamily="34" charset="-128"/>
                        </a:rPr>
                        <a:t>. A </a:t>
                      </a:r>
                      <a:r>
                        <a:rPr kumimoji="0" lang="en-US" sz="2000" b="0" i="0" u="none" strike="noStrike" cap="none" normalizeH="0" baseline="0" dirty="0" err="1">
                          <a:ln>
                            <a:noFill/>
                          </a:ln>
                          <a:solidFill>
                            <a:srgbClr val="333333"/>
                          </a:solidFill>
                          <a:effectLst/>
                          <a:latin typeface="Calibri Light"/>
                          <a:ea typeface="ＭＳ Ｐゴシック" pitchFamily="34" charset="-128"/>
                        </a:rPr>
                        <a:t>při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jídle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jsme</a:t>
                      </a:r>
                      <a:r>
                        <a:rPr kumimoji="0" lang="en-US" sz="2000" b="0" i="0" u="none" strike="noStrike" cap="none" normalizeH="0" baseline="0" dirty="0">
                          <a:ln>
                            <a:noFill/>
                          </a:ln>
                          <a:solidFill>
                            <a:srgbClr val="333333"/>
                          </a:solidFill>
                          <a:effectLst/>
                          <a:latin typeface="Calibri Light"/>
                          <a:ea typeface="ＭＳ Ｐゴシック" pitchFamily="34" charset="-128"/>
                        </a:rPr>
                        <a:t> se </a:t>
                      </a:r>
                      <a:r>
                        <a:rPr kumimoji="0" lang="en-US" sz="2000" b="0" i="0" u="none" strike="noStrike" cap="none" normalizeH="0" baseline="0" dirty="0" err="1">
                          <a:ln>
                            <a:noFill/>
                          </a:ln>
                          <a:solidFill>
                            <a:srgbClr val="333333"/>
                          </a:solidFill>
                          <a:effectLst/>
                          <a:latin typeface="Calibri Light"/>
                          <a:ea typeface="ＭＳ Ｐゴシック" pitchFamily="34" charset="-128"/>
                        </a:rPr>
                        <a:t>dobře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pobavili</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8 – Sebedůvěra &amp; Nálada</a:t>
            </a:r>
          </a:p>
        </p:txBody>
      </p:sp>
      <p:sp>
        <p:nvSpPr>
          <p:cNvPr id="3" name="Slide Number Placeholder 2"/>
          <p:cNvSpPr>
            <a:spLocks noGrp="1"/>
          </p:cNvSpPr>
          <p:nvPr>
            <p:ph type="sldNum" sz="quarter" idx="12"/>
          </p:nvPr>
        </p:nvSpPr>
        <p:spPr/>
        <p:txBody>
          <a:bodyPr/>
          <a:lstStyle/>
          <a:p>
            <a:fld id="{D474BD11-40BA-4770-BBE7-25194158065B}" type="slidenum">
              <a:rPr lang="de-DE" altLang="de-DE" smtClean="0"/>
              <a:pPr/>
              <a:t>22</a:t>
            </a:fld>
            <a:endParaRPr lang="de-DE" altLang="de-DE"/>
          </a:p>
        </p:txBody>
      </p:sp>
    </p:spTree>
    <p:extLst>
      <p:ext uri="{BB962C8B-B14F-4D97-AF65-F5344CB8AC3E}">
        <p14:creationId xmlns:p14="http://schemas.microsoft.com/office/powerpoint/2010/main" val="16862842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3. Uplatňování vlastních měřítek jako jediných správných</a:t>
            </a:r>
          </a:p>
        </p:txBody>
      </p:sp>
      <p:sp>
        <p:nvSpPr>
          <p:cNvPr id="37891" name="Rectangle 3"/>
          <p:cNvSpPr>
            <a:spLocks noGrp="1" noChangeArrowheads="1"/>
          </p:cNvSpPr>
          <p:nvPr>
            <p:ph idx="1"/>
          </p:nvPr>
        </p:nvSpPr>
        <p:spPr/>
        <p:txBody>
          <a:bodyPr>
            <a:noAutofit/>
          </a:bodyPr>
          <a:lstStyle/>
          <a:p>
            <a:pPr eaLnBrk="1" hangingPunct="1"/>
            <a:r>
              <a:rPr lang="cs-CZ" altLang="de-DE" sz="2400" dirty="0">
                <a:solidFill>
                  <a:srgbClr val="004992"/>
                </a:solidFill>
              </a:rPr>
              <a:t>Existuje často rozdíl mezí tím, jak člověk hodnotí sám</a:t>
            </a:r>
            <a:r>
              <a:rPr lang="de-DE" altLang="de-DE" sz="2400" dirty="0">
                <a:solidFill>
                  <a:srgbClr val="004992"/>
                </a:solidFill>
              </a:rPr>
              <a:t> </a:t>
            </a:r>
            <a:r>
              <a:rPr lang="cs-CZ" altLang="de-DE" sz="2400" dirty="0">
                <a:solidFill>
                  <a:srgbClr val="004992"/>
                </a:solidFill>
              </a:rPr>
              <a:t>sebe, a tím, jak ho hodnotí ostatní lidé</a:t>
            </a:r>
            <a:r>
              <a:rPr lang="de-DE" altLang="de-DE" sz="2400" dirty="0">
                <a:solidFill>
                  <a:srgbClr val="004992"/>
                </a:solidFill>
              </a:rPr>
              <a:t>!</a:t>
            </a:r>
          </a:p>
          <a:p>
            <a:pPr marL="342900" lvl="1" indent="-342900" eaLnBrk="1" hangingPunct="1">
              <a:spcBef>
                <a:spcPts val="1999"/>
              </a:spcBef>
              <a:spcAft>
                <a:spcPts val="0"/>
              </a:spcAft>
              <a:buClr>
                <a:srgbClr val="333333"/>
              </a:buClr>
              <a:buFont typeface="WingDings"/>
              <a:buChar char=""/>
            </a:pPr>
            <a:r>
              <a:rPr lang="cs-CZ" altLang="de-DE" sz="2400" dirty="0">
                <a:solidFill>
                  <a:srgbClr val="333333"/>
                </a:solidFill>
              </a:rPr>
              <a:t>I když člověk sám sebe vidí jako bezcenného, ošklivého apod.</a:t>
            </a:r>
            <a:r>
              <a:rPr lang="de-DE" altLang="de-DE" sz="2400" dirty="0">
                <a:solidFill>
                  <a:srgbClr val="333333"/>
                </a:solidFill>
              </a:rPr>
              <a:t>, </a:t>
            </a:r>
            <a:r>
              <a:rPr lang="cs-CZ" altLang="de-DE" sz="2400" dirty="0">
                <a:solidFill>
                  <a:srgbClr val="333333"/>
                </a:solidFill>
              </a:rPr>
              <a:t>jiní lidé jej tak vůbec vidět nemusí</a:t>
            </a:r>
            <a:r>
              <a:rPr lang="de-DE" altLang="de-DE" sz="2400" dirty="0">
                <a:solidFill>
                  <a:srgbClr val="333333"/>
                </a:solidFill>
              </a:rPr>
              <a:t>.</a:t>
            </a:r>
          </a:p>
          <a:p>
            <a:pPr marL="342900" lvl="1" indent="-342900" eaLnBrk="1" hangingPunct="1">
              <a:spcBef>
                <a:spcPts val="1999"/>
              </a:spcBef>
              <a:spcAft>
                <a:spcPts val="0"/>
              </a:spcAft>
              <a:buClr>
                <a:srgbClr val="333333"/>
              </a:buClr>
              <a:buFont typeface="WingDings"/>
              <a:buChar char=""/>
            </a:pPr>
            <a:r>
              <a:rPr lang="cs-CZ" altLang="de-DE" sz="2400" dirty="0">
                <a:solidFill>
                  <a:srgbClr val="333333"/>
                </a:solidFill>
              </a:rPr>
              <a:t>Lidé mají často velmi odlišné názory/ hodnocení</a:t>
            </a:r>
            <a:r>
              <a:rPr lang="de-DE" altLang="de-DE" sz="2400" dirty="0">
                <a:solidFill>
                  <a:srgbClr val="333333"/>
                </a:solidFill>
              </a:rPr>
              <a:t>/</a:t>
            </a:r>
            <a:r>
              <a:rPr lang="cs-CZ" altLang="de-DE" sz="2400" dirty="0">
                <a:solidFill>
                  <a:srgbClr val="333333"/>
                </a:solidFill>
              </a:rPr>
              <a:t> preference</a:t>
            </a:r>
            <a:r>
              <a:rPr lang="de-DE" altLang="de-DE" sz="2400" dirty="0">
                <a:solidFill>
                  <a:srgbClr val="333333"/>
                </a:solidFill>
              </a:rPr>
              <a:t>. </a:t>
            </a:r>
            <a:r>
              <a:rPr lang="cs-CZ" altLang="de-DE" sz="2400" dirty="0">
                <a:solidFill>
                  <a:srgbClr val="333333"/>
                </a:solidFill>
              </a:rPr>
              <a:t>Druzí lidé mohou vaše schopnosti, vzhled apod. vidět zcela odlišně.</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3F782337-7E49-4D19-9D9A-888F1BEE0417}"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4. Přehlížení pozitivních sdělení a nekritické přijímání negativních sdělení!</a:t>
            </a:r>
            <a:br>
              <a:rPr lang="en-US" sz="3600">
                <a:solidFill>
                  <a:srgbClr val="004992"/>
                </a:solidFill>
                <a:latin typeface="+mn-lt"/>
                <a:ea typeface="+mn-ea"/>
                <a:cs typeface="+mn-cs"/>
              </a:rPr>
            </a:br>
            <a:r>
              <a:rPr lang="en-US">
                <a:solidFill>
                  <a:srgbClr val="004992"/>
                </a:solidFill>
                <a:latin typeface="+mn-lt"/>
                <a:ea typeface="+mn-ea"/>
                <a:cs typeface="+mn-cs"/>
              </a:rPr>
              <a:t>Jaké by bylo realističtější a užitečnější hodnocení?</a:t>
            </a:r>
            <a:endParaRPr lang="en-US" dirty="0">
              <a:solidFill>
                <a:srgbClr val="004992"/>
              </a:solidFill>
              <a:latin typeface="+mn-lt"/>
              <a:ea typeface="+mn-ea"/>
              <a:cs typeface="+mn-cs"/>
            </a:endParaRPr>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4196889536"/>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Depresivní hodnocení</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Pozitivní/konstruktivní hodnocení</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Byli jste pochváleni</a:t>
                      </a:r>
                      <a:br>
                        <a:rPr kumimoji="0" lang="en-US" sz="2000" b="0" i="0" u="none" strike="noStrike" cap="none" normalizeH="0" baseline="0" dirty="0">
                          <a:ln>
                            <a:noFill/>
                          </a:ln>
                          <a:solidFill>
                            <a:srgbClr val="333333"/>
                          </a:solidFill>
                          <a:effectLst/>
                          <a:latin typeface="Calibri Light"/>
                        </a:rPr>
                      </a:br>
                      <a:r>
                        <a:rPr kumimoji="0" lang="pl-PL" sz="2000" b="0" i="0" u="none" strike="noStrike" cap="none" normalizeH="0" baseline="0" dirty="0">
                          <a:ln>
                            <a:noFill/>
                          </a:ln>
                          <a:solidFill>
                            <a:srgbClr val="333333"/>
                          </a:solidFill>
                          <a:effectLst/>
                          <a:latin typeface="Calibri Light"/>
                        </a:rPr>
                        <a:t>za svůj výkon.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“Oni </a:t>
                      </a:r>
                      <a:r>
                        <a:rPr kumimoji="0" lang="en-US" sz="2000" b="1" i="1" u="none" strike="noStrike" cap="none" normalizeH="0" baseline="0" dirty="0">
                          <a:ln>
                            <a:noFill/>
                          </a:ln>
                          <a:solidFill>
                            <a:srgbClr val="333333"/>
                          </a:solidFill>
                          <a:effectLst/>
                          <a:latin typeface="Calibri Light"/>
                        </a:rPr>
                        <a:t>se mi </a:t>
                      </a:r>
                      <a:r>
                        <a:rPr kumimoji="0" lang="en-US" sz="2000" b="1" i="1" u="none" strike="noStrike" cap="none" normalizeH="0" baseline="0" dirty="0" err="1">
                          <a:ln>
                            <a:noFill/>
                          </a:ln>
                          <a:solidFill>
                            <a:srgbClr val="333333"/>
                          </a:solidFill>
                          <a:effectLst/>
                          <a:latin typeface="Calibri Light"/>
                        </a:rPr>
                        <a:t>snaží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jenom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zalichotit</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ve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skutečnosti</a:t>
                      </a:r>
                      <a:r>
                        <a:rPr kumimoji="0" lang="en-US" sz="2000" b="1" i="1" u="none" strike="noStrike" cap="none" normalizeH="0" baseline="0" dirty="0">
                          <a:ln>
                            <a:noFill/>
                          </a:ln>
                          <a:solidFill>
                            <a:srgbClr val="333333"/>
                          </a:solidFill>
                          <a:effectLst/>
                          <a:latin typeface="Calibri Light"/>
                        </a:rPr>
                        <a:t> to </a:t>
                      </a:r>
                      <a:r>
                        <a:rPr kumimoji="0" lang="en-US" sz="2000" b="1" i="1" u="none" strike="noStrike" cap="none" normalizeH="0" baseline="0" err="1">
                          <a:ln>
                            <a:noFill/>
                          </a:ln>
                          <a:solidFill>
                            <a:srgbClr val="333333"/>
                          </a:solidFill>
                          <a:effectLst/>
                          <a:latin typeface="Calibri Light"/>
                        </a:rPr>
                        <a:t>tak</a:t>
                      </a:r>
                      <a:r>
                        <a:rPr kumimoji="0" lang="en-US" sz="2000" b="1" i="1" u="none" strike="noStrike" cap="none" normalizeH="0" baseline="0">
                          <a:ln>
                            <a:noFill/>
                          </a:ln>
                          <a:solidFill>
                            <a:srgbClr val="333333"/>
                          </a:solidFill>
                          <a:effectLst/>
                          <a:latin typeface="Calibri Light"/>
                        </a:rPr>
                        <a:t> nemyslí”; “To </a:t>
                      </a:r>
                      <a:r>
                        <a:rPr kumimoji="0" lang="en-US" sz="2000" b="1" i="1" u="none" strike="noStrike" cap="none" normalizeH="0" baseline="0" dirty="0" err="1">
                          <a:ln>
                            <a:noFill/>
                          </a:ln>
                          <a:solidFill>
                            <a:srgbClr val="333333"/>
                          </a:solidFill>
                          <a:effectLst/>
                          <a:latin typeface="Calibri Light"/>
                        </a:rPr>
                        <a:t>si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myslí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jenom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Calibri Light"/>
                        </a:rPr>
                        <a:t>on/</a:t>
                      </a:r>
                      <a:r>
                        <a:rPr kumimoji="0" lang="en-US" sz="2000" b="1" i="1" u="none" strike="noStrike" cap="none" normalizeH="0" baseline="0" err="1">
                          <a:ln>
                            <a:noFill/>
                          </a:ln>
                          <a:solidFill>
                            <a:srgbClr val="333333"/>
                          </a:solidFill>
                          <a:effectLst/>
                          <a:latin typeface="Calibri Light"/>
                        </a:rPr>
                        <a:t>ona</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Někdo vás kritizuje!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“Přišel </a:t>
                      </a:r>
                      <a:r>
                        <a:rPr kumimoji="0" lang="en-US" sz="2000" b="1" i="1" u="none" strike="noStrike" cap="none" normalizeH="0" baseline="0" dirty="0" err="1">
                          <a:ln>
                            <a:noFill/>
                          </a:ln>
                          <a:solidFill>
                            <a:srgbClr val="333333"/>
                          </a:solidFill>
                          <a:effectLst/>
                          <a:latin typeface="Calibri Light"/>
                        </a:rPr>
                        <a:t>na</a:t>
                      </a:r>
                      <a:r>
                        <a:rPr kumimoji="0" lang="en-US" sz="2000" b="1" i="1" u="none" strike="noStrike" cap="none" normalizeH="0" baseline="0" dirty="0">
                          <a:ln>
                            <a:noFill/>
                          </a:ln>
                          <a:solidFill>
                            <a:srgbClr val="333333"/>
                          </a:solidFill>
                          <a:effectLst/>
                          <a:latin typeface="Calibri Light"/>
                        </a:rPr>
                        <a:t> to, </a:t>
                      </a:r>
                      <a:r>
                        <a:rPr kumimoji="0" lang="en-US" sz="2000" b="1" i="1" u="none" strike="noStrike" cap="none" normalizeH="0" baseline="0" dirty="0" err="1">
                          <a:ln>
                            <a:noFill/>
                          </a:ln>
                          <a:solidFill>
                            <a:srgbClr val="333333"/>
                          </a:solidFill>
                          <a:effectLst/>
                          <a:latin typeface="Calibri Light"/>
                        </a:rPr>
                        <a:t>jaký</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skutečně</a:t>
                      </a:r>
                      <a:r>
                        <a:rPr kumimoji="0" lang="en-US" sz="2000" b="1" i="1" u="none" strike="noStrike" cap="none" normalizeH="0" baseline="0">
                          <a:ln>
                            <a:noFill/>
                          </a:ln>
                          <a:solidFill>
                            <a:srgbClr val="333333"/>
                          </a:solidFill>
                          <a:effectLst/>
                          <a:latin typeface="Calibri Light"/>
                        </a:rPr>
                        <a:t> neschopný” “Má </a:t>
                      </a:r>
                      <a:r>
                        <a:rPr kumimoji="0" lang="en-US" sz="2000" b="1" i="1" u="none" strike="noStrike" cap="none" normalizeH="0" baseline="0" dirty="0" err="1">
                          <a:ln>
                            <a:noFill/>
                          </a:ln>
                          <a:solidFill>
                            <a:srgbClr val="333333"/>
                          </a:solidFill>
                          <a:effectLst/>
                          <a:latin typeface="Calibri Light"/>
                        </a:rPr>
                        <a:t>pravdu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úplně</a:t>
                      </a:r>
                      <a:r>
                        <a:rPr kumimoji="0" lang="en-US" sz="2000" b="1" i="1" u="none" strike="noStrike" cap="none" normalizeH="0" baseline="0" dirty="0">
                          <a:ln>
                            <a:noFill/>
                          </a:ln>
                          <a:solidFill>
                            <a:srgbClr val="333333"/>
                          </a:solidFill>
                          <a:effectLst/>
                          <a:latin typeface="Calibri Light"/>
                        </a:rPr>
                        <a:t> k </a:t>
                      </a:r>
                      <a:r>
                        <a:rPr kumimoji="0" lang="en-US" sz="2000" b="1" i="1" u="none" strike="noStrike" cap="none" normalizeH="0" baseline="0" err="1">
                          <a:ln>
                            <a:noFill/>
                          </a:ln>
                          <a:solidFill>
                            <a:srgbClr val="333333"/>
                          </a:solidFill>
                          <a:effectLst/>
                          <a:latin typeface="Calibri Light"/>
                        </a:rPr>
                        <a:t>ničemu</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Metakognitivní trénink 8 – Sebedůvěra &amp; Nálada</a:t>
            </a:r>
          </a:p>
        </p:txBody>
      </p:sp>
      <p:sp>
        <p:nvSpPr>
          <p:cNvPr id="8" name="Slide Number Placeholder 7"/>
          <p:cNvSpPr>
            <a:spLocks noGrp="1"/>
          </p:cNvSpPr>
          <p:nvPr>
            <p:ph type="sldNum" sz="quarter" idx="12"/>
          </p:nvPr>
        </p:nvSpPr>
        <p:spPr/>
        <p:txBody>
          <a:bodyPr/>
          <a:lstStyle/>
          <a:p>
            <a:fld id="{D474BD11-40BA-4770-BBE7-25194158065B}"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4. Přehlížení pozitivních sdělení a nekritické přijímání negativních sdělení!</a:t>
            </a:r>
            <a:br>
              <a:rPr lang="en-US" sz="3600">
                <a:solidFill>
                  <a:srgbClr val="004992"/>
                </a:solidFill>
                <a:latin typeface="+mn-lt"/>
                <a:ea typeface="+mn-ea"/>
                <a:cs typeface="+mn-cs"/>
              </a:rPr>
            </a:br>
            <a:r>
              <a:rPr lang="en-US">
                <a:solidFill>
                  <a:srgbClr val="004992"/>
                </a:solidFill>
                <a:latin typeface="+mn-lt"/>
                <a:ea typeface="+mn-ea"/>
                <a:cs typeface="+mn-cs"/>
              </a:rPr>
              <a:t>Jaké by bylo realističtější a užitečnější hodnocení?</a:t>
            </a:r>
            <a:endParaRPr lang="en-US" dirty="0">
              <a:solidFill>
                <a:srgbClr val="004992"/>
              </a:solidFill>
              <a:latin typeface="+mn-lt"/>
              <a:ea typeface="+mn-ea"/>
              <a:cs typeface="+mn-cs"/>
            </a:endParaRPr>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4118473164"/>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Depresivní hodnocení</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Pozitivní/konstruktivní hodnocení</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Byli jste pochváleni</a:t>
                      </a:r>
                      <a:br>
                        <a:rPr kumimoji="0" lang="en-US" sz="2000" b="0" i="0" u="none" strike="noStrike" cap="none" normalizeH="0" baseline="0" dirty="0">
                          <a:ln>
                            <a:noFill/>
                          </a:ln>
                          <a:solidFill>
                            <a:srgbClr val="333333"/>
                          </a:solidFill>
                          <a:effectLst/>
                          <a:latin typeface="Calibri Light"/>
                        </a:rPr>
                      </a:br>
                      <a:r>
                        <a:rPr kumimoji="0" lang="pl-PL" sz="2000" b="0" i="0" u="none" strike="noStrike" cap="none" normalizeH="0" baseline="0" dirty="0">
                          <a:ln>
                            <a:noFill/>
                          </a:ln>
                          <a:solidFill>
                            <a:srgbClr val="333333"/>
                          </a:solidFill>
                          <a:effectLst/>
                          <a:latin typeface="Calibri Light"/>
                        </a:rPr>
                        <a:t>za svůj výkon.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“Oni </a:t>
                      </a:r>
                      <a:r>
                        <a:rPr kumimoji="0" lang="en-US" sz="2000" b="1" i="1" u="none" strike="noStrike" cap="none" normalizeH="0" baseline="0" dirty="0">
                          <a:ln>
                            <a:noFill/>
                          </a:ln>
                          <a:solidFill>
                            <a:srgbClr val="333333"/>
                          </a:solidFill>
                          <a:effectLst/>
                          <a:latin typeface="Calibri Light"/>
                        </a:rPr>
                        <a:t>se mi </a:t>
                      </a:r>
                      <a:r>
                        <a:rPr kumimoji="0" lang="en-US" sz="2000" b="1" i="1" u="none" strike="noStrike" cap="none" normalizeH="0" baseline="0" dirty="0" err="1">
                          <a:ln>
                            <a:noFill/>
                          </a:ln>
                          <a:solidFill>
                            <a:srgbClr val="333333"/>
                          </a:solidFill>
                          <a:effectLst/>
                          <a:latin typeface="Calibri Light"/>
                        </a:rPr>
                        <a:t>snaží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jenom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zalichotit</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ve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skutečnosti</a:t>
                      </a:r>
                      <a:r>
                        <a:rPr kumimoji="0" lang="en-US" sz="2000" b="1" i="1" u="none" strike="noStrike" cap="none" normalizeH="0" baseline="0" dirty="0">
                          <a:ln>
                            <a:noFill/>
                          </a:ln>
                          <a:solidFill>
                            <a:srgbClr val="333333"/>
                          </a:solidFill>
                          <a:effectLst/>
                          <a:latin typeface="Calibri Light"/>
                        </a:rPr>
                        <a:t> to </a:t>
                      </a:r>
                      <a:r>
                        <a:rPr kumimoji="0" lang="en-US" sz="2000" b="1" i="1" u="none" strike="noStrike" cap="none" normalizeH="0" baseline="0" err="1">
                          <a:ln>
                            <a:noFill/>
                          </a:ln>
                          <a:solidFill>
                            <a:srgbClr val="333333"/>
                          </a:solidFill>
                          <a:effectLst/>
                          <a:latin typeface="Calibri Light"/>
                        </a:rPr>
                        <a:t>tak</a:t>
                      </a:r>
                      <a:r>
                        <a:rPr kumimoji="0" lang="en-US" sz="2000" b="1" i="1" u="none" strike="noStrike" cap="none" normalizeH="0" baseline="0">
                          <a:ln>
                            <a:noFill/>
                          </a:ln>
                          <a:solidFill>
                            <a:srgbClr val="333333"/>
                          </a:solidFill>
                          <a:effectLst/>
                          <a:latin typeface="Calibri Light"/>
                        </a:rPr>
                        <a:t> nemyslí”; “To </a:t>
                      </a:r>
                      <a:r>
                        <a:rPr kumimoji="0" lang="en-US" sz="2000" b="1" i="1" u="none" strike="noStrike" cap="none" normalizeH="0" baseline="0" dirty="0" err="1">
                          <a:ln>
                            <a:noFill/>
                          </a:ln>
                          <a:solidFill>
                            <a:srgbClr val="333333"/>
                          </a:solidFill>
                          <a:effectLst/>
                          <a:latin typeface="Calibri Light"/>
                        </a:rPr>
                        <a:t>si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myslí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jenom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Calibri Light"/>
                        </a:rPr>
                        <a:t>on/</a:t>
                      </a:r>
                      <a:r>
                        <a:rPr kumimoji="0" lang="en-US" sz="2000" b="1" i="1" u="none" strike="noStrike" cap="none" normalizeH="0" baseline="0" err="1">
                          <a:ln>
                            <a:noFill/>
                          </a:ln>
                          <a:solidFill>
                            <a:srgbClr val="333333"/>
                          </a:solidFill>
                          <a:effectLst/>
                          <a:latin typeface="Calibri Light"/>
                        </a:rPr>
                        <a:t>ona</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“To </a:t>
                      </a:r>
                      <a:r>
                        <a:rPr kumimoji="0" lang="en-US" sz="2000" b="0" i="0" u="none" strike="noStrike" cap="none" normalizeH="0" baseline="0" dirty="0">
                          <a:ln>
                            <a:noFill/>
                          </a:ln>
                          <a:solidFill>
                            <a:srgbClr val="333333"/>
                          </a:solidFill>
                          <a:effectLst/>
                          <a:latin typeface="Calibri Light"/>
                        </a:rPr>
                        <a:t>je </a:t>
                      </a:r>
                      <a:r>
                        <a:rPr kumimoji="0" lang="en-US" sz="2000" b="0" i="0" u="none" strike="noStrike" cap="none" normalizeH="0" baseline="0" dirty="0" err="1">
                          <a:ln>
                            <a:noFill/>
                          </a:ln>
                          <a:solidFill>
                            <a:srgbClr val="333333"/>
                          </a:solidFill>
                          <a:effectLst/>
                          <a:latin typeface="Calibri Light"/>
                        </a:rPr>
                        <a:t>skvělé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někdo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ocení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jak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jsem</a:t>
                      </a:r>
                      <a:r>
                        <a:rPr kumimoji="0" lang="en-US" sz="2000" b="0" i="0" u="none" strike="noStrike" cap="none" normalizeH="0" baseline="0" dirty="0">
                          <a:ln>
                            <a:noFill/>
                          </a:ln>
                          <a:solidFill>
                            <a:srgbClr val="333333"/>
                          </a:solidFill>
                          <a:effectLst/>
                          <a:latin typeface="Calibri Light"/>
                        </a:rPr>
                        <a:t> to </a:t>
                      </a:r>
                      <a:r>
                        <a:rPr kumimoji="0" lang="en-US" sz="2000" b="0" i="0" u="none" strike="noStrike" cap="none" normalizeH="0" baseline="0" err="1">
                          <a:ln>
                            <a:noFill/>
                          </a:ln>
                          <a:solidFill>
                            <a:srgbClr val="333333"/>
                          </a:solidFill>
                          <a:effectLst/>
                          <a:latin typeface="Calibri Light"/>
                        </a:rPr>
                        <a:t>zvládl</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Někdo vás kritizuje!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“Přišel </a:t>
                      </a:r>
                      <a:r>
                        <a:rPr kumimoji="0" lang="en-US" sz="2000" b="1" i="1" u="none" strike="noStrike" cap="none" normalizeH="0" baseline="0" dirty="0" err="1">
                          <a:ln>
                            <a:noFill/>
                          </a:ln>
                          <a:solidFill>
                            <a:srgbClr val="333333"/>
                          </a:solidFill>
                          <a:effectLst/>
                          <a:latin typeface="Calibri Light"/>
                        </a:rPr>
                        <a:t>na</a:t>
                      </a:r>
                      <a:r>
                        <a:rPr kumimoji="0" lang="en-US" sz="2000" b="1" i="1" u="none" strike="noStrike" cap="none" normalizeH="0" baseline="0" dirty="0">
                          <a:ln>
                            <a:noFill/>
                          </a:ln>
                          <a:solidFill>
                            <a:srgbClr val="333333"/>
                          </a:solidFill>
                          <a:effectLst/>
                          <a:latin typeface="Calibri Light"/>
                        </a:rPr>
                        <a:t> to, </a:t>
                      </a:r>
                      <a:r>
                        <a:rPr kumimoji="0" lang="en-US" sz="2000" b="1" i="1" u="none" strike="noStrike" cap="none" normalizeH="0" baseline="0" dirty="0" err="1">
                          <a:ln>
                            <a:noFill/>
                          </a:ln>
                          <a:solidFill>
                            <a:srgbClr val="333333"/>
                          </a:solidFill>
                          <a:effectLst/>
                          <a:latin typeface="Calibri Light"/>
                        </a:rPr>
                        <a:t>jaký</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skutečně</a:t>
                      </a:r>
                      <a:r>
                        <a:rPr kumimoji="0" lang="en-US" sz="2000" b="1" i="1" u="none" strike="noStrike" cap="none" normalizeH="0" baseline="0">
                          <a:ln>
                            <a:noFill/>
                          </a:ln>
                          <a:solidFill>
                            <a:srgbClr val="333333"/>
                          </a:solidFill>
                          <a:effectLst/>
                          <a:latin typeface="Calibri Light"/>
                        </a:rPr>
                        <a:t> neschopný” “Má </a:t>
                      </a:r>
                      <a:r>
                        <a:rPr kumimoji="0" lang="en-US" sz="2000" b="1" i="1" u="none" strike="noStrike" cap="none" normalizeH="0" baseline="0" dirty="0" err="1">
                          <a:ln>
                            <a:noFill/>
                          </a:ln>
                          <a:solidFill>
                            <a:srgbClr val="333333"/>
                          </a:solidFill>
                          <a:effectLst/>
                          <a:latin typeface="Calibri Light"/>
                        </a:rPr>
                        <a:t>pravdu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úplně</a:t>
                      </a:r>
                      <a:r>
                        <a:rPr kumimoji="0" lang="en-US" sz="2000" b="1" i="1" u="none" strike="noStrike" cap="none" normalizeH="0" baseline="0" dirty="0">
                          <a:ln>
                            <a:noFill/>
                          </a:ln>
                          <a:solidFill>
                            <a:srgbClr val="333333"/>
                          </a:solidFill>
                          <a:effectLst/>
                          <a:latin typeface="Calibri Light"/>
                        </a:rPr>
                        <a:t> k </a:t>
                      </a:r>
                      <a:r>
                        <a:rPr kumimoji="0" lang="en-US" sz="2000" b="1" i="1" u="none" strike="noStrike" cap="none" normalizeH="0" baseline="0" err="1">
                          <a:ln>
                            <a:noFill/>
                          </a:ln>
                          <a:solidFill>
                            <a:srgbClr val="333333"/>
                          </a:solidFill>
                          <a:effectLst/>
                          <a:latin typeface="Calibri Light"/>
                        </a:rPr>
                        <a:t>ničemu</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8 – Sebedůvěra &amp; Nálada</a:t>
            </a:r>
          </a:p>
        </p:txBody>
      </p:sp>
      <p:sp>
        <p:nvSpPr>
          <p:cNvPr id="3" name="Slide Number Placeholder 2"/>
          <p:cNvSpPr>
            <a:spLocks noGrp="1"/>
          </p:cNvSpPr>
          <p:nvPr>
            <p:ph type="sldNum" sz="quarter" idx="12"/>
          </p:nvPr>
        </p:nvSpPr>
        <p:spPr/>
        <p:txBody>
          <a:bodyPr/>
          <a:lstStyle/>
          <a:p>
            <a:fld id="{D474BD11-40BA-4770-BBE7-25194158065B}" type="slidenum">
              <a:rPr lang="de-DE" altLang="de-DE" smtClean="0"/>
              <a:pPr/>
              <a:t>25</a:t>
            </a:fld>
            <a:endParaRPr lang="de-DE" altLang="de-DE"/>
          </a:p>
        </p:txBody>
      </p:sp>
    </p:spTree>
    <p:extLst>
      <p:ext uri="{BB962C8B-B14F-4D97-AF65-F5344CB8AC3E}">
        <p14:creationId xmlns:p14="http://schemas.microsoft.com/office/powerpoint/2010/main" val="4090342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4. Přehlížení pozitivních sdělení a nekritické přijímání negativních sdělení!</a:t>
            </a:r>
            <a:br>
              <a:rPr lang="en-US" sz="3600">
                <a:solidFill>
                  <a:srgbClr val="004992"/>
                </a:solidFill>
                <a:latin typeface="+mn-lt"/>
                <a:ea typeface="+mn-ea"/>
                <a:cs typeface="+mn-cs"/>
              </a:rPr>
            </a:br>
            <a:r>
              <a:rPr lang="en-US">
                <a:solidFill>
                  <a:srgbClr val="004992"/>
                </a:solidFill>
                <a:latin typeface="+mn-lt"/>
                <a:ea typeface="+mn-ea"/>
                <a:cs typeface="+mn-cs"/>
              </a:rPr>
              <a:t>Jaké by bylo realističtější a užitečnější hodnocení?</a:t>
            </a:r>
            <a:endParaRPr lang="en-US" dirty="0">
              <a:solidFill>
                <a:srgbClr val="004992"/>
              </a:solidFill>
              <a:latin typeface="+mn-lt"/>
              <a:ea typeface="+mn-ea"/>
              <a:cs typeface="+mn-cs"/>
            </a:endParaRPr>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184881166"/>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Depresivní hodnocení</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Pozitivní/konstruktivní hodnocení</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Byli jste pochváleni</a:t>
                      </a:r>
                      <a:br>
                        <a:rPr kumimoji="0" lang="en-US" sz="2000" b="0" i="0" u="none" strike="noStrike" cap="none" normalizeH="0" baseline="0" dirty="0">
                          <a:ln>
                            <a:noFill/>
                          </a:ln>
                          <a:solidFill>
                            <a:srgbClr val="333333"/>
                          </a:solidFill>
                          <a:effectLst/>
                          <a:latin typeface="Calibri Light"/>
                        </a:rPr>
                      </a:br>
                      <a:r>
                        <a:rPr kumimoji="0" lang="pl-PL" sz="2000" b="0" i="0" u="none" strike="noStrike" cap="none" normalizeH="0" baseline="0" dirty="0">
                          <a:ln>
                            <a:noFill/>
                          </a:ln>
                          <a:solidFill>
                            <a:srgbClr val="333333"/>
                          </a:solidFill>
                          <a:effectLst/>
                          <a:latin typeface="Calibri Light"/>
                        </a:rPr>
                        <a:t>za svůj výkon.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“Oni </a:t>
                      </a:r>
                      <a:r>
                        <a:rPr kumimoji="0" lang="en-US" sz="2000" b="1" i="1" u="none" strike="noStrike" cap="none" normalizeH="0" baseline="0" dirty="0">
                          <a:ln>
                            <a:noFill/>
                          </a:ln>
                          <a:solidFill>
                            <a:srgbClr val="333333"/>
                          </a:solidFill>
                          <a:effectLst/>
                          <a:latin typeface="Calibri Light"/>
                        </a:rPr>
                        <a:t>se mi </a:t>
                      </a:r>
                      <a:r>
                        <a:rPr kumimoji="0" lang="en-US" sz="2000" b="1" i="1" u="none" strike="noStrike" cap="none" normalizeH="0" baseline="0" dirty="0" err="1">
                          <a:ln>
                            <a:noFill/>
                          </a:ln>
                          <a:solidFill>
                            <a:srgbClr val="333333"/>
                          </a:solidFill>
                          <a:effectLst/>
                          <a:latin typeface="Calibri Light"/>
                        </a:rPr>
                        <a:t>snaží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jenom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zalichotit</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ve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skutečnosti</a:t>
                      </a:r>
                      <a:r>
                        <a:rPr kumimoji="0" lang="en-US" sz="2000" b="1" i="1" u="none" strike="noStrike" cap="none" normalizeH="0" baseline="0" dirty="0">
                          <a:ln>
                            <a:noFill/>
                          </a:ln>
                          <a:solidFill>
                            <a:srgbClr val="333333"/>
                          </a:solidFill>
                          <a:effectLst/>
                          <a:latin typeface="Calibri Light"/>
                        </a:rPr>
                        <a:t> to </a:t>
                      </a:r>
                      <a:r>
                        <a:rPr kumimoji="0" lang="en-US" sz="2000" b="1" i="1" u="none" strike="noStrike" cap="none" normalizeH="0" baseline="0" err="1">
                          <a:ln>
                            <a:noFill/>
                          </a:ln>
                          <a:solidFill>
                            <a:srgbClr val="333333"/>
                          </a:solidFill>
                          <a:effectLst/>
                          <a:latin typeface="Calibri Light"/>
                        </a:rPr>
                        <a:t>tak</a:t>
                      </a:r>
                      <a:r>
                        <a:rPr kumimoji="0" lang="en-US" sz="2000" b="1" i="1" u="none" strike="noStrike" cap="none" normalizeH="0" baseline="0">
                          <a:ln>
                            <a:noFill/>
                          </a:ln>
                          <a:solidFill>
                            <a:srgbClr val="333333"/>
                          </a:solidFill>
                          <a:effectLst/>
                          <a:latin typeface="Calibri Light"/>
                        </a:rPr>
                        <a:t> nemyslí”; “To </a:t>
                      </a:r>
                      <a:r>
                        <a:rPr kumimoji="0" lang="en-US" sz="2000" b="1" i="1" u="none" strike="noStrike" cap="none" normalizeH="0" baseline="0" dirty="0" err="1">
                          <a:ln>
                            <a:noFill/>
                          </a:ln>
                          <a:solidFill>
                            <a:srgbClr val="333333"/>
                          </a:solidFill>
                          <a:effectLst/>
                          <a:latin typeface="Calibri Light"/>
                        </a:rPr>
                        <a:t>si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myslí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jenom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Calibri Light"/>
                        </a:rPr>
                        <a:t>on/</a:t>
                      </a:r>
                      <a:r>
                        <a:rPr kumimoji="0" lang="en-US" sz="2000" b="1" i="1" u="none" strike="noStrike" cap="none" normalizeH="0" baseline="0" err="1">
                          <a:ln>
                            <a:noFill/>
                          </a:ln>
                          <a:solidFill>
                            <a:srgbClr val="333333"/>
                          </a:solidFill>
                          <a:effectLst/>
                          <a:latin typeface="Calibri Light"/>
                        </a:rPr>
                        <a:t>ona</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“To </a:t>
                      </a:r>
                      <a:r>
                        <a:rPr kumimoji="0" lang="en-US" sz="2000" b="0" i="0" u="none" strike="noStrike" cap="none" normalizeH="0" baseline="0" dirty="0">
                          <a:ln>
                            <a:noFill/>
                          </a:ln>
                          <a:solidFill>
                            <a:srgbClr val="333333"/>
                          </a:solidFill>
                          <a:effectLst/>
                          <a:latin typeface="Calibri Light"/>
                        </a:rPr>
                        <a:t>je </a:t>
                      </a:r>
                      <a:r>
                        <a:rPr kumimoji="0" lang="en-US" sz="2000" b="0" i="0" u="none" strike="noStrike" cap="none" normalizeH="0" baseline="0" dirty="0" err="1">
                          <a:ln>
                            <a:noFill/>
                          </a:ln>
                          <a:solidFill>
                            <a:srgbClr val="333333"/>
                          </a:solidFill>
                          <a:effectLst/>
                          <a:latin typeface="Calibri Light"/>
                        </a:rPr>
                        <a:t>skvělé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někdo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ocení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jak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jsem</a:t>
                      </a:r>
                      <a:r>
                        <a:rPr kumimoji="0" lang="en-US" sz="2000" b="0" i="0" u="none" strike="noStrike" cap="none" normalizeH="0" baseline="0" dirty="0">
                          <a:ln>
                            <a:noFill/>
                          </a:ln>
                          <a:solidFill>
                            <a:srgbClr val="333333"/>
                          </a:solidFill>
                          <a:effectLst/>
                          <a:latin typeface="Calibri Light"/>
                        </a:rPr>
                        <a:t> to </a:t>
                      </a:r>
                      <a:r>
                        <a:rPr kumimoji="0" lang="en-US" sz="2000" b="0" i="0" u="none" strike="noStrike" cap="none" normalizeH="0" baseline="0" err="1">
                          <a:ln>
                            <a:noFill/>
                          </a:ln>
                          <a:solidFill>
                            <a:srgbClr val="333333"/>
                          </a:solidFill>
                          <a:effectLst/>
                          <a:latin typeface="Calibri Light"/>
                        </a:rPr>
                        <a:t>zvládl</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Někdo vás kritizuje!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“Přišel </a:t>
                      </a:r>
                      <a:r>
                        <a:rPr kumimoji="0" lang="en-US" sz="2000" b="1" i="1" u="none" strike="noStrike" cap="none" normalizeH="0" baseline="0" dirty="0" err="1">
                          <a:ln>
                            <a:noFill/>
                          </a:ln>
                          <a:solidFill>
                            <a:srgbClr val="333333"/>
                          </a:solidFill>
                          <a:effectLst/>
                          <a:latin typeface="Calibri Light"/>
                        </a:rPr>
                        <a:t>na</a:t>
                      </a:r>
                      <a:r>
                        <a:rPr kumimoji="0" lang="en-US" sz="2000" b="1" i="1" u="none" strike="noStrike" cap="none" normalizeH="0" baseline="0" dirty="0">
                          <a:ln>
                            <a:noFill/>
                          </a:ln>
                          <a:solidFill>
                            <a:srgbClr val="333333"/>
                          </a:solidFill>
                          <a:effectLst/>
                          <a:latin typeface="Calibri Light"/>
                        </a:rPr>
                        <a:t> to, </a:t>
                      </a:r>
                      <a:r>
                        <a:rPr kumimoji="0" lang="en-US" sz="2000" b="1" i="1" u="none" strike="noStrike" cap="none" normalizeH="0" baseline="0" dirty="0" err="1">
                          <a:ln>
                            <a:noFill/>
                          </a:ln>
                          <a:solidFill>
                            <a:srgbClr val="333333"/>
                          </a:solidFill>
                          <a:effectLst/>
                          <a:latin typeface="Calibri Light"/>
                        </a:rPr>
                        <a:t>jaký</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skutečně</a:t>
                      </a:r>
                      <a:r>
                        <a:rPr kumimoji="0" lang="en-US" sz="2000" b="1" i="1" u="none" strike="noStrike" cap="none" normalizeH="0" baseline="0">
                          <a:ln>
                            <a:noFill/>
                          </a:ln>
                          <a:solidFill>
                            <a:srgbClr val="333333"/>
                          </a:solidFill>
                          <a:effectLst/>
                          <a:latin typeface="Calibri Light"/>
                        </a:rPr>
                        <a:t> neschopný” “Má </a:t>
                      </a:r>
                      <a:r>
                        <a:rPr kumimoji="0" lang="en-US" sz="2000" b="1" i="1" u="none" strike="noStrike" cap="none" normalizeH="0" baseline="0" dirty="0" err="1">
                          <a:ln>
                            <a:noFill/>
                          </a:ln>
                          <a:solidFill>
                            <a:srgbClr val="333333"/>
                          </a:solidFill>
                          <a:effectLst/>
                          <a:latin typeface="Calibri Light"/>
                        </a:rPr>
                        <a:t>pravdu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jsem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úplně</a:t>
                      </a:r>
                      <a:r>
                        <a:rPr kumimoji="0" lang="en-US" sz="2000" b="1" i="1" u="none" strike="noStrike" cap="none" normalizeH="0" baseline="0" dirty="0">
                          <a:ln>
                            <a:noFill/>
                          </a:ln>
                          <a:solidFill>
                            <a:srgbClr val="333333"/>
                          </a:solidFill>
                          <a:effectLst/>
                          <a:latin typeface="Calibri Light"/>
                        </a:rPr>
                        <a:t> k </a:t>
                      </a:r>
                      <a:r>
                        <a:rPr kumimoji="0" lang="en-US" sz="2000" b="1" i="1" u="none" strike="noStrike" cap="none" normalizeH="0" baseline="0" err="1">
                          <a:ln>
                            <a:noFill/>
                          </a:ln>
                          <a:solidFill>
                            <a:srgbClr val="333333"/>
                          </a:solidFill>
                          <a:effectLst/>
                          <a:latin typeface="Calibri Light"/>
                        </a:rPr>
                        <a:t>ničemu</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“Ten </a:t>
                      </a:r>
                      <a:r>
                        <a:rPr kumimoji="0" lang="en-US" sz="2000" b="0" i="0" u="none" strike="noStrike" cap="none" normalizeH="0" baseline="0" dirty="0" err="1">
                          <a:ln>
                            <a:noFill/>
                          </a:ln>
                          <a:solidFill>
                            <a:srgbClr val="333333"/>
                          </a:solidFill>
                          <a:effectLst/>
                          <a:latin typeface="Calibri Light"/>
                        </a:rPr>
                        <a:t>člověk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dnes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špatnou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náladu</a:t>
                      </a:r>
                      <a:r>
                        <a:rPr kumimoji="0" lang="en-US" sz="2000" b="0" i="0" u="none" strike="noStrike" cap="none" normalizeH="0" baseline="0">
                          <a:ln>
                            <a:noFill/>
                          </a:ln>
                          <a:solidFill>
                            <a:srgbClr val="333333"/>
                          </a:solidFill>
                          <a:effectLst/>
                          <a:latin typeface="Calibri Light"/>
                        </a:rPr>
                        <a:t>.”; “Chce </a:t>
                      </a:r>
                      <a:r>
                        <a:rPr kumimoji="0" lang="en-US" sz="2000" b="0" i="0" u="none" strike="noStrike" cap="none" normalizeH="0" baseline="0" dirty="0">
                          <a:ln>
                            <a:noFill/>
                          </a:ln>
                          <a:solidFill>
                            <a:srgbClr val="333333"/>
                          </a:solidFill>
                          <a:effectLst/>
                          <a:latin typeface="Calibri Light"/>
                        </a:rPr>
                        <a:t>mi </a:t>
                      </a:r>
                      <a:r>
                        <a:rPr kumimoji="0" lang="en-US" sz="2000" b="0" i="0" u="none" strike="noStrike" cap="none" normalizeH="0" baseline="0" dirty="0" err="1">
                          <a:ln>
                            <a:noFill/>
                          </a:ln>
                          <a:solidFill>
                            <a:srgbClr val="333333"/>
                          </a:solidFill>
                          <a:effectLst/>
                          <a:latin typeface="Calibri Light"/>
                        </a:rPr>
                        <a:t>pomoci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tím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mě</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upozornil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moji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chybu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Jaké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bych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z </a:t>
                      </a:r>
                      <a:r>
                        <a:rPr kumimoji="0" lang="en-US" sz="2000" b="0" i="0" u="none" strike="noStrike" cap="none" normalizeH="0" baseline="0" dirty="0" err="1">
                          <a:ln>
                            <a:noFill/>
                          </a:ln>
                          <a:solidFill>
                            <a:srgbClr val="333333"/>
                          </a:solidFill>
                          <a:effectLst/>
                          <a:latin typeface="Calibri Light"/>
                        </a:rPr>
                        <a:t>toho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měl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vzít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ponaučení</a:t>
                      </a:r>
                      <a:r>
                        <a:rPr kumimoji="0" lang="en-US" sz="2000" b="0" i="0" u="none" strike="noStrike" cap="none" normalizeH="0" baseline="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8 – Sebedůvěra &amp; Nálada</a:t>
            </a:r>
          </a:p>
        </p:txBody>
      </p:sp>
      <p:sp>
        <p:nvSpPr>
          <p:cNvPr id="3" name="Slide Number Placeholder 2"/>
          <p:cNvSpPr>
            <a:spLocks noGrp="1"/>
          </p:cNvSpPr>
          <p:nvPr>
            <p:ph type="sldNum" sz="quarter" idx="12"/>
          </p:nvPr>
        </p:nvSpPr>
        <p:spPr/>
        <p:txBody>
          <a:bodyPr/>
          <a:lstStyle/>
          <a:p>
            <a:fld id="{D474BD11-40BA-4770-BBE7-25194158065B}" type="slidenum">
              <a:rPr lang="de-DE" altLang="de-DE" smtClean="0"/>
              <a:pPr/>
              <a:t>26</a:t>
            </a:fld>
            <a:endParaRPr lang="de-DE" altLang="de-DE"/>
          </a:p>
        </p:txBody>
      </p:sp>
    </p:spTree>
    <p:extLst>
      <p:ext uri="{BB962C8B-B14F-4D97-AF65-F5344CB8AC3E}">
        <p14:creationId xmlns:p14="http://schemas.microsoft.com/office/powerpoint/2010/main" val="2285599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5. “Černobílé myšlení”/katastrofické myšlení</a:t>
            </a:r>
            <a:br>
              <a:rPr lang="en-US" sz="3600">
                <a:solidFill>
                  <a:srgbClr val="004992"/>
                </a:solidFill>
                <a:latin typeface="+mn-lt"/>
                <a:ea typeface="+mn-ea"/>
                <a:cs typeface="+mn-cs"/>
              </a:rPr>
            </a:br>
            <a:r>
              <a:rPr lang="en-US">
                <a:solidFill>
                  <a:srgbClr val="004992"/>
                </a:solidFill>
                <a:latin typeface="+mn-lt"/>
                <a:ea typeface="+mn-ea"/>
                <a:cs typeface="+mn-cs"/>
              </a:rPr>
              <a:t>Jaké by bylo realističtější a užitečnější hodnocení?</a:t>
            </a:r>
            <a:endParaRPr lang="en-US" dirty="0">
              <a:solidFill>
                <a:srgbClr val="004992"/>
              </a:solidFill>
              <a:latin typeface="+mn-lt"/>
              <a:ea typeface="+mn-ea"/>
              <a:cs typeface="+mn-cs"/>
            </a:endParaRPr>
          </a:p>
        </p:txBody>
      </p:sp>
      <p:graphicFrame>
        <p:nvGraphicFramePr>
          <p:cNvPr id="9"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2629252022"/>
              </p:ext>
            </p:extLst>
          </p:nvPr>
        </p:nvGraphicFramePr>
        <p:xfrm>
          <a:off x="408955" y="2204864"/>
          <a:ext cx="11376000" cy="19659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Depresivní hodnocení</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Pozitivní/konstruktivní hodnocení</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Váš nadřízený vám neodpověděl na pozdrav.</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“Asi </a:t>
                      </a:r>
                      <a:r>
                        <a:rPr kumimoji="0" lang="en-US" sz="2000" b="1" i="1" u="none" strike="noStrike" cap="none" normalizeH="0" baseline="0" dirty="0" err="1">
                          <a:ln>
                            <a:noFill/>
                          </a:ln>
                          <a:solidFill>
                            <a:srgbClr val="333333"/>
                          </a:solidFill>
                          <a:effectLst/>
                          <a:latin typeface="Calibri Light"/>
                          <a:ea typeface="ＭＳ Ｐゴシック" pitchFamily="34" charset="-128"/>
                        </a:rPr>
                        <a:t>budu</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brzy</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err="1">
                          <a:ln>
                            <a:noFill/>
                          </a:ln>
                          <a:solidFill>
                            <a:srgbClr val="333333"/>
                          </a:solidFill>
                          <a:effectLst/>
                          <a:latin typeface="Calibri Light"/>
                          <a:ea typeface="ＭＳ Ｐゴシック" pitchFamily="34" charset="-128"/>
                        </a:rPr>
                        <a:t>propuštěn</a:t>
                      </a:r>
                      <a:r>
                        <a:rPr kumimoji="0" lang="en-US" sz="2000" b="1" i="1" u="none" strike="noStrike" cap="none" normalizeH="0" baseline="0">
                          <a:ln>
                            <a:noFill/>
                          </a:ln>
                          <a:solidFill>
                            <a:srgbClr val="333333"/>
                          </a:solidFill>
                          <a:effectLst/>
                          <a:latin typeface="Calibri Light"/>
                          <a:ea typeface="ＭＳ Ｐゴシック" pitchFamily="34" charset="-128"/>
                        </a:rPr>
                        <a:t>.”</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pPr>
              <a:defRPr/>
            </a:pPr>
            <a:r>
              <a:rPr lang="de-DE"/>
              <a:t>Metakognitivní trénink 8 – Sebedůvěra &amp; Nálada</a:t>
            </a:r>
          </a:p>
        </p:txBody>
      </p:sp>
      <p:sp>
        <p:nvSpPr>
          <p:cNvPr id="12" name="Slide Number Placeholder 11"/>
          <p:cNvSpPr>
            <a:spLocks noGrp="1"/>
          </p:cNvSpPr>
          <p:nvPr>
            <p:ph type="sldNum" sz="quarter" idx="12"/>
          </p:nvPr>
        </p:nvSpPr>
        <p:spPr/>
        <p:txBody>
          <a:bodyPr/>
          <a:lstStyle/>
          <a:p>
            <a:fld id="{D474BD11-40BA-4770-BBE7-25194158065B}"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5. “Černobílé myšlení”/katastrofické myšlení</a:t>
            </a:r>
            <a:br>
              <a:rPr lang="en-US" sz="3600">
                <a:solidFill>
                  <a:srgbClr val="004992"/>
                </a:solidFill>
                <a:latin typeface="+mn-lt"/>
                <a:ea typeface="+mn-ea"/>
                <a:cs typeface="+mn-cs"/>
              </a:rPr>
            </a:br>
            <a:r>
              <a:rPr lang="en-US">
                <a:solidFill>
                  <a:srgbClr val="004992"/>
                </a:solidFill>
                <a:latin typeface="+mn-lt"/>
                <a:ea typeface="+mn-ea"/>
                <a:cs typeface="+mn-cs"/>
              </a:rPr>
              <a:t>Jaké by bylo realističtější a užitečnější hodnocení?</a:t>
            </a:r>
            <a:endParaRPr lang="en-US" dirty="0">
              <a:solidFill>
                <a:srgbClr val="004992"/>
              </a:solidFill>
              <a:latin typeface="+mn-lt"/>
              <a:ea typeface="+mn-ea"/>
              <a:cs typeface="+mn-cs"/>
            </a:endParaRPr>
          </a:p>
        </p:txBody>
      </p:sp>
      <p:graphicFrame>
        <p:nvGraphicFramePr>
          <p:cNvPr id="9"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2827025688"/>
              </p:ext>
            </p:extLst>
          </p:nvPr>
        </p:nvGraphicFramePr>
        <p:xfrm>
          <a:off x="408955" y="2204864"/>
          <a:ext cx="11376000" cy="19659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Depresivní hodnocení</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Pozitivní/konstruktivní hodnocení</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Váš nadřízený vám neodpověděl na pozdrav.</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“Asi </a:t>
                      </a:r>
                      <a:r>
                        <a:rPr kumimoji="0" lang="en-US" sz="2000" b="1" i="1" u="none" strike="noStrike" cap="none" normalizeH="0" baseline="0" dirty="0" err="1">
                          <a:ln>
                            <a:noFill/>
                          </a:ln>
                          <a:solidFill>
                            <a:srgbClr val="333333"/>
                          </a:solidFill>
                          <a:effectLst/>
                          <a:latin typeface="Calibri Light"/>
                          <a:ea typeface="ＭＳ Ｐゴシック" pitchFamily="34" charset="-128"/>
                        </a:rPr>
                        <a:t>budu</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brzy</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err="1">
                          <a:ln>
                            <a:noFill/>
                          </a:ln>
                          <a:solidFill>
                            <a:srgbClr val="333333"/>
                          </a:solidFill>
                          <a:effectLst/>
                          <a:latin typeface="Calibri Light"/>
                          <a:ea typeface="ＭＳ Ｐゴシック" pitchFamily="34" charset="-128"/>
                        </a:rPr>
                        <a:t>propuštěn</a:t>
                      </a:r>
                      <a:r>
                        <a:rPr kumimoji="0" lang="en-US" sz="2000" b="1" i="1" u="none" strike="noStrike" cap="none" normalizeH="0" baseline="0">
                          <a:ln>
                            <a:noFill/>
                          </a:ln>
                          <a:solidFill>
                            <a:srgbClr val="333333"/>
                          </a:solidFill>
                          <a:effectLst/>
                          <a:latin typeface="Calibri Light"/>
                          <a:ea typeface="ＭＳ Ｐゴシック" pitchFamily="34" charset="-128"/>
                        </a:rPr>
                        <a:t>.”</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Co </a:t>
                      </a:r>
                      <a:r>
                        <a:rPr kumimoji="0" lang="en-US" sz="2000" b="0" i="0" u="none" strike="noStrike" cap="none" normalizeH="0" baseline="0" dirty="0" err="1">
                          <a:ln>
                            <a:noFill/>
                          </a:ln>
                          <a:solidFill>
                            <a:srgbClr val="333333"/>
                          </a:solidFill>
                          <a:effectLst/>
                          <a:latin typeface="Calibri Light"/>
                          <a:ea typeface="ＭＳ Ｐゴシック" pitchFamily="34" charset="-128"/>
                        </a:rPr>
                        <a:t>když</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mě</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vůbec</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neviděl</a:t>
                      </a:r>
                      <a:r>
                        <a:rPr kumimoji="0" lang="en-US" sz="2000" b="0" i="0" u="none" strike="noStrike" cap="none" normalizeH="0" baseline="0" dirty="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Možná</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má</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dnes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hodně</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starostí</a:t>
                      </a:r>
                      <a:r>
                        <a:rPr kumimoji="0" lang="en-US" sz="2000" b="0" i="0" u="none" strike="noStrike" cap="none" normalizeH="0" baseline="0" dirty="0">
                          <a:ln>
                            <a:noFill/>
                          </a:ln>
                          <a:solidFill>
                            <a:srgbClr val="333333"/>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8 – Sebedůvěra &amp; Nálada</a:t>
            </a:r>
          </a:p>
        </p:txBody>
      </p:sp>
      <p:sp>
        <p:nvSpPr>
          <p:cNvPr id="3" name="Slide Number Placeholder 2"/>
          <p:cNvSpPr>
            <a:spLocks noGrp="1"/>
          </p:cNvSpPr>
          <p:nvPr>
            <p:ph type="sldNum" sz="quarter" idx="12"/>
          </p:nvPr>
        </p:nvSpPr>
        <p:spPr/>
        <p:txBody>
          <a:bodyPr/>
          <a:lstStyle/>
          <a:p>
            <a:fld id="{D474BD11-40BA-4770-BBE7-25194158065B}" type="slidenum">
              <a:rPr lang="de-DE" altLang="de-DE" smtClean="0"/>
              <a:pPr/>
              <a:t>28</a:t>
            </a:fld>
            <a:endParaRPr lang="de-DE" altLang="de-DE"/>
          </a:p>
        </p:txBody>
      </p:sp>
    </p:spTree>
    <p:extLst>
      <p:ext uri="{BB962C8B-B14F-4D97-AF65-F5344CB8AC3E}">
        <p14:creationId xmlns:p14="http://schemas.microsoft.com/office/powerpoint/2010/main" val="2713659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Potlačování negativních myšlenek</a:t>
            </a:r>
            <a:br>
              <a:rPr lang="de-DE" altLang="de-DE" sz="3600">
                <a:solidFill>
                  <a:srgbClr val="004992"/>
                </a:solidFill>
                <a:latin typeface="+mn-lt"/>
                <a:ea typeface="+mn-ea"/>
                <a:cs typeface="+mn-cs"/>
              </a:rPr>
            </a:br>
            <a:r>
              <a:rPr lang="de-DE" altLang="de-DE">
                <a:solidFill>
                  <a:srgbClr val="004992"/>
                </a:solidFill>
                <a:latin typeface="+mn-lt"/>
                <a:ea typeface="+mn-ea"/>
                <a:cs typeface="+mn-cs"/>
              </a:rPr>
              <a:t>Jaké by bylo realističtější hodnocení?</a:t>
            </a: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762821058"/>
              </p:ext>
            </p:extLst>
          </p:nvPr>
        </p:nvGraphicFramePr>
        <p:xfrm>
          <a:off x="408955" y="2204864"/>
          <a:ext cx="11376000" cy="2240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Událost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Problematické hodnocení</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Pozitivní/konstruktivní hodnocení</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Stále se vám vracejí určité negativní myšlenky (např. “Jsem hlupák”, “Jsem břídil”, “Jsem ošklivý!”).</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Nesmím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pořád</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myslet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takhle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negativně</a:t>
                      </a:r>
                      <a:r>
                        <a:rPr kumimoji="0" lang="en-US" sz="2000" b="1" i="1" u="none" strike="noStrike" cap="none" normalizeH="0" baseline="0" dirty="0">
                          <a:ln>
                            <a:noFill/>
                          </a:ln>
                          <a:solidFill>
                            <a:srgbClr val="333333"/>
                          </a:solidFill>
                          <a:effectLst/>
                          <a:latin typeface="Calibri Light"/>
                        </a:rPr>
                        <a:t>” …ale to </a:t>
                      </a:r>
                      <a:r>
                        <a:rPr kumimoji="0" lang="en-US" sz="2000" b="1" i="1" u="none" strike="noStrike" cap="none" normalizeH="0" baseline="0" dirty="0" err="1">
                          <a:ln>
                            <a:noFill/>
                          </a:ln>
                          <a:solidFill>
                            <a:srgbClr val="333333"/>
                          </a:solidFill>
                          <a:effectLst/>
                          <a:latin typeface="Calibri Light"/>
                        </a:rPr>
                        <a:t>nefunguje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a:ln>
                            <a:noFill/>
                          </a:ln>
                          <a:solidFill>
                            <a:srgbClr val="333333"/>
                          </a:solidFill>
                          <a:effectLst/>
                          <a:latin typeface="Times New Roman"/>
                          <a:sym typeface="Wingdings" panose="05000000000000000000" pitchFamily="2" charset="2"/>
                        </a:rPr>
                        <a: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viz</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následující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cvičení</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10" name="Slide Number Placeholder 9"/>
          <p:cNvSpPr>
            <a:spLocks noGrp="1"/>
          </p:cNvSpPr>
          <p:nvPr>
            <p:ph type="sldNum" sz="quarter" idx="12"/>
          </p:nvPr>
        </p:nvSpPr>
        <p:spPr/>
        <p:txBody>
          <a:bodyPr/>
          <a:lstStyle/>
          <a:p>
            <a:fld id="{D474BD11-40BA-4770-BBE7-25194158065B}"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Potlačování negativních myšlenek</a:t>
            </a:r>
            <a:br>
              <a:rPr lang="de-DE" altLang="de-DE" sz="3600">
                <a:solidFill>
                  <a:srgbClr val="004992"/>
                </a:solidFill>
                <a:latin typeface="+mn-lt"/>
                <a:ea typeface="+mn-ea"/>
                <a:cs typeface="+mn-cs"/>
              </a:rPr>
            </a:br>
            <a:r>
              <a:rPr lang="de-DE" altLang="de-DE">
                <a:solidFill>
                  <a:srgbClr val="004992"/>
                </a:solidFill>
                <a:latin typeface="+mn-lt"/>
                <a:ea typeface="+mn-ea"/>
                <a:cs typeface="+mn-cs"/>
              </a:rPr>
              <a:t>Jaké by bylo realističtější hodnocení?</a:t>
            </a: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161181512"/>
              </p:ext>
            </p:extLst>
          </p:nvPr>
        </p:nvGraphicFramePr>
        <p:xfrm>
          <a:off x="408955" y="2204864"/>
          <a:ext cx="11376000" cy="28194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Událost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Problematické hodnocení</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Pozitivní/konstruktivní hodnocení</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Stále se vám vracejí určité negativní myšlenky (např. “Jsem hlupák”, “Jsem břídil”, “Jsem ošklivý!”).</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“Nesmím </a:t>
                      </a:r>
                      <a:r>
                        <a:rPr kumimoji="0" lang="en-US" sz="2000" b="1" i="1" u="none" strike="noStrike" cap="none" normalizeH="0" baseline="0" dirty="0" err="1">
                          <a:ln>
                            <a:noFill/>
                          </a:ln>
                          <a:solidFill>
                            <a:srgbClr val="333333"/>
                          </a:solidFill>
                          <a:effectLst/>
                          <a:latin typeface="Calibri Light"/>
                        </a:rPr>
                        <a:t>pořád</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myslet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takhle</a:t>
                      </a:r>
                      <a:r>
                        <a:rPr kumimoji="0" lang="en-US" sz="2000" b="1" i="1" u="none" strike="noStrike" cap="none" normalizeH="0" baseline="0">
                          <a:ln>
                            <a:noFill/>
                          </a:ln>
                          <a:solidFill>
                            <a:srgbClr val="333333"/>
                          </a:solidFill>
                          <a:effectLst/>
                          <a:latin typeface="Calibri Light"/>
                        </a:rPr>
                        <a:t> negativně” </a:t>
                      </a:r>
                      <a:r>
                        <a:rPr kumimoji="0" lang="en-US" sz="2000" b="1" i="1" u="none" strike="noStrike" cap="none" normalizeH="0" baseline="0" dirty="0">
                          <a:ln>
                            <a:noFill/>
                          </a:ln>
                          <a:solidFill>
                            <a:srgbClr val="333333"/>
                          </a:solidFill>
                          <a:effectLst/>
                          <a:latin typeface="Calibri Light"/>
                        </a:rPr>
                        <a:t>…ale to </a:t>
                      </a:r>
                      <a:r>
                        <a:rPr kumimoji="0" lang="en-US" sz="2000" b="1" i="1" u="none" strike="noStrike" cap="none" normalizeH="0" baseline="0" err="1">
                          <a:ln>
                            <a:noFill/>
                          </a:ln>
                          <a:solidFill>
                            <a:srgbClr val="333333"/>
                          </a:solidFill>
                          <a:effectLst/>
                          <a:latin typeface="Calibri Light"/>
                        </a:rPr>
                        <a:t>nefunguje</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viz</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následující</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cvičení</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Sami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položte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otázku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jsou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tyto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myšlenky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plně</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oprávněné</a:t>
                      </a:r>
                      <a:r>
                        <a:rPr kumimoji="0" lang="en-US" sz="2000" b="0" i="0" u="none" strike="noStrike" cap="none" normalizeH="0" baseline="0" dirty="0">
                          <a:ln>
                            <a:noFill/>
                          </a:ln>
                          <a:solidFill>
                            <a:srgbClr val="333333"/>
                          </a:solidFill>
                          <a:effectLst/>
                          <a:latin typeface="Calibri Light"/>
                        </a:rPr>
                        <a:t>. Co </a:t>
                      </a:r>
                      <a:r>
                        <a:rPr kumimoji="0" lang="en-US" sz="2000" b="0" i="0" u="none" strike="noStrike" cap="none" normalizeH="0" baseline="0" dirty="0" err="1">
                          <a:ln>
                            <a:noFill/>
                          </a:ln>
                          <a:solidFill>
                            <a:srgbClr val="333333"/>
                          </a:solidFill>
                          <a:effectLst/>
                          <a:latin typeface="Calibri Light"/>
                        </a:rPr>
                        <a:t>svědčí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proti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nim</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Zaměřte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svou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pozornost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jinam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tím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začnete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dělat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něco</a:t>
                      </a:r>
                      <a:r>
                        <a:rPr kumimoji="0" lang="en-US" sz="2000" b="0" i="0" u="none" strike="noStrike" cap="none" normalizeH="0" baseline="0" dirty="0">
                          <a:ln>
                            <a:noFill/>
                          </a:ln>
                          <a:solidFill>
                            <a:srgbClr val="333333"/>
                          </a:solidFill>
                          <a:effectLst/>
                          <a:latin typeface="Calibri Light"/>
                        </a:rPr>
                        <a:t>, co </a:t>
                      </a:r>
                      <a:r>
                        <a:rPr kumimoji="0" lang="en-US" sz="2000" b="0" i="0" u="none" strike="noStrike" cap="none" normalizeH="0" baseline="0" dirty="0" err="1">
                          <a:ln>
                            <a:noFill/>
                          </a:ln>
                          <a:solidFill>
                            <a:srgbClr val="333333"/>
                          </a:solidFill>
                          <a:effectLst/>
                          <a:latin typeface="Calibri Light"/>
                        </a:rPr>
                        <a:t>vás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baví</a:t>
                      </a:r>
                      <a:r>
                        <a:rPr kumimoji="0" lang="en-US" sz="2000" b="0" i="0" u="none" strike="noStrike" cap="none" normalizeH="0" baseline="0" dirty="0">
                          <a:ln>
                            <a:noFill/>
                          </a:ln>
                          <a:solidFill>
                            <a:srgbClr val="333333"/>
                          </a:solidFill>
                          <a:effectLst/>
                          <a:latin typeface="Calibri Light"/>
                        </a:rPr>
                        <a:t> a je </a:t>
                      </a:r>
                      <a:r>
                        <a:rPr kumimoji="0" lang="en-US" sz="2000" b="0" i="0" u="none" strike="noStrike" cap="none" normalizeH="0" baseline="0" dirty="0" err="1">
                          <a:ln>
                            <a:noFill/>
                          </a:ln>
                          <a:solidFill>
                            <a:srgbClr val="333333"/>
                          </a:solidFill>
                          <a:effectLst/>
                          <a:latin typeface="Calibri Light"/>
                        </a:rPr>
                        <a:t>vám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příjemné</a:t>
                      </a:r>
                      <a:r>
                        <a:rPr kumimoji="0" lang="en-US" sz="2000" b="0" i="0" u="none" strike="noStrike" cap="none" normalizeH="0" baseline="0" dirty="0">
                          <a:ln>
                            <a:noFill/>
                          </a:ln>
                          <a:solidFill>
                            <a:srgbClr val="333333"/>
                          </a:solidFill>
                          <a:effectLst/>
                          <a:latin typeface="Calibri Light"/>
                        </a:rPr>
                        <a:t>.</a:t>
                      </a:r>
                      <a:endParaRPr kumimoji="0" lang="fr-F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7" name="Footer Placeholder 6"/>
          <p:cNvSpPr>
            <a:spLocks noGrp="1"/>
          </p:cNvSpPr>
          <p:nvPr>
            <p:ph type="ftr" sz="quarter" idx="11"/>
          </p:nvPr>
        </p:nvSpPr>
        <p:spPr/>
        <p:txBody>
          <a:bodyPr/>
          <a:lstStyle/>
          <a:p>
            <a:pPr>
              <a:defRPr/>
            </a:pPr>
            <a:r>
              <a:rPr lang="de-DE"/>
              <a:t>Metakognitivní trénink 8 – Sebedůvěra &amp; Nálada</a:t>
            </a:r>
          </a:p>
        </p:txBody>
      </p:sp>
      <p:sp>
        <p:nvSpPr>
          <p:cNvPr id="8" name="Slide Number Placeholder 7"/>
          <p:cNvSpPr>
            <a:spLocks noGrp="1"/>
          </p:cNvSpPr>
          <p:nvPr>
            <p:ph type="sldNum" sz="quarter" idx="12"/>
          </p:nvPr>
        </p:nvSpPr>
        <p:spPr/>
        <p:txBody>
          <a:bodyPr/>
          <a:lstStyle/>
          <a:p>
            <a:fld id="{D474BD11-40BA-4770-BBE7-25194158065B}"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6. Potlačování negativních myšlenek</a:t>
            </a:r>
            <a:br>
              <a:rPr lang="en-US" sz="3600">
                <a:solidFill>
                  <a:srgbClr val="004992"/>
                </a:solidFill>
                <a:latin typeface="+mn-lt"/>
                <a:ea typeface="+mn-ea"/>
                <a:cs typeface="+mn-cs"/>
              </a:rPr>
            </a:br>
            <a:r>
              <a:rPr lang="en-US">
                <a:solidFill>
                  <a:srgbClr val="004992"/>
                </a:solidFill>
                <a:latin typeface="+mn-lt"/>
                <a:ea typeface="+mn-ea"/>
                <a:cs typeface="+mn-cs"/>
              </a:rPr>
              <a:t>Cvičení</a:t>
            </a: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Potlačit vlastní vůlí nepříjemné myšlenky není možné</a:t>
            </a:r>
            <a:r>
              <a:rPr lang="de-DE" altLang="de-DE" sz="2400" dirty="0">
                <a:solidFill>
                  <a:srgbClr val="333333"/>
                </a:solidFill>
              </a:rPr>
              <a:t>. </a:t>
            </a:r>
            <a:r>
              <a:rPr lang="cs-CZ" altLang="de-DE" sz="2400" dirty="0">
                <a:solidFill>
                  <a:srgbClr val="333333"/>
                </a:solidFill>
              </a:rPr>
              <a:t>Když se člověk snaží na něco usilovně nemyslet, tak se mu nepříjemné myšlenky objevují ještě více</a:t>
            </a:r>
            <a:r>
              <a:rPr lang="de-DE" altLang="de-DE" sz="2400" dirty="0">
                <a:solidFill>
                  <a:srgbClr val="333333"/>
                </a:solidFill>
              </a:rPr>
              <a:t>.</a:t>
            </a:r>
            <a:endParaRPr lang="en-US" sz="2400" dirty="0">
              <a:solidFill>
                <a:srgbClr val="004992"/>
              </a:solidFill>
            </a:endParaRPr>
          </a:p>
        </p:txBody>
      </p:sp>
      <p:sp>
        <p:nvSpPr>
          <p:cNvPr id="8" name="Footer Placeholder 7"/>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3F782337-7E49-4D19-9D9A-888F1BEE0417}"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6. Potlačování negativních myšlenek</a:t>
            </a:r>
            <a:br>
              <a:rPr lang="en-US" sz="3600">
                <a:solidFill>
                  <a:srgbClr val="004992"/>
                </a:solidFill>
                <a:latin typeface="+mn-lt"/>
                <a:ea typeface="+mn-ea"/>
                <a:cs typeface="+mn-cs"/>
              </a:rPr>
            </a:br>
            <a:r>
              <a:rPr lang="en-US">
                <a:solidFill>
                  <a:srgbClr val="004992"/>
                </a:solidFill>
                <a:latin typeface="+mn-lt"/>
                <a:ea typeface="+mn-ea"/>
                <a:cs typeface="+mn-cs"/>
              </a:rPr>
              <a:t>Cvičení</a:t>
            </a: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Potlačit vlastní vůlí nepříjemné myšlenky není možné</a:t>
            </a:r>
            <a:r>
              <a:rPr lang="de-DE" altLang="de-DE" sz="2400" dirty="0">
                <a:solidFill>
                  <a:srgbClr val="333333"/>
                </a:solidFill>
              </a:rPr>
              <a:t>. </a:t>
            </a:r>
            <a:r>
              <a:rPr lang="cs-CZ" altLang="de-DE" sz="2400" dirty="0">
                <a:solidFill>
                  <a:srgbClr val="333333"/>
                </a:solidFill>
              </a:rPr>
              <a:t>Když se člověk snaží na něco usilovně nemyslet, tak se mu nepříjemné myšlenky objevují ještě více</a:t>
            </a:r>
            <a:r>
              <a:rPr lang="de-DE" altLang="de-DE" sz="2400" dirty="0">
                <a:solidFill>
                  <a:srgbClr val="333333"/>
                </a:solidFill>
              </a:rPr>
              <a:t>.</a:t>
            </a:r>
          </a:p>
          <a:p>
            <a:pPr lvl="0" defTabSz="914400" fontAlgn="base"/>
            <a:r>
              <a:rPr lang="cs-CZ" altLang="de-DE" sz="2400" dirty="0">
                <a:solidFill>
                  <a:srgbClr val="333333"/>
                </a:solidFill>
              </a:rPr>
              <a:t>Vyzkoušejte si to</a:t>
            </a:r>
            <a:r>
              <a:rPr lang="de-DE" altLang="de-DE" sz="2400">
                <a:solidFill>
                  <a:srgbClr val="333333"/>
                </a:solidFill>
              </a:rPr>
              <a:t>!</a:t>
            </a:r>
            <a:br>
              <a:rPr lang="de-DE" altLang="de-DE" sz="2400">
                <a:solidFill>
                  <a:srgbClr val="333333"/>
                </a:solidFill>
              </a:rPr>
            </a:br>
            <a:r>
              <a:rPr lang="cs-CZ" altLang="de-DE" sz="2400" dirty="0">
                <a:solidFill>
                  <a:srgbClr val="004992"/>
                </a:solidFill>
              </a:rPr>
              <a:t>Následující</a:t>
            </a:r>
            <a:r>
              <a:rPr lang="de-DE" altLang="de-DE" sz="2400" dirty="0">
                <a:solidFill>
                  <a:srgbClr val="004992"/>
                </a:solidFill>
              </a:rPr>
              <a:t> </a:t>
            </a:r>
            <a:r>
              <a:rPr lang="cs-CZ" altLang="de-DE" sz="2400" dirty="0">
                <a:solidFill>
                  <a:srgbClr val="004992"/>
                </a:solidFill>
              </a:rPr>
              <a:t>minutu nesmíte myslet na ledního medvěda</a:t>
            </a:r>
            <a:r>
              <a:rPr lang="de-DE"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t>Metakognitivní trénink 8 – Sebedůvěra &amp; Nálada</a:t>
            </a:r>
          </a:p>
        </p:txBody>
      </p:sp>
      <p:sp>
        <p:nvSpPr>
          <p:cNvPr id="4" name="Slide Number Placeholder 3"/>
          <p:cNvSpPr>
            <a:spLocks noGrp="1"/>
          </p:cNvSpPr>
          <p:nvPr>
            <p:ph type="sldNum" sz="quarter" idx="12"/>
          </p:nvPr>
        </p:nvSpPr>
        <p:spPr/>
        <p:txBody>
          <a:bodyPr/>
          <a:lstStyle/>
          <a:p>
            <a:fld id="{3F782337-7E49-4D19-9D9A-888F1BEE0417}" type="slidenum">
              <a:rPr lang="de-DE" altLang="de-DE" smtClean="0"/>
              <a:pPr/>
              <a:t>32</a:t>
            </a:fld>
            <a:endParaRPr lang="de-DE" altLang="de-DE"/>
          </a:p>
        </p:txBody>
      </p:sp>
    </p:spTree>
    <p:extLst>
      <p:ext uri="{BB962C8B-B14F-4D97-AF65-F5344CB8AC3E}">
        <p14:creationId xmlns:p14="http://schemas.microsoft.com/office/powerpoint/2010/main" val="25894071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3600" dirty="0">
                <a:solidFill>
                  <a:srgbClr val="004992"/>
                </a:solidFill>
                <a:latin typeface="+mn-lt"/>
                <a:ea typeface="+mn-ea"/>
                <a:cs typeface="+mn-cs"/>
              </a:rPr>
              <a:t>6. </a:t>
            </a:r>
            <a:r>
              <a:rPr lang="en-US" sz="3600" dirty="0" err="1">
                <a:solidFill>
                  <a:srgbClr val="004992"/>
                </a:solidFill>
                <a:latin typeface="+mn-lt"/>
                <a:ea typeface="+mn-ea"/>
                <a:cs typeface="+mn-cs"/>
              </a:rPr>
              <a:t>Potlačování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negativních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myšlenek</a:t>
            </a:r>
            <a:br>
              <a:rPr lang="en-US" sz="3600" dirty="0">
                <a:solidFill>
                  <a:srgbClr val="004992"/>
                </a:solidFill>
                <a:latin typeface="+mn-lt"/>
                <a:ea typeface="+mn-ea"/>
                <a:cs typeface="+mn-cs"/>
              </a:rPr>
            </a:br>
            <a:r>
              <a:rPr lang="en-US" dirty="0" err="1">
                <a:solidFill>
                  <a:srgbClr val="004992"/>
                </a:solidFill>
                <a:latin typeface="+mn-lt"/>
                <a:ea typeface="+mn-ea"/>
                <a:cs typeface="+mn-cs"/>
              </a:rPr>
              <a:t>Fungovalo</a:t>
            </a:r>
            <a:r>
              <a:rPr lang="en-US" dirty="0">
                <a:solidFill>
                  <a:srgbClr val="004992"/>
                </a:solidFill>
                <a:latin typeface="+mn-lt"/>
                <a:ea typeface="+mn-ea"/>
                <a:cs typeface="+mn-cs"/>
              </a:rPr>
              <a:t> to? Ne!</a:t>
            </a:r>
          </a:p>
        </p:txBody>
      </p:sp>
      <p:sp>
        <p:nvSpPr>
          <p:cNvPr id="4" name="Content Placeholder 3"/>
          <p:cNvSpPr>
            <a:spLocks noGrp="1"/>
          </p:cNvSpPr>
          <p:nvPr>
            <p:ph idx="1"/>
          </p:nvPr>
        </p:nvSpPr>
        <p:spPr/>
        <p:txBody>
          <a:bodyPr/>
          <a:lstStyle/>
          <a:p>
            <a:pPr lvl="0" defTabSz="914377"/>
            <a:r>
              <a:rPr lang="de-DE" altLang="de-DE" sz="2400" dirty="0">
                <a:solidFill>
                  <a:srgbClr val="333333"/>
                </a:solidFill>
              </a:rPr>
              <a:t>Většina z vás si pravděpodobně vybavila ledního medvěda a/nebo něco, co s ním souvisí (např. ZOO, sníh, Arktidu atd.)</a:t>
            </a:r>
          </a:p>
          <a:p>
            <a:pPr lvl="0" defTabSz="914377"/>
            <a:r>
              <a:rPr lang="de-DE" altLang="de-DE" sz="2400" dirty="0">
                <a:solidFill>
                  <a:srgbClr val="333333"/>
                </a:solidFill>
              </a:rPr>
              <a:t>Tento efekt se ještě zesiluje, když se snažíme nepříjemné </a:t>
            </a:r>
            <a:r>
              <a:rPr lang="de-DE" altLang="de-DE" sz="2400">
                <a:solidFill>
                  <a:srgbClr val="333333"/>
                </a:solidFill>
              </a:rPr>
              <a:t>myšlenky (“Nestojím za nic” </a:t>
            </a:r>
            <a:r>
              <a:rPr lang="de-DE" altLang="de-DE" sz="2400" dirty="0">
                <a:solidFill>
                  <a:srgbClr val="333333"/>
                </a:solidFill>
              </a:rPr>
              <a:t>apod.) úmyslně potlačit. Tyto myšlenky mohou pak natolik zesílit, že nám začnou připadat divné a máme dojem, že je vůbec nedokážeme ovládat!</a:t>
            </a:r>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Metakognitivní trénink 8 – Sebedůvěra &amp; Nálada</a:t>
            </a:r>
          </a:p>
        </p:txBody>
      </p:sp>
      <p:sp>
        <p:nvSpPr>
          <p:cNvPr id="11" name="Slide Number Placeholder 10"/>
          <p:cNvSpPr>
            <a:spLocks noGrp="1"/>
          </p:cNvSpPr>
          <p:nvPr>
            <p:ph type="sldNum" sz="quarter" idx="12"/>
          </p:nvPr>
        </p:nvSpPr>
        <p:spPr/>
        <p:txBody>
          <a:bodyPr/>
          <a:lstStyle/>
          <a:p>
            <a:fld id="{3F782337-7E49-4D19-9D9A-888F1BEE0417}"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5"/>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tedy dělat:</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a:r>
              <a:rPr lang="cs-CZ" altLang="de-DE" sz="2400" dirty="0">
                <a:solidFill>
                  <a:srgbClr val="333333"/>
                </a:solidFill>
              </a:rPr>
              <a:t>Pokud vás negativní myšlenky hodně trápí</a:t>
            </a:r>
            <a:r>
              <a:rPr lang="de-DE" altLang="de-DE" sz="2400" dirty="0">
                <a:solidFill>
                  <a:srgbClr val="333333"/>
                </a:solidFill>
              </a:rPr>
              <a:t>, </a:t>
            </a:r>
            <a:r>
              <a:rPr lang="cs-CZ" altLang="de-DE" sz="2400" dirty="0">
                <a:solidFill>
                  <a:srgbClr val="333333"/>
                </a:solidFill>
              </a:rPr>
              <a:t>nesnažte se je aktivně zahnat nebo potlačit </a:t>
            </a:r>
            <a:r>
              <a:rPr lang="de-DE" altLang="de-DE" sz="2400" dirty="0">
                <a:solidFill>
                  <a:srgbClr val="333333"/>
                </a:solidFill>
              </a:rPr>
              <a:t>(</a:t>
            </a:r>
            <a:r>
              <a:rPr lang="cs-CZ" altLang="de-DE" sz="2400" dirty="0">
                <a:solidFill>
                  <a:srgbClr val="333333"/>
                </a:solidFill>
              </a:rPr>
              <a:t>protože to je naopak ještě posílí</a:t>
            </a:r>
            <a:r>
              <a:rPr lang="de-DE" altLang="de-DE" sz="2400" dirty="0">
                <a:solidFill>
                  <a:srgbClr val="333333"/>
                </a:solidFill>
              </a:rPr>
              <a:t>), </a:t>
            </a:r>
            <a:r>
              <a:rPr lang="cs-CZ" altLang="de-DE" sz="2400" dirty="0">
                <a:solidFill>
                  <a:srgbClr val="333333"/>
                </a:solidFill>
              </a:rPr>
              <a:t>ale pozorujte je jako události ve své mysli, aniž byste do nich nějak zasahovali </a:t>
            </a:r>
            <a:r>
              <a:rPr lang="de-DE" altLang="de-DE" sz="2400" dirty="0">
                <a:solidFill>
                  <a:srgbClr val="333333"/>
                </a:solidFill>
              </a:rPr>
              <a:t>– </a:t>
            </a:r>
            <a:r>
              <a:rPr lang="cs-CZ" altLang="de-DE" sz="2400" dirty="0">
                <a:solidFill>
                  <a:srgbClr val="333333"/>
                </a:solidFill>
              </a:rPr>
              <a:t>jako když pozorujete bouři, která zuří venku, zatímco vy jste bezpečně za oknem</a:t>
            </a:r>
            <a:r>
              <a:rPr lang="de-DE" altLang="de-DE" sz="2400" dirty="0">
                <a:solidFill>
                  <a:srgbClr val="333333"/>
                </a:solidFill>
              </a:rPr>
              <a:t>.</a:t>
            </a:r>
          </a:p>
          <a:p>
            <a:pPr lvl="0" defTabSz="914400"/>
            <a:r>
              <a:rPr lang="cs-CZ" altLang="de-DE" sz="2400" dirty="0">
                <a:solidFill>
                  <a:srgbClr val="004992"/>
                </a:solidFill>
              </a:rPr>
              <a:t>Myšlenky se pak postupně vytratí, tak jako se rozplynou</a:t>
            </a:r>
            <a:br>
              <a:rPr lang="en-US" altLang="de-DE" sz="2400" dirty="0">
                <a:solidFill>
                  <a:srgbClr val="004992"/>
                </a:solidFill>
              </a:rPr>
            </a:br>
            <a:r>
              <a:rPr lang="cs-CZ" altLang="de-DE" sz="2400" dirty="0">
                <a:solidFill>
                  <a:srgbClr val="004992"/>
                </a:solidFill>
              </a:rPr>
              <a:t>bouřková</a:t>
            </a:r>
            <a:r>
              <a:rPr lang="en-US" altLang="de-DE" sz="2400" dirty="0">
                <a:solidFill>
                  <a:srgbClr val="004992"/>
                </a:solidFill>
              </a:rPr>
              <a:t> </a:t>
            </a:r>
            <a:r>
              <a:rPr lang="cs-CZ" altLang="de-DE" sz="2400" dirty="0">
                <a:solidFill>
                  <a:srgbClr val="004992"/>
                </a:solidFill>
              </a:rPr>
              <a:t>mračna</a:t>
            </a:r>
            <a:r>
              <a:rPr lang="de-DE" altLang="de-DE" sz="2400" dirty="0">
                <a:solidFill>
                  <a:srgbClr val="004992"/>
                </a:solidFill>
              </a:rPr>
              <a:t>.</a:t>
            </a:r>
            <a:endParaRPr lang="en-US" sz="2400" dirty="0">
              <a:solidFill>
                <a:srgbClr val="004992"/>
              </a:solidFill>
            </a:endParaRPr>
          </a:p>
        </p:txBody>
      </p:sp>
      <p:pic>
        <p:nvPicPr>
          <p:cNvPr id="9"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Metakognitivní trénink 8 – Sebedůvěra &amp; Nálada</a:t>
            </a:r>
          </a:p>
        </p:txBody>
      </p:sp>
      <p:sp>
        <p:nvSpPr>
          <p:cNvPr id="11" name="Slide Number Placeholder 10"/>
          <p:cNvSpPr>
            <a:spLocks noGrp="1"/>
          </p:cNvSpPr>
          <p:nvPr>
            <p:ph type="sldNum" sz="quarter" idx="12"/>
          </p:nvPr>
        </p:nvSpPr>
        <p:spPr/>
        <p:txBody>
          <a:bodyPr/>
          <a:lstStyle/>
          <a:p>
            <a:fld id="{3F782337-7E49-4D19-9D9A-888F1BEE0417}"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Další typy zkresleného uvažování</a:t>
            </a:r>
          </a:p>
        </p:txBody>
      </p:sp>
      <p:sp>
        <p:nvSpPr>
          <p:cNvPr id="51202" name="Rectangle 2"/>
          <p:cNvSpPr>
            <a:spLocks noGrp="1" noChangeArrowheads="1"/>
          </p:cNvSpPr>
          <p:nvPr>
            <p:ph idx="1"/>
          </p:nvPr>
        </p:nvSpPr>
        <p:spPr/>
        <p:txBody>
          <a:bodyPr>
            <a:noAutofit/>
          </a:bodyPr>
          <a:lstStyle/>
          <a:p>
            <a:pPr eaLnBrk="1" hangingPunct="1">
              <a:lnSpc>
                <a:spcPct val="100000"/>
              </a:lnSpc>
              <a:spcBef>
                <a:spcPts val="1200"/>
              </a:spcBef>
            </a:pPr>
            <a:r>
              <a:rPr lang="cs-CZ" altLang="de-DE" sz="2000" b="1" dirty="0">
                <a:solidFill>
                  <a:srgbClr val="004992"/>
                </a:solidFill>
              </a:rPr>
              <a:t>Srovnávání se s druhými lidmi</a:t>
            </a:r>
            <a:r>
              <a:rPr lang="en-US" altLang="de-DE" sz="2000" b="1" dirty="0">
                <a:solidFill>
                  <a:srgbClr val="004992"/>
                </a:solidFill>
              </a:rPr>
              <a:t>:</a:t>
            </a:r>
            <a:endParaRPr lang="de-DE" altLang="de-DE" sz="2000" b="1" dirty="0">
              <a:solidFill>
                <a:srgbClr val="004992"/>
              </a:solidFill>
            </a:endParaRPr>
          </a:p>
          <a:p>
            <a:pPr marL="342900" lvl="1" indent="-342900" eaLnBrk="1" hangingPunct="1">
              <a:lnSpc>
                <a:spcPct val="100000"/>
              </a:lnSpc>
              <a:spcBef>
                <a:spcPts val="1200"/>
              </a:spcBef>
              <a:spcAft>
                <a:spcPts val="0"/>
              </a:spcAft>
              <a:buClr>
                <a:srgbClr val="333333"/>
              </a:buClr>
              <a:buFont typeface="WingDings"/>
              <a:buChar char=""/>
            </a:pPr>
            <a:r>
              <a:rPr lang="cs-CZ" altLang="de-DE" sz="2000" dirty="0">
                <a:solidFill>
                  <a:srgbClr val="333333"/>
                </a:solidFill>
              </a:rPr>
              <a:t>Nesrovnávejte se příliš s druhými lidmi</a:t>
            </a:r>
            <a:r>
              <a:rPr lang="en-US" altLang="de-DE" sz="2000" dirty="0">
                <a:solidFill>
                  <a:srgbClr val="333333"/>
                </a:solidFill>
              </a:rPr>
              <a:t>!</a:t>
            </a:r>
          </a:p>
          <a:p>
            <a:pPr marL="342900" lvl="1" indent="-342900" eaLnBrk="1" hangingPunct="1">
              <a:lnSpc>
                <a:spcPct val="100000"/>
              </a:lnSpc>
              <a:spcBef>
                <a:spcPts val="1200"/>
              </a:spcBef>
              <a:spcAft>
                <a:spcPts val="0"/>
              </a:spcAft>
              <a:buClr>
                <a:srgbClr val="333333"/>
              </a:buClr>
              <a:buFont typeface="WingDings"/>
              <a:buChar char=""/>
            </a:pPr>
            <a:r>
              <a:rPr lang="cs-CZ" altLang="de-DE" sz="2000" dirty="0">
                <a:solidFill>
                  <a:srgbClr val="333333"/>
                </a:solidFill>
              </a:rPr>
              <a:t>Vždycky budou lidé, kteří jsou přitažlivější, úspěšnější a oblíbenější</a:t>
            </a:r>
            <a:r>
              <a:rPr lang="en-US" altLang="de-DE" sz="2000" dirty="0">
                <a:solidFill>
                  <a:srgbClr val="333333"/>
                </a:solidFill>
              </a:rPr>
              <a:t>. </a:t>
            </a:r>
            <a:r>
              <a:rPr lang="cs-CZ" altLang="de-DE" sz="2000" dirty="0">
                <a:solidFill>
                  <a:srgbClr val="333333"/>
                </a:solidFill>
              </a:rPr>
              <a:t>Pokud se však s </a:t>
            </a:r>
            <a:r>
              <a:rPr lang="cs-CZ" altLang="de-DE" sz="2000">
                <a:solidFill>
                  <a:srgbClr val="333333"/>
                </a:solidFill>
              </a:rPr>
              <a:t>těmito “miláčky štěstěny” </a:t>
            </a:r>
            <a:r>
              <a:rPr lang="cs-CZ" altLang="de-DE" sz="2000" dirty="0">
                <a:solidFill>
                  <a:srgbClr val="333333"/>
                </a:solidFill>
              </a:rPr>
              <a:t>seznámíte blíže, zjistíte, že i oni mají své nedostatky </a:t>
            </a:r>
            <a:r>
              <a:rPr lang="en-US" altLang="de-DE" sz="2000" dirty="0">
                <a:solidFill>
                  <a:srgbClr val="333333"/>
                </a:solidFill>
              </a:rPr>
              <a:t>a</a:t>
            </a:r>
            <a:r>
              <a:rPr lang="cs-CZ" altLang="de-DE" sz="2000" dirty="0">
                <a:solidFill>
                  <a:srgbClr val="333333"/>
                </a:solidFill>
              </a:rPr>
              <a:t> problémy</a:t>
            </a:r>
            <a:r>
              <a:rPr lang="en-US" altLang="de-DE" sz="2000" dirty="0">
                <a:solidFill>
                  <a:srgbClr val="333333"/>
                </a:solidFill>
              </a:rPr>
              <a:t>.</a:t>
            </a:r>
          </a:p>
        </p:txBody>
      </p:sp>
      <p:sp>
        <p:nvSpPr>
          <p:cNvPr id="9" name="Footer Placeholder 8"/>
          <p:cNvSpPr>
            <a:spLocks noGrp="1"/>
          </p:cNvSpPr>
          <p:nvPr>
            <p:ph type="ftr" sz="quarter" idx="11"/>
          </p:nvPr>
        </p:nvSpPr>
        <p:spPr/>
        <p:txBody>
          <a:bodyPr/>
          <a:lstStyle/>
          <a:p>
            <a:pPr>
              <a:defRPr/>
            </a:pPr>
            <a:r>
              <a:rPr lang="de-DE"/>
              <a:t>Metakognitivní trénink 8 – Sebedůvěra &amp; Nálada</a:t>
            </a:r>
          </a:p>
        </p:txBody>
      </p:sp>
      <p:sp>
        <p:nvSpPr>
          <p:cNvPr id="10" name="Slide Number Placeholder 9"/>
          <p:cNvSpPr>
            <a:spLocks noGrp="1"/>
          </p:cNvSpPr>
          <p:nvPr>
            <p:ph type="sldNum" sz="quarter" idx="12"/>
          </p:nvPr>
        </p:nvSpPr>
        <p:spPr/>
        <p:txBody>
          <a:bodyPr/>
          <a:lstStyle/>
          <a:p>
            <a:fld id="{3F782337-7E49-4D19-9D9A-888F1BEE0417}"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Další typy zkresleného uvažování</a:t>
            </a:r>
          </a:p>
        </p:txBody>
      </p:sp>
      <p:sp>
        <p:nvSpPr>
          <p:cNvPr id="51202" name="Rectangle 2"/>
          <p:cNvSpPr>
            <a:spLocks noGrp="1" noChangeArrowheads="1"/>
          </p:cNvSpPr>
          <p:nvPr>
            <p:ph idx="1"/>
          </p:nvPr>
        </p:nvSpPr>
        <p:spPr/>
        <p:txBody>
          <a:bodyPr>
            <a:noAutofit/>
          </a:bodyPr>
          <a:lstStyle/>
          <a:p>
            <a:pPr eaLnBrk="1" hangingPunct="1">
              <a:lnSpc>
                <a:spcPct val="100000"/>
              </a:lnSpc>
              <a:spcBef>
                <a:spcPts val="1200"/>
              </a:spcBef>
            </a:pPr>
            <a:r>
              <a:rPr lang="cs-CZ" altLang="de-DE" sz="2000" b="1" dirty="0">
                <a:solidFill>
                  <a:srgbClr val="004992"/>
                </a:solidFill>
              </a:rPr>
              <a:t>Srovnávání se s druhými lidmi</a:t>
            </a:r>
            <a:r>
              <a:rPr lang="en-US" altLang="de-DE" sz="2000" b="1" dirty="0">
                <a:solidFill>
                  <a:srgbClr val="004992"/>
                </a:solidFill>
              </a:rPr>
              <a:t>:</a:t>
            </a:r>
            <a:endParaRPr lang="de-DE" altLang="de-DE" sz="2000" b="1" dirty="0">
              <a:solidFill>
                <a:srgbClr val="004992"/>
              </a:solidFill>
            </a:endParaRPr>
          </a:p>
          <a:p>
            <a:pPr marL="342900" lvl="1" indent="-342900" eaLnBrk="1" hangingPunct="1">
              <a:lnSpc>
                <a:spcPct val="100000"/>
              </a:lnSpc>
              <a:spcBef>
                <a:spcPts val="1200"/>
              </a:spcBef>
              <a:spcAft>
                <a:spcPts val="0"/>
              </a:spcAft>
              <a:buClr>
                <a:srgbClr val="333333"/>
              </a:buClr>
              <a:buFont typeface="WingDings"/>
              <a:buChar char=""/>
            </a:pPr>
            <a:r>
              <a:rPr lang="cs-CZ" altLang="de-DE" sz="2000" dirty="0">
                <a:solidFill>
                  <a:srgbClr val="333333"/>
                </a:solidFill>
              </a:rPr>
              <a:t>Nesrovnávejte se příliš s druhými lidmi</a:t>
            </a:r>
            <a:r>
              <a:rPr lang="en-US" altLang="de-DE" sz="2000" dirty="0">
                <a:solidFill>
                  <a:srgbClr val="333333"/>
                </a:solidFill>
              </a:rPr>
              <a:t>!</a:t>
            </a:r>
          </a:p>
          <a:p>
            <a:pPr marL="342900" lvl="1" indent="-342900" eaLnBrk="1" hangingPunct="1">
              <a:lnSpc>
                <a:spcPct val="100000"/>
              </a:lnSpc>
              <a:spcBef>
                <a:spcPts val="1200"/>
              </a:spcBef>
              <a:spcAft>
                <a:spcPts val="0"/>
              </a:spcAft>
              <a:buClr>
                <a:srgbClr val="333333"/>
              </a:buClr>
              <a:buFont typeface="WingDings"/>
              <a:buChar char=""/>
            </a:pPr>
            <a:r>
              <a:rPr lang="cs-CZ" altLang="de-DE" sz="2000" dirty="0">
                <a:solidFill>
                  <a:srgbClr val="333333"/>
                </a:solidFill>
              </a:rPr>
              <a:t>Vždycky budou lidé, kteří jsou přitažlivější, úspěšnější a oblíbenější</a:t>
            </a:r>
            <a:r>
              <a:rPr lang="en-US" altLang="de-DE" sz="2000" dirty="0">
                <a:solidFill>
                  <a:srgbClr val="333333"/>
                </a:solidFill>
              </a:rPr>
              <a:t>. </a:t>
            </a:r>
            <a:r>
              <a:rPr lang="cs-CZ" altLang="de-DE" sz="2000" dirty="0">
                <a:solidFill>
                  <a:srgbClr val="333333"/>
                </a:solidFill>
              </a:rPr>
              <a:t>Pokud se však s </a:t>
            </a:r>
            <a:r>
              <a:rPr lang="cs-CZ" altLang="de-DE" sz="2000">
                <a:solidFill>
                  <a:srgbClr val="333333"/>
                </a:solidFill>
              </a:rPr>
              <a:t>těmito “miláčky štěstěny” </a:t>
            </a:r>
            <a:r>
              <a:rPr lang="cs-CZ" altLang="de-DE" sz="2000" dirty="0">
                <a:solidFill>
                  <a:srgbClr val="333333"/>
                </a:solidFill>
              </a:rPr>
              <a:t>seznámíte blíže, zjistíte, že i oni mají své nedostatky </a:t>
            </a:r>
            <a:r>
              <a:rPr lang="en-US" altLang="de-DE" sz="2000" dirty="0">
                <a:solidFill>
                  <a:srgbClr val="333333"/>
                </a:solidFill>
              </a:rPr>
              <a:t>a</a:t>
            </a:r>
            <a:r>
              <a:rPr lang="cs-CZ" altLang="de-DE" sz="2000" dirty="0">
                <a:solidFill>
                  <a:srgbClr val="333333"/>
                </a:solidFill>
              </a:rPr>
              <a:t> problémy</a:t>
            </a:r>
            <a:r>
              <a:rPr lang="en-US" altLang="de-DE" sz="2000" dirty="0">
                <a:solidFill>
                  <a:srgbClr val="333333"/>
                </a:solidFill>
              </a:rPr>
              <a:t>.</a:t>
            </a:r>
          </a:p>
          <a:p>
            <a:pPr eaLnBrk="1" hangingPunct="1"/>
            <a:r>
              <a:rPr lang="en-US" altLang="de-DE" sz="2000" b="1" dirty="0">
                <a:solidFill>
                  <a:srgbClr val="004992"/>
                </a:solidFill>
              </a:rPr>
              <a:t>Absolut</a:t>
            </a:r>
            <a:r>
              <a:rPr lang="cs-CZ" altLang="de-DE" sz="2000" b="1" dirty="0">
                <a:solidFill>
                  <a:srgbClr val="004992"/>
                </a:solidFill>
              </a:rPr>
              <a:t>istické nároky</a:t>
            </a:r>
            <a:r>
              <a:rPr lang="en-US" altLang="de-DE" sz="2000" b="1" dirty="0">
                <a:solidFill>
                  <a:srgbClr val="004992"/>
                </a:solidFill>
              </a:rPr>
              <a:t>:</a:t>
            </a:r>
          </a:p>
          <a:p>
            <a:pPr marL="342900" lvl="1" indent="-342900" eaLnBrk="1" hangingPunct="1">
              <a:lnSpc>
                <a:spcPct val="100000"/>
              </a:lnSpc>
              <a:spcBef>
                <a:spcPts val="1200"/>
              </a:spcBef>
              <a:spcAft>
                <a:spcPts val="0"/>
              </a:spcAft>
              <a:buClr>
                <a:srgbClr val="333333"/>
              </a:buClr>
              <a:buFont typeface="WingDings"/>
              <a:buChar char=""/>
            </a:pPr>
            <a:r>
              <a:rPr lang="cs-CZ" altLang="de-DE" sz="2000" dirty="0">
                <a:solidFill>
                  <a:srgbClr val="333333"/>
                </a:solidFill>
              </a:rPr>
              <a:t>Nemějte na sebe příliš vysoké a absolutistické nároky jako</a:t>
            </a:r>
            <a:r>
              <a:rPr lang="en-US" altLang="de-DE" sz="2000" dirty="0">
                <a:solidFill>
                  <a:srgbClr val="333333"/>
                </a:solidFill>
              </a:rPr>
              <a:t>:</a:t>
            </a:r>
          </a:p>
          <a:p>
            <a:pPr lvl="2" eaLnBrk="1" hangingPunct="1">
              <a:lnSpc>
                <a:spcPct val="100000"/>
              </a:lnSpc>
              <a:spcBef>
                <a:spcPts val="1200"/>
              </a:spcBef>
              <a:spcAft>
                <a:spcPts val="0"/>
              </a:spcAft>
              <a:buClr>
                <a:srgbClr val="FFFFFF"/>
              </a:buClr>
              <a:buFont typeface="WingDings"/>
              <a:buChar char=""/>
            </a:pPr>
            <a:r>
              <a:rPr lang="cs-CZ" altLang="de-DE" sz="2000">
                <a:solidFill>
                  <a:srgbClr val="333333"/>
                </a:solidFill>
              </a:rPr>
              <a:t>“Vždycky </a:t>
            </a:r>
            <a:r>
              <a:rPr lang="cs-CZ" altLang="de-DE" sz="2000" dirty="0">
                <a:solidFill>
                  <a:srgbClr val="333333"/>
                </a:solidFill>
              </a:rPr>
              <a:t>musím vypadat </a:t>
            </a:r>
            <a:r>
              <a:rPr lang="cs-CZ" altLang="de-DE" sz="2000">
                <a:solidFill>
                  <a:srgbClr val="333333"/>
                </a:solidFill>
              </a:rPr>
              <a:t>dobře.”</a:t>
            </a:r>
            <a:endParaRPr lang="de-DE" altLang="de-DE" sz="2000" dirty="0">
              <a:solidFill>
                <a:srgbClr val="333333"/>
              </a:solidFill>
            </a:endParaRPr>
          </a:p>
          <a:p>
            <a:pPr lvl="2" eaLnBrk="1" hangingPunct="1">
              <a:lnSpc>
                <a:spcPct val="100000"/>
              </a:lnSpc>
              <a:spcBef>
                <a:spcPts val="1200"/>
              </a:spcBef>
              <a:spcAft>
                <a:spcPts val="0"/>
              </a:spcAft>
              <a:buClr>
                <a:srgbClr val="FFFFFF"/>
              </a:buClr>
              <a:buFont typeface="WingDings"/>
              <a:buChar char=""/>
            </a:pPr>
            <a:r>
              <a:rPr lang="cs-CZ" altLang="de-DE" sz="2000">
                <a:solidFill>
                  <a:srgbClr val="333333"/>
                </a:solidFill>
              </a:rPr>
              <a:t>“Vždycky </a:t>
            </a:r>
            <a:r>
              <a:rPr lang="cs-CZ" altLang="de-DE" sz="2000" dirty="0">
                <a:solidFill>
                  <a:srgbClr val="333333"/>
                </a:solidFill>
              </a:rPr>
              <a:t>musím udělat dojem, že jsem </a:t>
            </a:r>
            <a:r>
              <a:rPr lang="cs-CZ" altLang="de-DE" sz="2000">
                <a:solidFill>
                  <a:srgbClr val="333333"/>
                </a:solidFill>
              </a:rPr>
              <a:t>chytrý.”</a:t>
            </a:r>
            <a:endParaRPr lang="de-DE" altLang="de-DE" sz="2000" dirty="0">
              <a:solidFill>
                <a:srgbClr val="333333"/>
              </a:solidFill>
            </a:endParaRPr>
          </a:p>
          <a:p>
            <a:pPr lvl="2" eaLnBrk="1" hangingPunct="1">
              <a:lnSpc>
                <a:spcPct val="100000"/>
              </a:lnSpc>
              <a:spcBef>
                <a:spcPts val="1200"/>
              </a:spcBef>
              <a:spcAft>
                <a:spcPts val="0"/>
              </a:spcAft>
              <a:buClr>
                <a:srgbClr val="FFFFFF"/>
              </a:buClr>
              <a:buFont typeface="WingDings"/>
              <a:buChar char=""/>
            </a:pPr>
            <a:r>
              <a:rPr lang="cs-CZ" altLang="de-DE" sz="2000">
                <a:solidFill>
                  <a:srgbClr val="333333"/>
                </a:solidFill>
              </a:rPr>
              <a:t>“Vždycky </a:t>
            </a:r>
            <a:r>
              <a:rPr lang="cs-CZ" altLang="de-DE" sz="2000" dirty="0">
                <a:solidFill>
                  <a:srgbClr val="333333"/>
                </a:solidFill>
              </a:rPr>
              <a:t>musím být velmi </a:t>
            </a:r>
            <a:r>
              <a:rPr lang="cs-CZ" altLang="de-DE" sz="2000">
                <a:solidFill>
                  <a:srgbClr val="333333"/>
                </a:solidFill>
              </a:rPr>
              <a:t>zábavný.</a:t>
            </a:r>
            <a:r>
              <a:rPr lang="en-US" altLang="de-DE" sz="2000">
                <a:solidFill>
                  <a:srgbClr val="333333"/>
                </a:solidFill>
              </a:rPr>
              <a:t>”</a:t>
            </a:r>
            <a:endParaRPr lang="en-US" altLang="de-DE" sz="2000" dirty="0">
              <a:solidFill>
                <a:srgbClr val="333333"/>
              </a:solidFill>
            </a:endParaRPr>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Metakognitivní trénink 8 – Sebedůvěra &amp; Nálada</a:t>
            </a:r>
          </a:p>
        </p:txBody>
      </p:sp>
      <p:sp>
        <p:nvSpPr>
          <p:cNvPr id="4" name="Slide Number Placeholder 3"/>
          <p:cNvSpPr>
            <a:spLocks noGrp="1"/>
          </p:cNvSpPr>
          <p:nvPr>
            <p:ph type="sldNum" sz="quarter" idx="12"/>
          </p:nvPr>
        </p:nvSpPr>
        <p:spPr/>
        <p:txBody>
          <a:bodyPr/>
          <a:lstStyle/>
          <a:p>
            <a:fld id="{3F782337-7E49-4D19-9D9A-888F1BEE0417}" type="slidenum">
              <a:rPr lang="de-DE" altLang="de-DE" smtClean="0"/>
              <a:pPr/>
              <a:t>36</a:t>
            </a:fld>
            <a:endParaRPr lang="de-DE" altLang="de-DE"/>
          </a:p>
        </p:txBody>
      </p:sp>
    </p:spTree>
    <p:extLst>
      <p:ext uri="{BB962C8B-B14F-4D97-AF65-F5344CB8AC3E}">
        <p14:creationId xmlns:p14="http://schemas.microsoft.com/office/powerpoint/2010/main" val="2751007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en-US" altLang="ko-KR" b="0" i="1" spc="-5" dirty="0">
                <a:solidFill>
                  <a:srgbClr val="333333"/>
                </a:solidFill>
              </a:rPr>
              <a:t>pro </a:t>
            </a:r>
            <a:r>
              <a:rPr lang="en-US" altLang="ko-KR" b="0" i="1" spc="-5" dirty="0" err="1">
                <a:solidFill>
                  <a:srgbClr val="333333"/>
                </a:solidFill>
              </a:rPr>
              <a:t>terapeuty</a:t>
            </a:r>
            <a:r>
              <a:rPr lang="en-US" altLang="ko-KR" b="0" i="1" spc="-5" dirty="0">
                <a:solidFill>
                  <a:srgbClr val="333333"/>
                </a:solidFill>
              </a:rPr>
              <a:t>:</a:t>
            </a:r>
            <a:endParaRPr b="0" dirty="0">
              <a:solidFill>
                <a:srgbClr val="333333"/>
              </a:solidFill>
            </a:endParaRPr>
          </a:p>
          <a:p>
            <a:pPr marL="12700" marR="5080" defTabSz="914400" eaLnBrk="0" fontAlgn="base" hangingPunct="0">
              <a:spcBef>
                <a:spcPts val="800"/>
              </a:spcBef>
              <a:spcAft>
                <a:spcPct val="0"/>
              </a:spcAft>
            </a:pPr>
            <a:r>
              <a:rPr lang="en-US" altLang="ko-KR" b="0" dirty="0">
                <a:solidFill>
                  <a:srgbClr val="333333"/>
                </a:solidFill>
              </a:rPr>
              <a:t>V </a:t>
            </a:r>
            <a:r>
              <a:rPr lang="en-US" altLang="ko-KR" b="0" dirty="0" err="1">
                <a:solidFill>
                  <a:srgbClr val="333333"/>
                </a:solidFill>
              </a:rPr>
              <a:t>některých</a:t>
            </a:r>
            <a:r>
              <a:rPr lang="en-US" altLang="ko-KR" b="0" dirty="0">
                <a:solidFill>
                  <a:srgbClr val="333333"/>
                </a:solidFill>
              </a:rPr>
              <a:t> </a:t>
            </a:r>
            <a:r>
              <a:rPr lang="en-US" altLang="ko-KR" b="0" dirty="0" err="1">
                <a:solidFill>
                  <a:srgbClr val="333333"/>
                </a:solidFill>
              </a:rPr>
              <a:t>videoklipech</a:t>
            </a:r>
            <a:r>
              <a:rPr lang="en-US" altLang="ko-KR" b="0" dirty="0">
                <a:solidFill>
                  <a:srgbClr val="333333"/>
                </a:solidFill>
              </a:rPr>
              <a:t> se </a:t>
            </a:r>
            <a:r>
              <a:rPr lang="en-US" altLang="ko-KR" b="0" dirty="0" err="1">
                <a:solidFill>
                  <a:srgbClr val="333333"/>
                </a:solidFill>
              </a:rPr>
              <a:t>mohou</a:t>
            </a:r>
            <a:r>
              <a:rPr lang="en-US" altLang="ko-KR" b="0" dirty="0">
                <a:solidFill>
                  <a:srgbClr val="333333"/>
                </a:solidFill>
              </a:rPr>
              <a:t> </a:t>
            </a:r>
            <a:r>
              <a:rPr lang="en-US" altLang="ko-KR" b="0" dirty="0" err="1">
                <a:solidFill>
                  <a:srgbClr val="333333"/>
                </a:solidFill>
              </a:rPr>
              <a:t>objevit</a:t>
            </a:r>
            <a:r>
              <a:rPr lang="en-US" altLang="ko-KR" b="0" dirty="0">
                <a:solidFill>
                  <a:srgbClr val="333333"/>
                </a:solidFill>
              </a:rPr>
              <a:t> </a:t>
            </a:r>
            <a:r>
              <a:rPr lang="en-US" altLang="ko-KR" b="0" dirty="0" err="1">
                <a:solidFill>
                  <a:srgbClr val="333333"/>
                </a:solidFill>
              </a:rPr>
              <a:t>výrazy</a:t>
            </a:r>
            <a:r>
              <a:rPr lang="en-US" altLang="ko-KR" b="0" dirty="0">
                <a:solidFill>
                  <a:srgbClr val="333333"/>
                </a:solidFill>
              </a:rPr>
              <a:t>, </a:t>
            </a:r>
            <a:r>
              <a:rPr lang="en-US" altLang="ko-KR" b="0" dirty="0" err="1">
                <a:solidFill>
                  <a:srgbClr val="333333"/>
                </a:solidFill>
              </a:rPr>
              <a:t>které</a:t>
            </a:r>
            <a:r>
              <a:rPr lang="en-US" altLang="ko-KR" b="0" dirty="0">
                <a:solidFill>
                  <a:srgbClr val="333333"/>
                </a:solidFill>
              </a:rPr>
              <a:t> </a:t>
            </a:r>
            <a:r>
              <a:rPr lang="en-US" altLang="ko-KR" b="0" dirty="0" err="1">
                <a:solidFill>
                  <a:srgbClr val="333333"/>
                </a:solidFill>
              </a:rPr>
              <a:t>nejsou</a:t>
            </a:r>
            <a:r>
              <a:rPr lang="en-US" altLang="ko-KR" b="0" dirty="0">
                <a:solidFill>
                  <a:srgbClr val="333333"/>
                </a:solidFill>
              </a:rPr>
              <a:t> </a:t>
            </a:r>
            <a:r>
              <a:rPr lang="en-US" altLang="ko-KR" b="0" dirty="0" err="1">
                <a:solidFill>
                  <a:srgbClr val="333333"/>
                </a:solidFill>
              </a:rPr>
              <a:t>vhodné</a:t>
            </a:r>
            <a:r>
              <a:rPr lang="en-US" altLang="ko-KR" b="0" dirty="0">
                <a:solidFill>
                  <a:srgbClr val="333333"/>
                </a:solidFill>
              </a:rPr>
              <a:t> pro </a:t>
            </a:r>
            <a:r>
              <a:rPr lang="en-US" altLang="ko-KR" b="0" dirty="0" err="1">
                <a:solidFill>
                  <a:srgbClr val="333333"/>
                </a:solidFill>
              </a:rPr>
              <a:t>všechny</a:t>
            </a:r>
            <a:r>
              <a:rPr lang="en-US" altLang="ko-KR" b="0" dirty="0">
                <a:solidFill>
                  <a:srgbClr val="333333"/>
                </a:solidFill>
              </a:rPr>
              <a:t> </a:t>
            </a:r>
            <a:r>
              <a:rPr lang="en-US" altLang="ko-KR" b="0" dirty="0" err="1">
                <a:solidFill>
                  <a:srgbClr val="333333"/>
                </a:solidFill>
              </a:rPr>
              <a:t>diváky</a:t>
            </a:r>
            <a:r>
              <a:rPr lang="en-US" altLang="ko-KR" b="0" dirty="0">
                <a:solidFill>
                  <a:srgbClr val="333333"/>
                </a:solidFill>
              </a:rPr>
              <a:t> a pro </a:t>
            </a:r>
            <a:r>
              <a:rPr lang="en-US" altLang="ko-KR" b="0" dirty="0" err="1">
                <a:solidFill>
                  <a:srgbClr val="333333"/>
                </a:solidFill>
              </a:rPr>
              <a:t>všechny</a:t>
            </a:r>
            <a:r>
              <a:rPr lang="en-US" altLang="ko-KR" b="0" dirty="0">
                <a:solidFill>
                  <a:srgbClr val="333333"/>
                </a:solidFill>
              </a:rPr>
              <a:t> </a:t>
            </a:r>
            <a:r>
              <a:rPr lang="en-US" altLang="ko-KR" b="0" dirty="0" err="1">
                <a:solidFill>
                  <a:srgbClr val="333333"/>
                </a:solidFill>
              </a:rPr>
              <a:t>kulturní</a:t>
            </a:r>
            <a:r>
              <a:rPr lang="en-US" altLang="ko-KR" b="0" dirty="0">
                <a:solidFill>
                  <a:srgbClr val="333333"/>
                </a:solidFill>
              </a:rPr>
              <a:t> </a:t>
            </a:r>
            <a:r>
              <a:rPr lang="en-US" altLang="ko-KR" b="0" dirty="0" err="1">
                <a:solidFill>
                  <a:srgbClr val="333333"/>
                </a:solidFill>
              </a:rPr>
              <a:t>skupiny</a:t>
            </a:r>
            <a:r>
              <a:rPr lang="en-US" altLang="ko-KR" b="0" dirty="0">
                <a:solidFill>
                  <a:srgbClr val="333333"/>
                </a:solidFill>
              </a:rPr>
              <a:t>. Proto </a:t>
            </a:r>
            <a:r>
              <a:rPr lang="en-US" altLang="ko-KR" b="0" dirty="0" err="1">
                <a:solidFill>
                  <a:srgbClr val="333333"/>
                </a:solidFill>
              </a:rPr>
              <a:t>prosím</a:t>
            </a:r>
            <a:r>
              <a:rPr lang="en-US" altLang="ko-KR" b="0" dirty="0">
                <a:solidFill>
                  <a:srgbClr val="333333"/>
                </a:solidFill>
              </a:rPr>
              <a:t> </a:t>
            </a:r>
            <a:r>
              <a:rPr lang="en-US" altLang="ko-KR" b="0" dirty="0" err="1">
                <a:solidFill>
                  <a:srgbClr val="333333"/>
                </a:solidFill>
              </a:rPr>
              <a:t>nejdříve</a:t>
            </a:r>
            <a:r>
              <a:rPr lang="en-US" altLang="ko-KR" b="0" dirty="0">
                <a:solidFill>
                  <a:srgbClr val="333333"/>
                </a:solidFill>
              </a:rPr>
              <a:t> </a:t>
            </a:r>
            <a:r>
              <a:rPr lang="en-US" altLang="ko-KR" b="0" dirty="0" err="1">
                <a:solidFill>
                  <a:srgbClr val="333333"/>
                </a:solidFill>
              </a:rPr>
              <a:t>pozorně</a:t>
            </a:r>
            <a:r>
              <a:rPr lang="en-US" altLang="ko-KR" b="0" dirty="0">
                <a:solidFill>
                  <a:srgbClr val="333333"/>
                </a:solidFill>
              </a:rPr>
              <a:t> </a:t>
            </a:r>
            <a:r>
              <a:rPr lang="en-US" altLang="ko-KR" b="0" dirty="0" err="1">
                <a:solidFill>
                  <a:srgbClr val="333333"/>
                </a:solidFill>
              </a:rPr>
              <a:t>shlédněte</a:t>
            </a:r>
            <a:r>
              <a:rPr lang="en-US" altLang="ko-KR" b="0" dirty="0">
                <a:solidFill>
                  <a:srgbClr val="333333"/>
                </a:solidFill>
              </a:rPr>
              <a:t> </a:t>
            </a:r>
            <a:r>
              <a:rPr lang="en-US" altLang="ko-KR" b="0" dirty="0" err="1">
                <a:solidFill>
                  <a:srgbClr val="333333"/>
                </a:solidFill>
              </a:rPr>
              <a:t>videa</a:t>
            </a:r>
            <a:r>
              <a:rPr lang="en-US" altLang="ko-KR" b="0" dirty="0">
                <a:solidFill>
                  <a:srgbClr val="333333"/>
                </a:solidFill>
              </a:rPr>
              <a:t>, </a:t>
            </a:r>
            <a:r>
              <a:rPr lang="en-US" altLang="ko-KR" b="0" dirty="0" err="1">
                <a:solidFill>
                  <a:srgbClr val="333333"/>
                </a:solidFill>
              </a:rPr>
              <a:t>než</a:t>
            </a:r>
            <a:r>
              <a:rPr lang="en-US" altLang="ko-KR" b="0" dirty="0">
                <a:solidFill>
                  <a:srgbClr val="333333"/>
                </a:solidFill>
              </a:rPr>
              <a:t> je </a:t>
            </a:r>
            <a:r>
              <a:rPr lang="en-US" altLang="ko-KR" b="0" dirty="0" err="1">
                <a:solidFill>
                  <a:srgbClr val="333333"/>
                </a:solidFill>
              </a:rPr>
              <a:t>pustíte</a:t>
            </a:r>
            <a:r>
              <a:rPr lang="en-US" altLang="ko-KR" b="0" dirty="0">
                <a:solidFill>
                  <a:srgbClr val="333333"/>
                </a:solidFill>
              </a:rPr>
              <a:t> </a:t>
            </a:r>
            <a:r>
              <a:rPr lang="en-US" altLang="ko-KR" b="0" dirty="0" err="1">
                <a:solidFill>
                  <a:srgbClr val="333333"/>
                </a:solidFill>
              </a:rPr>
              <a:t>na</a:t>
            </a:r>
            <a:r>
              <a:rPr lang="en-US" altLang="ko-KR" b="0" dirty="0">
                <a:solidFill>
                  <a:srgbClr val="333333"/>
                </a:solidFill>
              </a:rPr>
              <a:t> </a:t>
            </a:r>
            <a:r>
              <a:rPr lang="en-US" altLang="ko-KR" b="0" dirty="0" err="1">
                <a:solidFill>
                  <a:srgbClr val="333333"/>
                </a:solidFill>
              </a:rPr>
              <a:t>skupině</a:t>
            </a:r>
            <a:r>
              <a:rPr lang="de-DE" b="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Metakognitivní trénink 8 – Sebedůvěra &amp; Nálada</a:t>
            </a:r>
          </a:p>
        </p:txBody>
      </p:sp>
      <p:sp>
        <p:nvSpPr>
          <p:cNvPr id="5" name="Slide Number Placeholder 4"/>
          <p:cNvSpPr>
            <a:spLocks noGrp="1"/>
          </p:cNvSpPr>
          <p:nvPr>
            <p:ph type="sldNum" sz="quarter" idx="12"/>
          </p:nvPr>
        </p:nvSpPr>
        <p:spPr/>
        <p:txBody>
          <a:bodyPr/>
          <a:lstStyle/>
          <a:p>
            <a:fld id="{3F782337-7E49-4D19-9D9A-888F1BEE0417}" type="slidenum">
              <a:rPr lang="de-DE" altLang="de-DE" smtClean="0"/>
              <a:pPr/>
              <a:t>37</a:t>
            </a:fld>
            <a:endParaRPr lang="de-DE" altLang="de-DE"/>
          </a:p>
        </p:txBody>
      </p:sp>
    </p:spTree>
    <p:extLst>
      <p:ext uri="{BB962C8B-B14F-4D97-AF65-F5344CB8AC3E}">
        <p14:creationId xmlns:p14="http://schemas.microsoft.com/office/powerpoint/2010/main" val="18505256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10"/>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Buďte si vědomi svých předností</a:t>
            </a:r>
            <a:endParaRPr lang="en-US" altLang="de-DE" sz="3600">
              <a:latin typeface="+mn-lt"/>
              <a:ea typeface="+mn-ea"/>
              <a:cs typeface="+mn-cs"/>
            </a:endParaRPr>
          </a:p>
        </p:txBody>
      </p:sp>
      <p:sp>
        <p:nvSpPr>
          <p:cNvPr id="54274" name="Rectangle 2"/>
          <p:cNvSpPr>
            <a:spLocks noGrp="1" noChangeArrowheads="1"/>
          </p:cNvSpPr>
          <p:nvPr>
            <p:ph idx="1"/>
          </p:nvPr>
        </p:nvSpPr>
        <p:spPr/>
        <p:txBody>
          <a:bodyPr>
            <a:noAutofit/>
          </a:bodyPr>
          <a:lstStyle/>
          <a:p>
            <a:pPr marL="342900" indent="-342900" defTabSz="361950" eaLnBrk="1" hangingPunct="1">
              <a:buClr>
                <a:srgbClr val="333333"/>
              </a:buClr>
              <a:buFont typeface="WingDings"/>
              <a:buChar char=""/>
            </a:pPr>
            <a:r>
              <a:rPr lang="cs-CZ" altLang="de-DE" sz="2400" dirty="0">
                <a:solidFill>
                  <a:srgbClr val="333333"/>
                </a:solidFill>
              </a:rPr>
              <a:t>Místo abyste se zaměřili na své nedostatky,</a:t>
            </a:r>
            <a:r>
              <a:rPr lang="en-US" altLang="de-DE" sz="2400" dirty="0">
                <a:solidFill>
                  <a:srgbClr val="333333"/>
                </a:solidFill>
              </a:rPr>
              <a:t> </a:t>
            </a:r>
            <a:r>
              <a:rPr lang="cs-CZ" altLang="de-DE" sz="2400" dirty="0">
                <a:solidFill>
                  <a:srgbClr val="333333"/>
                </a:solidFill>
              </a:rPr>
              <a:t>soustřeďte se na</a:t>
            </a:r>
            <a:br>
              <a:rPr lang="en-US" altLang="de-DE" sz="2400" dirty="0">
                <a:solidFill>
                  <a:srgbClr val="333333"/>
                </a:solidFill>
              </a:rPr>
            </a:br>
            <a:r>
              <a:rPr lang="cs-CZ" altLang="de-DE" sz="2400" dirty="0">
                <a:solidFill>
                  <a:srgbClr val="333333"/>
                </a:solidFill>
              </a:rPr>
              <a:t>své </a:t>
            </a:r>
            <a:r>
              <a:rPr lang="cs-CZ" altLang="de-DE" sz="2400">
                <a:solidFill>
                  <a:srgbClr val="333333"/>
                </a:solidFill>
              </a:rPr>
              <a:t>přednosti</a:t>
            </a:r>
            <a:r>
              <a:rPr lang="en-US" altLang="de-DE" sz="2400">
                <a:solidFill>
                  <a:srgbClr val="333333"/>
                </a:solidFill>
              </a:rPr>
              <a:t>.</a:t>
            </a:r>
            <a:endParaRPr lang="en-US" altLang="de-DE"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3F782337-7E49-4D19-9D9A-888F1BEE0417}"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10"/>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Buďte si vědomi svých předností</a:t>
            </a:r>
            <a:endParaRPr lang="en-US" altLang="de-DE" sz="3600">
              <a:latin typeface="+mn-lt"/>
              <a:ea typeface="+mn-ea"/>
              <a:cs typeface="+mn-cs"/>
            </a:endParaRPr>
          </a:p>
        </p:txBody>
      </p:sp>
      <p:sp>
        <p:nvSpPr>
          <p:cNvPr id="54274" name="Rectangle 2"/>
          <p:cNvSpPr>
            <a:spLocks noGrp="1" noChangeArrowheads="1"/>
          </p:cNvSpPr>
          <p:nvPr>
            <p:ph idx="1"/>
          </p:nvPr>
        </p:nvSpPr>
        <p:spPr/>
        <p:txBody>
          <a:bodyPr>
            <a:noAutofit/>
          </a:bodyPr>
          <a:lstStyle/>
          <a:p>
            <a:pPr marL="342900" indent="-342900" defTabSz="361950" eaLnBrk="1" hangingPunct="1">
              <a:buClr>
                <a:srgbClr val="333333"/>
              </a:buClr>
              <a:buFont typeface="WingDings"/>
              <a:buChar char=""/>
            </a:pPr>
            <a:r>
              <a:rPr lang="cs-CZ" altLang="de-DE" sz="2400" dirty="0">
                <a:solidFill>
                  <a:srgbClr val="333333"/>
                </a:solidFill>
              </a:rPr>
              <a:t>Místo abyste se zaměřili na své nedostatky,</a:t>
            </a:r>
            <a:r>
              <a:rPr lang="en-US" altLang="de-DE" sz="2400" dirty="0">
                <a:solidFill>
                  <a:srgbClr val="333333"/>
                </a:solidFill>
              </a:rPr>
              <a:t> </a:t>
            </a:r>
            <a:r>
              <a:rPr lang="cs-CZ" altLang="de-DE" sz="2400" dirty="0">
                <a:solidFill>
                  <a:srgbClr val="333333"/>
                </a:solidFill>
              </a:rPr>
              <a:t>soustřeďte se na</a:t>
            </a:r>
            <a:br>
              <a:rPr lang="en-US" altLang="de-DE" sz="2400" dirty="0">
                <a:solidFill>
                  <a:srgbClr val="333333"/>
                </a:solidFill>
              </a:rPr>
            </a:br>
            <a:r>
              <a:rPr lang="cs-CZ" altLang="de-DE" sz="2400" dirty="0">
                <a:solidFill>
                  <a:srgbClr val="333333"/>
                </a:solidFill>
              </a:rPr>
              <a:t>své přednosti</a:t>
            </a:r>
            <a:r>
              <a:rPr lang="en-US" altLang="de-DE" sz="2400" dirty="0">
                <a:solidFill>
                  <a:srgbClr val="333333"/>
                </a:solidFill>
              </a:rPr>
              <a:t>.</a:t>
            </a:r>
          </a:p>
          <a:p>
            <a:pPr marL="342900" indent="-342900" defTabSz="361950" eaLnBrk="1" hangingPunct="1">
              <a:buClr>
                <a:srgbClr val="000000"/>
              </a:buClr>
              <a:buFont typeface="WingDings"/>
              <a:buChar char=""/>
            </a:pPr>
            <a:r>
              <a:rPr lang="cs-CZ" altLang="de-DE" sz="2400" dirty="0">
                <a:solidFill>
                  <a:srgbClr val="333333"/>
                </a:solidFill>
              </a:rPr>
              <a:t>Každá lidská bytost má nějaké přednosti, na které může být</a:t>
            </a:r>
            <a:br>
              <a:rPr lang="en-US" altLang="de-DE" sz="2400" dirty="0">
                <a:solidFill>
                  <a:srgbClr val="333333"/>
                </a:solidFill>
              </a:rPr>
            </a:br>
            <a:r>
              <a:rPr lang="cs-CZ" altLang="de-DE" sz="2400" dirty="0">
                <a:solidFill>
                  <a:srgbClr val="333333"/>
                </a:solidFill>
              </a:rPr>
              <a:t>hrdá a které každý člověk nemá.</a:t>
            </a:r>
            <a:br>
              <a:rPr lang="en-US" altLang="de-DE" sz="2400" dirty="0">
                <a:solidFill>
                  <a:srgbClr val="333333"/>
                </a:solidFill>
              </a:rPr>
            </a:br>
            <a:r>
              <a:rPr lang="en-US" altLang="de-DE" sz="2400" i="1" dirty="0">
                <a:solidFill>
                  <a:srgbClr val="004992"/>
                </a:solidFill>
              </a:rPr>
              <a:t>…</a:t>
            </a:r>
            <a:r>
              <a:rPr lang="cs-CZ" altLang="de-DE" sz="2400" i="1" dirty="0">
                <a:solidFill>
                  <a:srgbClr val="004992"/>
                </a:solidFill>
              </a:rPr>
              <a:t>a nemusí jít o světové rekordy nebo slavné vynálezy</a:t>
            </a:r>
            <a:endParaRPr lang="en-US" altLang="de-DE"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3F782337-7E49-4D19-9D9A-888F1BEE0417}" type="slidenum">
              <a:rPr lang="de-DE" altLang="de-DE" smtClean="0"/>
              <a:pPr/>
              <a:t>39</a:t>
            </a:fld>
            <a:endParaRPr lang="de-DE" altLang="de-DE"/>
          </a:p>
        </p:txBody>
      </p:sp>
    </p:spTree>
    <p:extLst>
      <p:ext uri="{BB962C8B-B14F-4D97-AF65-F5344CB8AC3E}">
        <p14:creationId xmlns:p14="http://schemas.microsoft.com/office/powerpoint/2010/main" val="31771475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0" name="Rectangle 15"/>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Buďte si vědomi svých předností</a:t>
            </a:r>
            <a:endParaRPr lang="en-US" altLang="de-DE" sz="3600">
              <a:latin typeface="+mn-lt"/>
              <a:ea typeface="+mn-ea"/>
              <a:cs typeface="+mn-cs"/>
            </a:endParaRPr>
          </a:p>
        </p:txBody>
      </p:sp>
      <p:sp>
        <p:nvSpPr>
          <p:cNvPr id="57347" name="Rectangle 9"/>
          <p:cNvSpPr>
            <a:spLocks noGrp="1" noChangeArrowheads="1"/>
          </p:cNvSpPr>
          <p:nvPr>
            <p:ph idx="1"/>
          </p:nvPr>
        </p:nvSpPr>
        <p:spPr>
          <a:noFill/>
        </p:spPr>
        <p:txBody>
          <a:bodyPr>
            <a:noAutofit/>
          </a:bodyPr>
          <a:lstStyle/>
          <a:p>
            <a:pPr marL="457200" indent="-457200" eaLnBrk="1" hangingPunct="1">
              <a:lnSpc>
                <a:spcPct val="100000"/>
              </a:lnSpc>
              <a:spcBef>
                <a:spcPts val="0"/>
              </a:spcBef>
              <a:buFont typeface="+mj-lt"/>
              <a:buAutoNum type="arabicPeriod"/>
            </a:pPr>
            <a:r>
              <a:rPr lang="cs-CZ" altLang="de-DE" sz="2400" dirty="0">
                <a:solidFill>
                  <a:srgbClr val="004992"/>
                </a:solidFill>
              </a:rPr>
              <a:t>Zamyslete se nad svými přednostmi</a:t>
            </a:r>
            <a:r>
              <a:rPr lang="en-US" altLang="de-DE" sz="2400" dirty="0">
                <a:solidFill>
                  <a:srgbClr val="004992"/>
                </a:solidFill>
              </a:rPr>
              <a:t>. </a:t>
            </a:r>
            <a:br>
              <a:rPr lang="en-US" altLang="de-DE" sz="2400" dirty="0">
                <a:solidFill>
                  <a:srgbClr val="333333"/>
                </a:solidFill>
              </a:rPr>
            </a:br>
            <a:r>
              <a:rPr lang="cs-CZ" altLang="de-DE" sz="2400" i="1" dirty="0">
                <a:solidFill>
                  <a:srgbClr val="333333"/>
                </a:solidFill>
              </a:rPr>
              <a:t>Jaké mám schopnosti</a:t>
            </a:r>
            <a:r>
              <a:rPr lang="en-US" altLang="de-DE" sz="2400" i="1" dirty="0">
                <a:solidFill>
                  <a:srgbClr val="333333"/>
                </a:solidFill>
              </a:rPr>
              <a:t>? </a:t>
            </a:r>
            <a:r>
              <a:rPr lang="cs-CZ" altLang="de-DE" sz="2400" i="1" dirty="0">
                <a:solidFill>
                  <a:srgbClr val="333333"/>
                </a:solidFill>
              </a:rPr>
              <a:t>Za mě v minulosti druzí chválili a</a:t>
            </a:r>
            <a:br>
              <a:rPr lang="en-US" altLang="de-DE" sz="2400" i="1" dirty="0">
                <a:solidFill>
                  <a:srgbClr val="333333"/>
                </a:solidFill>
              </a:rPr>
            </a:br>
            <a:r>
              <a:rPr lang="cs-CZ" altLang="de-DE" sz="2400" i="1" dirty="0">
                <a:solidFill>
                  <a:srgbClr val="333333"/>
                </a:solidFill>
              </a:rPr>
              <a:t>oceňovali</a:t>
            </a:r>
            <a:r>
              <a:rPr lang="en-US" altLang="de-DE" sz="2400" i="1" dirty="0">
                <a:solidFill>
                  <a:srgbClr val="333333"/>
                </a:solidFill>
              </a:rPr>
              <a:t>?</a:t>
            </a:r>
            <a:br>
              <a:rPr lang="en-US" altLang="de-DE" sz="2400" i="1" dirty="0">
                <a:solidFill>
                  <a:srgbClr val="333333"/>
                </a:solidFill>
              </a:rPr>
            </a:br>
            <a:r>
              <a:rPr lang="cs-CZ" altLang="de-DE" sz="1600" i="1" dirty="0">
                <a:solidFill>
                  <a:srgbClr val="333333"/>
                </a:solidFill>
              </a:rPr>
              <a:t>např.</a:t>
            </a:r>
            <a:r>
              <a:rPr lang="de-DE" altLang="de-DE" sz="1600" i="1" dirty="0">
                <a:solidFill>
                  <a:srgbClr val="333333"/>
                </a:solidFill>
              </a:rPr>
              <a:t> </a:t>
            </a:r>
            <a:r>
              <a:rPr lang="cs-CZ" altLang="de-DE" sz="1600" i="1" dirty="0">
                <a:solidFill>
                  <a:srgbClr val="333333"/>
                </a:solidFill>
              </a:rPr>
              <a:t>Jsem zručný a dokážu opravit věci, které nefungují</a:t>
            </a:r>
            <a:r>
              <a:rPr lang="de-DE" altLang="de-DE" sz="1600" i="1" dirty="0">
                <a:solidFill>
                  <a:srgbClr val="333333"/>
                </a:solidFill>
              </a:rPr>
              <a:t>...</a:t>
            </a:r>
            <a:endParaRPr lang="en-US" altLang="de-DE" i="1" dirty="0">
              <a:solidFill>
                <a:srgbClr val="333333"/>
              </a:solidFill>
            </a:endParaRPr>
          </a:p>
        </p:txBody>
      </p:sp>
      <p:pic>
        <p:nvPicPr>
          <p:cNvPr id="10"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3F782337-7E49-4D19-9D9A-888F1BEE0417}"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0" name="Rectangle 15"/>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Buďte si vědomi svých předností</a:t>
            </a:r>
            <a:endParaRPr lang="en-US" altLang="de-DE" sz="3600">
              <a:latin typeface="+mn-lt"/>
              <a:ea typeface="+mn-ea"/>
              <a:cs typeface="+mn-cs"/>
            </a:endParaRPr>
          </a:p>
        </p:txBody>
      </p:sp>
      <p:sp>
        <p:nvSpPr>
          <p:cNvPr id="57347" name="Rectangle 9"/>
          <p:cNvSpPr>
            <a:spLocks noGrp="1" noChangeArrowheads="1"/>
          </p:cNvSpPr>
          <p:nvPr>
            <p:ph idx="1"/>
          </p:nvPr>
        </p:nvSpPr>
        <p:spPr>
          <a:noFill/>
        </p:spPr>
        <p:txBody>
          <a:bodyPr>
            <a:noAutofit/>
          </a:bodyPr>
          <a:lstStyle/>
          <a:p>
            <a:pPr marL="457200" indent="-457200" eaLnBrk="1" hangingPunct="1">
              <a:lnSpc>
                <a:spcPct val="100000"/>
              </a:lnSpc>
              <a:spcBef>
                <a:spcPts val="0"/>
              </a:spcBef>
              <a:buFont typeface="+mj-lt"/>
              <a:buAutoNum type="arabicPeriod"/>
            </a:pPr>
            <a:r>
              <a:rPr lang="cs-CZ" altLang="de-DE" sz="2400" dirty="0">
                <a:solidFill>
                  <a:srgbClr val="004992"/>
                </a:solidFill>
              </a:rPr>
              <a:t>Zamyslete se nad svými přednostmi</a:t>
            </a:r>
            <a:r>
              <a:rPr lang="en-US" altLang="de-DE" sz="2400" dirty="0">
                <a:solidFill>
                  <a:srgbClr val="004992"/>
                </a:solidFill>
              </a:rPr>
              <a:t>. </a:t>
            </a:r>
            <a:br>
              <a:rPr lang="en-US" altLang="de-DE" sz="2400" dirty="0">
                <a:solidFill>
                  <a:srgbClr val="333333"/>
                </a:solidFill>
              </a:rPr>
            </a:br>
            <a:r>
              <a:rPr lang="cs-CZ" altLang="de-DE" sz="2400" i="1" dirty="0">
                <a:solidFill>
                  <a:srgbClr val="333333"/>
                </a:solidFill>
              </a:rPr>
              <a:t>Jaké mám schopnosti</a:t>
            </a:r>
            <a:r>
              <a:rPr lang="en-US" altLang="de-DE" sz="2400" i="1" dirty="0">
                <a:solidFill>
                  <a:srgbClr val="333333"/>
                </a:solidFill>
              </a:rPr>
              <a:t>? </a:t>
            </a:r>
            <a:r>
              <a:rPr lang="cs-CZ" altLang="de-DE" sz="2400" i="1" dirty="0">
                <a:solidFill>
                  <a:srgbClr val="333333"/>
                </a:solidFill>
              </a:rPr>
              <a:t>Za mě v minulosti druzí chválili a</a:t>
            </a:r>
            <a:br>
              <a:rPr lang="en-US" altLang="de-DE" sz="2400" i="1" dirty="0">
                <a:solidFill>
                  <a:srgbClr val="333333"/>
                </a:solidFill>
              </a:rPr>
            </a:br>
            <a:r>
              <a:rPr lang="cs-CZ" altLang="de-DE" sz="2400" i="1" dirty="0">
                <a:solidFill>
                  <a:srgbClr val="333333"/>
                </a:solidFill>
              </a:rPr>
              <a:t>oceňovali</a:t>
            </a:r>
            <a:r>
              <a:rPr lang="en-US" altLang="de-DE" sz="2400" i="1" dirty="0">
                <a:solidFill>
                  <a:srgbClr val="333333"/>
                </a:solidFill>
              </a:rPr>
              <a:t>?</a:t>
            </a:r>
            <a:br>
              <a:rPr lang="en-US" altLang="de-DE" sz="2400" i="1" dirty="0">
                <a:solidFill>
                  <a:srgbClr val="333333"/>
                </a:solidFill>
              </a:rPr>
            </a:br>
            <a:r>
              <a:rPr lang="cs-CZ" altLang="de-DE" sz="1600" i="1" dirty="0">
                <a:solidFill>
                  <a:srgbClr val="333333"/>
                </a:solidFill>
              </a:rPr>
              <a:t>např.</a:t>
            </a:r>
            <a:r>
              <a:rPr lang="de-DE" altLang="de-DE" sz="1600" i="1" dirty="0">
                <a:solidFill>
                  <a:srgbClr val="333333"/>
                </a:solidFill>
              </a:rPr>
              <a:t> </a:t>
            </a:r>
            <a:r>
              <a:rPr lang="cs-CZ" altLang="de-DE" sz="1600" i="1" dirty="0">
                <a:solidFill>
                  <a:srgbClr val="333333"/>
                </a:solidFill>
              </a:rPr>
              <a:t>Jsem zručný a dokážu opravit věci, které nefungují</a:t>
            </a:r>
            <a:r>
              <a:rPr lang="de-DE" altLang="de-DE" sz="1600" i="1" dirty="0">
                <a:solidFill>
                  <a:srgbClr val="333333"/>
                </a:solidFill>
              </a:rPr>
              <a:t>...</a:t>
            </a:r>
            <a:endParaRPr lang="de-DE" altLang="de-DE" i="1" dirty="0">
              <a:solidFill>
                <a:srgbClr val="333333"/>
              </a:solidFill>
            </a:endParaRPr>
          </a:p>
          <a:p>
            <a:pPr marL="457200" lvl="0" indent="-457200" defTabSz="914400" fontAlgn="base">
              <a:buFont typeface="+mj-lt"/>
              <a:buAutoNum type="arabicPeriod"/>
            </a:pPr>
            <a:r>
              <a:rPr lang="cs-CZ" altLang="de-DE" sz="2400" dirty="0">
                <a:solidFill>
                  <a:srgbClr val="004992"/>
                </a:solidFill>
              </a:rPr>
              <a:t>Vybavte si v duchu konkrétní situace, v nichž jste své přednosti uplatnili</a:t>
            </a:r>
            <a:r>
              <a:rPr lang="en-US" altLang="de-DE" sz="2400" dirty="0">
                <a:solidFill>
                  <a:srgbClr val="004992"/>
                </a:solidFill>
              </a:rPr>
              <a:t>. </a:t>
            </a:r>
            <a:br>
              <a:rPr lang="en-US" altLang="de-DE" sz="2400" dirty="0">
                <a:solidFill>
                  <a:srgbClr val="333333"/>
                </a:solidFill>
              </a:rPr>
            </a:br>
            <a:r>
              <a:rPr lang="cs-CZ" altLang="de-DE" sz="2400" i="1" dirty="0">
                <a:solidFill>
                  <a:srgbClr val="333333"/>
                </a:solidFill>
              </a:rPr>
              <a:t>Kdy a kde to bylo</a:t>
            </a:r>
            <a:r>
              <a:rPr lang="en-US" altLang="de-DE" sz="2400" i="1" dirty="0">
                <a:solidFill>
                  <a:srgbClr val="333333"/>
                </a:solidFill>
              </a:rPr>
              <a:t>? </a:t>
            </a:r>
            <a:r>
              <a:rPr lang="cs-CZ" altLang="de-DE" sz="2400" i="1" dirty="0">
                <a:solidFill>
                  <a:srgbClr val="333333"/>
                </a:solidFill>
              </a:rPr>
              <a:t>Co jste konkrétně udělali a kdo vás ocenil</a:t>
            </a:r>
            <a:r>
              <a:rPr lang="en-US" altLang="de-DE" sz="2400" i="1" dirty="0">
                <a:solidFill>
                  <a:srgbClr val="333333"/>
                </a:solidFill>
              </a:rPr>
              <a:t>?</a:t>
            </a:r>
            <a:br>
              <a:rPr lang="en-US" altLang="de-DE" sz="2400" i="1" dirty="0">
                <a:solidFill>
                  <a:srgbClr val="333333"/>
                </a:solidFill>
              </a:rPr>
            </a:br>
            <a:r>
              <a:rPr lang="cs-CZ" altLang="de-DE" sz="1600" i="1" dirty="0">
                <a:solidFill>
                  <a:srgbClr val="333333"/>
                </a:solidFill>
              </a:rPr>
              <a:t>např. Minulý týden jsem své známé opravil pračku a ona mi za velmi </a:t>
            </a:r>
            <a:r>
              <a:rPr lang="cs-CZ" altLang="de-DE" sz="1600" i="1">
                <a:solidFill>
                  <a:srgbClr val="333333"/>
                </a:solidFill>
              </a:rPr>
              <a:t>děkovala</a:t>
            </a:r>
            <a:r>
              <a:rPr lang="de-DE" altLang="de-DE" sz="1600" i="1">
                <a:solidFill>
                  <a:srgbClr val="333333"/>
                </a:solidFill>
              </a:rPr>
              <a:t>...</a:t>
            </a:r>
            <a:endParaRPr lang="en-US" altLang="de-DE" i="1" dirty="0">
              <a:solidFill>
                <a:srgbClr val="333333"/>
              </a:solidFill>
            </a:endParaRPr>
          </a:p>
        </p:txBody>
      </p:sp>
      <p:pic>
        <p:nvPicPr>
          <p:cNvPr id="10"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3F782337-7E49-4D19-9D9A-888F1BEE0417}" type="slidenum">
              <a:rPr lang="de-DE" altLang="de-DE" smtClean="0"/>
              <a:pPr/>
              <a:t>41</a:t>
            </a:fld>
            <a:endParaRPr lang="de-DE" altLang="de-DE"/>
          </a:p>
        </p:txBody>
      </p:sp>
    </p:spTree>
    <p:extLst>
      <p:ext uri="{BB962C8B-B14F-4D97-AF65-F5344CB8AC3E}">
        <p14:creationId xmlns:p14="http://schemas.microsoft.com/office/powerpoint/2010/main" val="27079674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0" name="Rectangle 15"/>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Buďte si vědomi svých předností</a:t>
            </a:r>
            <a:endParaRPr lang="en-US" altLang="de-DE" sz="3600">
              <a:latin typeface="+mn-lt"/>
              <a:ea typeface="+mn-ea"/>
              <a:cs typeface="+mn-cs"/>
            </a:endParaRPr>
          </a:p>
        </p:txBody>
      </p:sp>
      <p:sp>
        <p:nvSpPr>
          <p:cNvPr id="57347" name="Rectangle 9"/>
          <p:cNvSpPr>
            <a:spLocks noGrp="1" noChangeArrowheads="1"/>
          </p:cNvSpPr>
          <p:nvPr>
            <p:ph idx="1"/>
          </p:nvPr>
        </p:nvSpPr>
        <p:spPr>
          <a:noFill/>
        </p:spPr>
        <p:txBody>
          <a:bodyPr>
            <a:noAutofit/>
          </a:bodyPr>
          <a:lstStyle/>
          <a:p>
            <a:pPr marL="457200" indent="-457200" eaLnBrk="1" hangingPunct="1">
              <a:lnSpc>
                <a:spcPct val="100000"/>
              </a:lnSpc>
              <a:spcBef>
                <a:spcPts val="0"/>
              </a:spcBef>
              <a:buFont typeface="+mj-lt"/>
              <a:buAutoNum type="arabicPeriod"/>
            </a:pPr>
            <a:r>
              <a:rPr lang="cs-CZ" altLang="de-DE" sz="2400" dirty="0">
                <a:solidFill>
                  <a:srgbClr val="004992"/>
                </a:solidFill>
              </a:rPr>
              <a:t>Zamyslete se nad svými přednostmi</a:t>
            </a:r>
            <a:r>
              <a:rPr lang="en-US" altLang="de-DE" sz="2400" dirty="0">
                <a:solidFill>
                  <a:srgbClr val="004992"/>
                </a:solidFill>
              </a:rPr>
              <a:t>. </a:t>
            </a:r>
            <a:br>
              <a:rPr lang="en-US" altLang="de-DE" sz="2400" dirty="0">
                <a:solidFill>
                  <a:srgbClr val="333333"/>
                </a:solidFill>
              </a:rPr>
            </a:br>
            <a:r>
              <a:rPr lang="cs-CZ" altLang="de-DE" sz="2400" i="1" dirty="0">
                <a:solidFill>
                  <a:srgbClr val="333333"/>
                </a:solidFill>
              </a:rPr>
              <a:t>Jaké mám schopnosti</a:t>
            </a:r>
            <a:r>
              <a:rPr lang="en-US" altLang="de-DE" sz="2400" i="1" dirty="0">
                <a:solidFill>
                  <a:srgbClr val="333333"/>
                </a:solidFill>
              </a:rPr>
              <a:t>? </a:t>
            </a:r>
            <a:r>
              <a:rPr lang="cs-CZ" altLang="de-DE" sz="2400" i="1" dirty="0">
                <a:solidFill>
                  <a:srgbClr val="333333"/>
                </a:solidFill>
              </a:rPr>
              <a:t>Za mě v minulosti druzí chválili a</a:t>
            </a:r>
            <a:br>
              <a:rPr lang="en-US" altLang="de-DE" sz="2400" i="1" dirty="0">
                <a:solidFill>
                  <a:srgbClr val="333333"/>
                </a:solidFill>
              </a:rPr>
            </a:br>
            <a:r>
              <a:rPr lang="cs-CZ" altLang="de-DE" sz="2400" i="1" dirty="0">
                <a:solidFill>
                  <a:srgbClr val="333333"/>
                </a:solidFill>
              </a:rPr>
              <a:t>oceňovali</a:t>
            </a:r>
            <a:r>
              <a:rPr lang="en-US" altLang="de-DE" sz="2400" i="1" dirty="0">
                <a:solidFill>
                  <a:srgbClr val="333333"/>
                </a:solidFill>
              </a:rPr>
              <a:t>?</a:t>
            </a:r>
            <a:br>
              <a:rPr lang="en-US" altLang="de-DE" sz="2400" i="1" dirty="0">
                <a:solidFill>
                  <a:srgbClr val="333333"/>
                </a:solidFill>
              </a:rPr>
            </a:br>
            <a:r>
              <a:rPr lang="cs-CZ" altLang="de-DE" sz="1600" i="1" dirty="0">
                <a:solidFill>
                  <a:srgbClr val="333333"/>
                </a:solidFill>
              </a:rPr>
              <a:t>např.</a:t>
            </a:r>
            <a:r>
              <a:rPr lang="de-DE" altLang="de-DE" sz="1600" i="1" dirty="0">
                <a:solidFill>
                  <a:srgbClr val="333333"/>
                </a:solidFill>
              </a:rPr>
              <a:t> </a:t>
            </a:r>
            <a:r>
              <a:rPr lang="cs-CZ" altLang="de-DE" sz="1600" i="1" dirty="0">
                <a:solidFill>
                  <a:srgbClr val="333333"/>
                </a:solidFill>
              </a:rPr>
              <a:t>Jsem zručný a dokážu opravit věci, které nefungují</a:t>
            </a:r>
            <a:r>
              <a:rPr lang="de-DE" altLang="de-DE" sz="1600" i="1" dirty="0">
                <a:solidFill>
                  <a:srgbClr val="333333"/>
                </a:solidFill>
              </a:rPr>
              <a:t>...</a:t>
            </a:r>
            <a:endParaRPr lang="de-DE" altLang="de-DE" i="1" dirty="0">
              <a:solidFill>
                <a:srgbClr val="333333"/>
              </a:solidFill>
            </a:endParaRPr>
          </a:p>
          <a:p>
            <a:pPr marL="457200" lvl="0" indent="-457200" defTabSz="914400" fontAlgn="base">
              <a:buFont typeface="+mj-lt"/>
              <a:buAutoNum type="arabicPeriod"/>
            </a:pPr>
            <a:r>
              <a:rPr lang="cs-CZ" altLang="de-DE" sz="2400" dirty="0">
                <a:solidFill>
                  <a:srgbClr val="004992"/>
                </a:solidFill>
              </a:rPr>
              <a:t>Vybavte si v duchu konkrétní situace, v nichž jste své přednosti uplatnili</a:t>
            </a:r>
            <a:r>
              <a:rPr lang="en-US" altLang="de-DE" sz="2400" dirty="0">
                <a:solidFill>
                  <a:srgbClr val="004992"/>
                </a:solidFill>
              </a:rPr>
              <a:t>. </a:t>
            </a:r>
            <a:br>
              <a:rPr lang="en-US" altLang="de-DE" sz="2400" dirty="0">
                <a:solidFill>
                  <a:srgbClr val="333333"/>
                </a:solidFill>
              </a:rPr>
            </a:br>
            <a:r>
              <a:rPr lang="cs-CZ" altLang="de-DE" sz="2400" i="1" dirty="0">
                <a:solidFill>
                  <a:srgbClr val="333333"/>
                </a:solidFill>
              </a:rPr>
              <a:t>Kdy a kde to bylo</a:t>
            </a:r>
            <a:r>
              <a:rPr lang="en-US" altLang="de-DE" sz="2400" i="1" dirty="0">
                <a:solidFill>
                  <a:srgbClr val="333333"/>
                </a:solidFill>
              </a:rPr>
              <a:t>? </a:t>
            </a:r>
            <a:r>
              <a:rPr lang="cs-CZ" altLang="de-DE" sz="2400" i="1" dirty="0">
                <a:solidFill>
                  <a:srgbClr val="333333"/>
                </a:solidFill>
              </a:rPr>
              <a:t>Co jste konkrétně udělali a kdo vás ocenil</a:t>
            </a:r>
            <a:r>
              <a:rPr lang="en-US" altLang="de-DE" sz="2400" i="1" dirty="0">
                <a:solidFill>
                  <a:srgbClr val="333333"/>
                </a:solidFill>
              </a:rPr>
              <a:t>?</a:t>
            </a:r>
            <a:br>
              <a:rPr lang="en-US" altLang="de-DE" sz="2400" i="1" dirty="0">
                <a:solidFill>
                  <a:srgbClr val="333333"/>
                </a:solidFill>
              </a:rPr>
            </a:br>
            <a:r>
              <a:rPr lang="cs-CZ" altLang="de-DE" sz="1600" i="1" dirty="0">
                <a:solidFill>
                  <a:srgbClr val="333333"/>
                </a:solidFill>
              </a:rPr>
              <a:t>např. Minulý týden jsem své známé opravil pračku a ona mi za velmi děkovala</a:t>
            </a:r>
            <a:r>
              <a:rPr lang="de-DE" altLang="de-DE" sz="1600" i="1" dirty="0">
                <a:solidFill>
                  <a:srgbClr val="333333"/>
                </a:solidFill>
              </a:rPr>
              <a:t>...</a:t>
            </a:r>
            <a:endParaRPr lang="de-DE" altLang="de-DE" i="1" dirty="0">
              <a:solidFill>
                <a:srgbClr val="333333"/>
              </a:solidFill>
            </a:endParaRPr>
          </a:p>
          <a:p>
            <a:pPr marL="457200" lvl="0" indent="-457200" defTabSz="914400" fontAlgn="base">
              <a:buFont typeface="+mj-lt"/>
              <a:buAutoNum type="arabicPeriod"/>
            </a:pPr>
            <a:r>
              <a:rPr lang="cs-CZ" altLang="de-DE" sz="2400" dirty="0">
                <a:solidFill>
                  <a:srgbClr val="004992"/>
                </a:solidFill>
              </a:rPr>
              <a:t>Zapište si to</a:t>
            </a:r>
            <a:r>
              <a:rPr lang="en-US" altLang="de-DE" sz="2400" dirty="0">
                <a:solidFill>
                  <a:srgbClr val="004992"/>
                </a:solidFill>
              </a:rPr>
              <a:t>!</a:t>
            </a:r>
            <a:br>
              <a:rPr lang="en-US" altLang="de-DE" sz="2400" dirty="0">
                <a:solidFill>
                  <a:srgbClr val="333333"/>
                </a:solidFill>
              </a:rPr>
            </a:br>
            <a:r>
              <a:rPr lang="cs-CZ" altLang="de-DE" sz="2400" i="1" dirty="0">
                <a:solidFill>
                  <a:srgbClr val="333333"/>
                </a:solidFill>
              </a:rPr>
              <a:t>Pravidelně si své přednosti zapisujte, čtěte a doplňujte</a:t>
            </a:r>
            <a:r>
              <a:rPr lang="en-US" altLang="de-DE" sz="2400" i="1" dirty="0">
                <a:solidFill>
                  <a:srgbClr val="333333"/>
                </a:solidFill>
              </a:rPr>
              <a:t>. </a:t>
            </a:r>
            <a:r>
              <a:rPr lang="cs-CZ" altLang="de-DE" sz="2400" i="1" dirty="0">
                <a:solidFill>
                  <a:srgbClr val="333333"/>
                </a:solidFill>
              </a:rPr>
              <a:t>V případě psychické krize se k těmto zápiskům vraťte </a:t>
            </a:r>
            <a:r>
              <a:rPr lang="en-US" altLang="de-DE" sz="2400" i="1" dirty="0">
                <a:solidFill>
                  <a:srgbClr val="333333"/>
                </a:solidFill>
              </a:rPr>
              <a:t>(</a:t>
            </a:r>
            <a:r>
              <a:rPr lang="cs-CZ" altLang="de-DE" sz="2400" i="1" dirty="0">
                <a:solidFill>
                  <a:srgbClr val="333333"/>
                </a:solidFill>
              </a:rPr>
              <a:t>např.</a:t>
            </a:r>
            <a:r>
              <a:rPr lang="en-US" altLang="de-DE" sz="2400" i="1" dirty="0">
                <a:solidFill>
                  <a:srgbClr val="333333"/>
                </a:solidFill>
              </a:rPr>
              <a:t> </a:t>
            </a:r>
            <a:r>
              <a:rPr lang="cs-CZ" altLang="de-DE" sz="2400" i="1" dirty="0">
                <a:solidFill>
                  <a:srgbClr val="333333"/>
                </a:solidFill>
              </a:rPr>
              <a:t>když budete mít pocit, že jste k ničemu</a:t>
            </a:r>
            <a:r>
              <a:rPr lang="en-US" altLang="de-DE" sz="2400" i="1" dirty="0">
                <a:solidFill>
                  <a:srgbClr val="333333"/>
                </a:solidFill>
              </a:rPr>
              <a:t>).</a:t>
            </a:r>
            <a:br>
              <a:rPr lang="de-DE" altLang="de-DE" sz="2400" i="1" dirty="0">
                <a:solidFill>
                  <a:srgbClr val="333333"/>
                </a:solidFill>
              </a:rPr>
            </a:br>
            <a:r>
              <a:rPr lang="cs-CZ" altLang="de-DE" sz="1600" i="1" dirty="0">
                <a:solidFill>
                  <a:srgbClr val="333333"/>
                </a:solidFill>
              </a:rPr>
              <a:t>např.</a:t>
            </a:r>
            <a:r>
              <a:rPr lang="de-DE" altLang="de-DE" sz="1600" i="1" dirty="0">
                <a:solidFill>
                  <a:srgbClr val="333333"/>
                </a:solidFill>
              </a:rPr>
              <a:t> </a:t>
            </a:r>
            <a:r>
              <a:rPr lang="cs-CZ" altLang="de-DE" sz="1600" i="1" dirty="0">
                <a:solidFill>
                  <a:srgbClr val="333333"/>
                </a:solidFill>
              </a:rPr>
              <a:t>Zapisujte si, co se vám podařilo a kdo vás za co pochválil</a:t>
            </a:r>
            <a:r>
              <a:rPr lang="de-DE" altLang="de-DE" sz="1600" i="1" dirty="0">
                <a:solidFill>
                  <a:srgbClr val="333333"/>
                </a:solidFill>
              </a:rPr>
              <a:t>...</a:t>
            </a:r>
            <a:endParaRPr lang="en-US" altLang="de-DE" i="1" dirty="0">
              <a:solidFill>
                <a:srgbClr val="333333"/>
              </a:solidFill>
            </a:endParaRPr>
          </a:p>
        </p:txBody>
      </p:sp>
      <p:pic>
        <p:nvPicPr>
          <p:cNvPr id="10"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8 – Sebedůvěra &amp; Nálada</a:t>
            </a:r>
          </a:p>
        </p:txBody>
      </p:sp>
      <p:sp>
        <p:nvSpPr>
          <p:cNvPr id="7" name="Slide Number Placeholder 6"/>
          <p:cNvSpPr>
            <a:spLocks noGrp="1"/>
          </p:cNvSpPr>
          <p:nvPr>
            <p:ph type="sldNum" sz="quarter" idx="12"/>
          </p:nvPr>
        </p:nvSpPr>
        <p:spPr/>
        <p:txBody>
          <a:bodyPr/>
          <a:lstStyle/>
          <a:p>
            <a:fld id="{3F782337-7E49-4D19-9D9A-888F1BEE0417}" type="slidenum">
              <a:rPr lang="de-DE" altLang="de-DE" smtClean="0"/>
              <a:pPr/>
              <a:t>42</a:t>
            </a:fld>
            <a:endParaRPr lang="de-DE" altLang="de-DE"/>
          </a:p>
        </p:txBody>
      </p:sp>
    </p:spTree>
    <p:extLst>
      <p:ext uri="{BB962C8B-B14F-4D97-AF65-F5344CB8AC3E}">
        <p14:creationId xmlns:p14="http://schemas.microsoft.com/office/powerpoint/2010/main" val="2023748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Tipy jak si zlepšit depresivní náladu/nízké sebevědomí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Každý večer si napište několik</a:t>
            </a:r>
            <a:r>
              <a:rPr lang="de-DE" altLang="de-DE" sz="2400" dirty="0">
                <a:solidFill>
                  <a:srgbClr val="333333"/>
                </a:solidFill>
              </a:rPr>
              <a:t> </a:t>
            </a:r>
            <a:r>
              <a:rPr lang="cs-CZ" altLang="de-DE" sz="2400" dirty="0">
                <a:solidFill>
                  <a:srgbClr val="333333"/>
                </a:solidFill>
              </a:rPr>
              <a:t>pozitivních věcí (nejméně pět), které se vám ten den staly</a:t>
            </a:r>
            <a:r>
              <a:rPr lang="en-US" altLang="de-DE" sz="2400" dirty="0">
                <a:solidFill>
                  <a:srgbClr val="333333"/>
                </a:solidFill>
              </a:rPr>
              <a:t>. </a:t>
            </a:r>
            <a:r>
              <a:rPr lang="cs-CZ" altLang="de-DE" sz="2400" dirty="0">
                <a:solidFill>
                  <a:srgbClr val="333333"/>
                </a:solidFill>
              </a:rPr>
              <a:t>Pak si tyto události v duchu znovu </a:t>
            </a:r>
            <a:r>
              <a:rPr lang="cs-CZ" altLang="de-DE" sz="2400">
                <a:solidFill>
                  <a:srgbClr val="333333"/>
                </a:solidFill>
              </a:rPr>
              <a:t>projděte.</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Metakognitivní trénink 8 – Sebedůvěra &amp; Nálada</a:t>
            </a:r>
          </a:p>
        </p:txBody>
      </p:sp>
      <p:sp>
        <p:nvSpPr>
          <p:cNvPr id="11" name="Slide Number Placeholder 10"/>
          <p:cNvSpPr>
            <a:spLocks noGrp="1"/>
          </p:cNvSpPr>
          <p:nvPr>
            <p:ph type="sldNum" sz="quarter" idx="12"/>
          </p:nvPr>
        </p:nvSpPr>
        <p:spPr/>
        <p:txBody>
          <a:bodyPr/>
          <a:lstStyle/>
          <a:p>
            <a:fld id="{3F782337-7E49-4D19-9D9A-888F1BEE0417}"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Tipy jak si zlepšit depresivní náladu/nízké sebevědomí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Každý večer si napište několik</a:t>
            </a:r>
            <a:r>
              <a:rPr lang="de-DE" altLang="de-DE" sz="2400" dirty="0">
                <a:solidFill>
                  <a:srgbClr val="333333"/>
                </a:solidFill>
              </a:rPr>
              <a:t> </a:t>
            </a:r>
            <a:r>
              <a:rPr lang="cs-CZ" altLang="de-DE" sz="2400" dirty="0">
                <a:solidFill>
                  <a:srgbClr val="333333"/>
                </a:solidFill>
              </a:rPr>
              <a:t>pozitivních věcí (nejméně pět), které se vám ten den staly</a:t>
            </a:r>
            <a:r>
              <a:rPr lang="en-US" altLang="de-DE" sz="2400" dirty="0">
                <a:solidFill>
                  <a:srgbClr val="333333"/>
                </a:solidFill>
              </a:rPr>
              <a:t>. </a:t>
            </a:r>
            <a:r>
              <a:rPr lang="cs-CZ" altLang="de-DE" sz="2400" dirty="0">
                <a:solidFill>
                  <a:srgbClr val="333333"/>
                </a:solidFill>
              </a:rPr>
              <a:t>Pak si tyto události v duchu znovu projděte.</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Stoupněte si před zrcadlo, podívejte se sami sobě do očí a řekněte </a:t>
            </a:r>
            <a:r>
              <a:rPr lang="cs-CZ" altLang="de-DE" sz="2400">
                <a:solidFill>
                  <a:srgbClr val="333333"/>
                </a:solidFill>
              </a:rPr>
              <a:t>si “Mám se rád/ráda” nebo “Mám tě rád/ráda</a:t>
            </a:r>
            <a:r>
              <a:rPr lang="en-US" altLang="de-DE" sz="2400">
                <a:solidFill>
                  <a:srgbClr val="333333"/>
                </a:solidFill>
              </a:rPr>
              <a:t>”! </a:t>
            </a:r>
            <a:r>
              <a:rPr lang="en-US" altLang="de-DE" sz="2400" dirty="0">
                <a:solidFill>
                  <a:srgbClr val="333333"/>
                </a:solidFill>
              </a:rPr>
              <a:t>(</a:t>
            </a:r>
            <a:r>
              <a:rPr lang="cs-CZ" altLang="de-DE" sz="2400" dirty="0">
                <a:solidFill>
                  <a:srgbClr val="333333"/>
                </a:solidFill>
              </a:rPr>
              <a:t>pozor</a:t>
            </a:r>
            <a:r>
              <a:rPr lang="en-US" altLang="de-DE" sz="2400" dirty="0">
                <a:solidFill>
                  <a:srgbClr val="333333"/>
                </a:solidFill>
              </a:rPr>
              <a:t>: </a:t>
            </a:r>
            <a:r>
              <a:rPr lang="cs-CZ" altLang="de-DE" sz="2400" dirty="0">
                <a:solidFill>
                  <a:srgbClr val="333333"/>
                </a:solidFill>
              </a:rPr>
              <a:t>Zpočátku se přitom budete cítit poněkud </a:t>
            </a:r>
            <a:r>
              <a:rPr lang="cs-CZ" altLang="de-DE" sz="2400">
                <a:solidFill>
                  <a:srgbClr val="333333"/>
                </a:solidFill>
              </a:rPr>
              <a:t>nesví</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Metakognitivní trénink 8 – Sebedůvěra &amp; Nálada</a:t>
            </a:r>
          </a:p>
        </p:txBody>
      </p:sp>
      <p:sp>
        <p:nvSpPr>
          <p:cNvPr id="11" name="Slide Number Placeholder 10"/>
          <p:cNvSpPr>
            <a:spLocks noGrp="1"/>
          </p:cNvSpPr>
          <p:nvPr>
            <p:ph type="sldNum" sz="quarter" idx="12"/>
          </p:nvPr>
        </p:nvSpPr>
        <p:spPr/>
        <p:txBody>
          <a:bodyPr/>
          <a:lstStyle/>
          <a:p>
            <a:fld id="{3F782337-7E49-4D19-9D9A-888F1BEE0417}" type="slidenum">
              <a:rPr lang="de-DE" altLang="de-DE" smtClean="0"/>
              <a:pPr/>
              <a:t>44</a:t>
            </a:fld>
            <a:endParaRPr lang="de-DE" altLang="de-DE"/>
          </a:p>
        </p:txBody>
      </p:sp>
    </p:spTree>
    <p:extLst>
      <p:ext uri="{BB962C8B-B14F-4D97-AF65-F5344CB8AC3E}">
        <p14:creationId xmlns:p14="http://schemas.microsoft.com/office/powerpoint/2010/main" val="15615384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Tipy jak si zlepšit depresivní náladu/nízké sebevědomí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Každý večer si napište několik</a:t>
            </a:r>
            <a:r>
              <a:rPr lang="de-DE" altLang="de-DE" sz="2400" dirty="0">
                <a:solidFill>
                  <a:srgbClr val="333333"/>
                </a:solidFill>
              </a:rPr>
              <a:t> </a:t>
            </a:r>
            <a:r>
              <a:rPr lang="cs-CZ" altLang="de-DE" sz="2400" dirty="0">
                <a:solidFill>
                  <a:srgbClr val="333333"/>
                </a:solidFill>
              </a:rPr>
              <a:t>pozitivních věcí (nejméně pět), které se vám ten den staly</a:t>
            </a:r>
            <a:r>
              <a:rPr lang="en-US" altLang="de-DE" sz="2400" dirty="0">
                <a:solidFill>
                  <a:srgbClr val="333333"/>
                </a:solidFill>
              </a:rPr>
              <a:t>. </a:t>
            </a:r>
            <a:r>
              <a:rPr lang="cs-CZ" altLang="de-DE" sz="2400" dirty="0">
                <a:solidFill>
                  <a:srgbClr val="333333"/>
                </a:solidFill>
              </a:rPr>
              <a:t>Pak si tyto události v duchu znovu projděte.</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Stoupněte si před zrcadlo, podívejte se sami sobě do očí a řekněte </a:t>
            </a:r>
            <a:r>
              <a:rPr lang="cs-CZ" altLang="de-DE" sz="2400">
                <a:solidFill>
                  <a:srgbClr val="333333"/>
                </a:solidFill>
              </a:rPr>
              <a:t>si “Mám se rád/ráda” nebo “Mám tě rád/ráda</a:t>
            </a:r>
            <a:r>
              <a:rPr lang="en-US" altLang="de-DE" sz="2400">
                <a:solidFill>
                  <a:srgbClr val="333333"/>
                </a:solidFill>
              </a:rPr>
              <a:t>”! </a:t>
            </a:r>
            <a:r>
              <a:rPr lang="en-US" altLang="de-DE" sz="2400" dirty="0">
                <a:solidFill>
                  <a:srgbClr val="333333"/>
                </a:solidFill>
              </a:rPr>
              <a:t>(</a:t>
            </a:r>
            <a:r>
              <a:rPr lang="cs-CZ" altLang="de-DE" sz="2400" dirty="0">
                <a:solidFill>
                  <a:srgbClr val="333333"/>
                </a:solidFill>
              </a:rPr>
              <a:t>pozor</a:t>
            </a:r>
            <a:r>
              <a:rPr lang="en-US" altLang="de-DE" sz="2400" dirty="0">
                <a:solidFill>
                  <a:srgbClr val="333333"/>
                </a:solidFill>
              </a:rPr>
              <a:t>: </a:t>
            </a:r>
            <a:r>
              <a:rPr lang="cs-CZ" altLang="de-DE" sz="2400" dirty="0">
                <a:solidFill>
                  <a:srgbClr val="333333"/>
                </a:solidFill>
              </a:rPr>
              <a:t>Zpočátku se přitom budete cítit poněkud nesví</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Když vás někdo pochválí, přijměte to a zapište si to, abyste se k tomu mohli vrátit, když budete mít v životě těžké období</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Metakognitivní trénink 8 – Sebedůvěra &amp; Nálada</a:t>
            </a:r>
          </a:p>
        </p:txBody>
      </p:sp>
      <p:sp>
        <p:nvSpPr>
          <p:cNvPr id="11" name="Slide Number Placeholder 10"/>
          <p:cNvSpPr>
            <a:spLocks noGrp="1"/>
          </p:cNvSpPr>
          <p:nvPr>
            <p:ph type="sldNum" sz="quarter" idx="12"/>
          </p:nvPr>
        </p:nvSpPr>
        <p:spPr/>
        <p:txBody>
          <a:bodyPr/>
          <a:lstStyle/>
          <a:p>
            <a:fld id="{3F782337-7E49-4D19-9D9A-888F1BEE0417}" type="slidenum">
              <a:rPr lang="de-DE" altLang="de-DE" smtClean="0"/>
              <a:pPr/>
              <a:t>45</a:t>
            </a:fld>
            <a:endParaRPr lang="de-DE" altLang="de-DE"/>
          </a:p>
        </p:txBody>
      </p:sp>
    </p:spTree>
    <p:extLst>
      <p:ext uri="{BB962C8B-B14F-4D97-AF65-F5344CB8AC3E}">
        <p14:creationId xmlns:p14="http://schemas.microsoft.com/office/powerpoint/2010/main" val="28296535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Tipy jak si zlepšit depresivní náladu/nízké sebevědomí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Vzpomeňte si na situace</a:t>
            </a:r>
            <a:r>
              <a:rPr lang="en-US" altLang="de-DE" sz="2400" dirty="0">
                <a:solidFill>
                  <a:srgbClr val="333333"/>
                </a:solidFill>
              </a:rPr>
              <a:t>, </a:t>
            </a:r>
            <a:r>
              <a:rPr lang="cs-CZ" altLang="de-DE" sz="2400" dirty="0">
                <a:solidFill>
                  <a:srgbClr val="333333"/>
                </a:solidFill>
              </a:rPr>
              <a:t>ve kterých jste se cítili opravdu dobře a snažte se vybavit si je v duchu co nejživěji, všemi svými smysly </a:t>
            </a:r>
            <a:r>
              <a:rPr lang="en-US" altLang="de-DE" sz="2400" dirty="0">
                <a:solidFill>
                  <a:srgbClr val="333333"/>
                </a:solidFill>
              </a:rPr>
              <a:t>(</a:t>
            </a:r>
            <a:r>
              <a:rPr lang="cs-CZ" altLang="de-DE" sz="2400" dirty="0">
                <a:solidFill>
                  <a:srgbClr val="333333"/>
                </a:solidFill>
              </a:rPr>
              <a:t>co jste viděli, slyšeli, cítili…</a:t>
            </a:r>
            <a:r>
              <a:rPr lang="en-US" altLang="de-DE" sz="2400" dirty="0">
                <a:solidFill>
                  <a:srgbClr val="333333"/>
                </a:solidFill>
              </a:rPr>
              <a:t>), </a:t>
            </a:r>
            <a:r>
              <a:rPr lang="cs-CZ" altLang="de-DE" sz="2400" dirty="0">
                <a:solidFill>
                  <a:srgbClr val="333333"/>
                </a:solidFill>
              </a:rPr>
              <a:t>třeba i s pomocí </a:t>
            </a:r>
            <a:r>
              <a:rPr lang="cs-CZ" altLang="de-DE" sz="2400">
                <a:solidFill>
                  <a:srgbClr val="333333"/>
                </a:solidFill>
              </a:rPr>
              <a:t>fotoalba</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Metakognitivní trénink 8 – Sebedůvěra &amp; Nálada</a:t>
            </a:r>
          </a:p>
        </p:txBody>
      </p:sp>
      <p:sp>
        <p:nvSpPr>
          <p:cNvPr id="11" name="Slide Number Placeholder 10"/>
          <p:cNvSpPr>
            <a:spLocks noGrp="1"/>
          </p:cNvSpPr>
          <p:nvPr>
            <p:ph type="sldNum" sz="quarter" idx="12"/>
          </p:nvPr>
        </p:nvSpPr>
        <p:spPr/>
        <p:txBody>
          <a:bodyPr/>
          <a:lstStyle/>
          <a:p>
            <a:fld id="{3F782337-7E49-4D19-9D9A-888F1BEE0417}"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Tipy jak si zlepšit depresivní náladu/nízké sebevědomí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Vzpomeňte si na situace</a:t>
            </a:r>
            <a:r>
              <a:rPr lang="en-US" altLang="de-DE" sz="2400" dirty="0">
                <a:solidFill>
                  <a:srgbClr val="333333"/>
                </a:solidFill>
              </a:rPr>
              <a:t>, </a:t>
            </a:r>
            <a:r>
              <a:rPr lang="cs-CZ" altLang="de-DE" sz="2400" dirty="0">
                <a:solidFill>
                  <a:srgbClr val="333333"/>
                </a:solidFill>
              </a:rPr>
              <a:t>ve kterých jste se cítili opravdu dobře a snažte se vybavit si je v duchu co nejživěji, všemi svými smysly </a:t>
            </a:r>
            <a:r>
              <a:rPr lang="en-US" altLang="de-DE" sz="2400" dirty="0">
                <a:solidFill>
                  <a:srgbClr val="333333"/>
                </a:solidFill>
              </a:rPr>
              <a:t>(</a:t>
            </a:r>
            <a:r>
              <a:rPr lang="cs-CZ" altLang="de-DE" sz="2400" dirty="0">
                <a:solidFill>
                  <a:srgbClr val="333333"/>
                </a:solidFill>
              </a:rPr>
              <a:t>co jste viděli, slyšeli, cítili…</a:t>
            </a:r>
            <a:r>
              <a:rPr lang="en-US" altLang="de-DE" sz="2400" dirty="0">
                <a:solidFill>
                  <a:srgbClr val="333333"/>
                </a:solidFill>
              </a:rPr>
              <a:t>), </a:t>
            </a:r>
            <a:r>
              <a:rPr lang="cs-CZ" altLang="de-DE" sz="2400" dirty="0">
                <a:solidFill>
                  <a:srgbClr val="333333"/>
                </a:solidFill>
              </a:rPr>
              <a:t>třeba i s pomocí fotoalba</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Dělejte věci, které vám přinášejí potěšení - nejlépe s druhými lidmi</a:t>
            </a:r>
            <a:r>
              <a:rPr lang="en-US" altLang="de-DE" sz="2400" dirty="0">
                <a:solidFill>
                  <a:srgbClr val="333333"/>
                </a:solidFill>
              </a:rPr>
              <a:t> (</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kino</a:t>
            </a:r>
            <a:r>
              <a:rPr lang="en-US" altLang="de-DE" sz="2400" dirty="0">
                <a:solidFill>
                  <a:srgbClr val="333333"/>
                </a:solidFill>
              </a:rPr>
              <a:t>, </a:t>
            </a:r>
            <a:r>
              <a:rPr lang="cs-CZ" altLang="de-DE" sz="2400" dirty="0">
                <a:solidFill>
                  <a:srgbClr val="333333"/>
                </a:solidFill>
              </a:rPr>
              <a:t>jít do lesa na procházku a </a:t>
            </a:r>
            <a:r>
              <a:rPr lang="cs-CZ" altLang="de-DE" sz="2400">
                <a:solidFill>
                  <a:srgbClr val="333333"/>
                </a:solidFill>
              </a:rPr>
              <a:t>pod</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Metakognitivní trénink 8 – Sebedůvěra &amp; Nálada</a:t>
            </a:r>
          </a:p>
        </p:txBody>
      </p:sp>
      <p:sp>
        <p:nvSpPr>
          <p:cNvPr id="11" name="Slide Number Placeholder 10"/>
          <p:cNvSpPr>
            <a:spLocks noGrp="1"/>
          </p:cNvSpPr>
          <p:nvPr>
            <p:ph type="sldNum" sz="quarter" idx="12"/>
          </p:nvPr>
        </p:nvSpPr>
        <p:spPr/>
        <p:txBody>
          <a:bodyPr/>
          <a:lstStyle/>
          <a:p>
            <a:fld id="{3F782337-7E49-4D19-9D9A-888F1BEE0417}" type="slidenum">
              <a:rPr lang="de-DE" altLang="de-DE" smtClean="0"/>
              <a:pPr/>
              <a:t>47</a:t>
            </a:fld>
            <a:endParaRPr lang="de-DE" altLang="de-DE"/>
          </a:p>
        </p:txBody>
      </p:sp>
    </p:spTree>
    <p:extLst>
      <p:ext uri="{BB962C8B-B14F-4D97-AF65-F5344CB8AC3E}">
        <p14:creationId xmlns:p14="http://schemas.microsoft.com/office/powerpoint/2010/main" val="27740137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Tipy jak si zlepšit depresivní náladu/nízké sebevědomí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Vzpomeňte si na situace</a:t>
            </a:r>
            <a:r>
              <a:rPr lang="en-US" altLang="de-DE" sz="2400" dirty="0">
                <a:solidFill>
                  <a:srgbClr val="333333"/>
                </a:solidFill>
              </a:rPr>
              <a:t>, </a:t>
            </a:r>
            <a:r>
              <a:rPr lang="cs-CZ" altLang="de-DE" sz="2400" dirty="0">
                <a:solidFill>
                  <a:srgbClr val="333333"/>
                </a:solidFill>
              </a:rPr>
              <a:t>ve kterých jste se cítili opravdu dobře a snažte se vybavit si je v duchu co nejživěji, všemi svými smysly </a:t>
            </a:r>
            <a:r>
              <a:rPr lang="en-US" altLang="de-DE" sz="2400" dirty="0">
                <a:solidFill>
                  <a:srgbClr val="333333"/>
                </a:solidFill>
              </a:rPr>
              <a:t>(</a:t>
            </a:r>
            <a:r>
              <a:rPr lang="cs-CZ" altLang="de-DE" sz="2400" dirty="0">
                <a:solidFill>
                  <a:srgbClr val="333333"/>
                </a:solidFill>
              </a:rPr>
              <a:t>co jste viděli, slyšeli, cítili…</a:t>
            </a:r>
            <a:r>
              <a:rPr lang="en-US" altLang="de-DE" sz="2400" dirty="0">
                <a:solidFill>
                  <a:srgbClr val="333333"/>
                </a:solidFill>
              </a:rPr>
              <a:t>), </a:t>
            </a:r>
            <a:r>
              <a:rPr lang="cs-CZ" altLang="de-DE" sz="2400" dirty="0">
                <a:solidFill>
                  <a:srgbClr val="333333"/>
                </a:solidFill>
              </a:rPr>
              <a:t>třeba i s pomocí fotoalba</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Dělejte věci, které vám přinášejí potěšení - nejlépe s druhými lidmi</a:t>
            </a:r>
            <a:r>
              <a:rPr lang="en-US" altLang="de-DE" sz="2400" dirty="0">
                <a:solidFill>
                  <a:srgbClr val="333333"/>
                </a:solidFill>
              </a:rPr>
              <a:t> (</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kino</a:t>
            </a:r>
            <a:r>
              <a:rPr lang="en-US" altLang="de-DE" sz="2400" dirty="0">
                <a:solidFill>
                  <a:srgbClr val="333333"/>
                </a:solidFill>
              </a:rPr>
              <a:t>, </a:t>
            </a:r>
            <a:r>
              <a:rPr lang="cs-CZ" altLang="de-DE" sz="2400" dirty="0">
                <a:solidFill>
                  <a:srgbClr val="333333"/>
                </a:solidFill>
              </a:rPr>
              <a:t>jít do lesa na procházku a pod</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Aspoň 20 minut denně věnujte tělesnému cvičení - ale ne tak abyste se úplně vyčerpali - jděte na delší procházku nebo </a:t>
            </a:r>
            <a:r>
              <a:rPr lang="cs-CZ" altLang="de-DE" sz="2400">
                <a:solidFill>
                  <a:srgbClr val="333333"/>
                </a:solidFill>
              </a:rPr>
              <a:t>klusejte</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Metakognitivní trénink 8 – Sebedůvěra &amp; Nálada</a:t>
            </a:r>
          </a:p>
        </p:txBody>
      </p:sp>
      <p:sp>
        <p:nvSpPr>
          <p:cNvPr id="11" name="Slide Number Placeholder 10"/>
          <p:cNvSpPr>
            <a:spLocks noGrp="1"/>
          </p:cNvSpPr>
          <p:nvPr>
            <p:ph type="sldNum" sz="quarter" idx="12"/>
          </p:nvPr>
        </p:nvSpPr>
        <p:spPr/>
        <p:txBody>
          <a:bodyPr/>
          <a:lstStyle/>
          <a:p>
            <a:fld id="{3F782337-7E49-4D19-9D9A-888F1BEE0417}" type="slidenum">
              <a:rPr lang="de-DE" altLang="de-DE" smtClean="0"/>
              <a:pPr/>
              <a:t>48</a:t>
            </a:fld>
            <a:endParaRPr lang="de-DE" altLang="de-DE"/>
          </a:p>
        </p:txBody>
      </p:sp>
    </p:spTree>
    <p:extLst>
      <p:ext uri="{BB962C8B-B14F-4D97-AF65-F5344CB8AC3E}">
        <p14:creationId xmlns:p14="http://schemas.microsoft.com/office/powerpoint/2010/main" val="40953741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Tipy jak si zlepšit depresivní náladu/nízké sebevědomí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Vzpomeňte si na situace</a:t>
            </a:r>
            <a:r>
              <a:rPr lang="en-US" altLang="de-DE" sz="2400" dirty="0">
                <a:solidFill>
                  <a:srgbClr val="333333"/>
                </a:solidFill>
              </a:rPr>
              <a:t>, </a:t>
            </a:r>
            <a:r>
              <a:rPr lang="cs-CZ" altLang="de-DE" sz="2400" dirty="0">
                <a:solidFill>
                  <a:srgbClr val="333333"/>
                </a:solidFill>
              </a:rPr>
              <a:t>ve kterých jste se cítili opravdu dobře a snažte se vybavit si je v duchu co nejživěji, všemi svými smysly </a:t>
            </a:r>
            <a:r>
              <a:rPr lang="en-US" altLang="de-DE" sz="2400" dirty="0">
                <a:solidFill>
                  <a:srgbClr val="333333"/>
                </a:solidFill>
              </a:rPr>
              <a:t>(</a:t>
            </a:r>
            <a:r>
              <a:rPr lang="cs-CZ" altLang="de-DE" sz="2400" dirty="0">
                <a:solidFill>
                  <a:srgbClr val="333333"/>
                </a:solidFill>
              </a:rPr>
              <a:t>co jste viděli, slyšeli, cítili…</a:t>
            </a:r>
            <a:r>
              <a:rPr lang="en-US" altLang="de-DE" sz="2400" dirty="0">
                <a:solidFill>
                  <a:srgbClr val="333333"/>
                </a:solidFill>
              </a:rPr>
              <a:t>), </a:t>
            </a:r>
            <a:r>
              <a:rPr lang="cs-CZ" altLang="de-DE" sz="2400" dirty="0">
                <a:solidFill>
                  <a:srgbClr val="333333"/>
                </a:solidFill>
              </a:rPr>
              <a:t>třeba i s pomocí fotoalba</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Dělejte věci, které vám přinášejí potěšení - nejlépe s druhými lidmi</a:t>
            </a:r>
            <a:r>
              <a:rPr lang="en-US" altLang="de-DE" sz="2400" dirty="0">
                <a:solidFill>
                  <a:srgbClr val="333333"/>
                </a:solidFill>
              </a:rPr>
              <a:t> (</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kino</a:t>
            </a:r>
            <a:r>
              <a:rPr lang="en-US" altLang="de-DE" sz="2400" dirty="0">
                <a:solidFill>
                  <a:srgbClr val="333333"/>
                </a:solidFill>
              </a:rPr>
              <a:t>, </a:t>
            </a:r>
            <a:r>
              <a:rPr lang="cs-CZ" altLang="de-DE" sz="2400" dirty="0">
                <a:solidFill>
                  <a:srgbClr val="333333"/>
                </a:solidFill>
              </a:rPr>
              <a:t>jít do lesa na procházku a pod</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Aspoň 20 minut denně věnujte tělesnému cvičení - ale ne tak abyste se úplně vyčerpali - jděte na delší procházku nebo klusejte</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Poslouchejte svou oblíbenou hudbu</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Metakognitivní trénink 8 – Sebedůvěra &amp; Nálada</a:t>
            </a:r>
          </a:p>
        </p:txBody>
      </p:sp>
      <p:sp>
        <p:nvSpPr>
          <p:cNvPr id="11" name="Slide Number Placeholder 10"/>
          <p:cNvSpPr>
            <a:spLocks noGrp="1"/>
          </p:cNvSpPr>
          <p:nvPr>
            <p:ph type="sldNum" sz="quarter" idx="12"/>
          </p:nvPr>
        </p:nvSpPr>
        <p:spPr/>
        <p:txBody>
          <a:bodyPr/>
          <a:lstStyle/>
          <a:p>
            <a:fld id="{3F782337-7E49-4D19-9D9A-888F1BEE0417}" type="slidenum">
              <a:rPr lang="de-DE" altLang="de-DE" smtClean="0"/>
              <a:pPr/>
              <a:t>49</a:t>
            </a:fld>
            <a:endParaRPr lang="de-DE" altLang="de-DE"/>
          </a:p>
        </p:txBody>
      </p:sp>
    </p:spTree>
    <p:extLst>
      <p:ext uri="{BB962C8B-B14F-4D97-AF65-F5344CB8AC3E}">
        <p14:creationId xmlns:p14="http://schemas.microsoft.com/office/powerpoint/2010/main" val="22424997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Deprese není nevyhnutelný osud</a:t>
            </a:r>
            <a:r>
              <a:rPr lang="en-GB"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3F782337-7E49-4D19-9D9A-888F1BEE0417}"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Deprese není nevyhnutelný osud</a:t>
            </a:r>
            <a:r>
              <a:rPr lang="en-GB"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Dávejte si pozor na typické depresivní přemýšlení, které jsme právě probrali, a snažte se jej napravit </a:t>
            </a:r>
            <a:r>
              <a:rPr lang="en-GB" altLang="de-DE" sz="2400" dirty="0">
                <a:solidFill>
                  <a:srgbClr val="333333"/>
                </a:solidFill>
              </a:rPr>
              <a:t>(</a:t>
            </a:r>
            <a:r>
              <a:rPr lang="cs-CZ" altLang="de-DE" sz="2400" dirty="0">
                <a:solidFill>
                  <a:srgbClr val="333333"/>
                </a:solidFill>
              </a:rPr>
              <a:t>viz </a:t>
            </a:r>
            <a:r>
              <a:rPr lang="cs-CZ" altLang="de-DE" sz="2400">
                <a:solidFill>
                  <a:srgbClr val="333333"/>
                </a:solidFill>
              </a:rPr>
              <a:t>letáček</a:t>
            </a:r>
            <a:r>
              <a:rPr lang="en-GB" altLang="de-DE" sz="240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3F782337-7E49-4D19-9D9A-888F1BEE0417}" type="slidenum">
              <a:rPr lang="de-DE" altLang="de-DE" smtClean="0"/>
              <a:pPr/>
              <a:t>51</a:t>
            </a:fld>
            <a:endParaRPr lang="de-DE" altLang="de-DE"/>
          </a:p>
        </p:txBody>
      </p:sp>
    </p:spTree>
    <p:extLst>
      <p:ext uri="{BB962C8B-B14F-4D97-AF65-F5344CB8AC3E}">
        <p14:creationId xmlns:p14="http://schemas.microsoft.com/office/powerpoint/2010/main" val="23830686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Deprese není nevyhnutelný osud</a:t>
            </a:r>
            <a:r>
              <a:rPr lang="en-GB"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Dávejte si pozor na typické depresivní přemýšlení, které jsme právě probrali, a snažte se jej napravit </a:t>
            </a:r>
            <a:r>
              <a:rPr lang="en-GB" altLang="de-DE" sz="2400" dirty="0">
                <a:solidFill>
                  <a:srgbClr val="333333"/>
                </a:solidFill>
              </a:rPr>
              <a:t>(</a:t>
            </a:r>
            <a:r>
              <a:rPr lang="cs-CZ" altLang="de-DE" sz="2400" dirty="0">
                <a:solidFill>
                  <a:srgbClr val="333333"/>
                </a:solidFill>
              </a:rPr>
              <a:t>viz letáček</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Začněte pravidelně využívat aspoň některé z dříve uvedených tipů na zmírnění depresivní nálady a zvýšení </a:t>
            </a:r>
            <a:r>
              <a:rPr lang="cs-CZ" altLang="de-DE" sz="2400">
                <a:solidFill>
                  <a:srgbClr val="333333"/>
                </a:solidFill>
              </a:rPr>
              <a:t>sebevědomí</a:t>
            </a:r>
            <a:r>
              <a:rPr lang="en-US" altLang="de-DE" sz="240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3F782337-7E49-4D19-9D9A-888F1BEE0417}" type="slidenum">
              <a:rPr lang="de-DE" altLang="de-DE" smtClean="0"/>
              <a:pPr/>
              <a:t>52</a:t>
            </a:fld>
            <a:endParaRPr lang="de-DE" altLang="de-DE"/>
          </a:p>
        </p:txBody>
      </p:sp>
    </p:spTree>
    <p:extLst>
      <p:ext uri="{BB962C8B-B14F-4D97-AF65-F5344CB8AC3E}">
        <p14:creationId xmlns:p14="http://schemas.microsoft.com/office/powerpoint/2010/main" val="7151978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Deprese není nevyhnutelný osud</a:t>
            </a:r>
            <a:r>
              <a:rPr lang="en-GB"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Dávejte si pozor na typické depresivní přemýšlení, které jsme právě probrali, a snažte se jej napravit </a:t>
            </a:r>
            <a:r>
              <a:rPr lang="en-GB" altLang="de-DE" sz="2400" dirty="0">
                <a:solidFill>
                  <a:srgbClr val="333333"/>
                </a:solidFill>
              </a:rPr>
              <a:t>(</a:t>
            </a:r>
            <a:r>
              <a:rPr lang="cs-CZ" altLang="de-DE" sz="2400" dirty="0">
                <a:solidFill>
                  <a:srgbClr val="333333"/>
                </a:solidFill>
              </a:rPr>
              <a:t>viz letáček</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Začněte pravidelně využívat aspoň některé z dříve uvedených tipů na zmírnění depresivní nálady a zvýšení sebevědomí</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V případě, že trpíte závažnými příznaky deprese, vyhledejte pomoc psychologa nebo psychiatra.</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3F782337-7E49-4D19-9D9A-888F1BEE0417}" type="slidenum">
              <a:rPr lang="de-DE" altLang="de-DE" smtClean="0"/>
              <a:pPr/>
              <a:t>53</a:t>
            </a:fld>
            <a:endParaRPr lang="de-DE" altLang="de-DE"/>
          </a:p>
        </p:txBody>
      </p:sp>
    </p:spTree>
    <p:extLst>
      <p:ext uri="{BB962C8B-B14F-4D97-AF65-F5344CB8AC3E}">
        <p14:creationId xmlns:p14="http://schemas.microsoft.com/office/powerpoint/2010/main" val="7578802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000" dirty="0">
                <a:solidFill>
                  <a:srgbClr val="333333"/>
                </a:solidFill>
              </a:rPr>
              <a:t>Mnozí lidé s psychózou mají nízké sebevědomí</a:t>
            </a:r>
            <a:r>
              <a:rPr lang="en-AU" altLang="de-DE" sz="2000" dirty="0">
                <a:solidFill>
                  <a:srgbClr val="333333"/>
                </a:solidFill>
              </a:rPr>
              <a:t>, </a:t>
            </a:r>
            <a:r>
              <a:rPr lang="cs-CZ" altLang="de-DE" sz="2000" dirty="0">
                <a:solidFill>
                  <a:srgbClr val="333333"/>
                </a:solidFill>
              </a:rPr>
              <a:t>zvláště v období </a:t>
            </a:r>
            <a:r>
              <a:rPr lang="cs-CZ" altLang="de-DE" sz="2000" i="1" dirty="0">
                <a:solidFill>
                  <a:srgbClr val="333333"/>
                </a:solidFill>
              </a:rPr>
              <a:t>po</a:t>
            </a:r>
            <a:r>
              <a:rPr lang="en-AU" altLang="de-DE" sz="2000" i="1" dirty="0">
                <a:solidFill>
                  <a:srgbClr val="333333"/>
                </a:solidFill>
              </a:rPr>
              <a:t> </a:t>
            </a:r>
            <a:r>
              <a:rPr lang="cs-CZ" altLang="de-DE" sz="2000" dirty="0">
                <a:solidFill>
                  <a:srgbClr val="333333"/>
                </a:solidFill>
              </a:rPr>
              <a:t>psychotické epizodě </a:t>
            </a:r>
            <a:r>
              <a:rPr lang="en-AU" altLang="de-DE" sz="2000" dirty="0">
                <a:solidFill>
                  <a:srgbClr val="333333"/>
                </a:solidFill>
              </a:rPr>
              <a:t>(</a:t>
            </a:r>
            <a:r>
              <a:rPr lang="cs-CZ" altLang="de-DE" sz="2000" dirty="0">
                <a:solidFill>
                  <a:srgbClr val="333333"/>
                </a:solidFill>
              </a:rPr>
              <a:t>stydí se, mají strach, že se k nim přátelé otočí zády)</a:t>
            </a:r>
            <a:r>
              <a:rPr lang="en-AU" altLang="de-DE" sz="2000" dirty="0">
                <a:solidFill>
                  <a:srgbClr val="333333"/>
                </a:solidFill>
              </a:rPr>
              <a:t>.</a:t>
            </a:r>
          </a:p>
        </p:txBody>
      </p:sp>
      <p:sp>
        <p:nvSpPr>
          <p:cNvPr id="8" name="Footer Placeholder 7"/>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3F782337-7E49-4D19-9D9A-888F1BEE0417}"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000" dirty="0">
                <a:solidFill>
                  <a:srgbClr val="333333"/>
                </a:solidFill>
              </a:rPr>
              <a:t>Mnozí lidé s psychózou mají nízké sebevědomí</a:t>
            </a:r>
            <a:r>
              <a:rPr lang="en-AU" altLang="de-DE" sz="2000" dirty="0">
                <a:solidFill>
                  <a:srgbClr val="333333"/>
                </a:solidFill>
              </a:rPr>
              <a:t>, </a:t>
            </a:r>
            <a:r>
              <a:rPr lang="cs-CZ" altLang="de-DE" sz="2000" dirty="0">
                <a:solidFill>
                  <a:srgbClr val="333333"/>
                </a:solidFill>
              </a:rPr>
              <a:t>zvláště v období </a:t>
            </a:r>
            <a:r>
              <a:rPr lang="cs-CZ" altLang="de-DE" sz="2000" i="1" dirty="0">
                <a:solidFill>
                  <a:srgbClr val="333333"/>
                </a:solidFill>
              </a:rPr>
              <a:t>po</a:t>
            </a:r>
            <a:r>
              <a:rPr lang="en-AU" altLang="de-DE" sz="2000" i="1" dirty="0">
                <a:solidFill>
                  <a:srgbClr val="333333"/>
                </a:solidFill>
              </a:rPr>
              <a:t> </a:t>
            </a:r>
            <a:r>
              <a:rPr lang="cs-CZ" altLang="de-DE" sz="2000" dirty="0">
                <a:solidFill>
                  <a:srgbClr val="333333"/>
                </a:solidFill>
              </a:rPr>
              <a:t>psychotické epizodě </a:t>
            </a:r>
            <a:r>
              <a:rPr lang="en-AU" altLang="de-DE" sz="2000" dirty="0">
                <a:solidFill>
                  <a:srgbClr val="333333"/>
                </a:solidFill>
              </a:rPr>
              <a:t>(</a:t>
            </a:r>
            <a:r>
              <a:rPr lang="cs-CZ" altLang="de-DE" sz="2000" dirty="0">
                <a:solidFill>
                  <a:srgbClr val="333333"/>
                </a:solidFill>
              </a:rPr>
              <a:t>stydí se, mají strach, že se k nim přátelé otočí zády)</a:t>
            </a:r>
            <a:r>
              <a:rPr lang="en-AU" altLang="de-DE" sz="2000" dirty="0">
                <a:solidFill>
                  <a:srgbClr val="333333"/>
                </a:solidFill>
              </a:rPr>
              <a:t>.</a:t>
            </a:r>
          </a:p>
          <a:p>
            <a:pPr lvl="0" defTabSz="914400" fontAlgn="base">
              <a:lnSpc>
                <a:spcPct val="100000"/>
              </a:lnSpc>
              <a:spcBef>
                <a:spcPts val="1200"/>
              </a:spcBef>
            </a:pPr>
            <a:r>
              <a:rPr lang="cs-CZ" altLang="de-DE" sz="2000" dirty="0">
                <a:solidFill>
                  <a:srgbClr val="333333"/>
                </a:solidFill>
              </a:rPr>
              <a:t>V době akutní psychotické epizody někteří lidé také prožívají strach, ale také jiné emoce</a:t>
            </a:r>
            <a:r>
              <a:rPr lang="en-AU"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a:solidFill>
                  <a:srgbClr val="004992"/>
                </a:solidFill>
              </a:rPr>
              <a:t>Vzrušení </a:t>
            </a:r>
            <a:r>
              <a:rPr lang="en-AU" altLang="de-DE" sz="2000">
                <a:solidFill>
                  <a:srgbClr val="004992"/>
                </a:solidFill>
              </a:rPr>
              <a:t>(</a:t>
            </a:r>
            <a:r>
              <a:rPr lang="cs-CZ" altLang="de-DE" sz="2000">
                <a:solidFill>
                  <a:srgbClr val="004992"/>
                </a:solidFill>
              </a:rPr>
              <a:t>“Konečně </a:t>
            </a:r>
            <a:r>
              <a:rPr lang="cs-CZ" altLang="de-DE" sz="2000" dirty="0">
                <a:solidFill>
                  <a:srgbClr val="004992"/>
                </a:solidFill>
              </a:rPr>
              <a:t>se něco </a:t>
            </a:r>
            <a:r>
              <a:rPr lang="cs-CZ" altLang="de-DE" sz="2000">
                <a:solidFill>
                  <a:srgbClr val="004992"/>
                </a:solidFill>
              </a:rPr>
              <a:t>zajímavého děje</a:t>
            </a:r>
            <a:r>
              <a:rPr lang="en-AU" altLang="de-DE" sz="2000">
                <a:solidFill>
                  <a:srgbClr val="004992"/>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cs-CZ" altLang="de-DE" sz="2000" dirty="0">
                <a:solidFill>
                  <a:srgbClr val="004992"/>
                </a:solidFill>
              </a:rPr>
              <a:t>Pocit předurčení </a:t>
            </a:r>
            <a:r>
              <a:rPr lang="en-AU" altLang="de-DE" sz="2000" dirty="0">
                <a:solidFill>
                  <a:srgbClr val="004992"/>
                </a:solidFill>
              </a:rPr>
              <a:t>(</a:t>
            </a:r>
            <a:r>
              <a:rPr lang="cs-CZ" altLang="de-DE" sz="2000" dirty="0">
                <a:solidFill>
                  <a:srgbClr val="004992"/>
                </a:solidFill>
              </a:rPr>
              <a:t>naplnit své poslání, být důležitý</a:t>
            </a:r>
            <a:r>
              <a:rPr lang="en-AU" altLang="de-DE" sz="2000" dirty="0">
                <a:solidFill>
                  <a:srgbClr val="004992"/>
                </a:solidFill>
              </a:rPr>
              <a:t>)</a:t>
            </a:r>
          </a:p>
        </p:txBody>
      </p:sp>
      <p:sp>
        <p:nvSpPr>
          <p:cNvPr id="8" name="Footer Placeholder 7"/>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3F782337-7E49-4D19-9D9A-888F1BEE0417}" type="slidenum">
              <a:rPr lang="de-DE" altLang="de-DE" smtClean="0"/>
              <a:pPr/>
              <a:t>55</a:t>
            </a:fld>
            <a:endParaRPr lang="de-DE" altLang="de-DE"/>
          </a:p>
        </p:txBody>
      </p:sp>
    </p:spTree>
    <p:extLst>
      <p:ext uri="{BB962C8B-B14F-4D97-AF65-F5344CB8AC3E}">
        <p14:creationId xmlns:p14="http://schemas.microsoft.com/office/powerpoint/2010/main" val="21439572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000" dirty="0">
                <a:solidFill>
                  <a:srgbClr val="333333"/>
                </a:solidFill>
              </a:rPr>
              <a:t>Mnozí lidé s psychózou mají nízké sebevědomí</a:t>
            </a:r>
            <a:r>
              <a:rPr lang="en-AU" altLang="de-DE" sz="2000" dirty="0">
                <a:solidFill>
                  <a:srgbClr val="333333"/>
                </a:solidFill>
              </a:rPr>
              <a:t>, </a:t>
            </a:r>
            <a:r>
              <a:rPr lang="cs-CZ" altLang="de-DE" sz="2000" dirty="0">
                <a:solidFill>
                  <a:srgbClr val="333333"/>
                </a:solidFill>
              </a:rPr>
              <a:t>zvláště v období </a:t>
            </a:r>
            <a:r>
              <a:rPr lang="cs-CZ" altLang="de-DE" sz="2000" i="1" dirty="0">
                <a:solidFill>
                  <a:srgbClr val="333333"/>
                </a:solidFill>
              </a:rPr>
              <a:t>po</a:t>
            </a:r>
            <a:r>
              <a:rPr lang="en-AU" altLang="de-DE" sz="2000" i="1" dirty="0">
                <a:solidFill>
                  <a:srgbClr val="333333"/>
                </a:solidFill>
              </a:rPr>
              <a:t> </a:t>
            </a:r>
            <a:r>
              <a:rPr lang="cs-CZ" altLang="de-DE" sz="2000" dirty="0">
                <a:solidFill>
                  <a:srgbClr val="333333"/>
                </a:solidFill>
              </a:rPr>
              <a:t>psychotické epizodě </a:t>
            </a:r>
            <a:r>
              <a:rPr lang="en-AU" altLang="de-DE" sz="2000" dirty="0">
                <a:solidFill>
                  <a:srgbClr val="333333"/>
                </a:solidFill>
              </a:rPr>
              <a:t>(</a:t>
            </a:r>
            <a:r>
              <a:rPr lang="cs-CZ" altLang="de-DE" sz="2000" dirty="0">
                <a:solidFill>
                  <a:srgbClr val="333333"/>
                </a:solidFill>
              </a:rPr>
              <a:t>stydí se, mají strach, že se k nim přátelé otočí zády)</a:t>
            </a:r>
            <a:r>
              <a:rPr lang="en-AU" altLang="de-DE" sz="2000" dirty="0">
                <a:solidFill>
                  <a:srgbClr val="333333"/>
                </a:solidFill>
              </a:rPr>
              <a:t>.</a:t>
            </a:r>
          </a:p>
          <a:p>
            <a:pPr lvl="0" defTabSz="914400" fontAlgn="base">
              <a:lnSpc>
                <a:spcPct val="100000"/>
              </a:lnSpc>
              <a:spcBef>
                <a:spcPts val="1200"/>
              </a:spcBef>
            </a:pPr>
            <a:r>
              <a:rPr lang="cs-CZ" altLang="de-DE" sz="2000" dirty="0">
                <a:solidFill>
                  <a:srgbClr val="333333"/>
                </a:solidFill>
              </a:rPr>
              <a:t>V době akutní psychotické epizody někteří lidé také prožívají strach, ale také jiné emoce</a:t>
            </a:r>
            <a:r>
              <a:rPr lang="en-AU"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a:solidFill>
                  <a:srgbClr val="004992"/>
                </a:solidFill>
              </a:rPr>
              <a:t>Vzrušení </a:t>
            </a:r>
            <a:r>
              <a:rPr lang="en-AU" altLang="de-DE" sz="2000">
                <a:solidFill>
                  <a:srgbClr val="004992"/>
                </a:solidFill>
              </a:rPr>
              <a:t>(</a:t>
            </a:r>
            <a:r>
              <a:rPr lang="cs-CZ" altLang="de-DE" sz="2000">
                <a:solidFill>
                  <a:srgbClr val="004992"/>
                </a:solidFill>
              </a:rPr>
              <a:t>“Konečně </a:t>
            </a:r>
            <a:r>
              <a:rPr lang="cs-CZ" altLang="de-DE" sz="2000" dirty="0">
                <a:solidFill>
                  <a:srgbClr val="004992"/>
                </a:solidFill>
              </a:rPr>
              <a:t>se něco </a:t>
            </a:r>
            <a:r>
              <a:rPr lang="cs-CZ" altLang="de-DE" sz="2000">
                <a:solidFill>
                  <a:srgbClr val="004992"/>
                </a:solidFill>
              </a:rPr>
              <a:t>zajímavého děje</a:t>
            </a:r>
            <a:r>
              <a:rPr lang="en-AU" altLang="de-DE" sz="2000">
                <a:solidFill>
                  <a:srgbClr val="004992"/>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cs-CZ" altLang="de-DE" sz="2000" dirty="0">
                <a:solidFill>
                  <a:srgbClr val="004992"/>
                </a:solidFill>
              </a:rPr>
              <a:t>Pocit předurčení </a:t>
            </a:r>
            <a:r>
              <a:rPr lang="en-AU" altLang="de-DE" sz="2000" dirty="0">
                <a:solidFill>
                  <a:srgbClr val="004992"/>
                </a:solidFill>
              </a:rPr>
              <a:t>(</a:t>
            </a:r>
            <a:r>
              <a:rPr lang="cs-CZ" altLang="de-DE" sz="2000" dirty="0">
                <a:solidFill>
                  <a:srgbClr val="004992"/>
                </a:solidFill>
              </a:rPr>
              <a:t>naplnit své poslání, být důležitý</a:t>
            </a:r>
            <a:r>
              <a:rPr lang="en-AU" altLang="de-DE" sz="2000" dirty="0">
                <a:solidFill>
                  <a:srgbClr val="004992"/>
                </a:solidFill>
              </a:rPr>
              <a:t>)</a:t>
            </a:r>
          </a:p>
          <a:p>
            <a:pPr lvl="0" defTabSz="914400" fontAlgn="base">
              <a:lnSpc>
                <a:spcPct val="100000"/>
              </a:lnSpc>
              <a:spcBef>
                <a:spcPts val="1200"/>
              </a:spcBef>
            </a:pPr>
            <a:r>
              <a:rPr lang="cs-CZ" altLang="de-DE" sz="2000" dirty="0">
                <a:solidFill>
                  <a:srgbClr val="004992"/>
                </a:solidFill>
              </a:rPr>
              <a:t>Příklad</a:t>
            </a:r>
            <a:r>
              <a:rPr lang="en-US" altLang="de-DE" sz="2000" dirty="0">
                <a:solidFill>
                  <a:srgbClr val="004992"/>
                </a:solidFill>
              </a:rPr>
              <a:t>: </a:t>
            </a:r>
            <a:r>
              <a:rPr lang="cs-CZ" altLang="de-DE" sz="2000" dirty="0">
                <a:solidFill>
                  <a:srgbClr val="333333"/>
                </a:solidFill>
              </a:rPr>
              <a:t>Počítačový odborník Karel byl přesvědčen, že jej pronásleduje tajná sekta Iluminátů</a:t>
            </a:r>
            <a:r>
              <a:rPr lang="en-US" altLang="de-DE" sz="2000" dirty="0">
                <a:solidFill>
                  <a:srgbClr val="333333"/>
                </a:solidFill>
              </a:rPr>
              <a:t>. </a:t>
            </a:r>
            <a:r>
              <a:rPr lang="cs-CZ" altLang="de-DE" sz="2000" dirty="0">
                <a:solidFill>
                  <a:srgbClr val="333333"/>
                </a:solidFill>
              </a:rPr>
              <a:t>Jedním </a:t>
            </a:r>
            <a:r>
              <a:rPr lang="cs-CZ" altLang="de-DE" sz="2000">
                <a:solidFill>
                  <a:srgbClr val="333333"/>
                </a:solidFill>
              </a:rPr>
              <a:t>z “důkazů” </a:t>
            </a:r>
            <a:r>
              <a:rPr lang="cs-CZ" altLang="de-DE" sz="2000" dirty="0">
                <a:solidFill>
                  <a:srgbClr val="333333"/>
                </a:solidFill>
              </a:rPr>
              <a:t>bylo, že se při své práci často setkával s číslem </a:t>
            </a:r>
            <a:r>
              <a:rPr lang="en-US" altLang="de-DE" sz="2000" dirty="0">
                <a:solidFill>
                  <a:srgbClr val="333333"/>
                </a:solidFill>
              </a:rPr>
              <a:t>23 – </a:t>
            </a:r>
            <a:r>
              <a:rPr lang="cs-CZ" altLang="de-DE" sz="2000" dirty="0">
                <a:solidFill>
                  <a:srgbClr val="333333"/>
                </a:solidFill>
              </a:rPr>
              <a:t>o kterém věřil, že je to číslo Iluminátů.</a:t>
            </a:r>
            <a:endParaRPr lang="en-US" altLang="de-DE" sz="2000" dirty="0">
              <a:solidFill>
                <a:srgbClr val="333333"/>
              </a:solidFill>
            </a:endParaRPr>
          </a:p>
          <a:p>
            <a:pPr lvl="0" defTabSz="914400" fontAlgn="base">
              <a:lnSpc>
                <a:spcPct val="100000"/>
              </a:lnSpc>
              <a:spcBef>
                <a:spcPts val="1200"/>
              </a:spcBef>
            </a:pPr>
            <a:r>
              <a:rPr lang="cs-CZ" altLang="de-DE" sz="2000" dirty="0">
                <a:solidFill>
                  <a:srgbClr val="004992"/>
                </a:solidFill>
              </a:rPr>
              <a:t>Hodnocení:</a:t>
            </a:r>
            <a:r>
              <a:rPr lang="en-US" altLang="de-DE" sz="2000" dirty="0">
                <a:solidFill>
                  <a:srgbClr val="004992"/>
                </a:solidFill>
              </a:rPr>
              <a:t> </a:t>
            </a:r>
            <a:r>
              <a:rPr lang="cs-CZ" altLang="de-DE" sz="2000" dirty="0">
                <a:solidFill>
                  <a:srgbClr val="333333"/>
                </a:solidFill>
              </a:rPr>
              <a:t>Měl strach a cítil se ohrožen.</a:t>
            </a:r>
            <a:r>
              <a:rPr lang="en-US" altLang="de-DE" sz="2000" dirty="0">
                <a:solidFill>
                  <a:srgbClr val="333333"/>
                </a:solidFill>
              </a:rPr>
              <a:t> </a:t>
            </a:r>
            <a:r>
              <a:rPr lang="cs-CZ" altLang="de-DE" sz="2000" dirty="0">
                <a:solidFill>
                  <a:srgbClr val="333333"/>
                </a:solidFill>
              </a:rPr>
              <a:t>Ale také měl pocit důležitosti a byl odhodlán bojovat proti světovému spiknutí Iluminátů</a:t>
            </a:r>
            <a:r>
              <a:rPr lang="en-US" altLang="de-DE" sz="2000" dirty="0">
                <a:solidFill>
                  <a:srgbClr val="333333"/>
                </a:solidFill>
              </a:rPr>
              <a:t>.</a:t>
            </a:r>
          </a:p>
          <a:p>
            <a:pPr lvl="0" defTabSz="914400" fontAlgn="base">
              <a:lnSpc>
                <a:spcPct val="100000"/>
              </a:lnSpc>
              <a:spcBef>
                <a:spcPts val="1200"/>
              </a:spcBef>
            </a:pPr>
            <a:r>
              <a:rPr lang="cs-CZ" altLang="de-DE" sz="2000" dirty="0">
                <a:solidFill>
                  <a:srgbClr val="004992"/>
                </a:solidFill>
              </a:rPr>
              <a:t>Ale</a:t>
            </a:r>
            <a:r>
              <a:rPr lang="en-US" altLang="de-DE" sz="2000" dirty="0">
                <a:solidFill>
                  <a:srgbClr val="004992"/>
                </a:solidFill>
              </a:rPr>
              <a:t>: </a:t>
            </a:r>
            <a:r>
              <a:rPr lang="cs-CZ" altLang="de-DE" sz="2000" dirty="0">
                <a:solidFill>
                  <a:srgbClr val="333333"/>
                </a:solidFill>
              </a:rPr>
              <a:t>Karel postupně stále více propadal své konspirační teorii a v důsledku toho si neuvědomil, že se s číslem 23 nesetkává o nic častěji než s jinými čísly. A také význam, který tomuto číslu přičítal, je pochybný.</a:t>
            </a:r>
            <a:endParaRPr lang="en-US" sz="2000"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3F782337-7E49-4D19-9D9A-888F1BEE0417}" type="slidenum">
              <a:rPr lang="de-DE" altLang="de-DE" smtClean="0"/>
              <a:pPr/>
              <a:t>56</a:t>
            </a:fld>
            <a:endParaRPr lang="de-DE" altLang="de-DE"/>
          </a:p>
        </p:txBody>
      </p:sp>
    </p:spTree>
    <p:extLst>
      <p:ext uri="{BB962C8B-B14F-4D97-AF65-F5344CB8AC3E}">
        <p14:creationId xmlns:p14="http://schemas.microsoft.com/office/powerpoint/2010/main" val="16449974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rPr>
              <a:t>www.uke.de/mct_app</a:t>
            </a:r>
            <a:endParaRPr lang="de-DE" b="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15" name="Footer Placeholder 14"/>
          <p:cNvSpPr>
            <a:spLocks noGrp="1"/>
          </p:cNvSpPr>
          <p:nvPr>
            <p:ph type="ftr" sz="quarter" idx="11"/>
          </p:nvPr>
        </p:nvSpPr>
        <p:spPr/>
        <p:txBody>
          <a:bodyPr/>
          <a:lstStyle/>
          <a:p>
            <a:pPr>
              <a:defRPr/>
            </a:pPr>
            <a:r>
              <a:rPr lang="de-DE"/>
              <a:t>Metakognitivní trénink 8 – Sebedůvěra &amp; Nálada</a:t>
            </a:r>
          </a:p>
        </p:txBody>
      </p:sp>
      <p:sp>
        <p:nvSpPr>
          <p:cNvPr id="16" name="Slide Number Placeholder 15"/>
          <p:cNvSpPr>
            <a:spLocks noGrp="1"/>
          </p:cNvSpPr>
          <p:nvPr>
            <p:ph type="sldNum" sz="quarter" idx="12"/>
          </p:nvPr>
        </p:nvSpPr>
        <p:spPr/>
        <p:txBody>
          <a:bodyPr/>
          <a:lstStyle/>
          <a:p>
            <a:fld id="{3F782337-7E49-4D19-9D9A-888F1BEE0417}" type="slidenum">
              <a:rPr lang="de-DE" altLang="de-DE" smtClean="0"/>
              <a:pPr/>
              <a:t>57</a:t>
            </a:fld>
            <a:endParaRPr lang="de-DE" altLang="de-DE"/>
          </a:p>
        </p:txBody>
      </p:sp>
    </p:spTree>
    <p:extLst>
      <p:ext uri="{BB962C8B-B14F-4D97-AF65-F5344CB8AC3E}">
        <p14:creationId xmlns:p14="http://schemas.microsoft.com/office/powerpoint/2010/main" val="37599758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000081702"/>
              </p:ext>
            </p:extLst>
          </p:nvPr>
        </p:nvGraphicFramePr>
        <p:xfrm>
          <a:off x="408954" y="2011680"/>
          <a:ext cx="11375999" cy="4297666"/>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lonesome:cycler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Tell me when, I'll meet you there, by the trees</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Freud’s couch, genuine article</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Freud´s couch/Freud`s Sofa</a:t>
                      </a:r>
                      <a:endParaRPr kumimoji="0" lang="en-US"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bare</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Lady-bug</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Mosaik</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Matteo_dudek</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down/Daumen runter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 Keigan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8" name="Footer Placeholder 7"/>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BC9375D5-4476-41E1-BFA2-F9F4C9B2554A}" type="slidenum">
              <a:rPr lang="de-DE" altLang="de-DE" smtClean="0"/>
              <a:pPr/>
              <a:t>58</a:t>
            </a:fld>
            <a:endParaRPr lang="de-DE" altLang="de-DE"/>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6547979"/>
              </p:ext>
            </p:extLst>
          </p:nvPr>
        </p:nvGraphicFramePr>
        <p:xfrm>
          <a:off x="408954" y="2011680"/>
          <a:ext cx="11375999" cy="3261334"/>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Tarnishedrose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Itshears</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Brenda Anderson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storm through a dirty window</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*Saffy*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Goodbye Dandelion. Sorry for delays i'm a bit overwhelmed.</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8" name="Footer Placeholder 7"/>
          <p:cNvSpPr>
            <a:spLocks noGrp="1"/>
          </p:cNvSpPr>
          <p:nvPr>
            <p:ph type="ftr" sz="quarter" idx="11"/>
          </p:nvPr>
        </p:nvSpPr>
        <p:spPr/>
        <p:txBody>
          <a:bodyPr/>
          <a:lstStyle/>
          <a:p>
            <a:pPr>
              <a:defRPr/>
            </a:pPr>
            <a:r>
              <a:rPr lang="de-DE"/>
              <a:t>Metakognitivní trénink 8 – Sebedůvěra &amp; Nálada</a:t>
            </a:r>
          </a:p>
        </p:txBody>
      </p:sp>
      <p:sp>
        <p:nvSpPr>
          <p:cNvPr id="9" name="Slide Number Placeholder 8"/>
          <p:cNvSpPr>
            <a:spLocks noGrp="1"/>
          </p:cNvSpPr>
          <p:nvPr>
            <p:ph type="sldNum" sz="quarter" idx="12"/>
          </p:nvPr>
        </p:nvSpPr>
        <p:spPr/>
        <p:txBody>
          <a:bodyPr/>
          <a:lstStyle/>
          <a:p>
            <a:fld id="{BC9375D5-4476-41E1-BFA2-F9F4C9B2554A}" type="slidenum">
              <a:rPr lang="de-DE" altLang="de-DE" smtClean="0"/>
              <a:pPr/>
              <a:t>59</a:t>
            </a:fld>
            <a:endParaRPr lang="de-DE" altLang="de-DE"/>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5018</Words>
  <Application>Microsoft Office PowerPoint</Application>
  <PresentationFormat>Benutzerdefiniert</PresentationFormat>
  <Paragraphs>589</Paragraphs>
  <Slides>59</Slides>
  <Notes>59</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59</vt:i4>
      </vt:variant>
    </vt:vector>
  </HeadingPairs>
  <TitlesOfParts>
    <vt:vector size="67" baseType="lpstr">
      <vt:lpstr>WingDings</vt:lpstr>
      <vt:lpstr>Calibri</vt:lpstr>
      <vt:lpstr>Calibri Light</vt:lpstr>
      <vt:lpstr>Times New Roman</vt:lpstr>
      <vt:lpstr>Arial</vt:lpstr>
      <vt:lpstr>Symbol</vt:lpstr>
      <vt:lpstr>WingDings</vt:lpstr>
      <vt:lpstr>UKE_PPT-Vorlage_16zu9</vt:lpstr>
      <vt:lpstr>MKT 8 B – Sebedůvěra &amp; Nálada</vt:lpstr>
      <vt:lpstr>Jaké jsou příznaky deprese?</vt:lpstr>
      <vt:lpstr>Jaké jsou příznaky deprese?</vt:lpstr>
      <vt:lpstr>Jaké jsou možnosti léčby deprese?</vt:lpstr>
      <vt:lpstr>Jaké jsou možnosti léčby deprese?</vt:lpstr>
      <vt:lpstr>Jaké jsou možnosti léčby deprese?</vt:lpstr>
      <vt:lpstr>A proč se tím zabýváme?</vt:lpstr>
      <vt:lpstr>A proč se tím zabýváme?</vt:lpstr>
      <vt:lpstr>Psychóza &amp; deprese Vliv bludných přesvědčení na sebevědomí</vt:lpstr>
      <vt:lpstr>Psychóza &amp; deprese Vliv bludných přesvědčení na sebevědomí</vt:lpstr>
      <vt:lpstr>Psychóza &amp; deprese Vliv bludných přesvědčení na sebevědomí</vt:lpstr>
      <vt:lpstr>Psychóza &amp; deprese Vliv bludných přesvědčení na sebevědomí</vt:lpstr>
      <vt:lpstr>PowerPoint-Präsentation</vt:lpstr>
      <vt:lpstr>1. Přehnané zobecňování Jaké by bylo realističtější a užitečnější hodnocení?</vt:lpstr>
      <vt:lpstr>1. Přehnané zobecňování Jaké by bylo realističtější a užitečnější hodnocení?</vt:lpstr>
      <vt:lpstr>1. Přehnané zobecňování Jaké by bylo realističtější a užitečnější hodnocení?</vt:lpstr>
      <vt:lpstr>1. Přehnané zobecňování Jaké by bylo realističtější a užitečnější hodnocení?</vt:lpstr>
      <vt:lpstr>Pamatujte: Nezobecňujte jednu nedokonalost na všechno ostatní!</vt:lpstr>
      <vt:lpstr>2. Výběrové vnímání Jaké by bylo realističtější a užitečnější hodnocení?</vt:lpstr>
      <vt:lpstr>2. Výběrové vnímání Jaké by bylo realističtější a užitečnější hodnocení?</vt:lpstr>
      <vt:lpstr>2. Výběrové vnímání Jaké by bylo realističtější a užitečnější hodnocení?</vt:lpstr>
      <vt:lpstr>2. Výběrové vnímání Jaké by bylo realističtější a užitečnější hodnocení?</vt:lpstr>
      <vt:lpstr>3. Uplatňování vlastních měřítek jako jediných správných</vt:lpstr>
      <vt:lpstr>4. Přehlížení pozitivních sdělení a nekritické přijímání negativních sdělení! Jaké by bylo realističtější a užitečnější hodnocení?</vt:lpstr>
      <vt:lpstr>4. Přehlížení pozitivních sdělení a nekritické přijímání negativních sdělení! Jaké by bylo realističtější a užitečnější hodnocení?</vt:lpstr>
      <vt:lpstr>4. Přehlížení pozitivních sdělení a nekritické přijímání negativních sdělení! Jaké by bylo realističtější a užitečnější hodnocení?</vt:lpstr>
      <vt:lpstr>5. “Černobílé myšlení”/katastrofické myšlení Jaké by bylo realističtější a užitečnější hodnocení?</vt:lpstr>
      <vt:lpstr>5. “Černobílé myšlení”/katastrofické myšlení Jaké by bylo realističtější a užitečnější hodnocení?</vt:lpstr>
      <vt:lpstr>6. Potlačování negativních myšlenek Jaké by bylo realističtější hodnocení?</vt:lpstr>
      <vt:lpstr>6. Potlačování negativních myšlenek Jaké by bylo realističtější hodnocení?</vt:lpstr>
      <vt:lpstr>6. Potlačování negativních myšlenek Cvičení</vt:lpstr>
      <vt:lpstr>6. Potlačování negativních myšlenek Cvičení</vt:lpstr>
      <vt:lpstr>6. Potlačování negativních myšlenek Fungovalo to? Ne!</vt:lpstr>
      <vt:lpstr>Co tedy dělat:</vt:lpstr>
      <vt:lpstr>7. Další typy zkresleného uvažování</vt:lpstr>
      <vt:lpstr>7. Další typy zkresleného uvažování</vt:lpstr>
      <vt:lpstr>Volitelné: Video klipy</vt:lpstr>
      <vt:lpstr>Buďte si vědomi svých předností</vt:lpstr>
      <vt:lpstr>Buďte si vědomi svých předností</vt:lpstr>
      <vt:lpstr>Buďte si vědomi svých předností</vt:lpstr>
      <vt:lpstr>Buďte si vědomi svých předností</vt:lpstr>
      <vt:lpstr>Buďte si vědomi svých předností</vt:lpstr>
      <vt:lpstr>Tipy jak si zlepšit depresivní náladu/nízké sebevědomí</vt:lpstr>
      <vt:lpstr>Tipy jak si zlepšit depresivní náladu/nízké sebevědomí</vt:lpstr>
      <vt:lpstr>Tipy jak si zlepšit depresivní náladu/nízké sebevědomí</vt:lpstr>
      <vt:lpstr>Tipy jak si zlepšit depresivní náladu/nízké sebevědomí</vt:lpstr>
      <vt:lpstr>Tipy jak si zlepšit depresivní náladu/nízké sebevědomí</vt:lpstr>
      <vt:lpstr>Tipy jak si zlepšit depresivní náladu/nízké sebevědomí</vt:lpstr>
      <vt:lpstr>Tipy jak si zlepšit depresivní náladu/nízké sebevědomí</vt:lpstr>
      <vt:lpstr>Jak to uplatnit v běžném životě</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254</cp:revision>
  <dcterms:created xsi:type="dcterms:W3CDTF">2004-06-30T16:15:23Z</dcterms:created>
  <dcterms:modified xsi:type="dcterms:W3CDTF">2022-08-17T09:40:38Z</dcterms:modified>
</cp:coreProperties>
</file>